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handoutMasterIdLst>
    <p:handoutMasterId r:id="rId74"/>
  </p:handoutMasterIdLst>
  <p:sldIdLst>
    <p:sldId id="300" r:id="rId2"/>
    <p:sldId id="299" r:id="rId3"/>
    <p:sldId id="301" r:id="rId4"/>
    <p:sldId id="302" r:id="rId5"/>
    <p:sldId id="375" r:id="rId6"/>
    <p:sldId id="303" r:id="rId7"/>
    <p:sldId id="304" r:id="rId8"/>
    <p:sldId id="359" r:id="rId9"/>
    <p:sldId id="360" r:id="rId10"/>
    <p:sldId id="361" r:id="rId11"/>
    <p:sldId id="367" r:id="rId12"/>
    <p:sldId id="311" r:id="rId13"/>
    <p:sldId id="312" r:id="rId14"/>
    <p:sldId id="313" r:id="rId15"/>
    <p:sldId id="368" r:id="rId16"/>
    <p:sldId id="317" r:id="rId17"/>
    <p:sldId id="318" r:id="rId18"/>
    <p:sldId id="319" r:id="rId19"/>
    <p:sldId id="369" r:id="rId20"/>
    <p:sldId id="376" r:id="rId21"/>
    <p:sldId id="377" r:id="rId22"/>
    <p:sldId id="392" r:id="rId23"/>
    <p:sldId id="390" r:id="rId24"/>
    <p:sldId id="378" r:id="rId25"/>
    <p:sldId id="393" r:id="rId26"/>
    <p:sldId id="391" r:id="rId27"/>
    <p:sldId id="381" r:id="rId28"/>
    <p:sldId id="379" r:id="rId29"/>
    <p:sldId id="326" r:id="rId30"/>
    <p:sldId id="327" r:id="rId31"/>
    <p:sldId id="328" r:id="rId32"/>
    <p:sldId id="371" r:id="rId33"/>
    <p:sldId id="351" r:id="rId34"/>
    <p:sldId id="329" r:id="rId35"/>
    <p:sldId id="332" r:id="rId36"/>
    <p:sldId id="372" r:id="rId37"/>
    <p:sldId id="382" r:id="rId38"/>
    <p:sldId id="383" r:id="rId39"/>
    <p:sldId id="305" r:id="rId40"/>
    <p:sldId id="384" r:id="rId41"/>
    <p:sldId id="306" r:id="rId42"/>
    <p:sldId id="353" r:id="rId43"/>
    <p:sldId id="385" r:id="rId44"/>
    <p:sldId id="364" r:id="rId45"/>
    <p:sldId id="308" r:id="rId46"/>
    <p:sldId id="357" r:id="rId47"/>
    <p:sldId id="358" r:id="rId48"/>
    <p:sldId id="365" r:id="rId49"/>
    <p:sldId id="356" r:id="rId50"/>
    <p:sldId id="309" r:id="rId51"/>
    <p:sldId id="310" r:id="rId52"/>
    <p:sldId id="366" r:id="rId53"/>
    <p:sldId id="320" r:id="rId54"/>
    <p:sldId id="321" r:id="rId55"/>
    <p:sldId id="362" r:id="rId56"/>
    <p:sldId id="323" r:id="rId57"/>
    <p:sldId id="370" r:id="rId58"/>
    <p:sldId id="324" r:id="rId59"/>
    <p:sldId id="337" r:id="rId60"/>
    <p:sldId id="341" r:id="rId61"/>
    <p:sldId id="342" r:id="rId62"/>
    <p:sldId id="373" r:id="rId63"/>
    <p:sldId id="346" r:id="rId64"/>
    <p:sldId id="349" r:id="rId65"/>
    <p:sldId id="350" r:id="rId66"/>
    <p:sldId id="363" r:id="rId67"/>
    <p:sldId id="374" r:id="rId68"/>
    <p:sldId id="386" r:id="rId69"/>
    <p:sldId id="388" r:id="rId70"/>
    <p:sldId id="387" r:id="rId71"/>
    <p:sldId id="298" r:id="rId72"/>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Thomas (Cardiff and Vale UHB - Awttc)" initials="CT(aVU-A" lastIdx="23" clrIdx="0">
    <p:extLst>
      <p:ext uri="{19B8F6BF-5375-455C-9EA6-DF929625EA0E}">
        <p15:presenceInfo xmlns:p15="http://schemas.microsoft.com/office/powerpoint/2012/main" userId="S-1-5-21-978635462-3828570294-627434887-204583" providerId="AD"/>
      </p:ext>
    </p:extLst>
  </p:cmAuthor>
  <p:cmAuthor id="2" name="Thomas Curran (Cardiff and Vale UHB - Awttc)" initials="TC(aVU-A" lastIdx="17" clrIdx="1">
    <p:extLst>
      <p:ext uri="{19B8F6BF-5375-455C-9EA6-DF929625EA0E}">
        <p15:presenceInfo xmlns:p15="http://schemas.microsoft.com/office/powerpoint/2012/main" userId="S-1-5-21-978635462-3828570294-627434887-1038683" providerId="AD"/>
      </p:ext>
    </p:extLst>
  </p:cmAuthor>
  <p:cmAuthor id="3" name="Christine Collier (Cardiff and Vale UHB - Awttc)" initials="CC(aVU-A" lastIdx="9" clrIdx="2">
    <p:extLst>
      <p:ext uri="{19B8F6BF-5375-455C-9EA6-DF929625EA0E}">
        <p15:presenceInfo xmlns:p15="http://schemas.microsoft.com/office/powerpoint/2012/main" userId="S-1-5-21-978635462-3828570294-627434887-537270" providerId="AD"/>
      </p:ext>
    </p:extLst>
  </p:cmAuthor>
  <p:cmAuthor id="4" name="Richard Boldero (Cardiff and Vale UHB - Awttc)" initials="RB(aVU-A" lastIdx="9" clrIdx="3">
    <p:extLst>
      <p:ext uri="{19B8F6BF-5375-455C-9EA6-DF929625EA0E}">
        <p15:presenceInfo xmlns:p15="http://schemas.microsoft.com/office/powerpoint/2012/main" userId="S-1-5-21-978635462-3828570294-627434887-112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8E2B"/>
    <a:srgbClr val="D0D8E8"/>
    <a:srgbClr val="37698A"/>
    <a:srgbClr val="D11349"/>
    <a:srgbClr val="09396D"/>
    <a:srgbClr val="EF3B42"/>
    <a:srgbClr val="549E4A"/>
    <a:srgbClr val="F8F8F8"/>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14" autoAdjust="0"/>
    <p:restoredTop sz="94610"/>
  </p:normalViewPr>
  <p:slideViewPr>
    <p:cSldViewPr snapToGrid="0" snapToObjects="1">
      <p:cViewPr varScale="1">
        <p:scale>
          <a:sx n="106" d="100"/>
          <a:sy n="106" d="100"/>
        </p:scale>
        <p:origin x="1704" y="114"/>
      </p:cViewPr>
      <p:guideLst>
        <p:guide orient="horz" pos="2160"/>
        <p:guide pos="2880"/>
      </p:guideLst>
    </p:cSldViewPr>
  </p:slideViewPr>
  <p:notesTextViewPr>
    <p:cViewPr>
      <p:scale>
        <a:sx n="3" d="2"/>
        <a:sy n="3" d="2"/>
      </p:scale>
      <p:origin x="0" y="0"/>
    </p:cViewPr>
  </p:notesTextViewPr>
  <p:sorterViewPr>
    <p:cViewPr>
      <p:scale>
        <a:sx n="100" d="100"/>
        <a:sy n="100" d="100"/>
      </p:scale>
      <p:origin x="0" y="-745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1E7A683C-1CC2-4BB8-A802-E5B9C0B263D4}" type="datetimeFigureOut">
              <a:rPr lang="en-GB" smtClean="0"/>
              <a:t>30/09/2020</a:t>
            </a:fld>
            <a:endParaRPr lang="en-GB" dirty="0"/>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9D7A59F1-54A3-4242-8DC2-32BAC267A88C}" type="slidenum">
              <a:rPr lang="en-GB" smtClean="0"/>
              <a:t>‹#›</a:t>
            </a:fld>
            <a:endParaRPr lang="en-GB" dirty="0"/>
          </a:p>
        </p:txBody>
      </p:sp>
    </p:spTree>
    <p:extLst>
      <p:ext uri="{BB962C8B-B14F-4D97-AF65-F5344CB8AC3E}">
        <p14:creationId xmlns:p14="http://schemas.microsoft.com/office/powerpoint/2010/main" val="1931427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65F5AC5C-108A-534C-9B18-668D0695274B}" type="datetimeFigureOut">
              <a:rPr lang="en-US" smtClean="0"/>
              <a:pPr/>
              <a:t>9/30/2020</a:t>
            </a:fld>
            <a:endParaRPr lang="en-US"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dirty="0"/>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1</a:t>
            </a:fld>
            <a:endParaRPr lang="en-US" dirty="0"/>
          </a:p>
        </p:txBody>
      </p:sp>
    </p:spTree>
    <p:extLst>
      <p:ext uri="{BB962C8B-B14F-4D97-AF65-F5344CB8AC3E}">
        <p14:creationId xmlns:p14="http://schemas.microsoft.com/office/powerpoint/2010/main" val="479141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emf"/><Relationship Id="rId7" Type="http://schemas.openxmlformats.org/officeDocument/2006/relationships/image" Target="../media/image7.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816" y="0"/>
            <a:ext cx="9159631" cy="6876000"/>
          </a:xfrm>
          <a:prstGeom prst="rect">
            <a:avLst/>
          </a:prstGeom>
        </p:spPr>
      </p:pic>
      <p:pic>
        <p:nvPicPr>
          <p:cNvPr id="11" name="Picture 10" descr="AWTTC MasterLogo_CMYK.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88037" y="5751276"/>
            <a:ext cx="2938343" cy="756121"/>
          </a:xfrm>
          <a:prstGeom prst="rect">
            <a:avLst/>
          </a:prstGeom>
        </p:spPr>
      </p:pic>
      <p:sp>
        <p:nvSpPr>
          <p:cNvPr id="8" name="Title 1"/>
          <p:cNvSpPr>
            <a:spLocks noGrp="1"/>
          </p:cNvSpPr>
          <p:nvPr>
            <p:ph type="ctrTitle" hasCustomPrompt="1"/>
          </p:nvPr>
        </p:nvSpPr>
        <p:spPr>
          <a:xfrm>
            <a:off x="731368" y="218552"/>
            <a:ext cx="7772400" cy="1126592"/>
          </a:xfrm>
          <a:prstGeom prst="rect">
            <a:avLst/>
          </a:prstGeom>
        </p:spPr>
        <p:txBody>
          <a:bodyPr>
            <a:normAutofit/>
          </a:bodyPr>
          <a:lstStyle>
            <a:lvl1pPr algn="l">
              <a:defRPr sz="4000" b="1" i="0">
                <a:latin typeface="Arial"/>
                <a:cs typeface="Arial"/>
              </a:defRPr>
            </a:lvl1pPr>
          </a:lstStyle>
          <a:p>
            <a:r>
              <a:rPr lang="en-GB" dirty="0" smtClean="0"/>
              <a:t>Title to go here</a:t>
            </a:r>
            <a:endParaRPr lang="en-US" dirty="0"/>
          </a:p>
        </p:txBody>
      </p:sp>
      <p:sp>
        <p:nvSpPr>
          <p:cNvPr id="9" name="Subtitle 2"/>
          <p:cNvSpPr>
            <a:spLocks noGrp="1"/>
          </p:cNvSpPr>
          <p:nvPr>
            <p:ph type="subTitle" idx="1" hasCustomPrompt="1"/>
          </p:nvPr>
        </p:nvSpPr>
        <p:spPr>
          <a:xfrm>
            <a:off x="731368" y="1345144"/>
            <a:ext cx="77724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Subhead to go here</a:t>
            </a:r>
            <a:endParaRPr lang="en-US" dirty="0"/>
          </a:p>
        </p:txBody>
      </p:sp>
    </p:spTree>
    <p:extLst>
      <p:ext uri="{BB962C8B-B14F-4D97-AF65-F5344CB8AC3E}">
        <p14:creationId xmlns:p14="http://schemas.microsoft.com/office/powerpoint/2010/main" val="33502412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553079"/>
            <a:ext cx="8001000" cy="757921"/>
          </a:xfrm>
          <a:prstGeom prst="rect">
            <a:avLst/>
          </a:prstGeom>
        </p:spPr>
        <p:txBody>
          <a:bodyPr>
            <a:normAutofit/>
          </a:bodyPr>
          <a:lstStyle>
            <a:lvl1pPr algn="ctr">
              <a:defRPr sz="3200" b="1" i="0">
                <a:latin typeface="Arial"/>
                <a:cs typeface="Arial"/>
              </a:defRPr>
            </a:lvl1pPr>
          </a:lstStyle>
          <a:p>
            <a:r>
              <a:rPr lang="en-GB" dirty="0" smtClean="0"/>
              <a:t>Page Header to go here</a:t>
            </a:r>
            <a:endParaRPr lang="en-US" dirty="0"/>
          </a:p>
        </p:txBody>
      </p:sp>
      <p:sp>
        <p:nvSpPr>
          <p:cNvPr id="14" name="Subtitle 2"/>
          <p:cNvSpPr>
            <a:spLocks noGrp="1"/>
          </p:cNvSpPr>
          <p:nvPr>
            <p:ph type="subTitle" idx="1" hasCustomPrompt="1"/>
          </p:nvPr>
        </p:nvSpPr>
        <p:spPr>
          <a:xfrm>
            <a:off x="685800" y="1407590"/>
            <a:ext cx="8001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Body Copy to go here</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5631" y="5541463"/>
            <a:ext cx="9159631" cy="1322674"/>
          </a:xfrm>
          <a:prstGeom prst="rect">
            <a:avLst/>
          </a:prstGeom>
        </p:spPr>
      </p:pic>
      <p:pic>
        <p:nvPicPr>
          <p:cNvPr id="7" name="Picture 6" descr="AWTTC MasterLogo_CMYK.eps"/>
          <p:cNvPicPr>
            <a:picLocks noChangeAspect="1"/>
          </p:cNvPicPr>
          <p:nvPr userDrawn="1"/>
        </p:nvPicPr>
        <p:blipFill>
          <a:blip r:embed="rId3" cstate="email">
            <a:extLst>
              <a:ext uri="{28A0092B-C50C-407E-A947-70E740481C1C}">
                <a14:useLocalDpi xmlns:a14="http://schemas.microsoft.com/office/drawing/2010/main" val="0"/>
              </a:ext>
            </a:extLst>
          </a:blip>
          <a:srcRect r="74094"/>
          <a:stretch>
            <a:fillRect/>
          </a:stretch>
        </p:blipFill>
        <p:spPr>
          <a:xfrm>
            <a:off x="8191020" y="5700112"/>
            <a:ext cx="572460" cy="568645"/>
          </a:xfrm>
          <a:prstGeom prst="rect">
            <a:avLst/>
          </a:prstGeom>
        </p:spPr>
      </p:pic>
    </p:spTree>
    <p:extLst>
      <p:ext uri="{BB962C8B-B14F-4D97-AF65-F5344CB8AC3E}">
        <p14:creationId xmlns:p14="http://schemas.microsoft.com/office/powerpoint/2010/main" val="1992125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553079"/>
            <a:ext cx="8001000" cy="757921"/>
          </a:xfrm>
          <a:prstGeom prst="rect">
            <a:avLst/>
          </a:prstGeom>
        </p:spPr>
        <p:txBody>
          <a:bodyPr>
            <a:normAutofit/>
          </a:bodyPr>
          <a:lstStyle>
            <a:lvl1pPr algn="ctr">
              <a:defRPr sz="3200" b="1" i="0">
                <a:latin typeface="Arial"/>
                <a:cs typeface="Arial"/>
              </a:defRPr>
            </a:lvl1pPr>
          </a:lstStyle>
          <a:p>
            <a:r>
              <a:rPr lang="en-GB" dirty="0" smtClean="0"/>
              <a:t>Page Header to go here</a:t>
            </a:r>
            <a:endParaRPr lang="en-US" dirty="0"/>
          </a:p>
        </p:txBody>
      </p:sp>
      <p:sp>
        <p:nvSpPr>
          <p:cNvPr id="14" name="Subtitle 2"/>
          <p:cNvSpPr>
            <a:spLocks noGrp="1"/>
          </p:cNvSpPr>
          <p:nvPr>
            <p:ph type="subTitle" idx="1" hasCustomPrompt="1"/>
          </p:nvPr>
        </p:nvSpPr>
        <p:spPr>
          <a:xfrm>
            <a:off x="685800" y="1407590"/>
            <a:ext cx="8001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Body Copy to go here</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5631" y="5541463"/>
            <a:ext cx="9159631" cy="1322674"/>
          </a:xfrm>
          <a:prstGeom prst="rect">
            <a:avLst/>
          </a:prstGeom>
        </p:spPr>
      </p:pic>
    </p:spTree>
    <p:extLst>
      <p:ext uri="{BB962C8B-B14F-4D97-AF65-F5344CB8AC3E}">
        <p14:creationId xmlns:p14="http://schemas.microsoft.com/office/powerpoint/2010/main" val="36472654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816" y="0"/>
            <a:ext cx="9159631" cy="6876000"/>
          </a:xfrm>
          <a:prstGeom prst="rect">
            <a:avLst/>
          </a:prstGeom>
        </p:spPr>
      </p:pic>
      <p:pic>
        <p:nvPicPr>
          <p:cNvPr id="22" name="Picture 21" descr="AWTTC MasterLogo_CMYK.eps"/>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326026" y="6106258"/>
            <a:ext cx="1707605" cy="439416"/>
          </a:xfrm>
          <a:prstGeom prst="rect">
            <a:avLst/>
          </a:prstGeom>
        </p:spPr>
      </p:pic>
      <p:pic>
        <p:nvPicPr>
          <p:cNvPr id="23" name="Picture 22" descr="PAMS MasterLogo_CMYK.eps"/>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068332" y="6287641"/>
            <a:ext cx="1100533" cy="262665"/>
          </a:xfrm>
          <a:prstGeom prst="rect">
            <a:avLst/>
          </a:prstGeom>
        </p:spPr>
      </p:pic>
      <p:pic>
        <p:nvPicPr>
          <p:cNvPr id="24" name="Picture 23" descr="WeMeRec MasterLogo_CMYK.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3858658" y="6287641"/>
            <a:ext cx="1025602" cy="258033"/>
          </a:xfrm>
          <a:prstGeom prst="rect">
            <a:avLst/>
          </a:prstGeom>
        </p:spPr>
      </p:pic>
      <p:pic>
        <p:nvPicPr>
          <p:cNvPr id="25" name="Picture 24" descr="WNPU MasterLogo_CMYK.eps"/>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6321426" y="6287641"/>
            <a:ext cx="950498" cy="252826"/>
          </a:xfrm>
          <a:prstGeom prst="rect">
            <a:avLst/>
          </a:prstGeom>
        </p:spPr>
      </p:pic>
      <p:pic>
        <p:nvPicPr>
          <p:cNvPr id="26" name="Picture 25" descr="YCCW MasterLogo_CMYK.eps"/>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7426949" y="6287641"/>
            <a:ext cx="779804" cy="246418"/>
          </a:xfrm>
          <a:prstGeom prst="rect">
            <a:avLst/>
          </a:prstGeom>
        </p:spPr>
      </p:pic>
      <p:pic>
        <p:nvPicPr>
          <p:cNvPr id="27" name="Picture 26" descr="WAPSU MasterLogo_CMYK.eps"/>
          <p:cNvPicPr>
            <a:picLocks noChangeAspect="1"/>
          </p:cNvPicPr>
          <p:nvPr userDrawn="1"/>
        </p:nvPicPr>
        <p:blipFill>
          <a:blip r:embed="rId8" cstate="email">
            <a:extLst>
              <a:ext uri="{28A0092B-C50C-407E-A947-70E740481C1C}">
                <a14:useLocalDpi xmlns:a14="http://schemas.microsoft.com/office/drawing/2010/main" val="0"/>
              </a:ext>
            </a:extLst>
          </a:blip>
          <a:stretch>
            <a:fillRect/>
          </a:stretch>
        </p:blipFill>
        <p:spPr>
          <a:xfrm>
            <a:off x="2315608" y="6287641"/>
            <a:ext cx="1338818" cy="259869"/>
          </a:xfrm>
          <a:prstGeom prst="rect">
            <a:avLst/>
          </a:prstGeom>
        </p:spPr>
      </p:pic>
      <p:sp>
        <p:nvSpPr>
          <p:cNvPr id="2" name="Rectangle 1"/>
          <p:cNvSpPr/>
          <p:nvPr userDrawn="1"/>
        </p:nvSpPr>
        <p:spPr>
          <a:xfrm>
            <a:off x="-7816" y="0"/>
            <a:ext cx="9159631" cy="6023812"/>
          </a:xfrm>
          <a:prstGeom prst="rect">
            <a:avLst/>
          </a:prstGeom>
          <a:solidFill>
            <a:schemeClr val="bg1">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a:spLocks noGrp="1"/>
          </p:cNvSpPr>
          <p:nvPr>
            <p:ph type="ctrTitle" hasCustomPrompt="1"/>
          </p:nvPr>
        </p:nvSpPr>
        <p:spPr>
          <a:xfrm>
            <a:off x="731368" y="676028"/>
            <a:ext cx="7772400" cy="1126592"/>
          </a:xfrm>
          <a:prstGeom prst="rect">
            <a:avLst/>
          </a:prstGeom>
        </p:spPr>
        <p:txBody>
          <a:bodyPr>
            <a:normAutofit/>
          </a:bodyPr>
          <a:lstStyle>
            <a:lvl1pPr algn="l">
              <a:defRPr sz="4000" b="1" i="0">
                <a:latin typeface="Arial"/>
                <a:cs typeface="Arial"/>
              </a:defRPr>
            </a:lvl1pPr>
          </a:lstStyle>
          <a:p>
            <a:r>
              <a:rPr lang="en-GB" dirty="0" smtClean="0"/>
              <a:t>Thank you</a:t>
            </a:r>
            <a:endParaRPr lang="en-US" dirty="0"/>
          </a:p>
        </p:txBody>
      </p:sp>
    </p:spTree>
    <p:extLst>
      <p:ext uri="{BB962C8B-B14F-4D97-AF65-F5344CB8AC3E}">
        <p14:creationId xmlns:p14="http://schemas.microsoft.com/office/powerpoint/2010/main" val="7661730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9919A1D-3F00-4FDC-8B17-BFA3F81C23E8}"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5EE0EFD9-3784-4DC3-A874-3D0F8201CFA2}"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9/30/2020</a:t>
            </a:fld>
            <a:endParaRPr lang="en-US" dirty="0"/>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4" r:id="rId3"/>
    <p:sldLayoutId id="2147483651" r:id="rId4"/>
    <p:sldLayoutId id="2147483652" r:id="rId5"/>
    <p:sldLayoutId id="2147483653" r:id="rId6"/>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mailto:yellowcard@mhra.gov.uk" TargetMode="External"/><Relationship Id="rId2" Type="http://schemas.openxmlformats.org/officeDocument/2006/relationships/hyperlink" Target="http://www.mhra.gov.uk/yellowcard"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www.awttc.org/spira" TargetMode="External"/><Relationship Id="rId2" Type="http://schemas.openxmlformats.org/officeDocument/2006/relationships/hyperlink" Target="https://www.awttc.org/national-prescribing-indicators-2020-2021"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368" y="932665"/>
            <a:ext cx="7772400" cy="1126592"/>
          </a:xfrm>
        </p:spPr>
        <p:txBody>
          <a:bodyPr>
            <a:normAutofit fontScale="90000"/>
          </a:bodyPr>
          <a:lstStyle/>
          <a:p>
            <a:pPr algn="ctr"/>
            <a:r>
              <a:rPr lang="en-GB" dirty="0" smtClean="0"/>
              <a:t>National Prescribing Indicators</a:t>
            </a:r>
            <a:br>
              <a:rPr lang="en-GB" dirty="0" smtClean="0"/>
            </a:br>
            <a:r>
              <a:rPr lang="en-GB" dirty="0" smtClean="0"/>
              <a:t>2020–2021</a:t>
            </a:r>
            <a:endParaRPr lang="en-GB" sz="2700" dirty="0">
              <a:solidFill>
                <a:schemeClr val="tx1">
                  <a:lumMod val="65000"/>
                  <a:lumOff val="35000"/>
                </a:schemeClr>
              </a:solidFill>
            </a:endParaRPr>
          </a:p>
        </p:txBody>
      </p:sp>
      <p:sp>
        <p:nvSpPr>
          <p:cNvPr id="3" name="Rectangle 2"/>
          <p:cNvSpPr/>
          <p:nvPr/>
        </p:nvSpPr>
        <p:spPr>
          <a:xfrm>
            <a:off x="1869059" y="2166971"/>
            <a:ext cx="5497018" cy="400110"/>
          </a:xfrm>
          <a:prstGeom prst="rect">
            <a:avLst/>
          </a:prstGeom>
        </p:spPr>
        <p:txBody>
          <a:bodyPr wrap="none">
            <a:spAutoFit/>
          </a:bodyPr>
          <a:lstStyle/>
          <a:p>
            <a:pPr algn="ctr"/>
            <a:r>
              <a:rPr lang="en-GB" sz="2000" b="1" dirty="0">
                <a:solidFill>
                  <a:schemeClr val="tx1">
                    <a:lumMod val="65000"/>
                    <a:lumOff val="35000"/>
                  </a:schemeClr>
                </a:solidFill>
                <a:effectLst>
                  <a:glow rad="1435100">
                    <a:schemeClr val="bg1">
                      <a:alpha val="76000"/>
                    </a:schemeClr>
                  </a:glow>
                </a:effectLst>
              </a:rPr>
              <a:t>Supporting Safe and Optimised Prescribing</a:t>
            </a:r>
            <a:endParaRPr lang="en-GB" sz="2000" b="1" dirty="0">
              <a:effectLst>
                <a:glow rad="1435100">
                  <a:schemeClr val="bg1">
                    <a:alpha val="76000"/>
                  </a:schemeClr>
                </a:glow>
              </a:effectLst>
            </a:endParaRPr>
          </a:p>
        </p:txBody>
      </p:sp>
    </p:spTree>
    <p:extLst>
      <p:ext uri="{BB962C8B-B14F-4D97-AF65-F5344CB8AC3E}">
        <p14:creationId xmlns:p14="http://schemas.microsoft.com/office/powerpoint/2010/main" val="300856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7589"/>
          <a:stretch/>
        </p:blipFill>
        <p:spPr>
          <a:xfrm>
            <a:off x="878186" y="1281143"/>
            <a:ext cx="7387628" cy="4621716"/>
          </a:xfrm>
          <a:prstGeom prst="rect">
            <a:avLst/>
          </a:prstGeom>
        </p:spPr>
      </p:pic>
      <p:sp>
        <p:nvSpPr>
          <p:cNvPr id="4" name="Title 1"/>
          <p:cNvSpPr>
            <a:spLocks noGrp="1"/>
          </p:cNvSpPr>
          <p:nvPr>
            <p:ph type="ctrTitle"/>
          </p:nvPr>
        </p:nvSpPr>
        <p:spPr>
          <a:xfrm>
            <a:off x="685800" y="533224"/>
            <a:ext cx="8001000" cy="757921"/>
          </a:xfrm>
        </p:spPr>
        <p:txBody>
          <a:bodyPr>
            <a:noAutofit/>
          </a:bodyPr>
          <a:lstStyle/>
          <a:p>
            <a:r>
              <a:rPr lang="en-GB" sz="1800" dirty="0" smtClean="0">
                <a:latin typeface="Arial" charset="0"/>
                <a:cs typeface="Arial" charset="0"/>
              </a:rPr>
              <a:t>Opioid burden ADQs per 1,000 patients - </a:t>
            </a:r>
            <a:br>
              <a:rPr lang="en-GB" sz="1800" dirty="0" smtClean="0">
                <a:latin typeface="Arial" charset="0"/>
                <a:cs typeface="Arial" charset="0"/>
              </a:rPr>
            </a:br>
            <a:r>
              <a:rPr lang="en-GB" sz="1800" dirty="0" smtClean="0">
                <a:latin typeface="Arial" charset="0"/>
                <a:cs typeface="Arial" charset="0"/>
              </a:rPr>
              <a:t>Quarter ending September 2019</a:t>
            </a:r>
            <a:endParaRPr lang="en-GB" sz="1800" dirty="0"/>
          </a:p>
        </p:txBody>
      </p:sp>
      <p:sp>
        <p:nvSpPr>
          <p:cNvPr id="12" name="TextBox 11"/>
          <p:cNvSpPr txBox="1"/>
          <p:nvPr/>
        </p:nvSpPr>
        <p:spPr>
          <a:xfrm>
            <a:off x="1557196" y="5585084"/>
            <a:ext cx="6590923" cy="230832"/>
          </a:xfrm>
          <a:prstGeom prst="rect">
            <a:avLst/>
          </a:prstGeom>
          <a:solidFill>
            <a:schemeClr val="bg1"/>
          </a:solid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grpSp>
        <p:nvGrpSpPr>
          <p:cNvPr id="19" name="Group 18"/>
          <p:cNvGrpSpPr/>
          <p:nvPr/>
        </p:nvGrpSpPr>
        <p:grpSpPr>
          <a:xfrm>
            <a:off x="1917543" y="1551608"/>
            <a:ext cx="2162175" cy="594780"/>
            <a:chOff x="1999024" y="1884489"/>
            <a:chExt cx="2162175" cy="594780"/>
          </a:xfrm>
        </p:grpSpPr>
        <p:grpSp>
          <p:nvGrpSpPr>
            <p:cNvPr id="13" name="Group 12"/>
            <p:cNvGrpSpPr/>
            <p:nvPr/>
          </p:nvGrpSpPr>
          <p:grpSpPr>
            <a:xfrm>
              <a:off x="1999024" y="2074157"/>
              <a:ext cx="2162175" cy="215444"/>
              <a:chOff x="1999024" y="2074157"/>
              <a:chExt cx="2162175" cy="215444"/>
            </a:xfrm>
          </p:grpSpPr>
          <p:cxnSp>
            <p:nvCxnSpPr>
              <p:cNvPr id="8" name="Straight Connector 7"/>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8" name="Group 17"/>
            <p:cNvGrpSpPr/>
            <p:nvPr/>
          </p:nvGrpSpPr>
          <p:grpSpPr>
            <a:xfrm>
              <a:off x="1999024" y="1884489"/>
              <a:ext cx="2162175" cy="215444"/>
              <a:chOff x="1999024" y="1884489"/>
              <a:chExt cx="2162175" cy="215444"/>
            </a:xfrm>
          </p:grpSpPr>
          <p:cxnSp>
            <p:nvCxnSpPr>
              <p:cNvPr id="9" name="Straight Connector 8"/>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6" name="Group 5"/>
            <p:cNvGrpSpPr/>
            <p:nvPr/>
          </p:nvGrpSpPr>
          <p:grpSpPr>
            <a:xfrm>
              <a:off x="1999024" y="2263825"/>
              <a:ext cx="2162175" cy="215444"/>
              <a:chOff x="1999024" y="2263825"/>
              <a:chExt cx="2162175" cy="215444"/>
            </a:xfrm>
          </p:grpSpPr>
          <p:cxnSp>
            <p:nvCxnSpPr>
              <p:cNvPr id="16" name="Straight Connector 15"/>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sp>
        <p:nvSpPr>
          <p:cNvPr id="20" name="Rectangle 19"/>
          <p:cNvSpPr/>
          <p:nvPr/>
        </p:nvSpPr>
        <p:spPr>
          <a:xfrm>
            <a:off x="1520982"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
        <p:nvSpPr>
          <p:cNvPr id="21" name="TextBox 20"/>
          <p:cNvSpPr txBox="1"/>
          <p:nvPr/>
        </p:nvSpPr>
        <p:spPr>
          <a:xfrm>
            <a:off x="170121" y="0"/>
            <a:ext cx="135086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grpSp>
        <p:nvGrpSpPr>
          <p:cNvPr id="32" name="Group 31"/>
          <p:cNvGrpSpPr/>
          <p:nvPr/>
        </p:nvGrpSpPr>
        <p:grpSpPr>
          <a:xfrm>
            <a:off x="3776397" y="1571820"/>
            <a:ext cx="1414837" cy="356465"/>
            <a:chOff x="3011295" y="5406619"/>
            <a:chExt cx="1676887" cy="422488"/>
          </a:xfrm>
        </p:grpSpPr>
        <p:sp>
          <p:nvSpPr>
            <p:cNvPr id="33" name="Rectangle 32"/>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36" name="TextBox 35"/>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30210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51515"/>
            <a:ext cx="8001000" cy="757921"/>
          </a:xfrm>
        </p:spPr>
        <p:txBody>
          <a:bodyPr/>
          <a:lstStyle/>
          <a:p>
            <a:r>
              <a:rPr lang="en-GB" dirty="0" smtClean="0"/>
              <a:t>How can changes be made?</a:t>
            </a:r>
            <a:endParaRPr lang="en-GB" dirty="0"/>
          </a:p>
        </p:txBody>
      </p:sp>
      <p:grpSp>
        <p:nvGrpSpPr>
          <p:cNvPr id="8" name="Group 7"/>
          <p:cNvGrpSpPr/>
          <p:nvPr/>
        </p:nvGrpSpPr>
        <p:grpSpPr>
          <a:xfrm>
            <a:off x="7784410" y="207779"/>
            <a:ext cx="1079685" cy="736350"/>
            <a:chOff x="3450501" y="2520543"/>
            <a:chExt cx="2471596" cy="1685638"/>
          </a:xfrm>
        </p:grpSpPr>
        <p:sp>
          <p:nvSpPr>
            <p:cNvPr id="9" name="Oval 8"/>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TextBox 9"/>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3" name="Subtitle 2"/>
          <p:cNvSpPr txBox="1">
            <a:spLocks/>
          </p:cNvSpPr>
          <p:nvPr/>
        </p:nvSpPr>
        <p:spPr>
          <a:xfrm>
            <a:off x="685799" y="1422239"/>
            <a:ext cx="8001000" cy="4140361"/>
          </a:xfrm>
          <a:prstGeom prst="rect">
            <a:avLst/>
          </a:prstGeom>
        </p:spPr>
        <p:txBody>
          <a:bodyPr>
            <a:normAutofit fontScale="850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nSpc>
                <a:spcPct val="110000"/>
              </a:lnSpc>
              <a:spcBef>
                <a:spcPts val="1200"/>
              </a:spcBef>
              <a:buFont typeface="Arial" panose="020B0604020202020204" pitchFamily="34" charset="0"/>
              <a:buChar char="•"/>
            </a:pPr>
            <a:r>
              <a:rPr lang="en-GB" sz="2000" dirty="0">
                <a:solidFill>
                  <a:schemeClr val="tx1"/>
                </a:solidFill>
              </a:rPr>
              <a:t>Ensure that when prescribing opioids, consideration is given to: the benefits </a:t>
            </a:r>
            <a:r>
              <a:rPr lang="en-GB" sz="2000" dirty="0" smtClean="0">
                <a:solidFill>
                  <a:schemeClr val="tx1"/>
                </a:solidFill>
              </a:rPr>
              <a:t>of treatment</a:t>
            </a:r>
            <a:r>
              <a:rPr lang="en-GB" sz="2000" dirty="0">
                <a:solidFill>
                  <a:schemeClr val="tx1"/>
                </a:solidFill>
              </a:rPr>
              <a:t>; the risks of prescribing, including dependency, overdose and </a:t>
            </a:r>
            <a:r>
              <a:rPr lang="en-GB" sz="2000" dirty="0" smtClean="0">
                <a:solidFill>
                  <a:schemeClr val="tx1"/>
                </a:solidFill>
              </a:rPr>
              <a:t>diversion; all </a:t>
            </a:r>
            <a:r>
              <a:rPr lang="en-GB" sz="2000" dirty="0">
                <a:solidFill>
                  <a:schemeClr val="tx1"/>
                </a:solidFill>
              </a:rPr>
              <a:t>prescribed and non-prescribed medicines the person is taking, and whether </a:t>
            </a:r>
            <a:r>
              <a:rPr lang="en-GB" sz="2000" dirty="0" smtClean="0">
                <a:solidFill>
                  <a:schemeClr val="tx1"/>
                </a:solidFill>
              </a:rPr>
              <a:t>the person </a:t>
            </a:r>
            <a:r>
              <a:rPr lang="en-GB" sz="2000" dirty="0">
                <a:solidFill>
                  <a:schemeClr val="tx1"/>
                </a:solidFill>
              </a:rPr>
              <a:t>may be opioid naïve.</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If </a:t>
            </a:r>
            <a:r>
              <a:rPr lang="en-GB" sz="2000" dirty="0">
                <a:solidFill>
                  <a:schemeClr val="tx1"/>
                </a:solidFill>
              </a:rPr>
              <a:t>it is thought opioid therapy may play a role in a patient’s pain management, </a:t>
            </a:r>
            <a:r>
              <a:rPr lang="en-GB" sz="2000" dirty="0" smtClean="0">
                <a:solidFill>
                  <a:schemeClr val="tx1"/>
                </a:solidFill>
              </a:rPr>
              <a:t>a trial </a:t>
            </a:r>
            <a:r>
              <a:rPr lang="en-GB" sz="2000" dirty="0">
                <a:solidFill>
                  <a:schemeClr val="tx1"/>
                </a:solidFill>
              </a:rPr>
              <a:t>should be initiated to establish whether the patient achieves a reduction </a:t>
            </a:r>
            <a:r>
              <a:rPr lang="en-GB" sz="2000" dirty="0" smtClean="0">
                <a:solidFill>
                  <a:schemeClr val="tx1"/>
                </a:solidFill>
              </a:rPr>
              <a:t>in pain </a:t>
            </a:r>
            <a:r>
              <a:rPr lang="en-GB" sz="2000" dirty="0">
                <a:solidFill>
                  <a:schemeClr val="tx1"/>
                </a:solidFill>
              </a:rPr>
              <a:t>with the use of opioids – if not they should be stopped.</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Dose </a:t>
            </a:r>
            <a:r>
              <a:rPr lang="en-GB" sz="2000" dirty="0">
                <a:solidFill>
                  <a:schemeClr val="tx1"/>
                </a:solidFill>
              </a:rPr>
              <a:t>escalation should be limited as risk of harm rises as dose </a:t>
            </a:r>
            <a:r>
              <a:rPr lang="en-GB" sz="2000" dirty="0" smtClean="0">
                <a:solidFill>
                  <a:schemeClr val="tx1"/>
                </a:solidFill>
              </a:rPr>
              <a:t>increases, especially </a:t>
            </a:r>
            <a:r>
              <a:rPr lang="en-GB" sz="2000" dirty="0">
                <a:solidFill>
                  <a:schemeClr val="tx1"/>
                </a:solidFill>
              </a:rPr>
              <a:t>if there is inadequate relief of pain. Above an oral morphine </a:t>
            </a:r>
            <a:r>
              <a:rPr lang="en-GB" sz="2000" dirty="0" smtClean="0">
                <a:solidFill>
                  <a:schemeClr val="tx1"/>
                </a:solidFill>
              </a:rPr>
              <a:t>equivalent daily </a:t>
            </a:r>
            <a:r>
              <a:rPr lang="en-GB" sz="2000" dirty="0">
                <a:solidFill>
                  <a:schemeClr val="tx1"/>
                </a:solidFill>
              </a:rPr>
              <a:t>dose of 120 mg, further benefit is unlikely.</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Use </a:t>
            </a:r>
            <a:r>
              <a:rPr lang="en-GB" sz="2000" dirty="0">
                <a:solidFill>
                  <a:schemeClr val="tx1"/>
                </a:solidFill>
              </a:rPr>
              <a:t>The </a:t>
            </a:r>
            <a:r>
              <a:rPr lang="en-GB" sz="2000" dirty="0" smtClean="0">
                <a:solidFill>
                  <a:schemeClr val="tx1"/>
                </a:solidFill>
              </a:rPr>
              <a:t>Royal College of Anaesthetists </a:t>
            </a:r>
            <a:r>
              <a:rPr lang="en-GB" sz="2000" dirty="0">
                <a:solidFill>
                  <a:schemeClr val="tx1"/>
                </a:solidFill>
              </a:rPr>
              <a:t>Faculty of Pain Medicine checklist to aid discussions </a:t>
            </a:r>
            <a:r>
              <a:rPr lang="en-GB" sz="2000" dirty="0" smtClean="0">
                <a:solidFill>
                  <a:schemeClr val="tx1"/>
                </a:solidFill>
              </a:rPr>
              <a:t>regarding opioid </a:t>
            </a:r>
            <a:r>
              <a:rPr lang="en-GB" sz="2000" dirty="0">
                <a:solidFill>
                  <a:schemeClr val="tx1"/>
                </a:solidFill>
              </a:rPr>
              <a:t>treatment with patients.</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Conduct </a:t>
            </a:r>
            <a:r>
              <a:rPr lang="en-GB" sz="2000" dirty="0">
                <a:solidFill>
                  <a:schemeClr val="tx1"/>
                </a:solidFill>
              </a:rPr>
              <a:t>a search to identify patients on an oral morphine equivalent daily dose </a:t>
            </a:r>
            <a:r>
              <a:rPr lang="en-GB" sz="2000" dirty="0" smtClean="0">
                <a:solidFill>
                  <a:schemeClr val="tx1"/>
                </a:solidFill>
              </a:rPr>
              <a:t>of ≥</a:t>
            </a:r>
            <a:r>
              <a:rPr lang="en-GB" sz="2000" dirty="0">
                <a:solidFill>
                  <a:schemeClr val="tx1"/>
                </a:solidFill>
              </a:rPr>
              <a:t>120 mg in order to undertake reviews. </a:t>
            </a:r>
          </a:p>
        </p:txBody>
      </p:sp>
      <p:sp>
        <p:nvSpPr>
          <p:cNvPr id="11" name="Rectangle 10"/>
          <p:cNvSpPr/>
          <p:nvPr/>
        </p:nvSpPr>
        <p:spPr>
          <a:xfrm>
            <a:off x="1520982"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
        <p:nvSpPr>
          <p:cNvPr id="15" name="TextBox 14"/>
          <p:cNvSpPr txBox="1"/>
          <p:nvPr/>
        </p:nvSpPr>
        <p:spPr>
          <a:xfrm>
            <a:off x="170121" y="0"/>
            <a:ext cx="135086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Tree>
    <p:extLst>
      <p:ext uri="{BB962C8B-B14F-4D97-AF65-F5344CB8AC3E}">
        <p14:creationId xmlns:p14="http://schemas.microsoft.com/office/powerpoint/2010/main" val="19733144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525916"/>
            <a:ext cx="8001000" cy="3232087"/>
          </a:xfrm>
        </p:spPr>
        <p:txBody>
          <a:bodyPr>
            <a:normAutofit fontScale="92500" lnSpcReduction="20000"/>
          </a:bodyPr>
          <a:lstStyle/>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While there is a recognised place in pain management for tramadol, there are concerns regarding abuse, dependence and deaths involving tramadol, in addition to the risks associated with misuse and diversion. </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 unique dual action pharmacological profile of tramadol increased the risk of adverse effects seen in overdose. </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Hallucinations, confusion and convulsions as well as rare cases of dependence and withdrawal symptoms have been reported with tramadol at therapeutic doses.</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Tramadol should be used with caution in patients taking concomitant medicines that can lower the seizure threshold, such as tricyclic antidepressants (TCAs) and selective serotonin reuptake inhibitors (SSRIs).</a:t>
            </a:r>
          </a:p>
        </p:txBody>
      </p:sp>
      <p:graphicFrame>
        <p:nvGraphicFramePr>
          <p:cNvPr id="9" name="Table 8"/>
          <p:cNvGraphicFramePr>
            <a:graphicFrameLocks noGrp="1"/>
          </p:cNvGraphicFramePr>
          <p:nvPr>
            <p:extLst>
              <p:ext uri="{D42A27DB-BD31-4B8C-83A1-F6EECF244321}">
                <p14:modId xmlns:p14="http://schemas.microsoft.com/office/powerpoint/2010/main" val="804912370"/>
              </p:ext>
            </p:extLst>
          </p:nvPr>
        </p:nvGraphicFramePr>
        <p:xfrm>
          <a:off x="733646" y="978111"/>
          <a:ext cx="8001000" cy="1259840"/>
        </p:xfrm>
        <a:graphic>
          <a:graphicData uri="http://schemas.openxmlformats.org/drawingml/2006/table">
            <a:tbl>
              <a:tblPr firstRow="1" bandRow="1">
                <a:tableStyleId>{5C22544A-7EE6-4342-B048-85BDC9FD1C3A}</a:tableStyleId>
              </a:tblPr>
              <a:tblGrid>
                <a:gridCol w="1957812"/>
                <a:gridCol w="6043188"/>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appropriate use and review of tramadol in primary care, 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a-DK" sz="1400" dirty="0" smtClean="0"/>
                        <a:t>Tramadol DDDs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2374364" y="346116"/>
            <a:ext cx="4623872" cy="369332"/>
            <a:chOff x="2618900" y="550221"/>
            <a:chExt cx="4623872" cy="369332"/>
          </a:xfrm>
        </p:grpSpPr>
        <p:sp>
          <p:nvSpPr>
            <p:cNvPr id="11" name="TextBox 10"/>
            <p:cNvSpPr txBox="1"/>
            <p:nvPr/>
          </p:nvSpPr>
          <p:spPr>
            <a:xfrm>
              <a:off x="2618900" y="550221"/>
              <a:ext cx="1349046"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2" name="Rectangle 11"/>
            <p:cNvSpPr/>
            <p:nvPr/>
          </p:nvSpPr>
          <p:spPr>
            <a:xfrm>
              <a:off x="3967945" y="550221"/>
              <a:ext cx="3274827"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TRAMADOL</a:t>
              </a:r>
              <a:endParaRPr lang="en-GB" b="1" dirty="0">
                <a:solidFill>
                  <a:srgbClr val="37698A"/>
                </a:solidFill>
              </a:endParaRPr>
            </a:p>
          </p:txBody>
        </p:sp>
      </p:grpSp>
    </p:spTree>
    <p:extLst>
      <p:ext uri="{BB962C8B-B14F-4D97-AF65-F5344CB8AC3E}">
        <p14:creationId xmlns:p14="http://schemas.microsoft.com/office/powerpoint/2010/main" val="3086032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99250"/>
            <a:ext cx="8001000" cy="375959"/>
          </a:xfrm>
        </p:spPr>
        <p:txBody>
          <a:bodyPr>
            <a:normAutofit/>
          </a:bodyPr>
          <a:lstStyle/>
          <a:p>
            <a:r>
              <a:rPr lang="en-GB" sz="1800" dirty="0" smtClean="0">
                <a:latin typeface="Arial" charset="0"/>
                <a:cs typeface="Arial" charset="0"/>
              </a:rPr>
              <a:t>Trend in tramadol prescribing</a:t>
            </a:r>
            <a:endParaRPr lang="en-GB" sz="1800" dirty="0"/>
          </a:p>
        </p:txBody>
      </p:sp>
      <p:sp>
        <p:nvSpPr>
          <p:cNvPr id="8" name="Rectangle 7"/>
          <p:cNvSpPr/>
          <p:nvPr/>
        </p:nvSpPr>
        <p:spPr>
          <a:xfrm>
            <a:off x="1475715"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sp>
        <p:nvSpPr>
          <p:cNvPr id="9" name="TextBox 8"/>
          <p:cNvSpPr txBox="1"/>
          <p:nvPr/>
        </p:nvSpPr>
        <p:spPr>
          <a:xfrm>
            <a:off x="170121" y="0"/>
            <a:ext cx="1305594"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881" y="1088462"/>
            <a:ext cx="7152238" cy="4167294"/>
          </a:xfrm>
          <a:prstGeom prst="rect">
            <a:avLst/>
          </a:prstGeom>
        </p:spPr>
      </p:pic>
      <p:pic>
        <p:nvPicPr>
          <p:cNvPr id="10" name="Picture 9"/>
          <p:cNvPicPr>
            <a:picLocks noChangeAspect="1"/>
          </p:cNvPicPr>
          <p:nvPr/>
        </p:nvPicPr>
        <p:blipFill rotWithShape="1">
          <a:blip r:embed="rId3"/>
          <a:srcRect r="23750"/>
          <a:stretch/>
        </p:blipFill>
        <p:spPr>
          <a:xfrm>
            <a:off x="1186004" y="5280078"/>
            <a:ext cx="5522614" cy="676182"/>
          </a:xfrm>
          <a:prstGeom prst="rect">
            <a:avLst/>
          </a:prstGeom>
          <a:solidFill>
            <a:schemeClr val="bg1"/>
          </a:solidFill>
        </p:spPr>
      </p:pic>
    </p:spTree>
    <p:extLst>
      <p:ext uri="{BB962C8B-B14F-4D97-AF65-F5344CB8AC3E}">
        <p14:creationId xmlns:p14="http://schemas.microsoft.com/office/powerpoint/2010/main" val="229680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67069"/>
            <a:ext cx="8001000" cy="757921"/>
          </a:xfrm>
        </p:spPr>
        <p:txBody>
          <a:bodyPr>
            <a:noAutofit/>
          </a:bodyPr>
          <a:lstStyle/>
          <a:p>
            <a:r>
              <a:rPr lang="en-GB" sz="1800" dirty="0" smtClean="0">
                <a:latin typeface="Arial" charset="0"/>
                <a:cs typeface="Arial" charset="0"/>
              </a:rPr>
              <a:t>Tramadol DDDs per 1,000 patients - </a:t>
            </a:r>
            <a:br>
              <a:rPr lang="en-GB" sz="1800" dirty="0" smtClean="0">
                <a:latin typeface="Arial" charset="0"/>
                <a:cs typeface="Arial" charset="0"/>
              </a:rPr>
            </a:br>
            <a:r>
              <a:rPr lang="en-GB" sz="1800" dirty="0" smtClean="0">
                <a:latin typeface="Arial" charset="0"/>
                <a:cs typeface="Arial" charset="0"/>
              </a:rPr>
              <a:t>Quarter ending September 2019</a:t>
            </a:r>
            <a:endParaRPr lang="en-GB" sz="1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812" y="1244293"/>
            <a:ext cx="7514376" cy="4369414"/>
          </a:xfrm>
          <a:prstGeom prst="rect">
            <a:avLst/>
          </a:prstGeom>
        </p:spPr>
      </p:pic>
      <p:grpSp>
        <p:nvGrpSpPr>
          <p:cNvPr id="13" name="Group 12"/>
          <p:cNvGrpSpPr/>
          <p:nvPr/>
        </p:nvGrpSpPr>
        <p:grpSpPr>
          <a:xfrm>
            <a:off x="1917543" y="1551608"/>
            <a:ext cx="2162175" cy="594780"/>
            <a:chOff x="1999024" y="1884489"/>
            <a:chExt cx="2162175" cy="594780"/>
          </a:xfrm>
        </p:grpSpPr>
        <p:grpSp>
          <p:nvGrpSpPr>
            <p:cNvPr id="16" name="Group 15"/>
            <p:cNvGrpSpPr/>
            <p:nvPr/>
          </p:nvGrpSpPr>
          <p:grpSpPr>
            <a:xfrm>
              <a:off x="1999024" y="2074157"/>
              <a:ext cx="2162175" cy="215444"/>
              <a:chOff x="1999024" y="2074157"/>
              <a:chExt cx="2162175" cy="215444"/>
            </a:xfrm>
          </p:grpSpPr>
          <p:cxnSp>
            <p:nvCxnSpPr>
              <p:cNvPr id="23" name="Straight Connector 22"/>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7" name="Group 16"/>
            <p:cNvGrpSpPr/>
            <p:nvPr/>
          </p:nvGrpSpPr>
          <p:grpSpPr>
            <a:xfrm>
              <a:off x="1999024" y="1884489"/>
              <a:ext cx="2162175" cy="215444"/>
              <a:chOff x="1999024" y="1884489"/>
              <a:chExt cx="2162175" cy="215444"/>
            </a:xfrm>
          </p:grpSpPr>
          <p:cxnSp>
            <p:nvCxnSpPr>
              <p:cNvPr id="21" name="Straight Connector 20"/>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18" name="Group 17"/>
            <p:cNvGrpSpPr/>
            <p:nvPr/>
          </p:nvGrpSpPr>
          <p:grpSpPr>
            <a:xfrm>
              <a:off x="1999024" y="2263825"/>
              <a:ext cx="2162175" cy="215444"/>
              <a:chOff x="1999024" y="2263825"/>
              <a:chExt cx="2162175" cy="215444"/>
            </a:xfrm>
          </p:grpSpPr>
          <p:cxnSp>
            <p:nvCxnSpPr>
              <p:cNvPr id="19" name="Straight Connector 18"/>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sp>
        <p:nvSpPr>
          <p:cNvPr id="25" name="TextBox 24"/>
          <p:cNvSpPr txBox="1"/>
          <p:nvPr/>
        </p:nvSpPr>
        <p:spPr>
          <a:xfrm>
            <a:off x="1557196" y="5621296"/>
            <a:ext cx="6590923" cy="230832"/>
          </a:xfrm>
          <a:prstGeom prst="rect">
            <a:avLst/>
          </a:prstGeom>
          <a:solidFill>
            <a:schemeClr val="bg1"/>
          </a:solid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26" name="Rectangle 25"/>
          <p:cNvSpPr/>
          <p:nvPr/>
        </p:nvSpPr>
        <p:spPr>
          <a:xfrm>
            <a:off x="1475715"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sp>
        <p:nvSpPr>
          <p:cNvPr id="27" name="TextBox 26"/>
          <p:cNvSpPr txBox="1"/>
          <p:nvPr/>
        </p:nvSpPr>
        <p:spPr>
          <a:xfrm>
            <a:off x="170121" y="0"/>
            <a:ext cx="1305594"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grpSp>
        <p:nvGrpSpPr>
          <p:cNvPr id="28" name="Group 27"/>
          <p:cNvGrpSpPr/>
          <p:nvPr/>
        </p:nvGrpSpPr>
        <p:grpSpPr>
          <a:xfrm>
            <a:off x="3776397" y="1571820"/>
            <a:ext cx="1414837" cy="356465"/>
            <a:chOff x="3011295" y="5406619"/>
            <a:chExt cx="1676887" cy="422488"/>
          </a:xfrm>
        </p:grpSpPr>
        <p:sp>
          <p:nvSpPr>
            <p:cNvPr id="29" name="Rectangle 28"/>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32" name="TextBox 31"/>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03062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5952" y="774365"/>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75951" y="1380444"/>
            <a:ext cx="8001000" cy="3675802"/>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600"/>
              </a:spcBef>
              <a:buFont typeface="Arial" panose="020B0604020202020204" pitchFamily="34" charset="0"/>
              <a:buChar char="•"/>
            </a:pPr>
            <a:endParaRPr lang="en-GB" sz="1700" dirty="0">
              <a:solidFill>
                <a:schemeClr val="tx1"/>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8" name="Subtitle 2"/>
          <p:cNvSpPr txBox="1">
            <a:spLocks/>
          </p:cNvSpPr>
          <p:nvPr/>
        </p:nvSpPr>
        <p:spPr>
          <a:xfrm>
            <a:off x="675951" y="1445089"/>
            <a:ext cx="8001000" cy="4140361"/>
          </a:xfrm>
          <a:prstGeom prst="rect">
            <a:avLst/>
          </a:prstGeom>
        </p:spPr>
        <p:txBody>
          <a:bodyPr>
            <a:normAutofit fontScale="775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nSpc>
                <a:spcPct val="110000"/>
              </a:lnSpc>
              <a:spcBef>
                <a:spcPts val="1200"/>
              </a:spcBef>
              <a:buFont typeface="Arial" panose="020B0604020202020204" pitchFamily="34" charset="0"/>
              <a:buChar char="•"/>
            </a:pPr>
            <a:r>
              <a:rPr lang="en-GB" sz="2000" dirty="0">
                <a:solidFill>
                  <a:schemeClr val="tx1"/>
                </a:solidFill>
              </a:rPr>
              <a:t>Use the AWMSG Tramadol Shared Decision Making Toolkit with patients when consideration is being given to prescribing tramadol.</a:t>
            </a:r>
          </a:p>
          <a:p>
            <a:pPr marL="342900" indent="-342900">
              <a:lnSpc>
                <a:spcPct val="110000"/>
              </a:lnSpc>
              <a:spcBef>
                <a:spcPts val="1200"/>
              </a:spcBef>
              <a:buFont typeface="Arial" panose="020B0604020202020204" pitchFamily="34" charset="0"/>
              <a:buChar char="•"/>
            </a:pPr>
            <a:r>
              <a:rPr lang="en-GB" sz="2000" dirty="0">
                <a:solidFill>
                  <a:schemeClr val="tx1"/>
                </a:solidFill>
              </a:rPr>
              <a:t>Provide patients with the AWMSG Tramadol Patient Information Leaflet where tramadol is initiated.</a:t>
            </a:r>
          </a:p>
          <a:p>
            <a:pPr marL="342900" indent="-342900">
              <a:lnSpc>
                <a:spcPct val="110000"/>
              </a:lnSpc>
              <a:spcBef>
                <a:spcPts val="1200"/>
              </a:spcBef>
              <a:buFont typeface="Arial" panose="020B0604020202020204" pitchFamily="34" charset="0"/>
              <a:buChar char="•"/>
            </a:pPr>
            <a:r>
              <a:rPr lang="en-GB" sz="2000" dirty="0">
                <a:solidFill>
                  <a:schemeClr val="tx1"/>
                </a:solidFill>
              </a:rPr>
              <a:t>If it is appropriate for a patient’s tramadol to be stepped down or stopped, reduce the dose slowly to ensure the patient’s safety and to minimise the risk of withdrawal symptoms and/or ADRs. Where physical dependence to tramadol develops, the withdrawal syndrome can be severe, with symptoms typical of opiate withdrawal sometimes accompanied by seizures, hallucinations and anxiety.</a:t>
            </a:r>
          </a:p>
          <a:p>
            <a:pPr marL="342900" indent="-342900">
              <a:lnSpc>
                <a:spcPct val="110000"/>
              </a:lnSpc>
              <a:spcBef>
                <a:spcPts val="1200"/>
              </a:spcBef>
              <a:buFont typeface="Arial" panose="020B0604020202020204" pitchFamily="34" charset="0"/>
              <a:buChar char="•"/>
            </a:pPr>
            <a:r>
              <a:rPr lang="en-GB" sz="2000" dirty="0">
                <a:solidFill>
                  <a:schemeClr val="tx1"/>
                </a:solidFill>
              </a:rPr>
              <a:t>To encourage patient engagement and concordance, a suggested approach would be to reduce the dose at each reduction step, e.g. by one 50 mg dose, and to titrate according to how the patient manages, rather than by setting time limits for the next reduction.</a:t>
            </a:r>
          </a:p>
          <a:p>
            <a:pPr marL="342900" indent="-342900">
              <a:lnSpc>
                <a:spcPct val="110000"/>
              </a:lnSpc>
              <a:spcBef>
                <a:spcPts val="1200"/>
              </a:spcBef>
              <a:buFont typeface="Arial" panose="020B0604020202020204" pitchFamily="34" charset="0"/>
              <a:buChar char="•"/>
            </a:pPr>
            <a:r>
              <a:rPr lang="en-GB" sz="2000" dirty="0">
                <a:solidFill>
                  <a:schemeClr val="tx1"/>
                </a:solidFill>
              </a:rPr>
              <a:t>Carry out the tramadol audit – AWMSG Tramadol Educational Resource Materials: Audit Materials.</a:t>
            </a:r>
          </a:p>
        </p:txBody>
      </p:sp>
      <p:sp>
        <p:nvSpPr>
          <p:cNvPr id="10" name="Rectangle 9"/>
          <p:cNvSpPr/>
          <p:nvPr/>
        </p:nvSpPr>
        <p:spPr>
          <a:xfrm>
            <a:off x="1475715"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sp>
        <p:nvSpPr>
          <p:cNvPr id="14" name="TextBox 13"/>
          <p:cNvSpPr txBox="1"/>
          <p:nvPr/>
        </p:nvSpPr>
        <p:spPr>
          <a:xfrm>
            <a:off x="170121" y="0"/>
            <a:ext cx="1305594"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Tree>
    <p:extLst>
      <p:ext uri="{BB962C8B-B14F-4D97-AF65-F5344CB8AC3E}">
        <p14:creationId xmlns:p14="http://schemas.microsoft.com/office/powerpoint/2010/main" val="2795506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55587" y="2732394"/>
            <a:ext cx="8157117" cy="2835488"/>
          </a:xfrm>
        </p:spPr>
        <p:txBody>
          <a:bodyPr>
            <a:noAutofit/>
          </a:bodyPr>
          <a:lstStyle/>
          <a:p>
            <a:pPr marL="342900" indent="-342900">
              <a:lnSpc>
                <a:spcPct val="110000"/>
              </a:lnSpc>
              <a:buFont typeface="Arial" panose="020B0604020202020204" pitchFamily="34" charset="0"/>
              <a:buChar char="•"/>
            </a:pPr>
            <a:r>
              <a:rPr lang="en-GB" sz="1600" dirty="0" smtClean="0">
                <a:solidFill>
                  <a:schemeClr val="tx1"/>
                </a:solidFill>
              </a:rPr>
              <a:t>While there is a recognised place in neuropathic pain management for gabapentin and pregabalin, there are concerns regarding the risks associated with dependence, diversion and misuse.</a:t>
            </a:r>
          </a:p>
          <a:p>
            <a:pPr marL="342900" indent="-342900">
              <a:lnSpc>
                <a:spcPct val="110000"/>
              </a:lnSpc>
              <a:buFont typeface="Arial" panose="020B0604020202020204" pitchFamily="34" charset="0"/>
              <a:buChar char="•"/>
            </a:pPr>
            <a:r>
              <a:rPr lang="en-GB" sz="1600" dirty="0" smtClean="0">
                <a:solidFill>
                  <a:schemeClr val="tx1"/>
                </a:solidFill>
              </a:rPr>
              <a:t>There has been increasing use of gabapentin and pregabalin in primary care over the last 5 years across Wales. In addition, prescribing is high in comparison with England. </a:t>
            </a:r>
          </a:p>
          <a:p>
            <a:pPr marL="342900" indent="-342900">
              <a:lnSpc>
                <a:spcPct val="110000"/>
              </a:lnSpc>
              <a:buFont typeface="Arial" panose="020B0604020202020204" pitchFamily="34" charset="0"/>
              <a:buChar char="•"/>
            </a:pPr>
            <a:r>
              <a:rPr lang="en-GB" sz="1600" dirty="0" smtClean="0">
                <a:solidFill>
                  <a:schemeClr val="tx1"/>
                </a:solidFill>
              </a:rPr>
              <a:t>There has been an increase in the number of deaths where gabapentin or pregabalin was mentioned on the death certificate in England and Wales, from 64 deaths registered in 2014 to 280 deaths registered in 2018. </a:t>
            </a:r>
            <a:endParaRPr lang="en-GB" sz="16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69879869"/>
              </p:ext>
            </p:extLst>
          </p:nvPr>
        </p:nvGraphicFramePr>
        <p:xfrm>
          <a:off x="733646" y="1059592"/>
          <a:ext cx="8001000" cy="1473200"/>
        </p:xfrm>
        <a:graphic>
          <a:graphicData uri="http://schemas.openxmlformats.org/drawingml/2006/table">
            <a:tbl>
              <a:tblPr firstRow="1" bandRow="1">
                <a:tableStyleId>{5C22544A-7EE6-4342-B048-85BDC9FD1C3A}</a:tableStyleId>
              </a:tblPr>
              <a:tblGrid>
                <a:gridCol w="1957812"/>
                <a:gridCol w="6043188"/>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gabapentin and pregabalin in primary care, 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Gabapentin</a:t>
                      </a:r>
                      <a:r>
                        <a:rPr lang="en-GB" sz="1400" baseline="0" dirty="0" smtClean="0"/>
                        <a:t> </a:t>
                      </a:r>
                      <a:r>
                        <a:rPr lang="en-GB" sz="1400" dirty="0" smtClean="0"/>
                        <a:t>and pregabalin DDDs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1274267" y="318429"/>
            <a:ext cx="6919756" cy="369332"/>
            <a:chOff x="2840894" y="550221"/>
            <a:chExt cx="6919756" cy="369332"/>
          </a:xfrm>
        </p:grpSpPr>
        <p:sp>
          <p:nvSpPr>
            <p:cNvPr id="11" name="TextBox 10"/>
            <p:cNvSpPr txBox="1"/>
            <p:nvPr/>
          </p:nvSpPr>
          <p:spPr>
            <a:xfrm>
              <a:off x="2840894" y="550221"/>
              <a:ext cx="130668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2" name="Rectangle 11"/>
            <p:cNvSpPr/>
            <p:nvPr/>
          </p:nvSpPr>
          <p:spPr>
            <a:xfrm>
              <a:off x="4147581" y="550221"/>
              <a:ext cx="561306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GABAPENTIN AND PREGABALIN</a:t>
              </a:r>
              <a:endParaRPr lang="en-GB" b="1" dirty="0">
                <a:solidFill>
                  <a:srgbClr val="37698A"/>
                </a:solidFill>
              </a:endParaRPr>
            </a:p>
          </p:txBody>
        </p:sp>
      </p:grpSp>
    </p:spTree>
    <p:extLst>
      <p:ext uri="{BB962C8B-B14F-4D97-AF65-F5344CB8AC3E}">
        <p14:creationId xmlns:p14="http://schemas.microsoft.com/office/powerpoint/2010/main" val="3017018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78797" y="543842"/>
            <a:ext cx="8001000" cy="376185"/>
          </a:xfrm>
        </p:spPr>
        <p:txBody>
          <a:bodyPr>
            <a:noAutofit/>
          </a:bodyPr>
          <a:lstStyle/>
          <a:p>
            <a:r>
              <a:rPr lang="en-GB" sz="1800" dirty="0" smtClean="0"/>
              <a:t>Trend in gabapentin and pregabalin prescribing </a:t>
            </a:r>
            <a:endParaRPr lang="en-GB" sz="1800" dirty="0"/>
          </a:p>
        </p:txBody>
      </p:sp>
      <p:sp>
        <p:nvSpPr>
          <p:cNvPr id="6" name="Rectangle 5"/>
          <p:cNvSpPr/>
          <p:nvPr/>
        </p:nvSpPr>
        <p:spPr>
          <a:xfrm>
            <a:off x="1466661"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sp>
        <p:nvSpPr>
          <p:cNvPr id="8" name="TextBox 7"/>
          <p:cNvSpPr txBox="1"/>
          <p:nvPr/>
        </p:nvSpPr>
        <p:spPr>
          <a:xfrm>
            <a:off x="170121" y="0"/>
            <a:ext cx="1296540"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6858" y="1004002"/>
            <a:ext cx="7484878" cy="4361108"/>
          </a:xfrm>
          <a:prstGeom prst="rect">
            <a:avLst/>
          </a:prstGeom>
        </p:spPr>
      </p:pic>
      <p:pic>
        <p:nvPicPr>
          <p:cNvPr id="9" name="Picture 8"/>
          <p:cNvPicPr>
            <a:picLocks noChangeAspect="1"/>
          </p:cNvPicPr>
          <p:nvPr/>
        </p:nvPicPr>
        <p:blipFill rotWithShape="1">
          <a:blip r:embed="rId3"/>
          <a:srcRect r="23750"/>
          <a:stretch/>
        </p:blipFill>
        <p:spPr>
          <a:xfrm>
            <a:off x="1294646" y="5280078"/>
            <a:ext cx="5522614" cy="676182"/>
          </a:xfrm>
          <a:prstGeom prst="rect">
            <a:avLst/>
          </a:prstGeom>
          <a:solidFill>
            <a:schemeClr val="bg1"/>
          </a:solidFill>
        </p:spPr>
      </p:pic>
    </p:spTree>
    <p:extLst>
      <p:ext uri="{BB962C8B-B14F-4D97-AF65-F5344CB8AC3E}">
        <p14:creationId xmlns:p14="http://schemas.microsoft.com/office/powerpoint/2010/main" val="2264242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493940"/>
            <a:ext cx="8001000" cy="757921"/>
          </a:xfrm>
        </p:spPr>
        <p:txBody>
          <a:bodyPr>
            <a:noAutofit/>
          </a:bodyPr>
          <a:lstStyle/>
          <a:p>
            <a:r>
              <a:rPr lang="en-GB" sz="1800" dirty="0" smtClean="0"/>
              <a:t>Gabapentin and </a:t>
            </a:r>
            <a:r>
              <a:rPr lang="en-GB" sz="1800" dirty="0"/>
              <a:t>p</a:t>
            </a:r>
            <a:r>
              <a:rPr lang="en-GB" sz="1800" dirty="0" smtClean="0"/>
              <a:t>regabalin DDDs per 1,000 patients – </a:t>
            </a:r>
            <a:br>
              <a:rPr lang="en-GB" sz="1800" dirty="0" smtClean="0"/>
            </a:br>
            <a:r>
              <a:rPr lang="en-GB" sz="1800" dirty="0" smtClean="0"/>
              <a:t>Quarter ending September 2019</a:t>
            </a:r>
            <a:endParaRPr lang="en-GB" sz="1800" dirty="0"/>
          </a:p>
        </p:txBody>
      </p:sp>
      <p:sp>
        <p:nvSpPr>
          <p:cNvPr id="13" name="Rectangle 12"/>
          <p:cNvSpPr/>
          <p:nvPr/>
        </p:nvSpPr>
        <p:spPr>
          <a:xfrm>
            <a:off x="1466661"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sp>
        <p:nvSpPr>
          <p:cNvPr id="16" name="TextBox 15"/>
          <p:cNvSpPr txBox="1"/>
          <p:nvPr/>
        </p:nvSpPr>
        <p:spPr>
          <a:xfrm>
            <a:off x="170121" y="0"/>
            <a:ext cx="1296540"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331" y="1196914"/>
            <a:ext cx="7677338" cy="4464172"/>
          </a:xfrm>
          <a:prstGeom prst="rect">
            <a:avLst/>
          </a:prstGeom>
        </p:spPr>
      </p:pic>
      <p:grpSp>
        <p:nvGrpSpPr>
          <p:cNvPr id="17" name="Group 16"/>
          <p:cNvGrpSpPr/>
          <p:nvPr/>
        </p:nvGrpSpPr>
        <p:grpSpPr>
          <a:xfrm>
            <a:off x="1917543" y="1551608"/>
            <a:ext cx="2162175" cy="594780"/>
            <a:chOff x="1999024" y="1884489"/>
            <a:chExt cx="2162175" cy="594780"/>
          </a:xfrm>
        </p:grpSpPr>
        <p:grpSp>
          <p:nvGrpSpPr>
            <p:cNvPr id="18" name="Group 17"/>
            <p:cNvGrpSpPr/>
            <p:nvPr/>
          </p:nvGrpSpPr>
          <p:grpSpPr>
            <a:xfrm>
              <a:off x="1999024" y="2074157"/>
              <a:ext cx="2162175" cy="215444"/>
              <a:chOff x="1999024" y="2074157"/>
              <a:chExt cx="2162175" cy="215444"/>
            </a:xfrm>
          </p:grpSpPr>
          <p:cxnSp>
            <p:nvCxnSpPr>
              <p:cNvPr id="25" name="Straight Connector 24"/>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9" name="Group 18"/>
            <p:cNvGrpSpPr/>
            <p:nvPr/>
          </p:nvGrpSpPr>
          <p:grpSpPr>
            <a:xfrm>
              <a:off x="1999024" y="1884489"/>
              <a:ext cx="2162175" cy="215444"/>
              <a:chOff x="1999024" y="1884489"/>
              <a:chExt cx="2162175" cy="215444"/>
            </a:xfrm>
          </p:grpSpPr>
          <p:cxnSp>
            <p:nvCxnSpPr>
              <p:cNvPr id="23" name="Straight Connector 22"/>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20" name="Group 19"/>
            <p:cNvGrpSpPr/>
            <p:nvPr/>
          </p:nvGrpSpPr>
          <p:grpSpPr>
            <a:xfrm>
              <a:off x="1999024" y="2263825"/>
              <a:ext cx="2162175" cy="215444"/>
              <a:chOff x="1999024" y="2263825"/>
              <a:chExt cx="2162175" cy="215444"/>
            </a:xfrm>
          </p:grpSpPr>
          <p:cxnSp>
            <p:nvCxnSpPr>
              <p:cNvPr id="21" name="Straight Connector 20"/>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sp>
        <p:nvSpPr>
          <p:cNvPr id="27" name="TextBox 26"/>
          <p:cNvSpPr txBox="1"/>
          <p:nvPr/>
        </p:nvSpPr>
        <p:spPr>
          <a:xfrm>
            <a:off x="1557196" y="5666561"/>
            <a:ext cx="6590923" cy="230832"/>
          </a:xfrm>
          <a:prstGeom prst="rect">
            <a:avLst/>
          </a:prstGeom>
          <a:solidFill>
            <a:schemeClr val="bg1"/>
          </a:solid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grpSp>
        <p:nvGrpSpPr>
          <p:cNvPr id="28" name="Group 27"/>
          <p:cNvGrpSpPr/>
          <p:nvPr/>
        </p:nvGrpSpPr>
        <p:grpSpPr>
          <a:xfrm>
            <a:off x="3776397" y="1571820"/>
            <a:ext cx="1414837" cy="356465"/>
            <a:chOff x="3011295" y="5406619"/>
            <a:chExt cx="1676887" cy="422488"/>
          </a:xfrm>
        </p:grpSpPr>
        <p:sp>
          <p:nvSpPr>
            <p:cNvPr id="29" name="Rectangle 28"/>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32" name="TextBox 31"/>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584784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009755"/>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8" y="1643213"/>
            <a:ext cx="8001000" cy="4360863"/>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1600" dirty="0">
                <a:solidFill>
                  <a:schemeClr val="tx1"/>
                </a:solidFill>
              </a:rPr>
              <a:t>Use a pain scale (for example, the Leeds assessment of neuropathic symptoms and signs [LANSS]) to assess whether the patient’s pain is neuropathic in nature. This will also assist in determining response to treatment.</a:t>
            </a:r>
          </a:p>
          <a:p>
            <a:pPr marL="342900" indent="-342900">
              <a:spcBef>
                <a:spcPts val="1200"/>
              </a:spcBef>
              <a:buFont typeface="Arial" panose="020B0604020202020204" pitchFamily="34" charset="0"/>
              <a:buChar char="•"/>
            </a:pPr>
            <a:r>
              <a:rPr lang="en-GB" sz="1600" dirty="0" smtClean="0">
                <a:solidFill>
                  <a:schemeClr val="tx1"/>
                </a:solidFill>
              </a:rPr>
              <a:t>Inform </a:t>
            </a:r>
            <a:r>
              <a:rPr lang="en-GB" sz="1600" dirty="0">
                <a:solidFill>
                  <a:schemeClr val="tx1"/>
                </a:solidFill>
              </a:rPr>
              <a:t>patients that response to drug treatment in neuropathic pain is often inadequate, with no more than 40–60% of people obtaining partial pain relief.</a:t>
            </a:r>
          </a:p>
          <a:p>
            <a:pPr marL="342900" indent="-342900">
              <a:spcBef>
                <a:spcPts val="1200"/>
              </a:spcBef>
              <a:buFont typeface="Arial" panose="020B0604020202020204" pitchFamily="34" charset="0"/>
              <a:buChar char="•"/>
            </a:pPr>
            <a:r>
              <a:rPr lang="en-GB" sz="1600" dirty="0" smtClean="0">
                <a:solidFill>
                  <a:schemeClr val="tx1"/>
                </a:solidFill>
              </a:rPr>
              <a:t>Once </a:t>
            </a:r>
            <a:r>
              <a:rPr lang="en-GB" sz="1600" dirty="0">
                <a:solidFill>
                  <a:schemeClr val="tx1"/>
                </a:solidFill>
              </a:rPr>
              <a:t>treatment has commenced, NICE recommends early assessment followed by regular reviews to assess and monitor effectiveness including pain control, adverse effects and continued need.</a:t>
            </a:r>
          </a:p>
          <a:p>
            <a:pPr marL="342900" indent="-342900">
              <a:spcBef>
                <a:spcPts val="1200"/>
              </a:spcBef>
              <a:buFont typeface="Arial" panose="020B0604020202020204" pitchFamily="34" charset="0"/>
              <a:buChar char="•"/>
            </a:pPr>
            <a:r>
              <a:rPr lang="en-GB" sz="1600" dirty="0" smtClean="0">
                <a:solidFill>
                  <a:schemeClr val="tx1"/>
                </a:solidFill>
              </a:rPr>
              <a:t>Reduce </a:t>
            </a:r>
            <a:r>
              <a:rPr lang="en-GB" sz="1600" dirty="0">
                <a:solidFill>
                  <a:schemeClr val="tx1"/>
                </a:solidFill>
              </a:rPr>
              <a:t>and stop the gabapentin or pregabalin if the patient has not shown sufficient benefit within eight weeks of reaching the maximum tolerated </a:t>
            </a:r>
            <a:r>
              <a:rPr lang="en-GB" sz="1600" dirty="0" smtClean="0">
                <a:solidFill>
                  <a:schemeClr val="tx1"/>
                </a:solidFill>
              </a:rPr>
              <a:t>dose.</a:t>
            </a:r>
          </a:p>
          <a:p>
            <a:pPr marL="342900" indent="-342900">
              <a:spcBef>
                <a:spcPts val="1200"/>
              </a:spcBef>
              <a:buFont typeface="Arial" panose="020B0604020202020204" pitchFamily="34" charset="0"/>
              <a:buChar char="•"/>
            </a:pPr>
            <a:r>
              <a:rPr lang="en-GB" sz="1600" dirty="0" smtClean="0">
                <a:solidFill>
                  <a:schemeClr val="tx1"/>
                </a:solidFill>
              </a:rPr>
              <a:t>Exercise </a:t>
            </a:r>
            <a:r>
              <a:rPr lang="en-GB" sz="1600" dirty="0">
                <a:solidFill>
                  <a:schemeClr val="tx1"/>
                </a:solidFill>
              </a:rPr>
              <a:t>caution in prescribing gabapentin or pregabalin for patients with a history of substance abuse.</a:t>
            </a: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Rectangle 8"/>
          <p:cNvSpPr/>
          <p:nvPr/>
        </p:nvSpPr>
        <p:spPr>
          <a:xfrm>
            <a:off x="1466661"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sp>
        <p:nvSpPr>
          <p:cNvPr id="10" name="TextBox 9"/>
          <p:cNvSpPr txBox="1"/>
          <p:nvPr/>
        </p:nvSpPr>
        <p:spPr>
          <a:xfrm>
            <a:off x="170121" y="0"/>
            <a:ext cx="1296540"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Tree>
    <p:extLst>
      <p:ext uri="{BB962C8B-B14F-4D97-AF65-F5344CB8AC3E}">
        <p14:creationId xmlns:p14="http://schemas.microsoft.com/office/powerpoint/2010/main" val="4020288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51058"/>
            <a:ext cx="8001000" cy="853053"/>
          </a:xfrm>
        </p:spPr>
        <p:txBody>
          <a:bodyPr>
            <a:normAutofit fontScale="90000"/>
          </a:bodyPr>
          <a:lstStyle/>
          <a:p>
            <a:r>
              <a:rPr lang="en-GB" dirty="0">
                <a:latin typeface="Arial" charset="0"/>
                <a:cs typeface="Arial" charset="0"/>
              </a:rPr>
              <a:t>National Prescribing Indicators (NPIs)</a:t>
            </a:r>
            <a:br>
              <a:rPr lang="en-GB" dirty="0">
                <a:latin typeface="Arial" charset="0"/>
                <a:cs typeface="Arial" charset="0"/>
              </a:rPr>
            </a:br>
            <a:r>
              <a:rPr lang="en-GB" dirty="0">
                <a:latin typeface="Arial" charset="0"/>
                <a:cs typeface="Arial" charset="0"/>
              </a:rPr>
              <a:t>development process</a:t>
            </a:r>
            <a:endParaRPr lang="en-GB" dirty="0"/>
          </a:p>
        </p:txBody>
      </p:sp>
      <p:sp>
        <p:nvSpPr>
          <p:cNvPr id="5" name="Subtitle 4"/>
          <p:cNvSpPr>
            <a:spLocks noGrp="1"/>
          </p:cNvSpPr>
          <p:nvPr>
            <p:ph type="subTitle" idx="1"/>
          </p:nvPr>
        </p:nvSpPr>
        <p:spPr>
          <a:xfrm>
            <a:off x="560867" y="1397057"/>
            <a:ext cx="8250865" cy="3609509"/>
          </a:xfrm>
        </p:spPr>
        <p:txBody>
          <a:bodyPr>
            <a:noAutofit/>
          </a:bodyPr>
          <a:lstStyle/>
          <a:p>
            <a:pPr>
              <a:spcBef>
                <a:spcPts val="1200"/>
              </a:spcBef>
              <a:defRPr/>
            </a:pPr>
            <a:r>
              <a:rPr lang="en-GB" sz="1800" dirty="0" smtClean="0">
                <a:solidFill>
                  <a:schemeClr val="tx1"/>
                </a:solidFill>
                <a:latin typeface="Arial" pitchFamily="34" charset="0"/>
                <a:cs typeface="Arial" pitchFamily="34" charset="0"/>
              </a:rPr>
              <a:t>Developed </a:t>
            </a:r>
            <a:r>
              <a:rPr lang="en-GB" sz="1800" dirty="0">
                <a:solidFill>
                  <a:schemeClr val="tx1"/>
                </a:solidFill>
                <a:latin typeface="Arial" pitchFamily="34" charset="0"/>
                <a:cs typeface="Arial" pitchFamily="34" charset="0"/>
              </a:rPr>
              <a:t>by the All Wales Prescribing Advisory Group (AWPAG</a:t>
            </a:r>
            <a:r>
              <a:rPr lang="en-GB" sz="1800" dirty="0" smtClean="0">
                <a:solidFill>
                  <a:schemeClr val="tx1"/>
                </a:solidFill>
                <a:latin typeface="Arial" pitchFamily="34" charset="0"/>
                <a:cs typeface="Arial" pitchFamily="34" charset="0"/>
              </a:rPr>
              <a:t>):</a:t>
            </a:r>
            <a:endParaRPr lang="en-GB" sz="1200" dirty="0">
              <a:solidFill>
                <a:schemeClr val="tx1"/>
              </a:solidFill>
              <a:latin typeface="Arial" pitchFamily="34" charset="0"/>
              <a:cs typeface="Arial" pitchFamily="34" charset="0"/>
            </a:endParaRP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May 2019</a:t>
            </a:r>
            <a:r>
              <a:rPr lang="en-GB" sz="1800" dirty="0" smtClean="0">
                <a:solidFill>
                  <a:schemeClr val="tx1"/>
                </a:solidFill>
                <a:latin typeface="Arial" pitchFamily="34" charset="0"/>
                <a:cs typeface="Arial" pitchFamily="34" charset="0"/>
              </a:rPr>
              <a:t>: AWPAG NPI Task and Finish Group review and develop NPIs.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June 2019</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Recommendations for NPIs </a:t>
            </a:r>
            <a:r>
              <a:rPr lang="en-GB" sz="1800" dirty="0" smtClean="0">
                <a:solidFill>
                  <a:schemeClr val="tx1"/>
                </a:solidFill>
                <a:latin typeface="Arial" pitchFamily="34" charset="0"/>
                <a:cs typeface="Arial" pitchFamily="34" charset="0"/>
              </a:rPr>
              <a:t>2020–2021 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September 2019</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Draft consultation paper </a:t>
            </a:r>
            <a:r>
              <a:rPr lang="en-GB" sz="1800" dirty="0" smtClean="0">
                <a:solidFill>
                  <a:schemeClr val="tx1"/>
                </a:solidFill>
                <a:latin typeface="Arial" pitchFamily="34" charset="0"/>
                <a:cs typeface="Arial" pitchFamily="34" charset="0"/>
              </a:rPr>
              <a:t>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October 2019</a:t>
            </a:r>
            <a:r>
              <a:rPr lang="en-GB" sz="1800" dirty="0" smtClean="0">
                <a:solidFill>
                  <a:schemeClr val="tx1"/>
                </a:solidFill>
                <a:latin typeface="Arial" pitchFamily="34" charset="0"/>
                <a:cs typeface="Arial" pitchFamily="34" charset="0"/>
              </a:rPr>
              <a:t>: Consultation with industry and stakeholders.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December 2019</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Final version </a:t>
            </a:r>
            <a:r>
              <a:rPr lang="en-GB" sz="1800" dirty="0" smtClean="0">
                <a:solidFill>
                  <a:schemeClr val="tx1"/>
                </a:solidFill>
                <a:latin typeface="Arial" pitchFamily="34" charset="0"/>
                <a:cs typeface="Arial" pitchFamily="34" charset="0"/>
              </a:rPr>
              <a:t>presented </a:t>
            </a:r>
            <a:r>
              <a:rPr lang="en-GB" sz="1800" dirty="0">
                <a:solidFill>
                  <a:schemeClr val="tx1"/>
                </a:solidFill>
                <a:latin typeface="Arial" pitchFamily="34" charset="0"/>
                <a:cs typeface="Arial" pitchFamily="34" charset="0"/>
              </a:rPr>
              <a:t>to </a:t>
            </a:r>
            <a:r>
              <a:rPr lang="en-GB" sz="1800" dirty="0" smtClean="0">
                <a:solidFill>
                  <a:schemeClr val="tx1"/>
                </a:solidFill>
                <a:latin typeface="Arial" pitchFamily="34" charset="0"/>
                <a:cs typeface="Arial" pitchFamily="34" charset="0"/>
              </a:rPr>
              <a:t>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February 2020</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Final document </a:t>
            </a:r>
            <a:r>
              <a:rPr lang="en-GB" sz="1800" dirty="0" smtClean="0">
                <a:solidFill>
                  <a:schemeClr val="tx1"/>
                </a:solidFill>
                <a:latin typeface="Arial" pitchFamily="34" charset="0"/>
                <a:cs typeface="Arial" pitchFamily="34" charset="0"/>
              </a:rPr>
              <a:t>endorsed by the All Wales Medicines Strategy Group (AWMSG).</a:t>
            </a:r>
            <a:endParaRPr lang="en-GB" sz="1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815459"/>
            <a:ext cx="8001000" cy="3020103"/>
          </a:xfrm>
        </p:spPr>
        <p:txBody>
          <a:bodyPr>
            <a:normAutofit/>
          </a:bodyPr>
          <a:lstStyle/>
          <a:p>
            <a:pPr marL="285750" indent="-285750">
              <a:buFont typeface="Arial" panose="020B0604020202020204" pitchFamily="34" charset="0"/>
              <a:buChar char="•"/>
            </a:pPr>
            <a:r>
              <a:rPr lang="en-GB" sz="1800" dirty="0" smtClean="0">
                <a:solidFill>
                  <a:schemeClr val="tx1"/>
                </a:solidFill>
              </a:rPr>
              <a:t>Atrial </a:t>
            </a:r>
            <a:r>
              <a:rPr lang="en-GB" sz="1800" dirty="0">
                <a:solidFill>
                  <a:schemeClr val="tx1"/>
                </a:solidFill>
              </a:rPr>
              <a:t>fibrillation causes around 20% of strokes, however this can be reduced by about two thirds if people are anticoagulated.</a:t>
            </a:r>
          </a:p>
          <a:p>
            <a:pPr marL="285750" indent="-285750">
              <a:buFont typeface="Arial" panose="020B0604020202020204" pitchFamily="34" charset="0"/>
              <a:buChar char="•"/>
            </a:pPr>
            <a:r>
              <a:rPr lang="en-GB" sz="1800" dirty="0">
                <a:solidFill>
                  <a:schemeClr val="tx1"/>
                </a:solidFill>
              </a:rPr>
              <a:t>NICE guidelines recommend that patients with atrial fibrillation are assessed for stroke risk using the CHA</a:t>
            </a:r>
            <a:r>
              <a:rPr lang="en-GB" sz="1800" baseline="-25000" dirty="0">
                <a:solidFill>
                  <a:schemeClr val="tx1"/>
                </a:solidFill>
              </a:rPr>
              <a:t>2</a:t>
            </a:r>
            <a:r>
              <a:rPr lang="en-GB" sz="1800" dirty="0">
                <a:solidFill>
                  <a:schemeClr val="tx1"/>
                </a:solidFill>
              </a:rPr>
              <a:t>DS</a:t>
            </a:r>
            <a:r>
              <a:rPr lang="en-GB" sz="1800" baseline="-25000" dirty="0">
                <a:solidFill>
                  <a:schemeClr val="tx1"/>
                </a:solidFill>
              </a:rPr>
              <a:t>2</a:t>
            </a:r>
            <a:r>
              <a:rPr lang="en-GB" sz="1800" dirty="0">
                <a:solidFill>
                  <a:schemeClr val="tx1"/>
                </a:solidFill>
              </a:rPr>
              <a:t>VASc score.</a:t>
            </a:r>
          </a:p>
          <a:p>
            <a:pPr marL="285750" indent="-285750">
              <a:buFont typeface="Arial" panose="020B0604020202020204" pitchFamily="34" charset="0"/>
              <a:buChar char="•"/>
            </a:pPr>
            <a:r>
              <a:rPr lang="en-GB" sz="1800" dirty="0">
                <a:solidFill>
                  <a:schemeClr val="tx1"/>
                </a:solidFill>
              </a:rPr>
              <a:t>Adults with non-</a:t>
            </a:r>
            <a:r>
              <a:rPr lang="en-GB" sz="1800" dirty="0" err="1">
                <a:solidFill>
                  <a:schemeClr val="tx1"/>
                </a:solidFill>
              </a:rPr>
              <a:t>valvular</a:t>
            </a:r>
            <a:r>
              <a:rPr lang="en-GB" sz="1800" dirty="0">
                <a:solidFill>
                  <a:schemeClr val="tx1"/>
                </a:solidFill>
              </a:rPr>
              <a:t> atrial fibrillation and a CHA</a:t>
            </a:r>
            <a:r>
              <a:rPr lang="en-GB" sz="1800" baseline="-25000" dirty="0">
                <a:solidFill>
                  <a:schemeClr val="tx1"/>
                </a:solidFill>
              </a:rPr>
              <a:t>2</a:t>
            </a:r>
            <a:r>
              <a:rPr lang="en-GB" sz="1800" dirty="0">
                <a:solidFill>
                  <a:schemeClr val="tx1"/>
                </a:solidFill>
              </a:rPr>
              <a:t>DS</a:t>
            </a:r>
            <a:r>
              <a:rPr lang="en-GB" sz="1800" baseline="-25000" dirty="0">
                <a:solidFill>
                  <a:schemeClr val="tx1"/>
                </a:solidFill>
              </a:rPr>
              <a:t>2</a:t>
            </a:r>
            <a:r>
              <a:rPr lang="en-GB" sz="1800" dirty="0">
                <a:solidFill>
                  <a:schemeClr val="tx1"/>
                </a:solidFill>
              </a:rPr>
              <a:t>VASc score of 2 or above are at a much higher risk of having a stroke than the general population, and should therefore receive anticoagulation.</a:t>
            </a:r>
          </a:p>
          <a:p>
            <a:pPr marL="285750" indent="-285750">
              <a:buFont typeface="Arial" panose="020B0604020202020204" pitchFamily="34" charset="0"/>
              <a:buChar char="•"/>
            </a:pPr>
            <a:r>
              <a:rPr lang="en-GB" sz="1800" dirty="0">
                <a:solidFill>
                  <a:schemeClr val="tx1"/>
                </a:solidFill>
              </a:rPr>
              <a:t>NICE recommends anticoagulation with either </a:t>
            </a:r>
            <a:r>
              <a:rPr lang="en-GB" sz="1800" dirty="0" err="1">
                <a:solidFill>
                  <a:schemeClr val="tx1"/>
                </a:solidFill>
              </a:rPr>
              <a:t>apixaban</a:t>
            </a:r>
            <a:r>
              <a:rPr lang="en-GB" sz="1800" dirty="0">
                <a:solidFill>
                  <a:schemeClr val="tx1"/>
                </a:solidFill>
              </a:rPr>
              <a:t>, dabigatran </a:t>
            </a:r>
            <a:r>
              <a:rPr lang="en-GB" sz="1800" dirty="0" err="1">
                <a:solidFill>
                  <a:schemeClr val="tx1"/>
                </a:solidFill>
              </a:rPr>
              <a:t>etexilate</a:t>
            </a:r>
            <a:r>
              <a:rPr lang="en-GB" sz="1800" dirty="0">
                <a:solidFill>
                  <a:schemeClr val="tx1"/>
                </a:solidFill>
              </a:rPr>
              <a:t>, </a:t>
            </a:r>
            <a:r>
              <a:rPr lang="en-GB" sz="1800" dirty="0" err="1">
                <a:solidFill>
                  <a:schemeClr val="tx1"/>
                </a:solidFill>
              </a:rPr>
              <a:t>edoxaban</a:t>
            </a:r>
            <a:r>
              <a:rPr lang="en-GB" sz="1800" dirty="0">
                <a:solidFill>
                  <a:schemeClr val="tx1"/>
                </a:solidFill>
              </a:rPr>
              <a:t>, rivaroxaban or a Vitamin K antagonist.</a:t>
            </a:r>
          </a:p>
          <a:p>
            <a:endParaRPr lang="en-GB" sz="1800" dirty="0" smtClean="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45557267"/>
              </p:ext>
            </p:extLst>
          </p:nvPr>
        </p:nvGraphicFramePr>
        <p:xfrm>
          <a:off x="685800" y="841504"/>
          <a:ext cx="8001000" cy="1767840"/>
        </p:xfrm>
        <a:graphic>
          <a:graphicData uri="http://schemas.openxmlformats.org/drawingml/2006/table">
            <a:tbl>
              <a:tblPr firstRow="1" bandRow="1">
                <a:tableStyleId>{5C22544A-7EE6-4342-B048-85BDC9FD1C3A}</a:tableStyleId>
              </a:tblPr>
              <a:tblGrid>
                <a:gridCol w="980038"/>
                <a:gridCol w="7020962"/>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anticoagulants in patients with atrial fibrillation.</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The number of patients diagnosed with AF who</a:t>
                      </a:r>
                      <a:r>
                        <a:rPr lang="en-GB" sz="1400" baseline="0" dirty="0" smtClean="0"/>
                        <a:t> h</a:t>
                      </a:r>
                      <a:r>
                        <a:rPr lang="en-GB" sz="1400" dirty="0" smtClean="0"/>
                        <a:t>ave a CHA</a:t>
                      </a:r>
                      <a:r>
                        <a:rPr lang="en-GB" sz="1400" baseline="-25000" dirty="0" smtClean="0"/>
                        <a:t>2</a:t>
                      </a:r>
                      <a:r>
                        <a:rPr lang="en-GB" sz="1400" dirty="0" smtClean="0"/>
                        <a:t>DS</a:t>
                      </a:r>
                      <a:r>
                        <a:rPr lang="en-GB" sz="1400" baseline="-25000" dirty="0" smtClean="0"/>
                        <a:t>2</a:t>
                      </a:r>
                      <a:r>
                        <a:rPr lang="en-GB" sz="1400" dirty="0" smtClean="0"/>
                        <a:t>-VASc score of 2 or more who are currently prescribed an anticoagulant as a percentage of all patients diagnosed with AF.</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increase the number of patients with AF and who</a:t>
                      </a:r>
                      <a:r>
                        <a:rPr lang="en-GB" sz="1400" baseline="0" dirty="0" smtClean="0"/>
                        <a:t> h</a:t>
                      </a:r>
                      <a:r>
                        <a:rPr lang="en-GB" sz="1400" dirty="0" smtClean="0"/>
                        <a:t>ave a CHA</a:t>
                      </a:r>
                      <a:r>
                        <a:rPr lang="en-GB" sz="1400" baseline="-25000" dirty="0" smtClean="0"/>
                        <a:t>2</a:t>
                      </a:r>
                      <a:r>
                        <a:rPr lang="en-GB" sz="1400" dirty="0" smtClean="0"/>
                        <a:t>DS</a:t>
                      </a:r>
                      <a:r>
                        <a:rPr lang="en-GB" sz="1400" baseline="-25000" dirty="0" smtClean="0"/>
                        <a:t>2</a:t>
                      </a:r>
                      <a:r>
                        <a:rPr lang="en-GB" sz="1400" dirty="0" smtClean="0"/>
                        <a:t>-VASc score of 2 or more prescribed an anticoagulant </a:t>
                      </a:r>
                    </a:p>
                  </a:txBody>
                  <a:tcPr anchor="ctr">
                    <a:solidFill>
                      <a:srgbClr val="D0D8E8"/>
                    </a:solidFill>
                  </a:tcPr>
                </a:tc>
              </a:tr>
            </a:tbl>
          </a:graphicData>
        </a:graphic>
      </p:graphicFrame>
      <p:grpSp>
        <p:nvGrpSpPr>
          <p:cNvPr id="9" name="Group 8"/>
          <p:cNvGrpSpPr/>
          <p:nvPr/>
        </p:nvGrpSpPr>
        <p:grpSpPr>
          <a:xfrm>
            <a:off x="1432145" y="266057"/>
            <a:ext cx="6508310" cy="369332"/>
            <a:chOff x="2093798" y="550221"/>
            <a:chExt cx="6508310" cy="369332"/>
          </a:xfrm>
        </p:grpSpPr>
        <p:sp>
          <p:nvSpPr>
            <p:cNvPr id="10" name="TextBox 9"/>
            <p:cNvSpPr txBox="1"/>
            <p:nvPr/>
          </p:nvSpPr>
          <p:spPr>
            <a:xfrm>
              <a:off x="2093798" y="550221"/>
              <a:ext cx="130256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1" name="Rectangle 10"/>
            <p:cNvSpPr/>
            <p:nvPr/>
          </p:nvSpPr>
          <p:spPr>
            <a:xfrm>
              <a:off x="3396365" y="550221"/>
              <a:ext cx="5205743"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ANTICOAGULANTS IN ATRIAL FIBRILLATION</a:t>
              </a:r>
              <a:endParaRPr lang="en-GB" b="1" dirty="0">
                <a:solidFill>
                  <a:srgbClr val="37698A"/>
                </a:solidFill>
              </a:endParaRPr>
            </a:p>
          </p:txBody>
        </p:sp>
      </p:grpSp>
    </p:spTree>
    <p:extLst>
      <p:ext uri="{BB962C8B-B14F-4D97-AF65-F5344CB8AC3E}">
        <p14:creationId xmlns:p14="http://schemas.microsoft.com/office/powerpoint/2010/main" val="8170092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431211"/>
            <a:ext cx="8001000" cy="757921"/>
          </a:xfrm>
        </p:spPr>
        <p:txBody>
          <a:bodyPr>
            <a:normAutofit fontScale="90000"/>
          </a:bodyPr>
          <a:lstStyle/>
          <a:p>
            <a:r>
              <a:rPr lang="en-GB" sz="1800" dirty="0" smtClean="0"/>
              <a:t>Percentage of patients with AF and a CHA</a:t>
            </a:r>
            <a:r>
              <a:rPr lang="en-GB" sz="1800" baseline="-25000" dirty="0" smtClean="0"/>
              <a:t>2</a:t>
            </a:r>
            <a:r>
              <a:rPr lang="en-GB" sz="1800" dirty="0" smtClean="0"/>
              <a:t>DS</a:t>
            </a:r>
            <a:r>
              <a:rPr lang="en-GB" sz="1800" baseline="-25000" dirty="0"/>
              <a:t>2</a:t>
            </a:r>
            <a:r>
              <a:rPr lang="en-GB" sz="1800" dirty="0" smtClean="0"/>
              <a:t>-VASc score of 2 or more who are currently treated with anticoagulant therapy – quarter ending March 2019*</a:t>
            </a:r>
            <a:endParaRPr lang="en-GB" sz="1800" dirty="0"/>
          </a:p>
        </p:txBody>
      </p:sp>
      <p:sp>
        <p:nvSpPr>
          <p:cNvPr id="8" name="TextBox 7"/>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9" name="Rectangle 8"/>
          <p:cNvSpPr/>
          <p:nvPr/>
        </p:nvSpPr>
        <p:spPr>
          <a:xfrm>
            <a:off x="1548144" y="0"/>
            <a:ext cx="3965416" cy="369332"/>
          </a:xfrm>
          <a:prstGeom prst="rect">
            <a:avLst/>
          </a:prstGeom>
          <a:ln>
            <a:solidFill>
              <a:srgbClr val="37698A"/>
            </a:solidFill>
          </a:ln>
        </p:spPr>
        <p:txBody>
          <a:bodyPr wrap="square" anchor="ctr">
            <a:noAutofit/>
          </a:bodyPr>
          <a:lstStyle/>
          <a:p>
            <a:pPr algn="ctr"/>
            <a:r>
              <a:rPr lang="en-GB" sz="1400" dirty="0" smtClean="0">
                <a:solidFill>
                  <a:srgbClr val="37698A"/>
                </a:solidFill>
              </a:rPr>
              <a:t>ANTICOAGULANTS IN ATRIAL FIBRILLATION</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031538"/>
            <a:ext cx="7769420" cy="4174918"/>
          </a:xfrm>
          <a:prstGeom prst="rect">
            <a:avLst/>
          </a:prstGeom>
        </p:spPr>
      </p:pic>
      <p:sp>
        <p:nvSpPr>
          <p:cNvPr id="5" name="TextBox 4"/>
          <p:cNvSpPr txBox="1"/>
          <p:nvPr/>
        </p:nvSpPr>
        <p:spPr>
          <a:xfrm>
            <a:off x="685800" y="5206456"/>
            <a:ext cx="8001000" cy="461665"/>
          </a:xfrm>
          <a:prstGeom prst="rect">
            <a:avLst/>
          </a:prstGeom>
          <a:noFill/>
        </p:spPr>
        <p:txBody>
          <a:bodyPr wrap="square" rtlCol="0">
            <a:spAutoFit/>
          </a:bodyPr>
          <a:lstStyle/>
          <a:p>
            <a:r>
              <a:rPr lang="en-GB" sz="1200" dirty="0" smtClean="0"/>
              <a:t>* This graph is based on data provided by NWIS for the Quality Assurance and Improvement Framework (QAIF). At the time of publication this data was only available up to March 2019 in the old health board structures.</a:t>
            </a:r>
            <a:endParaRPr lang="en-GB" sz="1200" dirty="0"/>
          </a:p>
        </p:txBody>
      </p:sp>
    </p:spTree>
    <p:extLst>
      <p:ext uri="{BB962C8B-B14F-4D97-AF65-F5344CB8AC3E}">
        <p14:creationId xmlns:p14="http://schemas.microsoft.com/office/powerpoint/2010/main" val="40398420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8" y="1879714"/>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8" y="2734491"/>
            <a:ext cx="8001000" cy="3269585"/>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schemeClr val="tx1"/>
                </a:solidFill>
              </a:rPr>
              <a:t>Patients with persistent or permanent AF should be assessed for stroke risk using the CHA</a:t>
            </a:r>
            <a:r>
              <a:rPr lang="en-GB" sz="1600" baseline="-25000" dirty="0">
                <a:solidFill>
                  <a:schemeClr val="tx1"/>
                </a:solidFill>
              </a:rPr>
              <a:t>2</a:t>
            </a:r>
            <a:r>
              <a:rPr lang="en-GB" sz="1600" dirty="0">
                <a:solidFill>
                  <a:schemeClr val="tx1"/>
                </a:solidFill>
              </a:rPr>
              <a:t>DS</a:t>
            </a:r>
            <a:r>
              <a:rPr lang="en-GB" sz="1600" baseline="-25000" dirty="0">
                <a:solidFill>
                  <a:schemeClr val="tx1"/>
                </a:solidFill>
              </a:rPr>
              <a:t>2</a:t>
            </a:r>
            <a:r>
              <a:rPr lang="en-GB" sz="1600" dirty="0">
                <a:solidFill>
                  <a:schemeClr val="tx1"/>
                </a:solidFill>
              </a:rPr>
              <a:t>VASc score.</a:t>
            </a:r>
          </a:p>
          <a:p>
            <a:pPr marL="285750" indent="-285750">
              <a:buFont typeface="Arial" panose="020B0604020202020204" pitchFamily="34" charset="0"/>
              <a:buChar char="•"/>
            </a:pPr>
            <a:r>
              <a:rPr lang="en-GB" sz="1600" dirty="0">
                <a:solidFill>
                  <a:schemeClr val="tx1"/>
                </a:solidFill>
              </a:rPr>
              <a:t>For patients with a CHA</a:t>
            </a:r>
            <a:r>
              <a:rPr lang="en-GB" sz="1600" baseline="-25000" dirty="0">
                <a:solidFill>
                  <a:schemeClr val="tx1"/>
                </a:solidFill>
              </a:rPr>
              <a:t>2</a:t>
            </a:r>
            <a:r>
              <a:rPr lang="en-GB" sz="1600" dirty="0">
                <a:solidFill>
                  <a:schemeClr val="tx1"/>
                </a:solidFill>
              </a:rPr>
              <a:t>DS</a:t>
            </a:r>
            <a:r>
              <a:rPr lang="en-GB" sz="1600" baseline="-25000" dirty="0">
                <a:solidFill>
                  <a:schemeClr val="tx1"/>
                </a:solidFill>
              </a:rPr>
              <a:t>2</a:t>
            </a:r>
            <a:r>
              <a:rPr lang="en-GB" sz="1600" dirty="0">
                <a:solidFill>
                  <a:schemeClr val="tx1"/>
                </a:solidFill>
              </a:rPr>
              <a:t>VASc of 2 or above, anticoagulation should be offered, taking the patient’s bleeding risk into account.</a:t>
            </a:r>
          </a:p>
          <a:p>
            <a:pPr>
              <a:spcBef>
                <a:spcPts val="1200"/>
              </a:spcBef>
            </a:pPr>
            <a:endParaRPr lang="en-GB" sz="1600" dirty="0">
              <a:solidFill>
                <a:schemeClr val="tx1"/>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Rectangle 8"/>
          <p:cNvSpPr/>
          <p:nvPr/>
        </p:nvSpPr>
        <p:spPr>
          <a:xfrm>
            <a:off x="1466661" y="0"/>
            <a:ext cx="3967488" cy="369332"/>
          </a:xfrm>
          <a:prstGeom prst="rect">
            <a:avLst/>
          </a:prstGeom>
          <a:ln>
            <a:solidFill>
              <a:srgbClr val="37698A"/>
            </a:solidFill>
          </a:ln>
        </p:spPr>
        <p:txBody>
          <a:bodyPr wrap="square" anchor="ctr">
            <a:noAutofit/>
          </a:bodyPr>
          <a:lstStyle/>
          <a:p>
            <a:r>
              <a:rPr lang="en-GB" sz="1400" dirty="0" smtClean="0">
                <a:solidFill>
                  <a:srgbClr val="37698A"/>
                </a:solidFill>
              </a:rPr>
              <a:t>ANTICOAGULANTS IN ATRIAL FIBRILLATION</a:t>
            </a:r>
            <a:endParaRPr lang="en-GB" sz="1400" dirty="0">
              <a:solidFill>
                <a:srgbClr val="37698A"/>
              </a:solidFill>
            </a:endParaRPr>
          </a:p>
        </p:txBody>
      </p:sp>
      <p:sp>
        <p:nvSpPr>
          <p:cNvPr id="10" name="TextBox 9"/>
          <p:cNvSpPr txBox="1"/>
          <p:nvPr/>
        </p:nvSpPr>
        <p:spPr>
          <a:xfrm>
            <a:off x="170121" y="0"/>
            <a:ext cx="1296540"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Tree>
    <p:extLst>
      <p:ext uri="{BB962C8B-B14F-4D97-AF65-F5344CB8AC3E}">
        <p14:creationId xmlns:p14="http://schemas.microsoft.com/office/powerpoint/2010/main" val="4235939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3028819"/>
            <a:ext cx="8001000" cy="3181212"/>
          </a:xfrm>
        </p:spPr>
        <p:txBody>
          <a:bodyPr>
            <a:noAutofit/>
          </a:bodyPr>
          <a:lstStyle/>
          <a:p>
            <a:pPr marL="285750" indent="-285750">
              <a:buFont typeface="Arial" panose="020B0604020202020204" pitchFamily="34" charset="0"/>
              <a:buChar char="•"/>
            </a:pPr>
            <a:r>
              <a:rPr lang="en-GB" sz="1600" dirty="0">
                <a:solidFill>
                  <a:schemeClr val="tx1"/>
                </a:solidFill>
              </a:rPr>
              <a:t>The review of patients with AF who are taking an anticoagulant is vital.</a:t>
            </a:r>
          </a:p>
          <a:p>
            <a:pPr marL="285750" indent="-285750">
              <a:buFont typeface="Arial" panose="020B0604020202020204" pitchFamily="34" charset="0"/>
              <a:buChar char="•"/>
            </a:pPr>
            <a:r>
              <a:rPr lang="en-GB" sz="1600" dirty="0">
                <a:solidFill>
                  <a:schemeClr val="tx1"/>
                </a:solidFill>
              </a:rPr>
              <a:t>The use of any anticoagulant is associated with some drug-drug interactions which may increase the risk of serious bleeding or diminish stroke prevention.</a:t>
            </a:r>
          </a:p>
          <a:p>
            <a:pPr marL="285750" indent="-285750">
              <a:buFont typeface="Arial" panose="020B0604020202020204" pitchFamily="34" charset="0"/>
              <a:buChar char="•"/>
            </a:pPr>
            <a:r>
              <a:rPr lang="en-GB" sz="1600" dirty="0">
                <a:solidFill>
                  <a:schemeClr val="tx1"/>
                </a:solidFill>
              </a:rPr>
              <a:t>The </a:t>
            </a:r>
            <a:r>
              <a:rPr lang="en-GB" sz="1600" dirty="0" smtClean="0">
                <a:solidFill>
                  <a:schemeClr val="tx1"/>
                </a:solidFill>
              </a:rPr>
              <a:t>NICE guideline on Atrial Fibrillation</a:t>
            </a:r>
            <a:r>
              <a:rPr lang="en-GB" sz="1600" dirty="0">
                <a:solidFill>
                  <a:schemeClr val="tx1"/>
                </a:solidFill>
              </a:rPr>
              <a:t> highlights the need to review anticoagulation and the quality of anticoagulation at least annually, or more frequently if clinically relevant events occur affecting anticoagulation or bleeding risk.</a:t>
            </a:r>
          </a:p>
          <a:p>
            <a:pPr marL="285750" indent="-285750">
              <a:buFont typeface="Arial" panose="020B0604020202020204" pitchFamily="34" charset="0"/>
              <a:buChar char="•"/>
            </a:pPr>
            <a:r>
              <a:rPr lang="en-GB" sz="1600" dirty="0">
                <a:solidFill>
                  <a:schemeClr val="tx1"/>
                </a:solidFill>
              </a:rPr>
              <a:t>Quality Statement 3 within the </a:t>
            </a:r>
            <a:r>
              <a:rPr lang="en-GB" sz="1600" dirty="0" smtClean="0">
                <a:solidFill>
                  <a:schemeClr val="tx1"/>
                </a:solidFill>
              </a:rPr>
              <a:t>NICE Quality Standard for Atrial Fibrillation</a:t>
            </a:r>
            <a:r>
              <a:rPr lang="en-GB" sz="1600" dirty="0">
                <a:solidFill>
                  <a:schemeClr val="tx1"/>
                </a:solidFill>
              </a:rPr>
              <a:t> states that adults with atrial fibrillation who are prescribed anticoagulation should discuss the options with their healthcare professional at least once a year</a:t>
            </a:r>
            <a:r>
              <a:rPr lang="en-GB" sz="1600" dirty="0" smtClean="0">
                <a:solidFill>
                  <a:schemeClr val="tx1"/>
                </a:solidFill>
              </a:rPr>
              <a:t>.</a:t>
            </a:r>
            <a:endParaRPr lang="en-GB" sz="18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77982854"/>
              </p:ext>
            </p:extLst>
          </p:nvPr>
        </p:nvGraphicFramePr>
        <p:xfrm>
          <a:off x="685800" y="841504"/>
          <a:ext cx="8001000" cy="1981200"/>
        </p:xfrm>
        <a:graphic>
          <a:graphicData uri="http://schemas.openxmlformats.org/drawingml/2006/table">
            <a:tbl>
              <a:tblPr firstRow="1" bandRow="1">
                <a:tableStyleId>{5C22544A-7EE6-4342-B048-85BDC9FD1C3A}</a:tableStyleId>
              </a:tblPr>
              <a:tblGrid>
                <a:gridCol w="980038"/>
                <a:gridCol w="7020962"/>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anticoagulants in patients with atrial fibrillation.</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The number of patients diagnosed with AF who</a:t>
                      </a:r>
                      <a:r>
                        <a:rPr lang="en-GB" sz="1400" baseline="0" dirty="0" smtClean="0"/>
                        <a:t> a</a:t>
                      </a:r>
                      <a:r>
                        <a:rPr lang="en-GB" sz="1400" dirty="0" smtClean="0"/>
                        <a:t>re currently prescribed an anticoagulant and have received an anticoagulant review (read codes 8BT3, 6A9, or 66QB) within the last 12 months, as a percentage of all patients diagnosed with AF who are prescribed an anticoagulant.</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increase the number of patients with</a:t>
                      </a:r>
                      <a:r>
                        <a:rPr lang="en-GB" sz="1400" baseline="0" dirty="0" smtClean="0"/>
                        <a:t> AF who are prescribed an anticoagulant and have received an anticoagulant review (</a:t>
                      </a:r>
                      <a:r>
                        <a:rPr lang="en-GB" sz="1400" dirty="0" smtClean="0"/>
                        <a:t>8BT3, 6A9, or 66QB) </a:t>
                      </a:r>
                      <a:r>
                        <a:rPr lang="en-GB" sz="1400" baseline="0" dirty="0" smtClean="0"/>
                        <a:t>within the last 12 months.</a:t>
                      </a:r>
                      <a:endParaRPr lang="en-GB" sz="1400" dirty="0" smtClean="0"/>
                    </a:p>
                  </a:txBody>
                  <a:tcPr anchor="ctr">
                    <a:solidFill>
                      <a:srgbClr val="D0D8E8"/>
                    </a:solidFill>
                  </a:tcPr>
                </a:tc>
              </a:tr>
            </a:tbl>
          </a:graphicData>
        </a:graphic>
      </p:graphicFrame>
      <p:grpSp>
        <p:nvGrpSpPr>
          <p:cNvPr id="9" name="Group 8"/>
          <p:cNvGrpSpPr/>
          <p:nvPr/>
        </p:nvGrpSpPr>
        <p:grpSpPr>
          <a:xfrm>
            <a:off x="1432145" y="266057"/>
            <a:ext cx="6508310" cy="369332"/>
            <a:chOff x="2093798" y="550221"/>
            <a:chExt cx="6508310" cy="369332"/>
          </a:xfrm>
        </p:grpSpPr>
        <p:sp>
          <p:nvSpPr>
            <p:cNvPr id="10" name="TextBox 9"/>
            <p:cNvSpPr txBox="1"/>
            <p:nvPr/>
          </p:nvSpPr>
          <p:spPr>
            <a:xfrm>
              <a:off x="2093798" y="550221"/>
              <a:ext cx="130256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1" name="Rectangle 10"/>
            <p:cNvSpPr/>
            <p:nvPr/>
          </p:nvSpPr>
          <p:spPr>
            <a:xfrm>
              <a:off x="3396365" y="550221"/>
              <a:ext cx="5205743"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ANTICOAGULANTS IN ATRIAL FIBRILLATION</a:t>
              </a:r>
              <a:endParaRPr lang="en-GB" b="1" dirty="0">
                <a:solidFill>
                  <a:srgbClr val="37698A"/>
                </a:solidFill>
              </a:endParaRPr>
            </a:p>
          </p:txBody>
        </p:sp>
      </p:grpSp>
    </p:spTree>
    <p:extLst>
      <p:ext uri="{BB962C8B-B14F-4D97-AF65-F5344CB8AC3E}">
        <p14:creationId xmlns:p14="http://schemas.microsoft.com/office/powerpoint/2010/main" val="1977920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5" name="Rectangle 14"/>
          <p:cNvSpPr/>
          <p:nvPr/>
        </p:nvSpPr>
        <p:spPr>
          <a:xfrm>
            <a:off x="1548144" y="0"/>
            <a:ext cx="3965416" cy="369332"/>
          </a:xfrm>
          <a:prstGeom prst="rect">
            <a:avLst/>
          </a:prstGeom>
          <a:ln>
            <a:solidFill>
              <a:srgbClr val="37698A"/>
            </a:solidFill>
          </a:ln>
        </p:spPr>
        <p:txBody>
          <a:bodyPr wrap="square" anchor="ctr">
            <a:noAutofit/>
          </a:bodyPr>
          <a:lstStyle/>
          <a:p>
            <a:pPr algn="ctr"/>
            <a:r>
              <a:rPr lang="en-GB" sz="1400" dirty="0" smtClean="0">
                <a:solidFill>
                  <a:srgbClr val="37698A"/>
                </a:solidFill>
              </a:rPr>
              <a:t>ANTICOAGULANTS IN ATRIAL FIBRILLATION</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394" y="1189132"/>
            <a:ext cx="7079810" cy="4249960"/>
          </a:xfrm>
          <a:prstGeom prst="rect">
            <a:avLst/>
          </a:prstGeom>
        </p:spPr>
      </p:pic>
      <p:sp>
        <p:nvSpPr>
          <p:cNvPr id="8" name="Title 1"/>
          <p:cNvSpPr>
            <a:spLocks noGrp="1"/>
          </p:cNvSpPr>
          <p:nvPr>
            <p:ph type="ctrTitle"/>
          </p:nvPr>
        </p:nvSpPr>
        <p:spPr>
          <a:xfrm>
            <a:off x="685800" y="431211"/>
            <a:ext cx="8001000" cy="757921"/>
          </a:xfrm>
        </p:spPr>
        <p:txBody>
          <a:bodyPr>
            <a:normAutofit fontScale="90000"/>
          </a:bodyPr>
          <a:lstStyle/>
          <a:p>
            <a:r>
              <a:rPr lang="en-GB" sz="1800" dirty="0" smtClean="0"/>
              <a:t>Percentage of patients with AF who are prescribed an anticoagulant and have received an anticoagulant review within the last 12 </a:t>
            </a:r>
            <a:r>
              <a:rPr lang="en-GB" sz="1800" dirty="0"/>
              <a:t>months – </a:t>
            </a:r>
            <a:r>
              <a:rPr lang="en-GB" sz="1800" dirty="0" smtClean="0"/>
              <a:t>September 2019</a:t>
            </a:r>
            <a:endParaRPr lang="en-GB" sz="1800" dirty="0"/>
          </a:p>
        </p:txBody>
      </p:sp>
    </p:spTree>
    <p:extLst>
      <p:ext uri="{BB962C8B-B14F-4D97-AF65-F5344CB8AC3E}">
        <p14:creationId xmlns:p14="http://schemas.microsoft.com/office/powerpoint/2010/main" val="33430318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8" y="1051960"/>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24838" y="1792463"/>
            <a:ext cx="8001000" cy="3269585"/>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schemeClr val="tx1"/>
                </a:solidFill>
              </a:rPr>
              <a:t>Review patients on anticoagulation therapy at least annually, or more frequently if clinically relevant events occur affecting anticoagulation or bleeding risk</a:t>
            </a:r>
            <a:r>
              <a:rPr lang="en-GB" sz="1600" dirty="0" smtClean="0">
                <a:solidFill>
                  <a:schemeClr val="tx1"/>
                </a:solidFill>
              </a:rPr>
              <a:t>.</a:t>
            </a:r>
          </a:p>
          <a:p>
            <a:pPr marL="285750" indent="-285750">
              <a:buFont typeface="Arial" panose="020B0604020202020204" pitchFamily="34" charset="0"/>
              <a:buChar char="•"/>
            </a:pPr>
            <a:r>
              <a:rPr lang="en-GB" sz="1600" dirty="0">
                <a:solidFill>
                  <a:schemeClr val="tx1"/>
                </a:solidFill>
              </a:rPr>
              <a:t>Patients should have the opportunity to discuss the choice of suitable anticoagulants with their healthcare professional, in order to improve adherence to treatment.</a:t>
            </a:r>
          </a:p>
          <a:p>
            <a:pPr marL="285750" indent="-285750">
              <a:buFont typeface="Arial" panose="020B0604020202020204" pitchFamily="34" charset="0"/>
              <a:buChar char="•"/>
            </a:pPr>
            <a:r>
              <a:rPr lang="en-GB" sz="1600" dirty="0">
                <a:solidFill>
                  <a:schemeClr val="tx1"/>
                </a:solidFill>
              </a:rPr>
              <a:t>Adherence to anticoagulation can help to prevent stroke by reducing the likelihood of a blood clot forming</a:t>
            </a:r>
            <a:r>
              <a:rPr lang="en-GB" sz="1600" dirty="0" smtClean="0">
                <a:solidFill>
                  <a:schemeClr val="tx1"/>
                </a:solidFill>
              </a:rPr>
              <a:t>.</a:t>
            </a:r>
            <a:endParaRPr lang="en-GB" sz="1600" dirty="0">
              <a:solidFill>
                <a:schemeClr val="tx1"/>
              </a:solidFill>
            </a:endParaRPr>
          </a:p>
          <a:p>
            <a:pPr marL="285750" indent="-285750">
              <a:buFont typeface="Arial" panose="020B0604020202020204" pitchFamily="34" charset="0"/>
              <a:buChar char="•"/>
            </a:pPr>
            <a:r>
              <a:rPr lang="en-GB" sz="1600" dirty="0">
                <a:solidFill>
                  <a:schemeClr val="tx1"/>
                </a:solidFill>
              </a:rPr>
              <a:t>Ensure that appropriate read codes are used when reviewing patients</a:t>
            </a:r>
          </a:p>
          <a:p>
            <a:pPr marL="285750" indent="-285750">
              <a:buFont typeface="Arial" panose="020B0604020202020204" pitchFamily="34" charset="0"/>
              <a:buChar char="•"/>
            </a:pPr>
            <a:r>
              <a:rPr lang="en-GB" sz="1600" dirty="0">
                <a:solidFill>
                  <a:schemeClr val="tx1"/>
                </a:solidFill>
              </a:rPr>
              <a:t>A practice template could be developed to ensure that all relevant factors are considered when reviewing anticoagulants.</a:t>
            </a:r>
          </a:p>
          <a:p>
            <a:pPr>
              <a:spcBef>
                <a:spcPts val="1200"/>
              </a:spcBef>
            </a:pPr>
            <a:endParaRPr lang="en-GB" sz="1600" dirty="0">
              <a:solidFill>
                <a:schemeClr val="tx1"/>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Rectangle 8"/>
          <p:cNvSpPr/>
          <p:nvPr/>
        </p:nvSpPr>
        <p:spPr>
          <a:xfrm>
            <a:off x="1466661" y="0"/>
            <a:ext cx="3967488" cy="369332"/>
          </a:xfrm>
          <a:prstGeom prst="rect">
            <a:avLst/>
          </a:prstGeom>
          <a:ln>
            <a:solidFill>
              <a:srgbClr val="37698A"/>
            </a:solidFill>
          </a:ln>
        </p:spPr>
        <p:txBody>
          <a:bodyPr wrap="square" anchor="ctr">
            <a:noAutofit/>
          </a:bodyPr>
          <a:lstStyle/>
          <a:p>
            <a:r>
              <a:rPr lang="en-GB" sz="1400" dirty="0" smtClean="0">
                <a:solidFill>
                  <a:srgbClr val="37698A"/>
                </a:solidFill>
              </a:rPr>
              <a:t>ANTICOAGULANTS IN ATRIAL FIBRILLATION</a:t>
            </a:r>
            <a:endParaRPr lang="en-GB" sz="1400" dirty="0">
              <a:solidFill>
                <a:srgbClr val="37698A"/>
              </a:solidFill>
            </a:endParaRPr>
          </a:p>
        </p:txBody>
      </p:sp>
      <p:sp>
        <p:nvSpPr>
          <p:cNvPr id="10" name="TextBox 9"/>
          <p:cNvSpPr txBox="1"/>
          <p:nvPr/>
        </p:nvSpPr>
        <p:spPr>
          <a:xfrm>
            <a:off x="170121" y="0"/>
            <a:ext cx="1296540"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Tree>
    <p:extLst>
      <p:ext uri="{BB962C8B-B14F-4D97-AF65-F5344CB8AC3E}">
        <p14:creationId xmlns:p14="http://schemas.microsoft.com/office/powerpoint/2010/main" val="17620806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602099"/>
            <a:ext cx="8001000" cy="3233463"/>
          </a:xfrm>
        </p:spPr>
        <p:txBody>
          <a:bodyPr>
            <a:normAutofit/>
          </a:bodyPr>
          <a:lstStyle/>
          <a:p>
            <a:pPr marL="285750" indent="-285750">
              <a:buFont typeface="Arial" panose="020B0604020202020204" pitchFamily="34" charset="0"/>
              <a:buChar char="•"/>
            </a:pPr>
            <a:r>
              <a:rPr lang="en-GB" sz="1700" dirty="0" smtClean="0">
                <a:solidFill>
                  <a:schemeClr val="tx1"/>
                </a:solidFill>
              </a:rPr>
              <a:t>Antiplatelet </a:t>
            </a:r>
            <a:r>
              <a:rPr lang="en-GB" sz="1700" dirty="0">
                <a:solidFill>
                  <a:schemeClr val="tx1"/>
                </a:solidFill>
              </a:rPr>
              <a:t>medication, i.e. aspirin or </a:t>
            </a:r>
            <a:r>
              <a:rPr lang="en-GB" sz="1700" dirty="0" err="1">
                <a:solidFill>
                  <a:schemeClr val="tx1"/>
                </a:solidFill>
              </a:rPr>
              <a:t>clopidogrel</a:t>
            </a:r>
            <a:r>
              <a:rPr lang="en-GB" sz="1700" dirty="0">
                <a:solidFill>
                  <a:schemeClr val="tx1"/>
                </a:solidFill>
              </a:rPr>
              <a:t>, is no longer recommended in patients with atrial fibrillation.</a:t>
            </a:r>
          </a:p>
          <a:p>
            <a:pPr marL="285750" indent="-285750">
              <a:buFont typeface="Arial" panose="020B0604020202020204" pitchFamily="34" charset="0"/>
              <a:buChar char="•"/>
            </a:pPr>
            <a:r>
              <a:rPr lang="en-GB" sz="1700" dirty="0">
                <a:solidFill>
                  <a:schemeClr val="tx1"/>
                </a:solidFill>
              </a:rPr>
              <a:t>Despite this, data from the Sentinel Stroke audit highlights that 15% of stroke patients across Wales, England and Northern Ireland with atrial fibrillation are still prescribed antiplatelet drugs.</a:t>
            </a:r>
          </a:p>
          <a:p>
            <a:pPr marL="285750" indent="-285750">
              <a:buFont typeface="Arial" panose="020B0604020202020204" pitchFamily="34" charset="0"/>
              <a:buChar char="•"/>
            </a:pPr>
            <a:r>
              <a:rPr lang="en-GB" sz="1700" dirty="0">
                <a:solidFill>
                  <a:schemeClr val="tx1"/>
                </a:solidFill>
              </a:rPr>
              <a:t>Quality Statement 2 within the NICE Quality Standard for Atrial Fibrillation states that adults with atrial fibrillation should not be prescribed aspirin as monotherapy, as the risks of taking aspirin outweigh any benefits.</a:t>
            </a:r>
          </a:p>
          <a:p>
            <a:pPr marL="285750" indent="-285750">
              <a:buFont typeface="Arial" panose="020B0604020202020204" pitchFamily="34" charset="0"/>
              <a:buChar char="•"/>
            </a:pPr>
            <a:r>
              <a:rPr lang="en-GB" sz="1700" dirty="0">
                <a:solidFill>
                  <a:schemeClr val="tx1"/>
                </a:solidFill>
              </a:rPr>
              <a:t>This NPI aims to identify patients prescribed antiplatelet monotherapy in order for treatment to be reviewed</a:t>
            </a:r>
            <a:r>
              <a:rPr lang="en-GB" sz="1700" dirty="0" smtClean="0">
                <a:solidFill>
                  <a:schemeClr val="tx1"/>
                </a:solidFill>
              </a:rPr>
              <a:t>.</a:t>
            </a:r>
            <a:endParaRPr lang="en-GB" sz="17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562042511"/>
              </p:ext>
            </p:extLst>
          </p:nvPr>
        </p:nvGraphicFramePr>
        <p:xfrm>
          <a:off x="685800" y="841504"/>
          <a:ext cx="8001000" cy="1554480"/>
        </p:xfrm>
        <a:graphic>
          <a:graphicData uri="http://schemas.openxmlformats.org/drawingml/2006/table">
            <a:tbl>
              <a:tblPr firstRow="1" bandRow="1">
                <a:tableStyleId>{5C22544A-7EE6-4342-B048-85BDC9FD1C3A}</a:tableStyleId>
              </a:tblPr>
              <a:tblGrid>
                <a:gridCol w="980038"/>
                <a:gridCol w="7020962"/>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anticoagulants in patients with atrial fibrillation.</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The number of patients diagnosed with AF who</a:t>
                      </a:r>
                      <a:r>
                        <a:rPr lang="en-GB" sz="1400" baseline="0" dirty="0" smtClean="0"/>
                        <a:t> a</a:t>
                      </a:r>
                      <a:r>
                        <a:rPr lang="en-GB" sz="1400" dirty="0" smtClean="0"/>
                        <a:t>re prescribed antiplatelet monotherapy, as a percentage of all patients diagnosed with AF.</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the number of</a:t>
                      </a:r>
                      <a:r>
                        <a:rPr lang="en-GB" sz="1400" baseline="0" dirty="0" smtClean="0"/>
                        <a:t> patients diagnosed with AF prescribed antiplatelet monotherapy.</a:t>
                      </a:r>
                      <a:endParaRPr lang="en-GB" sz="1400" dirty="0" smtClean="0"/>
                    </a:p>
                  </a:txBody>
                  <a:tcPr anchor="ctr">
                    <a:solidFill>
                      <a:srgbClr val="D0D8E8"/>
                    </a:solidFill>
                  </a:tcPr>
                </a:tc>
              </a:tr>
            </a:tbl>
          </a:graphicData>
        </a:graphic>
      </p:graphicFrame>
      <p:grpSp>
        <p:nvGrpSpPr>
          <p:cNvPr id="9" name="Group 8"/>
          <p:cNvGrpSpPr/>
          <p:nvPr/>
        </p:nvGrpSpPr>
        <p:grpSpPr>
          <a:xfrm>
            <a:off x="1432145" y="266057"/>
            <a:ext cx="6508310" cy="369332"/>
            <a:chOff x="2093798" y="550221"/>
            <a:chExt cx="6508310" cy="369332"/>
          </a:xfrm>
        </p:grpSpPr>
        <p:sp>
          <p:nvSpPr>
            <p:cNvPr id="10" name="TextBox 9"/>
            <p:cNvSpPr txBox="1"/>
            <p:nvPr/>
          </p:nvSpPr>
          <p:spPr>
            <a:xfrm>
              <a:off x="2093798" y="550221"/>
              <a:ext cx="130256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1" name="Rectangle 10"/>
            <p:cNvSpPr/>
            <p:nvPr/>
          </p:nvSpPr>
          <p:spPr>
            <a:xfrm>
              <a:off x="3396365" y="550221"/>
              <a:ext cx="5205743"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ANTICOAGULANTS IN ATRIAL FIBRILLATION</a:t>
              </a:r>
              <a:endParaRPr lang="en-GB" b="1" dirty="0">
                <a:solidFill>
                  <a:srgbClr val="37698A"/>
                </a:solidFill>
              </a:endParaRPr>
            </a:p>
          </p:txBody>
        </p:sp>
      </p:grpSp>
    </p:spTree>
    <p:extLst>
      <p:ext uri="{BB962C8B-B14F-4D97-AF65-F5344CB8AC3E}">
        <p14:creationId xmlns:p14="http://schemas.microsoft.com/office/powerpoint/2010/main" val="519589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5" name="Rectangle 14"/>
          <p:cNvSpPr/>
          <p:nvPr/>
        </p:nvSpPr>
        <p:spPr>
          <a:xfrm>
            <a:off x="1548144" y="0"/>
            <a:ext cx="3965416" cy="369332"/>
          </a:xfrm>
          <a:prstGeom prst="rect">
            <a:avLst/>
          </a:prstGeom>
          <a:ln>
            <a:solidFill>
              <a:srgbClr val="37698A"/>
            </a:solidFill>
          </a:ln>
        </p:spPr>
        <p:txBody>
          <a:bodyPr wrap="square" anchor="ctr">
            <a:noAutofit/>
          </a:bodyPr>
          <a:lstStyle/>
          <a:p>
            <a:pPr algn="ctr"/>
            <a:r>
              <a:rPr lang="en-GB" sz="1400" dirty="0" smtClean="0">
                <a:solidFill>
                  <a:srgbClr val="37698A"/>
                </a:solidFill>
              </a:rPr>
              <a:t>ANTICOAGULANTS IN ATRIAL FIBRILLATION</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692" y="1164325"/>
            <a:ext cx="7062616" cy="4239638"/>
          </a:xfrm>
          <a:prstGeom prst="rect">
            <a:avLst/>
          </a:prstGeom>
        </p:spPr>
      </p:pic>
      <p:sp>
        <p:nvSpPr>
          <p:cNvPr id="7" name="Title 1"/>
          <p:cNvSpPr>
            <a:spLocks noGrp="1"/>
          </p:cNvSpPr>
          <p:nvPr>
            <p:ph type="ctrTitle"/>
          </p:nvPr>
        </p:nvSpPr>
        <p:spPr>
          <a:xfrm>
            <a:off x="685800" y="431211"/>
            <a:ext cx="8001000" cy="757921"/>
          </a:xfrm>
        </p:spPr>
        <p:txBody>
          <a:bodyPr>
            <a:normAutofit/>
          </a:bodyPr>
          <a:lstStyle/>
          <a:p>
            <a:r>
              <a:rPr lang="en-GB" sz="1800" dirty="0" smtClean="0"/>
              <a:t>Percentage of patients with AF who are prescribed antiplatelet monotherapy </a:t>
            </a:r>
            <a:r>
              <a:rPr lang="en-GB" sz="1800" dirty="0"/>
              <a:t>– </a:t>
            </a:r>
            <a:r>
              <a:rPr lang="en-GB" sz="1800" dirty="0" smtClean="0"/>
              <a:t>September 2019</a:t>
            </a:r>
            <a:endParaRPr lang="en-GB" sz="1800" dirty="0"/>
          </a:p>
        </p:txBody>
      </p:sp>
    </p:spTree>
    <p:extLst>
      <p:ext uri="{BB962C8B-B14F-4D97-AF65-F5344CB8AC3E}">
        <p14:creationId xmlns:p14="http://schemas.microsoft.com/office/powerpoint/2010/main" val="571251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0006" y="1992939"/>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913187"/>
            <a:ext cx="8001000" cy="3825761"/>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endParaRPr lang="en-GB" sz="1600" dirty="0">
              <a:solidFill>
                <a:schemeClr val="tx1"/>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1" name="TextBox 10"/>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2" name="Rectangle 11"/>
          <p:cNvSpPr/>
          <p:nvPr/>
        </p:nvSpPr>
        <p:spPr>
          <a:xfrm>
            <a:off x="1548144" y="0"/>
            <a:ext cx="3965416" cy="369332"/>
          </a:xfrm>
          <a:prstGeom prst="rect">
            <a:avLst/>
          </a:prstGeom>
          <a:ln>
            <a:solidFill>
              <a:srgbClr val="37698A"/>
            </a:solidFill>
          </a:ln>
        </p:spPr>
        <p:txBody>
          <a:bodyPr wrap="square" anchor="ctr">
            <a:noAutofit/>
          </a:bodyPr>
          <a:lstStyle/>
          <a:p>
            <a:pPr algn="ctr"/>
            <a:r>
              <a:rPr lang="en-GB" sz="1400" dirty="0" smtClean="0">
                <a:solidFill>
                  <a:srgbClr val="37698A"/>
                </a:solidFill>
              </a:rPr>
              <a:t>ANTICOAGULANTS IN ATRIAL FIBRILLATION</a:t>
            </a:r>
            <a:endParaRPr lang="en-GB" sz="1400" dirty="0">
              <a:solidFill>
                <a:srgbClr val="37698A"/>
              </a:solidFill>
            </a:endParaRPr>
          </a:p>
        </p:txBody>
      </p:sp>
      <p:sp>
        <p:nvSpPr>
          <p:cNvPr id="9" name="Subtitle 2"/>
          <p:cNvSpPr txBox="1">
            <a:spLocks/>
          </p:cNvSpPr>
          <p:nvPr/>
        </p:nvSpPr>
        <p:spPr>
          <a:xfrm>
            <a:off x="685799" y="3004457"/>
            <a:ext cx="8001000" cy="2230172"/>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schemeClr val="tx1"/>
                </a:solidFill>
              </a:rPr>
              <a:t>Review patients with AF identified as being prescribed antiplatelet monotherapy.</a:t>
            </a:r>
          </a:p>
          <a:p>
            <a:pPr marL="285750" indent="-285750">
              <a:buFont typeface="Arial" panose="020B0604020202020204" pitchFamily="34" charset="0"/>
              <a:buChar char="•"/>
            </a:pPr>
            <a:r>
              <a:rPr lang="en-GB" sz="1600" dirty="0">
                <a:solidFill>
                  <a:schemeClr val="tx1"/>
                </a:solidFill>
              </a:rPr>
              <a:t>Ensure patients are aware that antiplatelet monotherapy is no longer recommended in patients with AF as the risks outweigh the benefits.</a:t>
            </a:r>
          </a:p>
          <a:p>
            <a:pPr marL="285750" indent="-285750">
              <a:buFont typeface="Arial" panose="020B0604020202020204" pitchFamily="34" charset="0"/>
              <a:buChar char="•"/>
            </a:pPr>
            <a:r>
              <a:rPr lang="en-GB" sz="1600" dirty="0">
                <a:solidFill>
                  <a:schemeClr val="tx1"/>
                </a:solidFill>
              </a:rPr>
              <a:t>Be aware that patients may need to take antiplatelets for other indications</a:t>
            </a:r>
            <a:r>
              <a:rPr lang="en-GB" sz="1600" dirty="0"/>
              <a:t>.</a:t>
            </a:r>
          </a:p>
          <a:p>
            <a:pPr marL="285750" indent="-285750">
              <a:buFont typeface="Arial" panose="020B0604020202020204" pitchFamily="34" charset="0"/>
              <a:buChar char="•"/>
            </a:pPr>
            <a:endParaRPr lang="en-GB" sz="1600" dirty="0">
              <a:solidFill>
                <a:prstClr val="black"/>
              </a:solidFill>
            </a:endParaRPr>
          </a:p>
        </p:txBody>
      </p:sp>
    </p:spTree>
    <p:extLst>
      <p:ext uri="{BB962C8B-B14F-4D97-AF65-F5344CB8AC3E}">
        <p14:creationId xmlns:p14="http://schemas.microsoft.com/office/powerpoint/2010/main" val="2386962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53485"/>
            <a:ext cx="8001000" cy="3168717"/>
          </a:xfrm>
        </p:spPr>
        <p:txBody>
          <a:bodyPr>
            <a:normAutofit/>
          </a:bodyPr>
          <a:lstStyle/>
          <a:p>
            <a:pPr marL="342900" indent="-342900">
              <a:buFont typeface="Arial" panose="020B0604020202020204" pitchFamily="34" charset="0"/>
              <a:buChar char="•"/>
            </a:pPr>
            <a:r>
              <a:rPr lang="en-GB" sz="1800" dirty="0" smtClean="0">
                <a:solidFill>
                  <a:schemeClr val="tx1"/>
                </a:solidFill>
              </a:rPr>
              <a:t>The widespread and often excessive usage of antimicrobials is one of the main factors contributing to the emergence of antimicrobial resistance. </a:t>
            </a:r>
          </a:p>
          <a:p>
            <a:pPr marL="342900" indent="-342900">
              <a:buFont typeface="Arial" panose="020B0604020202020204" pitchFamily="34" charset="0"/>
              <a:buChar char="•"/>
            </a:pPr>
            <a:r>
              <a:rPr lang="en-GB" sz="1800" dirty="0" smtClean="0">
                <a:solidFill>
                  <a:schemeClr val="tx1"/>
                </a:solidFill>
              </a:rPr>
              <a:t>Despite reductions in prescribing, there is variation between health boards and GP practices. In addition, prescribing in Wales is high in comparison with England.</a:t>
            </a:r>
          </a:p>
          <a:p>
            <a:pPr marL="342900" indent="-342900">
              <a:buFont typeface="Arial" panose="020B0604020202020204" pitchFamily="34" charset="0"/>
              <a:buChar char="•"/>
            </a:pPr>
            <a:r>
              <a:rPr lang="en-GB" sz="1800" dirty="0" smtClean="0">
                <a:solidFill>
                  <a:schemeClr val="tx1"/>
                </a:solidFill>
              </a:rPr>
              <a:t>Indiscriminate or inappropriate use of antibiotics is a key driver in the spread of antibiotic resistance.  </a:t>
            </a:r>
          </a:p>
        </p:txBody>
      </p:sp>
      <p:graphicFrame>
        <p:nvGraphicFramePr>
          <p:cNvPr id="8" name="Table 7"/>
          <p:cNvGraphicFramePr>
            <a:graphicFrameLocks noGrp="1"/>
          </p:cNvGraphicFramePr>
          <p:nvPr>
            <p:extLst>
              <p:ext uri="{D42A27DB-BD31-4B8C-83A1-F6EECF244321}">
                <p14:modId xmlns:p14="http://schemas.microsoft.com/office/powerpoint/2010/main" val="435448804"/>
              </p:ext>
            </p:extLst>
          </p:nvPr>
        </p:nvGraphicFramePr>
        <p:xfrm>
          <a:off x="685800" y="1131215"/>
          <a:ext cx="8001000" cy="104648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prescribing of all antibiotics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Total antibacterial items per 1,000 STAR-PUs.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9" name="Group 8"/>
          <p:cNvGrpSpPr/>
          <p:nvPr/>
        </p:nvGrpSpPr>
        <p:grpSpPr>
          <a:xfrm>
            <a:off x="218415" y="266057"/>
            <a:ext cx="8771676" cy="369332"/>
            <a:chOff x="2093798" y="550221"/>
            <a:chExt cx="8771676" cy="369332"/>
          </a:xfrm>
        </p:grpSpPr>
        <p:sp>
          <p:nvSpPr>
            <p:cNvPr id="10" name="TextBox 9"/>
            <p:cNvSpPr txBox="1"/>
            <p:nvPr/>
          </p:nvSpPr>
          <p:spPr>
            <a:xfrm>
              <a:off x="2093798" y="550221"/>
              <a:ext cx="130256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1" name="Rectangle 10"/>
            <p:cNvSpPr/>
            <p:nvPr/>
          </p:nvSpPr>
          <p:spPr>
            <a:xfrm>
              <a:off x="3396365" y="550221"/>
              <a:ext cx="746910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ANTIMICROBIAL </a:t>
              </a:r>
              <a:r>
                <a:rPr lang="en-GB" b="1" dirty="0">
                  <a:solidFill>
                    <a:srgbClr val="37698A"/>
                  </a:solidFill>
                </a:rPr>
                <a:t>STEWARDSHIP – TOTAL </a:t>
              </a:r>
              <a:r>
                <a:rPr lang="en-GB" b="1" dirty="0" smtClean="0">
                  <a:solidFill>
                    <a:srgbClr val="37698A"/>
                  </a:solidFill>
                </a:rPr>
                <a:t>ANTIBACTERIAL ITEMS</a:t>
              </a:r>
              <a:endParaRPr lang="en-GB" b="1" dirty="0">
                <a:solidFill>
                  <a:srgbClr val="37698A"/>
                </a:solidFill>
              </a:endParaRPr>
            </a:p>
          </p:txBody>
        </p:sp>
      </p:grpSp>
    </p:spTree>
    <p:extLst>
      <p:ext uri="{BB962C8B-B14F-4D97-AF65-F5344CB8AC3E}">
        <p14:creationId xmlns:p14="http://schemas.microsoft.com/office/powerpoint/2010/main" val="2954685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159"/>
            <a:ext cx="8001000" cy="528591"/>
          </a:xfrm>
        </p:spPr>
        <p:txBody>
          <a:bodyPr>
            <a:normAutofit fontScale="90000"/>
          </a:bodyPr>
          <a:lstStyle/>
          <a:p>
            <a:r>
              <a:rPr lang="en-GB" dirty="0">
                <a:latin typeface="Arial" pitchFamily="34" charset="0"/>
                <a:cs typeface="Arial" pitchFamily="34" charset="0"/>
              </a:rPr>
              <a:t>Prescribing measures – volume measures</a:t>
            </a:r>
            <a:endParaRPr lang="en-GB" dirty="0"/>
          </a:p>
        </p:txBody>
      </p:sp>
      <p:sp>
        <p:nvSpPr>
          <p:cNvPr id="3" name="Subtitle 2"/>
          <p:cNvSpPr>
            <a:spLocks noGrp="1"/>
          </p:cNvSpPr>
          <p:nvPr>
            <p:ph type="subTitle" idx="1"/>
          </p:nvPr>
        </p:nvSpPr>
        <p:spPr>
          <a:xfrm>
            <a:off x="685800" y="755749"/>
            <a:ext cx="8001000" cy="4848345"/>
          </a:xfrm>
        </p:spPr>
        <p:txBody>
          <a:bodyPr>
            <a:noAutofit/>
          </a:bodyPr>
          <a:lstStyle/>
          <a:p>
            <a:pPr>
              <a:spcBef>
                <a:spcPts val="0"/>
              </a:spcBef>
              <a:spcAft>
                <a:spcPts val="300"/>
              </a:spcAft>
            </a:pPr>
            <a:r>
              <a:rPr lang="en-GB" sz="1500" dirty="0">
                <a:solidFill>
                  <a:schemeClr val="tx1"/>
                </a:solidFill>
                <a:latin typeface="Arial" pitchFamily="34" charset="0"/>
                <a:cs typeface="Arial" pitchFamily="34" charset="0"/>
              </a:rPr>
              <a:t>Items</a:t>
            </a:r>
            <a:r>
              <a:rPr lang="en-GB" sz="1400" dirty="0">
                <a:solidFill>
                  <a:schemeClr val="tx1"/>
                </a:solidFill>
                <a:latin typeface="Arial" pitchFamily="34" charset="0"/>
                <a:cs typeface="Arial" pitchFamily="34" charset="0"/>
              </a:rPr>
              <a:t> </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Single </a:t>
            </a:r>
            <a:r>
              <a:rPr lang="en-GB" sz="1200" dirty="0">
                <a:solidFill>
                  <a:schemeClr val="tx1"/>
                </a:solidFill>
                <a:latin typeface="Arial" pitchFamily="34" charset="0"/>
                <a:cs typeface="Arial" pitchFamily="34" charset="0"/>
              </a:rPr>
              <a:t>item prescribed by a prescriber on a prescription form.</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Number </a:t>
            </a:r>
            <a:r>
              <a:rPr lang="en-GB" sz="1200" dirty="0">
                <a:solidFill>
                  <a:schemeClr val="tx1"/>
                </a:solidFill>
                <a:latin typeface="Arial" pitchFamily="34" charset="0"/>
                <a:cs typeface="Arial" pitchFamily="34" charset="0"/>
              </a:rPr>
              <a:t>of items is a measure of how often a prescriber has decided to write a prescription.</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For </a:t>
            </a:r>
            <a:r>
              <a:rPr lang="en-GB" sz="1200" dirty="0">
                <a:solidFill>
                  <a:schemeClr val="tx1"/>
                </a:solidFill>
                <a:latin typeface="Arial" pitchFamily="34" charset="0"/>
                <a:cs typeface="Arial" pitchFamily="34" charset="0"/>
              </a:rPr>
              <a:t>vaccines and acute treatment such as antibiotics it can be used as a volume measure.</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However</a:t>
            </a:r>
            <a:r>
              <a:rPr lang="en-GB" sz="1200" dirty="0">
                <a:solidFill>
                  <a:schemeClr val="tx1"/>
                </a:solidFill>
                <a:latin typeface="Arial" pitchFamily="34" charset="0"/>
                <a:cs typeface="Arial" pitchFamily="34" charset="0"/>
              </a:rPr>
              <a:t>, a single item can be any quantity or duration (e.g. 1 item = lansoprazole 15 mg od 28 tablets)</a:t>
            </a:r>
            <a:r>
              <a:rPr lang="en-GB" sz="1100" dirty="0">
                <a:solidFill>
                  <a:schemeClr val="tx1"/>
                </a:solidFill>
                <a:latin typeface="Arial" pitchFamily="34" charset="0"/>
                <a:cs typeface="Arial" pitchFamily="34" charset="0"/>
              </a:rPr>
              <a:t>.</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smtClean="0">
                <a:solidFill>
                  <a:schemeClr val="tx1"/>
                </a:solidFill>
                <a:latin typeface="Arial" pitchFamily="34" charset="0"/>
                <a:cs typeface="Arial" pitchFamily="34" charset="0"/>
              </a:rPr>
              <a:t>Defined </a:t>
            </a:r>
            <a:r>
              <a:rPr lang="en-GB" sz="1500" dirty="0">
                <a:solidFill>
                  <a:schemeClr val="tx1"/>
                </a:solidFill>
                <a:latin typeface="Arial" pitchFamily="34" charset="0"/>
                <a:cs typeface="Arial" pitchFamily="34" charset="0"/>
              </a:rPr>
              <a:t>daily doses (DDDs)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Developed </a:t>
            </a:r>
            <a:r>
              <a:rPr lang="en-GB" sz="1200" dirty="0">
                <a:solidFill>
                  <a:schemeClr val="tx1"/>
                </a:solidFill>
                <a:latin typeface="Arial" pitchFamily="34" charset="0"/>
                <a:cs typeface="Arial" pitchFamily="34" charset="0"/>
              </a:rPr>
              <a:t>and maintained by WHO based on international prescribing habits.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Each </a:t>
            </a:r>
            <a:r>
              <a:rPr lang="en-GB" sz="1200" dirty="0">
                <a:solidFill>
                  <a:schemeClr val="tx1"/>
                </a:solidFill>
                <a:latin typeface="Arial" pitchFamily="34" charset="0"/>
                <a:cs typeface="Arial" pitchFamily="34" charset="0"/>
              </a:rPr>
              <a:t>medicine is given a value, within its recognised dosage range, that represents the assumed average </a:t>
            </a:r>
            <a:r>
              <a:rPr lang="en-GB" sz="1200" dirty="0" smtClean="0">
                <a:solidFill>
                  <a:schemeClr val="tx1"/>
                </a:solidFill>
                <a:latin typeface="Arial" pitchFamily="34" charset="0"/>
                <a:cs typeface="Arial" pitchFamily="34" charset="0"/>
              </a:rPr>
              <a:t>maintenance </a:t>
            </a:r>
            <a:r>
              <a:rPr lang="en-GB" sz="1200" dirty="0">
                <a:solidFill>
                  <a:schemeClr val="tx1"/>
                </a:solidFill>
                <a:latin typeface="Arial" pitchFamily="34" charset="0"/>
                <a:cs typeface="Arial" pitchFamily="34" charset="0"/>
              </a:rPr>
              <a:t>dose per day when used for its main indication in adults (DDD lansoprazole = 30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Unit </a:t>
            </a:r>
            <a:r>
              <a:rPr lang="en-GB" sz="1200" dirty="0">
                <a:solidFill>
                  <a:schemeClr val="tx1"/>
                </a:solidFill>
                <a:latin typeface="Arial" pitchFamily="34" charset="0"/>
                <a:cs typeface="Arial" pitchFamily="34" charset="0"/>
              </a:rPr>
              <a:t>of measurement – not a recommended dose and may not be a real dose. DDD of one medicine is assumed to </a:t>
            </a:r>
            <a:r>
              <a:rPr lang="en-GB" sz="1200" dirty="0" smtClean="0">
                <a:solidFill>
                  <a:schemeClr val="tx1"/>
                </a:solidFill>
                <a:latin typeface="Arial" pitchFamily="34" charset="0"/>
                <a:cs typeface="Arial" pitchFamily="34" charset="0"/>
              </a:rPr>
              <a:t>be functionally </a:t>
            </a:r>
            <a:r>
              <a:rPr lang="en-GB" sz="1200" dirty="0">
                <a:solidFill>
                  <a:schemeClr val="tx1"/>
                </a:solidFill>
                <a:latin typeface="Arial" pitchFamily="34" charset="0"/>
                <a:cs typeface="Arial" pitchFamily="34" charset="0"/>
              </a:rPr>
              <a:t>equivalent to DDD of any other medicine used for a similar indication; therefore the number of DDDs for </a:t>
            </a:r>
            <a:r>
              <a:rPr lang="en-GB" sz="1200" dirty="0" smtClean="0">
                <a:solidFill>
                  <a:schemeClr val="tx1"/>
                </a:solidFill>
                <a:latin typeface="Arial" pitchFamily="34" charset="0"/>
                <a:cs typeface="Arial" pitchFamily="34" charset="0"/>
              </a:rPr>
              <a:t>two </a:t>
            </a:r>
            <a:r>
              <a:rPr lang="en-GB" sz="1200" dirty="0">
                <a:solidFill>
                  <a:schemeClr val="tx1"/>
                </a:solidFill>
                <a:latin typeface="Arial" pitchFamily="34" charset="0"/>
                <a:cs typeface="Arial" pitchFamily="34" charset="0"/>
              </a:rPr>
              <a:t>or more such medicines can be added together.</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a:solidFill>
                  <a:schemeClr val="tx1"/>
                </a:solidFill>
                <a:latin typeface="Arial" pitchFamily="34" charset="0"/>
                <a:cs typeface="Arial" pitchFamily="34" charset="0"/>
              </a:rPr>
              <a:t>Average daily quantities (ADQs)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Work </a:t>
            </a:r>
            <a:r>
              <a:rPr lang="en-GB" sz="1200" dirty="0">
                <a:solidFill>
                  <a:schemeClr val="tx1"/>
                </a:solidFill>
                <a:latin typeface="Arial" pitchFamily="34" charset="0"/>
                <a:cs typeface="Arial" pitchFamily="34" charset="0"/>
              </a:rPr>
              <a:t>undertaken in England showed that prescribing in primary care can differ from the international standard.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Measure </a:t>
            </a:r>
            <a:r>
              <a:rPr lang="en-GB" sz="1200" dirty="0">
                <a:solidFill>
                  <a:schemeClr val="tx1"/>
                </a:solidFill>
                <a:latin typeface="Arial" pitchFamily="34" charset="0"/>
                <a:cs typeface="Arial" pitchFamily="34" charset="0"/>
              </a:rPr>
              <a:t>of prescribing volume that accurately reflects primary care prescribing behaviour in England.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Assumed </a:t>
            </a:r>
            <a:r>
              <a:rPr lang="en-GB" sz="1200" dirty="0">
                <a:solidFill>
                  <a:schemeClr val="tx1"/>
                </a:solidFill>
                <a:latin typeface="Arial" pitchFamily="34" charset="0"/>
                <a:cs typeface="Arial" pitchFamily="34" charset="0"/>
              </a:rPr>
              <a:t>average maintenance dose/day for a medicine used for its main indication in adults.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Not </a:t>
            </a:r>
            <a:r>
              <a:rPr lang="en-GB" sz="1200" dirty="0">
                <a:solidFill>
                  <a:schemeClr val="tx1"/>
                </a:solidFill>
                <a:latin typeface="Arial" pitchFamily="34" charset="0"/>
                <a:cs typeface="Arial" pitchFamily="34" charset="0"/>
              </a:rPr>
              <a:t>a recommended dose, but an analytical unit to compare prescribing activity of primary care practitioners (</a:t>
            </a:r>
            <a:r>
              <a:rPr lang="en-GB" sz="1200" dirty="0" smtClean="0">
                <a:solidFill>
                  <a:schemeClr val="tx1"/>
                </a:solidFill>
                <a:latin typeface="Arial" pitchFamily="34" charset="0"/>
                <a:cs typeface="Arial" pitchFamily="34" charset="0"/>
              </a:rPr>
              <a:t>ADQ lansoprazole </a:t>
            </a:r>
            <a:r>
              <a:rPr lang="en-GB" sz="1200" dirty="0">
                <a:solidFill>
                  <a:schemeClr val="tx1"/>
                </a:solidFill>
                <a:latin typeface="Arial" pitchFamily="34" charset="0"/>
                <a:cs typeface="Arial" pitchFamily="34" charset="0"/>
              </a:rPr>
              <a:t>= 20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Many </a:t>
            </a:r>
            <a:r>
              <a:rPr lang="en-GB" sz="1200" dirty="0">
                <a:solidFill>
                  <a:schemeClr val="tx1"/>
                </a:solidFill>
                <a:latin typeface="Arial" pitchFamily="34" charset="0"/>
                <a:cs typeface="Arial" pitchFamily="34" charset="0"/>
              </a:rPr>
              <a:t>ADQs are the same as the corresponding DDD; however, values may differ e.g. when DDD is influenced by use </a:t>
            </a:r>
            <a:r>
              <a:rPr lang="en-GB" sz="1200" dirty="0" smtClean="0">
                <a:solidFill>
                  <a:schemeClr val="tx1"/>
                </a:solidFill>
                <a:latin typeface="Arial" pitchFamily="34" charset="0"/>
                <a:cs typeface="Arial" pitchFamily="34" charset="0"/>
              </a:rPr>
              <a:t>of </a:t>
            </a:r>
            <a:r>
              <a:rPr lang="en-GB" sz="1200" dirty="0">
                <a:solidFill>
                  <a:schemeClr val="tx1"/>
                </a:solidFill>
                <a:latin typeface="Arial" pitchFamily="34" charset="0"/>
                <a:cs typeface="Arial" pitchFamily="34" charset="0"/>
              </a:rPr>
              <a:t>higher doses in hospital setting</a:t>
            </a:r>
            <a:r>
              <a:rPr lang="en-GB" sz="1200" dirty="0" smtClean="0">
                <a:solidFill>
                  <a:schemeClr val="tx1"/>
                </a:solidFill>
                <a:latin typeface="Arial" pitchFamily="34" charset="0"/>
                <a:cs typeface="Arial" pitchFamily="34" charset="0"/>
              </a:rPr>
              <a:t>.</a:t>
            </a:r>
          </a:p>
        </p:txBody>
      </p:sp>
    </p:spTree>
    <p:extLst>
      <p:ext uri="{BB962C8B-B14F-4D97-AF65-F5344CB8AC3E}">
        <p14:creationId xmlns:p14="http://schemas.microsoft.com/office/powerpoint/2010/main" val="1538229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476476"/>
            <a:ext cx="8001000" cy="757921"/>
          </a:xfrm>
        </p:spPr>
        <p:txBody>
          <a:bodyPr>
            <a:normAutofit/>
          </a:bodyPr>
          <a:lstStyle/>
          <a:p>
            <a:r>
              <a:rPr lang="en-GB" sz="1800" dirty="0" smtClean="0"/>
              <a:t>Trend in total primary care antibacterial prescribing</a:t>
            </a:r>
            <a:endParaRPr lang="en-GB" sz="1800" dirty="0"/>
          </a:p>
        </p:txBody>
      </p:sp>
      <p:sp>
        <p:nvSpPr>
          <p:cNvPr id="8" name="TextBox 7"/>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9" name="Rectangle 8"/>
          <p:cNvSpPr/>
          <p:nvPr/>
        </p:nvSpPr>
        <p:spPr>
          <a:xfrm>
            <a:off x="1548144"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2474" y="855436"/>
            <a:ext cx="7087652" cy="4174918"/>
          </a:xfrm>
          <a:prstGeom prst="rect">
            <a:avLst/>
          </a:prstGeom>
        </p:spPr>
      </p:pic>
      <p:pic>
        <p:nvPicPr>
          <p:cNvPr id="10" name="Picture 9"/>
          <p:cNvPicPr>
            <a:picLocks noChangeAspect="1"/>
          </p:cNvPicPr>
          <p:nvPr/>
        </p:nvPicPr>
        <p:blipFill rotWithShape="1">
          <a:blip r:embed="rId3"/>
          <a:srcRect r="23750"/>
          <a:stretch/>
        </p:blipFill>
        <p:spPr>
          <a:xfrm>
            <a:off x="1376127" y="5071223"/>
            <a:ext cx="5522614" cy="676182"/>
          </a:xfrm>
          <a:prstGeom prst="rect">
            <a:avLst/>
          </a:prstGeom>
          <a:solidFill>
            <a:schemeClr val="bg1"/>
          </a:solidFill>
        </p:spPr>
      </p:pic>
    </p:spTree>
    <p:extLst>
      <p:ext uri="{BB962C8B-B14F-4D97-AF65-F5344CB8AC3E}">
        <p14:creationId xmlns:p14="http://schemas.microsoft.com/office/powerpoint/2010/main" val="5514032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799" y="551260"/>
            <a:ext cx="8001000" cy="757921"/>
          </a:xfrm>
        </p:spPr>
        <p:txBody>
          <a:bodyPr>
            <a:noAutofit/>
          </a:bodyPr>
          <a:lstStyle/>
          <a:p>
            <a:r>
              <a:rPr lang="en-GB" sz="1800" dirty="0" smtClean="0"/>
              <a:t>Total primary care antibacterial items per 1,000 STAR-PUs – </a:t>
            </a:r>
            <a:br>
              <a:rPr lang="en-GB" sz="1800" dirty="0" smtClean="0"/>
            </a:br>
            <a:r>
              <a:rPr lang="en-GB" sz="1800" dirty="0" smtClean="0"/>
              <a:t>Quarter ending September 2019</a:t>
            </a:r>
            <a:endParaRPr lang="en-GB" sz="1800" dirty="0"/>
          </a:p>
        </p:txBody>
      </p:sp>
      <p:sp>
        <p:nvSpPr>
          <p:cNvPr id="12" name="TextBox 11"/>
          <p:cNvSpPr txBox="1"/>
          <p:nvPr/>
        </p:nvSpPr>
        <p:spPr>
          <a:xfrm>
            <a:off x="3319365" y="5404389"/>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4" name="TextBox 13"/>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6" name="Rectangle 15"/>
          <p:cNvSpPr/>
          <p:nvPr/>
        </p:nvSpPr>
        <p:spPr>
          <a:xfrm>
            <a:off x="1548144"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806" y="1188305"/>
            <a:ext cx="7282382" cy="4234515"/>
          </a:xfrm>
          <a:prstGeom prst="rect">
            <a:avLst/>
          </a:prstGeom>
        </p:spPr>
      </p:pic>
      <p:grpSp>
        <p:nvGrpSpPr>
          <p:cNvPr id="13" name="Group 12"/>
          <p:cNvGrpSpPr/>
          <p:nvPr/>
        </p:nvGrpSpPr>
        <p:grpSpPr>
          <a:xfrm>
            <a:off x="1917543" y="1309181"/>
            <a:ext cx="2162175" cy="594780"/>
            <a:chOff x="1999024" y="1884489"/>
            <a:chExt cx="2162175" cy="594780"/>
          </a:xfrm>
        </p:grpSpPr>
        <p:grpSp>
          <p:nvGrpSpPr>
            <p:cNvPr id="15" name="Group 14"/>
            <p:cNvGrpSpPr/>
            <p:nvPr/>
          </p:nvGrpSpPr>
          <p:grpSpPr>
            <a:xfrm>
              <a:off x="1999024" y="2074157"/>
              <a:ext cx="2162175" cy="215444"/>
              <a:chOff x="1999024" y="2074157"/>
              <a:chExt cx="2162175" cy="215444"/>
            </a:xfrm>
          </p:grpSpPr>
          <p:cxnSp>
            <p:nvCxnSpPr>
              <p:cNvPr id="23" name="Straight Connector 22"/>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7" name="Group 16"/>
            <p:cNvGrpSpPr/>
            <p:nvPr/>
          </p:nvGrpSpPr>
          <p:grpSpPr>
            <a:xfrm>
              <a:off x="1999024" y="1884489"/>
              <a:ext cx="2162175" cy="215444"/>
              <a:chOff x="1999024" y="1884489"/>
              <a:chExt cx="2162175" cy="215444"/>
            </a:xfrm>
          </p:grpSpPr>
          <p:cxnSp>
            <p:nvCxnSpPr>
              <p:cNvPr id="21" name="Straight Connector 20"/>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18" name="Group 17"/>
            <p:cNvGrpSpPr/>
            <p:nvPr/>
          </p:nvGrpSpPr>
          <p:grpSpPr>
            <a:xfrm>
              <a:off x="1999024" y="2263825"/>
              <a:ext cx="2162175" cy="215444"/>
              <a:chOff x="1999024" y="2263825"/>
              <a:chExt cx="2162175" cy="215444"/>
            </a:xfrm>
          </p:grpSpPr>
          <p:cxnSp>
            <p:nvCxnSpPr>
              <p:cNvPr id="19" name="Straight Connector 18"/>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grpSp>
        <p:nvGrpSpPr>
          <p:cNvPr id="25" name="Group 24"/>
          <p:cNvGrpSpPr/>
          <p:nvPr/>
        </p:nvGrpSpPr>
        <p:grpSpPr>
          <a:xfrm>
            <a:off x="3776398" y="1332052"/>
            <a:ext cx="1414837" cy="356465"/>
            <a:chOff x="3011295" y="5406619"/>
            <a:chExt cx="1676887" cy="422488"/>
          </a:xfrm>
        </p:grpSpPr>
        <p:sp>
          <p:nvSpPr>
            <p:cNvPr id="26" name="Rectangle 25"/>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29" name="TextBox 28"/>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743011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5018"/>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913187"/>
            <a:ext cx="8001000" cy="3825761"/>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smtClean="0">
                <a:solidFill>
                  <a:schemeClr val="tx1"/>
                </a:solidFill>
              </a:rPr>
              <a:t>Where an antimicrobial is indicated, follow </a:t>
            </a:r>
            <a:r>
              <a:rPr lang="en-GB" sz="1600" dirty="0">
                <a:solidFill>
                  <a:schemeClr val="tx1"/>
                </a:solidFill>
              </a:rPr>
              <a:t>local or national guidelines, prescribing antibiotics for the shortest effective course at the most appropriate dose. </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the risk of antimicrobial resistance for individual patients and the population as a whole. </a:t>
            </a:r>
          </a:p>
          <a:p>
            <a:pPr marL="285750" indent="-285750">
              <a:buFont typeface="Arial" panose="020B0604020202020204" pitchFamily="34" charset="0"/>
              <a:buChar char="•"/>
            </a:pPr>
            <a:r>
              <a:rPr lang="en-GB" sz="1600" dirty="0" smtClean="0">
                <a:solidFill>
                  <a:schemeClr val="tx1"/>
                </a:solidFill>
              </a:rPr>
              <a:t>Document and code the </a:t>
            </a:r>
            <a:r>
              <a:rPr lang="en-GB" sz="1600" dirty="0">
                <a:solidFill>
                  <a:schemeClr val="tx1"/>
                </a:solidFill>
              </a:rPr>
              <a:t>clinical diagnosis </a:t>
            </a:r>
            <a:r>
              <a:rPr lang="en-GB" sz="1600" dirty="0" smtClean="0">
                <a:solidFill>
                  <a:schemeClr val="tx1"/>
                </a:solidFill>
              </a:rPr>
              <a:t>and </a:t>
            </a:r>
            <a:r>
              <a:rPr lang="en-GB" sz="1600" dirty="0">
                <a:solidFill>
                  <a:schemeClr val="tx1"/>
                </a:solidFill>
              </a:rPr>
              <a:t>reason for prescribing, or not prescribing, an antimicrobial. </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a delayed/back up prescription. </a:t>
            </a:r>
          </a:p>
          <a:p>
            <a:pPr marL="285750" indent="-285750">
              <a:buFont typeface="Arial" panose="020B0604020202020204" pitchFamily="34" charset="0"/>
              <a:buChar char="•"/>
            </a:pPr>
            <a:r>
              <a:rPr lang="en-GB" sz="1600" dirty="0" smtClean="0">
                <a:solidFill>
                  <a:schemeClr val="tx1"/>
                </a:solidFill>
              </a:rPr>
              <a:t>Provide </a:t>
            </a:r>
            <a:r>
              <a:rPr lang="en-GB" sz="1600" dirty="0">
                <a:solidFill>
                  <a:schemeClr val="tx1"/>
                </a:solidFill>
              </a:rPr>
              <a:t>patients with leaflets/resources so they are aware of how long they can expect their condition to last and how they can self-care. Resources are available in the TARGET Antibiotics toolkit. </a:t>
            </a:r>
          </a:p>
          <a:p>
            <a:pPr marL="285750" indent="-285750">
              <a:buFont typeface="Arial" panose="020B0604020202020204" pitchFamily="34" charset="0"/>
              <a:buChar char="•"/>
            </a:pPr>
            <a:r>
              <a:rPr lang="en-GB" sz="1600" dirty="0" smtClean="0">
                <a:solidFill>
                  <a:schemeClr val="tx1"/>
                </a:solidFill>
              </a:rPr>
              <a:t>Carry </a:t>
            </a:r>
            <a:r>
              <a:rPr lang="en-GB" sz="1600" dirty="0">
                <a:solidFill>
                  <a:schemeClr val="tx1"/>
                </a:solidFill>
              </a:rPr>
              <a:t>out the AWMSG National Audit: Focus on Antibiotic Prescribing. </a:t>
            </a: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TextBox 8"/>
          <p:cNvSpPr txBox="1"/>
          <p:nvPr/>
        </p:nvSpPr>
        <p:spPr>
          <a:xfrm>
            <a:off x="170122" y="0"/>
            <a:ext cx="1378022"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0" name="Rectangle 9"/>
          <p:cNvSpPr/>
          <p:nvPr/>
        </p:nvSpPr>
        <p:spPr>
          <a:xfrm>
            <a:off x="1548144"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spTree>
    <p:extLst>
      <p:ext uri="{BB962C8B-B14F-4D97-AF65-F5344CB8AC3E}">
        <p14:creationId xmlns:p14="http://schemas.microsoft.com/office/powerpoint/2010/main" val="10916255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3288217"/>
            <a:ext cx="8001000" cy="2223987"/>
          </a:xfrm>
        </p:spPr>
        <p:txBody>
          <a:bodyPr>
            <a:noAutofit/>
          </a:bodyPr>
          <a:lstStyle/>
          <a:p>
            <a:pPr marL="342900" indent="-342900">
              <a:buFont typeface="Arial" panose="020B0604020202020204" pitchFamily="34" charset="0"/>
              <a:buChar char="•"/>
            </a:pPr>
            <a:r>
              <a:rPr lang="en-GB" sz="1600" dirty="0" smtClean="0">
                <a:solidFill>
                  <a:schemeClr val="tx1"/>
                </a:solidFill>
              </a:rPr>
              <a:t>Compared with narrow spectrum antibiotics, broad-spectrum antibiotics are more likely to significantly change the gut flora, potentially allowing other bacteria, such as </a:t>
            </a:r>
            <a:r>
              <a:rPr lang="en-GB" sz="1600" i="1" dirty="0" smtClean="0">
                <a:solidFill>
                  <a:schemeClr val="tx1"/>
                </a:solidFill>
              </a:rPr>
              <a:t>C. difficile</a:t>
            </a:r>
            <a:r>
              <a:rPr lang="en-GB" sz="1600" dirty="0" smtClean="0">
                <a:solidFill>
                  <a:schemeClr val="tx1"/>
                </a:solidFill>
              </a:rPr>
              <a:t>, to become established.</a:t>
            </a:r>
          </a:p>
          <a:p>
            <a:pPr marL="342900" indent="-342900">
              <a:buFont typeface="Arial" panose="020B0604020202020204" pitchFamily="34" charset="0"/>
              <a:buChar char="•"/>
            </a:pPr>
            <a:r>
              <a:rPr lang="en-GB" sz="1600" dirty="0">
                <a:solidFill>
                  <a:schemeClr val="tx1"/>
                </a:solidFill>
              </a:rPr>
              <a:t>The use of simple generic antibiotics and the avoidance of broad-spectrum antibiotics preserve these from resistance and reduce the risk of </a:t>
            </a:r>
            <a:r>
              <a:rPr lang="en-GB" sz="1600" i="1" dirty="0">
                <a:solidFill>
                  <a:schemeClr val="tx1"/>
                </a:solidFill>
              </a:rPr>
              <a:t>C. difficile</a:t>
            </a:r>
            <a:r>
              <a:rPr lang="en-GB" sz="1600" dirty="0">
                <a:solidFill>
                  <a:schemeClr val="tx1"/>
                </a:solidFill>
              </a:rPr>
              <a:t>, MRSA and resistant UTIs</a:t>
            </a:r>
            <a:r>
              <a:rPr lang="en-GB" sz="1600" dirty="0" smtClean="0">
                <a:solidFill>
                  <a:schemeClr val="tx1"/>
                </a:solidFill>
              </a:rPr>
              <a:t>.</a:t>
            </a:r>
          </a:p>
          <a:p>
            <a:pPr marL="342900" indent="-342900">
              <a:buFont typeface="Arial" panose="020B0604020202020204" pitchFamily="34" charset="0"/>
              <a:buChar char="•"/>
            </a:pPr>
            <a:r>
              <a:rPr lang="en-GB" sz="1600" dirty="0" smtClean="0">
                <a:solidFill>
                  <a:schemeClr val="tx1"/>
                </a:solidFill>
              </a:rPr>
              <a:t>These antimicrobials have a very useful role in specific clinical situations and should be reserved for use as per local guidelines.</a:t>
            </a:r>
            <a:endParaRPr lang="en-GB" sz="16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151300509"/>
              </p:ext>
            </p:extLst>
          </p:nvPr>
        </p:nvGraphicFramePr>
        <p:xfrm>
          <a:off x="785388" y="968718"/>
          <a:ext cx="8001000" cy="204724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reduce the prevalence of HCAI including </a:t>
                      </a:r>
                      <a:r>
                        <a:rPr lang="en-GB" sz="1400" b="0" i="1" dirty="0" smtClean="0">
                          <a:solidFill>
                            <a:schemeClr val="tx1"/>
                          </a:solidFill>
                        </a:rPr>
                        <a:t>Clostridium difficile </a:t>
                      </a:r>
                      <a:r>
                        <a:rPr lang="en-GB" sz="1400" b="0" dirty="0" smtClean="0">
                          <a:solidFill>
                            <a:schemeClr val="tx1"/>
                          </a:solidFill>
                        </a:rPr>
                        <a:t>infection and </a:t>
                      </a:r>
                      <a:r>
                        <a:rPr lang="en-GB" sz="1400" b="0" i="1" dirty="0" smtClean="0">
                          <a:solidFill>
                            <a:schemeClr val="tx1"/>
                          </a:solidFill>
                        </a:rPr>
                        <a:t>Staphylococcus aureus </a:t>
                      </a:r>
                      <a:r>
                        <a:rPr lang="en-GB" sz="1400" b="0" dirty="0" smtClean="0">
                          <a:solidFill>
                            <a:schemeClr val="tx1"/>
                          </a:solidFill>
                        </a:rPr>
                        <a:t>bacteraemia caused by MRSA by encouraging a reduction in variation and reduce overall prescribing of the 4C antimicrobials (co-amoxiclav, cephalosporins, fluoroquinolones and clindamycin)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Co-amoxiclav, cephalosporin, fluoroquinolone and clindamycin items combined, per 1,000 patients.</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a:t>
                      </a:r>
                      <a:r>
                        <a:rPr lang="en-GB" sz="1400" baseline="0" dirty="0" smtClean="0"/>
                        <a:t> prescribing.</a:t>
                      </a:r>
                      <a:endParaRPr lang="en-GB" sz="1400" dirty="0" smtClean="0"/>
                    </a:p>
                  </a:txBody>
                  <a:tcPr anchor="ctr">
                    <a:solidFill>
                      <a:srgbClr val="D0D8E8"/>
                    </a:solidFill>
                  </a:tcPr>
                </a:tc>
              </a:tr>
            </a:tbl>
          </a:graphicData>
        </a:graphic>
      </p:graphicFrame>
      <p:grpSp>
        <p:nvGrpSpPr>
          <p:cNvPr id="7" name="Group 6"/>
          <p:cNvGrpSpPr/>
          <p:nvPr/>
        </p:nvGrpSpPr>
        <p:grpSpPr>
          <a:xfrm>
            <a:off x="218415" y="266057"/>
            <a:ext cx="8771676" cy="369332"/>
            <a:chOff x="2093798" y="550221"/>
            <a:chExt cx="8771676" cy="369332"/>
          </a:xfrm>
        </p:grpSpPr>
        <p:sp>
          <p:nvSpPr>
            <p:cNvPr id="8" name="TextBox 7"/>
            <p:cNvSpPr txBox="1"/>
            <p:nvPr/>
          </p:nvSpPr>
          <p:spPr>
            <a:xfrm>
              <a:off x="2093798" y="550221"/>
              <a:ext cx="130256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3" name="Rectangle 12"/>
            <p:cNvSpPr/>
            <p:nvPr/>
          </p:nvSpPr>
          <p:spPr>
            <a:xfrm>
              <a:off x="3396365" y="550221"/>
              <a:ext cx="746910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ANTIMICROBIAL </a:t>
              </a:r>
              <a:r>
                <a:rPr lang="en-GB" b="1" dirty="0">
                  <a:solidFill>
                    <a:srgbClr val="37698A"/>
                  </a:solidFill>
                </a:rPr>
                <a:t>STEWARDSHIP – </a:t>
              </a:r>
              <a:r>
                <a:rPr lang="en-GB" b="1" dirty="0" smtClean="0">
                  <a:solidFill>
                    <a:srgbClr val="37698A"/>
                  </a:solidFill>
                </a:rPr>
                <a:t>4C ANTIMICROBIALS</a:t>
              </a:r>
              <a:endParaRPr lang="en-GB" b="1" dirty="0">
                <a:solidFill>
                  <a:srgbClr val="37698A"/>
                </a:solidFill>
              </a:endParaRPr>
            </a:p>
          </p:txBody>
        </p:sp>
      </p:grpSp>
    </p:spTree>
    <p:extLst>
      <p:ext uri="{BB962C8B-B14F-4D97-AF65-F5344CB8AC3E}">
        <p14:creationId xmlns:p14="http://schemas.microsoft.com/office/powerpoint/2010/main" val="5126885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97436" y="687693"/>
            <a:ext cx="8329961" cy="757921"/>
          </a:xfrm>
        </p:spPr>
        <p:txBody>
          <a:bodyPr>
            <a:normAutofit/>
          </a:bodyPr>
          <a:lstStyle/>
          <a:p>
            <a:r>
              <a:rPr lang="en-GB" sz="1800" dirty="0" smtClean="0"/>
              <a:t>Trend in 4C items per 1,000 patients</a:t>
            </a:r>
            <a:endParaRPr lang="en-GB" sz="1800" dirty="0"/>
          </a:p>
        </p:txBody>
      </p:sp>
      <p:sp>
        <p:nvSpPr>
          <p:cNvPr id="8" name="TextBox 7"/>
          <p:cNvSpPr txBox="1"/>
          <p:nvPr/>
        </p:nvSpPr>
        <p:spPr>
          <a:xfrm>
            <a:off x="170121" y="0"/>
            <a:ext cx="132370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9" name="Rectangle 8"/>
          <p:cNvSpPr/>
          <p:nvPr/>
        </p:nvSpPr>
        <p:spPr>
          <a:xfrm>
            <a:off x="1493822"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5191" y="1066653"/>
            <a:ext cx="6914450" cy="4086892"/>
          </a:xfrm>
          <a:prstGeom prst="rect">
            <a:avLst/>
          </a:prstGeom>
        </p:spPr>
      </p:pic>
      <p:pic>
        <p:nvPicPr>
          <p:cNvPr id="20" name="Picture 19"/>
          <p:cNvPicPr>
            <a:picLocks noChangeAspect="1"/>
          </p:cNvPicPr>
          <p:nvPr/>
        </p:nvPicPr>
        <p:blipFill rotWithShape="1">
          <a:blip r:embed="rId3"/>
          <a:srcRect r="23750"/>
          <a:stretch/>
        </p:blipFill>
        <p:spPr>
          <a:xfrm>
            <a:off x="1602463" y="5194414"/>
            <a:ext cx="5522614" cy="676182"/>
          </a:xfrm>
          <a:prstGeom prst="rect">
            <a:avLst/>
          </a:prstGeom>
          <a:solidFill>
            <a:schemeClr val="bg1"/>
          </a:solidFill>
        </p:spPr>
      </p:pic>
    </p:spTree>
    <p:extLst>
      <p:ext uri="{BB962C8B-B14F-4D97-AF65-F5344CB8AC3E}">
        <p14:creationId xmlns:p14="http://schemas.microsoft.com/office/powerpoint/2010/main" val="2414602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797" y="561318"/>
            <a:ext cx="8001000" cy="757921"/>
          </a:xfrm>
        </p:spPr>
        <p:txBody>
          <a:bodyPr>
            <a:noAutofit/>
          </a:bodyPr>
          <a:lstStyle/>
          <a:p>
            <a:r>
              <a:rPr lang="en-GB" sz="1800" dirty="0" smtClean="0"/>
              <a:t>Total 4C antibacterial items per 1,000 patients – Quarter ending September 2019</a:t>
            </a:r>
            <a:endParaRPr lang="en-GB" sz="1800" dirty="0"/>
          </a:p>
        </p:txBody>
      </p:sp>
      <p:sp>
        <p:nvSpPr>
          <p:cNvPr id="12" name="TextBox 11"/>
          <p:cNvSpPr txBox="1"/>
          <p:nvPr/>
        </p:nvSpPr>
        <p:spPr>
          <a:xfrm>
            <a:off x="3319364" y="5425305"/>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332" y="1201863"/>
            <a:ext cx="7263336" cy="4223442"/>
          </a:xfrm>
          <a:prstGeom prst="rect">
            <a:avLst/>
          </a:prstGeom>
        </p:spPr>
      </p:pic>
      <p:grpSp>
        <p:nvGrpSpPr>
          <p:cNvPr id="14" name="Group 13"/>
          <p:cNvGrpSpPr/>
          <p:nvPr/>
        </p:nvGrpSpPr>
        <p:grpSpPr>
          <a:xfrm>
            <a:off x="1917543" y="1416903"/>
            <a:ext cx="2162175" cy="594780"/>
            <a:chOff x="1999024" y="1884489"/>
            <a:chExt cx="2162175" cy="594780"/>
          </a:xfrm>
        </p:grpSpPr>
        <p:grpSp>
          <p:nvGrpSpPr>
            <p:cNvPr id="16" name="Group 15"/>
            <p:cNvGrpSpPr/>
            <p:nvPr/>
          </p:nvGrpSpPr>
          <p:grpSpPr>
            <a:xfrm>
              <a:off x="1999024" y="2074157"/>
              <a:ext cx="2162175" cy="215444"/>
              <a:chOff x="1999024" y="2074157"/>
              <a:chExt cx="2162175" cy="215444"/>
            </a:xfrm>
          </p:grpSpPr>
          <p:cxnSp>
            <p:nvCxnSpPr>
              <p:cNvPr id="23" name="Straight Connector 22"/>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7" name="Group 16"/>
            <p:cNvGrpSpPr/>
            <p:nvPr/>
          </p:nvGrpSpPr>
          <p:grpSpPr>
            <a:xfrm>
              <a:off x="1999024" y="1884489"/>
              <a:ext cx="2162175" cy="215444"/>
              <a:chOff x="1999024" y="1884489"/>
              <a:chExt cx="2162175" cy="215444"/>
            </a:xfrm>
          </p:grpSpPr>
          <p:cxnSp>
            <p:nvCxnSpPr>
              <p:cNvPr id="21" name="Straight Connector 20"/>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18" name="Group 17"/>
            <p:cNvGrpSpPr/>
            <p:nvPr/>
          </p:nvGrpSpPr>
          <p:grpSpPr>
            <a:xfrm>
              <a:off x="1999024" y="2263825"/>
              <a:ext cx="2162175" cy="215444"/>
              <a:chOff x="1999024" y="2263825"/>
              <a:chExt cx="2162175" cy="215444"/>
            </a:xfrm>
          </p:grpSpPr>
          <p:cxnSp>
            <p:nvCxnSpPr>
              <p:cNvPr id="19" name="Straight Connector 18"/>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sp>
        <p:nvSpPr>
          <p:cNvPr id="25" name="TextBox 24"/>
          <p:cNvSpPr txBox="1"/>
          <p:nvPr/>
        </p:nvSpPr>
        <p:spPr>
          <a:xfrm>
            <a:off x="170121" y="0"/>
            <a:ext cx="132370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26" name="Rectangle 25"/>
          <p:cNvSpPr/>
          <p:nvPr/>
        </p:nvSpPr>
        <p:spPr>
          <a:xfrm>
            <a:off x="1493822"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grpSp>
        <p:nvGrpSpPr>
          <p:cNvPr id="27" name="Group 26"/>
          <p:cNvGrpSpPr/>
          <p:nvPr/>
        </p:nvGrpSpPr>
        <p:grpSpPr>
          <a:xfrm>
            <a:off x="3776398" y="1440800"/>
            <a:ext cx="1414837" cy="356465"/>
            <a:chOff x="3011295" y="5406619"/>
            <a:chExt cx="1676887" cy="422488"/>
          </a:xfrm>
        </p:grpSpPr>
        <p:sp>
          <p:nvSpPr>
            <p:cNvPr id="28" name="Rectangle 27"/>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31" name="TextBox 30"/>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981028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5018"/>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913188"/>
            <a:ext cx="8001000" cy="3075272"/>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smtClean="0">
                <a:solidFill>
                  <a:schemeClr val="tx1"/>
                </a:solidFill>
              </a:rPr>
              <a:t>Where an antimicrobial is indicated, follow </a:t>
            </a:r>
            <a:r>
              <a:rPr lang="en-GB" sz="1600" dirty="0">
                <a:solidFill>
                  <a:schemeClr val="tx1"/>
                </a:solidFill>
              </a:rPr>
              <a:t>local or national guidelines, prescribing antibiotics for the shortest effective course at the most appropriate dose.</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the risk of antimicrobial resistance for individual patients and the population as a whole.</a:t>
            </a:r>
          </a:p>
          <a:p>
            <a:pPr marL="285750" indent="-285750">
              <a:buFont typeface="Arial" panose="020B0604020202020204" pitchFamily="34" charset="0"/>
              <a:buChar char="•"/>
            </a:pPr>
            <a:r>
              <a:rPr lang="en-GB" sz="1600" dirty="0" smtClean="0">
                <a:solidFill>
                  <a:schemeClr val="tx1"/>
                </a:solidFill>
              </a:rPr>
              <a:t>Document and code the </a:t>
            </a:r>
            <a:r>
              <a:rPr lang="en-GB" sz="1600" dirty="0">
                <a:solidFill>
                  <a:schemeClr val="tx1"/>
                </a:solidFill>
              </a:rPr>
              <a:t>clinical diagnosis </a:t>
            </a:r>
            <a:r>
              <a:rPr lang="en-GB" sz="1600" dirty="0" smtClean="0">
                <a:solidFill>
                  <a:schemeClr val="tx1"/>
                </a:solidFill>
              </a:rPr>
              <a:t>and </a:t>
            </a:r>
            <a:r>
              <a:rPr lang="en-GB" sz="1600" dirty="0">
                <a:solidFill>
                  <a:schemeClr val="tx1"/>
                </a:solidFill>
              </a:rPr>
              <a:t>reason for prescribing, or not prescribing, an antimicrobial.</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a delayed/back up prescription.</a:t>
            </a:r>
          </a:p>
          <a:p>
            <a:pPr marL="285750" indent="-285750">
              <a:buFont typeface="Arial" panose="020B0604020202020204" pitchFamily="34" charset="0"/>
              <a:buChar char="•"/>
            </a:pPr>
            <a:r>
              <a:rPr lang="en-GB" sz="1600" dirty="0" smtClean="0">
                <a:solidFill>
                  <a:schemeClr val="tx1"/>
                </a:solidFill>
              </a:rPr>
              <a:t>Provide </a:t>
            </a:r>
            <a:r>
              <a:rPr lang="en-GB" sz="1600" dirty="0">
                <a:solidFill>
                  <a:schemeClr val="tx1"/>
                </a:solidFill>
              </a:rPr>
              <a:t>patients with leaflets/resources so they are aware of how long they can expect their condition to last and how they can self-care. Resources are available in the TARGET Antibiotics toolkit.</a:t>
            </a:r>
          </a:p>
          <a:p>
            <a:pPr marL="285750" indent="-285750">
              <a:buFont typeface="Arial" panose="020B0604020202020204" pitchFamily="34" charset="0"/>
              <a:buChar char="•"/>
            </a:pPr>
            <a:r>
              <a:rPr lang="en-GB" sz="1600" dirty="0" smtClean="0">
                <a:solidFill>
                  <a:schemeClr val="tx1"/>
                </a:solidFill>
              </a:rPr>
              <a:t>Carry </a:t>
            </a:r>
            <a:r>
              <a:rPr lang="en-GB" sz="1600" dirty="0">
                <a:solidFill>
                  <a:schemeClr val="tx1"/>
                </a:solidFill>
              </a:rPr>
              <a:t>out the AWMSG National Audit: Focus on Antibiotic Prescribing.</a:t>
            </a: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TextBox 8"/>
          <p:cNvSpPr txBox="1"/>
          <p:nvPr/>
        </p:nvSpPr>
        <p:spPr>
          <a:xfrm>
            <a:off x="170121" y="0"/>
            <a:ext cx="132370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0" name="Rectangle 9"/>
          <p:cNvSpPr/>
          <p:nvPr/>
        </p:nvSpPr>
        <p:spPr>
          <a:xfrm>
            <a:off x="1493822"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spTree>
    <p:extLst>
      <p:ext uri="{BB962C8B-B14F-4D97-AF65-F5344CB8AC3E}">
        <p14:creationId xmlns:p14="http://schemas.microsoft.com/office/powerpoint/2010/main" val="19217944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1975539" y="2950915"/>
            <a:ext cx="5181600" cy="1077218"/>
          </a:xfrm>
          <a:prstGeom prst="rect">
            <a:avLst/>
          </a:prstGeom>
          <a:solidFill>
            <a:srgbClr val="37698A"/>
          </a:solidFill>
        </p:spPr>
        <p:txBody>
          <a:bodyPr wrap="square" rtlCol="0">
            <a:spAutoFit/>
          </a:bodyPr>
          <a:lstStyle/>
          <a:p>
            <a:pPr algn="ctr"/>
            <a:r>
              <a:rPr lang="en-GB" sz="3200" b="1" dirty="0" smtClean="0">
                <a:solidFill>
                  <a:prstClr val="white"/>
                </a:solidFill>
              </a:rPr>
              <a:t>SUPPORTING DOMAIN:</a:t>
            </a:r>
          </a:p>
          <a:p>
            <a:pPr algn="ctr"/>
            <a:r>
              <a:rPr lang="en-GB" sz="3200" b="1" dirty="0" smtClean="0">
                <a:solidFill>
                  <a:prstClr val="white"/>
                </a:solidFill>
              </a:rPr>
              <a:t>SAFETY</a:t>
            </a:r>
            <a:endParaRPr lang="en-GB" b="1" dirty="0">
              <a:solidFill>
                <a:prstClr val="white"/>
              </a:solidFill>
            </a:endParaRPr>
          </a:p>
        </p:txBody>
      </p:sp>
    </p:spTree>
    <p:extLst>
      <p:ext uri="{BB962C8B-B14F-4D97-AF65-F5344CB8AC3E}">
        <p14:creationId xmlns:p14="http://schemas.microsoft.com/office/powerpoint/2010/main" val="2580959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0121" y="0"/>
            <a:ext cx="1341808" cy="369332"/>
          </a:xfrm>
          <a:prstGeom prst="rect">
            <a:avLst/>
          </a:prstGeom>
          <a:solidFill>
            <a:srgbClr val="37698A"/>
          </a:solidFill>
        </p:spPr>
        <p:txBody>
          <a:bodyPr wrap="square" rtlCol="0">
            <a:spAutoFit/>
          </a:bodyPr>
          <a:lstStyle/>
          <a:p>
            <a:pPr algn="ctr"/>
            <a:r>
              <a:rPr lang="en-GB" b="1" dirty="0" smtClean="0">
                <a:solidFill>
                  <a:prstClr val="white"/>
                </a:solidFill>
              </a:rPr>
              <a:t>SAFETY</a:t>
            </a:r>
            <a:endParaRPr lang="en-GB" b="1" dirty="0">
              <a:solidFill>
                <a:prstClr val="white"/>
              </a:solidFill>
            </a:endParaRPr>
          </a:p>
        </p:txBody>
      </p:sp>
      <p:sp>
        <p:nvSpPr>
          <p:cNvPr id="8" name="Title 1"/>
          <p:cNvSpPr>
            <a:spLocks noGrp="1"/>
          </p:cNvSpPr>
          <p:nvPr>
            <p:ph type="ctrTitle"/>
          </p:nvPr>
        </p:nvSpPr>
        <p:spPr>
          <a:xfrm>
            <a:off x="534332" y="665635"/>
            <a:ext cx="8001000" cy="757921"/>
          </a:xfrm>
        </p:spPr>
        <p:txBody>
          <a:bodyPr>
            <a:normAutofit/>
          </a:bodyPr>
          <a:lstStyle/>
          <a:p>
            <a:r>
              <a:rPr lang="en-GB" dirty="0" smtClean="0"/>
              <a:t>NPIs</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3390484363"/>
              </p:ext>
            </p:extLst>
          </p:nvPr>
        </p:nvGraphicFramePr>
        <p:xfrm>
          <a:off x="374175" y="1423556"/>
          <a:ext cx="8576803" cy="4134907"/>
        </p:xfrm>
        <a:graphic>
          <a:graphicData uri="http://schemas.openxmlformats.org/drawingml/2006/table">
            <a:tbl>
              <a:tblPr firstRow="1" bandRow="1">
                <a:tableStyleId>{5C22544A-7EE6-4342-B048-85BDC9FD1C3A}</a:tableStyleId>
              </a:tblPr>
              <a:tblGrid>
                <a:gridCol w="1161774"/>
                <a:gridCol w="895739"/>
                <a:gridCol w="2267339"/>
                <a:gridCol w="4251951"/>
              </a:tblGrid>
              <a:tr h="59358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National</a:t>
                      </a:r>
                      <a:r>
                        <a:rPr lang="en-GB" sz="1000" b="1" baseline="0" dirty="0" smtClean="0">
                          <a:solidFill>
                            <a:schemeClr val="bg1"/>
                          </a:solidFill>
                          <a:latin typeface="Arial" pitchFamily="34" charset="0"/>
                          <a:ea typeface="Times New Roman"/>
                          <a:cs typeface="Arial" pitchFamily="34" charset="0"/>
                        </a:rPr>
                        <a:t> Prescribing Indicator</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Applicable to:</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Unit of measure</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Target for 2020–2021</a:t>
                      </a:r>
                      <a:endParaRPr lang="en-GB" sz="1000" b="1" dirty="0">
                        <a:solidFill>
                          <a:schemeClr val="bg1"/>
                        </a:solidFill>
                      </a:endParaRPr>
                    </a:p>
                  </a:txBody>
                  <a:tcPr marL="45720" marR="45720" anchor="ctr">
                    <a:solidFill>
                      <a:srgbClr val="37698A"/>
                    </a:solidFill>
                  </a:tcPr>
                </a:tc>
              </a:tr>
              <a:tr h="531315">
                <a:tc>
                  <a:txBody>
                    <a:bodyPr/>
                    <a:lstStyle/>
                    <a:p>
                      <a:pPr algn="ctr">
                        <a:spcAft>
                          <a:spcPts val="0"/>
                        </a:spcAft>
                      </a:pPr>
                      <a:r>
                        <a:rPr lang="en-GB" sz="1000" b="1" dirty="0" smtClean="0">
                          <a:latin typeface="+mn-lt"/>
                          <a:ea typeface="Times New Roman"/>
                          <a:cs typeface="Times New Roman"/>
                        </a:rPr>
                        <a:t>Prescribing Safety Indicators</a:t>
                      </a:r>
                      <a:endParaRPr lang="en-GB" sz="1000"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Primary care</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Number of patients identified</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No</a:t>
                      </a:r>
                      <a:r>
                        <a:rPr lang="en-GB" sz="1000" kern="1200" baseline="0" dirty="0" smtClean="0">
                          <a:solidFill>
                            <a:schemeClr val="tx1"/>
                          </a:solidFill>
                          <a:latin typeface="Arial"/>
                          <a:ea typeface="Times New Roman"/>
                          <a:cs typeface="Times New Roman"/>
                        </a:rPr>
                        <a:t> target set</a:t>
                      </a:r>
                      <a:endParaRPr lang="en-GB" sz="1000" kern="1200" dirty="0">
                        <a:solidFill>
                          <a:schemeClr val="tx1"/>
                        </a:solidFill>
                        <a:latin typeface="Arial"/>
                        <a:ea typeface="Times New Roman"/>
                        <a:cs typeface="Times New Roman"/>
                      </a:endParaRPr>
                    </a:p>
                  </a:txBody>
                  <a:tcPr marL="45720" marR="45720" marT="75600" marB="75600" anchor="ctr"/>
                </a:tc>
              </a:tr>
              <a:tr h="424005">
                <a:tc>
                  <a:txBody>
                    <a:bodyPr/>
                    <a:lstStyle/>
                    <a:p>
                      <a:pPr algn="ctr">
                        <a:spcAft>
                          <a:spcPts val="0"/>
                        </a:spcAft>
                      </a:pPr>
                      <a:r>
                        <a:rPr lang="en-GB" sz="1000" b="1" dirty="0" smtClean="0">
                          <a:latin typeface="+mn-lt"/>
                          <a:ea typeface="Times New Roman"/>
                          <a:cs typeface="Times New Roman"/>
                        </a:rPr>
                        <a:t>Proton pump</a:t>
                      </a:r>
                      <a:r>
                        <a:rPr lang="en-GB" sz="1000" b="1" baseline="0" dirty="0" smtClean="0">
                          <a:latin typeface="+mn-lt"/>
                          <a:ea typeface="Times New Roman"/>
                          <a:cs typeface="Times New Roman"/>
                        </a:rPr>
                        <a:t> inhibitors</a:t>
                      </a:r>
                      <a:endParaRPr lang="en-GB" sz="1000" b="1"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Primary care</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PPI DDDs per 1,000 PUs</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Maintain</a:t>
                      </a:r>
                      <a:r>
                        <a:rPr lang="en-GB" sz="1000" kern="1200" baseline="0" dirty="0" smtClean="0">
                          <a:solidFill>
                            <a:schemeClr val="tx1"/>
                          </a:solidFill>
                          <a:latin typeface="Arial"/>
                          <a:ea typeface="Times New Roman"/>
                          <a:cs typeface="Times New Roman"/>
                        </a:rPr>
                        <a:t> performance levels within the lower quartile, or show a reduction towards the quartile below</a:t>
                      </a:r>
                      <a:endParaRPr lang="en-GB" sz="1000" kern="1200" dirty="0">
                        <a:solidFill>
                          <a:schemeClr val="tx1"/>
                        </a:solidFill>
                        <a:latin typeface="Arial"/>
                        <a:ea typeface="Times New Roman"/>
                        <a:cs typeface="Times New Roman"/>
                      </a:endParaRPr>
                    </a:p>
                  </a:txBody>
                  <a:tcPr marL="45720" marR="45720" marT="75600" marB="75600" anchor="ctr"/>
                </a:tc>
              </a:tr>
              <a:tr h="424005">
                <a:tc>
                  <a:txBody>
                    <a:bodyPr/>
                    <a:lstStyle/>
                    <a:p>
                      <a:pPr algn="ctr">
                        <a:spcAft>
                          <a:spcPts val="0"/>
                        </a:spcAft>
                      </a:pPr>
                      <a:r>
                        <a:rPr lang="en-GB" sz="1000" b="1" dirty="0">
                          <a:latin typeface="+mn-lt"/>
                          <a:ea typeface="Times New Roman"/>
                          <a:cs typeface="Times New Roman"/>
                        </a:rPr>
                        <a:t>Hypnotics and anxiolytics</a:t>
                      </a:r>
                      <a:endParaRPr lang="en-GB" sz="1000"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Primary care</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Hypnotic and anxiolytic UDG ADQs per 1,000 STAR-PUs</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Maintain performance levels within the lower quartile, or show a reduction towards the quartile below</a:t>
                      </a:r>
                      <a:endParaRPr lang="en-GB" sz="1000" kern="1200" dirty="0">
                        <a:solidFill>
                          <a:schemeClr val="tx1"/>
                        </a:solidFill>
                        <a:latin typeface="Arial"/>
                        <a:ea typeface="Times New Roman"/>
                        <a:cs typeface="Times New Roman"/>
                      </a:endParaRPr>
                    </a:p>
                  </a:txBody>
                  <a:tcPr marL="45720" marR="45720" marT="75600" marB="75600" anchor="ctr"/>
                </a:tc>
              </a:tr>
              <a:tr h="424005">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latin typeface="+mn-lt"/>
                        </a:rPr>
                        <a:t>Yellow Cards</a:t>
                      </a: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Primary care</a:t>
                      </a:r>
                      <a:endParaRPr lang="en-GB" sz="1000" kern="1200" dirty="0">
                        <a:solidFill>
                          <a:schemeClr val="tx1"/>
                        </a:solidFill>
                        <a:latin typeface="Arial"/>
                        <a:ea typeface="Times New Roman"/>
                        <a:cs typeface="Times New Roman"/>
                      </a:endParaRPr>
                    </a:p>
                  </a:txBody>
                  <a:tcPr marL="45720" marR="45720" marT="75600" marB="75600" anchor="ctr"/>
                </a:tc>
                <a:tc rowSpan="3">
                  <a:txBody>
                    <a:bodyPr/>
                    <a:lstStyle/>
                    <a:p>
                      <a:pPr marL="0" algn="l"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Number of Yellow Cards submitted</a:t>
                      </a:r>
                      <a:endParaRPr lang="en-GB" sz="1000" kern="1200" dirty="0">
                        <a:solidFill>
                          <a:schemeClr val="tx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One Yellow Card per 2,000 GP practice population</a:t>
                      </a:r>
                      <a:endParaRPr lang="en-GB" sz="1000" kern="1200" dirty="0">
                        <a:solidFill>
                          <a:schemeClr val="tx1"/>
                        </a:solidFill>
                        <a:latin typeface="Arial"/>
                        <a:ea typeface="Times New Roman"/>
                        <a:cs typeface="Times New Roman"/>
                      </a:endParaRPr>
                    </a:p>
                  </a:txBody>
                  <a:tcPr marL="45720" marR="45720" marT="75600" marB="756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Health board</a:t>
                      </a:r>
                      <a:endParaRPr lang="en-GB" sz="1000" kern="1200" dirty="0">
                        <a:solidFill>
                          <a:schemeClr val="tx1"/>
                        </a:solidFill>
                        <a:latin typeface="Arial"/>
                        <a:ea typeface="Times New Roman"/>
                        <a:cs typeface="Times New Roman"/>
                      </a:endParaRPr>
                    </a:p>
                  </a:txBody>
                  <a:tcPr marL="45720" marR="45720" marT="75600" marB="756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One Yellow Card per 2,000 health board population</a:t>
                      </a:r>
                    </a:p>
                    <a:p>
                      <a:pPr marL="0" algn="l" defTabSz="457200" rtl="0" eaLnBrk="1" latinLnBrk="0" hangingPunct="1">
                        <a:spcAft>
                          <a:spcPts val="0"/>
                        </a:spcAft>
                        <a:tabLst>
                          <a:tab pos="160020" algn="l"/>
                        </a:tabLst>
                      </a:pPr>
                      <a:endParaRPr lang="en-GB" sz="1000" kern="1200" dirty="0" smtClean="0">
                        <a:solidFill>
                          <a:schemeClr val="tx1"/>
                        </a:solidFill>
                        <a:latin typeface="+mn-lt"/>
                        <a:ea typeface="Times New Roman"/>
                        <a:cs typeface="Times New Roman"/>
                      </a:endParaRPr>
                    </a:p>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20% or greater increase from baseline (2019–2020) for Yellow Cards submitted by secondary care</a:t>
                      </a:r>
                    </a:p>
                    <a:p>
                      <a:pPr marL="0" algn="l" defTabSz="457200" rtl="0" eaLnBrk="1" latinLnBrk="0" hangingPunct="1">
                        <a:spcAft>
                          <a:spcPts val="0"/>
                        </a:spcAft>
                        <a:tabLst>
                          <a:tab pos="160020" algn="l"/>
                        </a:tabLst>
                      </a:pPr>
                      <a:endParaRPr lang="en-GB" sz="1000" kern="1200" dirty="0" smtClean="0">
                        <a:solidFill>
                          <a:schemeClr val="tx1"/>
                        </a:solidFill>
                        <a:latin typeface="+mn-lt"/>
                        <a:ea typeface="Times New Roman"/>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tab pos="160020" algn="l"/>
                        </a:tabLst>
                        <a:defRPr/>
                      </a:pPr>
                      <a:r>
                        <a:rPr lang="en-GB" sz="1000" kern="1200" dirty="0" smtClean="0">
                          <a:solidFill>
                            <a:schemeClr val="tx1"/>
                          </a:solidFill>
                          <a:latin typeface="+mn-lt"/>
                          <a:ea typeface="Times New Roman"/>
                          <a:cs typeface="Times New Roman"/>
                        </a:rPr>
                        <a:t>50% or greater increase from baseline (2019–2020) for Yellow Cards submitted by members of the public</a:t>
                      </a:r>
                    </a:p>
                  </a:txBody>
                  <a:tcPr marL="45720" marR="45720" marT="75600" marB="756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tx1"/>
                          </a:solidFill>
                          <a:latin typeface="Arial"/>
                          <a:ea typeface="Times New Roman"/>
                          <a:cs typeface="Times New Roman"/>
                        </a:rPr>
                        <a:t>Community</a:t>
                      </a:r>
                      <a:r>
                        <a:rPr lang="en-GB" sz="1000" kern="1200" baseline="0" dirty="0" smtClean="0">
                          <a:solidFill>
                            <a:schemeClr val="tx1"/>
                          </a:solidFill>
                          <a:latin typeface="Arial"/>
                          <a:ea typeface="Times New Roman"/>
                          <a:cs typeface="Times New Roman"/>
                        </a:rPr>
                        <a:t> pharmacy</a:t>
                      </a:r>
                      <a:endParaRPr lang="en-GB" sz="1000" kern="1200" dirty="0">
                        <a:solidFill>
                          <a:schemeClr val="tx1"/>
                        </a:solidFill>
                        <a:latin typeface="Arial"/>
                        <a:ea typeface="Times New Roman"/>
                        <a:cs typeface="Times New Roman"/>
                      </a:endParaRPr>
                    </a:p>
                  </a:txBody>
                  <a:tcPr marL="45720" marR="45720" marT="75600" marB="756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No target set.</a:t>
                      </a:r>
                    </a:p>
                    <a:p>
                      <a:pPr marL="0" algn="l" defTabSz="457200" rtl="0" eaLnBrk="1" latinLnBrk="0" hangingPunct="1">
                        <a:spcAft>
                          <a:spcPts val="0"/>
                        </a:spcAft>
                        <a:tabLst>
                          <a:tab pos="160020" algn="l"/>
                        </a:tabLst>
                      </a:pPr>
                      <a:r>
                        <a:rPr lang="en-GB" sz="1000" kern="1200" dirty="0" smtClean="0">
                          <a:solidFill>
                            <a:schemeClr val="tx1"/>
                          </a:solidFill>
                          <a:latin typeface="+mn-lt"/>
                          <a:ea typeface="Times New Roman"/>
                          <a:cs typeface="Times New Roman"/>
                        </a:rPr>
                        <a:t>Reported as the number of Yellow Cards submitted by health board</a:t>
                      </a:r>
                      <a:endParaRPr lang="en-GB" sz="1000" kern="1200" dirty="0">
                        <a:solidFill>
                          <a:schemeClr val="tx1"/>
                        </a:solidFill>
                        <a:latin typeface="Arial"/>
                        <a:ea typeface="Times New Roman"/>
                        <a:cs typeface="Times New Roman"/>
                      </a:endParaRPr>
                    </a:p>
                  </a:txBody>
                  <a:tcPr marL="45720" marR="45720" marT="75600" marB="75600" anchor="ctr"/>
                </a:tc>
              </a:tr>
            </a:tbl>
          </a:graphicData>
        </a:graphic>
      </p:graphicFrame>
    </p:spTree>
    <p:extLst>
      <p:ext uri="{BB962C8B-B14F-4D97-AF65-F5344CB8AC3E}">
        <p14:creationId xmlns:p14="http://schemas.microsoft.com/office/powerpoint/2010/main" val="25436301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85800" y="2982740"/>
            <a:ext cx="8001000" cy="2063907"/>
          </a:xfrm>
        </p:spPr>
        <p:txBody>
          <a:bodyPr>
            <a:normAutofit/>
          </a:bodyPr>
          <a:lstStyle/>
          <a:p>
            <a:pPr marL="342900" indent="-342900">
              <a:buFont typeface="Arial" panose="020B0604020202020204" pitchFamily="34" charset="0"/>
              <a:buChar char="•"/>
            </a:pPr>
            <a:r>
              <a:rPr lang="en-GB" sz="1800" dirty="0" smtClean="0">
                <a:solidFill>
                  <a:schemeClr val="tx1"/>
                </a:solidFill>
              </a:rPr>
              <a:t>It </a:t>
            </a:r>
            <a:r>
              <a:rPr lang="en-GB" sz="1800" dirty="0">
                <a:solidFill>
                  <a:schemeClr val="tx1"/>
                </a:solidFill>
              </a:rPr>
              <a:t>is estimated that within the UK around 6.5% of hospital admissions are related to </a:t>
            </a:r>
            <a:r>
              <a:rPr lang="en-GB" sz="1800" dirty="0" smtClean="0">
                <a:solidFill>
                  <a:schemeClr val="tx1"/>
                </a:solidFill>
              </a:rPr>
              <a:t>ADRs.</a:t>
            </a:r>
          </a:p>
          <a:p>
            <a:pPr marL="342900" indent="-342900">
              <a:buFont typeface="Arial" panose="020B0604020202020204" pitchFamily="34" charset="0"/>
              <a:buChar char="•"/>
            </a:pPr>
            <a:r>
              <a:rPr lang="en-GB" sz="1800" dirty="0" smtClean="0">
                <a:solidFill>
                  <a:schemeClr val="tx1"/>
                </a:solidFill>
              </a:rPr>
              <a:t>ADRs can often be predictable, making it possible to identify and address them before patient harm occurs.</a:t>
            </a:r>
          </a:p>
          <a:p>
            <a:pPr marL="342900" indent="-342900">
              <a:buFont typeface="Arial" panose="020B0604020202020204" pitchFamily="34" charset="0"/>
              <a:buChar char="•"/>
            </a:pPr>
            <a:r>
              <a:rPr lang="en-GB" sz="1800" dirty="0" smtClean="0">
                <a:solidFill>
                  <a:schemeClr val="tx1"/>
                </a:solidFill>
              </a:rPr>
              <a:t>A </a:t>
            </a:r>
            <a:r>
              <a:rPr lang="en-GB" sz="1800" dirty="0">
                <a:solidFill>
                  <a:schemeClr val="tx1"/>
                </a:solidFill>
              </a:rPr>
              <a:t>process of identifying patients electronically could enable intervention and help to avoid harm</a:t>
            </a:r>
            <a:r>
              <a:rPr lang="en-GB" sz="1800" dirty="0" smtClean="0">
                <a:solidFill>
                  <a:schemeClr val="tx1"/>
                </a:solidFill>
              </a:rPr>
              <a:t>.</a:t>
            </a:r>
          </a:p>
          <a:p>
            <a:endParaRPr lang="en-GB" dirty="0">
              <a:solidFill>
                <a:schemeClr val="tx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687621242"/>
              </p:ext>
            </p:extLst>
          </p:nvPr>
        </p:nvGraphicFramePr>
        <p:xfrm>
          <a:off x="685800" y="1072317"/>
          <a:ext cx="8001000" cy="152908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600" dirty="0" smtClean="0"/>
                        <a:t>Purpose</a:t>
                      </a:r>
                      <a:endParaRPr lang="en-GB" sz="16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600" b="0" dirty="0" smtClean="0">
                          <a:solidFill>
                            <a:schemeClr val="tx1"/>
                          </a:solidFill>
                        </a:rPr>
                        <a:t>To identify patients at high risk of ADRs and medicines-related harm in primary care.</a:t>
                      </a:r>
                      <a:endParaRPr lang="en-GB" sz="16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600" b="1" dirty="0" smtClean="0">
                          <a:solidFill>
                            <a:schemeClr val="bg1"/>
                          </a:solidFill>
                        </a:rPr>
                        <a:t>Unit of measure</a:t>
                      </a:r>
                      <a:endParaRPr lang="en-GB" sz="16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Times New Roman"/>
                          <a:cs typeface="Times New Roman"/>
                        </a:rPr>
                        <a:t>Number of patients identified</a:t>
                      </a:r>
                    </a:p>
                  </a:txBody>
                  <a:tcPr anchor="ctr">
                    <a:lnT w="12700" cap="flat" cmpd="sng" algn="ctr">
                      <a:solidFill>
                        <a:schemeClr val="bg1"/>
                      </a:solidFill>
                      <a:prstDash val="solid"/>
                      <a:round/>
                      <a:headEnd type="none" w="med" len="med"/>
                      <a:tailEnd type="none" w="med" len="med"/>
                    </a:lnT>
                  </a:tcPr>
                </a:tc>
              </a:tr>
              <a:tr h="370840">
                <a:tc>
                  <a:txBody>
                    <a:bodyPr/>
                    <a:lstStyle/>
                    <a:p>
                      <a:r>
                        <a:rPr lang="en-GB" sz="1600" b="1" dirty="0" smtClean="0">
                          <a:solidFill>
                            <a:schemeClr val="bg1"/>
                          </a:solidFill>
                        </a:rPr>
                        <a:t>Aim</a:t>
                      </a:r>
                      <a:endParaRPr lang="en-GB" sz="1600" b="1" dirty="0">
                        <a:solidFill>
                          <a:schemeClr val="bg1"/>
                        </a:solidFill>
                      </a:endParaRPr>
                    </a:p>
                  </a:txBody>
                  <a:tcPr anchor="ctr">
                    <a:solidFill>
                      <a:srgbClr val="37698A"/>
                    </a:solidFill>
                  </a:tcPr>
                </a:tc>
                <a:tc>
                  <a:txBody>
                    <a:bodyPr/>
                    <a:lstStyle/>
                    <a:p>
                      <a:r>
                        <a:rPr lang="en-GB" sz="1600" b="0" dirty="0" smtClean="0">
                          <a:solidFill>
                            <a:schemeClr val="tx1"/>
                          </a:solidFill>
                        </a:rPr>
                        <a:t>To review patients identified as being at high risk of ADRs and reduce inappropriate prescribing.</a:t>
                      </a:r>
                      <a:endParaRPr lang="en-GB" sz="1600" b="0" dirty="0">
                        <a:solidFill>
                          <a:schemeClr val="tx1"/>
                        </a:solidFill>
                      </a:endParaRPr>
                    </a:p>
                  </a:txBody>
                  <a:tcPr anchor="ctr">
                    <a:solidFill>
                      <a:srgbClr val="D0D8E8"/>
                    </a:solidFill>
                  </a:tcPr>
                </a:tc>
              </a:tr>
            </a:tbl>
          </a:graphicData>
        </a:graphic>
      </p:graphicFrame>
      <p:grpSp>
        <p:nvGrpSpPr>
          <p:cNvPr id="8" name="Group 7"/>
          <p:cNvGrpSpPr/>
          <p:nvPr/>
        </p:nvGrpSpPr>
        <p:grpSpPr>
          <a:xfrm>
            <a:off x="2008830" y="425173"/>
            <a:ext cx="5354940" cy="369332"/>
            <a:chOff x="2840894" y="550221"/>
            <a:chExt cx="5354940" cy="369332"/>
          </a:xfrm>
        </p:grpSpPr>
        <p:sp>
          <p:nvSpPr>
            <p:cNvPr id="9" name="TextBox 8"/>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0" name="Rectangle 9"/>
            <p:cNvSpPr/>
            <p:nvPr/>
          </p:nvSpPr>
          <p:spPr>
            <a:xfrm>
              <a:off x="3967945" y="550221"/>
              <a:ext cx="422788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PRESCRIBING SAFETY INDICATORS</a:t>
              </a:r>
              <a:endParaRPr lang="en-GB" b="1" dirty="0">
                <a:solidFill>
                  <a:srgbClr val="37698A"/>
                </a:solidFill>
              </a:endParaRPr>
            </a:p>
          </p:txBody>
        </p:sp>
      </p:grpSp>
    </p:spTree>
    <p:extLst>
      <p:ext uri="{BB962C8B-B14F-4D97-AF65-F5344CB8AC3E}">
        <p14:creationId xmlns:p14="http://schemas.microsoft.com/office/powerpoint/2010/main" val="1585704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957"/>
            <a:ext cx="8001000" cy="757921"/>
          </a:xfrm>
        </p:spPr>
        <p:txBody>
          <a:bodyPr>
            <a:normAutofit/>
          </a:bodyPr>
          <a:lstStyle/>
          <a:p>
            <a:r>
              <a:rPr lang="en-GB" sz="2900" dirty="0">
                <a:latin typeface="Arial" pitchFamily="34" charset="0"/>
                <a:cs typeface="Arial" pitchFamily="34" charset="0"/>
              </a:rPr>
              <a:t>Prescribing measures – denominators</a:t>
            </a:r>
            <a:endParaRPr lang="en-GB" sz="2900" dirty="0"/>
          </a:p>
        </p:txBody>
      </p:sp>
      <p:sp>
        <p:nvSpPr>
          <p:cNvPr id="3" name="Subtitle 2"/>
          <p:cNvSpPr>
            <a:spLocks noGrp="1"/>
          </p:cNvSpPr>
          <p:nvPr>
            <p:ph type="subTitle" idx="1"/>
          </p:nvPr>
        </p:nvSpPr>
        <p:spPr>
          <a:xfrm>
            <a:off x="432868" y="728611"/>
            <a:ext cx="8506863" cy="5038468"/>
          </a:xfrm>
        </p:spPr>
        <p:txBody>
          <a:bodyPr>
            <a:noAutofit/>
          </a:bodyPr>
          <a:lstStyle/>
          <a:p>
            <a:pPr lvl="0"/>
            <a:r>
              <a:rPr lang="en-GB" sz="1400" dirty="0">
                <a:solidFill>
                  <a:prstClr val="black"/>
                </a:solidFill>
                <a:latin typeface="Arial" pitchFamily="34" charset="0"/>
                <a:cs typeface="Arial" pitchFamily="34" charset="0"/>
              </a:rPr>
              <a:t>To allow comparison between health boards, clusters and practices of different sizes, there needs to be a way of weighting prescribing data</a:t>
            </a:r>
            <a:r>
              <a:rPr lang="en-GB" sz="1400" dirty="0" smtClean="0">
                <a:solidFill>
                  <a:prstClr val="black"/>
                </a:solidFill>
                <a:latin typeface="Arial" pitchFamily="34" charset="0"/>
                <a:cs typeface="Arial" pitchFamily="34" charset="0"/>
              </a:rPr>
              <a:t>.</a:t>
            </a:r>
            <a:endParaRPr lang="en-GB" sz="1400" dirty="0">
              <a:solidFill>
                <a:prstClr val="black"/>
              </a:solidFill>
              <a:latin typeface="Arial" pitchFamily="34" charset="0"/>
              <a:cs typeface="Arial" pitchFamily="34" charset="0"/>
            </a:endParaRP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Data </a:t>
            </a:r>
            <a:r>
              <a:rPr lang="en-GB" sz="1200" dirty="0">
                <a:solidFill>
                  <a:prstClr val="black"/>
                </a:solidFill>
                <a:latin typeface="Arial" pitchFamily="34" charset="0"/>
                <a:cs typeface="Arial" pitchFamily="34" charset="0"/>
              </a:rPr>
              <a:t>can be presented per 1,000 </a:t>
            </a: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Only </a:t>
            </a:r>
            <a:r>
              <a:rPr lang="en-GB" sz="1200" dirty="0">
                <a:solidFill>
                  <a:prstClr val="black"/>
                </a:solidFill>
                <a:latin typeface="Arial" pitchFamily="34" charset="0"/>
                <a:cs typeface="Arial" pitchFamily="34" charset="0"/>
              </a:rPr>
              <a:t>useful if monitoring something that is not influenced by age and gender.</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Prescribing </a:t>
            </a:r>
            <a:r>
              <a:rPr lang="en-GB" sz="1200" dirty="0">
                <a:solidFill>
                  <a:prstClr val="black"/>
                </a:solidFill>
                <a:latin typeface="Arial" pitchFamily="34" charset="0"/>
                <a:cs typeface="Arial" pitchFamily="34" charset="0"/>
              </a:rPr>
              <a:t>units (</a:t>
            </a:r>
            <a:r>
              <a:rPr lang="en-GB" sz="1200" dirty="0" smtClean="0">
                <a:solidFill>
                  <a:prstClr val="black"/>
                </a:solidFill>
                <a:latin typeface="Arial" pitchFamily="34" charset="0"/>
                <a:cs typeface="Arial" pitchFamily="34" charset="0"/>
              </a:rPr>
              <a:t>PUs)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in 1983 to take into account the greater need of the elderly population.</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Age &lt; 65 years weighted as 1; age 65 and over weighted as 3.</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Specific therapeutic group age-sex related prescribing units (STAR-PUs)</a:t>
            </a:r>
          </a:p>
          <a:p>
            <a:pPr marL="628650" lvl="1" indent="-171450" algn="l">
              <a:lnSpc>
                <a:spcPct val="9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a:t>
            </a:r>
            <a:r>
              <a:rPr lang="en-GB" sz="1200" dirty="0">
                <a:solidFill>
                  <a:prstClr val="black"/>
                </a:solidFill>
                <a:latin typeface="Arial" pitchFamily="34" charset="0"/>
                <a:cs typeface="Arial" pitchFamily="34" charset="0"/>
              </a:rPr>
              <a:t>in England in </a:t>
            </a:r>
            <a:r>
              <a:rPr lang="en-GB" sz="1200" dirty="0" smtClean="0">
                <a:solidFill>
                  <a:prstClr val="black"/>
                </a:solidFill>
                <a:latin typeface="Arial" pitchFamily="34" charset="0"/>
                <a:cs typeface="Arial" pitchFamily="34" charset="0"/>
              </a:rPr>
              <a:t>1995.</a:t>
            </a:r>
          </a:p>
          <a:p>
            <a:pPr marL="628650" lvl="1" indent="-171450" algn="l">
              <a:lnSpc>
                <a:spcPct val="90000"/>
              </a:lnSpc>
              <a:spcBef>
                <a:spcPts val="600"/>
              </a:spcBef>
              <a:buFont typeface="Arial" panose="020B0604020202020204" pitchFamily="34" charset="0"/>
              <a:buChar char="−"/>
            </a:pPr>
            <a:r>
              <a:rPr lang="en-GB" sz="1200" dirty="0" smtClean="0">
                <a:solidFill>
                  <a:prstClr val="black"/>
                </a:solidFill>
                <a:latin typeface="Arial" pitchFamily="34" charset="0"/>
                <a:cs typeface="Arial" pitchFamily="34" charset="0"/>
              </a:rPr>
              <a:t>Designed </a:t>
            </a:r>
            <a:r>
              <a:rPr lang="en-GB" sz="1200" dirty="0">
                <a:solidFill>
                  <a:prstClr val="black"/>
                </a:solidFill>
                <a:latin typeface="Arial" pitchFamily="34" charset="0"/>
                <a:cs typeface="Arial" pitchFamily="34" charset="0"/>
              </a:rPr>
              <a:t>to weight individual health board or practice populations based on the age and sex distribution </a:t>
            </a:r>
            <a:r>
              <a:rPr lang="en-GB" sz="1200" dirty="0" smtClean="0">
                <a:solidFill>
                  <a:prstClr val="black"/>
                </a:solidFill>
                <a:latin typeface="Arial" pitchFamily="34" charset="0"/>
                <a:cs typeface="Arial" pitchFamily="34" charset="0"/>
              </a:rPr>
              <a:t>of their </a:t>
            </a:r>
            <a:r>
              <a:rPr lang="en-GB" sz="1200" dirty="0">
                <a:solidFill>
                  <a:prstClr val="black"/>
                </a:solidFill>
                <a:latin typeface="Arial" pitchFamily="34" charset="0"/>
                <a:cs typeface="Arial" pitchFamily="34" charset="0"/>
              </a:rPr>
              <a:t>practice, for specific therapeutic group for which a particular medicine/group of medicines </a:t>
            </a:r>
            <a:r>
              <a:rPr lang="en-GB" sz="1200" dirty="0" smtClean="0">
                <a:solidFill>
                  <a:prstClr val="black"/>
                </a:solidFill>
                <a:latin typeface="Arial" pitchFamily="34" charset="0"/>
                <a:cs typeface="Arial" pitchFamily="34" charset="0"/>
              </a:rPr>
              <a:t>is prescribed.</a:t>
            </a:r>
          </a:p>
          <a:p>
            <a:pPr marL="628650" lvl="1" indent="-171450" algn="l">
              <a:lnSpc>
                <a:spcPct val="90000"/>
              </a:lnSpc>
              <a:spcBef>
                <a:spcPts val="600"/>
              </a:spcBef>
              <a:buFont typeface="Arial" panose="020B0604020202020204" pitchFamily="34" charset="0"/>
              <a:buChar char="−"/>
            </a:pPr>
            <a:r>
              <a:rPr lang="en-GB" sz="1200" dirty="0" smtClean="0">
                <a:solidFill>
                  <a:prstClr val="black"/>
                </a:solidFill>
                <a:latin typeface="Arial" pitchFamily="34" charset="0"/>
                <a:cs typeface="Arial" pitchFamily="34" charset="0"/>
              </a:rPr>
              <a:t>Reviewed </a:t>
            </a:r>
            <a:r>
              <a:rPr lang="en-GB" sz="1200" dirty="0">
                <a:solidFill>
                  <a:prstClr val="black"/>
                </a:solidFill>
                <a:latin typeface="Arial" pitchFamily="34" charset="0"/>
                <a:cs typeface="Arial" pitchFamily="34" charset="0"/>
              </a:rPr>
              <a:t>regularly (most recently 2013) to take into account changes in prescribing practice: some are cost </a:t>
            </a:r>
            <a:r>
              <a:rPr lang="en-GB" sz="1200" dirty="0" smtClean="0">
                <a:solidFill>
                  <a:prstClr val="black"/>
                </a:solidFill>
                <a:latin typeface="Arial" pitchFamily="34" charset="0"/>
                <a:cs typeface="Arial" pitchFamily="34" charset="0"/>
              </a:rPr>
              <a:t>based</a:t>
            </a:r>
            <a:r>
              <a:rPr lang="en-GB" sz="1200" dirty="0">
                <a:solidFill>
                  <a:prstClr val="black"/>
                </a:solidFill>
                <a:latin typeface="Arial" pitchFamily="34" charset="0"/>
                <a:cs typeface="Arial" pitchFamily="34" charset="0"/>
              </a:rPr>
              <a:t>, some item based, and ADQ based prescribing units now being introduced.</a:t>
            </a:r>
          </a:p>
          <a:p>
            <a:pPr lvl="0">
              <a:lnSpc>
                <a:spcPct val="120000"/>
              </a:lnSpc>
              <a:spcBef>
                <a:spcPts val="1200"/>
              </a:spcBef>
            </a:pPr>
            <a:r>
              <a:rPr lang="en-GB" sz="1400" dirty="0">
                <a:solidFill>
                  <a:prstClr val="black"/>
                </a:solidFill>
                <a:latin typeface="Arial" pitchFamily="34" charset="0"/>
                <a:cs typeface="Arial" pitchFamily="34" charset="0"/>
              </a:rPr>
              <a:t>Analysis has been undertaken to ensure correlation between PUs and STAR-PUs to determine that these measures are relevant to the Welsh population.</a:t>
            </a:r>
          </a:p>
          <a:p>
            <a:pPr lvl="0">
              <a:lnSpc>
                <a:spcPct val="120000"/>
              </a:lnSpc>
              <a:spcBef>
                <a:spcPts val="1200"/>
              </a:spcBef>
            </a:pPr>
            <a:r>
              <a:rPr lang="en-GB" sz="1400" dirty="0">
                <a:solidFill>
                  <a:prstClr val="black"/>
                </a:solidFill>
                <a:latin typeface="Arial" pitchFamily="34" charset="0"/>
                <a:cs typeface="Arial" pitchFamily="34" charset="0"/>
              </a:rPr>
              <a:t>Advantage that comparison can also be undertaken with English Clinical Commissioning Groups (CCGs).</a:t>
            </a:r>
          </a:p>
          <a:p>
            <a:pPr lvl="0"/>
            <a:endParaRPr lang="en-GB" sz="600" dirty="0">
              <a:solidFill>
                <a:prstClr val="black">
                  <a:tint val="75000"/>
                </a:prstClr>
              </a:solidFill>
            </a:endParaRPr>
          </a:p>
          <a:p>
            <a:endParaRPr lang="en-GB" dirty="0"/>
          </a:p>
        </p:txBody>
      </p:sp>
    </p:spTree>
    <p:extLst>
      <p:ext uri="{BB962C8B-B14F-4D97-AF65-F5344CB8AC3E}">
        <p14:creationId xmlns:p14="http://schemas.microsoft.com/office/powerpoint/2010/main" val="2673888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244177064"/>
              </p:ext>
            </p:extLst>
          </p:nvPr>
        </p:nvGraphicFramePr>
        <p:xfrm>
          <a:off x="256479" y="765886"/>
          <a:ext cx="8632340" cy="1827360"/>
        </p:xfrm>
        <a:graphic>
          <a:graphicData uri="http://schemas.openxmlformats.org/drawingml/2006/table">
            <a:tbl>
              <a:tblPr bandRow="1">
                <a:tableStyleId>{5C22544A-7EE6-4342-B048-85BDC9FD1C3A}</a:tableStyleId>
              </a:tblPr>
              <a:tblGrid>
                <a:gridCol w="434637"/>
                <a:gridCol w="8197703"/>
              </a:tblGrid>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on the CKD register (CKD stage 3–5) who have received a repeat prescription for an NSAID within the last 3 months</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who are not on the CKD register but have an eGFR of &lt; 59 ml/min and have received a repeat prescription for an NSAID within the last 3 months</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an NSAID, renin-angiotensin system (RAS) drug and a diuretic</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aged 75 and over with a current prescription for an ACE Inhibitor or loop diuretic without a check of renal function and electrolytes in the previous 15 months</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bl>
          </a:graphicData>
        </a:graphic>
      </p:graphicFrame>
      <p:sp>
        <p:nvSpPr>
          <p:cNvPr id="8" name="TextBox 7"/>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9" name="Rectangle 8"/>
          <p:cNvSpPr/>
          <p:nvPr/>
        </p:nvSpPr>
        <p:spPr>
          <a:xfrm>
            <a:off x="1297172" y="0"/>
            <a:ext cx="3301987"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sp>
        <p:nvSpPr>
          <p:cNvPr id="2" name="TextBox 1"/>
          <p:cNvSpPr txBox="1"/>
          <p:nvPr/>
        </p:nvSpPr>
        <p:spPr>
          <a:xfrm>
            <a:off x="256479" y="488887"/>
            <a:ext cx="8632340" cy="276999"/>
          </a:xfrm>
          <a:prstGeom prst="rect">
            <a:avLst/>
          </a:prstGeom>
          <a:noFill/>
        </p:spPr>
        <p:txBody>
          <a:bodyPr wrap="square" rtlCol="0">
            <a:spAutoFit/>
          </a:bodyPr>
          <a:lstStyle/>
          <a:p>
            <a:r>
              <a:rPr lang="en-GB" sz="1200" b="1" dirty="0" smtClean="0"/>
              <a:t>PSIs related to acute kidney injury (AKI)</a:t>
            </a:r>
            <a:endParaRPr lang="en-GB" sz="1200" b="1" dirty="0"/>
          </a:p>
        </p:txBody>
      </p:sp>
      <p:graphicFrame>
        <p:nvGraphicFramePr>
          <p:cNvPr id="6" name="Table 5"/>
          <p:cNvGraphicFramePr>
            <a:graphicFrameLocks noGrp="1"/>
          </p:cNvGraphicFramePr>
          <p:nvPr>
            <p:extLst>
              <p:ext uri="{D42A27DB-BD31-4B8C-83A1-F6EECF244321}">
                <p14:modId xmlns:p14="http://schemas.microsoft.com/office/powerpoint/2010/main" val="3899854729"/>
              </p:ext>
            </p:extLst>
          </p:nvPr>
        </p:nvGraphicFramePr>
        <p:xfrm>
          <a:off x="256479" y="2977466"/>
          <a:ext cx="8632340" cy="1781280"/>
        </p:xfrm>
        <a:graphic>
          <a:graphicData uri="http://schemas.openxmlformats.org/drawingml/2006/table">
            <a:tbl>
              <a:tblPr bandRow="1">
                <a:tableStyleId>{5C22544A-7EE6-4342-B048-85BDC9FD1C3A}</a:tableStyleId>
              </a:tblPr>
              <a:tblGrid>
                <a:gridCol w="434637"/>
                <a:gridCol w="8197703"/>
              </a:tblGrid>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a peptic ulcer who have been prescribed NSAIDs without a PPI</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warfarin and an oral NSAID</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for a DOAC and an oral NSAID</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NSAID plus aspirin and/or </a:t>
                      </a:r>
                      <a:r>
                        <a:rPr lang="en-GB" sz="1200" b="0" i="0" u="none" strike="noStrike" kern="1200" baseline="0" dirty="0" err="1" smtClean="0">
                          <a:solidFill>
                            <a:schemeClr val="dk1"/>
                          </a:solidFill>
                          <a:effectLst/>
                          <a:latin typeface="+mn-lt"/>
                          <a:ea typeface="+mn-ea"/>
                          <a:cs typeface="+mn-cs"/>
                        </a:rPr>
                        <a:t>clopidogrel</a:t>
                      </a:r>
                      <a:r>
                        <a:rPr lang="en-GB" sz="1200" b="0" i="0" u="none" strike="noStrike" kern="1200" baseline="0" dirty="0" smtClean="0">
                          <a:solidFill>
                            <a:schemeClr val="dk1"/>
                          </a:solidFill>
                          <a:effectLst/>
                          <a:latin typeface="+mn-lt"/>
                          <a:ea typeface="+mn-ea"/>
                          <a:cs typeface="+mn-cs"/>
                        </a:rPr>
                        <a:t> but without </a:t>
                      </a:r>
                      <a:r>
                        <a:rPr lang="en-GB" sz="1200" b="0" i="0" u="none" strike="noStrike" kern="1200" baseline="0" dirty="0" err="1" smtClean="0">
                          <a:solidFill>
                            <a:schemeClr val="dk1"/>
                          </a:solidFill>
                          <a:effectLst/>
                          <a:latin typeface="+mn-lt"/>
                          <a:ea typeface="+mn-ea"/>
                          <a:cs typeface="+mn-cs"/>
                        </a:rPr>
                        <a:t>gastroprotection</a:t>
                      </a:r>
                      <a:r>
                        <a:rPr lang="en-GB" sz="1200" b="0" i="0" u="none" strike="noStrike" kern="1200" baseline="0" dirty="0" smtClean="0">
                          <a:solidFill>
                            <a:schemeClr val="dk1"/>
                          </a:solidFill>
                          <a:effectLst/>
                          <a:latin typeface="+mn-lt"/>
                          <a:ea typeface="+mn-ea"/>
                          <a:cs typeface="+mn-cs"/>
                        </a:rPr>
                        <a:t> (PPI or H2-receptor antagonist)</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an oral anticoagulant (warfarin or DOAC) and an SSRI</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bl>
          </a:graphicData>
        </a:graphic>
      </p:graphicFrame>
      <p:sp>
        <p:nvSpPr>
          <p:cNvPr id="7" name="TextBox 6"/>
          <p:cNvSpPr txBox="1"/>
          <p:nvPr/>
        </p:nvSpPr>
        <p:spPr>
          <a:xfrm>
            <a:off x="256479" y="2700467"/>
            <a:ext cx="8632340" cy="276999"/>
          </a:xfrm>
          <a:prstGeom prst="rect">
            <a:avLst/>
          </a:prstGeom>
          <a:noFill/>
        </p:spPr>
        <p:txBody>
          <a:bodyPr wrap="square" rtlCol="0">
            <a:spAutoFit/>
          </a:bodyPr>
          <a:lstStyle/>
          <a:p>
            <a:r>
              <a:rPr lang="en-GB" sz="1200" b="1" dirty="0" smtClean="0"/>
              <a:t>PSIs related to bleeds</a:t>
            </a:r>
            <a:endParaRPr lang="en-GB" sz="1200" b="1" dirty="0"/>
          </a:p>
        </p:txBody>
      </p:sp>
      <p:graphicFrame>
        <p:nvGraphicFramePr>
          <p:cNvPr id="10" name="Table 9"/>
          <p:cNvGraphicFramePr>
            <a:graphicFrameLocks noGrp="1"/>
          </p:cNvGraphicFramePr>
          <p:nvPr>
            <p:extLst>
              <p:ext uri="{D42A27DB-BD31-4B8C-83A1-F6EECF244321}">
                <p14:modId xmlns:p14="http://schemas.microsoft.com/office/powerpoint/2010/main" val="1562805"/>
              </p:ext>
            </p:extLst>
          </p:nvPr>
        </p:nvGraphicFramePr>
        <p:xfrm>
          <a:off x="256479" y="5118811"/>
          <a:ext cx="8632340" cy="822240"/>
        </p:xfrm>
        <a:graphic>
          <a:graphicData uri="http://schemas.openxmlformats.org/drawingml/2006/table">
            <a:tbl>
              <a:tblPr bandRow="1">
                <a:tableStyleId>{5C22544A-7EE6-4342-B048-85BDC9FD1C3A}</a:tableStyleId>
              </a:tblPr>
              <a:tblGrid>
                <a:gridCol w="434637"/>
                <a:gridCol w="8197703"/>
              </a:tblGrid>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antipsychotic</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aged 75 and over with an Anticholinergic Effect on Cognition (AEC) score of 3 or more for items on active repeat</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bl>
          </a:graphicData>
        </a:graphic>
      </p:graphicFrame>
      <p:sp>
        <p:nvSpPr>
          <p:cNvPr id="11" name="TextBox 10"/>
          <p:cNvSpPr txBox="1"/>
          <p:nvPr/>
        </p:nvSpPr>
        <p:spPr>
          <a:xfrm>
            <a:off x="256479" y="4841812"/>
            <a:ext cx="8632340" cy="276999"/>
          </a:xfrm>
          <a:prstGeom prst="rect">
            <a:avLst/>
          </a:prstGeom>
          <a:noFill/>
        </p:spPr>
        <p:txBody>
          <a:bodyPr wrap="square" rtlCol="0">
            <a:spAutoFit/>
          </a:bodyPr>
          <a:lstStyle/>
          <a:p>
            <a:r>
              <a:rPr lang="en-GB" sz="1200" b="1" dirty="0" smtClean="0"/>
              <a:t>PSIs related to cognition</a:t>
            </a:r>
            <a:endParaRPr lang="en-GB" sz="1200" b="1" dirty="0"/>
          </a:p>
        </p:txBody>
      </p:sp>
    </p:spTree>
    <p:extLst>
      <p:ext uri="{BB962C8B-B14F-4D97-AF65-F5344CB8AC3E}">
        <p14:creationId xmlns:p14="http://schemas.microsoft.com/office/powerpoint/2010/main" val="11948203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9" name="Rectangle 8"/>
          <p:cNvSpPr/>
          <p:nvPr/>
        </p:nvSpPr>
        <p:spPr>
          <a:xfrm>
            <a:off x="1297172" y="0"/>
            <a:ext cx="3301987"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67696735"/>
              </p:ext>
            </p:extLst>
          </p:nvPr>
        </p:nvGraphicFramePr>
        <p:xfrm>
          <a:off x="256479" y="1245406"/>
          <a:ext cx="8632340" cy="1644480"/>
        </p:xfrm>
        <a:graphic>
          <a:graphicData uri="http://schemas.openxmlformats.org/drawingml/2006/table">
            <a:tbl>
              <a:tblPr bandRow="1">
                <a:tableStyleId>{5C22544A-7EE6-4342-B048-85BDC9FD1C3A}</a:tableStyleId>
              </a:tblPr>
              <a:tblGrid>
                <a:gridCol w="434637"/>
                <a:gridCol w="8197703"/>
              </a:tblGrid>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female patients with a current prescription of oestrogen-only hormone replacement therapy (HRT) without any hysterectomy READ/SNOMED codes.</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female patients with a past medical history of venous or arterial thrombosis who have been prescribed combined hormonal contraceptives</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female patients aged 14–45 with a prescription for sodium valproate</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female patients aged 14–45 with a prescription for oral </a:t>
                      </a:r>
                      <a:r>
                        <a:rPr lang="en-GB" sz="1200" b="0" i="0" u="none" strike="noStrike" kern="1200" baseline="0" dirty="0" err="1" smtClean="0">
                          <a:solidFill>
                            <a:schemeClr val="dk1"/>
                          </a:solidFill>
                          <a:effectLst/>
                          <a:latin typeface="+mn-lt"/>
                          <a:ea typeface="+mn-ea"/>
                          <a:cs typeface="+mn-cs"/>
                        </a:rPr>
                        <a:t>retinoids</a:t>
                      </a:r>
                      <a:endParaRPr lang="en-GB" sz="1200" b="0" i="0" u="none" strike="noStrike" kern="1200" baseline="0" dirty="0" smtClean="0">
                        <a:solidFill>
                          <a:schemeClr val="dk1"/>
                        </a:solidFill>
                        <a:effectLst/>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bl>
          </a:graphicData>
        </a:graphic>
      </p:graphicFrame>
      <p:sp>
        <p:nvSpPr>
          <p:cNvPr id="7" name="TextBox 6"/>
          <p:cNvSpPr txBox="1"/>
          <p:nvPr/>
        </p:nvSpPr>
        <p:spPr>
          <a:xfrm>
            <a:off x="256479" y="968407"/>
            <a:ext cx="8632340" cy="276999"/>
          </a:xfrm>
          <a:prstGeom prst="rect">
            <a:avLst/>
          </a:prstGeom>
          <a:noFill/>
        </p:spPr>
        <p:txBody>
          <a:bodyPr wrap="square" rtlCol="0">
            <a:spAutoFit/>
          </a:bodyPr>
          <a:lstStyle/>
          <a:p>
            <a:r>
              <a:rPr lang="en-GB" sz="1200" b="1" dirty="0" smtClean="0"/>
              <a:t>PSIs specific to females</a:t>
            </a:r>
            <a:endParaRPr lang="en-GB" sz="1200" b="1" dirty="0"/>
          </a:p>
        </p:txBody>
      </p:sp>
      <p:graphicFrame>
        <p:nvGraphicFramePr>
          <p:cNvPr id="10" name="Table 9"/>
          <p:cNvGraphicFramePr>
            <a:graphicFrameLocks noGrp="1"/>
          </p:cNvGraphicFramePr>
          <p:nvPr>
            <p:extLst>
              <p:ext uri="{D42A27DB-BD31-4B8C-83A1-F6EECF244321}">
                <p14:modId xmlns:p14="http://schemas.microsoft.com/office/powerpoint/2010/main" val="1854557545"/>
              </p:ext>
            </p:extLst>
          </p:nvPr>
        </p:nvGraphicFramePr>
        <p:xfrm>
          <a:off x="256479" y="3319285"/>
          <a:ext cx="8632340" cy="959040"/>
        </p:xfrm>
        <a:graphic>
          <a:graphicData uri="http://schemas.openxmlformats.org/drawingml/2006/table">
            <a:tbl>
              <a:tblPr bandRow="1">
                <a:tableStyleId>{5C22544A-7EE6-4342-B048-85BDC9FD1C3A}</a:tableStyleId>
              </a:tblPr>
              <a:tblGrid>
                <a:gridCol w="434637"/>
                <a:gridCol w="8197703"/>
              </a:tblGrid>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under 16 with a current prescription of aspirin</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indent="0" algn="ctr">
                        <a:buFont typeface="Arial" panose="020B0604020202020204" pitchFamily="34" charset="0"/>
                        <a:buNone/>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asthma who have been prescribed a beta-blocker</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0">
                <a:tc>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u="none" strike="noStrike" kern="1200" baseline="0" dirty="0" smtClean="0">
                          <a:solidFill>
                            <a:schemeClr val="dk1"/>
                          </a:solidFill>
                          <a:latin typeface="+mn-lt"/>
                          <a:ea typeface="+mn-ea"/>
                          <a:cs typeface="+mn-cs"/>
                          <a:sym typeface="Symbol" panose="05050102010706020507" pitchFamily="18" charset="2"/>
                        </a:rPr>
                        <a:t></a:t>
                      </a:r>
                      <a:endParaRPr lang="en-GB" sz="1200" b="1" i="0" u="none" strike="noStrike" kern="1200" baseline="0" dirty="0" smtClean="0">
                        <a:solidFill>
                          <a:schemeClr val="dk1"/>
                        </a:solidFill>
                        <a:latin typeface="+mn-lt"/>
                        <a:ea typeface="+mn-ea"/>
                        <a:cs typeface="+mn-cs"/>
                      </a:endParaRP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verapamil and a beta-blocker</a:t>
                      </a:r>
                    </a:p>
                  </a:txBody>
                  <a:tcPr marT="68400" marB="68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bl>
          </a:graphicData>
        </a:graphic>
      </p:graphicFrame>
      <p:sp>
        <p:nvSpPr>
          <p:cNvPr id="11" name="TextBox 10"/>
          <p:cNvSpPr txBox="1"/>
          <p:nvPr/>
        </p:nvSpPr>
        <p:spPr>
          <a:xfrm>
            <a:off x="256479" y="3042286"/>
            <a:ext cx="8632340" cy="276999"/>
          </a:xfrm>
          <a:prstGeom prst="rect">
            <a:avLst/>
          </a:prstGeom>
          <a:noFill/>
        </p:spPr>
        <p:txBody>
          <a:bodyPr wrap="square" rtlCol="0">
            <a:spAutoFit/>
          </a:bodyPr>
          <a:lstStyle/>
          <a:p>
            <a:r>
              <a:rPr lang="en-GB" sz="1200" b="1" dirty="0" smtClean="0"/>
              <a:t>PSIs related to ‘other’</a:t>
            </a:r>
            <a:endParaRPr lang="en-GB" sz="1200" b="1" dirty="0"/>
          </a:p>
        </p:txBody>
      </p:sp>
    </p:spTree>
    <p:extLst>
      <p:ext uri="{BB962C8B-B14F-4D97-AF65-F5344CB8AC3E}">
        <p14:creationId xmlns:p14="http://schemas.microsoft.com/office/powerpoint/2010/main" val="28673659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23216"/>
            <a:ext cx="9144000" cy="1527995"/>
          </a:xfrm>
          <a:prstGeom prst="rect">
            <a:avLst/>
          </a:prstGeom>
        </p:spPr>
      </p:pic>
      <p:sp>
        <p:nvSpPr>
          <p:cNvPr id="2" name="Title 1"/>
          <p:cNvSpPr>
            <a:spLocks noGrp="1"/>
          </p:cNvSpPr>
          <p:nvPr>
            <p:ph type="ctrTitle"/>
          </p:nvPr>
        </p:nvSpPr>
        <p:spPr>
          <a:xfrm>
            <a:off x="685799" y="371154"/>
            <a:ext cx="8001000" cy="332765"/>
          </a:xfrm>
        </p:spPr>
        <p:txBody>
          <a:bodyPr>
            <a:noAutofit/>
          </a:bodyPr>
          <a:lstStyle/>
          <a:p>
            <a:r>
              <a:rPr lang="en-GB" sz="1800" dirty="0" smtClean="0">
                <a:latin typeface="Arial" charset="0"/>
                <a:cs typeface="Arial" charset="0"/>
              </a:rPr>
              <a:t>Prescribing Safety Indicator data – June 2018 to September 2019</a:t>
            </a:r>
            <a:endParaRPr lang="en-GB" sz="1800" dirty="0"/>
          </a:p>
        </p:txBody>
      </p:sp>
      <p:sp>
        <p:nvSpPr>
          <p:cNvPr id="43" name="TextBox 42"/>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44" name="Rectangle 43"/>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grpSp>
        <p:nvGrpSpPr>
          <p:cNvPr id="7" name="Group 6"/>
          <p:cNvGrpSpPr/>
          <p:nvPr/>
        </p:nvGrpSpPr>
        <p:grpSpPr>
          <a:xfrm>
            <a:off x="0" y="703919"/>
            <a:ext cx="9107787" cy="1798943"/>
            <a:chOff x="0" y="848952"/>
            <a:chExt cx="9107787" cy="1798943"/>
          </a:xfrm>
        </p:grpSpPr>
        <p:sp>
          <p:nvSpPr>
            <p:cNvPr id="46" name="TextBox 45"/>
            <p:cNvSpPr txBox="1"/>
            <p:nvPr/>
          </p:nvSpPr>
          <p:spPr>
            <a:xfrm>
              <a:off x="292043" y="848952"/>
              <a:ext cx="8632340" cy="276999"/>
            </a:xfrm>
            <a:prstGeom prst="rect">
              <a:avLst/>
            </a:prstGeom>
            <a:noFill/>
          </p:spPr>
          <p:txBody>
            <a:bodyPr wrap="square" rtlCol="0">
              <a:spAutoFit/>
            </a:bodyPr>
            <a:lstStyle/>
            <a:p>
              <a:r>
                <a:rPr lang="en-GB" sz="1200" b="1" dirty="0" smtClean="0"/>
                <a:t>PSIs related to acute kidney injury (AKI)</a:t>
              </a:r>
              <a:endParaRPr lang="en-GB" sz="12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5951"/>
              <a:ext cx="9107787" cy="1521944"/>
            </a:xfrm>
            <a:prstGeom prst="rect">
              <a:avLst/>
            </a:prstGeom>
          </p:spPr>
        </p:pic>
      </p:grpSp>
      <p:grpSp>
        <p:nvGrpSpPr>
          <p:cNvPr id="6" name="Group 5"/>
          <p:cNvGrpSpPr/>
          <p:nvPr/>
        </p:nvGrpSpPr>
        <p:grpSpPr>
          <a:xfrm>
            <a:off x="0" y="2492959"/>
            <a:ext cx="9144000" cy="2176506"/>
            <a:chOff x="0" y="2742264"/>
            <a:chExt cx="9144000" cy="2176506"/>
          </a:xfrm>
        </p:grpSpPr>
        <p:sp>
          <p:nvSpPr>
            <p:cNvPr id="48" name="TextBox 47"/>
            <p:cNvSpPr txBox="1"/>
            <p:nvPr/>
          </p:nvSpPr>
          <p:spPr>
            <a:xfrm>
              <a:off x="292043" y="2742264"/>
              <a:ext cx="8632340" cy="276999"/>
            </a:xfrm>
            <a:prstGeom prst="rect">
              <a:avLst/>
            </a:prstGeom>
            <a:noFill/>
          </p:spPr>
          <p:txBody>
            <a:bodyPr wrap="square" rtlCol="0">
              <a:spAutoFit/>
            </a:bodyPr>
            <a:lstStyle/>
            <a:p>
              <a:r>
                <a:rPr lang="en-GB" sz="1200" b="1" dirty="0" smtClean="0"/>
                <a:t>PSIs related to bleeds</a:t>
              </a:r>
              <a:endParaRPr lang="en-GB" sz="12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19263"/>
              <a:ext cx="9144000" cy="1899507"/>
            </a:xfrm>
            <a:prstGeom prst="rect">
              <a:avLst/>
            </a:prstGeom>
          </p:spPr>
        </p:pic>
      </p:grpSp>
      <p:sp>
        <p:nvSpPr>
          <p:cNvPr id="50" name="TextBox 49"/>
          <p:cNvSpPr txBox="1"/>
          <p:nvPr/>
        </p:nvSpPr>
        <p:spPr>
          <a:xfrm>
            <a:off x="292043" y="4736140"/>
            <a:ext cx="8632340" cy="276999"/>
          </a:xfrm>
          <a:prstGeom prst="rect">
            <a:avLst/>
          </a:prstGeom>
          <a:noFill/>
        </p:spPr>
        <p:txBody>
          <a:bodyPr wrap="square" rtlCol="0">
            <a:spAutoFit/>
          </a:bodyPr>
          <a:lstStyle/>
          <a:p>
            <a:r>
              <a:rPr lang="en-GB" sz="1200" b="1" dirty="0" smtClean="0"/>
              <a:t>PSIs related to </a:t>
            </a:r>
            <a:r>
              <a:rPr lang="en-GB" sz="1200" b="1" dirty="0" smtClean="0"/>
              <a:t>cognition</a:t>
            </a:r>
            <a:endParaRPr lang="en-GB" sz="1200" b="1" dirty="0"/>
          </a:p>
        </p:txBody>
      </p:sp>
    </p:spTree>
    <p:extLst>
      <p:ext uri="{BB962C8B-B14F-4D97-AF65-F5344CB8AC3E}">
        <p14:creationId xmlns:p14="http://schemas.microsoft.com/office/powerpoint/2010/main" val="2049490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371154"/>
            <a:ext cx="8001000" cy="332765"/>
          </a:xfrm>
        </p:spPr>
        <p:txBody>
          <a:bodyPr>
            <a:noAutofit/>
          </a:bodyPr>
          <a:lstStyle/>
          <a:p>
            <a:r>
              <a:rPr lang="en-GB" sz="1800" dirty="0" smtClean="0">
                <a:latin typeface="Arial" charset="0"/>
                <a:cs typeface="Arial" charset="0"/>
              </a:rPr>
              <a:t>Prescribing Safety Indicator data – June 2018 to September 2019</a:t>
            </a:r>
            <a:endParaRPr lang="en-GB" sz="1800" dirty="0"/>
          </a:p>
        </p:txBody>
      </p:sp>
      <p:sp>
        <p:nvSpPr>
          <p:cNvPr id="43" name="TextBox 42"/>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44" name="Rectangle 43"/>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sp>
        <p:nvSpPr>
          <p:cNvPr id="15" name="TextBox 14"/>
          <p:cNvSpPr txBox="1"/>
          <p:nvPr/>
        </p:nvSpPr>
        <p:spPr>
          <a:xfrm>
            <a:off x="256479" y="723966"/>
            <a:ext cx="8632340" cy="276999"/>
          </a:xfrm>
          <a:prstGeom prst="rect">
            <a:avLst/>
          </a:prstGeom>
          <a:noFill/>
        </p:spPr>
        <p:txBody>
          <a:bodyPr wrap="square" rtlCol="0">
            <a:spAutoFit/>
          </a:bodyPr>
          <a:lstStyle/>
          <a:p>
            <a:r>
              <a:rPr lang="en-GB" sz="1200" b="1" dirty="0" smtClean="0"/>
              <a:t>PSIs specific to females</a:t>
            </a:r>
            <a:endParaRPr lang="en-GB" sz="1200" b="1" dirty="0"/>
          </a:p>
        </p:txBody>
      </p:sp>
      <p:sp>
        <p:nvSpPr>
          <p:cNvPr id="17" name="TextBox 16"/>
          <p:cNvSpPr txBox="1"/>
          <p:nvPr/>
        </p:nvSpPr>
        <p:spPr>
          <a:xfrm>
            <a:off x="256479" y="3128853"/>
            <a:ext cx="8632340" cy="276999"/>
          </a:xfrm>
          <a:prstGeom prst="rect">
            <a:avLst/>
          </a:prstGeom>
          <a:noFill/>
        </p:spPr>
        <p:txBody>
          <a:bodyPr wrap="square" rtlCol="0">
            <a:spAutoFit/>
          </a:bodyPr>
          <a:lstStyle/>
          <a:p>
            <a:r>
              <a:rPr lang="en-GB" sz="1200" b="1" dirty="0" smtClean="0"/>
              <a:t>PSIs related to ‘other’</a:t>
            </a:r>
            <a:endParaRPr lang="en-GB" sz="1200" b="1"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0965"/>
            <a:ext cx="9144000" cy="198938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92396"/>
            <a:ext cx="9144000" cy="2007365"/>
          </a:xfrm>
          <a:prstGeom prst="rect">
            <a:avLst/>
          </a:prstGeom>
        </p:spPr>
      </p:pic>
      <p:sp>
        <p:nvSpPr>
          <p:cNvPr id="3" name="TextBox 2"/>
          <p:cNvSpPr txBox="1"/>
          <p:nvPr/>
        </p:nvSpPr>
        <p:spPr>
          <a:xfrm>
            <a:off x="0" y="5549774"/>
            <a:ext cx="8021370" cy="523220"/>
          </a:xfrm>
          <a:prstGeom prst="rect">
            <a:avLst/>
          </a:prstGeom>
          <a:solidFill>
            <a:schemeClr val="bg1"/>
          </a:solidFill>
        </p:spPr>
        <p:txBody>
          <a:bodyPr wrap="square" rtlCol="0">
            <a:spAutoFit/>
          </a:bodyPr>
          <a:lstStyle/>
          <a:p>
            <a:pPr marL="1077913" indent="-1077913"/>
            <a:r>
              <a:rPr lang="en-GB" sz="1400" b="1" dirty="0" smtClean="0"/>
              <a:t>Please note: </a:t>
            </a:r>
            <a:r>
              <a:rPr lang="en-GB" sz="1400" dirty="0" smtClean="0"/>
              <a:t>A number of Prescribing Safety Indicators are new for 2020</a:t>
            </a:r>
            <a:r>
              <a:rPr lang="en-GB" sz="1400" dirty="0" smtClean="0">
                <a:latin typeface="Arial" charset="0"/>
                <a:cs typeface="Arial" charset="0"/>
              </a:rPr>
              <a:t>–</a:t>
            </a:r>
            <a:r>
              <a:rPr lang="en-GB" sz="1400" dirty="0" smtClean="0"/>
              <a:t>2021, and therefore no baseline data is currently available.</a:t>
            </a:r>
            <a:endParaRPr lang="en-GB" sz="1400" b="1" dirty="0"/>
          </a:p>
        </p:txBody>
      </p:sp>
    </p:spTree>
    <p:extLst>
      <p:ext uri="{BB962C8B-B14F-4D97-AF65-F5344CB8AC3E}">
        <p14:creationId xmlns:p14="http://schemas.microsoft.com/office/powerpoint/2010/main" val="23186241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7436"/>
            <a:ext cx="8001000" cy="757921"/>
          </a:xfrm>
        </p:spPr>
        <p:txBody>
          <a:bodyPr/>
          <a:lstStyle/>
          <a:p>
            <a:r>
              <a:rPr lang="en-GB" dirty="0" smtClean="0"/>
              <a:t>How can changes be made?</a:t>
            </a:r>
            <a:endParaRPr lang="en-GB" dirty="0"/>
          </a:p>
        </p:txBody>
      </p:sp>
      <p:sp>
        <p:nvSpPr>
          <p:cNvPr id="3" name="Subtitle 2"/>
          <p:cNvSpPr>
            <a:spLocks noGrp="1"/>
          </p:cNvSpPr>
          <p:nvPr>
            <p:ph type="subTitle" idx="1"/>
          </p:nvPr>
        </p:nvSpPr>
        <p:spPr>
          <a:xfrm>
            <a:off x="685800" y="2806574"/>
            <a:ext cx="8001000" cy="2721928"/>
          </a:xfrm>
        </p:spPr>
        <p:txBody>
          <a:bodyPr/>
          <a:lstStyle/>
          <a:p>
            <a:pPr marL="342900" indent="-342900">
              <a:buFont typeface="Arial" panose="020B0604020202020204" pitchFamily="34" charset="0"/>
              <a:buChar char="•"/>
            </a:pPr>
            <a:r>
              <a:rPr lang="en-GB" dirty="0">
                <a:solidFill>
                  <a:schemeClr val="tx1"/>
                </a:solidFill>
              </a:rPr>
              <a:t>Review patients identified as being at high risk of ADRs and </a:t>
            </a:r>
            <a:r>
              <a:rPr lang="en-GB" dirty="0" smtClean="0">
                <a:solidFill>
                  <a:schemeClr val="tx1"/>
                </a:solidFill>
              </a:rPr>
              <a:t>medicines-related harm</a:t>
            </a:r>
          </a:p>
          <a:p>
            <a:pPr marL="342900" indent="-342900">
              <a:buFont typeface="Arial" panose="020B0604020202020204" pitchFamily="34" charset="0"/>
              <a:buChar char="•"/>
            </a:pPr>
            <a:r>
              <a:rPr lang="en-GB" dirty="0" smtClean="0">
                <a:solidFill>
                  <a:schemeClr val="tx1"/>
                </a:solidFill>
              </a:rPr>
              <a:t>Ensure </a:t>
            </a:r>
            <a:r>
              <a:rPr lang="en-GB" dirty="0">
                <a:solidFill>
                  <a:schemeClr val="tx1"/>
                </a:solidFill>
              </a:rPr>
              <a:t>that action taken is clearly documented and coded appropriately</a:t>
            </a:r>
            <a:r>
              <a:rPr lang="en-GB" dirty="0" smtClean="0">
                <a:solidFill>
                  <a:schemeClr val="tx1"/>
                </a:solidFill>
              </a:rPr>
              <a:t>.</a:t>
            </a:r>
            <a:endParaRPr lang="en-GB" dirty="0">
              <a:solidFill>
                <a:schemeClr val="tx1"/>
              </a:solidFill>
            </a:endParaRPr>
          </a:p>
        </p:txBody>
      </p:sp>
      <p:sp>
        <p:nvSpPr>
          <p:cNvPr id="13" name="TextBox 12"/>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4" name="Rectangle 13"/>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32914729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30584"/>
            <a:ext cx="8001000" cy="3284427"/>
          </a:xfrm>
        </p:spPr>
        <p:txBody>
          <a:bodyPr>
            <a:noAutofit/>
          </a:bodyPr>
          <a:lstStyle/>
          <a:p>
            <a:pPr marL="342900" indent="-342900">
              <a:spcBef>
                <a:spcPts val="1200"/>
              </a:spcBef>
              <a:buFont typeface="Arial" panose="020B0604020202020204" pitchFamily="34" charset="0"/>
              <a:buChar char="•"/>
            </a:pPr>
            <a:r>
              <a:rPr lang="en-GB" sz="1600" dirty="0" smtClean="0">
                <a:solidFill>
                  <a:schemeClr val="tx1"/>
                </a:solidFill>
              </a:rPr>
              <a:t>In </a:t>
            </a:r>
            <a:r>
              <a:rPr lang="en-GB" sz="1600" dirty="0">
                <a:solidFill>
                  <a:schemeClr val="tx1"/>
                </a:solidFill>
              </a:rPr>
              <a:t>the financial year </a:t>
            </a:r>
            <a:r>
              <a:rPr lang="en-GB" sz="1600" dirty="0" smtClean="0">
                <a:solidFill>
                  <a:schemeClr val="tx1"/>
                </a:solidFill>
              </a:rPr>
              <a:t>2018–2019, </a:t>
            </a:r>
            <a:r>
              <a:rPr lang="en-GB" sz="1600" dirty="0">
                <a:solidFill>
                  <a:schemeClr val="tx1"/>
                </a:solidFill>
              </a:rPr>
              <a:t>over </a:t>
            </a:r>
            <a:r>
              <a:rPr lang="en-GB" sz="1600" dirty="0" smtClean="0">
                <a:solidFill>
                  <a:schemeClr val="tx1"/>
                </a:solidFill>
              </a:rPr>
              <a:t>4.3 </a:t>
            </a:r>
            <a:r>
              <a:rPr lang="en-GB" sz="1600" dirty="0">
                <a:solidFill>
                  <a:schemeClr val="tx1"/>
                </a:solidFill>
              </a:rPr>
              <a:t>million prescriptions for PPIs were dispensed in </a:t>
            </a:r>
            <a:r>
              <a:rPr lang="en-GB" sz="1600" dirty="0" smtClean="0">
                <a:solidFill>
                  <a:schemeClr val="tx1"/>
                </a:solidFill>
              </a:rPr>
              <a:t>Wales, this equates to approximately 10.7% of the population.</a:t>
            </a:r>
          </a:p>
          <a:p>
            <a:pPr marL="342900" indent="-342900">
              <a:spcBef>
                <a:spcPts val="1200"/>
              </a:spcBef>
              <a:buFont typeface="Arial" panose="020B0604020202020204" pitchFamily="34" charset="0"/>
              <a:buChar char="•"/>
            </a:pPr>
            <a:r>
              <a:rPr lang="en-GB" sz="1600" dirty="0" smtClean="0">
                <a:solidFill>
                  <a:schemeClr val="tx1"/>
                </a:solidFill>
              </a:rPr>
              <a:t>There is increasing evidence regarding the potential consequences of long-term treatment with PPIs, including </a:t>
            </a:r>
            <a:r>
              <a:rPr lang="en-GB" sz="1600" i="1" dirty="0" smtClean="0">
                <a:solidFill>
                  <a:schemeClr val="tx1"/>
                </a:solidFill>
              </a:rPr>
              <a:t>C. difficile </a:t>
            </a:r>
            <a:r>
              <a:rPr lang="en-GB" sz="1600" dirty="0" smtClean="0">
                <a:solidFill>
                  <a:schemeClr val="tx1"/>
                </a:solidFill>
              </a:rPr>
              <a:t>infection, fractures and hypomagnesaemia. </a:t>
            </a:r>
          </a:p>
          <a:p>
            <a:pPr marL="342900" indent="-342900">
              <a:spcBef>
                <a:spcPts val="1200"/>
              </a:spcBef>
              <a:buFont typeface="Arial" panose="020B0604020202020204" pitchFamily="34" charset="0"/>
              <a:buChar char="•"/>
            </a:pPr>
            <a:r>
              <a:rPr lang="en-GB" sz="1600" dirty="0" smtClean="0">
                <a:solidFill>
                  <a:schemeClr val="tx1"/>
                </a:solidFill>
              </a:rPr>
              <a:t>Other possible serious adverse effects include acute interstitial nephritis, vitamin B</a:t>
            </a:r>
            <a:r>
              <a:rPr lang="en-GB" sz="1600" baseline="-25000" dirty="0" smtClean="0">
                <a:solidFill>
                  <a:schemeClr val="tx1"/>
                </a:solidFill>
              </a:rPr>
              <a:t>12</a:t>
            </a:r>
            <a:r>
              <a:rPr lang="en-GB" sz="1600" dirty="0" smtClean="0">
                <a:solidFill>
                  <a:schemeClr val="tx1"/>
                </a:solidFill>
              </a:rPr>
              <a:t> deficiency and rebound acid hypersecretion. </a:t>
            </a:r>
          </a:p>
          <a:p>
            <a:pPr marL="342900" indent="-342900">
              <a:spcBef>
                <a:spcPts val="1200"/>
              </a:spcBef>
              <a:buFont typeface="Arial" panose="020B0604020202020204" pitchFamily="34" charset="0"/>
              <a:buChar char="•"/>
            </a:pPr>
            <a:r>
              <a:rPr lang="en-GB" sz="1600" dirty="0" smtClean="0">
                <a:solidFill>
                  <a:schemeClr val="tx1"/>
                </a:solidFill>
              </a:rPr>
              <a:t>When </a:t>
            </a:r>
            <a:r>
              <a:rPr lang="en-GB" sz="1600" dirty="0">
                <a:solidFill>
                  <a:schemeClr val="tx1"/>
                </a:solidFill>
              </a:rPr>
              <a:t>the potential adverse effects are taken into consideration, the possible risks of treatment may outweigh the potential benefits, particularly in patients without a clear indication for a PPI, or when the patient is at increased risk of medicine-related adverse </a:t>
            </a:r>
            <a:r>
              <a:rPr lang="en-GB" sz="1600" dirty="0" smtClean="0">
                <a:solidFill>
                  <a:schemeClr val="tx1"/>
                </a:solidFill>
              </a:rPr>
              <a:t>effects.</a:t>
            </a:r>
            <a:endParaRPr lang="en-GB" sz="1600" dirty="0" smtClean="0">
              <a:solidFill>
                <a:schemeClr val="tx1"/>
              </a:solidFill>
              <a:latin typeface="Arial" charset="0"/>
              <a:cs typeface="Arial"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65132309"/>
              </p:ext>
            </p:extLst>
          </p:nvPr>
        </p:nvGraphicFramePr>
        <p:xfrm>
          <a:off x="685800" y="919553"/>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appropriate use of proton pump inhibitors (PPIs)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smtClean="0"/>
                        <a:t>PPI DDDs per 1,000 PUs</a:t>
                      </a:r>
                      <a:r>
                        <a:rPr lang="en-GB" sz="1400" b="0" kern="1200" baseline="0" dirty="0" smtClean="0">
                          <a:solidFill>
                            <a:schemeClr val="tx1"/>
                          </a:solidFill>
                          <a:latin typeface="+mn-lt"/>
                          <a:ea typeface="+mn-ea"/>
                          <a:cs typeface="+mn-cs"/>
                        </a:rPr>
                        <a:t>.</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endParaRPr lang="en-GB" sz="1400" b="0" dirty="0">
                        <a:solidFill>
                          <a:schemeClr val="tx1"/>
                        </a:solidFill>
                      </a:endParaRPr>
                    </a:p>
                  </a:txBody>
                  <a:tcPr anchor="ctr">
                    <a:solidFill>
                      <a:srgbClr val="D0D8E8"/>
                    </a:solidFill>
                  </a:tcPr>
                </a:tc>
              </a:tr>
            </a:tbl>
          </a:graphicData>
        </a:graphic>
      </p:graphicFrame>
      <p:grpSp>
        <p:nvGrpSpPr>
          <p:cNvPr id="3" name="Group 2"/>
          <p:cNvGrpSpPr/>
          <p:nvPr/>
        </p:nvGrpSpPr>
        <p:grpSpPr>
          <a:xfrm>
            <a:off x="2485361" y="313620"/>
            <a:ext cx="4401878" cy="369332"/>
            <a:chOff x="2840894" y="550221"/>
            <a:chExt cx="4401878" cy="369332"/>
          </a:xfrm>
        </p:grpSpPr>
        <p:sp>
          <p:nvSpPr>
            <p:cNvPr id="8" name="TextBox 7"/>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0" name="Rectangle 9"/>
            <p:cNvSpPr/>
            <p:nvPr/>
          </p:nvSpPr>
          <p:spPr>
            <a:xfrm>
              <a:off x="3967945" y="550221"/>
              <a:ext cx="3274827"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PROTON PUMP INHIBITORS</a:t>
              </a:r>
              <a:endParaRPr lang="en-GB" b="1" dirty="0">
                <a:solidFill>
                  <a:srgbClr val="37698A"/>
                </a:solidFill>
              </a:endParaRPr>
            </a:p>
          </p:txBody>
        </p:sp>
      </p:grpSp>
      <p:sp>
        <p:nvSpPr>
          <p:cNvPr id="9" name="TextBox 8"/>
          <p:cNvSpPr txBox="1"/>
          <p:nvPr/>
        </p:nvSpPr>
        <p:spPr>
          <a:xfrm>
            <a:off x="685800" y="5784034"/>
            <a:ext cx="7437120" cy="769441"/>
          </a:xfrm>
          <a:prstGeom prst="rect">
            <a:avLst/>
          </a:prstGeom>
          <a:solidFill>
            <a:schemeClr val="bg1"/>
          </a:solidFill>
        </p:spPr>
        <p:txBody>
          <a:bodyPr wrap="square" rtlCol="0">
            <a:spAutoFit/>
          </a:bodyPr>
          <a:lstStyle/>
          <a:p>
            <a:r>
              <a:rPr lang="en-GB" sz="1100" b="1" dirty="0"/>
              <a:t>Ranitidine supply disruption </a:t>
            </a:r>
            <a:endParaRPr lang="en-GB" sz="1100" b="1" dirty="0" smtClean="0"/>
          </a:p>
          <a:p>
            <a:r>
              <a:rPr lang="en-GB" sz="1100" i="1" dirty="0" smtClean="0"/>
              <a:t>Due </a:t>
            </a:r>
            <a:r>
              <a:rPr lang="en-GB" sz="1100" i="1" dirty="0"/>
              <a:t>to the disruption to the supply of ranitidine from October 2019 and the recommendation to switch to omeprazole, rather than an alternative H</a:t>
            </a:r>
            <a:r>
              <a:rPr lang="en-GB" sz="1100" i="1" baseline="-25000" dirty="0"/>
              <a:t>2</a:t>
            </a:r>
            <a:r>
              <a:rPr lang="en-GB" sz="1100" i="1" dirty="0"/>
              <a:t>-receptor antagonist where ongoing treatment is still required and the patient cannot be stepped down to an antacid or alginate, there may be a resultant increase in PPI prescribing.</a:t>
            </a:r>
          </a:p>
        </p:txBody>
      </p:sp>
    </p:spTree>
    <p:extLst>
      <p:ext uri="{BB962C8B-B14F-4D97-AF65-F5344CB8AC3E}">
        <p14:creationId xmlns:p14="http://schemas.microsoft.com/office/powerpoint/2010/main" val="33380156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4312"/>
            <a:ext cx="8001000" cy="757921"/>
          </a:xfrm>
        </p:spPr>
        <p:txBody>
          <a:bodyPr>
            <a:normAutofit/>
          </a:bodyPr>
          <a:lstStyle/>
          <a:p>
            <a:r>
              <a:rPr lang="en-GB" sz="1800" dirty="0" smtClean="0">
                <a:latin typeface="Arial" charset="0"/>
                <a:cs typeface="Arial" charset="0"/>
              </a:rPr>
              <a:t>Trend in proton pump inhibitor prescribing</a:t>
            </a:r>
            <a:endParaRPr lang="en-GB" sz="1800" dirty="0"/>
          </a:p>
        </p:txBody>
      </p:sp>
      <p:sp>
        <p:nvSpPr>
          <p:cNvPr id="7" name="TextBox 6"/>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850" y="1005672"/>
            <a:ext cx="7200900" cy="4195648"/>
          </a:xfrm>
          <a:prstGeom prst="rect">
            <a:avLst/>
          </a:prstGeom>
        </p:spPr>
      </p:pic>
      <p:pic>
        <p:nvPicPr>
          <p:cNvPr id="9" name="Picture 8"/>
          <p:cNvPicPr>
            <a:picLocks noChangeAspect="1"/>
          </p:cNvPicPr>
          <p:nvPr/>
        </p:nvPicPr>
        <p:blipFill rotWithShape="1">
          <a:blip r:embed="rId3"/>
          <a:srcRect r="23750"/>
          <a:stretch/>
        </p:blipFill>
        <p:spPr>
          <a:xfrm>
            <a:off x="1602463" y="5242189"/>
            <a:ext cx="5522614" cy="676182"/>
          </a:xfrm>
          <a:prstGeom prst="rect">
            <a:avLst/>
          </a:prstGeom>
          <a:solidFill>
            <a:schemeClr val="bg1"/>
          </a:solidFill>
        </p:spPr>
      </p:pic>
    </p:spTree>
    <p:extLst>
      <p:ext uri="{BB962C8B-B14F-4D97-AF65-F5344CB8AC3E}">
        <p14:creationId xmlns:p14="http://schemas.microsoft.com/office/powerpoint/2010/main" val="37561898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181" y="1257300"/>
            <a:ext cx="7469638" cy="4343400"/>
          </a:xfrm>
          <a:prstGeom prst="rect">
            <a:avLst/>
          </a:prstGeom>
        </p:spPr>
      </p:pic>
      <p:sp>
        <p:nvSpPr>
          <p:cNvPr id="2" name="Title 1"/>
          <p:cNvSpPr>
            <a:spLocks noGrp="1"/>
          </p:cNvSpPr>
          <p:nvPr>
            <p:ph type="ctrTitle"/>
          </p:nvPr>
        </p:nvSpPr>
        <p:spPr>
          <a:xfrm>
            <a:off x="685800" y="605346"/>
            <a:ext cx="7887832" cy="757921"/>
          </a:xfrm>
        </p:spPr>
        <p:txBody>
          <a:bodyPr>
            <a:noAutofit/>
          </a:bodyPr>
          <a:lstStyle/>
          <a:p>
            <a:r>
              <a:rPr lang="en-GB" sz="1800" dirty="0" smtClean="0">
                <a:latin typeface="Arial" charset="0"/>
                <a:cs typeface="Arial" charset="0"/>
              </a:rPr>
              <a:t>Proton pump inhibitor DDDs </a:t>
            </a:r>
            <a:r>
              <a:rPr lang="en-GB" sz="1800" dirty="0">
                <a:latin typeface="Arial" charset="0"/>
                <a:cs typeface="Arial" charset="0"/>
              </a:rPr>
              <a:t>per 1,000 </a:t>
            </a:r>
            <a:r>
              <a:rPr lang="en-GB" sz="1800" dirty="0" smtClean="0">
                <a:latin typeface="Arial" charset="0"/>
                <a:cs typeface="Arial" charset="0"/>
              </a:rPr>
              <a:t>PUs </a:t>
            </a:r>
            <a:r>
              <a:rPr lang="en-GB" sz="1800" dirty="0">
                <a:latin typeface="Arial" charset="0"/>
                <a:cs typeface="Arial" charset="0"/>
              </a:rPr>
              <a:t>– </a:t>
            </a:r>
            <a:r>
              <a:rPr lang="en-GB" sz="1800" dirty="0" smtClean="0">
                <a:latin typeface="Arial" charset="0"/>
                <a:cs typeface="Arial" charset="0"/>
              </a:rPr>
              <a:t/>
            </a:r>
            <a:br>
              <a:rPr lang="en-GB" sz="1800" dirty="0" smtClean="0">
                <a:latin typeface="Arial" charset="0"/>
                <a:cs typeface="Arial" charset="0"/>
              </a:rPr>
            </a:br>
            <a:r>
              <a:rPr lang="en-GB" sz="1800" dirty="0" smtClean="0">
                <a:latin typeface="Arial" charset="0"/>
                <a:cs typeface="Arial" charset="0"/>
              </a:rPr>
              <a:t>Quarter </a:t>
            </a:r>
            <a:r>
              <a:rPr lang="en-GB" sz="1800" dirty="0">
                <a:latin typeface="Arial" charset="0"/>
                <a:cs typeface="Arial" charset="0"/>
              </a:rPr>
              <a:t>ending September </a:t>
            </a:r>
            <a:r>
              <a:rPr lang="en-GB" sz="1800" dirty="0" smtClean="0">
                <a:latin typeface="Arial" charset="0"/>
                <a:cs typeface="Arial" charset="0"/>
              </a:rPr>
              <a:t>2019</a:t>
            </a:r>
            <a:endParaRPr lang="en-GB" sz="1800" dirty="0"/>
          </a:p>
        </p:txBody>
      </p:sp>
      <p:sp>
        <p:nvSpPr>
          <p:cNvPr id="14" name="TextBox 13"/>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6" name="Rectangle 15"/>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grpSp>
        <p:nvGrpSpPr>
          <p:cNvPr id="13" name="Group 12"/>
          <p:cNvGrpSpPr/>
          <p:nvPr/>
        </p:nvGrpSpPr>
        <p:grpSpPr>
          <a:xfrm>
            <a:off x="1917543" y="1416903"/>
            <a:ext cx="2162175" cy="594780"/>
            <a:chOff x="1999024" y="1884489"/>
            <a:chExt cx="2162175" cy="594780"/>
          </a:xfrm>
        </p:grpSpPr>
        <p:grpSp>
          <p:nvGrpSpPr>
            <p:cNvPr id="15" name="Group 14"/>
            <p:cNvGrpSpPr/>
            <p:nvPr/>
          </p:nvGrpSpPr>
          <p:grpSpPr>
            <a:xfrm>
              <a:off x="1999024" y="2074157"/>
              <a:ext cx="2162175" cy="215444"/>
              <a:chOff x="1999024" y="2074157"/>
              <a:chExt cx="2162175" cy="215444"/>
            </a:xfrm>
          </p:grpSpPr>
          <p:cxnSp>
            <p:nvCxnSpPr>
              <p:cNvPr id="23" name="Straight Connector 22"/>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7" name="Group 16"/>
            <p:cNvGrpSpPr/>
            <p:nvPr/>
          </p:nvGrpSpPr>
          <p:grpSpPr>
            <a:xfrm>
              <a:off x="1999024" y="1884489"/>
              <a:ext cx="2162175" cy="215444"/>
              <a:chOff x="1999024" y="1884489"/>
              <a:chExt cx="2162175" cy="215444"/>
            </a:xfrm>
          </p:grpSpPr>
          <p:cxnSp>
            <p:nvCxnSpPr>
              <p:cNvPr id="21" name="Straight Connector 20"/>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18" name="Group 17"/>
            <p:cNvGrpSpPr/>
            <p:nvPr/>
          </p:nvGrpSpPr>
          <p:grpSpPr>
            <a:xfrm>
              <a:off x="1999024" y="2263825"/>
              <a:ext cx="2162175" cy="215444"/>
              <a:chOff x="1999024" y="2263825"/>
              <a:chExt cx="2162175" cy="215444"/>
            </a:xfrm>
          </p:grpSpPr>
          <p:cxnSp>
            <p:nvCxnSpPr>
              <p:cNvPr id="19" name="Straight Connector 18"/>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sp>
        <p:nvSpPr>
          <p:cNvPr id="25" name="TextBox 24"/>
          <p:cNvSpPr txBox="1"/>
          <p:nvPr/>
        </p:nvSpPr>
        <p:spPr>
          <a:xfrm>
            <a:off x="2836585" y="5599868"/>
            <a:ext cx="3586261" cy="230832"/>
          </a:xfrm>
          <a:prstGeom prst="rect">
            <a:avLst/>
          </a:prstGeom>
          <a:solidFill>
            <a:schemeClr val="bg1"/>
          </a:solid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grpSp>
        <p:nvGrpSpPr>
          <p:cNvPr id="26" name="Group 25"/>
          <p:cNvGrpSpPr/>
          <p:nvPr/>
        </p:nvGrpSpPr>
        <p:grpSpPr>
          <a:xfrm>
            <a:off x="3776397" y="1428338"/>
            <a:ext cx="1414837" cy="356465"/>
            <a:chOff x="3011295" y="5406619"/>
            <a:chExt cx="1676887" cy="422488"/>
          </a:xfrm>
        </p:grpSpPr>
        <p:sp>
          <p:nvSpPr>
            <p:cNvPr id="27" name="Rectangle 26"/>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30" name="TextBox 29"/>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274461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022581"/>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8" y="1752071"/>
            <a:ext cx="8001000" cy="3552826"/>
          </a:xfrm>
          <a:prstGeom prst="rect">
            <a:avLst/>
          </a:prstGeom>
        </p:spPr>
        <p:txBody>
          <a:bodyPr>
            <a:normAutofit fontScale="925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2000" dirty="0">
                <a:solidFill>
                  <a:schemeClr val="tx1"/>
                </a:solidFill>
              </a:rPr>
              <a:t>When initiating a PPI, only consider for short courses (4 weeks) where needed, using acute, rather than repeat, prescriptions.</a:t>
            </a:r>
          </a:p>
          <a:p>
            <a:pPr marL="342900" indent="-342900">
              <a:spcBef>
                <a:spcPts val="1200"/>
              </a:spcBef>
              <a:buFont typeface="Arial" panose="020B0604020202020204" pitchFamily="34" charset="0"/>
              <a:buChar char="•"/>
            </a:pPr>
            <a:r>
              <a:rPr lang="en-GB" sz="2000" dirty="0">
                <a:solidFill>
                  <a:schemeClr val="tx1"/>
                </a:solidFill>
              </a:rPr>
              <a:t>Review long-term PPI prescriptions at least annually, and advise patients that it may be appropriate for them to return to self-treatment with antacid and/or alginate therapy.</a:t>
            </a:r>
          </a:p>
          <a:p>
            <a:pPr marL="342900" indent="-342900">
              <a:spcBef>
                <a:spcPts val="1200"/>
              </a:spcBef>
              <a:buFont typeface="Arial" panose="020B0604020202020204" pitchFamily="34" charset="0"/>
              <a:buChar char="•"/>
            </a:pPr>
            <a:r>
              <a:rPr lang="en-GB" sz="2000" dirty="0">
                <a:solidFill>
                  <a:schemeClr val="tx1"/>
                </a:solidFill>
              </a:rPr>
              <a:t>Inform patients of the potential long-term effects of PPIs as this may result in them being more willing to try self-care to improve their symptoms.</a:t>
            </a:r>
          </a:p>
          <a:p>
            <a:pPr marL="342900" indent="-342900">
              <a:spcBef>
                <a:spcPts val="1200"/>
              </a:spcBef>
              <a:buFont typeface="Arial" panose="020B0604020202020204" pitchFamily="34" charset="0"/>
              <a:buChar char="•"/>
            </a:pPr>
            <a:r>
              <a:rPr lang="en-GB" sz="2000" dirty="0">
                <a:solidFill>
                  <a:schemeClr val="tx1"/>
                </a:solidFill>
              </a:rPr>
              <a:t>Use the AWMSG patient information leaflet ‘Stopping Your PPI’ when initiating; reducing and stopping PPIs.</a:t>
            </a:r>
          </a:p>
          <a:p>
            <a:pPr marL="342900" indent="-342900">
              <a:spcBef>
                <a:spcPts val="1200"/>
              </a:spcBef>
              <a:buFont typeface="Arial" panose="020B0604020202020204" pitchFamily="34" charset="0"/>
              <a:buChar char="•"/>
            </a:pPr>
            <a:r>
              <a:rPr lang="en-GB" sz="2000" dirty="0">
                <a:solidFill>
                  <a:schemeClr val="tx1"/>
                </a:solidFill>
              </a:rPr>
              <a:t>Use the PPI audit and review toolkit in AWMSG Safe Use of Proton Pump Inhibitors resource pack.</a:t>
            </a:r>
          </a:p>
        </p:txBody>
      </p:sp>
      <p:sp>
        <p:nvSpPr>
          <p:cNvPr id="12" name="TextBox 11"/>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5" name="Rectangle 14"/>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grpSp>
        <p:nvGrpSpPr>
          <p:cNvPr id="16" name="Group 15"/>
          <p:cNvGrpSpPr/>
          <p:nvPr/>
        </p:nvGrpSpPr>
        <p:grpSpPr>
          <a:xfrm>
            <a:off x="7784410" y="207779"/>
            <a:ext cx="1079685" cy="736350"/>
            <a:chOff x="3450501" y="2520543"/>
            <a:chExt cx="2471596" cy="1685638"/>
          </a:xfrm>
        </p:grpSpPr>
        <p:sp>
          <p:nvSpPr>
            <p:cNvPr id="17" name="Oval 16"/>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8" name="TextBox 17"/>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36735434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733646" y="2526781"/>
            <a:ext cx="8001000" cy="3327015"/>
          </a:xfrm>
        </p:spPr>
        <p:txBody>
          <a:bodyPr>
            <a:normAutofit/>
          </a:bodyPr>
          <a:lstStyle/>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There is a high level of hypnotic and anxiolytic prescribing in NHS Wales, compared with England.</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 problems associated with benzodiazepines (e.g. tolerance, dependence, withdrawal causing rebound insomnia) are well known, and the number of deaths associated with benzodiazepines has increased.</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Hypnotics and anxiolytics are known to significantly increase the risk of falls.</a:t>
            </a:r>
          </a:p>
          <a:p>
            <a:endParaRPr lang="en-GB" sz="2000" dirty="0"/>
          </a:p>
        </p:txBody>
      </p:sp>
      <p:graphicFrame>
        <p:nvGraphicFramePr>
          <p:cNvPr id="9" name="Table 8"/>
          <p:cNvGraphicFramePr>
            <a:graphicFrameLocks noGrp="1"/>
          </p:cNvGraphicFramePr>
          <p:nvPr>
            <p:extLst>
              <p:ext uri="{D42A27DB-BD31-4B8C-83A1-F6EECF244321}">
                <p14:modId xmlns:p14="http://schemas.microsoft.com/office/powerpoint/2010/main" val="2676702165"/>
              </p:ext>
            </p:extLst>
          </p:nvPr>
        </p:nvGraphicFramePr>
        <p:xfrm>
          <a:off x="733646" y="1032003"/>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 reduction in the inappropriate prescribing of hypnotics and anxiolytics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Hypnotic and anxiolytic UDG ADQs per 1,000 STAR-PUs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2332806" y="313620"/>
            <a:ext cx="4802679" cy="369332"/>
            <a:chOff x="2840894" y="550221"/>
            <a:chExt cx="4802679"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3675628"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HYPNOTICS AND ANXIOLYTICS</a:t>
              </a:r>
              <a:endParaRPr lang="en-GB" b="1" dirty="0">
                <a:solidFill>
                  <a:srgbClr val="37698A"/>
                </a:solidFill>
              </a:endParaRPr>
            </a:p>
          </p:txBody>
        </p:sp>
      </p:grpSp>
    </p:spTree>
    <p:extLst>
      <p:ext uri="{BB962C8B-B14F-4D97-AF65-F5344CB8AC3E}">
        <p14:creationId xmlns:p14="http://schemas.microsoft.com/office/powerpoint/2010/main" val="3349419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619215" y="1401965"/>
            <a:ext cx="5732200" cy="465646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2"/>
          <a:stretch>
            <a:fillRect/>
          </a:stretch>
        </p:blipFill>
        <p:spPr>
          <a:xfrm>
            <a:off x="1619215" y="1401964"/>
            <a:ext cx="5732200" cy="4656465"/>
          </a:xfrm>
          <a:prstGeom prst="rect">
            <a:avLst/>
          </a:prstGeom>
        </p:spPr>
      </p:pic>
      <p:sp>
        <p:nvSpPr>
          <p:cNvPr id="8" name="Rectangle 7"/>
          <p:cNvSpPr/>
          <p:nvPr/>
        </p:nvSpPr>
        <p:spPr>
          <a:xfrm>
            <a:off x="1291704" y="770105"/>
            <a:ext cx="6387222" cy="523220"/>
          </a:xfrm>
          <a:prstGeom prst="rect">
            <a:avLst/>
          </a:prstGeom>
        </p:spPr>
        <p:txBody>
          <a:bodyPr wrap="square">
            <a:spAutoFit/>
          </a:bodyPr>
          <a:lstStyle/>
          <a:p>
            <a:r>
              <a:rPr lang="en-GB" sz="1400" dirty="0"/>
              <a:t>For </a:t>
            </a:r>
            <a:r>
              <a:rPr lang="en-GB" sz="1400" dirty="0" smtClean="0"/>
              <a:t>2020–2021, </a:t>
            </a:r>
            <a:r>
              <a:rPr lang="en-GB" sz="1400" dirty="0"/>
              <a:t>the NPIs have been refreshed with a focus on three priority areas, supported by safety and efficiency </a:t>
            </a:r>
            <a:r>
              <a:rPr lang="en-GB" sz="1400" dirty="0" smtClean="0"/>
              <a:t>domains.</a:t>
            </a:r>
            <a:endParaRPr lang="en-GB" sz="1400" dirty="0"/>
          </a:p>
        </p:txBody>
      </p:sp>
      <p:sp>
        <p:nvSpPr>
          <p:cNvPr id="10" name="Title 1"/>
          <p:cNvSpPr>
            <a:spLocks noGrp="1"/>
          </p:cNvSpPr>
          <p:nvPr>
            <p:ph type="ctrTitle"/>
          </p:nvPr>
        </p:nvSpPr>
        <p:spPr>
          <a:xfrm>
            <a:off x="685800" y="190957"/>
            <a:ext cx="8001000" cy="757921"/>
          </a:xfrm>
        </p:spPr>
        <p:txBody>
          <a:bodyPr>
            <a:normAutofit/>
          </a:bodyPr>
          <a:lstStyle/>
          <a:p>
            <a:r>
              <a:rPr lang="en-GB" sz="2900" dirty="0" smtClean="0">
                <a:latin typeface="Arial" pitchFamily="34" charset="0"/>
                <a:cs typeface="Arial" pitchFamily="34" charset="0"/>
              </a:rPr>
              <a:t>A </a:t>
            </a:r>
            <a:r>
              <a:rPr lang="en-GB" sz="2900" dirty="0">
                <a:latin typeface="Arial" pitchFamily="34" charset="0"/>
                <a:cs typeface="Arial" pitchFamily="34" charset="0"/>
              </a:rPr>
              <a:t>N</a:t>
            </a:r>
            <a:r>
              <a:rPr lang="en-GB" sz="2900" dirty="0" smtClean="0">
                <a:latin typeface="Arial" pitchFamily="34" charset="0"/>
                <a:cs typeface="Arial" pitchFamily="34" charset="0"/>
              </a:rPr>
              <a:t>ew </a:t>
            </a:r>
            <a:r>
              <a:rPr lang="en-GB" sz="2900" dirty="0">
                <a:latin typeface="Arial" pitchFamily="34" charset="0"/>
                <a:cs typeface="Arial" pitchFamily="34" charset="0"/>
              </a:rPr>
              <a:t>F</a:t>
            </a:r>
            <a:r>
              <a:rPr lang="en-GB" sz="2900" dirty="0" smtClean="0">
                <a:latin typeface="Arial" pitchFamily="34" charset="0"/>
                <a:cs typeface="Arial" pitchFamily="34" charset="0"/>
              </a:rPr>
              <a:t>ocus</a:t>
            </a:r>
            <a:endParaRPr lang="en-GB" sz="2900" dirty="0"/>
          </a:p>
        </p:txBody>
      </p:sp>
    </p:spTree>
    <p:extLst>
      <p:ext uri="{BB962C8B-B14F-4D97-AF65-F5344CB8AC3E}">
        <p14:creationId xmlns:p14="http://schemas.microsoft.com/office/powerpoint/2010/main" val="35851117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24344"/>
            <a:ext cx="8001000" cy="379115"/>
          </a:xfrm>
        </p:spPr>
        <p:txBody>
          <a:bodyPr>
            <a:normAutofit fontScale="90000"/>
          </a:bodyPr>
          <a:lstStyle/>
          <a:p>
            <a:r>
              <a:rPr lang="en-GB" sz="2000" dirty="0" smtClean="0">
                <a:latin typeface="Arial" charset="0"/>
                <a:cs typeface="Arial" charset="0"/>
              </a:rPr>
              <a:t>Trend in hypnotic and anxiolytic prescribing</a:t>
            </a:r>
            <a:endParaRPr lang="en-GB" sz="2000" dirty="0"/>
          </a:p>
        </p:txBody>
      </p:sp>
      <p:sp>
        <p:nvSpPr>
          <p:cNvPr id="7" name="TextBox 6"/>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765" y="903459"/>
            <a:ext cx="7446470" cy="4338730"/>
          </a:xfrm>
          <a:prstGeom prst="rect">
            <a:avLst/>
          </a:prstGeom>
        </p:spPr>
      </p:pic>
      <p:pic>
        <p:nvPicPr>
          <p:cNvPr id="9" name="Picture 8"/>
          <p:cNvPicPr>
            <a:picLocks noChangeAspect="1"/>
          </p:cNvPicPr>
          <p:nvPr/>
        </p:nvPicPr>
        <p:blipFill rotWithShape="1">
          <a:blip r:embed="rId3"/>
          <a:srcRect r="23750"/>
          <a:stretch/>
        </p:blipFill>
        <p:spPr>
          <a:xfrm>
            <a:off x="1602463" y="5242189"/>
            <a:ext cx="5522614" cy="676182"/>
          </a:xfrm>
          <a:prstGeom prst="rect">
            <a:avLst/>
          </a:prstGeom>
          <a:solidFill>
            <a:schemeClr val="bg1"/>
          </a:solidFill>
        </p:spPr>
      </p:pic>
    </p:spTree>
    <p:extLst>
      <p:ext uri="{BB962C8B-B14F-4D97-AF65-F5344CB8AC3E}">
        <p14:creationId xmlns:p14="http://schemas.microsoft.com/office/powerpoint/2010/main" val="35649048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7" y="682675"/>
            <a:ext cx="8001000" cy="757921"/>
          </a:xfrm>
        </p:spPr>
        <p:txBody>
          <a:bodyPr>
            <a:noAutofit/>
          </a:bodyPr>
          <a:lstStyle/>
          <a:p>
            <a:r>
              <a:rPr lang="en-GB" sz="1800" dirty="0">
                <a:latin typeface="Arial" charset="0"/>
                <a:cs typeface="Arial" charset="0"/>
              </a:rPr>
              <a:t>Hypnotic and anxiolytic ADQs per 1,000 STAR-PUs – Quarter ending September </a:t>
            </a:r>
            <a:r>
              <a:rPr lang="en-GB" sz="1800" dirty="0" smtClean="0">
                <a:latin typeface="Arial" charset="0"/>
                <a:cs typeface="Arial" charset="0"/>
              </a:rPr>
              <a:t>2019</a:t>
            </a:r>
            <a:endParaRPr lang="en-GB" sz="1800" dirty="0"/>
          </a:p>
        </p:txBody>
      </p:sp>
      <p:sp>
        <p:nvSpPr>
          <p:cNvPr id="5" name="TextBox 4"/>
          <p:cNvSpPr txBox="1"/>
          <p:nvPr/>
        </p:nvSpPr>
        <p:spPr>
          <a:xfrm>
            <a:off x="3319364" y="5334762"/>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5" name="TextBox 14"/>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6" name="Rectangle 15"/>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763" y="1331733"/>
            <a:ext cx="7427067" cy="4318645"/>
          </a:xfrm>
          <a:prstGeom prst="rect">
            <a:avLst/>
          </a:prstGeom>
        </p:spPr>
      </p:pic>
      <p:grpSp>
        <p:nvGrpSpPr>
          <p:cNvPr id="13" name="Group 12"/>
          <p:cNvGrpSpPr/>
          <p:nvPr/>
        </p:nvGrpSpPr>
        <p:grpSpPr>
          <a:xfrm>
            <a:off x="1917543" y="1416903"/>
            <a:ext cx="2162175" cy="594780"/>
            <a:chOff x="1999024" y="1884489"/>
            <a:chExt cx="2162175" cy="594780"/>
          </a:xfrm>
        </p:grpSpPr>
        <p:grpSp>
          <p:nvGrpSpPr>
            <p:cNvPr id="14" name="Group 13"/>
            <p:cNvGrpSpPr/>
            <p:nvPr/>
          </p:nvGrpSpPr>
          <p:grpSpPr>
            <a:xfrm>
              <a:off x="1999024" y="2074157"/>
              <a:ext cx="2162175" cy="215444"/>
              <a:chOff x="1999024" y="2074157"/>
              <a:chExt cx="2162175" cy="215444"/>
            </a:xfrm>
          </p:grpSpPr>
          <p:cxnSp>
            <p:nvCxnSpPr>
              <p:cNvPr id="23" name="Straight Connector 22"/>
              <p:cNvCxnSpPr/>
              <p:nvPr/>
            </p:nvCxnSpPr>
            <p:spPr>
              <a:xfrm>
                <a:off x="1999024" y="2180291"/>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332399" y="2074157"/>
                <a:ext cx="1828800" cy="215444"/>
              </a:xfrm>
              <a:prstGeom prst="rect">
                <a:avLst/>
              </a:prstGeom>
              <a:noFill/>
            </p:spPr>
            <p:txBody>
              <a:bodyPr wrap="square" rtlCol="0" anchor="ctr">
                <a:spAutoFit/>
              </a:bodyPr>
              <a:lstStyle/>
              <a:p>
                <a:r>
                  <a:rPr lang="en-GB" sz="800" dirty="0" smtClean="0"/>
                  <a:t>England average</a:t>
                </a:r>
                <a:endParaRPr lang="en-GB" sz="800" dirty="0"/>
              </a:p>
            </p:txBody>
          </p:sp>
        </p:grpSp>
        <p:grpSp>
          <p:nvGrpSpPr>
            <p:cNvPr id="17" name="Group 16"/>
            <p:cNvGrpSpPr/>
            <p:nvPr/>
          </p:nvGrpSpPr>
          <p:grpSpPr>
            <a:xfrm>
              <a:off x="1999024" y="1884489"/>
              <a:ext cx="2162175" cy="215444"/>
              <a:chOff x="1999024" y="1884489"/>
              <a:chExt cx="2162175" cy="215444"/>
            </a:xfrm>
          </p:grpSpPr>
          <p:cxnSp>
            <p:nvCxnSpPr>
              <p:cNvPr id="21" name="Straight Connector 20"/>
              <p:cNvCxnSpPr/>
              <p:nvPr/>
            </p:nvCxnSpPr>
            <p:spPr>
              <a:xfrm>
                <a:off x="1999024" y="1989791"/>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332399" y="1884489"/>
                <a:ext cx="1828800" cy="215444"/>
              </a:xfrm>
              <a:prstGeom prst="rect">
                <a:avLst/>
              </a:prstGeom>
              <a:noFill/>
            </p:spPr>
            <p:txBody>
              <a:bodyPr wrap="square" rtlCol="0" anchor="ctr">
                <a:spAutoFit/>
              </a:bodyPr>
              <a:lstStyle/>
              <a:p>
                <a:r>
                  <a:rPr lang="en-GB" sz="800" dirty="0" smtClean="0"/>
                  <a:t>Wales average</a:t>
                </a:r>
                <a:endParaRPr lang="en-GB" sz="800" dirty="0"/>
              </a:p>
            </p:txBody>
          </p:sp>
        </p:grpSp>
        <p:grpSp>
          <p:nvGrpSpPr>
            <p:cNvPr id="18" name="Group 17"/>
            <p:cNvGrpSpPr/>
            <p:nvPr/>
          </p:nvGrpSpPr>
          <p:grpSpPr>
            <a:xfrm>
              <a:off x="1999024" y="2263825"/>
              <a:ext cx="2162175" cy="215444"/>
              <a:chOff x="1999024" y="2263825"/>
              <a:chExt cx="2162175" cy="215444"/>
            </a:xfrm>
          </p:grpSpPr>
          <p:cxnSp>
            <p:nvCxnSpPr>
              <p:cNvPr id="19" name="Straight Connector 18"/>
              <p:cNvCxnSpPr/>
              <p:nvPr/>
            </p:nvCxnSpPr>
            <p:spPr>
              <a:xfrm>
                <a:off x="1999024" y="2369127"/>
                <a:ext cx="333375" cy="0"/>
              </a:xfrm>
              <a:prstGeom prst="line">
                <a:avLst/>
              </a:prstGeom>
              <a:ln w="190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332399" y="2263825"/>
                <a:ext cx="1828800" cy="215444"/>
              </a:xfrm>
              <a:prstGeom prst="rect">
                <a:avLst/>
              </a:prstGeom>
              <a:noFill/>
            </p:spPr>
            <p:txBody>
              <a:bodyPr wrap="square" rtlCol="0" anchor="ctr">
                <a:spAutoFit/>
              </a:bodyPr>
              <a:lstStyle/>
              <a:p>
                <a:r>
                  <a:rPr lang="en-GB" sz="800" dirty="0" smtClean="0"/>
                  <a:t>North East England average</a:t>
                </a:r>
                <a:endParaRPr lang="en-GB" sz="800" dirty="0"/>
              </a:p>
            </p:txBody>
          </p:sp>
        </p:grpSp>
      </p:grpSp>
      <p:grpSp>
        <p:nvGrpSpPr>
          <p:cNvPr id="25" name="Group 24"/>
          <p:cNvGrpSpPr/>
          <p:nvPr/>
        </p:nvGrpSpPr>
        <p:grpSpPr>
          <a:xfrm>
            <a:off x="3776397" y="1440596"/>
            <a:ext cx="1414837" cy="356465"/>
            <a:chOff x="3011295" y="5406619"/>
            <a:chExt cx="1676887" cy="422488"/>
          </a:xfrm>
        </p:grpSpPr>
        <p:sp>
          <p:nvSpPr>
            <p:cNvPr id="26" name="Rectangle 25"/>
            <p:cNvSpPr/>
            <p:nvPr/>
          </p:nvSpPr>
          <p:spPr>
            <a:xfrm>
              <a:off x="3011295" y="5455027"/>
              <a:ext cx="133115" cy="1331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011296" y="5671388"/>
              <a:ext cx="133115" cy="13311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3153170" y="5406619"/>
              <a:ext cx="1535012"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NE England CCGs</a:t>
              </a:r>
              <a:endParaRPr lang="en-GB" sz="800" dirty="0">
                <a:latin typeface="Arial" panose="020B0604020202020204" pitchFamily="34" charset="0"/>
                <a:cs typeface="Arial" panose="020B0604020202020204" pitchFamily="34" charset="0"/>
              </a:endParaRPr>
            </a:p>
          </p:txBody>
        </p:sp>
        <p:sp>
          <p:nvSpPr>
            <p:cNvPr id="29" name="TextBox 28"/>
            <p:cNvSpPr txBox="1"/>
            <p:nvPr/>
          </p:nvSpPr>
          <p:spPr>
            <a:xfrm>
              <a:off x="3153170" y="5613663"/>
              <a:ext cx="1129149"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Other CCGs</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513977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99214"/>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1828704"/>
            <a:ext cx="8001000" cy="3552826"/>
          </a:xfrm>
          <a:prstGeom prst="rect">
            <a:avLst/>
          </a:prstGeom>
        </p:spPr>
        <p:txBody>
          <a:bodyPr>
            <a:normAutofit fontScale="850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2000" dirty="0">
                <a:solidFill>
                  <a:schemeClr val="tx1"/>
                </a:solidFill>
              </a:rPr>
              <a:t>Consider hypnotics only after non-drug therapies have been explored</a:t>
            </a:r>
            <a:r>
              <a:rPr lang="en-GB" sz="2000" dirty="0" smtClean="0">
                <a:solidFill>
                  <a:schemeClr val="tx1"/>
                </a:solidFill>
              </a:rPr>
              <a:t>.</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When prescribing hypnotics, use the lowest dose possible, for the shortest duration possible and in strict accordance with their licensed indications; no more than four weeks.</a:t>
            </a:r>
            <a:endParaRPr lang="en-GB" sz="2000" dirty="0">
              <a:solidFill>
                <a:schemeClr val="tx1"/>
              </a:solidFill>
              <a:latin typeface="Arial" charset="0"/>
              <a:cs typeface="Arial" charset="0"/>
            </a:endParaRP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Do not offer benzodiazepines </a:t>
            </a:r>
            <a:r>
              <a:rPr lang="en-GB" sz="2000" dirty="0">
                <a:solidFill>
                  <a:schemeClr val="tx1"/>
                </a:solidFill>
                <a:latin typeface="Arial" charset="0"/>
                <a:cs typeface="Arial" charset="0"/>
              </a:rPr>
              <a:t>for the treatment of generalised anxiety disorder (GAD), except as a short-term measure during crises</a:t>
            </a:r>
            <a:r>
              <a:rPr lang="en-GB" sz="2000" dirty="0" smtClean="0">
                <a:solidFill>
                  <a:schemeClr val="tx1"/>
                </a:solidFill>
                <a:latin typeface="Arial" charset="0"/>
                <a:cs typeface="Arial" charset="0"/>
              </a:rPr>
              <a:t>.</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Always consider reducing hypnotics and anxiolytics where appropriate.</a:t>
            </a:r>
            <a:endParaRPr lang="en-GB" sz="2000" dirty="0">
              <a:solidFill>
                <a:schemeClr val="tx1"/>
              </a:solidFill>
              <a:latin typeface="Arial" charset="0"/>
              <a:cs typeface="Arial" charset="0"/>
            </a:endParaRPr>
          </a:p>
          <a:p>
            <a:pPr marL="342900" indent="-342900">
              <a:spcBef>
                <a:spcPts val="1200"/>
              </a:spcBef>
              <a:buFont typeface="Arial" panose="020B0604020202020204" pitchFamily="34" charset="0"/>
              <a:buChar char="•"/>
            </a:pPr>
            <a:r>
              <a:rPr lang="en-GB" sz="2000" dirty="0" smtClean="0">
                <a:solidFill>
                  <a:schemeClr val="tx1"/>
                </a:solidFill>
              </a:rPr>
              <a:t>Carry </a:t>
            </a:r>
            <a:r>
              <a:rPr lang="en-GB" sz="2000" dirty="0">
                <a:solidFill>
                  <a:schemeClr val="tx1"/>
                </a:solidFill>
              </a:rPr>
              <a:t>out the hypnotic and anxiolytic audit from the AWMSG Educational </a:t>
            </a:r>
            <a:r>
              <a:rPr lang="en-GB" sz="2000" dirty="0" smtClean="0">
                <a:solidFill>
                  <a:schemeClr val="tx1"/>
                </a:solidFill>
              </a:rPr>
              <a:t>Pack: Materials </a:t>
            </a:r>
            <a:r>
              <a:rPr lang="en-GB" sz="2000" dirty="0">
                <a:solidFill>
                  <a:schemeClr val="tx1"/>
                </a:solidFill>
              </a:rPr>
              <a:t>to Support Appropriate Prescribing of Hypnotics and Anxiolytics </a:t>
            </a:r>
            <a:r>
              <a:rPr lang="en-GB" sz="2000" dirty="0" smtClean="0">
                <a:solidFill>
                  <a:schemeClr val="tx1"/>
                </a:solidFill>
              </a:rPr>
              <a:t>across Wales</a:t>
            </a:r>
            <a:r>
              <a:rPr lang="en-GB" sz="2000" dirty="0">
                <a:solidFill>
                  <a:schemeClr val="tx1"/>
                </a:solidFill>
              </a:rPr>
              <a:t>.</a:t>
            </a:r>
          </a:p>
          <a:p>
            <a:pPr marL="342900" indent="-342900">
              <a:spcBef>
                <a:spcPts val="1200"/>
              </a:spcBef>
              <a:buFont typeface="Arial" panose="020B0604020202020204" pitchFamily="34" charset="0"/>
              <a:buChar char="•"/>
            </a:pPr>
            <a:r>
              <a:rPr lang="en-GB" sz="2000" dirty="0" smtClean="0">
                <a:solidFill>
                  <a:schemeClr val="tx1"/>
                </a:solidFill>
              </a:rPr>
              <a:t>Use </a:t>
            </a:r>
            <a:r>
              <a:rPr lang="en-GB" sz="2000" dirty="0">
                <a:solidFill>
                  <a:schemeClr val="tx1"/>
                </a:solidFill>
              </a:rPr>
              <a:t>the hypnotic and anxiolytic reduction/withdrawal resources in the </a:t>
            </a:r>
            <a:r>
              <a:rPr lang="en-GB" sz="2000" dirty="0" smtClean="0">
                <a:solidFill>
                  <a:schemeClr val="tx1"/>
                </a:solidFill>
              </a:rPr>
              <a:t>AWMSG Educational </a:t>
            </a:r>
            <a:r>
              <a:rPr lang="en-GB" sz="2000" dirty="0">
                <a:solidFill>
                  <a:schemeClr val="tx1"/>
                </a:solidFill>
              </a:rPr>
              <a:t>Pack: Materials to Support Appropriate Prescribing of Hypnotics </a:t>
            </a:r>
            <a:r>
              <a:rPr lang="en-GB" sz="2000" dirty="0" smtClean="0">
                <a:solidFill>
                  <a:schemeClr val="tx1"/>
                </a:solidFill>
              </a:rPr>
              <a:t>and Anxiolytics </a:t>
            </a:r>
            <a:r>
              <a:rPr lang="en-GB" sz="2000" dirty="0">
                <a:solidFill>
                  <a:schemeClr val="tx1"/>
                </a:solidFill>
              </a:rPr>
              <a:t>across Wales.</a:t>
            </a:r>
          </a:p>
        </p:txBody>
      </p:sp>
      <p:sp>
        <p:nvSpPr>
          <p:cNvPr id="11" name="TextBox 10"/>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grpSp>
        <p:nvGrpSpPr>
          <p:cNvPr id="16" name="Group 15"/>
          <p:cNvGrpSpPr/>
          <p:nvPr/>
        </p:nvGrpSpPr>
        <p:grpSpPr>
          <a:xfrm>
            <a:off x="7784410" y="207779"/>
            <a:ext cx="1079685" cy="736350"/>
            <a:chOff x="3450501" y="2520543"/>
            <a:chExt cx="2471596" cy="1685638"/>
          </a:xfrm>
        </p:grpSpPr>
        <p:sp>
          <p:nvSpPr>
            <p:cNvPr id="17" name="Oval 16"/>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8" name="TextBox 17"/>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29956231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889688"/>
            <a:ext cx="8001000" cy="1879989"/>
          </a:xfrm>
        </p:spPr>
        <p:txBody>
          <a:bodyPr>
            <a:normAutofit fontScale="92500"/>
          </a:bodyPr>
          <a:lstStyle/>
          <a:p>
            <a:pPr marL="342900" indent="-342900">
              <a:buFont typeface="Arial" panose="020B0604020202020204" pitchFamily="34" charset="0"/>
              <a:buChar char="•"/>
            </a:pPr>
            <a:r>
              <a:rPr lang="en-GB" sz="1800" dirty="0" smtClean="0">
                <a:solidFill>
                  <a:schemeClr val="tx1"/>
                </a:solidFill>
              </a:rPr>
              <a:t>ADRs are a significant clinical problem, increasing morbidity and mortality.</a:t>
            </a:r>
          </a:p>
          <a:p>
            <a:pPr marL="342900" indent="-342900">
              <a:buFont typeface="Arial" panose="020B0604020202020204" pitchFamily="34" charset="0"/>
              <a:buChar char="•"/>
            </a:pPr>
            <a:r>
              <a:rPr lang="en-GB" sz="1800" dirty="0" smtClean="0">
                <a:solidFill>
                  <a:schemeClr val="tx1"/>
                </a:solidFill>
              </a:rPr>
              <a:t>The Yellow Card Scheme is vital in helping the MHRA monitor the safety of all healthcare products in the UK to ensure they are acceptably safe for those that use them. </a:t>
            </a:r>
          </a:p>
          <a:p>
            <a:pPr marL="342900" indent="-342900">
              <a:buFont typeface="Arial" panose="020B0604020202020204" pitchFamily="34" charset="0"/>
              <a:buChar char="•"/>
            </a:pPr>
            <a:r>
              <a:rPr lang="en-GB" sz="1800" dirty="0" smtClean="0">
                <a:solidFill>
                  <a:schemeClr val="tx1"/>
                </a:solidFill>
              </a:rPr>
              <a:t>Yellow Card reporting supports the identification and collation of ADRs which might not have been known about</a:t>
            </a:r>
            <a:r>
              <a:rPr lang="en-GB" sz="1800" dirty="0">
                <a:solidFill>
                  <a:schemeClr val="tx1"/>
                </a:solidFill>
              </a:rPr>
              <a:t> </a:t>
            </a:r>
            <a:r>
              <a:rPr lang="en-GB" sz="1800" dirty="0" smtClean="0">
                <a:solidFill>
                  <a:schemeClr val="tx1"/>
                </a:solidFill>
              </a:rPr>
              <a:t>before.</a:t>
            </a:r>
          </a:p>
        </p:txBody>
      </p:sp>
      <p:graphicFrame>
        <p:nvGraphicFramePr>
          <p:cNvPr id="9" name="Table 8"/>
          <p:cNvGraphicFramePr>
            <a:graphicFrameLocks noGrp="1"/>
          </p:cNvGraphicFramePr>
          <p:nvPr>
            <p:extLst>
              <p:ext uri="{D42A27DB-BD31-4B8C-83A1-F6EECF244321}">
                <p14:modId xmlns:p14="http://schemas.microsoft.com/office/powerpoint/2010/main" val="3812576289"/>
              </p:ext>
            </p:extLst>
          </p:nvPr>
        </p:nvGraphicFramePr>
        <p:xfrm>
          <a:off x="685800" y="983924"/>
          <a:ext cx="8001000" cy="162052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an increase in the number of Yellow Cards submitted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Number of Yellow Cards submitted per GP practice, per health board and per hospital.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Number of Yellow Cards submitted by Community Pharmacies, per health board.</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increase reporting.</a:t>
                      </a:r>
                    </a:p>
                  </a:txBody>
                  <a:tcPr anchor="ctr">
                    <a:solidFill>
                      <a:srgbClr val="D0D8E8"/>
                    </a:solidFill>
                  </a:tcPr>
                </a:tc>
              </a:tr>
            </a:tbl>
          </a:graphicData>
        </a:graphic>
      </p:graphicFrame>
      <p:grpSp>
        <p:nvGrpSpPr>
          <p:cNvPr id="10" name="Group 9"/>
          <p:cNvGrpSpPr/>
          <p:nvPr/>
        </p:nvGrpSpPr>
        <p:grpSpPr>
          <a:xfrm>
            <a:off x="3090719" y="313620"/>
            <a:ext cx="3191162" cy="369332"/>
            <a:chOff x="2840894" y="550221"/>
            <a:chExt cx="3191162"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2064111"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YELLOW CARDS</a:t>
              </a:r>
              <a:endParaRPr lang="en-GB" b="1" dirty="0">
                <a:solidFill>
                  <a:srgbClr val="37698A"/>
                </a:solidFill>
              </a:endParaRPr>
            </a:p>
          </p:txBody>
        </p:sp>
      </p:grpSp>
    </p:spTree>
    <p:extLst>
      <p:ext uri="{BB962C8B-B14F-4D97-AF65-F5344CB8AC3E}">
        <p14:creationId xmlns:p14="http://schemas.microsoft.com/office/powerpoint/2010/main" val="22653792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32852"/>
            <a:ext cx="8001000" cy="430276"/>
          </a:xfrm>
        </p:spPr>
        <p:txBody>
          <a:bodyPr>
            <a:normAutofit/>
          </a:bodyPr>
          <a:lstStyle/>
          <a:p>
            <a:r>
              <a:rPr lang="en-GB" sz="1800" dirty="0" smtClean="0"/>
              <a:t>Trend in GP Yellow Card Reporting </a:t>
            </a:r>
            <a:endParaRPr lang="en-GB" sz="1800" dirty="0"/>
          </a:p>
        </p:txBody>
      </p:sp>
      <p:sp>
        <p:nvSpPr>
          <p:cNvPr id="8" name="Rectangle 7"/>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sp>
        <p:nvSpPr>
          <p:cNvPr id="9" name="TextBox 8"/>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925" y="963128"/>
            <a:ext cx="8058150" cy="4257528"/>
          </a:xfrm>
          <a:prstGeom prst="rect">
            <a:avLst/>
          </a:prstGeom>
        </p:spPr>
      </p:pic>
      <p:pic>
        <p:nvPicPr>
          <p:cNvPr id="10" name="Picture 9"/>
          <p:cNvPicPr>
            <a:picLocks noChangeAspect="1"/>
          </p:cNvPicPr>
          <p:nvPr/>
        </p:nvPicPr>
        <p:blipFill rotWithShape="1">
          <a:blip r:embed="rId3"/>
          <a:srcRect r="23750"/>
          <a:stretch/>
        </p:blipFill>
        <p:spPr>
          <a:xfrm>
            <a:off x="1602463" y="5242189"/>
            <a:ext cx="5522614" cy="676182"/>
          </a:xfrm>
          <a:prstGeom prst="rect">
            <a:avLst/>
          </a:prstGeom>
          <a:solidFill>
            <a:schemeClr val="bg1"/>
          </a:solidFill>
        </p:spPr>
      </p:pic>
    </p:spTree>
    <p:extLst>
      <p:ext uri="{BB962C8B-B14F-4D97-AF65-F5344CB8AC3E}">
        <p14:creationId xmlns:p14="http://schemas.microsoft.com/office/powerpoint/2010/main" val="13446045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27637"/>
            <a:ext cx="8001000" cy="757921"/>
          </a:xfrm>
        </p:spPr>
        <p:txBody>
          <a:bodyPr>
            <a:noAutofit/>
          </a:bodyPr>
          <a:lstStyle/>
          <a:p>
            <a:r>
              <a:rPr lang="en-GB" sz="1800" dirty="0" smtClean="0"/>
              <a:t>Percentage of GP practices meeting the target of one Yellow Card per 2,000 practice population 2018</a:t>
            </a:r>
            <a:r>
              <a:rPr lang="en-GB" sz="1800" dirty="0" smtClean="0">
                <a:ea typeface="Times New Roman"/>
                <a:cs typeface="Times New Roman"/>
              </a:rPr>
              <a:t>–</a:t>
            </a:r>
            <a:r>
              <a:rPr lang="en-GB" sz="1800" dirty="0" smtClean="0"/>
              <a:t>2019</a:t>
            </a:r>
            <a:endParaRPr lang="en-GB" sz="1800" dirty="0"/>
          </a:p>
        </p:txBody>
      </p:sp>
      <p:sp>
        <p:nvSpPr>
          <p:cNvPr id="6" name="TextBox 5"/>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pic>
        <p:nvPicPr>
          <p:cNvPr id="3" name="Picture 2"/>
          <p:cNvPicPr>
            <a:picLocks noChangeAspect="1"/>
          </p:cNvPicPr>
          <p:nvPr/>
        </p:nvPicPr>
        <p:blipFill>
          <a:blip r:embed="rId2"/>
          <a:stretch>
            <a:fillRect/>
          </a:stretch>
        </p:blipFill>
        <p:spPr>
          <a:xfrm>
            <a:off x="1038225" y="1385558"/>
            <a:ext cx="7296150" cy="4057754"/>
          </a:xfrm>
          <a:prstGeom prst="rect">
            <a:avLst/>
          </a:prstGeom>
        </p:spPr>
      </p:pic>
    </p:spTree>
    <p:extLst>
      <p:ext uri="{BB962C8B-B14F-4D97-AF65-F5344CB8AC3E}">
        <p14:creationId xmlns:p14="http://schemas.microsoft.com/office/powerpoint/2010/main" val="19916712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65193"/>
            <a:ext cx="8001000" cy="757921"/>
          </a:xfrm>
        </p:spPr>
        <p:txBody>
          <a:bodyPr>
            <a:noAutofit/>
          </a:bodyPr>
          <a:lstStyle/>
          <a:p>
            <a:r>
              <a:rPr lang="en-GB" sz="1800" dirty="0" smtClean="0"/>
              <a:t>Total number of reports, secondary care reports, and public reports </a:t>
            </a:r>
            <a:r>
              <a:rPr lang="en-GB" sz="1800" dirty="0"/>
              <a:t>in </a:t>
            </a:r>
            <a:r>
              <a:rPr lang="en-GB" sz="1800" dirty="0" smtClean="0"/>
              <a:t>2018–2019</a:t>
            </a:r>
            <a:endParaRPr lang="en-GB" sz="1800" dirty="0"/>
          </a:p>
        </p:txBody>
      </p:sp>
      <p:graphicFrame>
        <p:nvGraphicFramePr>
          <p:cNvPr id="2" name="Table 1"/>
          <p:cNvGraphicFramePr>
            <a:graphicFrameLocks noGrp="1"/>
          </p:cNvGraphicFramePr>
          <p:nvPr>
            <p:extLst>
              <p:ext uri="{D42A27DB-BD31-4B8C-83A1-F6EECF244321}">
                <p14:modId xmlns:p14="http://schemas.microsoft.com/office/powerpoint/2010/main" val="4019603481"/>
              </p:ext>
            </p:extLst>
          </p:nvPr>
        </p:nvGraphicFramePr>
        <p:xfrm>
          <a:off x="1757504" y="1718975"/>
          <a:ext cx="5865513" cy="3684426"/>
        </p:xfrm>
        <a:graphic>
          <a:graphicData uri="http://schemas.openxmlformats.org/drawingml/2006/table">
            <a:tbl>
              <a:tblPr firstRow="1" firstCol="1" bandRow="1">
                <a:tableStyleId>{5C22544A-7EE6-4342-B048-85BDC9FD1C3A}</a:tableStyleId>
              </a:tblPr>
              <a:tblGrid>
                <a:gridCol w="2071230"/>
                <a:gridCol w="1174489"/>
                <a:gridCol w="1309897"/>
                <a:gridCol w="1309897"/>
              </a:tblGrid>
              <a:tr h="509738">
                <a:tc>
                  <a:txBody>
                    <a:bodyPr/>
                    <a:lstStyle/>
                    <a:p>
                      <a:r>
                        <a:rPr lang="en-GB" sz="1200" dirty="0">
                          <a:effectLst/>
                          <a:latin typeface="+mj-lt"/>
                        </a:rPr>
                        <a:t>Health board</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a:effectLst/>
                          <a:latin typeface="+mj-lt"/>
                        </a:rPr>
                        <a:t>Total number of reports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a:effectLst/>
                          <a:latin typeface="+mj-lt"/>
                        </a:rPr>
                        <a:t>Secondary care reports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Number </a:t>
                      </a:r>
                      <a:r>
                        <a:rPr lang="en-GB" sz="1200" dirty="0">
                          <a:effectLst/>
                          <a:latin typeface="+mj-lt"/>
                        </a:rPr>
                        <a:t>of public reports</a:t>
                      </a:r>
                      <a:endParaRPr lang="en-GB" sz="1200" dirty="0">
                        <a:solidFill>
                          <a:srgbClr val="000000"/>
                        </a:solidFill>
                        <a:effectLst/>
                        <a:latin typeface="+mj-lt"/>
                      </a:endParaRPr>
                    </a:p>
                  </a:txBody>
                  <a:tcPr marL="68580" marR="68580" marT="17780" marB="17780" anchor="ctr">
                    <a:solidFill>
                      <a:srgbClr val="37698A"/>
                    </a:solidFill>
                  </a:tcPr>
                </a:tc>
              </a:tr>
              <a:tr h="396836">
                <a:tc>
                  <a:txBody>
                    <a:bodyPr/>
                    <a:lstStyle/>
                    <a:p>
                      <a:r>
                        <a:rPr lang="en-GB" sz="1200" smtClean="0">
                          <a:effectLst/>
                          <a:latin typeface="+mj-lt"/>
                        </a:rPr>
                        <a:t>Aneurin Bevan</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375</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84</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56</a:t>
                      </a:r>
                      <a:endParaRPr lang="en-GB" sz="1200" dirty="0">
                        <a:solidFill>
                          <a:srgbClr val="000000"/>
                        </a:solidFill>
                        <a:effectLst/>
                        <a:latin typeface="+mj-lt"/>
                      </a:endParaRPr>
                    </a:p>
                  </a:txBody>
                  <a:tcPr marL="68580" marR="68580" marT="17780" marB="17780" anchor="ctr"/>
                </a:tc>
              </a:tr>
              <a:tr h="396836">
                <a:tc>
                  <a:txBody>
                    <a:bodyPr/>
                    <a:lstStyle/>
                    <a:p>
                      <a:r>
                        <a:rPr lang="en-GB" sz="1200" dirty="0" err="1" smtClean="0">
                          <a:effectLst/>
                          <a:latin typeface="+mj-lt"/>
                        </a:rPr>
                        <a:t>Betsi</a:t>
                      </a:r>
                      <a:r>
                        <a:rPr lang="en-GB" sz="1200" dirty="0" smtClean="0">
                          <a:effectLst/>
                          <a:latin typeface="+mj-lt"/>
                        </a:rPr>
                        <a:t> </a:t>
                      </a:r>
                      <a:r>
                        <a:rPr lang="en-GB" sz="1200" dirty="0" err="1" smtClean="0">
                          <a:effectLst/>
                          <a:latin typeface="+mj-lt"/>
                        </a:rPr>
                        <a:t>Cadwaladr</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929</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188</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77</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Cardiff and Vale</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479</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106</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73</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Cwm Taf</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315</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47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40</a:t>
                      </a:r>
                      <a:endParaRPr lang="en-GB" sz="1200" dirty="0">
                        <a:solidFill>
                          <a:srgbClr val="000000"/>
                        </a:solidFill>
                        <a:effectLst/>
                        <a:latin typeface="+mj-lt"/>
                      </a:endParaRPr>
                    </a:p>
                  </a:txBody>
                  <a:tcPr marL="68580" marR="68580" marT="17780" marB="17780" anchor="ctr"/>
                </a:tc>
              </a:tr>
              <a:tr h="396836">
                <a:tc>
                  <a:txBody>
                    <a:bodyPr/>
                    <a:lstStyle/>
                    <a:p>
                      <a:r>
                        <a:rPr lang="en-GB" sz="1200" smtClean="0">
                          <a:effectLst/>
                          <a:latin typeface="+mj-lt"/>
                        </a:rPr>
                        <a:t>Hywel Dda</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704</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95</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59</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Powys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57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8</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15</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solidFill>
                            <a:schemeClr val="bg1"/>
                          </a:solidFill>
                          <a:effectLst/>
                          <a:latin typeface="+mj-lt"/>
                        </a:rPr>
                        <a:t>Swansea</a:t>
                      </a:r>
                      <a:r>
                        <a:rPr lang="en-GB" sz="1200" baseline="0" dirty="0" smtClean="0">
                          <a:solidFill>
                            <a:schemeClr val="bg1"/>
                          </a:solidFill>
                          <a:effectLst/>
                          <a:latin typeface="+mj-lt"/>
                        </a:rPr>
                        <a:t> Bay</a:t>
                      </a:r>
                      <a:endParaRPr lang="en-GB" sz="1200" dirty="0">
                        <a:solidFill>
                          <a:schemeClr val="bg1"/>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346</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52</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34</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solidFill>
                            <a:schemeClr val="bg1"/>
                          </a:solidFill>
                          <a:effectLst/>
                          <a:latin typeface="+mj-lt"/>
                        </a:rPr>
                        <a:t>Velindre</a:t>
                      </a:r>
                      <a:endParaRPr lang="en-GB" sz="1200" dirty="0">
                        <a:solidFill>
                          <a:schemeClr val="bg1"/>
                        </a:solidFill>
                        <a:effectLst/>
                        <a:latin typeface="+mj-lt"/>
                      </a:endParaRPr>
                    </a:p>
                  </a:txBody>
                  <a:tcPr marL="68580" marR="68580" marT="17780" marB="17780" anchor="ctr">
                    <a:solidFill>
                      <a:srgbClr val="37698A"/>
                    </a:solidFill>
                  </a:tcPr>
                </a:tc>
                <a:tc>
                  <a:txBody>
                    <a:bodyPr/>
                    <a:lstStyle/>
                    <a:p>
                      <a:pPr algn="ctr"/>
                      <a:r>
                        <a:rPr lang="en-GB" sz="1200" dirty="0" smtClean="0">
                          <a:solidFill>
                            <a:srgbClr val="000000"/>
                          </a:solidFill>
                          <a:effectLst/>
                          <a:latin typeface="+mj-lt"/>
                        </a:rPr>
                        <a:t>17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17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solidFill>
                            <a:srgbClr val="000000"/>
                          </a:solidFill>
                          <a:effectLst/>
                          <a:latin typeface="+mj-lt"/>
                        </a:rPr>
                        <a:t>N/A</a:t>
                      </a:r>
                      <a:endParaRPr lang="en-GB" sz="1200" dirty="0">
                        <a:solidFill>
                          <a:srgbClr val="000000"/>
                        </a:solidFill>
                        <a:effectLst/>
                        <a:latin typeface="+mj-lt"/>
                      </a:endParaRPr>
                    </a:p>
                  </a:txBody>
                  <a:tcPr marL="68580" marR="68580" marT="17780" marB="17780" anchor="ctr"/>
                </a:tc>
              </a:tr>
            </a:tbl>
          </a:graphicData>
        </a:graphic>
      </p:graphicFrame>
      <p:sp>
        <p:nvSpPr>
          <p:cNvPr id="6" name="TextBox 5"/>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7" name="Rectangle 6"/>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spTree>
    <p:extLst>
      <p:ext uri="{BB962C8B-B14F-4D97-AF65-F5344CB8AC3E}">
        <p14:creationId xmlns:p14="http://schemas.microsoft.com/office/powerpoint/2010/main" val="4552350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1521"/>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1560102"/>
            <a:ext cx="8001000" cy="4360863"/>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1600" dirty="0">
                <a:solidFill>
                  <a:schemeClr val="tx1"/>
                </a:solidFill>
                <a:latin typeface="+mn-lt"/>
              </a:rPr>
              <a:t>Yellow Card reports can be </a:t>
            </a:r>
            <a:r>
              <a:rPr lang="en-GB" sz="1600" dirty="0" smtClean="0">
                <a:solidFill>
                  <a:schemeClr val="tx1"/>
                </a:solidFill>
                <a:latin typeface="+mn-lt"/>
              </a:rPr>
              <a:t>completed:</a:t>
            </a:r>
          </a:p>
          <a:p>
            <a:pPr marL="800100" lvl="1" indent="-342900" algn="l">
              <a:spcBef>
                <a:spcPts val="600"/>
              </a:spcBef>
              <a:buFont typeface="Arial" panose="020B0604020202020204" pitchFamily="34" charset="0"/>
              <a:buChar char="•"/>
            </a:pPr>
            <a:r>
              <a:rPr lang="en-GB" sz="1600" dirty="0" smtClean="0">
                <a:solidFill>
                  <a:schemeClr val="tx1"/>
                </a:solidFill>
              </a:rPr>
              <a:t>Online</a:t>
            </a:r>
            <a:r>
              <a:rPr lang="en-GB" sz="1600" dirty="0">
                <a:solidFill>
                  <a:schemeClr val="tx1"/>
                </a:solidFill>
              </a:rPr>
              <a:t>: </a:t>
            </a:r>
            <a:r>
              <a:rPr lang="en-GB" sz="1600" dirty="0" smtClean="0">
                <a:solidFill>
                  <a:schemeClr val="tx1"/>
                </a:solidFill>
                <a:hlinkClick r:id="rId2"/>
              </a:rPr>
              <a:t>www.mhra.gov.uk/yellowcard</a:t>
            </a:r>
            <a:endParaRPr lang="en-GB" sz="1600" dirty="0" smtClean="0">
              <a:solidFill>
                <a:schemeClr val="tx1"/>
              </a:solidFill>
            </a:endParaRPr>
          </a:p>
          <a:p>
            <a:pPr marL="800100" lvl="1" indent="-342900" algn="l">
              <a:spcBef>
                <a:spcPts val="600"/>
              </a:spcBef>
              <a:buFont typeface="Arial" panose="020B0604020202020204" pitchFamily="34" charset="0"/>
              <a:buChar char="•"/>
            </a:pPr>
            <a:r>
              <a:rPr lang="en-GB" sz="1600" dirty="0" smtClean="0">
                <a:solidFill>
                  <a:schemeClr val="tx1"/>
                </a:solidFill>
              </a:rPr>
              <a:t>Using </a:t>
            </a:r>
            <a:r>
              <a:rPr lang="en-GB" sz="1600" dirty="0">
                <a:solidFill>
                  <a:schemeClr val="tx1"/>
                </a:solidFill>
              </a:rPr>
              <a:t>the free Yellow Card </a:t>
            </a:r>
            <a:r>
              <a:rPr lang="en-GB" sz="1600" dirty="0" smtClean="0">
                <a:solidFill>
                  <a:schemeClr val="tx1"/>
                </a:solidFill>
              </a:rPr>
              <a:t>app</a:t>
            </a:r>
          </a:p>
          <a:p>
            <a:pPr marL="800100" lvl="1" indent="-342900" algn="l">
              <a:spcBef>
                <a:spcPts val="600"/>
              </a:spcBef>
              <a:buFont typeface="Arial" panose="020B0604020202020204" pitchFamily="34" charset="0"/>
              <a:buChar char="•"/>
            </a:pPr>
            <a:r>
              <a:rPr lang="en-GB" sz="1600" dirty="0" smtClean="0">
                <a:solidFill>
                  <a:schemeClr val="tx1"/>
                </a:solidFill>
              </a:rPr>
              <a:t>Through </a:t>
            </a:r>
            <a:r>
              <a:rPr lang="en-GB" sz="1600" dirty="0">
                <a:solidFill>
                  <a:schemeClr val="tx1"/>
                </a:solidFill>
              </a:rPr>
              <a:t>the Vision prescribing </a:t>
            </a:r>
            <a:r>
              <a:rPr lang="en-GB" sz="1600" dirty="0" smtClean="0">
                <a:solidFill>
                  <a:schemeClr val="tx1"/>
                </a:solidFill>
              </a:rPr>
              <a:t>system</a:t>
            </a: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writing to FREEPOST YELLOW </a:t>
            </a:r>
            <a:r>
              <a:rPr lang="en-GB" sz="1600" dirty="0" smtClean="0">
                <a:solidFill>
                  <a:schemeClr val="tx1"/>
                </a:solidFill>
              </a:rPr>
              <a:t>CARD</a:t>
            </a: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emailing: </a:t>
            </a:r>
            <a:r>
              <a:rPr lang="en-GB" sz="1600" dirty="0" smtClean="0">
                <a:solidFill>
                  <a:schemeClr val="tx1"/>
                </a:solidFill>
                <a:hlinkClick r:id="rId3"/>
              </a:rPr>
              <a:t>yellowcard@mhra.gov.uk</a:t>
            </a:r>
            <a:endParaRPr lang="en-GB" sz="1600" dirty="0" smtClean="0">
              <a:solidFill>
                <a:schemeClr val="tx1"/>
              </a:solidFill>
            </a:endParaRP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downloading forms from the website</a:t>
            </a:r>
          </a:p>
          <a:p>
            <a:pPr marL="342900" indent="-342900">
              <a:spcBef>
                <a:spcPts val="1200"/>
              </a:spcBef>
              <a:buFont typeface="Arial" panose="020B0604020202020204" pitchFamily="34" charset="0"/>
              <a:buChar char="•"/>
            </a:pPr>
            <a:r>
              <a:rPr lang="en-GB" sz="1600" dirty="0" smtClean="0">
                <a:solidFill>
                  <a:schemeClr val="tx1"/>
                </a:solidFill>
                <a:latin typeface="+mn-lt"/>
              </a:rPr>
              <a:t>You </a:t>
            </a:r>
            <a:r>
              <a:rPr lang="en-GB" sz="1600" dirty="0">
                <a:solidFill>
                  <a:schemeClr val="tx1"/>
                </a:solidFill>
                <a:latin typeface="+mn-lt"/>
              </a:rPr>
              <a:t>only need to suspect that an adverse drug reaction was caused by a medicine to report it.</a:t>
            </a:r>
          </a:p>
          <a:p>
            <a:pPr marL="342900" indent="-342900">
              <a:spcBef>
                <a:spcPts val="1200"/>
              </a:spcBef>
              <a:buFont typeface="Arial" panose="020B0604020202020204" pitchFamily="34" charset="0"/>
              <a:buChar char="•"/>
            </a:pPr>
            <a:r>
              <a:rPr lang="en-GB" sz="1600" dirty="0" smtClean="0">
                <a:solidFill>
                  <a:schemeClr val="tx1"/>
                </a:solidFill>
                <a:latin typeface="+mn-lt"/>
              </a:rPr>
              <a:t>Don’t </a:t>
            </a:r>
            <a:r>
              <a:rPr lang="en-GB" sz="1600" dirty="0">
                <a:solidFill>
                  <a:schemeClr val="tx1"/>
                </a:solidFill>
                <a:latin typeface="+mn-lt"/>
              </a:rPr>
              <a:t>assume someone else will report an adverse drug reaction you witness.</a:t>
            </a:r>
          </a:p>
          <a:p>
            <a:pPr marL="342900" indent="-342900">
              <a:spcBef>
                <a:spcPts val="1200"/>
              </a:spcBef>
              <a:buFont typeface="Arial" panose="020B0604020202020204" pitchFamily="34" charset="0"/>
              <a:buChar char="•"/>
            </a:pPr>
            <a:r>
              <a:rPr lang="en-GB" sz="1600" dirty="0" smtClean="0">
                <a:solidFill>
                  <a:schemeClr val="tx1"/>
                </a:solidFill>
                <a:latin typeface="+mn-lt"/>
              </a:rPr>
              <a:t>Reports </a:t>
            </a:r>
            <a:r>
              <a:rPr lang="en-GB" sz="1600" dirty="0">
                <a:solidFill>
                  <a:schemeClr val="tx1"/>
                </a:solidFill>
                <a:latin typeface="+mn-lt"/>
              </a:rPr>
              <a:t>can be made for all medicines including vaccines, blood factors and immunoglobulins, herbal medicines and homeopathic remedies, and all medical devices available on the UK market</a:t>
            </a:r>
            <a:r>
              <a:rPr lang="en-GB" sz="1600" dirty="0" smtClean="0">
                <a:solidFill>
                  <a:schemeClr val="tx1"/>
                </a:solidFill>
                <a:latin typeface="+mn-lt"/>
              </a:rPr>
              <a:t>.</a:t>
            </a:r>
            <a:endParaRPr lang="en-GB" sz="1600" dirty="0">
              <a:solidFill>
                <a:schemeClr val="tx1"/>
              </a:solidFill>
              <a:latin typeface="+mn-lt"/>
            </a:endParaRPr>
          </a:p>
        </p:txBody>
      </p:sp>
      <p:sp>
        <p:nvSpPr>
          <p:cNvPr id="15" name="TextBox 14"/>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1" name="Rectangle 10"/>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42717253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1550127" y="2950915"/>
            <a:ext cx="6235336" cy="1077218"/>
          </a:xfrm>
          <a:prstGeom prst="rect">
            <a:avLst/>
          </a:prstGeom>
          <a:solidFill>
            <a:srgbClr val="37698A"/>
          </a:solidFill>
        </p:spPr>
        <p:txBody>
          <a:bodyPr wrap="square" rtlCol="0">
            <a:spAutoFit/>
          </a:bodyPr>
          <a:lstStyle/>
          <a:p>
            <a:pPr algn="ctr"/>
            <a:r>
              <a:rPr lang="en-GB" sz="3200" b="1" dirty="0" smtClean="0">
                <a:solidFill>
                  <a:schemeClr val="bg1"/>
                </a:solidFill>
              </a:rPr>
              <a:t>SUPPORTING DOMAIN: EFFICIENCY</a:t>
            </a:r>
            <a:endParaRPr lang="en-GB" b="1" dirty="0">
              <a:solidFill>
                <a:schemeClr val="bg1"/>
              </a:solidFill>
            </a:endParaRPr>
          </a:p>
        </p:txBody>
      </p:sp>
    </p:spTree>
    <p:extLst>
      <p:ext uri="{BB962C8B-B14F-4D97-AF65-F5344CB8AC3E}">
        <p14:creationId xmlns:p14="http://schemas.microsoft.com/office/powerpoint/2010/main" val="20259016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837" y="1225976"/>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527667673"/>
              </p:ext>
            </p:extLst>
          </p:nvPr>
        </p:nvGraphicFramePr>
        <p:xfrm>
          <a:off x="534332" y="2111723"/>
          <a:ext cx="7978009" cy="2944260"/>
        </p:xfrm>
        <a:graphic>
          <a:graphicData uri="http://schemas.openxmlformats.org/drawingml/2006/table">
            <a:tbl>
              <a:tblPr firstRow="1" bandRow="1">
                <a:tableStyleId>{5C22544A-7EE6-4342-B048-85BDC9FD1C3A}</a:tableStyleId>
              </a:tblPr>
              <a:tblGrid>
                <a:gridCol w="1084918"/>
                <a:gridCol w="1103039"/>
                <a:gridCol w="2895026"/>
                <a:gridCol w="2895026"/>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National</a:t>
                      </a:r>
                      <a:r>
                        <a:rPr lang="en-GB" sz="1050" b="1" baseline="0" dirty="0" smtClean="0">
                          <a:solidFill>
                            <a:schemeClr val="bg1"/>
                          </a:solidFill>
                          <a:latin typeface="Arial" pitchFamily="34" charset="0"/>
                          <a:ea typeface="Times New Roman"/>
                          <a:cs typeface="Arial" pitchFamily="34" charset="0"/>
                        </a:rPr>
                        <a:t> Prescribing Indicator</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Applicable to:</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Target for 2020–2021</a:t>
                      </a:r>
                    </a:p>
                  </a:txBody>
                  <a:tcPr marT="108000" marB="108000" anchor="ctr">
                    <a:solidFill>
                      <a:srgbClr val="37698A"/>
                    </a:solidFill>
                  </a:tcPr>
                </a:tc>
              </a:tr>
              <a:tr h="424005">
                <a:tc>
                  <a:txBody>
                    <a:bodyPr/>
                    <a:lstStyle/>
                    <a:p>
                      <a:pPr algn="ctr">
                        <a:spcAft>
                          <a:spcPts val="0"/>
                        </a:spcAft>
                      </a:pPr>
                      <a:r>
                        <a:rPr lang="en-GB" sz="1050" b="1" dirty="0" smtClean="0">
                          <a:latin typeface="+mn-lt"/>
                          <a:ea typeface="Times New Roman"/>
                          <a:cs typeface="Times New Roman"/>
                        </a:rPr>
                        <a:t>Best value biological medicines</a:t>
                      </a:r>
                      <a:endParaRPr lang="en-GB" sz="105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Quantity of best value biological medicines prescribed as a percentage of total ‘biosimilar’ plus ‘reference’ product</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Increase the appropriate use of cost-efficient biological medicines, including biosimilar medicines</a:t>
                      </a:r>
                      <a:endParaRPr lang="en-GB" sz="1050" kern="1200" dirty="0">
                        <a:solidFill>
                          <a:schemeClr val="dk1"/>
                        </a:solidFill>
                        <a:latin typeface="Arial"/>
                        <a:ea typeface="Times New Roman"/>
                        <a:cs typeface="Times New Roman"/>
                      </a:endParaRPr>
                    </a:p>
                  </a:txBody>
                  <a:tcPr marT="108000" marB="108000" anchor="ctr"/>
                </a:tc>
              </a:tr>
              <a:tr h="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kern="1200" dirty="0" smtClean="0">
                          <a:solidFill>
                            <a:schemeClr val="dk1"/>
                          </a:solidFill>
                          <a:latin typeface="+mn-lt"/>
                          <a:ea typeface="+mn-ea"/>
                          <a:cs typeface="+mn-cs"/>
                        </a:rPr>
                        <a:t>Insulin</a:t>
                      </a:r>
                      <a:endParaRPr lang="en-GB" sz="1050" dirty="0" smtClean="0">
                        <a:latin typeface="+mn-lt"/>
                      </a:endParaRPr>
                    </a:p>
                  </a:txBody>
                  <a:tcPr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a:t>
                      </a:r>
                      <a:r>
                        <a:rPr lang="en-GB" sz="1050" kern="1200" baseline="0" dirty="0" smtClean="0">
                          <a:solidFill>
                            <a:schemeClr val="dk1"/>
                          </a:solidFill>
                          <a:latin typeface="Arial"/>
                          <a:ea typeface="Times New Roman"/>
                          <a:cs typeface="Times New Roman"/>
                        </a:rPr>
                        <a:t>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Items/number of long-acting insulin analogues expressed as a percentage of total </a:t>
                      </a:r>
                      <a:r>
                        <a:rPr lang="en-GB" sz="1050" dirty="0" smtClean="0"/>
                        <a:t>long- and intermediate-acting</a:t>
                      </a:r>
                      <a:r>
                        <a:rPr lang="en-GB" sz="1050" kern="1200" dirty="0" smtClean="0">
                          <a:solidFill>
                            <a:schemeClr val="dk1"/>
                          </a:solidFill>
                          <a:latin typeface="+mn-lt"/>
                          <a:ea typeface="Times New Roman"/>
                          <a:cs typeface="Times New Roman"/>
                        </a:rPr>
                        <a:t> insulin prescribed</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Reduce prescribing of long-acting insulin analogues and achieve prescribing levels below the Welsh average.</a:t>
                      </a:r>
                      <a:endParaRPr lang="en-GB" sz="1050" kern="1200" dirty="0">
                        <a:solidFill>
                          <a:schemeClr val="dk1"/>
                        </a:solidFill>
                        <a:latin typeface="Arial"/>
                        <a:ea typeface="Times New Roman"/>
                        <a:cs typeface="Times New Roman"/>
                      </a:endParaRPr>
                    </a:p>
                  </a:txBody>
                  <a:tcPr marT="108000" marB="108000" anchor="ctr"/>
                </a:tc>
              </a:tr>
              <a:tr h="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latin typeface="+mn-lt"/>
                        </a:rPr>
                        <a:t>Low value for prescribing</a:t>
                      </a:r>
                    </a:p>
                  </a:txBody>
                  <a:tcPr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Low value for prescribing UDG spend per 1,000 patients</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5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701728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2577968" y="2950915"/>
            <a:ext cx="3976742" cy="584775"/>
          </a:xfrm>
          <a:prstGeom prst="rect">
            <a:avLst/>
          </a:prstGeom>
          <a:solidFill>
            <a:srgbClr val="37698A"/>
          </a:solidFill>
        </p:spPr>
        <p:txBody>
          <a:bodyPr wrap="square" rtlCol="0">
            <a:spAutoFit/>
          </a:bodyPr>
          <a:lstStyle/>
          <a:p>
            <a:pPr algn="ctr"/>
            <a:r>
              <a:rPr lang="en-GB" sz="3200" b="1" dirty="0" smtClean="0">
                <a:solidFill>
                  <a:schemeClr val="bg1"/>
                </a:solidFill>
              </a:rPr>
              <a:t>PRIORITY AREAS</a:t>
            </a:r>
            <a:endParaRPr lang="en-GB" b="1" dirty="0">
              <a:solidFill>
                <a:schemeClr val="bg1"/>
              </a:solidFill>
            </a:endParaRPr>
          </a:p>
        </p:txBody>
      </p:sp>
    </p:spTree>
    <p:extLst>
      <p:ext uri="{BB962C8B-B14F-4D97-AF65-F5344CB8AC3E}">
        <p14:creationId xmlns:p14="http://schemas.microsoft.com/office/powerpoint/2010/main" val="5571041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571289" y="2402194"/>
            <a:ext cx="8001000" cy="3517025"/>
          </a:xfrm>
        </p:spPr>
        <p:txBody>
          <a:bodyPr>
            <a:noAutofit/>
          </a:bodyPr>
          <a:lstStyle/>
          <a:p>
            <a:pPr marL="285750" indent="-285750">
              <a:spcAft>
                <a:spcPts val="400"/>
              </a:spcAft>
              <a:buFont typeface="Arial" panose="020B0604020202020204" pitchFamily="34" charset="0"/>
              <a:buChar char="•"/>
            </a:pPr>
            <a:r>
              <a:rPr lang="en-GB" sz="1400" dirty="0" smtClean="0">
                <a:solidFill>
                  <a:schemeClr val="tx1"/>
                </a:solidFill>
              </a:rPr>
              <a:t>A </a:t>
            </a:r>
            <a:r>
              <a:rPr lang="en-GB" sz="1400" dirty="0">
                <a:solidFill>
                  <a:schemeClr val="tx1"/>
                </a:solidFill>
              </a:rPr>
              <a:t>biosimilar medicine is “</a:t>
            </a:r>
            <a:r>
              <a:rPr lang="en-GB" sz="1400" i="1" dirty="0">
                <a:solidFill>
                  <a:schemeClr val="tx1"/>
                </a:solidFill>
              </a:rPr>
              <a:t>a biological medicine that is developed to be highly similar and clinically equivalent to an existing biological medicine”.</a:t>
            </a:r>
          </a:p>
          <a:p>
            <a:pPr marL="285750" indent="-285750">
              <a:spcAft>
                <a:spcPts val="400"/>
              </a:spcAft>
              <a:buFont typeface="Arial" panose="020B0604020202020204" pitchFamily="34" charset="0"/>
              <a:buChar char="•"/>
            </a:pPr>
            <a:r>
              <a:rPr lang="en-GB" sz="1400" dirty="0" smtClean="0">
                <a:solidFill>
                  <a:schemeClr val="tx1"/>
                </a:solidFill>
              </a:rPr>
              <a:t>A target has been set to increase </a:t>
            </a:r>
            <a:r>
              <a:rPr lang="en-GB" sz="1400" dirty="0">
                <a:solidFill>
                  <a:schemeClr val="tx1"/>
                </a:solidFill>
              </a:rPr>
              <a:t>the appropriate use of </a:t>
            </a:r>
            <a:r>
              <a:rPr lang="en-GB" sz="1400" dirty="0" smtClean="0">
                <a:solidFill>
                  <a:schemeClr val="tx1"/>
                </a:solidFill>
              </a:rPr>
              <a:t>cost-efficient </a:t>
            </a:r>
            <a:r>
              <a:rPr lang="en-GB" sz="1400" dirty="0">
                <a:solidFill>
                  <a:schemeClr val="tx1"/>
                </a:solidFill>
              </a:rPr>
              <a:t>biological medicines, including </a:t>
            </a:r>
            <a:r>
              <a:rPr lang="en-GB" sz="1400" dirty="0" smtClean="0">
                <a:solidFill>
                  <a:schemeClr val="tx1"/>
                </a:solidFill>
              </a:rPr>
              <a:t>biosimilar medicines, in line with guidance.</a:t>
            </a:r>
          </a:p>
          <a:p>
            <a:pPr marL="285750" indent="-285750">
              <a:spcAft>
                <a:spcPts val="400"/>
              </a:spcAft>
              <a:buFont typeface="Arial" panose="020B0604020202020204" pitchFamily="34" charset="0"/>
              <a:buChar char="•"/>
            </a:pPr>
            <a:r>
              <a:rPr lang="en-GB" sz="1400" dirty="0" smtClean="0">
                <a:solidFill>
                  <a:schemeClr val="tx1"/>
                </a:solidFill>
              </a:rPr>
              <a:t>Biological medicines including all biosimilars must be prescribed by brand name.</a:t>
            </a:r>
          </a:p>
          <a:p>
            <a:pPr marL="285750" indent="-285750">
              <a:spcAft>
                <a:spcPts val="400"/>
              </a:spcAft>
              <a:buFont typeface="Arial" panose="020B0604020202020204" pitchFamily="34" charset="0"/>
              <a:buChar char="•"/>
            </a:pPr>
            <a:r>
              <a:rPr lang="en-GB" sz="1400" dirty="0" smtClean="0">
                <a:solidFill>
                  <a:schemeClr val="tx1"/>
                </a:solidFill>
              </a:rPr>
              <a:t>Within the next five years a number of biological medicines will lose their patent protection thus increasing the potential opportunity of prescribing biosimilar medicines.</a:t>
            </a:r>
          </a:p>
          <a:p>
            <a:pPr marL="285750" indent="-285750">
              <a:spcAft>
                <a:spcPts val="400"/>
              </a:spcAft>
              <a:buFont typeface="Arial" panose="020B0604020202020204" pitchFamily="34" charset="0"/>
              <a:buChar char="•"/>
            </a:pPr>
            <a:r>
              <a:rPr lang="en-GB" sz="1400" dirty="0" smtClean="0">
                <a:solidFill>
                  <a:schemeClr val="tx1"/>
                </a:solidFill>
              </a:rPr>
              <a:t>There are a number of biosimilar medicines available within NHS Wales; those currently being reported on within the NPI are:</a:t>
            </a:r>
          </a:p>
        </p:txBody>
      </p:sp>
      <p:sp>
        <p:nvSpPr>
          <p:cNvPr id="2" name="Rectangle 1"/>
          <p:cNvSpPr/>
          <p:nvPr/>
        </p:nvSpPr>
        <p:spPr>
          <a:xfrm>
            <a:off x="571289" y="4810369"/>
            <a:ext cx="8001000" cy="1044521"/>
          </a:xfrm>
          <a:prstGeom prst="rect">
            <a:avLst/>
          </a:prstGeom>
        </p:spPr>
        <p:txBody>
          <a:bodyPr wrap="square" numCol="2" spcCol="0">
            <a:noAutofit/>
          </a:bodyPr>
          <a:lstStyle/>
          <a:p>
            <a:pPr marL="533400" lvl="1" indent="-171450">
              <a:spcAft>
                <a:spcPts val="600"/>
              </a:spcAft>
              <a:buFont typeface="Arial" panose="020B0604020202020204" pitchFamily="34" charset="0"/>
              <a:buChar char="•"/>
            </a:pPr>
            <a:r>
              <a:rPr lang="en-GB" sz="1400" dirty="0"/>
              <a:t>infliximab – Inflectra</a:t>
            </a:r>
            <a:r>
              <a:rPr lang="en-GB" sz="1400" baseline="30000" dirty="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t>etanercept – Benepali</a:t>
            </a:r>
            <a:r>
              <a:rPr lang="en-GB" sz="1400" baseline="30000" dirty="0"/>
              <a:t>®</a:t>
            </a:r>
            <a:r>
              <a:rPr lang="en-GB" sz="1400" baseline="30000" dirty="0" smtClean="0">
                <a:latin typeface="Wingdings 3" panose="05040102010807070707" pitchFamily="18" charset="2"/>
                <a:sym typeface="Wingdings 3" panose="05040102010807070707" pitchFamily="18" charset="2"/>
              </a:rPr>
              <a:t></a:t>
            </a:r>
            <a:r>
              <a:rPr lang="en-GB" sz="1400" dirty="0" smtClean="0">
                <a:sym typeface="Wingdings 3" panose="05040102010807070707" pitchFamily="18" charset="2"/>
              </a:rPr>
              <a:t>, Erelzi</a:t>
            </a:r>
            <a:r>
              <a:rPr lang="en-GB" sz="1400" baseline="30000" dirty="0"/>
              <a:t> ®</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t>rituximab – Truxima</a:t>
            </a:r>
            <a:r>
              <a:rPr lang="en-GB" sz="1400" baseline="30000" dirty="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sym typeface="Wingdings 3" panose="05040102010807070707" pitchFamily="18" charset="2"/>
              </a:rPr>
              <a:t>t</a:t>
            </a:r>
            <a:r>
              <a:rPr lang="en-GB" sz="1400" dirty="0" smtClean="0">
                <a:sym typeface="Wingdings 3" panose="05040102010807070707" pitchFamily="18" charset="2"/>
              </a:rPr>
              <a:t>rastuzumab </a:t>
            </a:r>
            <a:r>
              <a:rPr lang="en-GB" sz="1400" dirty="0" smtClean="0"/>
              <a:t>– Ontruzant</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sym typeface="Wingdings 3" panose="05040102010807070707" pitchFamily="18" charset="2"/>
              </a:rPr>
              <a:t>a</a:t>
            </a:r>
            <a:r>
              <a:rPr lang="en-GB" sz="1400" dirty="0" smtClean="0">
                <a:sym typeface="Wingdings 3" panose="05040102010807070707" pitchFamily="18" charset="2"/>
              </a:rPr>
              <a:t>dalimumab </a:t>
            </a:r>
            <a:r>
              <a:rPr lang="en-GB" sz="1400" dirty="0" smtClean="0"/>
              <a:t>– Amgevita</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Hulio</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Hyrimoz</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Imraldi</a:t>
            </a:r>
            <a:r>
              <a:rPr lang="en-GB" sz="1400" baseline="30000" dirty="0" smtClean="0"/>
              <a:t>®</a:t>
            </a:r>
            <a:r>
              <a:rPr lang="en-GB" sz="1400" baseline="30000" dirty="0" smtClean="0">
                <a:latin typeface="Wingdings 3" panose="05040102010807070707" pitchFamily="18" charset="2"/>
                <a:sym typeface="Wingdings 3" panose="05040102010807070707" pitchFamily="18" charset="2"/>
              </a:rPr>
              <a:t></a:t>
            </a:r>
          </a:p>
          <a:p>
            <a:pPr marL="533400" lvl="1" indent="-171450">
              <a:spcAft>
                <a:spcPts val="600"/>
              </a:spcAft>
              <a:buFont typeface="Arial" panose="020B0604020202020204" pitchFamily="34" charset="0"/>
              <a:buChar char="•"/>
            </a:pPr>
            <a:r>
              <a:rPr lang="en-GB" sz="1400" dirty="0" err="1">
                <a:sym typeface="Wingdings 3" panose="05040102010807070707" pitchFamily="18" charset="2"/>
              </a:rPr>
              <a:t>t</a:t>
            </a:r>
            <a:r>
              <a:rPr lang="en-GB" sz="1400" dirty="0" err="1" smtClean="0">
                <a:sym typeface="Wingdings 3" panose="05040102010807070707" pitchFamily="18" charset="2"/>
              </a:rPr>
              <a:t>eriparatide</a:t>
            </a:r>
            <a:r>
              <a:rPr lang="en-GB" sz="1400" dirty="0" smtClean="0">
                <a:sym typeface="Wingdings 3" panose="05040102010807070707" pitchFamily="18" charset="2"/>
              </a:rPr>
              <a:t> </a:t>
            </a:r>
            <a:r>
              <a:rPr lang="en-GB" sz="1400" dirty="0"/>
              <a:t>– </a:t>
            </a:r>
            <a:r>
              <a:rPr lang="en-GB" sz="1400" dirty="0" err="1" smtClean="0"/>
              <a:t>Movymia</a:t>
            </a:r>
            <a:r>
              <a:rPr lang="en-GB" sz="1400" baseline="30000" dirty="0"/>
              <a:t> ®</a:t>
            </a:r>
            <a:r>
              <a:rPr lang="en-GB" sz="1400" baseline="30000" dirty="0">
                <a:latin typeface="Wingdings 3" panose="05040102010807070707" pitchFamily="18" charset="2"/>
                <a:sym typeface="Wingdings 3" panose="05040102010807070707" pitchFamily="18" charset="2"/>
              </a:rPr>
              <a:t></a:t>
            </a:r>
            <a:r>
              <a:rPr lang="en-GB" sz="1400" dirty="0" smtClean="0"/>
              <a:t>, </a:t>
            </a:r>
            <a:r>
              <a:rPr lang="en-GB" sz="1400" dirty="0" err="1" smtClean="0"/>
              <a:t>Terrosa</a:t>
            </a:r>
            <a:r>
              <a:rPr lang="en-GB" sz="1400" baseline="30000" dirty="0"/>
              <a:t> ®</a:t>
            </a:r>
            <a:r>
              <a:rPr lang="en-GB" sz="1400" baseline="30000" dirty="0">
                <a:latin typeface="Wingdings 3" panose="05040102010807070707" pitchFamily="18" charset="2"/>
                <a:sym typeface="Wingdings 3" panose="05040102010807070707" pitchFamily="18" charset="2"/>
              </a:rPr>
              <a:t></a:t>
            </a:r>
            <a:endParaRPr lang="en-GB" sz="1400" dirty="0"/>
          </a:p>
        </p:txBody>
      </p:sp>
      <p:graphicFrame>
        <p:nvGraphicFramePr>
          <p:cNvPr id="8" name="Table 7"/>
          <p:cNvGraphicFramePr>
            <a:graphicFrameLocks noGrp="1"/>
          </p:cNvGraphicFramePr>
          <p:nvPr>
            <p:extLst>
              <p:ext uri="{D42A27DB-BD31-4B8C-83A1-F6EECF244321}">
                <p14:modId xmlns:p14="http://schemas.microsoft.com/office/powerpoint/2010/main" val="3532584470"/>
              </p:ext>
            </p:extLst>
          </p:nvPr>
        </p:nvGraphicFramePr>
        <p:xfrm>
          <a:off x="571289" y="772444"/>
          <a:ext cx="8001000" cy="155448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ensure prescribing of best value biological medicines supports cost-efficient prescribing in primary and secondary care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Quantity of best value biological medicines prescribed as a percentage of total ‘biosimilar’ plus ‘reference’ product.</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Increase the appropriate use of cost-efficient biological medicines, including biosimilar medicines.</a:t>
                      </a:r>
                    </a:p>
                  </a:txBody>
                  <a:tcPr anchor="ctr">
                    <a:solidFill>
                      <a:srgbClr val="D0D8E8"/>
                    </a:solidFill>
                  </a:tcPr>
                </a:tc>
              </a:tr>
            </a:tbl>
          </a:graphicData>
        </a:graphic>
      </p:graphicFrame>
      <p:grpSp>
        <p:nvGrpSpPr>
          <p:cNvPr id="9" name="Group 8"/>
          <p:cNvGrpSpPr/>
          <p:nvPr/>
        </p:nvGrpSpPr>
        <p:grpSpPr>
          <a:xfrm>
            <a:off x="1499918" y="293767"/>
            <a:ext cx="6143742" cy="369332"/>
            <a:chOff x="2381562" y="550221"/>
            <a:chExt cx="6143742" cy="369332"/>
          </a:xfrm>
        </p:grpSpPr>
        <p:sp>
          <p:nvSpPr>
            <p:cNvPr id="10" name="TextBox 9"/>
            <p:cNvSpPr txBox="1"/>
            <p:nvPr/>
          </p:nvSpPr>
          <p:spPr>
            <a:xfrm>
              <a:off x="2381562" y="550221"/>
              <a:ext cx="1586383"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EFFICIENCY</a:t>
              </a:r>
              <a:endParaRPr lang="en-GB" b="1" dirty="0">
                <a:solidFill>
                  <a:schemeClr val="bg1"/>
                </a:solidFill>
              </a:endParaRPr>
            </a:p>
          </p:txBody>
        </p:sp>
        <p:sp>
          <p:nvSpPr>
            <p:cNvPr id="11" name="Rectangle 10"/>
            <p:cNvSpPr/>
            <p:nvPr/>
          </p:nvSpPr>
          <p:spPr>
            <a:xfrm>
              <a:off x="3967946" y="550221"/>
              <a:ext cx="4557358"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BEST VALUE BIOLOGICAL MEDICINES</a:t>
              </a:r>
              <a:endParaRPr lang="en-GB" b="1" dirty="0">
                <a:solidFill>
                  <a:srgbClr val="37698A"/>
                </a:solidFill>
              </a:endParaRPr>
            </a:p>
          </p:txBody>
        </p:sp>
      </p:grpSp>
    </p:spTree>
    <p:extLst>
      <p:ext uri="{BB962C8B-B14F-4D97-AF65-F5344CB8AC3E}">
        <p14:creationId xmlns:p14="http://schemas.microsoft.com/office/powerpoint/2010/main" val="136804437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99692"/>
            <a:ext cx="8001000" cy="757921"/>
          </a:xfrm>
        </p:spPr>
        <p:txBody>
          <a:bodyPr>
            <a:normAutofit/>
          </a:bodyPr>
          <a:lstStyle/>
          <a:p>
            <a:r>
              <a:rPr lang="en-GB" sz="1800" dirty="0" smtClean="0"/>
              <a:t>Trend in biosimilar percentage</a:t>
            </a:r>
            <a:endParaRPr lang="en-GB" sz="1800" dirty="0"/>
          </a:p>
        </p:txBody>
      </p:sp>
      <p:sp>
        <p:nvSpPr>
          <p:cNvPr id="7" name="TextBox 6"/>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0" name="Rectangle 9"/>
          <p:cNvSpPr/>
          <p:nvPr/>
        </p:nvSpPr>
        <p:spPr>
          <a:xfrm>
            <a:off x="1733107" y="0"/>
            <a:ext cx="3467543" cy="369332"/>
          </a:xfrm>
          <a:prstGeom prst="rect">
            <a:avLst/>
          </a:prstGeom>
          <a:ln>
            <a:solidFill>
              <a:srgbClr val="37698A"/>
            </a:solidFill>
          </a:ln>
        </p:spPr>
        <p:txBody>
          <a:bodyPr wrap="square" anchor="ctr">
            <a:noAutofit/>
          </a:bodyPr>
          <a:lstStyle/>
          <a:p>
            <a:pPr algn="ctr"/>
            <a:r>
              <a:rPr lang="en-GB" sz="1400" dirty="0" smtClean="0">
                <a:solidFill>
                  <a:srgbClr val="37698A"/>
                </a:solidFill>
              </a:rPr>
              <a:t>BEST VALUE BIOLOGICAL MEDICINES</a:t>
            </a:r>
            <a:endParaRPr lang="en-GB" sz="1400" dirty="0">
              <a:solidFill>
                <a:srgbClr val="37698A"/>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812" y="878651"/>
            <a:ext cx="7800975" cy="4636377"/>
          </a:xfrm>
          <a:prstGeom prst="rect">
            <a:avLst/>
          </a:prstGeom>
        </p:spPr>
      </p:pic>
      <p:pic>
        <p:nvPicPr>
          <p:cNvPr id="11" name="Picture 10"/>
          <p:cNvPicPr>
            <a:picLocks noChangeAspect="1"/>
          </p:cNvPicPr>
          <p:nvPr/>
        </p:nvPicPr>
        <p:blipFill>
          <a:blip r:embed="rId3"/>
          <a:stretch>
            <a:fillRect/>
          </a:stretch>
        </p:blipFill>
        <p:spPr>
          <a:xfrm>
            <a:off x="1887799" y="1031057"/>
            <a:ext cx="1190379" cy="1190379"/>
          </a:xfrm>
          <a:prstGeom prst="rect">
            <a:avLst/>
          </a:prstGeom>
        </p:spPr>
      </p:pic>
    </p:spTree>
    <p:extLst>
      <p:ext uri="{BB962C8B-B14F-4D97-AF65-F5344CB8AC3E}">
        <p14:creationId xmlns:p14="http://schemas.microsoft.com/office/powerpoint/2010/main" val="19323730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7435" y="1804060"/>
            <a:ext cx="8001000" cy="757921"/>
          </a:xfrm>
        </p:spPr>
        <p:txBody>
          <a:bodyPr/>
          <a:lstStyle/>
          <a:p>
            <a:r>
              <a:rPr lang="en-GB" dirty="0" smtClean="0"/>
              <a:t>How can changes be made?</a:t>
            </a:r>
            <a:endParaRPr lang="en-GB" dirty="0"/>
          </a:p>
        </p:txBody>
      </p:sp>
      <p:sp>
        <p:nvSpPr>
          <p:cNvPr id="13" name="Subtitle 2"/>
          <p:cNvSpPr txBox="1">
            <a:spLocks/>
          </p:cNvSpPr>
          <p:nvPr/>
        </p:nvSpPr>
        <p:spPr>
          <a:xfrm>
            <a:off x="727435" y="2538829"/>
            <a:ext cx="8001000" cy="4033965"/>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prstClr val="black"/>
                </a:solidFill>
              </a:rPr>
              <a:t>Where AWMSG or NICE has recommended the reference medicine, the same guidance will normally apply to the biosimilar.</a:t>
            </a:r>
          </a:p>
          <a:p>
            <a:pPr marL="285750" indent="-285750">
              <a:buFont typeface="Arial" panose="020B0604020202020204" pitchFamily="34" charset="0"/>
              <a:buChar char="•"/>
            </a:pPr>
            <a:r>
              <a:rPr lang="en-GB" sz="1600" dirty="0" smtClean="0">
                <a:solidFill>
                  <a:prstClr val="black"/>
                </a:solidFill>
              </a:rPr>
              <a:t>At </a:t>
            </a:r>
            <a:r>
              <a:rPr lang="en-GB" sz="1600" dirty="0">
                <a:solidFill>
                  <a:prstClr val="black"/>
                </a:solidFill>
              </a:rPr>
              <a:t>the time of dispensing there must not be automatic substitution of the reference product with a biosimilar medicine. Therefore, the clinician in consultation with the patient should make the decision on whether the reference or biosimilar biological medicine will be </a:t>
            </a:r>
            <a:r>
              <a:rPr lang="en-GB" sz="1600" dirty="0" smtClean="0">
                <a:solidFill>
                  <a:prstClr val="black"/>
                </a:solidFill>
              </a:rPr>
              <a:t>prescribed. </a:t>
            </a:r>
            <a:endParaRPr lang="en-GB" sz="1600" dirty="0">
              <a:solidFill>
                <a:prstClr val="black"/>
              </a:solidFill>
            </a:endParaRPr>
          </a:p>
          <a:p>
            <a:pPr marL="285750" indent="-285750">
              <a:buFont typeface="Arial" panose="020B0604020202020204" pitchFamily="34" charset="0"/>
              <a:buChar char="•"/>
            </a:pPr>
            <a:r>
              <a:rPr lang="en-GB" sz="1600" dirty="0" smtClean="0">
                <a:solidFill>
                  <a:prstClr val="black"/>
                </a:solidFill>
              </a:rPr>
              <a:t>All </a:t>
            </a:r>
            <a:r>
              <a:rPr lang="en-GB" sz="1600" dirty="0">
                <a:solidFill>
                  <a:prstClr val="black"/>
                </a:solidFill>
              </a:rPr>
              <a:t>biological medicines, including biosimilars, must be prescribed by brand name</a:t>
            </a:r>
            <a:r>
              <a:rPr lang="en-GB" sz="1600" dirty="0" smtClean="0">
                <a:solidFill>
                  <a:prstClr val="black"/>
                </a:solidFill>
              </a:rPr>
              <a:t>.</a:t>
            </a:r>
            <a:endParaRPr lang="en-GB" sz="1600" dirty="0">
              <a:solidFill>
                <a:prstClr val="black"/>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TextBox 8"/>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0" name="Rectangle 9"/>
          <p:cNvSpPr/>
          <p:nvPr/>
        </p:nvSpPr>
        <p:spPr>
          <a:xfrm>
            <a:off x="1733107" y="0"/>
            <a:ext cx="3467543" cy="369332"/>
          </a:xfrm>
          <a:prstGeom prst="rect">
            <a:avLst/>
          </a:prstGeom>
          <a:ln>
            <a:solidFill>
              <a:srgbClr val="37698A"/>
            </a:solidFill>
          </a:ln>
        </p:spPr>
        <p:txBody>
          <a:bodyPr wrap="square" anchor="ctr">
            <a:noAutofit/>
          </a:bodyPr>
          <a:lstStyle/>
          <a:p>
            <a:pPr algn="ctr"/>
            <a:r>
              <a:rPr lang="en-GB" sz="1400" dirty="0" smtClean="0">
                <a:solidFill>
                  <a:srgbClr val="37698A"/>
                </a:solidFill>
              </a:rPr>
              <a:t>BEST VALUE BIOLOGICAL MEDICINES</a:t>
            </a:r>
            <a:endParaRPr lang="en-GB" sz="1400" dirty="0">
              <a:solidFill>
                <a:srgbClr val="37698A"/>
              </a:solidFill>
            </a:endParaRPr>
          </a:p>
        </p:txBody>
      </p:sp>
    </p:spTree>
    <p:extLst>
      <p:ext uri="{BB962C8B-B14F-4D97-AF65-F5344CB8AC3E}">
        <p14:creationId xmlns:p14="http://schemas.microsoft.com/office/powerpoint/2010/main" val="32744813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3062486"/>
            <a:ext cx="8001000" cy="1573122"/>
          </a:xfrm>
        </p:spPr>
        <p:txBody>
          <a:bodyPr>
            <a:noAutofit/>
          </a:bodyPr>
          <a:lstStyle/>
          <a:p>
            <a:pPr marL="342900" indent="-342900">
              <a:spcAft>
                <a:spcPts val="1200"/>
              </a:spcAft>
              <a:buFont typeface="Arial" panose="020B0604020202020204" pitchFamily="34" charset="0"/>
              <a:buChar char="•"/>
            </a:pPr>
            <a:r>
              <a:rPr lang="en-GB" sz="1600" dirty="0">
                <a:solidFill>
                  <a:schemeClr val="tx1"/>
                </a:solidFill>
              </a:rPr>
              <a:t>There is an absence of evidence to suggest the superiority of the long-acting insulin analogues versus neutral protamine </a:t>
            </a:r>
            <a:r>
              <a:rPr lang="en-GB" sz="1600" dirty="0" smtClean="0">
                <a:solidFill>
                  <a:schemeClr val="tx1"/>
                </a:solidFill>
              </a:rPr>
              <a:t>Hagedorn (NPH) </a:t>
            </a:r>
            <a:r>
              <a:rPr lang="en-GB" sz="1600" dirty="0">
                <a:solidFill>
                  <a:schemeClr val="tx1"/>
                </a:solidFill>
              </a:rPr>
              <a:t>insulin.</a:t>
            </a:r>
          </a:p>
          <a:p>
            <a:pPr marL="342900" indent="-342900">
              <a:spcAft>
                <a:spcPts val="1200"/>
              </a:spcAft>
              <a:buFont typeface="Arial" panose="020B0604020202020204" pitchFamily="34" charset="0"/>
              <a:buChar char="•"/>
            </a:pPr>
            <a:r>
              <a:rPr lang="en-GB" sz="1600" dirty="0" smtClean="0">
                <a:solidFill>
                  <a:schemeClr val="tx1"/>
                </a:solidFill>
              </a:rPr>
              <a:t>NICE recommends NPH as first choice regimen before long-acting insulin analogues for the majority of people (NG28, 2019).</a:t>
            </a:r>
          </a:p>
        </p:txBody>
      </p:sp>
      <p:graphicFrame>
        <p:nvGraphicFramePr>
          <p:cNvPr id="11" name="Table 10"/>
          <p:cNvGraphicFramePr>
            <a:graphicFrameLocks noGrp="1"/>
          </p:cNvGraphicFramePr>
          <p:nvPr>
            <p:extLst>
              <p:ext uri="{D42A27DB-BD31-4B8C-83A1-F6EECF244321}">
                <p14:modId xmlns:p14="http://schemas.microsoft.com/office/powerpoint/2010/main" val="1744613764"/>
              </p:ext>
            </p:extLst>
          </p:nvPr>
        </p:nvGraphicFramePr>
        <p:xfrm>
          <a:off x="685800" y="1084888"/>
          <a:ext cx="8001000" cy="1620520"/>
        </p:xfrm>
        <a:graphic>
          <a:graphicData uri="http://schemas.openxmlformats.org/drawingml/2006/table">
            <a:tbl>
              <a:tblPr firstRow="1" bandRow="1">
                <a:tableStyleId>{5C22544A-7EE6-4342-B048-85BDC9FD1C3A}</a:tableStyleId>
              </a:tblPr>
              <a:tblGrid>
                <a:gridCol w="1765111"/>
                <a:gridCol w="6235889"/>
              </a:tblGrid>
              <a:tr h="527661">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 reduction in the prescribing of long-acting insulin analogues in primary and secondary care in line with NICE guidance to maximise cost-effectiveness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Items/number of long-acting insulin analogues as a percentage of total long- and intermediate-acting insulin prescribed.</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7" name="Group 6"/>
          <p:cNvGrpSpPr/>
          <p:nvPr/>
        </p:nvGrpSpPr>
        <p:grpSpPr>
          <a:xfrm>
            <a:off x="3316489" y="410100"/>
            <a:ext cx="2739622" cy="369332"/>
            <a:chOff x="2381562" y="550221"/>
            <a:chExt cx="2739622" cy="369332"/>
          </a:xfrm>
        </p:grpSpPr>
        <p:sp>
          <p:nvSpPr>
            <p:cNvPr id="8" name="TextBox 7"/>
            <p:cNvSpPr txBox="1"/>
            <p:nvPr/>
          </p:nvSpPr>
          <p:spPr>
            <a:xfrm>
              <a:off x="2381562" y="550221"/>
              <a:ext cx="1586383"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EFFICIENCY</a:t>
              </a:r>
              <a:endParaRPr lang="en-GB" b="1" dirty="0">
                <a:solidFill>
                  <a:schemeClr val="bg1"/>
                </a:solidFill>
              </a:endParaRPr>
            </a:p>
          </p:txBody>
        </p:sp>
        <p:sp>
          <p:nvSpPr>
            <p:cNvPr id="12" name="Rectangle 11"/>
            <p:cNvSpPr/>
            <p:nvPr/>
          </p:nvSpPr>
          <p:spPr>
            <a:xfrm>
              <a:off x="3967946" y="550221"/>
              <a:ext cx="1153238"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INSULIN</a:t>
              </a:r>
              <a:endParaRPr lang="en-GB" b="1" dirty="0">
                <a:solidFill>
                  <a:srgbClr val="37698A"/>
                </a:solidFill>
              </a:endParaRPr>
            </a:p>
          </p:txBody>
        </p:sp>
      </p:grpSp>
    </p:spTree>
    <p:extLst>
      <p:ext uri="{BB962C8B-B14F-4D97-AF65-F5344CB8AC3E}">
        <p14:creationId xmlns:p14="http://schemas.microsoft.com/office/powerpoint/2010/main" val="183122999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79850" y="1174126"/>
            <a:ext cx="7800510" cy="1203293"/>
          </a:xfrm>
        </p:spPr>
        <p:txBody>
          <a:bodyPr>
            <a:noAutofit/>
          </a:bodyPr>
          <a:lstStyle/>
          <a:p>
            <a:r>
              <a:rPr lang="en-GB" sz="1800" dirty="0" smtClean="0"/>
              <a:t>Long-acting insulin analogues as a percentage of total long- and intermediate-acting insulin prescribing in primary and secondary care</a:t>
            </a:r>
            <a:endParaRPr lang="en-GB" sz="1800" dirty="0"/>
          </a:p>
        </p:txBody>
      </p:sp>
      <p:graphicFrame>
        <p:nvGraphicFramePr>
          <p:cNvPr id="5" name="Table 4"/>
          <p:cNvGraphicFramePr>
            <a:graphicFrameLocks noGrp="1"/>
          </p:cNvGraphicFramePr>
          <p:nvPr>
            <p:extLst>
              <p:ext uri="{D42A27DB-BD31-4B8C-83A1-F6EECF244321}">
                <p14:modId xmlns:p14="http://schemas.microsoft.com/office/powerpoint/2010/main" val="2002535321"/>
              </p:ext>
            </p:extLst>
          </p:nvPr>
        </p:nvGraphicFramePr>
        <p:xfrm>
          <a:off x="251599" y="1924746"/>
          <a:ext cx="8657013" cy="2031620"/>
        </p:xfrm>
        <a:graphic>
          <a:graphicData uri="http://schemas.openxmlformats.org/drawingml/2006/table">
            <a:tbl>
              <a:tblPr firstRow="1" bandRow="1">
                <a:tableStyleId>{5C22544A-7EE6-4342-B048-85BDC9FD1C3A}</a:tableStyleId>
              </a:tblPr>
              <a:tblGrid>
                <a:gridCol w="3107237"/>
                <a:gridCol w="693722"/>
                <a:gridCol w="693722"/>
                <a:gridCol w="693722"/>
                <a:gridCol w="693722"/>
                <a:gridCol w="693722"/>
                <a:gridCol w="693722"/>
                <a:gridCol w="693722"/>
                <a:gridCol w="693722"/>
              </a:tblGrid>
              <a:tr h="421898">
                <a:tc rowSpan="2">
                  <a:txBody>
                    <a:bodyPr/>
                    <a:lstStyle/>
                    <a:p>
                      <a:pPr>
                        <a:spcAft>
                          <a:spcPts val="0"/>
                        </a:spcAft>
                      </a:pPr>
                      <a:r>
                        <a:rPr lang="en-GB" sz="1400" b="1" dirty="0">
                          <a:solidFill>
                            <a:srgbClr val="FFFFFF"/>
                          </a:solidFill>
                          <a:effectLst/>
                          <a:latin typeface="Arial" panose="020B0604020202020204" pitchFamily="34" charset="0"/>
                        </a:rPr>
                        <a:t> </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gridSpan="4">
                  <a:txBody>
                    <a:bodyPr/>
                    <a:lstStyle/>
                    <a:p>
                      <a:pPr algn="ctr">
                        <a:spcAft>
                          <a:spcPts val="0"/>
                        </a:spcAft>
                      </a:pPr>
                      <a:r>
                        <a:rPr lang="en-GB" sz="1400" b="1" dirty="0" smtClean="0">
                          <a:solidFill>
                            <a:srgbClr val="FFFFFF"/>
                          </a:solidFill>
                          <a:effectLst/>
                          <a:latin typeface="Arial" panose="020B0604020202020204" pitchFamily="34" charset="0"/>
                        </a:rPr>
                        <a:t>2017–2018</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gridSpan="4">
                  <a:txBody>
                    <a:bodyPr/>
                    <a:lstStyle/>
                    <a:p>
                      <a:pPr algn="ctr">
                        <a:spcAft>
                          <a:spcPts val="0"/>
                        </a:spcAft>
                      </a:pPr>
                      <a:r>
                        <a:rPr lang="en-GB" sz="1400" b="1" dirty="0" smtClean="0">
                          <a:solidFill>
                            <a:srgbClr val="FFFFFF"/>
                          </a:solidFill>
                          <a:effectLst/>
                          <a:latin typeface="Arial" panose="020B0604020202020204" pitchFamily="34" charset="0"/>
                        </a:rPr>
                        <a:t>2018–2019</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r>
              <a:tr h="421898">
                <a:tc vMerge="1">
                  <a:txBody>
                    <a:bodyPr/>
                    <a:lstStyle/>
                    <a:p>
                      <a:pPr>
                        <a:spcAft>
                          <a:spcPts val="0"/>
                        </a:spcAft>
                      </a:pP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solidFill>
                            <a:schemeClr val="bg1"/>
                          </a:solidFill>
                          <a:effectLst/>
                          <a:latin typeface="Arial" panose="020B0604020202020204" pitchFamily="34" charset="0"/>
                        </a:rPr>
                        <a:t>Q1</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Q2</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Q3</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Q4</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Q1</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Q2</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Q3</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Q4</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r>
              <a:tr h="593912">
                <a:tc>
                  <a:txBody>
                    <a:bodyPr/>
                    <a:lstStyle/>
                    <a:p>
                      <a:pPr>
                        <a:spcAft>
                          <a:spcPts val="0"/>
                        </a:spcAft>
                      </a:pPr>
                      <a:r>
                        <a:rPr lang="en-GB" sz="1400" b="1" dirty="0" smtClean="0">
                          <a:solidFill>
                            <a:srgbClr val="000000"/>
                          </a:solidFill>
                          <a:effectLst/>
                          <a:latin typeface="Arial" panose="020B0604020202020204" pitchFamily="34" charset="0"/>
                        </a:rPr>
                        <a:t>Percentage of long-acting insulin analogues (primary care)</a:t>
                      </a:r>
                      <a:endParaRPr lang="en-GB" sz="20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solidFill>
                            <a:srgbClr val="000000"/>
                          </a:solidFill>
                          <a:effectLst/>
                          <a:latin typeface="Arial" panose="020B0604020202020204" pitchFamily="34" charset="0"/>
                        </a:rPr>
                        <a:t>88.9</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88.5</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88.3</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88.1</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88.1</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87.9</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88.0</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88.1</a:t>
                      </a:r>
                    </a:p>
                  </a:txBody>
                  <a:tcPr marL="68580" marR="68580" marT="17780" marB="17780" anchor="ctr">
                    <a:lnT w="12700" cap="flat" cmpd="sng" algn="ctr">
                      <a:solidFill>
                        <a:schemeClr val="bg1"/>
                      </a:solidFill>
                      <a:prstDash val="solid"/>
                      <a:round/>
                      <a:headEnd type="none" w="med" len="med"/>
                      <a:tailEnd type="none" w="med" len="med"/>
                    </a:lnT>
                  </a:tcPr>
                </a:tc>
              </a:tr>
              <a:tr h="593912">
                <a:tc>
                  <a:txBody>
                    <a:bodyPr/>
                    <a:lstStyle/>
                    <a:p>
                      <a:pPr>
                        <a:spcAft>
                          <a:spcPts val="0"/>
                        </a:spcAft>
                      </a:pPr>
                      <a:r>
                        <a:rPr lang="en-GB" sz="1400" b="1" dirty="0" smtClean="0">
                          <a:solidFill>
                            <a:srgbClr val="000000"/>
                          </a:solidFill>
                          <a:effectLst/>
                          <a:latin typeface="Arial" panose="020B0604020202020204" pitchFamily="34" charset="0"/>
                        </a:rPr>
                        <a:t>Percentage of long-acting insulin analogues (secondary care)</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79.2</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80.1</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81.8</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82.0</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81.2</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81.9</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81.3</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81.8</a:t>
                      </a:r>
                      <a:endParaRPr lang="en-GB" sz="1400" dirty="0">
                        <a:effectLst/>
                        <a:latin typeface="Arial" panose="020B0604020202020204" pitchFamily="34" charset="0"/>
                      </a:endParaRPr>
                    </a:p>
                  </a:txBody>
                  <a:tcPr marL="68580" marR="68580" marT="17780" marB="17780" anchor="ctr"/>
                </a:tc>
              </a:tr>
            </a:tbl>
          </a:graphicData>
        </a:graphic>
      </p:graphicFrame>
      <p:sp>
        <p:nvSpPr>
          <p:cNvPr id="7" name="TextBox 6"/>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8" name="Rectangle 7"/>
          <p:cNvSpPr/>
          <p:nvPr/>
        </p:nvSpPr>
        <p:spPr>
          <a:xfrm>
            <a:off x="1733107" y="0"/>
            <a:ext cx="962468" cy="369332"/>
          </a:xfrm>
          <a:prstGeom prst="rect">
            <a:avLst/>
          </a:prstGeom>
          <a:ln>
            <a:solidFill>
              <a:srgbClr val="37698A"/>
            </a:solidFill>
          </a:ln>
        </p:spPr>
        <p:txBody>
          <a:bodyPr wrap="square" anchor="ctr">
            <a:noAutofit/>
          </a:bodyPr>
          <a:lstStyle/>
          <a:p>
            <a:pPr algn="ctr"/>
            <a:r>
              <a:rPr lang="en-GB" sz="1400" dirty="0" smtClean="0">
                <a:solidFill>
                  <a:srgbClr val="37698A"/>
                </a:solidFill>
              </a:rPr>
              <a:t>INSULIN</a:t>
            </a:r>
            <a:endParaRPr lang="en-GB" sz="1400" dirty="0">
              <a:solidFill>
                <a:srgbClr val="37698A"/>
              </a:solidFill>
            </a:endParaRPr>
          </a:p>
        </p:txBody>
      </p:sp>
    </p:spTree>
    <p:extLst>
      <p:ext uri="{BB962C8B-B14F-4D97-AF65-F5344CB8AC3E}">
        <p14:creationId xmlns:p14="http://schemas.microsoft.com/office/powerpoint/2010/main" val="263358735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1800" dirty="0" smtClean="0"/>
              <a:t>Trend in long-acting analogue prescribing as a percentage of total long- and intermediate-acting insulin prescribed in primary care</a:t>
            </a:r>
            <a:endParaRPr lang="en-GB" sz="1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765" y="1371600"/>
            <a:ext cx="7210470" cy="4114800"/>
          </a:xfrm>
          <a:prstGeom prst="rect">
            <a:avLst/>
          </a:prstGeom>
        </p:spPr>
      </p:pic>
      <p:pic>
        <p:nvPicPr>
          <p:cNvPr id="9" name="Picture 8"/>
          <p:cNvPicPr>
            <a:picLocks noChangeAspect="1"/>
          </p:cNvPicPr>
          <p:nvPr/>
        </p:nvPicPr>
        <p:blipFill rotWithShape="1">
          <a:blip r:embed="rId3"/>
          <a:srcRect r="23750"/>
          <a:stretch/>
        </p:blipFill>
        <p:spPr>
          <a:xfrm>
            <a:off x="1269088" y="5547000"/>
            <a:ext cx="5522614" cy="676182"/>
          </a:xfrm>
          <a:prstGeom prst="rect">
            <a:avLst/>
          </a:prstGeom>
          <a:solidFill>
            <a:schemeClr val="bg1"/>
          </a:solidFill>
        </p:spPr>
      </p:pic>
      <p:sp>
        <p:nvSpPr>
          <p:cNvPr id="10" name="TextBox 9"/>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1" name="Rectangle 10"/>
          <p:cNvSpPr/>
          <p:nvPr/>
        </p:nvSpPr>
        <p:spPr>
          <a:xfrm>
            <a:off x="1733107" y="0"/>
            <a:ext cx="962468" cy="369332"/>
          </a:xfrm>
          <a:prstGeom prst="rect">
            <a:avLst/>
          </a:prstGeom>
          <a:ln>
            <a:solidFill>
              <a:srgbClr val="37698A"/>
            </a:solidFill>
          </a:ln>
        </p:spPr>
        <p:txBody>
          <a:bodyPr wrap="square" anchor="ctr">
            <a:noAutofit/>
          </a:bodyPr>
          <a:lstStyle/>
          <a:p>
            <a:pPr algn="ctr"/>
            <a:r>
              <a:rPr lang="en-GB" sz="1400" dirty="0" smtClean="0">
                <a:solidFill>
                  <a:srgbClr val="37698A"/>
                </a:solidFill>
              </a:rPr>
              <a:t>INSULIN</a:t>
            </a:r>
            <a:endParaRPr lang="en-GB" sz="1400" dirty="0">
              <a:solidFill>
                <a:srgbClr val="37698A"/>
              </a:solidFill>
            </a:endParaRPr>
          </a:p>
        </p:txBody>
      </p:sp>
    </p:spTree>
    <p:extLst>
      <p:ext uri="{BB962C8B-B14F-4D97-AF65-F5344CB8AC3E}">
        <p14:creationId xmlns:p14="http://schemas.microsoft.com/office/powerpoint/2010/main" val="30436585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1800" dirty="0" smtClean="0"/>
              <a:t>Trend in long-acting analogue prescribing as a percentage of total long- and intermediate-acting insulin prescribed in secondary care</a:t>
            </a:r>
            <a:endParaRPr lang="en-GB" sz="1800" dirty="0"/>
          </a:p>
        </p:txBody>
      </p:sp>
      <p:sp>
        <p:nvSpPr>
          <p:cNvPr id="9" name="TextBox 8"/>
          <p:cNvSpPr txBox="1"/>
          <p:nvPr/>
        </p:nvSpPr>
        <p:spPr>
          <a:xfrm>
            <a:off x="5762625" y="5403459"/>
            <a:ext cx="2209523" cy="646331"/>
          </a:xfrm>
          <a:prstGeom prst="rect">
            <a:avLst/>
          </a:prstGeom>
          <a:noFill/>
        </p:spPr>
        <p:txBody>
          <a:bodyPr wrap="square" rtlCol="0">
            <a:spAutoFit/>
          </a:bodyPr>
          <a:lstStyle/>
          <a:p>
            <a:r>
              <a:rPr lang="en-GB" sz="1200" dirty="0" smtClean="0"/>
              <a:t>Please note: Data for Velindre have not been included due to very low usage.</a:t>
            </a:r>
            <a:endParaRPr lang="en-GB" sz="12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1852" y="1488636"/>
            <a:ext cx="6800296" cy="3880728"/>
          </a:xfrm>
          <a:prstGeom prst="rect">
            <a:avLst/>
          </a:prstGeom>
        </p:spPr>
      </p:pic>
      <p:pic>
        <p:nvPicPr>
          <p:cNvPr id="13" name="Picture 12"/>
          <p:cNvPicPr>
            <a:picLocks noChangeAspect="1"/>
          </p:cNvPicPr>
          <p:nvPr/>
        </p:nvPicPr>
        <p:blipFill rotWithShape="1">
          <a:blip r:embed="rId3"/>
          <a:srcRect r="24338"/>
          <a:stretch/>
        </p:blipFill>
        <p:spPr>
          <a:xfrm>
            <a:off x="1267804" y="5369364"/>
            <a:ext cx="4266222" cy="680426"/>
          </a:xfrm>
          <a:prstGeom prst="rect">
            <a:avLst/>
          </a:prstGeom>
          <a:solidFill>
            <a:schemeClr val="bg1"/>
          </a:solidFill>
        </p:spPr>
      </p:pic>
      <p:sp>
        <p:nvSpPr>
          <p:cNvPr id="14" name="TextBox 13"/>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5" name="Rectangle 14"/>
          <p:cNvSpPr/>
          <p:nvPr/>
        </p:nvSpPr>
        <p:spPr>
          <a:xfrm>
            <a:off x="1733107" y="0"/>
            <a:ext cx="962468" cy="369332"/>
          </a:xfrm>
          <a:prstGeom prst="rect">
            <a:avLst/>
          </a:prstGeom>
          <a:ln>
            <a:solidFill>
              <a:srgbClr val="37698A"/>
            </a:solidFill>
          </a:ln>
        </p:spPr>
        <p:txBody>
          <a:bodyPr wrap="square" anchor="ctr">
            <a:noAutofit/>
          </a:bodyPr>
          <a:lstStyle/>
          <a:p>
            <a:pPr algn="ctr"/>
            <a:r>
              <a:rPr lang="en-GB" sz="1400" dirty="0" smtClean="0">
                <a:solidFill>
                  <a:srgbClr val="37698A"/>
                </a:solidFill>
              </a:rPr>
              <a:t>INSULIN</a:t>
            </a:r>
            <a:endParaRPr lang="en-GB" sz="1400" dirty="0">
              <a:solidFill>
                <a:srgbClr val="37698A"/>
              </a:solidFill>
            </a:endParaRPr>
          </a:p>
        </p:txBody>
      </p:sp>
    </p:spTree>
    <p:extLst>
      <p:ext uri="{BB962C8B-B14F-4D97-AF65-F5344CB8AC3E}">
        <p14:creationId xmlns:p14="http://schemas.microsoft.com/office/powerpoint/2010/main" val="122139187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0892"/>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2016230"/>
            <a:ext cx="8001000" cy="3218399"/>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800" dirty="0">
                <a:solidFill>
                  <a:prstClr val="black"/>
                </a:solidFill>
              </a:rPr>
              <a:t>Patients should have the opportunity to make informed decisions about their care and treatment, in partnership with their healthcare professionals. </a:t>
            </a:r>
            <a:endParaRPr lang="en-GB" sz="1800" dirty="0" smtClean="0">
              <a:solidFill>
                <a:prstClr val="black"/>
              </a:solidFill>
            </a:endParaRPr>
          </a:p>
          <a:p>
            <a:pPr marL="285750" indent="-285750">
              <a:buFont typeface="Arial" panose="020B0604020202020204" pitchFamily="34" charset="0"/>
              <a:buChar char="•"/>
            </a:pPr>
            <a:r>
              <a:rPr lang="en-GB" sz="1800" dirty="0" smtClean="0">
                <a:solidFill>
                  <a:prstClr val="black"/>
                </a:solidFill>
              </a:rPr>
              <a:t>Discuss </a:t>
            </a:r>
            <a:r>
              <a:rPr lang="en-GB" sz="1800" dirty="0">
                <a:solidFill>
                  <a:prstClr val="black"/>
                </a:solidFill>
              </a:rPr>
              <a:t>with the patient the comparative effectiveness of the specific insulin types and ascertain any </a:t>
            </a:r>
            <a:r>
              <a:rPr lang="en-GB" sz="1800" dirty="0" smtClean="0">
                <a:solidFill>
                  <a:prstClr val="black"/>
                </a:solidFill>
              </a:rPr>
              <a:t>preference.</a:t>
            </a:r>
          </a:p>
          <a:p>
            <a:pPr marL="285750" indent="-285750">
              <a:buFont typeface="Arial" panose="020B0604020202020204" pitchFamily="34" charset="0"/>
              <a:buChar char="•"/>
            </a:pPr>
            <a:r>
              <a:rPr lang="en-GB" sz="1800" dirty="0" smtClean="0">
                <a:solidFill>
                  <a:prstClr val="black"/>
                </a:solidFill>
              </a:rPr>
              <a:t>When </a:t>
            </a:r>
            <a:r>
              <a:rPr lang="en-GB" sz="1800" dirty="0">
                <a:solidFill>
                  <a:prstClr val="black"/>
                </a:solidFill>
              </a:rPr>
              <a:t>patients are started on an insulin therapy, a structured programme of active dose titration should be employed. In addition, this programme should also cover injection technique, continuing telephone support, self-monitoring, dietary understanding, DVLA guidance, management of hypoglycaemia, management of acute changes in plasma glucose control, and support from an appropriately trained and experienced healthcare professional.</a:t>
            </a:r>
            <a:endParaRPr lang="en-GB" sz="1600" dirty="0">
              <a:solidFill>
                <a:prstClr val="black"/>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9" name="TextBox 8"/>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0" name="Rectangle 9"/>
          <p:cNvSpPr/>
          <p:nvPr/>
        </p:nvSpPr>
        <p:spPr>
          <a:xfrm>
            <a:off x="1733107" y="0"/>
            <a:ext cx="962468" cy="369332"/>
          </a:xfrm>
          <a:prstGeom prst="rect">
            <a:avLst/>
          </a:prstGeom>
          <a:ln>
            <a:solidFill>
              <a:srgbClr val="37698A"/>
            </a:solidFill>
          </a:ln>
        </p:spPr>
        <p:txBody>
          <a:bodyPr wrap="square" anchor="ctr">
            <a:noAutofit/>
          </a:bodyPr>
          <a:lstStyle/>
          <a:p>
            <a:pPr algn="ctr"/>
            <a:r>
              <a:rPr lang="en-GB" sz="1400" dirty="0" smtClean="0">
                <a:solidFill>
                  <a:srgbClr val="37698A"/>
                </a:solidFill>
              </a:rPr>
              <a:t>INSULIN</a:t>
            </a:r>
            <a:endParaRPr lang="en-GB" sz="1400" dirty="0">
              <a:solidFill>
                <a:srgbClr val="37698A"/>
              </a:solidFill>
            </a:endParaRPr>
          </a:p>
        </p:txBody>
      </p:sp>
    </p:spTree>
    <p:extLst>
      <p:ext uri="{BB962C8B-B14F-4D97-AF65-F5344CB8AC3E}">
        <p14:creationId xmlns:p14="http://schemas.microsoft.com/office/powerpoint/2010/main" val="285041053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659685"/>
            <a:ext cx="8001000" cy="2908196"/>
          </a:xfrm>
        </p:spPr>
        <p:txBody>
          <a:bodyPr>
            <a:noAutofit/>
          </a:bodyPr>
          <a:lstStyle/>
          <a:p>
            <a:pPr marL="342900" indent="-342900">
              <a:spcAft>
                <a:spcPts val="1200"/>
              </a:spcAft>
              <a:buFont typeface="Arial" panose="020B0604020202020204" pitchFamily="34" charset="0"/>
              <a:buChar char="•"/>
            </a:pPr>
            <a:r>
              <a:rPr lang="en-GB" sz="1600" dirty="0">
                <a:solidFill>
                  <a:schemeClr val="tx1"/>
                </a:solidFill>
              </a:rPr>
              <a:t>The aim of the </a:t>
            </a:r>
            <a:r>
              <a:rPr lang="en-GB" sz="1600" i="1" dirty="0">
                <a:solidFill>
                  <a:schemeClr val="tx1"/>
                </a:solidFill>
              </a:rPr>
              <a:t>Low Value for Prescribing in NHS Wales </a:t>
            </a:r>
            <a:r>
              <a:rPr lang="en-GB" sz="1600" dirty="0">
                <a:solidFill>
                  <a:schemeClr val="tx1"/>
                </a:solidFill>
              </a:rPr>
              <a:t>initiative is to minimise the prescribing of items that offer a limited clinical benefit to patients and where more cost-effective treatments may be available</a:t>
            </a:r>
            <a:r>
              <a:rPr lang="en-GB" sz="1600" dirty="0" smtClean="0">
                <a:solidFill>
                  <a:schemeClr val="tx1"/>
                </a:solidFill>
              </a:rPr>
              <a:t>.</a:t>
            </a:r>
          </a:p>
          <a:p>
            <a:pPr marL="342900" indent="-342900">
              <a:spcAft>
                <a:spcPts val="1200"/>
              </a:spcAft>
              <a:buFont typeface="Arial" panose="020B0604020202020204" pitchFamily="34" charset="0"/>
              <a:buChar char="•"/>
            </a:pPr>
            <a:r>
              <a:rPr lang="en-GB" sz="1600" dirty="0">
                <a:solidFill>
                  <a:schemeClr val="tx1"/>
                </a:solidFill>
              </a:rPr>
              <a:t>Five items/item groups were identified for the purposes of the first phase of this initiative, with an additional four included in the second phase. The paper detailing the items included in the third phase of this initiative </a:t>
            </a:r>
            <a:r>
              <a:rPr lang="en-GB" sz="1600" dirty="0" smtClean="0">
                <a:solidFill>
                  <a:schemeClr val="tx1"/>
                </a:solidFill>
              </a:rPr>
              <a:t>was endorsed by AWMSG </a:t>
            </a:r>
            <a:r>
              <a:rPr lang="en-GB" sz="1600" dirty="0">
                <a:solidFill>
                  <a:schemeClr val="tx1"/>
                </a:solidFill>
              </a:rPr>
              <a:t>and published in February 2020.</a:t>
            </a:r>
            <a:endParaRPr lang="en-GB" sz="1600" dirty="0" smtClean="0">
              <a:solidFill>
                <a:schemeClr val="tx1"/>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4188293031"/>
              </p:ext>
            </p:extLst>
          </p:nvPr>
        </p:nvGraphicFramePr>
        <p:xfrm>
          <a:off x="685800" y="1084888"/>
          <a:ext cx="8001000" cy="1269341"/>
        </p:xfrm>
        <a:graphic>
          <a:graphicData uri="http://schemas.openxmlformats.org/drawingml/2006/table">
            <a:tbl>
              <a:tblPr firstRow="1" bandRow="1">
                <a:tableStyleId>{5C22544A-7EE6-4342-B048-85BDC9FD1C3A}</a:tableStyleId>
              </a:tblPr>
              <a:tblGrid>
                <a:gridCol w="1765111"/>
                <a:gridCol w="6235889"/>
              </a:tblGrid>
              <a:tr h="527661">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a:t>
                      </a:r>
                      <a:r>
                        <a:rPr lang="en-GB" sz="1400" b="0" baseline="0" dirty="0" smtClean="0">
                          <a:solidFill>
                            <a:schemeClr val="tx1"/>
                          </a:solidFill>
                        </a:rPr>
                        <a:t> drive a reduction in the prescribing of items considered as not suitable for routine prescribing in Wales</a:t>
                      </a:r>
                      <a:r>
                        <a:rPr lang="en-GB" sz="1400" b="0" dirty="0" smtClean="0">
                          <a:solidFill>
                            <a:schemeClr val="tx1"/>
                          </a:solidFill>
                        </a:rPr>
                        <a:t>.</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Low value for prescribing</a:t>
                      </a:r>
                      <a:r>
                        <a:rPr lang="en-GB" sz="1400" baseline="0" dirty="0" smtClean="0"/>
                        <a:t> UDG spend per 1,000 patients.</a:t>
                      </a:r>
                      <a:endParaRPr lang="en-GB" sz="1400" dirty="0" smtClean="0"/>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7" name="Group 6"/>
          <p:cNvGrpSpPr/>
          <p:nvPr/>
        </p:nvGrpSpPr>
        <p:grpSpPr>
          <a:xfrm>
            <a:off x="1886041" y="410100"/>
            <a:ext cx="5370310" cy="369332"/>
            <a:chOff x="951114" y="550221"/>
            <a:chExt cx="5370310" cy="369332"/>
          </a:xfrm>
        </p:grpSpPr>
        <p:sp>
          <p:nvSpPr>
            <p:cNvPr id="8" name="TextBox 7"/>
            <p:cNvSpPr txBox="1"/>
            <p:nvPr/>
          </p:nvSpPr>
          <p:spPr>
            <a:xfrm>
              <a:off x="951114" y="550221"/>
              <a:ext cx="1586383"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EFFICIENCY</a:t>
              </a:r>
              <a:endParaRPr lang="en-GB" b="1" dirty="0">
                <a:solidFill>
                  <a:schemeClr val="bg1"/>
                </a:solidFill>
              </a:endParaRPr>
            </a:p>
          </p:txBody>
        </p:sp>
        <p:sp>
          <p:nvSpPr>
            <p:cNvPr id="12" name="Rectangle 11"/>
            <p:cNvSpPr/>
            <p:nvPr/>
          </p:nvSpPr>
          <p:spPr>
            <a:xfrm>
              <a:off x="2537497" y="550221"/>
              <a:ext cx="3783927"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LOW VALUE FOR PRESCRIBING</a:t>
              </a:r>
              <a:endParaRPr lang="en-GB" b="1" dirty="0">
                <a:solidFill>
                  <a:srgbClr val="37698A"/>
                </a:solidFill>
              </a:endParaRPr>
            </a:p>
          </p:txBody>
        </p:sp>
      </p:grpSp>
    </p:spTree>
    <p:extLst>
      <p:ext uri="{BB962C8B-B14F-4D97-AF65-F5344CB8AC3E}">
        <p14:creationId xmlns:p14="http://schemas.microsoft.com/office/powerpoint/2010/main" val="3670357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1800" dirty="0" smtClean="0"/>
              <a:t>Spend per 1,000 patients on the medicines identified as low value for prescribing by health boards in 2018</a:t>
            </a:r>
            <a:r>
              <a:rPr lang="en-GB" sz="1800" dirty="0" smtClean="0">
                <a:ea typeface="Times New Roman"/>
                <a:cs typeface="Times New Roman"/>
              </a:rPr>
              <a:t>–</a:t>
            </a:r>
            <a:r>
              <a:rPr lang="en-GB" sz="1800" dirty="0" smtClean="0"/>
              <a:t>2019, compared to 2017</a:t>
            </a:r>
            <a:r>
              <a:rPr lang="en-GB" sz="1800" dirty="0" smtClean="0">
                <a:ea typeface="Times New Roman"/>
                <a:cs typeface="Times New Roman"/>
              </a:rPr>
              <a:t>–2018</a:t>
            </a:r>
            <a:endParaRPr lang="en-GB" sz="1800" dirty="0"/>
          </a:p>
        </p:txBody>
      </p:sp>
      <p:sp>
        <p:nvSpPr>
          <p:cNvPr id="10" name="TextBox 9"/>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1" name="Rectangle 10"/>
          <p:cNvSpPr/>
          <p:nvPr/>
        </p:nvSpPr>
        <p:spPr>
          <a:xfrm>
            <a:off x="1733107" y="0"/>
            <a:ext cx="3057378" cy="369332"/>
          </a:xfrm>
          <a:prstGeom prst="rect">
            <a:avLst/>
          </a:prstGeom>
          <a:ln>
            <a:solidFill>
              <a:srgbClr val="37698A"/>
            </a:solidFill>
          </a:ln>
        </p:spPr>
        <p:txBody>
          <a:bodyPr wrap="square" anchor="ctr">
            <a:noAutofit/>
          </a:bodyPr>
          <a:lstStyle/>
          <a:p>
            <a:pPr algn="ctr"/>
            <a:r>
              <a:rPr lang="en-GB" sz="1400" dirty="0" smtClean="0">
                <a:solidFill>
                  <a:srgbClr val="37698A"/>
                </a:solidFill>
              </a:rPr>
              <a:t>LOW VALUE FOR PRESCRIBING</a:t>
            </a:r>
            <a:endParaRPr lang="en-GB" sz="1400" dirty="0">
              <a:solidFill>
                <a:srgbClr val="37698A"/>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068" y="1365678"/>
            <a:ext cx="7098366" cy="4199610"/>
          </a:xfrm>
          <a:prstGeom prst="rect">
            <a:avLst/>
          </a:prstGeom>
        </p:spPr>
      </p:pic>
      <p:grpSp>
        <p:nvGrpSpPr>
          <p:cNvPr id="17" name="Group 16"/>
          <p:cNvGrpSpPr/>
          <p:nvPr/>
        </p:nvGrpSpPr>
        <p:grpSpPr>
          <a:xfrm>
            <a:off x="2124329" y="1311000"/>
            <a:ext cx="2445302" cy="215444"/>
            <a:chOff x="2124329" y="1482070"/>
            <a:chExt cx="2445302" cy="215444"/>
          </a:xfrm>
        </p:grpSpPr>
        <p:sp>
          <p:nvSpPr>
            <p:cNvPr id="6" name="Rectangle 5"/>
            <p:cNvSpPr/>
            <p:nvPr/>
          </p:nvSpPr>
          <p:spPr>
            <a:xfrm>
              <a:off x="2124329" y="1536748"/>
              <a:ext cx="125257" cy="12525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2249586" y="1482070"/>
              <a:ext cx="2320045" cy="215444"/>
            </a:xfrm>
            <a:prstGeom prst="rect">
              <a:avLst/>
            </a:prstGeom>
            <a:noFill/>
          </p:spPr>
          <p:txBody>
            <a:bodyPr wrap="square" rtlCol="0" anchor="ctr">
              <a:spAutoFit/>
            </a:bodyPr>
            <a:lstStyle/>
            <a:p>
              <a:r>
                <a:rPr lang="en-GB" sz="800" dirty="0" smtClean="0">
                  <a:latin typeface="Arial" panose="020B0604020202020204" pitchFamily="34" charset="0"/>
                  <a:cs typeface="Arial" panose="020B0604020202020204" pitchFamily="34" charset="0"/>
                </a:rPr>
                <a:t>Spend on items within phase 1 in 2018</a:t>
              </a:r>
              <a:r>
                <a:rPr lang="en-GB" sz="800" dirty="0">
                  <a:ea typeface="Times New Roman"/>
                  <a:cs typeface="Times New Roman"/>
                </a:rPr>
                <a:t>–</a:t>
              </a:r>
              <a:r>
                <a:rPr lang="en-GB" sz="800" dirty="0" smtClean="0">
                  <a:latin typeface="Arial" panose="020B0604020202020204" pitchFamily="34" charset="0"/>
                  <a:cs typeface="Arial" panose="020B0604020202020204" pitchFamily="34" charset="0"/>
                </a:rPr>
                <a:t>2019</a:t>
              </a:r>
              <a:endParaRPr lang="en-GB" sz="800" dirty="0">
                <a:latin typeface="Arial" panose="020B0604020202020204" pitchFamily="34" charset="0"/>
                <a:cs typeface="Arial" panose="020B0604020202020204" pitchFamily="34" charset="0"/>
              </a:endParaRPr>
            </a:p>
          </p:txBody>
        </p:sp>
      </p:grpSp>
      <p:grpSp>
        <p:nvGrpSpPr>
          <p:cNvPr id="18" name="Group 17"/>
          <p:cNvGrpSpPr/>
          <p:nvPr/>
        </p:nvGrpSpPr>
        <p:grpSpPr>
          <a:xfrm>
            <a:off x="2124329" y="1559203"/>
            <a:ext cx="2445302" cy="215444"/>
            <a:chOff x="2124329" y="1763032"/>
            <a:chExt cx="2445302" cy="215444"/>
          </a:xfrm>
        </p:grpSpPr>
        <p:sp>
          <p:nvSpPr>
            <p:cNvPr id="12" name="Rectangle 11"/>
            <p:cNvSpPr/>
            <p:nvPr/>
          </p:nvSpPr>
          <p:spPr>
            <a:xfrm>
              <a:off x="2124329" y="1809944"/>
              <a:ext cx="125257" cy="125257"/>
            </a:xfrm>
            <a:prstGeom prst="rect">
              <a:avLst/>
            </a:prstGeom>
            <a:solidFill>
              <a:srgbClr val="F28E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2249586" y="1763032"/>
              <a:ext cx="2320045" cy="215444"/>
            </a:xfrm>
            <a:prstGeom prst="rect">
              <a:avLst/>
            </a:prstGeom>
            <a:noFill/>
          </p:spPr>
          <p:txBody>
            <a:bodyPr wrap="square" rtlCol="0" anchor="ctr">
              <a:spAutoFit/>
            </a:bodyPr>
            <a:lstStyle/>
            <a:p>
              <a:r>
                <a:rPr lang="en-GB" sz="800" dirty="0">
                  <a:latin typeface="Arial" panose="020B0604020202020204" pitchFamily="34" charset="0"/>
                  <a:cs typeface="Arial" panose="020B0604020202020204" pitchFamily="34" charset="0"/>
                </a:rPr>
                <a:t>Spend on items within phase </a:t>
              </a:r>
              <a:r>
                <a:rPr lang="en-GB" sz="800" dirty="0" smtClean="0">
                  <a:latin typeface="Arial" panose="020B0604020202020204" pitchFamily="34" charset="0"/>
                  <a:cs typeface="Arial" panose="020B0604020202020204" pitchFamily="34" charset="0"/>
                </a:rPr>
                <a:t>2 </a:t>
              </a:r>
              <a:r>
                <a:rPr lang="en-GB" sz="800" dirty="0">
                  <a:latin typeface="Arial" panose="020B0604020202020204" pitchFamily="34" charset="0"/>
                  <a:cs typeface="Arial" panose="020B0604020202020204" pitchFamily="34" charset="0"/>
                </a:rPr>
                <a:t>in </a:t>
              </a:r>
              <a:r>
                <a:rPr lang="en-GB" sz="800" dirty="0" smtClean="0">
                  <a:latin typeface="Arial" panose="020B0604020202020204" pitchFamily="34" charset="0"/>
                  <a:cs typeface="Arial" panose="020B0604020202020204" pitchFamily="34" charset="0"/>
                </a:rPr>
                <a:t>2018</a:t>
              </a:r>
              <a:r>
                <a:rPr lang="en-GB" sz="800" dirty="0">
                  <a:ea typeface="Times New Roman"/>
                  <a:cs typeface="Times New Roman"/>
                </a:rPr>
                <a:t>–</a:t>
              </a:r>
              <a:r>
                <a:rPr lang="en-GB" sz="800" dirty="0" smtClean="0">
                  <a:latin typeface="Arial" panose="020B0604020202020204" pitchFamily="34" charset="0"/>
                  <a:cs typeface="Arial" panose="020B0604020202020204" pitchFamily="34" charset="0"/>
                </a:rPr>
                <a:t>2019</a:t>
              </a:r>
              <a:endParaRPr lang="en-GB" sz="800" dirty="0">
                <a:latin typeface="Arial" panose="020B0604020202020204" pitchFamily="34" charset="0"/>
                <a:cs typeface="Arial" panose="020B0604020202020204" pitchFamily="34" charset="0"/>
              </a:endParaRPr>
            </a:p>
          </p:txBody>
        </p:sp>
      </p:grpSp>
      <p:grpSp>
        <p:nvGrpSpPr>
          <p:cNvPr id="19" name="Group 18"/>
          <p:cNvGrpSpPr/>
          <p:nvPr/>
        </p:nvGrpSpPr>
        <p:grpSpPr>
          <a:xfrm>
            <a:off x="1925904" y="1807406"/>
            <a:ext cx="2643727" cy="215444"/>
            <a:chOff x="1925904" y="1978476"/>
            <a:chExt cx="2643727" cy="215444"/>
          </a:xfrm>
        </p:grpSpPr>
        <p:cxnSp>
          <p:nvCxnSpPr>
            <p:cNvPr id="8" name="Straight Connector 7"/>
            <p:cNvCxnSpPr/>
            <p:nvPr/>
          </p:nvCxnSpPr>
          <p:spPr>
            <a:xfrm flipH="1">
              <a:off x="1925904" y="2086198"/>
              <a:ext cx="323683"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249586" y="1978476"/>
              <a:ext cx="2320045" cy="215444"/>
            </a:xfrm>
            <a:prstGeom prst="rect">
              <a:avLst/>
            </a:prstGeom>
            <a:noFill/>
          </p:spPr>
          <p:txBody>
            <a:bodyPr wrap="square" rtlCol="0" anchor="ctr">
              <a:spAutoFit/>
            </a:bodyPr>
            <a:lstStyle/>
            <a:p>
              <a:r>
                <a:rPr lang="en-GB" sz="800" dirty="0">
                  <a:latin typeface="Arial" panose="020B0604020202020204" pitchFamily="34" charset="0"/>
                  <a:cs typeface="Arial" panose="020B0604020202020204" pitchFamily="34" charset="0"/>
                </a:rPr>
                <a:t>Spend </a:t>
              </a:r>
              <a:r>
                <a:rPr lang="en-GB" sz="800" dirty="0" smtClean="0">
                  <a:latin typeface="Arial" panose="020B0604020202020204" pitchFamily="34" charset="0"/>
                  <a:cs typeface="Arial" panose="020B0604020202020204" pitchFamily="34" charset="0"/>
                </a:rPr>
                <a:t>in 2017</a:t>
              </a:r>
              <a:r>
                <a:rPr lang="en-GB" sz="800" dirty="0" smtClean="0">
                  <a:ea typeface="Times New Roman"/>
                  <a:cs typeface="Times New Roman"/>
                </a:rPr>
                <a:t>–</a:t>
              </a:r>
              <a:r>
                <a:rPr lang="en-GB" sz="800" dirty="0" smtClean="0">
                  <a:latin typeface="Arial" panose="020B0604020202020204" pitchFamily="34" charset="0"/>
                  <a:cs typeface="Arial" panose="020B0604020202020204" pitchFamily="34" charset="0"/>
                </a:rPr>
                <a:t>2018</a:t>
              </a:r>
              <a:endParaRPr lang="en-GB"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880450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5681"/>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64957937"/>
              </p:ext>
            </p:extLst>
          </p:nvPr>
        </p:nvGraphicFramePr>
        <p:xfrm>
          <a:off x="256479" y="764433"/>
          <a:ext cx="8576803" cy="5657017"/>
        </p:xfrm>
        <a:graphic>
          <a:graphicData uri="http://schemas.openxmlformats.org/drawingml/2006/table">
            <a:tbl>
              <a:tblPr firstRow="1" bandRow="1">
                <a:tableStyleId>{5C22544A-7EE6-4342-B048-85BDC9FD1C3A}</a:tableStyleId>
              </a:tblPr>
              <a:tblGrid>
                <a:gridCol w="1161774"/>
                <a:gridCol w="817953"/>
                <a:gridCol w="3005750"/>
                <a:gridCol w="3591326"/>
              </a:tblGrid>
              <a:tr h="59358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National</a:t>
                      </a:r>
                      <a:r>
                        <a:rPr lang="en-GB" sz="1000" b="1" baseline="0" dirty="0" smtClean="0">
                          <a:solidFill>
                            <a:schemeClr val="bg1"/>
                          </a:solidFill>
                          <a:latin typeface="Arial" pitchFamily="34" charset="0"/>
                          <a:ea typeface="Times New Roman"/>
                          <a:cs typeface="Arial" pitchFamily="34" charset="0"/>
                        </a:rPr>
                        <a:t> Prescribing Indicator</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Applicable to:</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Unit of measure</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Target for 2020–2021</a:t>
                      </a:r>
                      <a:endParaRPr lang="en-GB" sz="1000" b="1" dirty="0">
                        <a:solidFill>
                          <a:schemeClr val="bg1"/>
                        </a:solidFill>
                      </a:endParaRPr>
                    </a:p>
                  </a:txBody>
                  <a:tcPr marL="45720" marR="45720" anchor="ctr">
                    <a:solidFill>
                      <a:srgbClr val="37698A"/>
                    </a:solidFill>
                  </a:tcPr>
                </a:tc>
              </a:tr>
              <a:tr h="389299">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dk1"/>
                          </a:solidFill>
                          <a:latin typeface="+mn-lt"/>
                          <a:ea typeface="+mn-ea"/>
                          <a:cs typeface="+mn-cs"/>
                        </a:rPr>
                        <a:t>Analgesics</a:t>
                      </a:r>
                      <a:endParaRPr lang="en-GB" sz="1000" dirty="0" smtClean="0">
                        <a:latin typeface="+mn-lt"/>
                      </a:endParaRPr>
                    </a:p>
                  </a:txBody>
                  <a:tcPr marL="45720" marR="45720" marT="54000" marB="54000" anchor="ctr"/>
                </a:tc>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tab pos="160020" algn="l"/>
                        </a:tabLst>
                        <a:defRPr/>
                      </a:pPr>
                      <a:r>
                        <a:rPr lang="en-GB" sz="1000" kern="1200" dirty="0" smtClean="0">
                          <a:solidFill>
                            <a:schemeClr val="dk1"/>
                          </a:solidFill>
                          <a:latin typeface="+mn-lt"/>
                          <a:ea typeface="Times New Roman"/>
                          <a:cs typeface="Times New Roman"/>
                        </a:rPr>
                        <a:t>Primary care</a:t>
                      </a: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Opioid burden user</a:t>
                      </a:r>
                      <a:r>
                        <a:rPr lang="en-GB" sz="1000" kern="1200" baseline="0" dirty="0" smtClean="0">
                          <a:solidFill>
                            <a:schemeClr val="dk1"/>
                          </a:solidFill>
                          <a:latin typeface="Arial"/>
                          <a:ea typeface="Times New Roman"/>
                          <a:cs typeface="Times New Roman"/>
                        </a:rPr>
                        <a:t> defined group (UDG) ADQs per 1,000 patients</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Maintain performance levels within the lower quartile,</a:t>
                      </a:r>
                      <a:r>
                        <a:rPr lang="en-GB" sz="1000" kern="1200" baseline="0" dirty="0" smtClean="0">
                          <a:solidFill>
                            <a:schemeClr val="dk1"/>
                          </a:solidFill>
                          <a:latin typeface="Arial"/>
                          <a:ea typeface="Times New Roman"/>
                          <a:cs typeface="Times New Roman"/>
                        </a:rPr>
                        <a:t> or show a reduction towards the quartile below</a:t>
                      </a:r>
                      <a:endParaRPr lang="en-GB" sz="1000" kern="1200" dirty="0">
                        <a:solidFill>
                          <a:schemeClr val="dk1"/>
                        </a:solidFill>
                        <a:latin typeface="Arial"/>
                        <a:ea typeface="Times New Roman"/>
                        <a:cs typeface="Times New Roman"/>
                      </a:endParaRPr>
                    </a:p>
                  </a:txBody>
                  <a:tcPr marL="45720" marR="45720" marT="54000" marB="54000" anchor="ctr"/>
                </a:tc>
              </a:tr>
              <a:tr h="531315">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dirty="0" smtClean="0">
                        <a:latin typeface="+mn-lt"/>
                      </a:endParaRPr>
                    </a:p>
                  </a:txBody>
                  <a:tcPr marT="108000" marB="1080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Tramadol DDDs per 1,000 patients</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54000" marB="54000" anchor="ctr"/>
                </a:tc>
              </a:tr>
              <a:tr h="531315">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dirty="0" smtClean="0">
                        <a:latin typeface="+mn-lt"/>
                      </a:endParaRPr>
                    </a:p>
                  </a:txBody>
                  <a:tcPr marT="108000" marB="1080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Gabapentin and pregabalin DDDs per 1,000 patients</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54000" marB="54000" anchor="ctr"/>
                </a:tc>
              </a:tr>
              <a:tr h="633207">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latin typeface="+mn-lt"/>
                        </a:rPr>
                        <a:t>Anticoagulants in atrial fibrillation (AF)</a:t>
                      </a:r>
                    </a:p>
                  </a:txBody>
                  <a:tcPr marL="45720" marR="45720" marT="54000" marB="54000" anchor="ctr"/>
                </a:tc>
                <a:tc rowSpan="3">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The number of patients with AF and a CHA</a:t>
                      </a:r>
                      <a:r>
                        <a:rPr lang="en-GB" sz="1000" kern="1200" baseline="-25000" dirty="0" smtClean="0">
                          <a:solidFill>
                            <a:schemeClr val="dk1"/>
                          </a:solidFill>
                          <a:latin typeface="+mn-lt"/>
                          <a:ea typeface="Times New Roman"/>
                          <a:cs typeface="Times New Roman"/>
                        </a:rPr>
                        <a:t>2</a:t>
                      </a:r>
                      <a:r>
                        <a:rPr lang="en-GB" sz="1000" kern="1200" dirty="0" smtClean="0">
                          <a:solidFill>
                            <a:schemeClr val="dk1"/>
                          </a:solidFill>
                          <a:latin typeface="+mn-lt"/>
                          <a:ea typeface="Times New Roman"/>
                          <a:cs typeface="Times New Roman"/>
                        </a:rPr>
                        <a:t>DS</a:t>
                      </a:r>
                      <a:r>
                        <a:rPr lang="en-GB" sz="1000" kern="1200" baseline="-25000" dirty="0" smtClean="0">
                          <a:solidFill>
                            <a:schemeClr val="dk1"/>
                          </a:solidFill>
                          <a:latin typeface="+mn-lt"/>
                          <a:ea typeface="Times New Roman"/>
                          <a:cs typeface="Times New Roman"/>
                        </a:rPr>
                        <a:t>2</a:t>
                      </a:r>
                      <a:r>
                        <a:rPr lang="en-GB" sz="1000" kern="1200" dirty="0" smtClean="0">
                          <a:solidFill>
                            <a:schemeClr val="dk1"/>
                          </a:solidFill>
                          <a:latin typeface="+mn-lt"/>
                          <a:ea typeface="Times New Roman"/>
                          <a:cs typeface="Times New Roman"/>
                        </a:rPr>
                        <a:t>-VASc score of 2 or more who are currently prescribed an anticoagulant, as a percentage of all patients with AF.</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To increase the number of patients with AF and a CHA</a:t>
                      </a:r>
                      <a:r>
                        <a:rPr lang="en-GB" sz="1000" kern="1200" baseline="-25000" dirty="0" smtClean="0">
                          <a:solidFill>
                            <a:schemeClr val="dk1"/>
                          </a:solidFill>
                          <a:latin typeface="+mn-lt"/>
                          <a:ea typeface="Times New Roman"/>
                          <a:cs typeface="Times New Roman"/>
                        </a:rPr>
                        <a:t>2</a:t>
                      </a:r>
                      <a:r>
                        <a:rPr lang="en-GB" sz="1000" kern="1200" dirty="0" smtClean="0">
                          <a:solidFill>
                            <a:schemeClr val="dk1"/>
                          </a:solidFill>
                          <a:latin typeface="+mn-lt"/>
                          <a:ea typeface="Times New Roman"/>
                          <a:cs typeface="Times New Roman"/>
                        </a:rPr>
                        <a:t>DS</a:t>
                      </a:r>
                      <a:r>
                        <a:rPr lang="en-GB" sz="1000" kern="1200" baseline="-25000" dirty="0" smtClean="0">
                          <a:solidFill>
                            <a:schemeClr val="dk1"/>
                          </a:solidFill>
                          <a:latin typeface="+mn-lt"/>
                          <a:ea typeface="Times New Roman"/>
                          <a:cs typeface="Times New Roman"/>
                        </a:rPr>
                        <a:t>2</a:t>
                      </a:r>
                      <a:r>
                        <a:rPr lang="en-GB" sz="1000" kern="1200" dirty="0" smtClean="0">
                          <a:solidFill>
                            <a:schemeClr val="dk1"/>
                          </a:solidFill>
                          <a:latin typeface="+mn-lt"/>
                          <a:ea typeface="Times New Roman"/>
                          <a:cs typeface="Times New Roman"/>
                        </a:rPr>
                        <a:t>-VASc score of 2 or more prescribed an anticoagulant.</a:t>
                      </a:r>
                      <a:endParaRPr lang="en-GB" sz="1000" kern="1200" dirty="0">
                        <a:solidFill>
                          <a:schemeClr val="dk1"/>
                        </a:solidFill>
                        <a:latin typeface="Arial"/>
                        <a:ea typeface="Times New Roman"/>
                        <a:cs typeface="Times New Roman"/>
                      </a:endParaRPr>
                    </a:p>
                  </a:txBody>
                  <a:tcPr marL="45720" marR="45720" marT="54000" marB="54000" anchor="ctr"/>
                </a:tc>
              </a:tr>
              <a:tr h="424005">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b="1" dirty="0" smtClean="0">
                        <a:latin typeface="+mn-lt"/>
                      </a:endParaRPr>
                    </a:p>
                  </a:txBody>
                  <a:tcPr marL="45720" marR="45720" marT="75600" marB="756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The number of patients diagnosed with AF who are prescribed an anticoagulant and have received an anticoagulant review within the last 12 months, as a percentage of all patients diagnosed with AF who are prescribed an anticoagulant.</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To increase the number of patients who are prescribed an anticoagulant and have received an anticoagulant review within the last 12 months.</a:t>
                      </a:r>
                      <a:endParaRPr lang="en-GB" sz="1000" kern="1200" dirty="0">
                        <a:solidFill>
                          <a:schemeClr val="dk1"/>
                        </a:solidFill>
                        <a:latin typeface="Arial"/>
                        <a:ea typeface="Times New Roman"/>
                        <a:cs typeface="Times New Roman"/>
                      </a:endParaRPr>
                    </a:p>
                  </a:txBody>
                  <a:tcPr marL="45720" marR="45720" marT="54000" marB="54000" anchor="ctr"/>
                </a:tc>
              </a:tr>
              <a:tr h="424005">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b="1" dirty="0" smtClean="0">
                        <a:latin typeface="+mn-lt"/>
                      </a:endParaRPr>
                    </a:p>
                  </a:txBody>
                  <a:tcPr marL="45720" marR="45720" marT="75600" marB="756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The number of patients diagnosed with AF who are prescribed antiplatelet monotherapy, as a percentage of all patients diagnosed with AF.</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To reduce the number of patients with AF prescribed antiplatelet monotherapy.</a:t>
                      </a:r>
                      <a:endParaRPr lang="en-GB" sz="1000" kern="1200" dirty="0">
                        <a:solidFill>
                          <a:schemeClr val="dk1"/>
                        </a:solidFill>
                        <a:latin typeface="Arial"/>
                        <a:ea typeface="Times New Roman"/>
                        <a:cs typeface="Times New Roman"/>
                      </a:endParaRPr>
                    </a:p>
                  </a:txBody>
                  <a:tcPr marL="45720" marR="45720" marT="54000" marB="54000" anchor="ctr"/>
                </a:tc>
              </a:tr>
              <a:tr h="424005">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latin typeface="+mn-lt"/>
                        </a:rPr>
                        <a:t>Antimicrobial stewardship</a:t>
                      </a:r>
                    </a:p>
                  </a:txBody>
                  <a:tcPr marL="45720" marR="45720" marT="54000" marB="54000" anchor="ctr"/>
                </a:tc>
                <a:tc rowSpan="2">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Total antibacterial items per 1,000 STAR-PUs</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Health board target: a quarterly reduction of 5% against a baseline of April 2018–March 2019.</a:t>
                      </a: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GP Practice target: 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54000" marB="54000" anchor="ctr"/>
                </a:tc>
              </a:tr>
              <a:tr h="424005">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b="1" dirty="0" smtClean="0">
                        <a:latin typeface="+mn-lt"/>
                      </a:endParaRPr>
                    </a:p>
                  </a:txBody>
                  <a:tcPr marL="45720" marR="45720" marT="75600" marB="756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Number of 4C antimicrobial (co-</a:t>
                      </a:r>
                      <a:r>
                        <a:rPr lang="en-GB" sz="1000" kern="1200" dirty="0" err="1" smtClean="0">
                          <a:solidFill>
                            <a:schemeClr val="dk1"/>
                          </a:solidFill>
                          <a:latin typeface="+mn-lt"/>
                          <a:ea typeface="Times New Roman"/>
                          <a:cs typeface="Times New Roman"/>
                        </a:rPr>
                        <a:t>amoxiclav</a:t>
                      </a:r>
                      <a:r>
                        <a:rPr lang="en-GB" sz="1000" kern="1200" dirty="0" smtClean="0">
                          <a:solidFill>
                            <a:schemeClr val="dk1"/>
                          </a:solidFill>
                          <a:latin typeface="+mn-lt"/>
                          <a:ea typeface="Times New Roman"/>
                          <a:cs typeface="Times New Roman"/>
                        </a:rPr>
                        <a:t>, </a:t>
                      </a:r>
                      <a:r>
                        <a:rPr lang="en-GB" sz="1000" kern="1200" dirty="0" err="1" smtClean="0">
                          <a:solidFill>
                            <a:schemeClr val="dk1"/>
                          </a:solidFill>
                          <a:latin typeface="+mn-lt"/>
                          <a:ea typeface="Times New Roman"/>
                          <a:cs typeface="Times New Roman"/>
                        </a:rPr>
                        <a:t>cephalosporins</a:t>
                      </a:r>
                      <a:r>
                        <a:rPr lang="en-GB" sz="1000" kern="1200" dirty="0" smtClean="0">
                          <a:solidFill>
                            <a:schemeClr val="dk1"/>
                          </a:solidFill>
                          <a:latin typeface="+mn-lt"/>
                          <a:ea typeface="Times New Roman"/>
                          <a:cs typeface="Times New Roman"/>
                        </a:rPr>
                        <a:t>, fluoroquinolones and clindamycin) items per 1,000 patients</a:t>
                      </a:r>
                      <a:endParaRPr lang="en-GB" sz="1000" kern="1200" dirty="0">
                        <a:solidFill>
                          <a:schemeClr val="dk1"/>
                        </a:solidFill>
                        <a:latin typeface="Arial"/>
                        <a:ea typeface="Times New Roman"/>
                        <a:cs typeface="Times New Roman"/>
                      </a:endParaRPr>
                    </a:p>
                  </a:txBody>
                  <a:tcPr marL="45720" marR="45720" marT="54000" marB="54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Health board target: A quarterly reduction of 10% against a baseline of April 2018–March 2019.</a:t>
                      </a: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GP Practice target: 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54000" marB="54000" anchor="ctr"/>
                </a:tc>
              </a:tr>
            </a:tbl>
          </a:graphicData>
        </a:graphic>
      </p:graphicFrame>
      <p:sp>
        <p:nvSpPr>
          <p:cNvPr id="5" name="TextBox 4"/>
          <p:cNvSpPr txBox="1"/>
          <p:nvPr/>
        </p:nvSpPr>
        <p:spPr>
          <a:xfrm>
            <a:off x="170121" y="0"/>
            <a:ext cx="2219994" cy="369332"/>
          </a:xfrm>
          <a:prstGeom prst="rect">
            <a:avLst/>
          </a:prstGeom>
          <a:solidFill>
            <a:srgbClr val="37698A"/>
          </a:solidFill>
        </p:spPr>
        <p:txBody>
          <a:bodyPr wrap="square" rtlCol="0">
            <a:spAutoFit/>
          </a:bodyPr>
          <a:lstStyle/>
          <a:p>
            <a:pPr algn="ctr"/>
            <a:r>
              <a:rPr lang="en-GB" b="1" dirty="0" smtClean="0">
                <a:solidFill>
                  <a:schemeClr val="bg1"/>
                </a:solidFill>
              </a:rPr>
              <a:t>PRIORITY AREAS</a:t>
            </a:r>
            <a:endParaRPr lang="en-GB" b="1" dirty="0">
              <a:solidFill>
                <a:schemeClr val="bg1"/>
              </a:solidFill>
            </a:endParaRPr>
          </a:p>
        </p:txBody>
      </p:sp>
    </p:spTree>
    <p:extLst>
      <p:ext uri="{BB962C8B-B14F-4D97-AF65-F5344CB8AC3E}">
        <p14:creationId xmlns:p14="http://schemas.microsoft.com/office/powerpoint/2010/main" val="105350522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2247069"/>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2895796"/>
            <a:ext cx="8001000" cy="3218399"/>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schemeClr val="tx1"/>
                </a:solidFill>
              </a:rPr>
              <a:t>Prescribers should consider the Low Priority for Funding initiative when deciding whether or not to prescribe any of the included items</a:t>
            </a:r>
            <a:r>
              <a:rPr lang="en-GB" sz="1600" dirty="0" smtClean="0">
                <a:solidFill>
                  <a:schemeClr val="tx1"/>
                </a:solidFill>
              </a:rPr>
              <a:t>.</a:t>
            </a:r>
            <a:endParaRPr lang="en-GB" sz="1600" dirty="0">
              <a:solidFill>
                <a:schemeClr val="tx1"/>
              </a:solidFill>
            </a:endParaRPr>
          </a:p>
          <a:p>
            <a:pPr marL="285750" indent="-285750">
              <a:buFont typeface="Arial" panose="020B0604020202020204" pitchFamily="34" charset="0"/>
              <a:buChar char="•"/>
            </a:pPr>
            <a:r>
              <a:rPr lang="en-GB" sz="1600" dirty="0">
                <a:solidFill>
                  <a:schemeClr val="tx1"/>
                </a:solidFill>
              </a:rPr>
              <a:t>Changes to individual medication regimens should be in partnership with patients using a shared decision making model</a:t>
            </a:r>
            <a:r>
              <a:rPr lang="en-GB" sz="1600" dirty="0" smtClean="0">
                <a:solidFill>
                  <a:schemeClr val="tx1"/>
                </a:solidFill>
              </a:rPr>
              <a:t>.</a:t>
            </a:r>
          </a:p>
          <a:p>
            <a:pPr marL="285750" indent="-285750">
              <a:buFont typeface="Arial" panose="020B0604020202020204" pitchFamily="34" charset="0"/>
              <a:buChar char="•"/>
            </a:pPr>
            <a:endParaRPr lang="en-GB" sz="1600" dirty="0">
              <a:solidFill>
                <a:schemeClr val="tx1"/>
              </a:solidFill>
            </a:endParaRPr>
          </a:p>
          <a:p>
            <a:endParaRPr lang="en-GB" sz="1600" dirty="0">
              <a:solidFill>
                <a:prstClr val="black"/>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1" name="TextBox 10"/>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4" name="Rectangle 13"/>
          <p:cNvSpPr/>
          <p:nvPr/>
        </p:nvSpPr>
        <p:spPr>
          <a:xfrm>
            <a:off x="1733107" y="0"/>
            <a:ext cx="3057378" cy="369332"/>
          </a:xfrm>
          <a:prstGeom prst="rect">
            <a:avLst/>
          </a:prstGeom>
          <a:ln>
            <a:solidFill>
              <a:srgbClr val="37698A"/>
            </a:solidFill>
          </a:ln>
        </p:spPr>
        <p:txBody>
          <a:bodyPr wrap="square" anchor="ctr">
            <a:noAutofit/>
          </a:bodyPr>
          <a:lstStyle/>
          <a:p>
            <a:pPr algn="ctr"/>
            <a:r>
              <a:rPr lang="en-GB" sz="1400" dirty="0" smtClean="0">
                <a:solidFill>
                  <a:srgbClr val="37698A"/>
                </a:solidFill>
              </a:rPr>
              <a:t>LOW VALUE FOR PRESCRIBING</a:t>
            </a:r>
            <a:endParaRPr lang="en-GB" sz="1400" dirty="0">
              <a:solidFill>
                <a:srgbClr val="37698A"/>
              </a:solidFill>
            </a:endParaRPr>
          </a:p>
        </p:txBody>
      </p:sp>
    </p:spTree>
    <p:extLst>
      <p:ext uri="{BB962C8B-B14F-4D97-AF65-F5344CB8AC3E}">
        <p14:creationId xmlns:p14="http://schemas.microsoft.com/office/powerpoint/2010/main" val="1754856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Thank you</a:t>
            </a:r>
            <a:endParaRPr lang="en-GB" dirty="0"/>
          </a:p>
        </p:txBody>
      </p:sp>
      <p:sp>
        <p:nvSpPr>
          <p:cNvPr id="2" name="TextBox 1"/>
          <p:cNvSpPr txBox="1"/>
          <p:nvPr/>
        </p:nvSpPr>
        <p:spPr>
          <a:xfrm>
            <a:off x="731368" y="1690777"/>
            <a:ext cx="7472353" cy="203132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For further information on the NPIs </a:t>
            </a:r>
            <a:r>
              <a:rPr lang="en-GB" dirty="0"/>
              <a:t>visit</a:t>
            </a:r>
            <a:r>
              <a:rPr lang="en-GB" dirty="0" smtClean="0"/>
              <a:t>:</a:t>
            </a:r>
            <a:br>
              <a:rPr lang="en-GB" dirty="0" smtClean="0"/>
            </a:br>
            <a:r>
              <a:rPr lang="en-GB" dirty="0">
                <a:hlinkClick r:id="rId2"/>
              </a:rPr>
              <a:t>https://</a:t>
            </a:r>
            <a:r>
              <a:rPr lang="en-GB" dirty="0" smtClean="0">
                <a:hlinkClick r:id="rId2"/>
              </a:rPr>
              <a:t>www.awttc.org/national-prescribing-indicators-2020-2021</a:t>
            </a:r>
            <a:r>
              <a:rPr lang="en-GB" dirty="0" smtClean="0"/>
              <a:t> </a:t>
            </a: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NPI data are available on the Server for Prescribing Information Reporting and Analysis (SPIRA):</a:t>
            </a:r>
            <a:br>
              <a:rPr lang="en-GB" dirty="0" smtClean="0"/>
            </a:br>
            <a:r>
              <a:rPr lang="en-GB" dirty="0" smtClean="0">
                <a:hlinkClick r:id="rId3"/>
              </a:rPr>
              <a:t>https</a:t>
            </a:r>
            <a:r>
              <a:rPr lang="en-GB" dirty="0">
                <a:hlinkClick r:id="rId3"/>
              </a:rPr>
              <a:t>://</a:t>
            </a:r>
            <a:r>
              <a:rPr lang="en-GB" dirty="0" smtClean="0">
                <a:hlinkClick r:id="rId3"/>
              </a:rPr>
              <a:t>www.awttc.org/spira</a:t>
            </a:r>
            <a:r>
              <a:rPr lang="en-GB" dirty="0" smtClean="0"/>
              <a:t> </a:t>
            </a:r>
          </a:p>
          <a:p>
            <a:pPr marL="285750" indent="-285750">
              <a:buFont typeface="Arial" panose="020B0604020202020204" pitchFamily="34" charset="0"/>
              <a:buChar char="•"/>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47925"/>
            <a:ext cx="8001000" cy="3639366"/>
          </a:xfrm>
        </p:spPr>
        <p:txBody>
          <a:bodyPr>
            <a:normAutofit lnSpcReduction="10000"/>
          </a:bodyPr>
          <a:lstStyle/>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The prescribing of opioids is often not the most appropriate or effective treatment option for patients with chronic pain, and can risk exposing patients to unnecessary harm.</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Despite the lack of evidence for use in chronic non-cancer pain, research has found an escalation of strong opioid prescribing in primary care, predominantly for non-cancer patients.</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Across </a:t>
            </a:r>
            <a:r>
              <a:rPr lang="en-GB" sz="1600" dirty="0">
                <a:solidFill>
                  <a:schemeClr val="tx1"/>
                </a:solidFill>
                <a:latin typeface="Arial" charset="0"/>
                <a:cs typeface="Arial" charset="0"/>
              </a:rPr>
              <a:t>Wales, 1,010,579 prescriptions for opioid analgesics were dispensed during </a:t>
            </a:r>
            <a:r>
              <a:rPr lang="en-GB" sz="1600" dirty="0" smtClean="0">
                <a:solidFill>
                  <a:schemeClr val="tx1"/>
                </a:solidFill>
                <a:latin typeface="Arial" charset="0"/>
                <a:cs typeface="Arial" charset="0"/>
              </a:rPr>
              <a:t>2007–2008. </a:t>
            </a:r>
            <a:r>
              <a:rPr lang="en-GB" sz="1600" dirty="0">
                <a:solidFill>
                  <a:schemeClr val="tx1"/>
                </a:solidFill>
                <a:latin typeface="Arial" charset="0"/>
                <a:cs typeface="Arial" charset="0"/>
              </a:rPr>
              <a:t>This increased by 50% over ten years, with more than 1.5 million prescriptions dispensed during </a:t>
            </a:r>
            <a:r>
              <a:rPr lang="en-GB" sz="1600" dirty="0" smtClean="0">
                <a:solidFill>
                  <a:schemeClr val="tx1"/>
                </a:solidFill>
                <a:latin typeface="Arial" charset="0"/>
                <a:cs typeface="Arial" charset="0"/>
              </a:rPr>
              <a:t>2017–2018.</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During </a:t>
            </a:r>
            <a:r>
              <a:rPr lang="en-GB" sz="1600" dirty="0">
                <a:solidFill>
                  <a:schemeClr val="tx1"/>
                </a:solidFill>
                <a:latin typeface="Arial" charset="0"/>
                <a:cs typeface="Arial" charset="0"/>
              </a:rPr>
              <a:t>the same period, opioid related deaths in Wales increased from 96 in 2007, to </a:t>
            </a:r>
            <a:r>
              <a:rPr lang="en-GB" sz="1600" dirty="0" smtClean="0">
                <a:solidFill>
                  <a:schemeClr val="tx1"/>
                </a:solidFill>
                <a:latin typeface="Arial" charset="0"/>
                <a:cs typeface="Arial" charset="0"/>
              </a:rPr>
              <a:t>164 </a:t>
            </a:r>
            <a:r>
              <a:rPr lang="en-GB" sz="1600" dirty="0">
                <a:solidFill>
                  <a:schemeClr val="tx1"/>
                </a:solidFill>
                <a:latin typeface="Arial" charset="0"/>
                <a:cs typeface="Arial" charset="0"/>
              </a:rPr>
              <a:t>in </a:t>
            </a:r>
            <a:r>
              <a:rPr lang="en-GB" sz="1600" dirty="0" smtClean="0">
                <a:solidFill>
                  <a:schemeClr val="tx1"/>
                </a:solidFill>
                <a:latin typeface="Arial" charset="0"/>
                <a:cs typeface="Arial" charset="0"/>
              </a:rPr>
              <a:t>2018, </a:t>
            </a:r>
            <a:r>
              <a:rPr lang="en-GB" sz="1600" dirty="0">
                <a:solidFill>
                  <a:schemeClr val="tx1"/>
                </a:solidFill>
                <a:latin typeface="Arial" charset="0"/>
                <a:cs typeface="Arial" charset="0"/>
              </a:rPr>
              <a:t>an increase of </a:t>
            </a:r>
            <a:r>
              <a:rPr lang="en-GB" sz="1600" dirty="0" smtClean="0">
                <a:solidFill>
                  <a:schemeClr val="tx1"/>
                </a:solidFill>
                <a:latin typeface="Arial" charset="0"/>
                <a:cs typeface="Arial" charset="0"/>
              </a:rPr>
              <a:t>71%.</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Opioid </a:t>
            </a:r>
            <a:r>
              <a:rPr lang="en-GB" sz="1600" dirty="0">
                <a:solidFill>
                  <a:schemeClr val="tx1"/>
                </a:solidFill>
                <a:latin typeface="Arial" charset="0"/>
                <a:cs typeface="Arial" charset="0"/>
              </a:rPr>
              <a:t>analgesics have well established side effects including constipation, nausea and vomiting, and respiratory depression, and repeated administration may cause tolerance and dependence.</a:t>
            </a:r>
          </a:p>
          <a:p>
            <a:pPr marL="342900" indent="-342900">
              <a:spcBef>
                <a:spcPts val="600"/>
              </a:spcBef>
              <a:buFont typeface="Arial" panose="020B0604020202020204" pitchFamily="34" charset="0"/>
              <a:buChar char="•"/>
            </a:pPr>
            <a:endParaRPr lang="en-GB" sz="1000" dirty="0" smtClean="0">
              <a:solidFill>
                <a:schemeClr val="tx1"/>
              </a:solidFill>
              <a:latin typeface="Arial" charset="0"/>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99826345"/>
              </p:ext>
            </p:extLst>
          </p:nvPr>
        </p:nvGraphicFramePr>
        <p:xfrm>
          <a:off x="733646" y="966091"/>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all opioids in primary care,</a:t>
                      </a:r>
                      <a:r>
                        <a:rPr lang="en-GB" sz="1400" b="0" baseline="0" dirty="0" smtClean="0">
                          <a:solidFill>
                            <a:schemeClr val="tx1"/>
                          </a:solidFill>
                        </a:rPr>
                        <a:t> </a:t>
                      </a:r>
                      <a:r>
                        <a:rPr lang="en-GB" sz="1400" b="0" dirty="0" smtClean="0">
                          <a:solidFill>
                            <a:schemeClr val="tx1"/>
                          </a:solidFill>
                        </a:rPr>
                        <a:t>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a-DK" sz="1400" dirty="0" smtClean="0"/>
                        <a:t>Opioid burden UDG ADQs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9" name="Group 8"/>
          <p:cNvGrpSpPr/>
          <p:nvPr/>
        </p:nvGrpSpPr>
        <p:grpSpPr>
          <a:xfrm>
            <a:off x="2086304" y="304462"/>
            <a:ext cx="5199992" cy="369332"/>
            <a:chOff x="2615596" y="550221"/>
            <a:chExt cx="5199992" cy="369332"/>
          </a:xfrm>
        </p:grpSpPr>
        <p:sp>
          <p:nvSpPr>
            <p:cNvPr id="11" name="TextBox 10"/>
            <p:cNvSpPr txBox="1"/>
            <p:nvPr/>
          </p:nvSpPr>
          <p:spPr>
            <a:xfrm>
              <a:off x="2615596" y="550221"/>
              <a:ext cx="1352349"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sp>
          <p:nvSpPr>
            <p:cNvPr id="12" name="Rectangle 11"/>
            <p:cNvSpPr/>
            <p:nvPr/>
          </p:nvSpPr>
          <p:spPr>
            <a:xfrm>
              <a:off x="3967945" y="550221"/>
              <a:ext cx="3847643"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OPIOID BURDEN</a:t>
              </a:r>
              <a:endParaRPr lang="en-GB" b="1" dirty="0">
                <a:solidFill>
                  <a:srgbClr val="37698A"/>
                </a:solidFill>
              </a:endParaRPr>
            </a:p>
          </p:txBody>
        </p:sp>
      </p:grpSp>
    </p:spTree>
    <p:extLst>
      <p:ext uri="{BB962C8B-B14F-4D97-AF65-F5344CB8AC3E}">
        <p14:creationId xmlns:p14="http://schemas.microsoft.com/office/powerpoint/2010/main" val="3489151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86093"/>
            <a:ext cx="8001000" cy="385012"/>
          </a:xfrm>
        </p:spPr>
        <p:txBody>
          <a:bodyPr>
            <a:normAutofit/>
          </a:bodyPr>
          <a:lstStyle/>
          <a:p>
            <a:r>
              <a:rPr lang="en-GB" sz="1800" dirty="0" smtClean="0">
                <a:latin typeface="Arial" charset="0"/>
                <a:cs typeface="Arial" charset="0"/>
              </a:rPr>
              <a:t>Trend in opioid burden</a:t>
            </a:r>
            <a:endParaRPr lang="en-GB" sz="1800" dirty="0"/>
          </a:p>
        </p:txBody>
      </p:sp>
      <p:sp>
        <p:nvSpPr>
          <p:cNvPr id="8" name="Rectangle 7"/>
          <p:cNvSpPr/>
          <p:nvPr/>
        </p:nvSpPr>
        <p:spPr>
          <a:xfrm>
            <a:off x="1520982"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
        <p:nvSpPr>
          <p:cNvPr id="9" name="TextBox 8"/>
          <p:cNvSpPr txBox="1"/>
          <p:nvPr/>
        </p:nvSpPr>
        <p:spPr>
          <a:xfrm>
            <a:off x="170121" y="0"/>
            <a:ext cx="135086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PRIORITY</a:t>
            </a:r>
            <a:endParaRPr lang="en-GB" b="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614" y="1060036"/>
            <a:ext cx="7242772" cy="4220042"/>
          </a:xfrm>
          <a:prstGeom prst="rect">
            <a:avLst/>
          </a:prstGeom>
        </p:spPr>
      </p:pic>
      <p:pic>
        <p:nvPicPr>
          <p:cNvPr id="10" name="Picture 9"/>
          <p:cNvPicPr>
            <a:picLocks noChangeAspect="1"/>
          </p:cNvPicPr>
          <p:nvPr/>
        </p:nvPicPr>
        <p:blipFill rotWithShape="1">
          <a:blip r:embed="rId3"/>
          <a:srcRect r="23750"/>
          <a:stretch/>
        </p:blipFill>
        <p:spPr>
          <a:xfrm>
            <a:off x="1050203" y="5280078"/>
            <a:ext cx="5522614" cy="676182"/>
          </a:xfrm>
          <a:prstGeom prst="rect">
            <a:avLst/>
          </a:prstGeom>
          <a:solidFill>
            <a:schemeClr val="bg1"/>
          </a:solidFill>
        </p:spPr>
      </p:pic>
    </p:spTree>
    <p:extLst>
      <p:ext uri="{BB962C8B-B14F-4D97-AF65-F5344CB8AC3E}">
        <p14:creationId xmlns:p14="http://schemas.microsoft.com/office/powerpoint/2010/main" val="32924512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5597</TotalTime>
  <Words>6164</Words>
  <Application>Microsoft Office PowerPoint</Application>
  <PresentationFormat>On-screen Show (4:3)</PresentationFormat>
  <Paragraphs>688</Paragraphs>
  <Slides>71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71</vt:i4>
      </vt:variant>
    </vt:vector>
  </HeadingPairs>
  <TitlesOfParts>
    <vt:vector size="77" baseType="lpstr">
      <vt:lpstr>Arial</vt:lpstr>
      <vt:lpstr>Calibri</vt:lpstr>
      <vt:lpstr>Symbol</vt:lpstr>
      <vt:lpstr>Times New Roman</vt:lpstr>
      <vt:lpstr>Wingdings 3</vt:lpstr>
      <vt:lpstr>Office Theme</vt:lpstr>
      <vt:lpstr>National Prescribing Indicators 2020–2021</vt:lpstr>
      <vt:lpstr>National Prescribing Indicators (NPIs) development process</vt:lpstr>
      <vt:lpstr>Prescribing measures – volume measures</vt:lpstr>
      <vt:lpstr>Prescribing measures – denominators</vt:lpstr>
      <vt:lpstr>A New Focus</vt:lpstr>
      <vt:lpstr>National Prescribing Indicators (NPIs)</vt:lpstr>
      <vt:lpstr>NPIs</vt:lpstr>
      <vt:lpstr>PowerPoint Presentation</vt:lpstr>
      <vt:lpstr>Trend in opioid burden</vt:lpstr>
      <vt:lpstr>Opioid burden ADQs per 1,000 patients -  Quarter ending September 2019</vt:lpstr>
      <vt:lpstr>How can changes be made?</vt:lpstr>
      <vt:lpstr>PowerPoint Presentation</vt:lpstr>
      <vt:lpstr>Trend in tramadol prescribing</vt:lpstr>
      <vt:lpstr>Tramadol DDDs per 1,000 patients -  Quarter ending September 2019</vt:lpstr>
      <vt:lpstr>How can changes be made?</vt:lpstr>
      <vt:lpstr>PowerPoint Presentation</vt:lpstr>
      <vt:lpstr>Trend in gabapentin and pregabalin prescribing </vt:lpstr>
      <vt:lpstr>Gabapentin and pregabalin DDDs per 1,000 patients –  Quarter ending September 2019</vt:lpstr>
      <vt:lpstr>How can changes be made?</vt:lpstr>
      <vt:lpstr>PowerPoint Presentation</vt:lpstr>
      <vt:lpstr>Percentage of patients with AF and a CHA2DS2-VASc score of 2 or more who are currently treated with anticoagulant therapy – quarter ending March 2019*</vt:lpstr>
      <vt:lpstr>How can changes be made?</vt:lpstr>
      <vt:lpstr>PowerPoint Presentation</vt:lpstr>
      <vt:lpstr>Percentage of patients with AF who are prescribed an anticoagulant and have received an anticoagulant review within the last 12 months – September 2019</vt:lpstr>
      <vt:lpstr>How can changes be made?</vt:lpstr>
      <vt:lpstr>PowerPoint Presentation</vt:lpstr>
      <vt:lpstr>Percentage of patients with AF who are prescribed antiplatelet monotherapy – September 2019</vt:lpstr>
      <vt:lpstr>How can changes be made?</vt:lpstr>
      <vt:lpstr>PowerPoint Presentation</vt:lpstr>
      <vt:lpstr>Trend in total primary care antibacterial prescribing</vt:lpstr>
      <vt:lpstr>Total primary care antibacterial items per 1,000 STAR-PUs –  Quarter ending September 2019</vt:lpstr>
      <vt:lpstr>How can changes be made?</vt:lpstr>
      <vt:lpstr>PowerPoint Presentation</vt:lpstr>
      <vt:lpstr>Trend in 4C items per 1,000 patients</vt:lpstr>
      <vt:lpstr>Total 4C antibacterial items per 1,000 patients – Quarter ending September 2019</vt:lpstr>
      <vt:lpstr>How can changes be made?</vt:lpstr>
      <vt:lpstr>National Prescribing Indicators (NPIs)</vt:lpstr>
      <vt:lpstr>NPIs</vt:lpstr>
      <vt:lpstr>PowerPoint Presentation</vt:lpstr>
      <vt:lpstr>PowerPoint Presentation</vt:lpstr>
      <vt:lpstr>PowerPoint Presentation</vt:lpstr>
      <vt:lpstr>Prescribing Safety Indicator data – June 2018 to September 2019</vt:lpstr>
      <vt:lpstr>Prescribing Safety Indicator data – June 2018 to September 2019</vt:lpstr>
      <vt:lpstr>How can changes be made?</vt:lpstr>
      <vt:lpstr>PowerPoint Presentation</vt:lpstr>
      <vt:lpstr>Trend in proton pump inhibitor prescribing</vt:lpstr>
      <vt:lpstr>Proton pump inhibitor DDDs per 1,000 PUs –  Quarter ending September 2019</vt:lpstr>
      <vt:lpstr>How can changes be made?</vt:lpstr>
      <vt:lpstr>PowerPoint Presentation</vt:lpstr>
      <vt:lpstr>Trend in hypnotic and anxiolytic prescribing</vt:lpstr>
      <vt:lpstr>Hypnotic and anxiolytic ADQs per 1,000 STAR-PUs – Quarter ending September 2019</vt:lpstr>
      <vt:lpstr>How can changes be made?</vt:lpstr>
      <vt:lpstr>PowerPoint Presentation</vt:lpstr>
      <vt:lpstr>Trend in GP Yellow Card Reporting </vt:lpstr>
      <vt:lpstr>Percentage of GP practices meeting the target of one Yellow Card per 2,000 practice population 2018–2019</vt:lpstr>
      <vt:lpstr>Total number of reports, secondary care reports, and public reports in 2018–2019</vt:lpstr>
      <vt:lpstr>How can changes be made?</vt:lpstr>
      <vt:lpstr>National Prescribing Indicators (NPIs)</vt:lpstr>
      <vt:lpstr>NPIs</vt:lpstr>
      <vt:lpstr>PowerPoint Presentation</vt:lpstr>
      <vt:lpstr>Trend in biosimilar percentage</vt:lpstr>
      <vt:lpstr>How can changes be made?</vt:lpstr>
      <vt:lpstr>PowerPoint Presentation</vt:lpstr>
      <vt:lpstr>Long-acting insulin analogues as a percentage of total long- and intermediate-acting insulin prescribing in primary and secondary care</vt:lpstr>
      <vt:lpstr>Trend in long-acting analogue prescribing as a percentage of total long- and intermediate-acting insulin prescribed in primary care</vt:lpstr>
      <vt:lpstr>Trend in long-acting analogue prescribing as a percentage of total long- and intermediate-acting insulin prescribed in secondary care</vt:lpstr>
      <vt:lpstr>How can changes be made?</vt:lpstr>
      <vt:lpstr>PowerPoint Presentation</vt:lpstr>
      <vt:lpstr>Spend per 1,000 patients on the medicines identified as low value for prescribing by health boards in 2018–2019, compared to 2017–2018</vt:lpstr>
      <vt:lpstr>How can changes be made?</vt:lpstr>
      <vt:lpstr>Thank you</vt:lpstr>
    </vt:vector>
  </TitlesOfParts>
  <Company>Creation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Thomas Curran</cp:lastModifiedBy>
  <cp:revision>298</cp:revision>
  <cp:lastPrinted>2018-03-14T10:58:03Z</cp:lastPrinted>
  <dcterms:created xsi:type="dcterms:W3CDTF">2016-04-20T11:04:52Z</dcterms:created>
  <dcterms:modified xsi:type="dcterms:W3CDTF">2020-09-30T08:28:12Z</dcterms:modified>
</cp:coreProperties>
</file>