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handoutMasterIdLst>
    <p:handoutMasterId r:id="rId54"/>
  </p:handoutMasterIdLst>
  <p:sldIdLst>
    <p:sldId id="300" r:id="rId2"/>
    <p:sldId id="299" r:id="rId3"/>
    <p:sldId id="301" r:id="rId4"/>
    <p:sldId id="302" r:id="rId5"/>
    <p:sldId id="303" r:id="rId6"/>
    <p:sldId id="304" r:id="rId7"/>
    <p:sldId id="305" r:id="rId8"/>
    <p:sldId id="306"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3" r:id="rId24"/>
    <p:sldId id="324" r:id="rId25"/>
    <p:sldId id="325" r:id="rId26"/>
    <p:sldId id="326" r:id="rId27"/>
    <p:sldId id="327" r:id="rId28"/>
    <p:sldId id="328" r:id="rId29"/>
    <p:sldId id="351" r:id="rId30"/>
    <p:sldId id="329" r:id="rId31"/>
    <p:sldId id="332" r:id="rId32"/>
    <p:sldId id="330" r:id="rId33"/>
    <p:sldId id="333" r:id="rId34"/>
    <p:sldId id="352" r:id="rId35"/>
    <p:sldId id="335" r:id="rId36"/>
    <p:sldId id="336" r:id="rId37"/>
    <p:sldId id="337" r:id="rId38"/>
    <p:sldId id="338" r:id="rId39"/>
    <p:sldId id="339" r:id="rId40"/>
    <p:sldId id="340" r:id="rId41"/>
    <p:sldId id="341" r:id="rId42"/>
    <p:sldId id="342" r:id="rId43"/>
    <p:sldId id="343" r:id="rId44"/>
    <p:sldId id="344" r:id="rId45"/>
    <p:sldId id="345" r:id="rId46"/>
    <p:sldId id="346" r:id="rId47"/>
    <p:sldId id="349" r:id="rId48"/>
    <p:sldId id="350" r:id="rId49"/>
    <p:sldId id="347" r:id="rId50"/>
    <p:sldId id="348" r:id="rId51"/>
    <p:sldId id="298" r:id="rId52"/>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Thomas (Cardiff and Vale UHB - Awttc)" initials="CT(aVU-A" lastIdx="13" clrIdx="0">
    <p:extLst>
      <p:ext uri="{19B8F6BF-5375-455C-9EA6-DF929625EA0E}">
        <p15:presenceInfo xmlns:p15="http://schemas.microsoft.com/office/powerpoint/2012/main" userId="S-1-5-21-978635462-3828570294-627434887-204583" providerId="AD"/>
      </p:ext>
    </p:extLst>
  </p:cmAuthor>
  <p:cmAuthor id="2" name="Thomas Curran (Cardiff and Vale UHB - Awttc)" initials="TC(aVU-A" lastIdx="7" clrIdx="1">
    <p:extLst>
      <p:ext uri="{19B8F6BF-5375-455C-9EA6-DF929625EA0E}">
        <p15:presenceInfo xmlns:p15="http://schemas.microsoft.com/office/powerpoint/2012/main" userId="S-1-5-21-978635462-3828570294-627434887-1038683" providerId="AD"/>
      </p:ext>
    </p:extLst>
  </p:cmAuthor>
  <p:cmAuthor id="3" name="Christine Collier (Cardiff and Vale UHB - Awttc)" initials="CC(aVU-A" lastIdx="9" clrIdx="2">
    <p:extLst>
      <p:ext uri="{19B8F6BF-5375-455C-9EA6-DF929625EA0E}">
        <p15:presenceInfo xmlns:p15="http://schemas.microsoft.com/office/powerpoint/2012/main" userId="S-1-5-21-978635462-3828570294-627434887-537270" providerId="AD"/>
      </p:ext>
    </p:extLst>
  </p:cmAuthor>
  <p:cmAuthor id="4" name="Richard Boldero (Cardiff and Vale UHB - Awttc)" initials="RB(aVU-A" lastIdx="7" clrIdx="3">
    <p:extLst>
      <p:ext uri="{19B8F6BF-5375-455C-9EA6-DF929625EA0E}">
        <p15:presenceInfo xmlns:p15="http://schemas.microsoft.com/office/powerpoint/2012/main" userId="S-1-5-21-978635462-3828570294-627434887-112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11349"/>
    <a:srgbClr val="09396D"/>
    <a:srgbClr val="EF3B42"/>
    <a:srgbClr val="549E4A"/>
    <a:srgbClr val="F8F8F8"/>
    <a:srgbClr val="37698A"/>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61" autoAdjust="0"/>
    <p:restoredTop sz="94610"/>
  </p:normalViewPr>
  <p:slideViewPr>
    <p:cSldViewPr snapToGrid="0" snapToObjects="1">
      <p:cViewPr varScale="1">
        <p:scale>
          <a:sx n="103" d="100"/>
          <a:sy n="103" d="100"/>
        </p:scale>
        <p:origin x="1656" y="102"/>
      </p:cViewPr>
      <p:guideLst>
        <p:guide orient="horz" pos="2160"/>
        <p:guide pos="2880"/>
      </p:guideLst>
    </p:cSldViewPr>
  </p:slideViewPr>
  <p:notesTextViewPr>
    <p:cViewPr>
      <p:scale>
        <a:sx n="3" d="2"/>
        <a:sy n="3" d="2"/>
      </p:scale>
      <p:origin x="0" y="0"/>
    </p:cViewPr>
  </p:notesTextViewPr>
  <p:sorterViewPr>
    <p:cViewPr>
      <p:scale>
        <a:sx n="100" d="100"/>
        <a:sy n="100" d="100"/>
      </p:scale>
      <p:origin x="0" y="-74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1E7A683C-1CC2-4BB8-A802-E5B9C0B263D4}" type="datetimeFigureOut">
              <a:rPr lang="en-GB" smtClean="0"/>
              <a:t>19/03/2018</a:t>
            </a:fld>
            <a:endParaRPr lang="en-GB"/>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9D7A59F1-54A3-4242-8DC2-32BAC267A88C}" type="slidenum">
              <a:rPr lang="en-GB" smtClean="0"/>
              <a:t>‹#›</a:t>
            </a:fld>
            <a:endParaRPr lang="en-GB"/>
          </a:p>
        </p:txBody>
      </p:sp>
    </p:spTree>
    <p:extLst>
      <p:ext uri="{BB962C8B-B14F-4D97-AF65-F5344CB8AC3E}">
        <p14:creationId xmlns:p14="http://schemas.microsoft.com/office/powerpoint/2010/main" val="1931427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65F5AC5C-108A-534C-9B18-668D0695274B}" type="datetimeFigureOut">
              <a:rPr lang="en-US" smtClean="0"/>
              <a:pPr/>
              <a:t>3/19/2018</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1</a:t>
            </a:fld>
            <a:endParaRPr lang="en-US"/>
          </a:p>
        </p:txBody>
      </p:sp>
    </p:spTree>
    <p:extLst>
      <p:ext uri="{BB962C8B-B14F-4D97-AF65-F5344CB8AC3E}">
        <p14:creationId xmlns:p14="http://schemas.microsoft.com/office/powerpoint/2010/main" val="479141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emf"/><Relationship Id="rId7" Type="http://schemas.openxmlformats.org/officeDocument/2006/relationships/image" Target="../media/image7.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816" y="0"/>
            <a:ext cx="9159631" cy="6876000"/>
          </a:xfrm>
          <a:prstGeom prst="rect">
            <a:avLst/>
          </a:prstGeom>
        </p:spPr>
      </p:pic>
      <p:pic>
        <p:nvPicPr>
          <p:cNvPr id="11" name="Picture 10" descr="AWTTC MasterLogo_CMYK.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888037" y="5751276"/>
            <a:ext cx="2938343" cy="756121"/>
          </a:xfrm>
          <a:prstGeom prst="rect">
            <a:avLst/>
          </a:prstGeom>
        </p:spPr>
      </p:pic>
      <p:sp>
        <p:nvSpPr>
          <p:cNvPr id="8" name="Title 1"/>
          <p:cNvSpPr>
            <a:spLocks noGrp="1"/>
          </p:cNvSpPr>
          <p:nvPr>
            <p:ph type="ctrTitle" hasCustomPrompt="1"/>
          </p:nvPr>
        </p:nvSpPr>
        <p:spPr>
          <a:xfrm>
            <a:off x="731368" y="218552"/>
            <a:ext cx="7772400" cy="1126592"/>
          </a:xfrm>
          <a:prstGeom prst="rect">
            <a:avLst/>
          </a:prstGeom>
        </p:spPr>
        <p:txBody>
          <a:bodyPr>
            <a:normAutofit/>
          </a:bodyPr>
          <a:lstStyle>
            <a:lvl1pPr algn="l">
              <a:defRPr sz="4000" b="1" i="0">
                <a:latin typeface="Arial"/>
                <a:cs typeface="Arial"/>
              </a:defRPr>
            </a:lvl1pPr>
          </a:lstStyle>
          <a:p>
            <a:r>
              <a:rPr lang="en-GB" dirty="0" smtClean="0"/>
              <a:t>Title to go here</a:t>
            </a:r>
            <a:endParaRPr lang="en-US" dirty="0"/>
          </a:p>
        </p:txBody>
      </p:sp>
      <p:sp>
        <p:nvSpPr>
          <p:cNvPr id="9" name="Subtitle 2"/>
          <p:cNvSpPr>
            <a:spLocks noGrp="1"/>
          </p:cNvSpPr>
          <p:nvPr>
            <p:ph type="subTitle" idx="1" hasCustomPrompt="1"/>
          </p:nvPr>
        </p:nvSpPr>
        <p:spPr>
          <a:xfrm>
            <a:off x="731368" y="1345144"/>
            <a:ext cx="77724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Subhead to go here</a:t>
            </a:r>
            <a:endParaRPr lang="en-US" dirty="0"/>
          </a:p>
        </p:txBody>
      </p:sp>
    </p:spTree>
    <p:extLst>
      <p:ext uri="{BB962C8B-B14F-4D97-AF65-F5344CB8AC3E}">
        <p14:creationId xmlns:p14="http://schemas.microsoft.com/office/powerpoint/2010/main" val="33502412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553079"/>
            <a:ext cx="8001000" cy="757921"/>
          </a:xfrm>
          <a:prstGeom prst="rect">
            <a:avLst/>
          </a:prstGeom>
        </p:spPr>
        <p:txBody>
          <a:bodyPr>
            <a:normAutofit/>
          </a:bodyPr>
          <a:lstStyle>
            <a:lvl1pPr algn="ctr">
              <a:defRPr sz="3200" b="1" i="0">
                <a:latin typeface="Arial"/>
                <a:cs typeface="Arial"/>
              </a:defRPr>
            </a:lvl1pPr>
          </a:lstStyle>
          <a:p>
            <a:r>
              <a:rPr lang="en-GB" dirty="0" smtClean="0"/>
              <a:t>Page Header to go here</a:t>
            </a:r>
            <a:endParaRPr lang="en-US" dirty="0"/>
          </a:p>
        </p:txBody>
      </p:sp>
      <p:sp>
        <p:nvSpPr>
          <p:cNvPr id="14" name="Subtitle 2"/>
          <p:cNvSpPr>
            <a:spLocks noGrp="1"/>
          </p:cNvSpPr>
          <p:nvPr>
            <p:ph type="subTitle" idx="1" hasCustomPrompt="1"/>
          </p:nvPr>
        </p:nvSpPr>
        <p:spPr>
          <a:xfrm>
            <a:off x="685800" y="1407590"/>
            <a:ext cx="8001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Body Copy to go here</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631" y="5541463"/>
            <a:ext cx="9159631" cy="1322674"/>
          </a:xfrm>
          <a:prstGeom prst="rect">
            <a:avLst/>
          </a:prstGeom>
        </p:spPr>
      </p:pic>
      <p:pic>
        <p:nvPicPr>
          <p:cNvPr id="7" name="Picture 6" descr="AWTTC MasterLogo_CMYK.eps"/>
          <p:cNvPicPr>
            <a:picLocks noChangeAspect="1"/>
          </p:cNvPicPr>
          <p:nvPr userDrawn="1"/>
        </p:nvPicPr>
        <p:blipFill>
          <a:blip r:embed="rId3" cstate="email">
            <a:extLst>
              <a:ext uri="{28A0092B-C50C-407E-A947-70E740481C1C}">
                <a14:useLocalDpi xmlns:a14="http://schemas.microsoft.com/office/drawing/2010/main"/>
              </a:ext>
            </a:extLst>
          </a:blip>
          <a:srcRect r="74094"/>
          <a:stretch>
            <a:fillRect/>
          </a:stretch>
        </p:blipFill>
        <p:spPr>
          <a:xfrm>
            <a:off x="8191020" y="5700112"/>
            <a:ext cx="572460" cy="568645"/>
          </a:xfrm>
          <a:prstGeom prst="rect">
            <a:avLst/>
          </a:prstGeom>
        </p:spPr>
      </p:pic>
    </p:spTree>
    <p:extLst>
      <p:ext uri="{BB962C8B-B14F-4D97-AF65-F5344CB8AC3E}">
        <p14:creationId xmlns:p14="http://schemas.microsoft.com/office/powerpoint/2010/main" val="1992125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816" y="0"/>
            <a:ext cx="9159631" cy="6876000"/>
          </a:xfrm>
          <a:prstGeom prst="rect">
            <a:avLst/>
          </a:prstGeom>
        </p:spPr>
      </p:pic>
      <p:pic>
        <p:nvPicPr>
          <p:cNvPr id="22" name="Picture 21" descr="AWTTC MasterLogo_CMYK.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26026" y="6106258"/>
            <a:ext cx="1707605" cy="439416"/>
          </a:xfrm>
          <a:prstGeom prst="rect">
            <a:avLst/>
          </a:prstGeom>
        </p:spPr>
      </p:pic>
      <p:pic>
        <p:nvPicPr>
          <p:cNvPr id="23" name="Picture 22" descr="PAMS MasterLogo_CMYK.eps"/>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068332" y="6287641"/>
            <a:ext cx="1100533" cy="262665"/>
          </a:xfrm>
          <a:prstGeom prst="rect">
            <a:avLst/>
          </a:prstGeom>
        </p:spPr>
      </p:pic>
      <p:pic>
        <p:nvPicPr>
          <p:cNvPr id="24" name="Picture 23" descr="WeMeRec MasterLogo_CMYK.eps"/>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858658" y="6287641"/>
            <a:ext cx="1025602" cy="258033"/>
          </a:xfrm>
          <a:prstGeom prst="rect">
            <a:avLst/>
          </a:prstGeom>
        </p:spPr>
      </p:pic>
      <p:pic>
        <p:nvPicPr>
          <p:cNvPr id="25" name="Picture 24" descr="WNPU MasterLogo_CMYK.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321426" y="6287641"/>
            <a:ext cx="950498" cy="252826"/>
          </a:xfrm>
          <a:prstGeom prst="rect">
            <a:avLst/>
          </a:prstGeom>
        </p:spPr>
      </p:pic>
      <p:pic>
        <p:nvPicPr>
          <p:cNvPr id="26" name="Picture 25" descr="YCCW MasterLogo_CMYK.eps"/>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7426949" y="6287641"/>
            <a:ext cx="779804" cy="246418"/>
          </a:xfrm>
          <a:prstGeom prst="rect">
            <a:avLst/>
          </a:prstGeom>
        </p:spPr>
      </p:pic>
      <p:pic>
        <p:nvPicPr>
          <p:cNvPr id="27" name="Picture 26" descr="WAPSU MasterLogo_CMYK.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315608" y="6287641"/>
            <a:ext cx="1338818" cy="259869"/>
          </a:xfrm>
          <a:prstGeom prst="rect">
            <a:avLst/>
          </a:prstGeom>
        </p:spPr>
      </p:pic>
      <p:sp>
        <p:nvSpPr>
          <p:cNvPr id="8" name="Title 1"/>
          <p:cNvSpPr>
            <a:spLocks noGrp="1"/>
          </p:cNvSpPr>
          <p:nvPr>
            <p:ph type="ctrTitle" hasCustomPrompt="1"/>
          </p:nvPr>
        </p:nvSpPr>
        <p:spPr>
          <a:xfrm>
            <a:off x="731368" y="676028"/>
            <a:ext cx="7772400" cy="1126592"/>
          </a:xfrm>
          <a:prstGeom prst="rect">
            <a:avLst/>
          </a:prstGeom>
        </p:spPr>
        <p:txBody>
          <a:bodyPr>
            <a:normAutofit/>
          </a:bodyPr>
          <a:lstStyle>
            <a:lvl1pPr algn="l">
              <a:defRPr sz="4000" b="1" i="0">
                <a:latin typeface="Arial"/>
                <a:cs typeface="Arial"/>
              </a:defRPr>
            </a:lvl1pPr>
          </a:lstStyle>
          <a:p>
            <a:r>
              <a:rPr lang="en-GB" dirty="0" smtClean="0"/>
              <a:t>Thank you</a:t>
            </a:r>
            <a:endParaRPr lang="en-US" dirty="0"/>
          </a:p>
        </p:txBody>
      </p:sp>
    </p:spTree>
    <p:extLst>
      <p:ext uri="{BB962C8B-B14F-4D97-AF65-F5344CB8AC3E}">
        <p14:creationId xmlns:p14="http://schemas.microsoft.com/office/powerpoint/2010/main" val="76617301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9919A1D-3F00-4FDC-8B17-BFA3F81C23E8}"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5EE0EFD9-3784-4DC3-A874-3D0F8201CFA2}"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3/19/2018</a:t>
            </a:fld>
            <a:endParaRPr lang="en-US"/>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368" y="932665"/>
            <a:ext cx="7772400" cy="1126592"/>
          </a:xfrm>
        </p:spPr>
        <p:txBody>
          <a:bodyPr>
            <a:normAutofit fontScale="90000"/>
          </a:bodyPr>
          <a:lstStyle/>
          <a:p>
            <a:pPr algn="ctr"/>
            <a:r>
              <a:rPr lang="en-GB" dirty="0" smtClean="0"/>
              <a:t>National Prescribing Indicators</a:t>
            </a:r>
            <a:br>
              <a:rPr lang="en-GB" dirty="0" smtClean="0"/>
            </a:br>
            <a:r>
              <a:rPr lang="en-GB" dirty="0" smtClean="0"/>
              <a:t>2018</a:t>
            </a:r>
            <a:r>
              <a:rPr lang="en-GB" dirty="0"/>
              <a:t>–</a:t>
            </a:r>
            <a:r>
              <a:rPr lang="en-GB" dirty="0" smtClean="0"/>
              <a:t>2019</a:t>
            </a:r>
            <a:endParaRPr lang="en-GB" dirty="0"/>
          </a:p>
        </p:txBody>
      </p:sp>
    </p:spTree>
    <p:extLst>
      <p:ext uri="{BB962C8B-B14F-4D97-AF65-F5344CB8AC3E}">
        <p14:creationId xmlns:p14="http://schemas.microsoft.com/office/powerpoint/2010/main" val="300856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2323"/>
            <a:ext cx="8001000" cy="757921"/>
          </a:xfrm>
        </p:spPr>
        <p:txBody>
          <a:bodyPr>
            <a:normAutofit fontScale="90000"/>
          </a:bodyPr>
          <a:lstStyle/>
          <a:p>
            <a:r>
              <a:rPr lang="en-GB" dirty="0" smtClean="0">
                <a:latin typeface="Arial" charset="0"/>
                <a:cs typeface="Arial" charset="0"/>
              </a:rPr>
              <a:t>Trend in hypnotic and anxiolytic prescribing</a:t>
            </a:r>
            <a:endParaRPr lang="en-GB" dirty="0"/>
          </a:p>
        </p:txBody>
      </p:sp>
      <p:sp>
        <p:nvSpPr>
          <p:cNvPr id="4" name="TextBox 3"/>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6" name="Picture 5" descr="cid:image001.png@01D25553.7C22FD00"/>
          <p:cNvPicPr/>
          <p:nvPr/>
        </p:nvPicPr>
        <p:blipFill>
          <a:blip r:embed="rId2" r:link="rId3"/>
          <a:srcRect/>
          <a:stretch>
            <a:fillRect/>
          </a:stretch>
        </p:blipFill>
        <p:spPr bwMode="auto">
          <a:xfrm>
            <a:off x="1986597" y="5028556"/>
            <a:ext cx="5399405" cy="489527"/>
          </a:xfrm>
          <a:prstGeom prst="rect">
            <a:avLst/>
          </a:prstGeom>
          <a:noFill/>
          <a:ln w="9525">
            <a:noFill/>
            <a:miter lim="800000"/>
            <a:headEnd/>
            <a:tailEnd/>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329"/>
          <a:stretch/>
        </p:blipFill>
        <p:spPr>
          <a:xfrm>
            <a:off x="1188903" y="996087"/>
            <a:ext cx="6994792" cy="3994369"/>
          </a:xfrm>
          <a:prstGeom prst="rect">
            <a:avLst/>
          </a:prstGeom>
          <a:ln>
            <a:solidFill>
              <a:schemeClr val="tx1"/>
            </a:solidFill>
          </a:ln>
        </p:spPr>
      </p:pic>
    </p:spTree>
    <p:extLst>
      <p:ext uri="{BB962C8B-B14F-4D97-AF65-F5344CB8AC3E}">
        <p14:creationId xmlns:p14="http://schemas.microsoft.com/office/powerpoint/2010/main" val="3564904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2953"/>
            <a:ext cx="8001000" cy="757921"/>
          </a:xfrm>
        </p:spPr>
        <p:txBody>
          <a:bodyPr>
            <a:normAutofit fontScale="90000"/>
          </a:bodyPr>
          <a:lstStyle/>
          <a:p>
            <a:r>
              <a:rPr lang="en-GB" dirty="0">
                <a:latin typeface="Arial" charset="0"/>
                <a:cs typeface="Arial" charset="0"/>
              </a:rPr>
              <a:t>Hypnotic and anxiolytic ADQs per 1,000 STAR-PUs – Quarter ending September </a:t>
            </a:r>
            <a:r>
              <a:rPr lang="en-GB" dirty="0" smtClean="0">
                <a:latin typeface="Arial" charset="0"/>
                <a:cs typeface="Arial" charset="0"/>
              </a:rPr>
              <a:t>2017</a:t>
            </a:r>
            <a:endParaRPr lang="en-GB" dirty="0"/>
          </a:p>
        </p:txBody>
      </p:sp>
      <p:sp>
        <p:nvSpPr>
          <p:cNvPr id="4" name="TextBox 3"/>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 r="-1311" b="-4464"/>
          <a:stretch/>
        </p:blipFill>
        <p:spPr>
          <a:xfrm>
            <a:off x="1222336" y="1409699"/>
            <a:ext cx="6927927" cy="4665175"/>
          </a:xfrm>
          <a:prstGeom prst="rect">
            <a:avLst/>
          </a:prstGeom>
          <a:solidFill>
            <a:schemeClr val="bg1"/>
          </a:solidFill>
          <a:ln>
            <a:solidFill>
              <a:schemeClr val="tx1"/>
            </a:solidFill>
          </a:ln>
        </p:spPr>
      </p:pic>
      <p:grpSp>
        <p:nvGrpSpPr>
          <p:cNvPr id="12" name="Group 11"/>
          <p:cNvGrpSpPr/>
          <p:nvPr/>
        </p:nvGrpSpPr>
        <p:grpSpPr>
          <a:xfrm>
            <a:off x="2314575" y="1620344"/>
            <a:ext cx="2162175" cy="395830"/>
            <a:chOff x="2314575" y="1542523"/>
            <a:chExt cx="2162175" cy="395830"/>
          </a:xfrm>
        </p:grpSpPr>
        <p:cxnSp>
          <p:nvCxnSpPr>
            <p:cNvPr id="7" name="Straight Connector 6"/>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5" name="TextBox 4"/>
          <p:cNvSpPr txBox="1"/>
          <p:nvPr/>
        </p:nvSpPr>
        <p:spPr>
          <a:xfrm>
            <a:off x="3319364" y="5864359"/>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451397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5"/>
            <a:ext cx="8001000" cy="757921"/>
          </a:xfrm>
        </p:spPr>
        <p:txBody>
          <a:bodyPr/>
          <a:lstStyle/>
          <a:p>
            <a:r>
              <a:rPr lang="en-GB" dirty="0" smtClean="0">
                <a:latin typeface="Arial" charset="0"/>
                <a:cs typeface="Arial" charset="0"/>
              </a:rPr>
              <a:t>Analgesics – Tramadol</a:t>
            </a:r>
            <a:endParaRPr lang="en-GB" dirty="0"/>
          </a:p>
        </p:txBody>
      </p:sp>
      <p:sp>
        <p:nvSpPr>
          <p:cNvPr id="5" name="Subtitle 2"/>
          <p:cNvSpPr>
            <a:spLocks noGrp="1"/>
          </p:cNvSpPr>
          <p:nvPr>
            <p:ph type="subTitle" idx="1"/>
          </p:nvPr>
        </p:nvSpPr>
        <p:spPr>
          <a:xfrm>
            <a:off x="685800" y="1006715"/>
            <a:ext cx="8001000" cy="4120912"/>
          </a:xfrm>
        </p:spPr>
        <p:txBody>
          <a:bodyPr>
            <a:noAutofit/>
          </a:bodyPr>
          <a:lstStyle/>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Aims to encourage the appropriate use and review of tramadol in primary care, minimising the potential for dependence, diversion, misuse and ADRs. </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There are concerns regarding abuse, dependence and deaths involving tramadol.</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Side effects include hallucinations, confusion and convulsions. Rare cases of dependence and withdrawal symptoms have been reported with tramadol at therapeutic doses.</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Tramadol should be used with caution in patients taking 	concomitant medicines that can lower the seizure threshold, such as tricyclic antidepressants (TCAs) and selective serotonin reuptake inhibitors (SSRIs).</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Where appropriate, consider stepping down or stopping, reducing the dose slowly to minimise the risk of withdrawal symptoms and/or adverse reactions.</a:t>
            </a:r>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3086032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93586"/>
            <a:ext cx="8001000" cy="757921"/>
          </a:xfrm>
        </p:spPr>
        <p:txBody>
          <a:bodyPr/>
          <a:lstStyle/>
          <a:p>
            <a:r>
              <a:rPr lang="en-GB" dirty="0" smtClean="0">
                <a:latin typeface="Arial" charset="0"/>
                <a:cs typeface="Arial" charset="0"/>
              </a:rPr>
              <a:t>Trend in tramadol prescribing</a:t>
            </a:r>
            <a:endParaRPr lang="en-GB" dirty="0"/>
          </a:p>
        </p:txBody>
      </p:sp>
      <p:pic>
        <p:nvPicPr>
          <p:cNvPr id="6" name="Picture 5" descr="cid:image001.png@01D25553.7C22FD00"/>
          <p:cNvPicPr/>
          <p:nvPr/>
        </p:nvPicPr>
        <p:blipFill>
          <a:blip r:embed="rId2" r:link="rId3"/>
          <a:srcRect/>
          <a:stretch>
            <a:fillRect/>
          </a:stretch>
        </p:blipFill>
        <p:spPr bwMode="auto">
          <a:xfrm>
            <a:off x="1872298" y="5369009"/>
            <a:ext cx="5399405" cy="489527"/>
          </a:xfrm>
          <a:prstGeom prst="rect">
            <a:avLst/>
          </a:prstGeom>
          <a:noFill/>
          <a:ln w="9525">
            <a:noFill/>
            <a:miter lim="800000"/>
            <a:headEnd/>
            <a:tailEnd/>
          </a:ln>
        </p:spPr>
      </p:pic>
      <p:sp>
        <p:nvSpPr>
          <p:cNvPr id="7" name="TextBox 6"/>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268" r="-1"/>
          <a:stretch/>
        </p:blipFill>
        <p:spPr>
          <a:xfrm>
            <a:off x="951663" y="989901"/>
            <a:ext cx="7469273" cy="4267900"/>
          </a:xfrm>
          <a:prstGeom prst="rect">
            <a:avLst/>
          </a:prstGeom>
          <a:ln>
            <a:solidFill>
              <a:schemeClr val="tx1"/>
            </a:solidFill>
          </a:ln>
        </p:spPr>
      </p:pic>
    </p:spTree>
    <p:extLst>
      <p:ext uri="{BB962C8B-B14F-4D97-AF65-F5344CB8AC3E}">
        <p14:creationId xmlns:p14="http://schemas.microsoft.com/office/powerpoint/2010/main" val="229680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1000"/>
            <a:ext cx="8001000" cy="757921"/>
          </a:xfrm>
        </p:spPr>
        <p:txBody>
          <a:bodyPr>
            <a:normAutofit fontScale="90000"/>
          </a:bodyPr>
          <a:lstStyle/>
          <a:p>
            <a:r>
              <a:rPr lang="en-GB" dirty="0" smtClean="0">
                <a:latin typeface="Arial" charset="0"/>
                <a:cs typeface="Arial" charset="0"/>
              </a:rPr>
              <a:t>Tramadol DDDs per 1,000 patients - </a:t>
            </a:r>
            <a:br>
              <a:rPr lang="en-GB" dirty="0" smtClean="0">
                <a:latin typeface="Arial" charset="0"/>
                <a:cs typeface="Arial" charset="0"/>
              </a:rPr>
            </a:br>
            <a:r>
              <a:rPr lang="en-GB" dirty="0" smtClean="0">
                <a:latin typeface="Arial" charset="0"/>
                <a:cs typeface="Arial" charset="0"/>
              </a:rPr>
              <a:t>Quarter ending September 2017</a:t>
            </a:r>
            <a:endParaRPr lang="en-GB" dirty="0"/>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391" t="1" r="-1223" b="-4257"/>
          <a:stretch/>
        </p:blipFill>
        <p:spPr>
          <a:xfrm>
            <a:off x="1321143" y="1446244"/>
            <a:ext cx="6730313" cy="4465669"/>
          </a:xfrm>
          <a:prstGeom prst="rect">
            <a:avLst/>
          </a:prstGeom>
          <a:solidFill>
            <a:schemeClr val="bg1"/>
          </a:solidFill>
          <a:ln>
            <a:solidFill>
              <a:schemeClr val="tx1"/>
            </a:solidFill>
          </a:ln>
        </p:spPr>
      </p:pic>
      <p:grpSp>
        <p:nvGrpSpPr>
          <p:cNvPr id="7" name="Group 6"/>
          <p:cNvGrpSpPr/>
          <p:nvPr/>
        </p:nvGrpSpPr>
        <p:grpSpPr>
          <a:xfrm>
            <a:off x="2524125" y="1722909"/>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4" y="5692346"/>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1503062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lstStyle/>
          <a:p>
            <a:r>
              <a:rPr lang="en-GB" dirty="0" smtClean="0">
                <a:latin typeface="Arial" charset="0"/>
                <a:cs typeface="Arial" charset="0"/>
              </a:rPr>
              <a:t>Analgesics – Opioid patches</a:t>
            </a:r>
            <a:endParaRPr lang="en-GB" dirty="0"/>
          </a:p>
        </p:txBody>
      </p:sp>
      <p:sp>
        <p:nvSpPr>
          <p:cNvPr id="5" name="Subtitle 2"/>
          <p:cNvSpPr>
            <a:spLocks noGrp="1"/>
          </p:cNvSpPr>
          <p:nvPr>
            <p:ph type="subTitle" idx="1"/>
          </p:nvPr>
        </p:nvSpPr>
        <p:spPr>
          <a:xfrm>
            <a:off x="685800" y="1251942"/>
            <a:ext cx="8001000" cy="4120912"/>
          </a:xfrm>
        </p:spPr>
        <p:txBody>
          <a:bodyPr>
            <a:noAutofit/>
          </a:bodyPr>
          <a:lstStyle/>
          <a:p>
            <a:pPr marL="342900" indent="-342900">
              <a:spcAft>
                <a:spcPts val="600"/>
              </a:spcAft>
              <a:buFont typeface="Arial" panose="020B0604020202020204" pitchFamily="34" charset="0"/>
              <a:buChar char="•"/>
            </a:pPr>
            <a:r>
              <a:rPr lang="en-GB" sz="1800" dirty="0">
                <a:solidFill>
                  <a:schemeClr val="tx1"/>
                </a:solidFill>
                <a:latin typeface="Arial" charset="0"/>
                <a:cs typeface="Arial" charset="0"/>
              </a:rPr>
              <a:t>Aims to encourage the appropriate use and review of </a:t>
            </a:r>
            <a:r>
              <a:rPr lang="en-GB" sz="1800" dirty="0" smtClean="0">
                <a:solidFill>
                  <a:schemeClr val="tx1"/>
                </a:solidFill>
                <a:latin typeface="Arial" charset="0"/>
                <a:cs typeface="Arial" charset="0"/>
              </a:rPr>
              <a:t>opioid patches in primary care, </a:t>
            </a:r>
            <a:r>
              <a:rPr lang="en-GB" sz="1800" dirty="0">
                <a:solidFill>
                  <a:schemeClr val="tx1"/>
                </a:solidFill>
              </a:rPr>
              <a:t>minimising the potential for diversion, misuse and ADRs. </a:t>
            </a:r>
          </a:p>
          <a:p>
            <a:pPr marL="342900" indent="-342900">
              <a:spcAft>
                <a:spcPts val="600"/>
              </a:spcAft>
              <a:buFont typeface="Arial" panose="020B0604020202020204" pitchFamily="34" charset="0"/>
              <a:buChar char="•"/>
            </a:pPr>
            <a:r>
              <a:rPr lang="en-GB" sz="1800" dirty="0">
                <a:solidFill>
                  <a:schemeClr val="tx1"/>
                </a:solidFill>
              </a:rPr>
              <a:t>There have been reports of </a:t>
            </a:r>
            <a:r>
              <a:rPr lang="en-GB" sz="1800" dirty="0" smtClean="0">
                <a:solidFill>
                  <a:schemeClr val="tx1"/>
                </a:solidFill>
              </a:rPr>
              <a:t>life-threatening </a:t>
            </a:r>
            <a:r>
              <a:rPr lang="en-GB" sz="1800" dirty="0">
                <a:solidFill>
                  <a:schemeClr val="tx1"/>
                </a:solidFill>
              </a:rPr>
              <a:t>reactions and fatalities from fentanyl overdose, with a number of incidents occurring as a result of inappropriate strength of fentanyl patches prescribed in opioid naive patients</a:t>
            </a:r>
          </a:p>
          <a:p>
            <a:pPr marL="342900" indent="-342900">
              <a:spcAft>
                <a:spcPts val="600"/>
              </a:spcAft>
              <a:buFont typeface="Arial" panose="020B0604020202020204" pitchFamily="34" charset="0"/>
              <a:buChar char="•"/>
            </a:pPr>
            <a:r>
              <a:rPr lang="en-GB" sz="1800" dirty="0">
                <a:solidFill>
                  <a:schemeClr val="tx1"/>
                </a:solidFill>
              </a:rPr>
              <a:t>Fentanyl and buprenorphine patches are not suitable for acute pain, or for </a:t>
            </a:r>
            <a:r>
              <a:rPr lang="en-GB" sz="1800" dirty="0" smtClean="0">
                <a:solidFill>
                  <a:schemeClr val="tx1"/>
                </a:solidFill>
              </a:rPr>
              <a:t>patients whose analgesic requirements are changing rapidly. </a:t>
            </a:r>
          </a:p>
          <a:p>
            <a:pPr marL="342900" indent="-342900">
              <a:spcAft>
                <a:spcPts val="600"/>
              </a:spcAft>
              <a:buFont typeface="Arial" panose="020B0604020202020204" pitchFamily="34" charset="0"/>
              <a:buChar char="•"/>
            </a:pPr>
            <a:r>
              <a:rPr lang="en-GB" sz="1800" dirty="0" smtClean="0">
                <a:solidFill>
                  <a:schemeClr val="tx1"/>
                </a:solidFill>
              </a:rPr>
              <a:t>Reserve the use of opioid patches for patients in whom oral</a:t>
            </a:r>
            <a:r>
              <a:rPr lang="en-GB" sz="1800" dirty="0">
                <a:solidFill>
                  <a:schemeClr val="tx1"/>
                </a:solidFill>
              </a:rPr>
              <a:t> </a:t>
            </a:r>
            <a:r>
              <a:rPr lang="en-GB" sz="1800" dirty="0" smtClean="0">
                <a:solidFill>
                  <a:schemeClr val="tx1"/>
                </a:solidFill>
              </a:rPr>
              <a:t>opioids are unsuitable and whose analgesic requirements are stable. </a:t>
            </a:r>
          </a:p>
          <a:p>
            <a:pPr marL="342900" indent="-342900">
              <a:spcAft>
                <a:spcPts val="600"/>
              </a:spcAft>
              <a:buFont typeface="Arial" panose="020B0604020202020204" pitchFamily="34" charset="0"/>
              <a:buChar char="•"/>
            </a:pPr>
            <a:r>
              <a:rPr lang="en-GB" sz="1800" dirty="0" smtClean="0">
                <a:solidFill>
                  <a:schemeClr val="tx1"/>
                </a:solidFill>
              </a:rPr>
              <a:t>Fentanyl patches should only be used in patients who have previously tolerated opioids because of the risk of significant respiratory depression in opioid naive patients. </a:t>
            </a:r>
          </a:p>
          <a:p>
            <a:pPr marL="342900" indent="-342900">
              <a:spcAft>
                <a:spcPts val="600"/>
              </a:spcAft>
              <a:buFont typeface="Arial" panose="020B0604020202020204" pitchFamily="34" charset="0"/>
              <a:buChar char="•"/>
            </a:pPr>
            <a:r>
              <a:rPr lang="en-GB" sz="1800" dirty="0" smtClean="0">
                <a:solidFill>
                  <a:schemeClr val="tx1"/>
                </a:solidFill>
              </a:rPr>
              <a:t>Ensure the initial dose of opioid patch is based on a patient’s opioid history. </a:t>
            </a:r>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2901092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4"/>
            <a:ext cx="8001000" cy="757921"/>
          </a:xfrm>
        </p:spPr>
        <p:txBody>
          <a:bodyPr/>
          <a:lstStyle/>
          <a:p>
            <a:r>
              <a:rPr lang="en-GB" dirty="0" smtClean="0"/>
              <a:t>Trend in opioid patch prescribing</a:t>
            </a:r>
            <a:endParaRPr lang="en-GB" dirty="0"/>
          </a:p>
        </p:txBody>
      </p:sp>
      <p:pic>
        <p:nvPicPr>
          <p:cNvPr id="6" name="Picture 5" descr="cid:image001.png@01D25553.7C22FD00"/>
          <p:cNvPicPr/>
          <p:nvPr/>
        </p:nvPicPr>
        <p:blipFill>
          <a:blip r:embed="rId2" r:link="rId3"/>
          <a:srcRect/>
          <a:stretch>
            <a:fillRect/>
          </a:stretch>
        </p:blipFill>
        <p:spPr bwMode="auto">
          <a:xfrm>
            <a:off x="2024697" y="5241413"/>
            <a:ext cx="5399405" cy="489527"/>
          </a:xfrm>
          <a:prstGeom prst="rect">
            <a:avLst/>
          </a:prstGeom>
          <a:noFill/>
          <a:ln w="9525">
            <a:noFill/>
            <a:miter lim="800000"/>
            <a:headEnd/>
            <a:tailEnd/>
          </a:ln>
        </p:spPr>
      </p:pic>
      <p:sp>
        <p:nvSpPr>
          <p:cNvPr id="7" name="TextBox 6"/>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203" r="-1"/>
          <a:stretch/>
        </p:blipFill>
        <p:spPr>
          <a:xfrm>
            <a:off x="1198692" y="1082507"/>
            <a:ext cx="7051413" cy="4031750"/>
          </a:xfrm>
          <a:prstGeom prst="rect">
            <a:avLst/>
          </a:prstGeom>
          <a:ln>
            <a:solidFill>
              <a:schemeClr val="tx1"/>
            </a:solidFill>
          </a:ln>
        </p:spPr>
      </p:pic>
    </p:spTree>
    <p:extLst>
      <p:ext uri="{BB962C8B-B14F-4D97-AF65-F5344CB8AC3E}">
        <p14:creationId xmlns:p14="http://schemas.microsoft.com/office/powerpoint/2010/main" val="14331613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74428" y="377015"/>
            <a:ext cx="8984512" cy="757921"/>
          </a:xfrm>
        </p:spPr>
        <p:txBody>
          <a:bodyPr>
            <a:normAutofit fontScale="90000"/>
          </a:bodyPr>
          <a:lstStyle/>
          <a:p>
            <a:r>
              <a:rPr lang="en-GB" dirty="0" smtClean="0"/>
              <a:t>Opioid patch items as a percentage of all opioid analgesics – Quarter ending September 2017</a:t>
            </a:r>
            <a:br>
              <a:rPr lang="en-GB" dirty="0" smtClean="0"/>
            </a:br>
            <a:endParaRPr lang="en-GB" dirty="0"/>
          </a:p>
        </p:txBody>
      </p:sp>
      <p:sp>
        <p:nvSpPr>
          <p:cNvPr id="8" name="TextBox 7"/>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410" t="1" r="-1004" b="-4727"/>
          <a:stretch/>
        </p:blipFill>
        <p:spPr>
          <a:xfrm>
            <a:off x="1034993" y="1412198"/>
            <a:ext cx="7063382" cy="4716998"/>
          </a:xfrm>
          <a:prstGeom prst="rect">
            <a:avLst/>
          </a:prstGeom>
          <a:solidFill>
            <a:schemeClr val="bg1"/>
          </a:solidFill>
          <a:ln>
            <a:solidFill>
              <a:schemeClr val="tx1"/>
            </a:solidFill>
          </a:ln>
        </p:spPr>
      </p:pic>
      <p:grpSp>
        <p:nvGrpSpPr>
          <p:cNvPr id="9" name="Group 8"/>
          <p:cNvGrpSpPr/>
          <p:nvPr/>
        </p:nvGrpSpPr>
        <p:grpSpPr>
          <a:xfrm>
            <a:off x="2212840" y="1542523"/>
            <a:ext cx="2162175" cy="395830"/>
            <a:chOff x="2314575" y="1542523"/>
            <a:chExt cx="2162175" cy="395830"/>
          </a:xfrm>
        </p:grpSpPr>
        <p:cxnSp>
          <p:nvCxnSpPr>
            <p:cNvPr id="10" name="Straight Connector 9"/>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3" name="TextBox 12"/>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4" name="TextBox 13"/>
          <p:cNvSpPr txBox="1"/>
          <p:nvPr/>
        </p:nvSpPr>
        <p:spPr>
          <a:xfrm>
            <a:off x="3199749" y="5900302"/>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3062318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rmAutofit fontScale="90000"/>
          </a:bodyPr>
          <a:lstStyle/>
          <a:p>
            <a:r>
              <a:rPr lang="en-GB" dirty="0" smtClean="0"/>
              <a:t>Analgesics – Gabapentin and </a:t>
            </a:r>
            <a:r>
              <a:rPr lang="en-GB" dirty="0"/>
              <a:t>p</a:t>
            </a:r>
            <a:r>
              <a:rPr lang="en-GB" dirty="0" smtClean="0"/>
              <a:t>regabalin</a:t>
            </a:r>
            <a:endParaRPr lang="en-GB" dirty="0"/>
          </a:p>
        </p:txBody>
      </p:sp>
      <p:sp>
        <p:nvSpPr>
          <p:cNvPr id="5" name="Subtitle 2"/>
          <p:cNvSpPr>
            <a:spLocks noGrp="1"/>
          </p:cNvSpPr>
          <p:nvPr>
            <p:ph type="subTitle" idx="1"/>
          </p:nvPr>
        </p:nvSpPr>
        <p:spPr>
          <a:xfrm>
            <a:off x="685799" y="1311000"/>
            <a:ext cx="8157117" cy="4120912"/>
          </a:xfrm>
        </p:spPr>
        <p:txBody>
          <a:bodyPr>
            <a:noAutofit/>
          </a:bodyPr>
          <a:lstStyle/>
          <a:p>
            <a:pPr marL="342900" indent="-342900">
              <a:lnSpc>
                <a:spcPct val="110000"/>
              </a:lnSpc>
              <a:buFont typeface="Arial" panose="020B0604020202020204" pitchFamily="34" charset="0"/>
              <a:buChar char="•"/>
            </a:pPr>
            <a:r>
              <a:rPr lang="en-GB" sz="2000" dirty="0" smtClean="0">
                <a:solidFill>
                  <a:schemeClr val="tx1"/>
                </a:solidFill>
              </a:rPr>
              <a:t>Aims to encourage the appropriate use and review of gabapentin and pregabalin in primary care, minimising the potential for dependence, diversion, misuse and ADRs.</a:t>
            </a:r>
          </a:p>
          <a:p>
            <a:pPr marL="342900" indent="-342900">
              <a:lnSpc>
                <a:spcPct val="110000"/>
              </a:lnSpc>
              <a:buFont typeface="Arial" panose="020B0604020202020204" pitchFamily="34" charset="0"/>
              <a:buChar char="•"/>
            </a:pPr>
            <a:r>
              <a:rPr lang="en-GB" sz="2000" dirty="0" smtClean="0">
                <a:solidFill>
                  <a:schemeClr val="tx1"/>
                </a:solidFill>
              </a:rPr>
              <a:t>The number of deaths involving gabapentin or pregabalin is increasing, from 12 deaths registered in England and Wales in 2012 to 170 deaths registered in 2016.</a:t>
            </a:r>
          </a:p>
          <a:p>
            <a:pPr marL="342900" indent="-342900">
              <a:lnSpc>
                <a:spcPct val="110000"/>
              </a:lnSpc>
              <a:buFont typeface="Arial" panose="020B0604020202020204" pitchFamily="34" charset="0"/>
              <a:buChar char="•"/>
            </a:pPr>
            <a:r>
              <a:rPr lang="en-GB" sz="2000" dirty="0" smtClean="0">
                <a:solidFill>
                  <a:schemeClr val="tx1"/>
                </a:solidFill>
              </a:rPr>
              <a:t>If the patient has not shown sufficient benefit within eight weeks of reaching the maximum tolerated dose, drug treatment should be reduced and stopped.</a:t>
            </a:r>
          </a:p>
          <a:p>
            <a:pPr marL="342900" indent="-342900">
              <a:lnSpc>
                <a:spcPct val="110000"/>
              </a:lnSpc>
              <a:buFont typeface="Arial" panose="020B0604020202020204" pitchFamily="34" charset="0"/>
              <a:buChar char="•"/>
            </a:pPr>
            <a:r>
              <a:rPr lang="en-GB" sz="2000" dirty="0" smtClean="0">
                <a:solidFill>
                  <a:schemeClr val="tx1"/>
                </a:solidFill>
              </a:rPr>
              <a:t>Caution should be exercised in prescribing either drug for patients with a history of substance abuse.</a:t>
            </a:r>
            <a:endParaRPr lang="en-GB" sz="2000" dirty="0">
              <a:solidFill>
                <a:schemeClr val="tx1"/>
              </a:solidFill>
            </a:endParaRPr>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3017018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5" name="Title 1"/>
          <p:cNvSpPr>
            <a:spLocks noGrp="1"/>
          </p:cNvSpPr>
          <p:nvPr>
            <p:ph type="ctrTitle"/>
          </p:nvPr>
        </p:nvSpPr>
        <p:spPr>
          <a:xfrm>
            <a:off x="578797" y="402413"/>
            <a:ext cx="8001000" cy="757921"/>
          </a:xfrm>
        </p:spPr>
        <p:txBody>
          <a:bodyPr>
            <a:normAutofit fontScale="90000"/>
          </a:bodyPr>
          <a:lstStyle/>
          <a:p>
            <a:r>
              <a:rPr lang="en-GB" dirty="0" smtClean="0"/>
              <a:t>Trend in gabapentin and pregabalin prescribing </a:t>
            </a:r>
            <a:endParaRPr lang="en-GB" dirty="0"/>
          </a:p>
        </p:txBody>
      </p:sp>
      <p:pic>
        <p:nvPicPr>
          <p:cNvPr id="7" name="Picture 6" descr="cid:image001.png@01D25553.7C22FD00"/>
          <p:cNvPicPr/>
          <p:nvPr/>
        </p:nvPicPr>
        <p:blipFill>
          <a:blip r:embed="rId2" r:link="rId3"/>
          <a:srcRect/>
          <a:stretch>
            <a:fillRect/>
          </a:stretch>
        </p:blipFill>
        <p:spPr bwMode="auto">
          <a:xfrm>
            <a:off x="1803749" y="5298456"/>
            <a:ext cx="5399405" cy="489527"/>
          </a:xfrm>
          <a:prstGeom prst="rect">
            <a:avLst/>
          </a:prstGeom>
          <a:noFill/>
          <a:ln w="9525">
            <a:noFill/>
            <a:miter lim="800000"/>
            <a:headEnd/>
            <a:tailEnd/>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3749" y="1432059"/>
            <a:ext cx="5500819" cy="3774621"/>
          </a:xfrm>
          <a:prstGeom prst="rect">
            <a:avLst/>
          </a:prstGeom>
          <a:ln>
            <a:solidFill>
              <a:schemeClr val="tx1"/>
            </a:solidFill>
          </a:ln>
        </p:spPr>
      </p:pic>
    </p:spTree>
    <p:extLst>
      <p:ext uri="{BB962C8B-B14F-4D97-AF65-F5344CB8AC3E}">
        <p14:creationId xmlns:p14="http://schemas.microsoft.com/office/powerpoint/2010/main" val="2264242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51058"/>
            <a:ext cx="8001000" cy="757921"/>
          </a:xfrm>
        </p:spPr>
        <p:txBody>
          <a:bodyPr>
            <a:normAutofit fontScale="90000"/>
          </a:bodyPr>
          <a:lstStyle/>
          <a:p>
            <a:r>
              <a:rPr lang="en-GB" dirty="0">
                <a:latin typeface="Arial" charset="0"/>
                <a:cs typeface="Arial" charset="0"/>
              </a:rPr>
              <a:t>National Prescribing Indicators (NPIs)</a:t>
            </a:r>
            <a:br>
              <a:rPr lang="en-GB" dirty="0">
                <a:latin typeface="Arial" charset="0"/>
                <a:cs typeface="Arial" charset="0"/>
              </a:rPr>
            </a:br>
            <a:r>
              <a:rPr lang="en-GB" dirty="0">
                <a:latin typeface="Arial" charset="0"/>
                <a:cs typeface="Arial" charset="0"/>
              </a:rPr>
              <a:t>development process</a:t>
            </a:r>
            <a:endParaRPr lang="en-GB" dirty="0"/>
          </a:p>
        </p:txBody>
      </p:sp>
      <p:sp>
        <p:nvSpPr>
          <p:cNvPr id="5" name="Subtitle 4"/>
          <p:cNvSpPr>
            <a:spLocks noGrp="1"/>
          </p:cNvSpPr>
          <p:nvPr>
            <p:ph type="subTitle" idx="1"/>
          </p:nvPr>
        </p:nvSpPr>
        <p:spPr>
          <a:xfrm>
            <a:off x="560867" y="1397057"/>
            <a:ext cx="8250865" cy="4120912"/>
          </a:xfrm>
        </p:spPr>
        <p:txBody>
          <a:bodyPr>
            <a:noAutofit/>
          </a:bodyPr>
          <a:lstStyle/>
          <a:p>
            <a:pPr>
              <a:spcBef>
                <a:spcPts val="1200"/>
              </a:spcBef>
              <a:defRPr/>
            </a:pPr>
            <a:r>
              <a:rPr lang="en-GB" sz="1800" dirty="0" smtClean="0">
                <a:solidFill>
                  <a:schemeClr val="tx1"/>
                </a:solidFill>
                <a:latin typeface="Arial" pitchFamily="34" charset="0"/>
                <a:cs typeface="Arial" pitchFamily="34" charset="0"/>
              </a:rPr>
              <a:t>Developed </a:t>
            </a:r>
            <a:r>
              <a:rPr lang="en-GB" sz="1800" dirty="0">
                <a:solidFill>
                  <a:schemeClr val="tx1"/>
                </a:solidFill>
                <a:latin typeface="Arial" pitchFamily="34" charset="0"/>
                <a:cs typeface="Arial" pitchFamily="34" charset="0"/>
              </a:rPr>
              <a:t>by the All Wales Prescribing Advisory Group (AWPAG</a:t>
            </a:r>
            <a:r>
              <a:rPr lang="en-GB" sz="1800" dirty="0" smtClean="0">
                <a:solidFill>
                  <a:schemeClr val="tx1"/>
                </a:solidFill>
                <a:latin typeface="Arial" pitchFamily="34" charset="0"/>
                <a:cs typeface="Arial" pitchFamily="34" charset="0"/>
              </a:rPr>
              <a:t>):</a:t>
            </a:r>
            <a:endParaRPr lang="en-GB" sz="1200" dirty="0">
              <a:solidFill>
                <a:schemeClr val="tx1"/>
              </a:solidFill>
              <a:latin typeface="Arial" pitchFamily="34" charset="0"/>
              <a:cs typeface="Arial" pitchFamily="34" charset="0"/>
            </a:endParaRP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May 2017</a:t>
            </a:r>
            <a:r>
              <a:rPr lang="en-GB" sz="1800" dirty="0" smtClean="0">
                <a:solidFill>
                  <a:schemeClr val="tx1"/>
                </a:solidFill>
                <a:latin typeface="Arial" pitchFamily="34" charset="0"/>
                <a:cs typeface="Arial" pitchFamily="34" charset="0"/>
              </a:rPr>
              <a:t>: AWPAG NPI Task and Finish Group review and develop NPIs.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June </a:t>
            </a:r>
            <a:r>
              <a:rPr lang="en-GB" sz="1800" dirty="0">
                <a:solidFill>
                  <a:srgbClr val="D11349"/>
                </a:solidFill>
                <a:latin typeface="Arial" pitchFamily="34" charset="0"/>
                <a:cs typeface="Arial" pitchFamily="34" charset="0"/>
              </a:rPr>
              <a:t>2017</a:t>
            </a:r>
            <a:r>
              <a:rPr lang="en-GB" sz="1800" dirty="0">
                <a:solidFill>
                  <a:schemeClr val="tx1"/>
                </a:solidFill>
                <a:latin typeface="Arial" pitchFamily="34" charset="0"/>
                <a:cs typeface="Arial" pitchFamily="34" charset="0"/>
              </a:rPr>
              <a:t>: Recommendations for NPIs 2018–2019 </a:t>
            </a:r>
            <a:r>
              <a:rPr lang="en-GB" sz="1800" dirty="0" smtClean="0">
                <a:solidFill>
                  <a:schemeClr val="tx1"/>
                </a:solidFill>
                <a:latin typeface="Arial" pitchFamily="34" charset="0"/>
                <a:cs typeface="Arial" pitchFamily="34" charset="0"/>
              </a:rPr>
              <a:t>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September </a:t>
            </a:r>
            <a:r>
              <a:rPr lang="en-GB" sz="1800" dirty="0">
                <a:solidFill>
                  <a:srgbClr val="D11349"/>
                </a:solidFill>
                <a:latin typeface="Arial" pitchFamily="34" charset="0"/>
                <a:cs typeface="Arial" pitchFamily="34" charset="0"/>
              </a:rPr>
              <a:t>2017</a:t>
            </a:r>
            <a:r>
              <a:rPr lang="en-GB" sz="1800" dirty="0">
                <a:solidFill>
                  <a:schemeClr val="tx1"/>
                </a:solidFill>
                <a:latin typeface="Arial" pitchFamily="34" charset="0"/>
                <a:cs typeface="Arial" pitchFamily="34" charset="0"/>
              </a:rPr>
              <a:t>: Draft consultation paper </a:t>
            </a:r>
            <a:r>
              <a:rPr lang="en-GB" sz="1800" dirty="0" smtClean="0">
                <a:solidFill>
                  <a:schemeClr val="tx1"/>
                </a:solidFill>
                <a:latin typeface="Arial" pitchFamily="34" charset="0"/>
                <a:cs typeface="Arial" pitchFamily="34" charset="0"/>
              </a:rPr>
              <a:t>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October </a:t>
            </a:r>
            <a:r>
              <a:rPr lang="en-GB" sz="1800" dirty="0">
                <a:solidFill>
                  <a:srgbClr val="D11349"/>
                </a:solidFill>
                <a:latin typeface="Arial" pitchFamily="34" charset="0"/>
                <a:cs typeface="Arial" pitchFamily="34" charset="0"/>
              </a:rPr>
              <a:t>2017</a:t>
            </a:r>
            <a:r>
              <a:rPr lang="en-GB" sz="1800" dirty="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Consultation with industry and stakeholders.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December </a:t>
            </a:r>
            <a:r>
              <a:rPr lang="en-GB" sz="1800" dirty="0">
                <a:solidFill>
                  <a:srgbClr val="D11349"/>
                </a:solidFill>
                <a:latin typeface="Arial" pitchFamily="34" charset="0"/>
                <a:cs typeface="Arial" pitchFamily="34" charset="0"/>
              </a:rPr>
              <a:t>2017</a:t>
            </a:r>
            <a:r>
              <a:rPr lang="en-GB" sz="1800" dirty="0">
                <a:solidFill>
                  <a:schemeClr val="tx1"/>
                </a:solidFill>
                <a:latin typeface="Arial" pitchFamily="34" charset="0"/>
                <a:cs typeface="Arial" pitchFamily="34" charset="0"/>
              </a:rPr>
              <a:t>: Final version </a:t>
            </a:r>
            <a:r>
              <a:rPr lang="en-GB" sz="1800" dirty="0" smtClean="0">
                <a:solidFill>
                  <a:schemeClr val="tx1"/>
                </a:solidFill>
                <a:latin typeface="Arial" pitchFamily="34" charset="0"/>
                <a:cs typeface="Arial" pitchFamily="34" charset="0"/>
              </a:rPr>
              <a:t>presented </a:t>
            </a:r>
            <a:r>
              <a:rPr lang="en-GB" sz="1800" dirty="0">
                <a:solidFill>
                  <a:schemeClr val="tx1"/>
                </a:solidFill>
                <a:latin typeface="Arial" pitchFamily="34" charset="0"/>
                <a:cs typeface="Arial" pitchFamily="34" charset="0"/>
              </a:rPr>
              <a:t>to </a:t>
            </a:r>
            <a:r>
              <a:rPr lang="en-GB" sz="1800" dirty="0" smtClean="0">
                <a:solidFill>
                  <a:schemeClr val="tx1"/>
                </a:solidFill>
                <a:latin typeface="Arial" pitchFamily="34" charset="0"/>
                <a:cs typeface="Arial" pitchFamily="34" charset="0"/>
              </a:rPr>
              <a:t>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February </a:t>
            </a:r>
            <a:r>
              <a:rPr lang="en-GB" sz="1800" dirty="0">
                <a:solidFill>
                  <a:srgbClr val="D11349"/>
                </a:solidFill>
                <a:latin typeface="Arial" pitchFamily="34" charset="0"/>
                <a:cs typeface="Arial" pitchFamily="34" charset="0"/>
              </a:rPr>
              <a:t>2018</a:t>
            </a:r>
            <a:r>
              <a:rPr lang="en-GB" sz="1800" dirty="0">
                <a:solidFill>
                  <a:schemeClr val="tx1"/>
                </a:solidFill>
                <a:latin typeface="Arial" pitchFamily="34" charset="0"/>
                <a:cs typeface="Arial" pitchFamily="34" charset="0"/>
              </a:rPr>
              <a:t>: Final document </a:t>
            </a:r>
            <a:r>
              <a:rPr lang="en-GB" sz="1800" dirty="0" smtClean="0">
                <a:solidFill>
                  <a:schemeClr val="tx1"/>
                </a:solidFill>
                <a:latin typeface="Arial" pitchFamily="34" charset="0"/>
                <a:cs typeface="Arial" pitchFamily="34" charset="0"/>
              </a:rPr>
              <a:t>endorsed by the All Wales Medicines Strategy Group (AWMSG).</a:t>
            </a:r>
            <a:endParaRPr lang="en-GB" sz="1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4"/>
            <a:ext cx="8001000" cy="757921"/>
          </a:xfrm>
        </p:spPr>
        <p:txBody>
          <a:bodyPr>
            <a:normAutofit fontScale="90000"/>
          </a:bodyPr>
          <a:lstStyle/>
          <a:p>
            <a:r>
              <a:rPr lang="en-GB" dirty="0" smtClean="0"/>
              <a:t>Gabapentin and </a:t>
            </a:r>
            <a:r>
              <a:rPr lang="en-GB" dirty="0"/>
              <a:t>p</a:t>
            </a:r>
            <a:r>
              <a:rPr lang="en-GB" dirty="0" smtClean="0"/>
              <a:t>regabalin DDDs per 1,000 patients – Quarter ending September 2017</a:t>
            </a:r>
            <a:endParaRPr lang="en-GB" dirty="0"/>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694" t="1" r="-1061" b="-4405"/>
          <a:stretch/>
        </p:blipFill>
        <p:spPr>
          <a:xfrm>
            <a:off x="1280471" y="1536969"/>
            <a:ext cx="6811658" cy="4519799"/>
          </a:xfrm>
          <a:prstGeom prst="rect">
            <a:avLst/>
          </a:prstGeom>
          <a:solidFill>
            <a:schemeClr val="bg1"/>
          </a:solidFill>
          <a:ln>
            <a:solidFill>
              <a:schemeClr val="tx1"/>
            </a:solidFill>
          </a:ln>
        </p:spPr>
      </p:pic>
      <p:grpSp>
        <p:nvGrpSpPr>
          <p:cNvPr id="7" name="Group 6"/>
          <p:cNvGrpSpPr/>
          <p:nvPr/>
        </p:nvGrpSpPr>
        <p:grpSpPr>
          <a:xfrm>
            <a:off x="2212840" y="1838325"/>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5" y="5837200"/>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15584784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lstStyle/>
          <a:p>
            <a:r>
              <a:rPr lang="en-GB" dirty="0" smtClean="0"/>
              <a:t>Yellow Cards </a:t>
            </a:r>
            <a:endParaRPr lang="en-GB" dirty="0"/>
          </a:p>
        </p:txBody>
      </p:sp>
      <p:sp>
        <p:nvSpPr>
          <p:cNvPr id="5" name="Subtitle 2"/>
          <p:cNvSpPr>
            <a:spLocks noGrp="1"/>
          </p:cNvSpPr>
          <p:nvPr>
            <p:ph type="subTitle" idx="1"/>
          </p:nvPr>
        </p:nvSpPr>
        <p:spPr>
          <a:xfrm>
            <a:off x="685800" y="1407590"/>
            <a:ext cx="8001000" cy="4120912"/>
          </a:xfrm>
        </p:spPr>
        <p:txBody>
          <a:bodyPr>
            <a:normAutofit fontScale="92500"/>
          </a:bodyPr>
          <a:lstStyle/>
          <a:p>
            <a:pPr marL="342900" indent="-342900">
              <a:buFont typeface="Arial" panose="020B0604020202020204" pitchFamily="34" charset="0"/>
              <a:buChar char="•"/>
            </a:pPr>
            <a:r>
              <a:rPr lang="en-GB" dirty="0" smtClean="0">
                <a:solidFill>
                  <a:schemeClr val="tx1"/>
                </a:solidFill>
              </a:rPr>
              <a:t>Aims to encourage an increase in the number of Yellow Cards submitted in Wales, per GP practice, per health board and per hospital.</a:t>
            </a:r>
          </a:p>
          <a:p>
            <a:pPr marL="342900" indent="-342900">
              <a:buFont typeface="Arial" panose="020B0604020202020204" pitchFamily="34" charset="0"/>
              <a:buChar char="•"/>
            </a:pPr>
            <a:r>
              <a:rPr lang="en-GB" dirty="0" smtClean="0">
                <a:solidFill>
                  <a:schemeClr val="tx1"/>
                </a:solidFill>
              </a:rPr>
              <a:t>ADRs are a significant clinical problem, increasing morbidity and mortality.</a:t>
            </a:r>
          </a:p>
          <a:p>
            <a:pPr marL="342900" indent="-342900">
              <a:buFont typeface="Arial" panose="020B0604020202020204" pitchFamily="34" charset="0"/>
              <a:buChar char="•"/>
            </a:pPr>
            <a:r>
              <a:rPr lang="en-GB" dirty="0" smtClean="0">
                <a:solidFill>
                  <a:schemeClr val="tx1"/>
                </a:solidFill>
              </a:rPr>
              <a:t>The Yellow Card Scheme is vital in helping the MHRA monitor the safety of all healthcare products in the UK to ensure they are acceptably safe for those that use them. </a:t>
            </a:r>
          </a:p>
          <a:p>
            <a:pPr marL="342900" indent="-342900">
              <a:buFont typeface="Arial" panose="020B0604020202020204" pitchFamily="34" charset="0"/>
              <a:buChar char="•"/>
            </a:pPr>
            <a:r>
              <a:rPr lang="en-GB" dirty="0" smtClean="0">
                <a:solidFill>
                  <a:schemeClr val="tx1"/>
                </a:solidFill>
              </a:rPr>
              <a:t>Yellow Card reporting supports the identification and collation of ADRs which might not have been known about</a:t>
            </a:r>
            <a:r>
              <a:rPr lang="en-GB" dirty="0">
                <a:solidFill>
                  <a:schemeClr val="tx1"/>
                </a:solidFill>
              </a:rPr>
              <a:t> </a:t>
            </a:r>
            <a:r>
              <a:rPr lang="en-GB" dirty="0" smtClean="0">
                <a:solidFill>
                  <a:schemeClr val="tx1"/>
                </a:solidFill>
              </a:rPr>
              <a:t>before.</a:t>
            </a:r>
          </a:p>
          <a:p>
            <a:pPr marL="342900" indent="-342900">
              <a:buFont typeface="Arial" panose="020B0604020202020204" pitchFamily="34" charset="0"/>
              <a:buChar char="•"/>
            </a:pPr>
            <a:r>
              <a:rPr lang="en-GB" dirty="0" smtClean="0">
                <a:solidFill>
                  <a:schemeClr val="tx1"/>
                </a:solidFill>
              </a:rPr>
              <a:t>A strong safety culture requires good reporting of adverse events from all healthcare professionals and patients. </a:t>
            </a:r>
            <a:endParaRPr lang="en-GB" dirty="0">
              <a:solidFill>
                <a:schemeClr val="tx1"/>
              </a:solidFill>
            </a:endParaRPr>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2265379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93589"/>
            <a:ext cx="8001000" cy="757921"/>
          </a:xfrm>
        </p:spPr>
        <p:txBody>
          <a:bodyPr/>
          <a:lstStyle/>
          <a:p>
            <a:r>
              <a:rPr lang="en-GB" dirty="0" smtClean="0"/>
              <a:t>Trend in GP Yellow Card Reporting </a:t>
            </a:r>
            <a:endParaRPr lang="en-GB" dirty="0"/>
          </a:p>
        </p:txBody>
      </p:sp>
      <p:pic>
        <p:nvPicPr>
          <p:cNvPr id="6" name="Picture 5" descr="cid:image001.png@01D25553.7C22FD00"/>
          <p:cNvPicPr/>
          <p:nvPr/>
        </p:nvPicPr>
        <p:blipFill>
          <a:blip r:embed="rId2" r:link="rId3"/>
          <a:srcRect/>
          <a:stretch>
            <a:fillRect/>
          </a:stretch>
        </p:blipFill>
        <p:spPr bwMode="auto">
          <a:xfrm>
            <a:off x="1931007" y="5167931"/>
            <a:ext cx="5819197" cy="515823"/>
          </a:xfrm>
          <a:prstGeom prst="rect">
            <a:avLst/>
          </a:prstGeom>
          <a:noFill/>
          <a:ln w="9525">
            <a:noFill/>
            <a:miter lim="800000"/>
            <a:headEnd/>
            <a:tailEnd/>
          </a:ln>
        </p:spPr>
      </p:pic>
      <p:sp>
        <p:nvSpPr>
          <p:cNvPr id="7" name="TextBox 6"/>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7172" y="1038553"/>
            <a:ext cx="6830618" cy="4059658"/>
          </a:xfrm>
          <a:prstGeom prst="rect">
            <a:avLst/>
          </a:prstGeom>
          <a:ln>
            <a:solidFill>
              <a:schemeClr val="tx1"/>
            </a:solidFill>
          </a:ln>
        </p:spPr>
      </p:pic>
    </p:spTree>
    <p:extLst>
      <p:ext uri="{BB962C8B-B14F-4D97-AF65-F5344CB8AC3E}">
        <p14:creationId xmlns:p14="http://schemas.microsoft.com/office/powerpoint/2010/main" val="1344604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65193"/>
            <a:ext cx="8001000" cy="757921"/>
          </a:xfrm>
        </p:spPr>
        <p:txBody>
          <a:bodyPr>
            <a:noAutofit/>
          </a:bodyPr>
          <a:lstStyle/>
          <a:p>
            <a:r>
              <a:rPr lang="en-GB" sz="2400" dirty="0" smtClean="0"/>
              <a:t>Total number of reports, secondary care reports, and public reports </a:t>
            </a:r>
            <a:r>
              <a:rPr lang="en-GB" sz="2400" dirty="0"/>
              <a:t>in 2016–2017</a:t>
            </a:r>
          </a:p>
        </p:txBody>
      </p:sp>
      <p:sp>
        <p:nvSpPr>
          <p:cNvPr id="7" name="TextBox 6"/>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09987082"/>
              </p:ext>
            </p:extLst>
          </p:nvPr>
        </p:nvGraphicFramePr>
        <p:xfrm>
          <a:off x="1982707" y="1718975"/>
          <a:ext cx="5585988" cy="3160746"/>
        </p:xfrm>
        <a:graphic>
          <a:graphicData uri="http://schemas.openxmlformats.org/drawingml/2006/table">
            <a:tbl>
              <a:tblPr firstRow="1" firstCol="1" bandRow="1">
                <a:tableStyleId>{5C22544A-7EE6-4342-B048-85BDC9FD1C3A}</a:tableStyleId>
              </a:tblPr>
              <a:tblGrid>
                <a:gridCol w="1843569"/>
                <a:gridCol w="1247473"/>
                <a:gridCol w="1247473"/>
                <a:gridCol w="1247473"/>
              </a:tblGrid>
              <a:tr h="490071">
                <a:tc>
                  <a:txBody>
                    <a:bodyPr/>
                    <a:lstStyle/>
                    <a:p>
                      <a:r>
                        <a:rPr lang="en-GB" sz="1050" dirty="0">
                          <a:effectLst/>
                          <a:latin typeface="+mj-lt"/>
                        </a:rPr>
                        <a:t>Health board</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Total number of reports</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Secondary care reports</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Member of public reports</a:t>
                      </a:r>
                      <a:endParaRPr lang="en-GB" sz="1050" dirty="0">
                        <a:solidFill>
                          <a:srgbClr val="000000"/>
                        </a:solidFill>
                        <a:effectLst/>
                        <a:latin typeface="+mj-lt"/>
                      </a:endParaRPr>
                    </a:p>
                  </a:txBody>
                  <a:tcPr marL="68580" marR="68580" marT="17780" marB="17780" anchor="ctr"/>
                </a:tc>
              </a:tr>
              <a:tr h="381525">
                <a:tc>
                  <a:txBody>
                    <a:bodyPr/>
                    <a:lstStyle/>
                    <a:p>
                      <a:r>
                        <a:rPr lang="en-GB" sz="1050" dirty="0" smtClean="0">
                          <a:effectLst/>
                          <a:latin typeface="+mj-lt"/>
                        </a:rPr>
                        <a:t>Abertawe</a:t>
                      </a:r>
                      <a:r>
                        <a:rPr lang="en-GB" sz="1050" baseline="0" dirty="0" smtClean="0">
                          <a:effectLst/>
                          <a:latin typeface="+mj-lt"/>
                        </a:rPr>
                        <a:t> Bro Morgannwg</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465</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74</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59</a:t>
                      </a:r>
                      <a:endParaRPr lang="en-GB" sz="1050" dirty="0">
                        <a:solidFill>
                          <a:srgbClr val="000000"/>
                        </a:solidFill>
                        <a:effectLst/>
                        <a:latin typeface="+mj-lt"/>
                      </a:endParaRPr>
                    </a:p>
                  </a:txBody>
                  <a:tcPr marL="68580" marR="68580" marT="17780" marB="17780" anchor="ctr"/>
                </a:tc>
              </a:tr>
              <a:tr h="381525">
                <a:tc>
                  <a:txBody>
                    <a:bodyPr/>
                    <a:lstStyle/>
                    <a:p>
                      <a:r>
                        <a:rPr lang="en-GB" sz="1050">
                          <a:effectLst/>
                          <a:latin typeface="+mj-lt"/>
                        </a:rPr>
                        <a:t>Aneurin Bevan</a:t>
                      </a:r>
                      <a:endParaRPr lang="en-GB" sz="1050">
                        <a:solidFill>
                          <a:srgbClr val="000000"/>
                        </a:solidFill>
                        <a:effectLst/>
                        <a:latin typeface="+mj-lt"/>
                      </a:endParaRPr>
                    </a:p>
                  </a:txBody>
                  <a:tcPr marL="68580" marR="68580" marT="17780" marB="17780" anchor="ctr"/>
                </a:tc>
                <a:tc>
                  <a:txBody>
                    <a:bodyPr/>
                    <a:lstStyle/>
                    <a:p>
                      <a:pPr algn="ctr"/>
                      <a:r>
                        <a:rPr lang="en-GB" sz="1050" dirty="0">
                          <a:effectLst/>
                          <a:latin typeface="+mj-lt"/>
                        </a:rPr>
                        <a:t>452</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47</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60</a:t>
                      </a:r>
                      <a:endParaRPr lang="en-GB" sz="1050" dirty="0">
                        <a:solidFill>
                          <a:srgbClr val="000000"/>
                        </a:solidFill>
                        <a:effectLst/>
                        <a:latin typeface="+mj-lt"/>
                      </a:endParaRPr>
                    </a:p>
                  </a:txBody>
                  <a:tcPr marL="68580" marR="68580" marT="17780" marB="17780" anchor="ctr"/>
                </a:tc>
              </a:tr>
              <a:tr h="381525">
                <a:tc>
                  <a:txBody>
                    <a:bodyPr/>
                    <a:lstStyle/>
                    <a:p>
                      <a:r>
                        <a:rPr lang="en-GB" sz="1050" dirty="0">
                          <a:effectLst/>
                          <a:latin typeface="+mj-lt"/>
                        </a:rPr>
                        <a:t>Betsi Cadwaladr</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486</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172</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66</a:t>
                      </a:r>
                      <a:endParaRPr lang="en-GB" sz="1050" dirty="0">
                        <a:solidFill>
                          <a:srgbClr val="000000"/>
                        </a:solidFill>
                        <a:effectLst/>
                        <a:latin typeface="+mj-lt"/>
                      </a:endParaRPr>
                    </a:p>
                  </a:txBody>
                  <a:tcPr marL="68580" marR="68580" marT="17780" marB="17780" anchor="ctr"/>
                </a:tc>
              </a:tr>
              <a:tr h="381525">
                <a:tc>
                  <a:txBody>
                    <a:bodyPr/>
                    <a:lstStyle/>
                    <a:p>
                      <a:r>
                        <a:rPr lang="en-GB" sz="1050">
                          <a:effectLst/>
                          <a:latin typeface="+mj-lt"/>
                        </a:rPr>
                        <a:t>Cardiff and Vale</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466</a:t>
                      </a:r>
                      <a:endParaRPr lang="en-GB" sz="1050">
                        <a:solidFill>
                          <a:srgbClr val="000000"/>
                        </a:solidFill>
                        <a:effectLst/>
                        <a:latin typeface="+mj-lt"/>
                      </a:endParaRPr>
                    </a:p>
                  </a:txBody>
                  <a:tcPr marL="68580" marR="68580" marT="17780" marB="17780" anchor="ctr"/>
                </a:tc>
                <a:tc>
                  <a:txBody>
                    <a:bodyPr/>
                    <a:lstStyle/>
                    <a:p>
                      <a:pPr algn="ctr"/>
                      <a:r>
                        <a:rPr lang="en-GB" sz="1050" dirty="0">
                          <a:effectLst/>
                          <a:latin typeface="+mj-lt"/>
                        </a:rPr>
                        <a:t>111</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38</a:t>
                      </a:r>
                      <a:endParaRPr lang="en-GB" sz="1050" dirty="0">
                        <a:solidFill>
                          <a:srgbClr val="000000"/>
                        </a:solidFill>
                        <a:effectLst/>
                        <a:latin typeface="+mj-lt"/>
                      </a:endParaRPr>
                    </a:p>
                  </a:txBody>
                  <a:tcPr marL="68580" marR="68580" marT="17780" marB="17780" anchor="ctr"/>
                </a:tc>
              </a:tr>
              <a:tr h="381525">
                <a:tc>
                  <a:txBody>
                    <a:bodyPr/>
                    <a:lstStyle/>
                    <a:p>
                      <a:r>
                        <a:rPr lang="en-GB" sz="1050">
                          <a:effectLst/>
                          <a:latin typeface="+mj-lt"/>
                        </a:rPr>
                        <a:t>Cwm Taf</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106</a:t>
                      </a:r>
                      <a:endParaRPr lang="en-GB" sz="1050">
                        <a:solidFill>
                          <a:srgbClr val="000000"/>
                        </a:solidFill>
                        <a:effectLst/>
                        <a:latin typeface="+mj-lt"/>
                      </a:endParaRPr>
                    </a:p>
                  </a:txBody>
                  <a:tcPr marL="68580" marR="68580" marT="17780" marB="17780" anchor="ctr"/>
                </a:tc>
                <a:tc>
                  <a:txBody>
                    <a:bodyPr/>
                    <a:lstStyle/>
                    <a:p>
                      <a:pPr algn="ctr"/>
                      <a:r>
                        <a:rPr lang="en-GB" sz="1050" dirty="0">
                          <a:effectLst/>
                          <a:latin typeface="+mj-lt"/>
                        </a:rPr>
                        <a:t>22</a:t>
                      </a:r>
                      <a:endParaRPr lang="en-GB" sz="1050" dirty="0">
                        <a:solidFill>
                          <a:srgbClr val="000000"/>
                        </a:solidFill>
                        <a:effectLst/>
                        <a:latin typeface="+mj-lt"/>
                      </a:endParaRPr>
                    </a:p>
                  </a:txBody>
                  <a:tcPr marL="68580" marR="68580" marT="17780" marB="17780" anchor="ctr"/>
                </a:tc>
                <a:tc>
                  <a:txBody>
                    <a:bodyPr/>
                    <a:lstStyle/>
                    <a:p>
                      <a:pPr algn="ctr"/>
                      <a:r>
                        <a:rPr lang="en-GB" sz="1050" dirty="0">
                          <a:effectLst/>
                          <a:latin typeface="+mj-lt"/>
                        </a:rPr>
                        <a:t>22</a:t>
                      </a:r>
                      <a:endParaRPr lang="en-GB" sz="1050" dirty="0">
                        <a:solidFill>
                          <a:srgbClr val="000000"/>
                        </a:solidFill>
                        <a:effectLst/>
                        <a:latin typeface="+mj-lt"/>
                      </a:endParaRPr>
                    </a:p>
                  </a:txBody>
                  <a:tcPr marL="68580" marR="68580" marT="17780" marB="17780" anchor="ctr"/>
                </a:tc>
              </a:tr>
              <a:tr h="381525">
                <a:tc>
                  <a:txBody>
                    <a:bodyPr/>
                    <a:lstStyle/>
                    <a:p>
                      <a:r>
                        <a:rPr lang="en-GB" sz="1050">
                          <a:effectLst/>
                          <a:latin typeface="+mj-lt"/>
                        </a:rPr>
                        <a:t>Hywel Dda</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278</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112</a:t>
                      </a:r>
                      <a:endParaRPr lang="en-GB" sz="1050">
                        <a:solidFill>
                          <a:srgbClr val="000000"/>
                        </a:solidFill>
                        <a:effectLst/>
                        <a:latin typeface="+mj-lt"/>
                      </a:endParaRPr>
                    </a:p>
                  </a:txBody>
                  <a:tcPr marL="68580" marR="68580" marT="17780" marB="17780" anchor="ctr"/>
                </a:tc>
                <a:tc>
                  <a:txBody>
                    <a:bodyPr/>
                    <a:lstStyle/>
                    <a:p>
                      <a:pPr algn="ctr"/>
                      <a:r>
                        <a:rPr lang="en-GB" sz="1050" dirty="0">
                          <a:effectLst/>
                          <a:latin typeface="+mj-lt"/>
                        </a:rPr>
                        <a:t>44</a:t>
                      </a:r>
                      <a:endParaRPr lang="en-GB" sz="1050" dirty="0">
                        <a:solidFill>
                          <a:srgbClr val="000000"/>
                        </a:solidFill>
                        <a:effectLst/>
                        <a:latin typeface="+mj-lt"/>
                      </a:endParaRPr>
                    </a:p>
                  </a:txBody>
                  <a:tcPr marL="68580" marR="68580" marT="17780" marB="17780" anchor="ctr"/>
                </a:tc>
              </a:tr>
              <a:tr h="381525">
                <a:tc>
                  <a:txBody>
                    <a:bodyPr/>
                    <a:lstStyle/>
                    <a:p>
                      <a:r>
                        <a:rPr lang="en-GB" sz="1050">
                          <a:effectLst/>
                          <a:latin typeface="+mj-lt"/>
                        </a:rPr>
                        <a:t>Powys</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82</a:t>
                      </a:r>
                      <a:endParaRPr lang="en-GB" sz="1050">
                        <a:solidFill>
                          <a:srgbClr val="000000"/>
                        </a:solidFill>
                        <a:effectLst/>
                        <a:latin typeface="+mj-lt"/>
                      </a:endParaRPr>
                    </a:p>
                  </a:txBody>
                  <a:tcPr marL="68580" marR="68580" marT="17780" marB="17780" anchor="ctr"/>
                </a:tc>
                <a:tc>
                  <a:txBody>
                    <a:bodyPr/>
                    <a:lstStyle/>
                    <a:p>
                      <a:pPr algn="ctr"/>
                      <a:r>
                        <a:rPr lang="en-GB" sz="1050">
                          <a:effectLst/>
                          <a:latin typeface="+mj-lt"/>
                        </a:rPr>
                        <a:t>8</a:t>
                      </a:r>
                      <a:endParaRPr lang="en-GB" sz="1050">
                        <a:solidFill>
                          <a:srgbClr val="000000"/>
                        </a:solidFill>
                        <a:effectLst/>
                        <a:latin typeface="+mj-lt"/>
                      </a:endParaRPr>
                    </a:p>
                  </a:txBody>
                  <a:tcPr marL="68580" marR="68580" marT="17780" marB="17780" anchor="ctr"/>
                </a:tc>
                <a:tc>
                  <a:txBody>
                    <a:bodyPr/>
                    <a:lstStyle/>
                    <a:p>
                      <a:pPr algn="ctr"/>
                      <a:r>
                        <a:rPr lang="en-GB" sz="1050" dirty="0">
                          <a:effectLst/>
                          <a:latin typeface="+mj-lt"/>
                        </a:rPr>
                        <a:t>11</a:t>
                      </a:r>
                      <a:endParaRPr lang="en-GB" sz="1050" dirty="0">
                        <a:solidFill>
                          <a:srgbClr val="000000"/>
                        </a:solidFill>
                        <a:effectLst/>
                        <a:latin typeface="+mj-lt"/>
                      </a:endParaRPr>
                    </a:p>
                  </a:txBody>
                  <a:tcPr marL="68580" marR="68580" marT="17780" marB="17780" anchor="ctr"/>
                </a:tc>
              </a:tr>
            </a:tbl>
          </a:graphicData>
        </a:graphic>
      </p:graphicFrame>
    </p:spTree>
    <p:extLst>
      <p:ext uri="{BB962C8B-B14F-4D97-AF65-F5344CB8AC3E}">
        <p14:creationId xmlns:p14="http://schemas.microsoft.com/office/powerpoint/2010/main" val="4552350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2965966" y="2950915"/>
            <a:ext cx="3200745" cy="584775"/>
          </a:xfrm>
          <a:prstGeom prst="rect">
            <a:avLst/>
          </a:prstGeom>
          <a:solidFill>
            <a:srgbClr val="37698A"/>
          </a:solidFill>
        </p:spPr>
        <p:txBody>
          <a:bodyPr wrap="square" rtlCol="0">
            <a:spAutoFit/>
          </a:bodyPr>
          <a:lstStyle/>
          <a:p>
            <a:pPr algn="ctr"/>
            <a:r>
              <a:rPr lang="en-GB" sz="3200" b="1" dirty="0" smtClean="0">
                <a:solidFill>
                  <a:schemeClr val="bg1"/>
                </a:solidFill>
              </a:rPr>
              <a:t>STEWARDSHIP</a:t>
            </a:r>
            <a:endParaRPr lang="en-GB" b="1" dirty="0">
              <a:solidFill>
                <a:schemeClr val="bg1"/>
              </a:solidFill>
            </a:endParaRPr>
          </a:p>
        </p:txBody>
      </p:sp>
    </p:spTree>
    <p:extLst>
      <p:ext uri="{BB962C8B-B14F-4D97-AF65-F5344CB8AC3E}">
        <p14:creationId xmlns:p14="http://schemas.microsoft.com/office/powerpoint/2010/main" val="20259016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72757"/>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65526737"/>
              </p:ext>
            </p:extLst>
          </p:nvPr>
        </p:nvGraphicFramePr>
        <p:xfrm>
          <a:off x="256479" y="1630678"/>
          <a:ext cx="8575290" cy="2944260"/>
        </p:xfrm>
        <a:graphic>
          <a:graphicData uri="http://schemas.openxmlformats.org/drawingml/2006/table">
            <a:tbl>
              <a:tblPr firstRow="1" bandRow="1">
                <a:tableStyleId>{5C22544A-7EE6-4342-B048-85BDC9FD1C3A}</a:tableStyleId>
              </a:tblPr>
              <a:tblGrid>
                <a:gridCol w="1047220"/>
                <a:gridCol w="878186"/>
                <a:gridCol w="3324942"/>
                <a:gridCol w="3324942"/>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National</a:t>
                      </a:r>
                      <a:r>
                        <a:rPr lang="en-GB" sz="1050" b="1" baseline="0" dirty="0" smtClean="0">
                          <a:solidFill>
                            <a:schemeClr val="bg1"/>
                          </a:solidFill>
                          <a:latin typeface="Arial" pitchFamily="34" charset="0"/>
                          <a:ea typeface="Times New Roman"/>
                          <a:cs typeface="Arial" pitchFamily="34" charset="0"/>
                        </a:rPr>
                        <a:t> Prescribing Indicator</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Applicable to:</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Target for 2018–2019</a:t>
                      </a:r>
                    </a:p>
                  </a:txBody>
                  <a:tcPr marT="108000" marB="108000" anchor="ctr"/>
                </a:tc>
              </a:tr>
              <a:tr h="531315">
                <a:tc rowSpan="3">
                  <a:txBody>
                    <a:bodyPr/>
                    <a:lstStyle/>
                    <a:p>
                      <a:pPr algn="ctr">
                        <a:spcAft>
                          <a:spcPts val="0"/>
                        </a:spcAft>
                      </a:pPr>
                      <a:r>
                        <a:rPr lang="en-GB" sz="1050" b="1" dirty="0" smtClean="0">
                          <a:latin typeface="+mn-lt"/>
                          <a:ea typeface="Times New Roman"/>
                          <a:cs typeface="Times New Roman"/>
                        </a:rPr>
                        <a:t>Antimicrobial stewardship</a:t>
                      </a:r>
                      <a:endParaRPr lang="en-GB" sz="1050" b="1" dirty="0" smtClean="0">
                        <a:latin typeface="+mn-lt"/>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Total antibacterial items per 1,000 STAR-PUs</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Health board target: a reduction of 5% against a baseline of April 2016–March 2017</a:t>
                      </a:r>
                      <a:endParaRPr lang="en-GB" sz="1050" kern="1200" dirty="0">
                        <a:solidFill>
                          <a:schemeClr val="dk1"/>
                        </a:solidFill>
                        <a:latin typeface="Arial"/>
                        <a:ea typeface="Times New Roman"/>
                        <a:cs typeface="Times New Roman"/>
                      </a:endParaRPr>
                    </a:p>
                  </a:txBody>
                  <a:tcPr marT="108000" marB="108000" anchor="ctr"/>
                </a:tc>
              </a:tr>
              <a:tr h="53131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4C antimicrobials (co-</a:t>
                      </a:r>
                      <a:r>
                        <a:rPr lang="en-GB" sz="1050" kern="1200" dirty="0" err="1" smtClean="0">
                          <a:solidFill>
                            <a:schemeClr val="dk1"/>
                          </a:solidFill>
                          <a:latin typeface="+mn-lt"/>
                          <a:ea typeface="Times New Roman"/>
                          <a:cs typeface="Times New Roman"/>
                        </a:rPr>
                        <a:t>amoxiclav</a:t>
                      </a:r>
                      <a:r>
                        <a:rPr lang="en-GB" sz="1050" kern="1200" dirty="0" smtClean="0">
                          <a:solidFill>
                            <a:schemeClr val="dk1"/>
                          </a:solidFill>
                          <a:latin typeface="+mn-lt"/>
                          <a:ea typeface="Times New Roman"/>
                          <a:cs typeface="Times New Roman"/>
                        </a:rPr>
                        <a:t>, </a:t>
                      </a:r>
                      <a:r>
                        <a:rPr lang="en-GB" sz="1050" kern="1200" dirty="0" err="1" smtClean="0">
                          <a:solidFill>
                            <a:schemeClr val="dk1"/>
                          </a:solidFill>
                          <a:latin typeface="+mn-lt"/>
                          <a:ea typeface="Times New Roman"/>
                          <a:cs typeface="Times New Roman"/>
                        </a:rPr>
                        <a:t>cephalosporins</a:t>
                      </a:r>
                      <a:r>
                        <a:rPr lang="en-GB" sz="1050" kern="1200" dirty="0" smtClean="0">
                          <a:solidFill>
                            <a:schemeClr val="dk1"/>
                          </a:solidFill>
                          <a:latin typeface="+mn-lt"/>
                          <a:ea typeface="Times New Roman"/>
                          <a:cs typeface="Times New Roman"/>
                        </a:rPr>
                        <a:t>, </a:t>
                      </a:r>
                      <a:r>
                        <a:rPr lang="en-GB" sz="1050" kern="1200" dirty="0" err="1" smtClean="0">
                          <a:solidFill>
                            <a:schemeClr val="dk1"/>
                          </a:solidFill>
                          <a:latin typeface="+mn-lt"/>
                          <a:ea typeface="Times New Roman"/>
                          <a:cs typeface="Times New Roman"/>
                        </a:rPr>
                        <a:t>fluoroquinolones</a:t>
                      </a:r>
                      <a:r>
                        <a:rPr lang="en-GB" sz="1050" kern="1200" dirty="0" smtClean="0">
                          <a:solidFill>
                            <a:schemeClr val="dk1"/>
                          </a:solidFill>
                          <a:latin typeface="+mn-lt"/>
                          <a:ea typeface="Times New Roman"/>
                          <a:cs typeface="Times New Roman"/>
                        </a:rPr>
                        <a:t> and clindamycin):</a:t>
                      </a:r>
                    </a:p>
                    <a:p>
                      <a:pPr marL="171450" indent="-171450" algn="l" defTabSz="457200" rtl="0" eaLnBrk="1" latinLnBrk="0" hangingPunct="1">
                        <a:spcAft>
                          <a:spcPts val="0"/>
                        </a:spcAft>
                        <a:buFont typeface="Arial" panose="020B0604020202020204" pitchFamily="34" charset="0"/>
                        <a:buChar char="•"/>
                        <a:tabLst>
                          <a:tab pos="160020" algn="l"/>
                        </a:tabLst>
                      </a:pPr>
                      <a:r>
                        <a:rPr lang="en-GB" sz="1050" kern="1200" dirty="0" smtClean="0">
                          <a:solidFill>
                            <a:schemeClr val="dk1"/>
                          </a:solidFill>
                          <a:latin typeface="+mn-lt"/>
                          <a:ea typeface="Times New Roman"/>
                          <a:cs typeface="Times New Roman"/>
                        </a:rPr>
                        <a:t>the number of 4C items as a percentage of total antibacterial prescribing.</a:t>
                      </a:r>
                    </a:p>
                    <a:p>
                      <a:pPr marL="171450" indent="-171450" algn="l" defTabSz="457200" rtl="0" eaLnBrk="1" latinLnBrk="0" hangingPunct="1">
                        <a:spcAft>
                          <a:spcPts val="0"/>
                        </a:spcAft>
                        <a:buFont typeface="Arial" panose="020B0604020202020204" pitchFamily="34" charset="0"/>
                        <a:buChar char="•"/>
                        <a:tabLst>
                          <a:tab pos="160020" algn="l"/>
                        </a:tabLst>
                      </a:pPr>
                      <a:r>
                        <a:rPr lang="en-GB" sz="1050" kern="1200" dirty="0" smtClean="0">
                          <a:solidFill>
                            <a:schemeClr val="dk1"/>
                          </a:solidFill>
                          <a:latin typeface="+mn-lt"/>
                          <a:ea typeface="Times New Roman"/>
                          <a:cs typeface="Times New Roman"/>
                        </a:rPr>
                        <a:t>the number of 4C items per 1,000 patients</a:t>
                      </a:r>
                      <a:endParaRPr lang="en-GB" sz="1050" kern="1200" dirty="0">
                        <a:solidFill>
                          <a:schemeClr val="dk1"/>
                        </a:solidFill>
                        <a:latin typeface="Arial"/>
                        <a:ea typeface="Times New Roman"/>
                        <a:cs typeface="Times New Roman"/>
                      </a:endParaRPr>
                    </a:p>
                  </a:txBody>
                  <a:tcPr marT="108000" marB="108000" anchor="ctr"/>
                </a:tc>
                <a:tc>
                  <a:txBody>
                    <a:bodyPr/>
                    <a:lstStyle/>
                    <a:p>
                      <a:pPr marL="0" indent="0" algn="l" defTabSz="457200" rtl="0" eaLnBrk="1" latinLnBrk="0" hangingPunct="1">
                        <a:spcAft>
                          <a:spcPts val="0"/>
                        </a:spcAft>
                        <a:buFont typeface="Arial" panose="020B0604020202020204" pitchFamily="34" charset="0"/>
                        <a:buNone/>
                        <a:tabLst>
                          <a:tab pos="160020" algn="l"/>
                        </a:tabLst>
                      </a:pPr>
                      <a:r>
                        <a:rPr lang="en-GB" sz="1050" kern="1200" dirty="0" smtClean="0">
                          <a:solidFill>
                            <a:schemeClr val="dk1"/>
                          </a:solidFill>
                          <a:latin typeface="+mn-lt"/>
                          <a:ea typeface="Times New Roman"/>
                          <a:cs typeface="Times New Roman"/>
                        </a:rPr>
                        <a:t>Absolute measure ≤7% or a proportional reduction of 10% against a baseline of April 2016–March 2017</a:t>
                      </a:r>
                      <a:endParaRPr lang="en-GB" sz="1050" kern="1200" dirty="0">
                        <a:solidFill>
                          <a:schemeClr val="dk1"/>
                        </a:solidFill>
                        <a:latin typeface="Arial"/>
                        <a:ea typeface="Times New Roman"/>
                        <a:cs typeface="Times New Roman"/>
                      </a:endParaRPr>
                    </a:p>
                  </a:txBody>
                  <a:tcPr marT="108000" marB="108000" anchor="ctr"/>
                </a:tc>
              </a:tr>
              <a:tr h="424005">
                <a:tc vMerge="1">
                  <a:txBody>
                    <a:bodyPr/>
                    <a:lstStyle/>
                    <a:p>
                      <a:pPr algn="ctr">
                        <a:spcAft>
                          <a:spcPts val="0"/>
                        </a:spcAft>
                      </a:pPr>
                      <a:endParaRPr lang="en-GB" sz="105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Secondary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Prophylaxis in colorectal surgery: Proportion of elective colorectal patients receiving a single dose of antimicrobial for surgical prophylaxis</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Absolute measure ≥90% or a proportional increase of 20% against performance for 2017–2018</a:t>
                      </a:r>
                      <a:endParaRPr lang="en-GB" sz="105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Tree>
    <p:extLst>
      <p:ext uri="{BB962C8B-B14F-4D97-AF65-F5344CB8AC3E}">
        <p14:creationId xmlns:p14="http://schemas.microsoft.com/office/powerpoint/2010/main" val="28990937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lstStyle/>
          <a:p>
            <a:r>
              <a:rPr lang="en-GB" dirty="0" smtClean="0"/>
              <a:t>Total antibacterial items</a:t>
            </a:r>
            <a:endParaRPr lang="en-GB" dirty="0"/>
          </a:p>
        </p:txBody>
      </p:sp>
      <p:sp>
        <p:nvSpPr>
          <p:cNvPr id="5" name="Subtitle 2"/>
          <p:cNvSpPr>
            <a:spLocks noGrp="1"/>
          </p:cNvSpPr>
          <p:nvPr>
            <p:ph type="subTitle" idx="1"/>
          </p:nvPr>
        </p:nvSpPr>
        <p:spPr>
          <a:xfrm>
            <a:off x="685800" y="1407590"/>
            <a:ext cx="8001000" cy="4120912"/>
          </a:xfrm>
        </p:spPr>
        <p:txBody>
          <a:bodyPr>
            <a:normAutofit/>
          </a:bodyPr>
          <a:lstStyle/>
          <a:p>
            <a:pPr marL="342900" indent="-342900">
              <a:buFont typeface="Arial" panose="020B0604020202020204" pitchFamily="34" charset="0"/>
              <a:buChar char="•"/>
            </a:pPr>
            <a:r>
              <a:rPr lang="en-GB" dirty="0" smtClean="0">
                <a:solidFill>
                  <a:schemeClr val="tx1"/>
                </a:solidFill>
              </a:rPr>
              <a:t>Aims to encourage the appropriate prescribing of all antibiotics in primary care.</a:t>
            </a:r>
          </a:p>
          <a:p>
            <a:pPr marL="342900" indent="-342900">
              <a:buFont typeface="Arial" panose="020B0604020202020204" pitchFamily="34" charset="0"/>
              <a:buChar char="•"/>
            </a:pPr>
            <a:r>
              <a:rPr lang="en-GB" dirty="0" smtClean="0">
                <a:solidFill>
                  <a:schemeClr val="tx1"/>
                </a:solidFill>
              </a:rPr>
              <a:t>Over prescribing of antibiotics leads to resistance. </a:t>
            </a:r>
          </a:p>
          <a:p>
            <a:pPr marL="342900" indent="-342900">
              <a:buFont typeface="Arial" panose="020B0604020202020204" pitchFamily="34" charset="0"/>
              <a:buChar char="•"/>
            </a:pPr>
            <a:r>
              <a:rPr lang="en-GB" dirty="0" smtClean="0">
                <a:solidFill>
                  <a:schemeClr val="tx1"/>
                </a:solidFill>
              </a:rPr>
              <a:t>If there is evidence of bacterial infection, prescribe</a:t>
            </a:r>
            <a:r>
              <a:rPr lang="en-GB" dirty="0">
                <a:solidFill>
                  <a:schemeClr val="tx1"/>
                </a:solidFill>
              </a:rPr>
              <a:t> </a:t>
            </a:r>
            <a:r>
              <a:rPr lang="en-GB" dirty="0" smtClean="0">
                <a:solidFill>
                  <a:schemeClr val="tx1"/>
                </a:solidFill>
              </a:rPr>
              <a:t>according to national or local guidelines.</a:t>
            </a:r>
          </a:p>
          <a:p>
            <a:pPr marL="342900" indent="-342900">
              <a:buFont typeface="Arial" panose="020B0604020202020204" pitchFamily="34" charset="0"/>
              <a:buChar char="•"/>
            </a:pPr>
            <a:r>
              <a:rPr lang="en-GB" dirty="0" smtClean="0">
                <a:solidFill>
                  <a:schemeClr val="tx1"/>
                </a:solidFill>
              </a:rPr>
              <a:t>Where an antibiotic is indicated, prescribe the shortest effective course at the most appropriate dose.</a:t>
            </a:r>
          </a:p>
          <a:p>
            <a:pPr marL="342900" indent="-342900">
              <a:buFont typeface="Arial" panose="020B0604020202020204" pitchFamily="34" charset="0"/>
              <a:buChar char="•"/>
            </a:pPr>
            <a:r>
              <a:rPr lang="en-GB" dirty="0" smtClean="0">
                <a:solidFill>
                  <a:schemeClr val="tx1"/>
                </a:solidFill>
              </a:rPr>
              <a:t>Consider the risk of antimicrobial resistance for individual patients and the population as a whole.</a:t>
            </a:r>
          </a:p>
          <a:p>
            <a:pPr marL="342900" indent="-342900">
              <a:buFont typeface="Arial" panose="020B0604020202020204" pitchFamily="34" charset="0"/>
              <a:buChar char="•"/>
            </a:pPr>
            <a:r>
              <a:rPr lang="en-GB" dirty="0" smtClean="0">
                <a:solidFill>
                  <a:schemeClr val="tx1"/>
                </a:solidFill>
              </a:rPr>
              <a:t>Document the clinical diagnosis with the reason for prescribing, or not prescribing, an antimicrobial. </a:t>
            </a:r>
            <a:endParaRPr lang="en-GB" dirty="0">
              <a:solidFill>
                <a:schemeClr val="tx1"/>
              </a:solidFill>
            </a:endParaRPr>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Tree>
    <p:extLst>
      <p:ext uri="{BB962C8B-B14F-4D97-AF65-F5344CB8AC3E}">
        <p14:creationId xmlns:p14="http://schemas.microsoft.com/office/powerpoint/2010/main" val="2954685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6"/>
            <a:ext cx="8001000" cy="757921"/>
          </a:xfrm>
        </p:spPr>
        <p:txBody>
          <a:bodyPr/>
          <a:lstStyle/>
          <a:p>
            <a:r>
              <a:rPr lang="en-GB" dirty="0" smtClean="0"/>
              <a:t>Trend in total antibacterial prescribing</a:t>
            </a:r>
            <a:endParaRPr lang="en-GB" dirty="0"/>
          </a:p>
        </p:txBody>
      </p:sp>
      <p:pic>
        <p:nvPicPr>
          <p:cNvPr id="6" name="Picture 5" descr="cid:image001.png@01D25553.7C22FD00"/>
          <p:cNvPicPr/>
          <p:nvPr/>
        </p:nvPicPr>
        <p:blipFill>
          <a:blip r:embed="rId2" r:link="rId3"/>
          <a:srcRect/>
          <a:stretch>
            <a:fillRect/>
          </a:stretch>
        </p:blipFill>
        <p:spPr bwMode="auto">
          <a:xfrm>
            <a:off x="1872297" y="5102982"/>
            <a:ext cx="5399405" cy="489527"/>
          </a:xfrm>
          <a:prstGeom prst="rect">
            <a:avLst/>
          </a:prstGeom>
          <a:noFill/>
          <a:ln w="9525">
            <a:noFill/>
            <a:miter lim="800000"/>
            <a:headEnd/>
            <a:tailEnd/>
          </a:ln>
        </p:spPr>
      </p:pic>
      <p:sp>
        <p:nvSpPr>
          <p:cNvPr id="7" name="TextBox 6"/>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408"/>
          <a:stretch/>
        </p:blipFill>
        <p:spPr>
          <a:xfrm>
            <a:off x="745382" y="1044580"/>
            <a:ext cx="7881836" cy="3937754"/>
          </a:xfrm>
          <a:prstGeom prst="rect">
            <a:avLst/>
          </a:prstGeom>
          <a:ln>
            <a:solidFill>
              <a:schemeClr val="tx1"/>
            </a:solidFill>
          </a:ln>
        </p:spPr>
      </p:pic>
    </p:spTree>
    <p:extLst>
      <p:ext uri="{BB962C8B-B14F-4D97-AF65-F5344CB8AC3E}">
        <p14:creationId xmlns:p14="http://schemas.microsoft.com/office/powerpoint/2010/main" val="551403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3"/>
            <a:ext cx="8001000" cy="757921"/>
          </a:xfrm>
        </p:spPr>
        <p:txBody>
          <a:bodyPr>
            <a:normAutofit fontScale="90000"/>
          </a:bodyPr>
          <a:lstStyle/>
          <a:p>
            <a:r>
              <a:rPr lang="en-GB" dirty="0" smtClean="0"/>
              <a:t>Total antibacterial items per 1,000 STAR-PUs – Quarter ending September 2017</a:t>
            </a:r>
            <a:endParaRPr lang="en-GB" dirty="0"/>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995" t="1" r="-782" b="-5592"/>
          <a:stretch/>
        </p:blipFill>
        <p:spPr>
          <a:xfrm>
            <a:off x="1225077" y="1429967"/>
            <a:ext cx="6922446" cy="4690176"/>
          </a:xfrm>
          <a:prstGeom prst="rect">
            <a:avLst/>
          </a:prstGeom>
          <a:solidFill>
            <a:schemeClr val="bg1"/>
          </a:solidFill>
          <a:ln>
            <a:solidFill>
              <a:schemeClr val="tx1"/>
            </a:solidFill>
          </a:ln>
        </p:spPr>
      </p:pic>
      <p:grpSp>
        <p:nvGrpSpPr>
          <p:cNvPr id="7" name="Group 6"/>
          <p:cNvGrpSpPr/>
          <p:nvPr/>
        </p:nvGrpSpPr>
        <p:grpSpPr>
          <a:xfrm>
            <a:off x="2212840" y="1622881"/>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5" y="5875350"/>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2774301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lstStyle/>
          <a:p>
            <a:r>
              <a:rPr lang="en-GB" dirty="0" smtClean="0"/>
              <a:t>4C antimicrobials</a:t>
            </a:r>
            <a:endParaRPr lang="en-GB" dirty="0"/>
          </a:p>
        </p:txBody>
      </p:sp>
      <p:sp>
        <p:nvSpPr>
          <p:cNvPr id="5" name="Subtitle 2"/>
          <p:cNvSpPr>
            <a:spLocks noGrp="1"/>
          </p:cNvSpPr>
          <p:nvPr>
            <p:ph type="subTitle" idx="1"/>
          </p:nvPr>
        </p:nvSpPr>
        <p:spPr>
          <a:xfrm>
            <a:off x="685800" y="1407590"/>
            <a:ext cx="8001000" cy="4120912"/>
          </a:xfrm>
        </p:spPr>
        <p:txBody>
          <a:bodyPr>
            <a:normAutofit fontScale="92500" lnSpcReduction="10000"/>
          </a:bodyPr>
          <a:lstStyle/>
          <a:p>
            <a:pPr marL="342900" indent="-342900">
              <a:buFont typeface="Arial" panose="020B0604020202020204" pitchFamily="34" charset="0"/>
              <a:buChar char="•"/>
            </a:pPr>
            <a:r>
              <a:rPr lang="en-GB" dirty="0" smtClean="0">
                <a:solidFill>
                  <a:schemeClr val="tx1"/>
                </a:solidFill>
              </a:rPr>
              <a:t>Aims </a:t>
            </a:r>
            <a:r>
              <a:rPr lang="en-GB" dirty="0">
                <a:solidFill>
                  <a:schemeClr val="tx1"/>
                </a:solidFill>
              </a:rPr>
              <a:t>to encourage a reduction in variation and reduce overall prescribing of </a:t>
            </a:r>
            <a:r>
              <a:rPr lang="en-GB" dirty="0" smtClean="0">
                <a:solidFill>
                  <a:schemeClr val="tx1"/>
                </a:solidFill>
              </a:rPr>
              <a:t>the </a:t>
            </a:r>
            <a:r>
              <a:rPr lang="en-GB" dirty="0" err="1" smtClean="0">
                <a:solidFill>
                  <a:schemeClr val="tx1"/>
                </a:solidFill>
              </a:rPr>
              <a:t>4C</a:t>
            </a:r>
            <a:r>
              <a:rPr lang="en-GB" dirty="0" smtClean="0">
                <a:solidFill>
                  <a:schemeClr val="tx1"/>
                </a:solidFill>
              </a:rPr>
              <a:t> </a:t>
            </a:r>
            <a:r>
              <a:rPr lang="en-GB" dirty="0">
                <a:solidFill>
                  <a:schemeClr val="tx1"/>
                </a:solidFill>
              </a:rPr>
              <a:t>antimicrobials</a:t>
            </a:r>
            <a:r>
              <a:rPr lang="en-GB" dirty="0" smtClean="0">
                <a:solidFill>
                  <a:schemeClr val="tx1"/>
                </a:solidFill>
              </a:rPr>
              <a:t>.</a:t>
            </a:r>
          </a:p>
          <a:p>
            <a:pPr marL="342900" indent="-342900">
              <a:buFont typeface="Arial" panose="020B0604020202020204" pitchFamily="34" charset="0"/>
              <a:buChar char="•"/>
            </a:pPr>
            <a:r>
              <a:rPr lang="en-GB" dirty="0" smtClean="0">
                <a:solidFill>
                  <a:schemeClr val="tx1"/>
                </a:solidFill>
              </a:rPr>
              <a:t>The term ‘4C antimicrobials’ refers to four broad-spectrum antibiotics, or groups of antibiotics: co-amoxiclav, cephalosporins, fluoroquinolones and clindamycin.</a:t>
            </a:r>
          </a:p>
          <a:p>
            <a:pPr marL="342900" indent="-342900">
              <a:buFont typeface="Arial" panose="020B0604020202020204" pitchFamily="34" charset="0"/>
              <a:buChar char="•"/>
            </a:pPr>
            <a:r>
              <a:rPr lang="en-GB" dirty="0" smtClean="0">
                <a:solidFill>
                  <a:schemeClr val="tx1"/>
                </a:solidFill>
              </a:rPr>
              <a:t>Broad-spectrum antibiotics are more likely to significantly change the gut flora, potentially allowing other bacteria, such as </a:t>
            </a:r>
            <a:r>
              <a:rPr lang="en-GB" i="1" dirty="0" smtClean="0">
                <a:solidFill>
                  <a:schemeClr val="tx1"/>
                </a:solidFill>
              </a:rPr>
              <a:t>C. </a:t>
            </a:r>
            <a:r>
              <a:rPr lang="en-GB" i="1" dirty="0" err="1" smtClean="0">
                <a:solidFill>
                  <a:schemeClr val="tx1"/>
                </a:solidFill>
              </a:rPr>
              <a:t>difficile</a:t>
            </a:r>
            <a:r>
              <a:rPr lang="en-GB" dirty="0" smtClean="0">
                <a:solidFill>
                  <a:schemeClr val="tx1"/>
                </a:solidFill>
              </a:rPr>
              <a:t>, to become established.</a:t>
            </a:r>
          </a:p>
          <a:p>
            <a:pPr marL="342900" indent="-342900">
              <a:buFont typeface="Arial" panose="020B0604020202020204" pitchFamily="34" charset="0"/>
              <a:buChar char="•"/>
            </a:pPr>
            <a:r>
              <a:rPr lang="en-GB" dirty="0">
                <a:solidFill>
                  <a:schemeClr val="tx1"/>
                </a:solidFill>
              </a:rPr>
              <a:t>The use of simple generic antibiotics and the avoidance of broad-spectrum antibiotics preserve these from resistance and reduce the risk of </a:t>
            </a:r>
            <a:r>
              <a:rPr lang="en-GB" i="1" dirty="0">
                <a:solidFill>
                  <a:schemeClr val="tx1"/>
                </a:solidFill>
              </a:rPr>
              <a:t>C. </a:t>
            </a:r>
            <a:r>
              <a:rPr lang="en-GB" i="1" dirty="0" err="1">
                <a:solidFill>
                  <a:schemeClr val="tx1"/>
                </a:solidFill>
              </a:rPr>
              <a:t>difficile</a:t>
            </a:r>
            <a:r>
              <a:rPr lang="en-GB" dirty="0">
                <a:solidFill>
                  <a:schemeClr val="tx1"/>
                </a:solidFill>
              </a:rPr>
              <a:t>, MRSA and resistant UTIs</a:t>
            </a:r>
            <a:r>
              <a:rPr lang="en-GB" dirty="0" smtClean="0">
                <a:solidFill>
                  <a:schemeClr val="tx1"/>
                </a:solidFill>
              </a:rPr>
              <a:t>.</a:t>
            </a:r>
          </a:p>
          <a:p>
            <a:pPr marL="342900" indent="-342900">
              <a:buFont typeface="Arial" panose="020B0604020202020204" pitchFamily="34" charset="0"/>
              <a:buChar char="•"/>
            </a:pPr>
            <a:r>
              <a:rPr lang="en-GB" dirty="0" smtClean="0">
                <a:solidFill>
                  <a:schemeClr val="tx1"/>
                </a:solidFill>
              </a:rPr>
              <a:t>These antimicrobials have a very useful role in specific clinical situations and should be reserved for use as per local guidelines.</a:t>
            </a:r>
            <a:endParaRPr lang="en-GB" dirty="0">
              <a:solidFill>
                <a:schemeClr val="tx1"/>
              </a:solidFill>
            </a:endParaRPr>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prstClr val="white"/>
                </a:solidFill>
              </a:rPr>
              <a:t>STEWARDSHIP</a:t>
            </a:r>
            <a:endParaRPr lang="en-GB" b="1" dirty="0">
              <a:solidFill>
                <a:prstClr val="white"/>
              </a:solidFill>
            </a:endParaRPr>
          </a:p>
        </p:txBody>
      </p:sp>
    </p:spTree>
    <p:extLst>
      <p:ext uri="{BB962C8B-B14F-4D97-AF65-F5344CB8AC3E}">
        <p14:creationId xmlns:p14="http://schemas.microsoft.com/office/powerpoint/2010/main" val="512688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159"/>
            <a:ext cx="8001000" cy="528591"/>
          </a:xfrm>
        </p:spPr>
        <p:txBody>
          <a:bodyPr>
            <a:normAutofit fontScale="90000"/>
          </a:bodyPr>
          <a:lstStyle/>
          <a:p>
            <a:r>
              <a:rPr lang="en-GB" dirty="0">
                <a:latin typeface="Arial" pitchFamily="34" charset="0"/>
                <a:cs typeface="Arial" pitchFamily="34" charset="0"/>
              </a:rPr>
              <a:t>Prescribing measures – volume measures</a:t>
            </a:r>
            <a:endParaRPr lang="en-GB" dirty="0"/>
          </a:p>
        </p:txBody>
      </p:sp>
      <p:sp>
        <p:nvSpPr>
          <p:cNvPr id="3" name="Subtitle 2"/>
          <p:cNvSpPr>
            <a:spLocks noGrp="1"/>
          </p:cNvSpPr>
          <p:nvPr>
            <p:ph type="subTitle" idx="1"/>
          </p:nvPr>
        </p:nvSpPr>
        <p:spPr>
          <a:xfrm>
            <a:off x="685800" y="755749"/>
            <a:ext cx="8001000" cy="4848345"/>
          </a:xfrm>
        </p:spPr>
        <p:txBody>
          <a:bodyPr>
            <a:noAutofit/>
          </a:bodyPr>
          <a:lstStyle/>
          <a:p>
            <a:pPr>
              <a:spcBef>
                <a:spcPts val="0"/>
              </a:spcBef>
              <a:spcAft>
                <a:spcPts val="300"/>
              </a:spcAft>
            </a:pPr>
            <a:r>
              <a:rPr lang="en-GB" sz="1500" dirty="0">
                <a:solidFill>
                  <a:schemeClr val="tx1"/>
                </a:solidFill>
                <a:latin typeface="Arial" pitchFamily="34" charset="0"/>
                <a:cs typeface="Arial" pitchFamily="34" charset="0"/>
              </a:rPr>
              <a:t>Items</a:t>
            </a:r>
            <a:r>
              <a:rPr lang="en-GB" sz="1400" dirty="0">
                <a:solidFill>
                  <a:schemeClr val="tx1"/>
                </a:solidFill>
                <a:latin typeface="Arial" pitchFamily="34" charset="0"/>
                <a:cs typeface="Arial" pitchFamily="34" charset="0"/>
              </a:rPr>
              <a:t> </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Single </a:t>
            </a:r>
            <a:r>
              <a:rPr lang="en-GB" sz="1200" dirty="0">
                <a:solidFill>
                  <a:schemeClr val="tx1"/>
                </a:solidFill>
                <a:latin typeface="Arial" pitchFamily="34" charset="0"/>
                <a:cs typeface="Arial" pitchFamily="34" charset="0"/>
              </a:rPr>
              <a:t>item prescribed by a prescriber on a prescription form.</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Number </a:t>
            </a:r>
            <a:r>
              <a:rPr lang="en-GB" sz="1200" dirty="0">
                <a:solidFill>
                  <a:schemeClr val="tx1"/>
                </a:solidFill>
                <a:latin typeface="Arial" pitchFamily="34" charset="0"/>
                <a:cs typeface="Arial" pitchFamily="34" charset="0"/>
              </a:rPr>
              <a:t>of items is a measure of how often a prescriber has decided to write a prescription.</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For </a:t>
            </a:r>
            <a:r>
              <a:rPr lang="en-GB" sz="1200" dirty="0">
                <a:solidFill>
                  <a:schemeClr val="tx1"/>
                </a:solidFill>
                <a:latin typeface="Arial" pitchFamily="34" charset="0"/>
                <a:cs typeface="Arial" pitchFamily="34" charset="0"/>
              </a:rPr>
              <a:t>vaccines and acute treatment such as antibiotics it can be used as a volume measure.</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However</a:t>
            </a:r>
            <a:r>
              <a:rPr lang="en-GB" sz="1200" dirty="0">
                <a:solidFill>
                  <a:schemeClr val="tx1"/>
                </a:solidFill>
                <a:latin typeface="Arial" pitchFamily="34" charset="0"/>
                <a:cs typeface="Arial" pitchFamily="34" charset="0"/>
              </a:rPr>
              <a:t>, a single item can be any quantity or duration (e.g. 1 item = </a:t>
            </a:r>
            <a:r>
              <a:rPr lang="en-GB" sz="1200" dirty="0" err="1">
                <a:solidFill>
                  <a:schemeClr val="tx1"/>
                </a:solidFill>
                <a:latin typeface="Arial" pitchFamily="34" charset="0"/>
                <a:cs typeface="Arial" pitchFamily="34" charset="0"/>
              </a:rPr>
              <a:t>lansoprazole</a:t>
            </a:r>
            <a:r>
              <a:rPr lang="en-GB" sz="1200" dirty="0">
                <a:solidFill>
                  <a:schemeClr val="tx1"/>
                </a:solidFill>
                <a:latin typeface="Arial" pitchFamily="34" charset="0"/>
                <a:cs typeface="Arial" pitchFamily="34" charset="0"/>
              </a:rPr>
              <a:t> 15 mg od 28 tablets)</a:t>
            </a:r>
            <a:r>
              <a:rPr lang="en-GB" sz="1100" dirty="0">
                <a:solidFill>
                  <a:schemeClr val="tx1"/>
                </a:solidFill>
                <a:latin typeface="Arial" pitchFamily="34" charset="0"/>
                <a:cs typeface="Arial" pitchFamily="34" charset="0"/>
              </a:rPr>
              <a:t>.</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smtClean="0">
                <a:solidFill>
                  <a:schemeClr val="tx1"/>
                </a:solidFill>
                <a:latin typeface="Arial" pitchFamily="34" charset="0"/>
                <a:cs typeface="Arial" pitchFamily="34" charset="0"/>
              </a:rPr>
              <a:t>Defined </a:t>
            </a:r>
            <a:r>
              <a:rPr lang="en-GB" sz="1500" dirty="0">
                <a:solidFill>
                  <a:schemeClr val="tx1"/>
                </a:solidFill>
                <a:latin typeface="Arial" pitchFamily="34" charset="0"/>
                <a:cs typeface="Arial" pitchFamily="34" charset="0"/>
              </a:rPr>
              <a:t>daily doses (DDDs)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Developed </a:t>
            </a:r>
            <a:r>
              <a:rPr lang="en-GB" sz="1200" dirty="0">
                <a:solidFill>
                  <a:schemeClr val="tx1"/>
                </a:solidFill>
                <a:latin typeface="Arial" pitchFamily="34" charset="0"/>
                <a:cs typeface="Arial" pitchFamily="34" charset="0"/>
              </a:rPr>
              <a:t>and maintained by WHO based on international prescribing habits.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Each </a:t>
            </a:r>
            <a:r>
              <a:rPr lang="en-GB" sz="1200" dirty="0">
                <a:solidFill>
                  <a:schemeClr val="tx1"/>
                </a:solidFill>
                <a:latin typeface="Arial" pitchFamily="34" charset="0"/>
                <a:cs typeface="Arial" pitchFamily="34" charset="0"/>
              </a:rPr>
              <a:t>medicine is given a value, within its recognised dosage range, that represents the assumed average </a:t>
            </a:r>
            <a:r>
              <a:rPr lang="en-GB" sz="1200" dirty="0" smtClean="0">
                <a:solidFill>
                  <a:schemeClr val="tx1"/>
                </a:solidFill>
                <a:latin typeface="Arial" pitchFamily="34" charset="0"/>
                <a:cs typeface="Arial" pitchFamily="34" charset="0"/>
              </a:rPr>
              <a:t>maintenance </a:t>
            </a:r>
            <a:r>
              <a:rPr lang="en-GB" sz="1200" dirty="0">
                <a:solidFill>
                  <a:schemeClr val="tx1"/>
                </a:solidFill>
                <a:latin typeface="Arial" pitchFamily="34" charset="0"/>
                <a:cs typeface="Arial" pitchFamily="34" charset="0"/>
              </a:rPr>
              <a:t>dose per day when used for its main indication in adults (DDD </a:t>
            </a:r>
            <a:r>
              <a:rPr lang="en-GB" sz="1200" dirty="0" err="1">
                <a:solidFill>
                  <a:schemeClr val="tx1"/>
                </a:solidFill>
                <a:latin typeface="Arial" pitchFamily="34" charset="0"/>
                <a:cs typeface="Arial" pitchFamily="34" charset="0"/>
              </a:rPr>
              <a:t>lansoprazole</a:t>
            </a:r>
            <a:r>
              <a:rPr lang="en-GB" sz="1200" dirty="0">
                <a:solidFill>
                  <a:schemeClr val="tx1"/>
                </a:solidFill>
                <a:latin typeface="Arial" pitchFamily="34" charset="0"/>
                <a:cs typeface="Arial" pitchFamily="34" charset="0"/>
              </a:rPr>
              <a:t> = 30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Unit </a:t>
            </a:r>
            <a:r>
              <a:rPr lang="en-GB" sz="1200" dirty="0">
                <a:solidFill>
                  <a:schemeClr val="tx1"/>
                </a:solidFill>
                <a:latin typeface="Arial" pitchFamily="34" charset="0"/>
                <a:cs typeface="Arial" pitchFamily="34" charset="0"/>
              </a:rPr>
              <a:t>of measurement – not a recommended dose and may not be a real dose. DDD of one medicine is assumed to </a:t>
            </a:r>
            <a:r>
              <a:rPr lang="en-GB" sz="1200" dirty="0" smtClean="0">
                <a:solidFill>
                  <a:schemeClr val="tx1"/>
                </a:solidFill>
                <a:latin typeface="Arial" pitchFamily="34" charset="0"/>
                <a:cs typeface="Arial" pitchFamily="34" charset="0"/>
              </a:rPr>
              <a:t>be functionally </a:t>
            </a:r>
            <a:r>
              <a:rPr lang="en-GB" sz="1200" dirty="0">
                <a:solidFill>
                  <a:schemeClr val="tx1"/>
                </a:solidFill>
                <a:latin typeface="Arial" pitchFamily="34" charset="0"/>
                <a:cs typeface="Arial" pitchFamily="34" charset="0"/>
              </a:rPr>
              <a:t>equivalent to DDD of any other medicine used for a similar indication; therefore the number of DDDs for </a:t>
            </a:r>
            <a:r>
              <a:rPr lang="en-GB" sz="1200" dirty="0" smtClean="0">
                <a:solidFill>
                  <a:schemeClr val="tx1"/>
                </a:solidFill>
                <a:latin typeface="Arial" pitchFamily="34" charset="0"/>
                <a:cs typeface="Arial" pitchFamily="34" charset="0"/>
              </a:rPr>
              <a:t>two </a:t>
            </a:r>
            <a:r>
              <a:rPr lang="en-GB" sz="1200" dirty="0">
                <a:solidFill>
                  <a:schemeClr val="tx1"/>
                </a:solidFill>
                <a:latin typeface="Arial" pitchFamily="34" charset="0"/>
                <a:cs typeface="Arial" pitchFamily="34" charset="0"/>
              </a:rPr>
              <a:t>or more such medicines can be added together.</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a:solidFill>
                  <a:schemeClr val="tx1"/>
                </a:solidFill>
                <a:latin typeface="Arial" pitchFamily="34" charset="0"/>
                <a:cs typeface="Arial" pitchFamily="34" charset="0"/>
              </a:rPr>
              <a:t>Average daily quantities (ADQs)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Work </a:t>
            </a:r>
            <a:r>
              <a:rPr lang="en-GB" sz="1200" dirty="0">
                <a:solidFill>
                  <a:schemeClr val="tx1"/>
                </a:solidFill>
                <a:latin typeface="Arial" pitchFamily="34" charset="0"/>
                <a:cs typeface="Arial" pitchFamily="34" charset="0"/>
              </a:rPr>
              <a:t>undertaken in England showed that prescribing in primary care can differ from the international standard.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Measure </a:t>
            </a:r>
            <a:r>
              <a:rPr lang="en-GB" sz="1200" dirty="0">
                <a:solidFill>
                  <a:schemeClr val="tx1"/>
                </a:solidFill>
                <a:latin typeface="Arial" pitchFamily="34" charset="0"/>
                <a:cs typeface="Arial" pitchFamily="34" charset="0"/>
              </a:rPr>
              <a:t>of prescribing volume that accurately reflects primary care prescribing behaviour in England.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Assumed </a:t>
            </a:r>
            <a:r>
              <a:rPr lang="en-GB" sz="1200" dirty="0">
                <a:solidFill>
                  <a:schemeClr val="tx1"/>
                </a:solidFill>
                <a:latin typeface="Arial" pitchFamily="34" charset="0"/>
                <a:cs typeface="Arial" pitchFamily="34" charset="0"/>
              </a:rPr>
              <a:t>average maintenance dose/day for a medicine used for its main indication in adults.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Not </a:t>
            </a:r>
            <a:r>
              <a:rPr lang="en-GB" sz="1200" dirty="0">
                <a:solidFill>
                  <a:schemeClr val="tx1"/>
                </a:solidFill>
                <a:latin typeface="Arial" pitchFamily="34" charset="0"/>
                <a:cs typeface="Arial" pitchFamily="34" charset="0"/>
              </a:rPr>
              <a:t>a recommended dose, but an analytical unit to compare prescribing activity of primary care practitioners (</a:t>
            </a:r>
            <a:r>
              <a:rPr lang="en-GB" sz="1200" dirty="0" smtClean="0">
                <a:solidFill>
                  <a:schemeClr val="tx1"/>
                </a:solidFill>
                <a:latin typeface="Arial" pitchFamily="34" charset="0"/>
                <a:cs typeface="Arial" pitchFamily="34" charset="0"/>
              </a:rPr>
              <a:t>ADQ </a:t>
            </a:r>
            <a:r>
              <a:rPr lang="en-GB" sz="1200" dirty="0" err="1" smtClean="0">
                <a:solidFill>
                  <a:schemeClr val="tx1"/>
                </a:solidFill>
                <a:latin typeface="Arial" pitchFamily="34" charset="0"/>
                <a:cs typeface="Arial" pitchFamily="34" charset="0"/>
              </a:rPr>
              <a:t>lansoprazole</a:t>
            </a:r>
            <a:r>
              <a:rPr lang="en-GB" sz="1200" dirty="0" smtClean="0">
                <a:solidFill>
                  <a:schemeClr val="tx1"/>
                </a:solidFill>
                <a:latin typeface="Arial" pitchFamily="34" charset="0"/>
                <a:cs typeface="Arial" pitchFamily="34" charset="0"/>
              </a:rPr>
              <a:t> </a:t>
            </a:r>
            <a:r>
              <a:rPr lang="en-GB" sz="1200" dirty="0">
                <a:solidFill>
                  <a:schemeClr val="tx1"/>
                </a:solidFill>
                <a:latin typeface="Arial" pitchFamily="34" charset="0"/>
                <a:cs typeface="Arial" pitchFamily="34" charset="0"/>
              </a:rPr>
              <a:t>= 20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Many </a:t>
            </a:r>
            <a:r>
              <a:rPr lang="en-GB" sz="1200" dirty="0">
                <a:solidFill>
                  <a:schemeClr val="tx1"/>
                </a:solidFill>
                <a:latin typeface="Arial" pitchFamily="34" charset="0"/>
                <a:cs typeface="Arial" pitchFamily="34" charset="0"/>
              </a:rPr>
              <a:t>ADQs are the same as the corresponding DDD; however, values may differ e.g. when DDD is influenced by use </a:t>
            </a:r>
            <a:r>
              <a:rPr lang="en-GB" sz="1200" dirty="0" smtClean="0">
                <a:solidFill>
                  <a:schemeClr val="tx1"/>
                </a:solidFill>
                <a:latin typeface="Arial" pitchFamily="34" charset="0"/>
                <a:cs typeface="Arial" pitchFamily="34" charset="0"/>
              </a:rPr>
              <a:t>of </a:t>
            </a:r>
            <a:r>
              <a:rPr lang="en-GB" sz="1200" dirty="0">
                <a:solidFill>
                  <a:schemeClr val="tx1"/>
                </a:solidFill>
                <a:latin typeface="Arial" pitchFamily="34" charset="0"/>
                <a:cs typeface="Arial" pitchFamily="34" charset="0"/>
              </a:rPr>
              <a:t>higher doses in hospital setting</a:t>
            </a:r>
            <a:r>
              <a:rPr lang="en-GB" sz="1200" dirty="0" smtClean="0">
                <a:solidFill>
                  <a:schemeClr val="tx1"/>
                </a:solidFill>
                <a:latin typeface="Arial" pitchFamily="34" charset="0"/>
                <a:cs typeface="Arial" pitchFamily="34" charset="0"/>
              </a:rPr>
              <a:t>.</a:t>
            </a:r>
          </a:p>
        </p:txBody>
      </p:sp>
    </p:spTree>
    <p:extLst>
      <p:ext uri="{BB962C8B-B14F-4D97-AF65-F5344CB8AC3E}">
        <p14:creationId xmlns:p14="http://schemas.microsoft.com/office/powerpoint/2010/main" val="1538229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24107" y="553079"/>
            <a:ext cx="8329961" cy="757921"/>
          </a:xfrm>
        </p:spPr>
        <p:txBody>
          <a:bodyPr>
            <a:normAutofit/>
          </a:bodyPr>
          <a:lstStyle/>
          <a:p>
            <a:r>
              <a:rPr lang="en-GB" dirty="0" smtClean="0"/>
              <a:t>Trend in 4C items per 1,000 patients</a:t>
            </a:r>
            <a:endParaRPr lang="en-GB" dirty="0"/>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5269"/>
          <a:stretch/>
        </p:blipFill>
        <p:spPr>
          <a:xfrm>
            <a:off x="1649193" y="1376039"/>
            <a:ext cx="6083089" cy="3618655"/>
          </a:xfrm>
          <a:prstGeom prst="rect">
            <a:avLst/>
          </a:prstGeom>
          <a:ln>
            <a:solidFill>
              <a:schemeClr val="tx1"/>
            </a:solidFill>
          </a:ln>
        </p:spPr>
      </p:pic>
      <p:pic>
        <p:nvPicPr>
          <p:cNvPr id="7" name="Picture 6" descr="cid:image001.png@01D25553.7C22FD00"/>
          <p:cNvPicPr/>
          <p:nvPr/>
        </p:nvPicPr>
        <p:blipFill>
          <a:blip r:embed="rId3" r:link="rId4"/>
          <a:srcRect/>
          <a:stretch>
            <a:fillRect/>
          </a:stretch>
        </p:blipFill>
        <p:spPr bwMode="auto">
          <a:xfrm>
            <a:off x="2062716" y="5058293"/>
            <a:ext cx="5399405" cy="489527"/>
          </a:xfrm>
          <a:prstGeom prst="rect">
            <a:avLst/>
          </a:prstGeom>
          <a:noFill/>
          <a:ln w="9525">
            <a:noFill/>
            <a:miter lim="800000"/>
            <a:headEnd/>
            <a:tailEnd/>
          </a:ln>
        </p:spPr>
      </p:pic>
    </p:spTree>
    <p:extLst>
      <p:ext uri="{BB962C8B-B14F-4D97-AF65-F5344CB8AC3E}">
        <p14:creationId xmlns:p14="http://schemas.microsoft.com/office/powerpoint/2010/main" val="24146027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3"/>
            <a:ext cx="8001000" cy="757921"/>
          </a:xfrm>
        </p:spPr>
        <p:txBody>
          <a:bodyPr>
            <a:normAutofit fontScale="90000"/>
          </a:bodyPr>
          <a:lstStyle/>
          <a:p>
            <a:r>
              <a:rPr lang="en-GB" dirty="0" smtClean="0"/>
              <a:t>Total 4C antibacterial items per 1,000 patients – Quarter ending September 2017</a:t>
            </a:r>
            <a:endParaRPr lang="en-GB" dirty="0"/>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643" r="-1056" b="-4721"/>
          <a:stretch/>
        </p:blipFill>
        <p:spPr>
          <a:xfrm>
            <a:off x="1285875" y="1536968"/>
            <a:ext cx="6800850" cy="4528854"/>
          </a:xfrm>
          <a:prstGeom prst="rect">
            <a:avLst/>
          </a:prstGeom>
          <a:solidFill>
            <a:schemeClr val="bg1"/>
          </a:solidFill>
          <a:ln>
            <a:solidFill>
              <a:schemeClr val="tx1"/>
            </a:solidFill>
          </a:ln>
        </p:spPr>
      </p:pic>
      <p:grpSp>
        <p:nvGrpSpPr>
          <p:cNvPr id="7" name="Group 6"/>
          <p:cNvGrpSpPr/>
          <p:nvPr/>
        </p:nvGrpSpPr>
        <p:grpSpPr>
          <a:xfrm>
            <a:off x="2212840" y="1622881"/>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4" y="5837200"/>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2498102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524107" y="382953"/>
            <a:ext cx="8329961" cy="757921"/>
          </a:xfrm>
        </p:spPr>
        <p:txBody>
          <a:bodyPr>
            <a:normAutofit fontScale="90000"/>
          </a:bodyPr>
          <a:lstStyle/>
          <a:p>
            <a:r>
              <a:rPr lang="en-GB" dirty="0" smtClean="0"/>
              <a:t>Trend in 4C items as a percentage of total antibacterial items</a:t>
            </a:r>
            <a:endParaRPr lang="en-GB" dirty="0"/>
          </a:p>
        </p:txBody>
      </p:sp>
      <p:sp>
        <p:nvSpPr>
          <p:cNvPr id="5" name="TextBox 4"/>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5167"/>
          <a:stretch/>
        </p:blipFill>
        <p:spPr>
          <a:xfrm>
            <a:off x="1700195" y="1606857"/>
            <a:ext cx="5975680" cy="3558625"/>
          </a:xfrm>
          <a:prstGeom prst="rect">
            <a:avLst/>
          </a:prstGeom>
          <a:ln>
            <a:solidFill>
              <a:schemeClr val="tx1"/>
            </a:solidFill>
          </a:ln>
        </p:spPr>
      </p:pic>
      <p:pic>
        <p:nvPicPr>
          <p:cNvPr id="6" name="Picture 5" descr="cid:image001.png@01D25553.7C22FD00"/>
          <p:cNvPicPr/>
          <p:nvPr/>
        </p:nvPicPr>
        <p:blipFill>
          <a:blip r:embed="rId3" r:link="rId4"/>
          <a:srcRect/>
          <a:stretch>
            <a:fillRect/>
          </a:stretch>
        </p:blipFill>
        <p:spPr bwMode="auto">
          <a:xfrm>
            <a:off x="1988332" y="5192838"/>
            <a:ext cx="5399405" cy="489527"/>
          </a:xfrm>
          <a:prstGeom prst="rect">
            <a:avLst/>
          </a:prstGeom>
          <a:noFill/>
          <a:ln w="9525">
            <a:noFill/>
            <a:miter lim="800000"/>
            <a:headEnd/>
            <a:tailEnd/>
          </a:ln>
        </p:spPr>
      </p:pic>
    </p:spTree>
    <p:extLst>
      <p:ext uri="{BB962C8B-B14F-4D97-AF65-F5344CB8AC3E}">
        <p14:creationId xmlns:p14="http://schemas.microsoft.com/office/powerpoint/2010/main" val="15994896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2953"/>
            <a:ext cx="8001000" cy="757921"/>
          </a:xfrm>
        </p:spPr>
        <p:txBody>
          <a:bodyPr>
            <a:noAutofit/>
          </a:bodyPr>
          <a:lstStyle/>
          <a:p>
            <a:r>
              <a:rPr lang="en-GB" sz="2400" dirty="0" smtClean="0"/>
              <a:t>Total 4C antibacterial items as a percentage of total antibacterial items – Quarter ending September 2017</a:t>
            </a:r>
            <a:endParaRPr lang="en-GB" sz="2400" dirty="0"/>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445" t="-1" r="-1043" b="-4380"/>
          <a:stretch/>
        </p:blipFill>
        <p:spPr>
          <a:xfrm>
            <a:off x="1285336" y="1221076"/>
            <a:ext cx="6780361" cy="4509767"/>
          </a:xfrm>
          <a:prstGeom prst="rect">
            <a:avLst/>
          </a:prstGeom>
          <a:solidFill>
            <a:schemeClr val="bg1"/>
          </a:solidFill>
          <a:ln>
            <a:solidFill>
              <a:schemeClr val="tx1"/>
            </a:solidFill>
          </a:ln>
        </p:spPr>
      </p:pic>
      <p:grpSp>
        <p:nvGrpSpPr>
          <p:cNvPr id="5" name="Group 4"/>
          <p:cNvGrpSpPr/>
          <p:nvPr/>
        </p:nvGrpSpPr>
        <p:grpSpPr>
          <a:xfrm>
            <a:off x="2195588" y="1312331"/>
            <a:ext cx="2162175" cy="395830"/>
            <a:chOff x="2314575" y="1542523"/>
            <a:chExt cx="2162175" cy="395830"/>
          </a:xfrm>
        </p:grpSpPr>
        <p:cxnSp>
          <p:nvCxnSpPr>
            <p:cNvPr id="7" name="Straight Connector 6"/>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0" name="TextBox 9"/>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1" name="TextBox 10"/>
          <p:cNvSpPr txBox="1"/>
          <p:nvPr/>
        </p:nvSpPr>
        <p:spPr>
          <a:xfrm>
            <a:off x="3319364" y="5513210"/>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29501887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38269" y="462544"/>
            <a:ext cx="8096061" cy="757921"/>
          </a:xfrm>
        </p:spPr>
        <p:txBody>
          <a:bodyPr>
            <a:normAutofit fontScale="90000"/>
          </a:bodyPr>
          <a:lstStyle/>
          <a:p>
            <a:r>
              <a:rPr lang="en-GB" dirty="0" smtClean="0"/>
              <a:t>Prophylactic antibiotics in colorectal surgery</a:t>
            </a:r>
            <a:endParaRPr lang="en-GB" dirty="0"/>
          </a:p>
        </p:txBody>
      </p:sp>
      <p:sp>
        <p:nvSpPr>
          <p:cNvPr id="5" name="Subtitle 2"/>
          <p:cNvSpPr>
            <a:spLocks noGrp="1"/>
          </p:cNvSpPr>
          <p:nvPr>
            <p:ph type="subTitle" idx="1"/>
          </p:nvPr>
        </p:nvSpPr>
        <p:spPr>
          <a:xfrm>
            <a:off x="685800" y="1220464"/>
            <a:ext cx="8001000" cy="4657821"/>
          </a:xfrm>
        </p:spPr>
        <p:txBody>
          <a:bodyPr>
            <a:normAutofit fontScale="92500" lnSpcReduction="20000"/>
          </a:bodyPr>
          <a:lstStyle/>
          <a:p>
            <a:pPr marL="342900" indent="-342900">
              <a:buFont typeface="Arial" panose="020B0604020202020204" pitchFamily="34" charset="0"/>
              <a:buChar char="•"/>
            </a:pPr>
            <a:r>
              <a:rPr lang="en-GB" sz="1800" dirty="0" smtClean="0">
                <a:solidFill>
                  <a:schemeClr val="tx1"/>
                </a:solidFill>
                <a:latin typeface="+mn-lt"/>
              </a:rPr>
              <a:t>Aims </a:t>
            </a:r>
            <a:r>
              <a:rPr lang="en-GB" sz="1800" dirty="0">
                <a:solidFill>
                  <a:schemeClr val="tx1"/>
                </a:solidFill>
                <a:latin typeface="+mn-lt"/>
              </a:rPr>
              <a:t>to encourage appropriate antimicrobial prophylaxis for colorectal </a:t>
            </a:r>
            <a:r>
              <a:rPr lang="en-GB" sz="1800" dirty="0" smtClean="0">
                <a:solidFill>
                  <a:schemeClr val="tx1"/>
                </a:solidFill>
                <a:latin typeface="+mn-lt"/>
              </a:rPr>
              <a:t>surgical patients </a:t>
            </a:r>
            <a:r>
              <a:rPr lang="en-GB" sz="1800" dirty="0">
                <a:solidFill>
                  <a:schemeClr val="tx1"/>
                </a:solidFill>
                <a:latin typeface="+mn-lt"/>
              </a:rPr>
              <a:t>in secondary </a:t>
            </a:r>
            <a:r>
              <a:rPr lang="en-GB" sz="1800" dirty="0" smtClean="0">
                <a:solidFill>
                  <a:schemeClr val="tx1"/>
                </a:solidFill>
                <a:latin typeface="+mn-lt"/>
              </a:rPr>
              <a:t>care.</a:t>
            </a:r>
          </a:p>
          <a:p>
            <a:pPr marL="342900" indent="-342900">
              <a:buFont typeface="Arial" panose="020B0604020202020204" pitchFamily="34" charset="0"/>
              <a:buChar char="•"/>
            </a:pPr>
            <a:r>
              <a:rPr lang="en-GB" sz="1800" dirty="0" smtClean="0">
                <a:solidFill>
                  <a:schemeClr val="tx1"/>
                </a:solidFill>
                <a:latin typeface="+mn-lt"/>
              </a:rPr>
              <a:t>Administration of antibiotic prophylaxis to surgical patients is intended to reduce the incidence of surgical site infection and minimise adverse effects to the patient.</a:t>
            </a:r>
          </a:p>
          <a:p>
            <a:pPr marL="342900" indent="-342900">
              <a:buFont typeface="Arial" panose="020B0604020202020204" pitchFamily="34" charset="0"/>
              <a:buChar char="•"/>
            </a:pPr>
            <a:r>
              <a:rPr lang="en-GB" sz="1800" dirty="0" smtClean="0">
                <a:solidFill>
                  <a:schemeClr val="tx1"/>
                </a:solidFill>
                <a:latin typeface="+mn-lt"/>
              </a:rPr>
              <a:t>Antibiotic </a:t>
            </a:r>
            <a:r>
              <a:rPr lang="en-GB" sz="1800" dirty="0">
                <a:solidFill>
                  <a:schemeClr val="tx1"/>
                </a:solidFill>
                <a:latin typeface="+mn-lt"/>
              </a:rPr>
              <a:t>prophylaxis should be given to patients </a:t>
            </a:r>
            <a:r>
              <a:rPr lang="en-GB" sz="1800" dirty="0" smtClean="0">
                <a:solidFill>
                  <a:schemeClr val="tx1"/>
                </a:solidFill>
                <a:latin typeface="+mn-lt"/>
              </a:rPr>
              <a:t>before:</a:t>
            </a:r>
          </a:p>
          <a:p>
            <a:pPr marL="800100" lvl="1" indent="-342900" algn="l">
              <a:buFont typeface="Arial" panose="020B0604020202020204" pitchFamily="34" charset="0"/>
              <a:buChar char="•"/>
            </a:pPr>
            <a:r>
              <a:rPr lang="en-GB" sz="1800" dirty="0" smtClean="0">
                <a:solidFill>
                  <a:schemeClr val="tx1"/>
                </a:solidFill>
              </a:rPr>
              <a:t>clean </a:t>
            </a:r>
            <a:r>
              <a:rPr lang="en-GB" sz="1800" dirty="0">
                <a:solidFill>
                  <a:schemeClr val="tx1"/>
                </a:solidFill>
              </a:rPr>
              <a:t>surgery involving the placement of a prosthesis or </a:t>
            </a:r>
            <a:r>
              <a:rPr lang="en-GB" sz="1800" dirty="0" smtClean="0">
                <a:solidFill>
                  <a:schemeClr val="tx1"/>
                </a:solidFill>
              </a:rPr>
              <a:t>implant</a:t>
            </a:r>
          </a:p>
          <a:p>
            <a:pPr marL="800100" lvl="1" indent="-342900" algn="l">
              <a:buFont typeface="Arial" panose="020B0604020202020204" pitchFamily="34" charset="0"/>
              <a:buChar char="•"/>
            </a:pPr>
            <a:r>
              <a:rPr lang="en-GB" sz="1800" dirty="0" smtClean="0">
                <a:solidFill>
                  <a:schemeClr val="tx1"/>
                </a:solidFill>
              </a:rPr>
              <a:t>clean-contaminated surgery</a:t>
            </a:r>
          </a:p>
          <a:p>
            <a:pPr marL="800100" lvl="1" indent="-342900" algn="l">
              <a:buFont typeface="Arial" panose="020B0604020202020204" pitchFamily="34" charset="0"/>
              <a:buChar char="•"/>
            </a:pPr>
            <a:r>
              <a:rPr lang="en-GB" sz="1800" dirty="0" smtClean="0">
                <a:solidFill>
                  <a:schemeClr val="tx1"/>
                </a:solidFill>
              </a:rPr>
              <a:t>contaminated surgery.</a:t>
            </a:r>
          </a:p>
          <a:p>
            <a:pPr marL="342900" indent="-342900">
              <a:buFont typeface="Arial" panose="020B0604020202020204" pitchFamily="34" charset="0"/>
              <a:buChar char="•"/>
            </a:pPr>
            <a:r>
              <a:rPr lang="en-GB" sz="1800" dirty="0" smtClean="0">
                <a:solidFill>
                  <a:schemeClr val="tx1"/>
                </a:solidFill>
              </a:rPr>
              <a:t>Antibiotic prophylaxis is not routinely recommended for clean non-prosthetic uncomplicated surgery.</a:t>
            </a:r>
          </a:p>
          <a:p>
            <a:pPr marL="342900" indent="-342900">
              <a:buFont typeface="Arial" panose="020B0604020202020204" pitchFamily="34" charset="0"/>
              <a:buChar char="•"/>
            </a:pPr>
            <a:r>
              <a:rPr lang="en-GB" sz="1800" dirty="0" smtClean="0">
                <a:solidFill>
                  <a:schemeClr val="tx1"/>
                </a:solidFill>
              </a:rPr>
              <a:t>National organisations recommend </a:t>
            </a:r>
            <a:r>
              <a:rPr lang="en-GB" sz="1800" dirty="0">
                <a:solidFill>
                  <a:schemeClr val="tx1"/>
                </a:solidFill>
              </a:rPr>
              <a:t>that antibiotic prophylaxis for surgical patients should be a single therapeutic </a:t>
            </a:r>
            <a:r>
              <a:rPr lang="en-GB" sz="1800" dirty="0" smtClean="0">
                <a:solidFill>
                  <a:schemeClr val="tx1"/>
                </a:solidFill>
              </a:rPr>
              <a:t>(stat) dose </a:t>
            </a:r>
            <a:r>
              <a:rPr lang="en-GB" sz="1800" dirty="0">
                <a:solidFill>
                  <a:schemeClr val="tx1"/>
                </a:solidFill>
              </a:rPr>
              <a:t>of intravenous antibiotics in the majority of </a:t>
            </a:r>
            <a:r>
              <a:rPr lang="en-GB" sz="1800" dirty="0" smtClean="0">
                <a:solidFill>
                  <a:schemeClr val="tx1"/>
                </a:solidFill>
              </a:rPr>
              <a:t>cases.</a:t>
            </a:r>
          </a:p>
          <a:p>
            <a:pPr marL="342900" indent="-342900">
              <a:buFont typeface="Arial" panose="020B0604020202020204" pitchFamily="34" charset="0"/>
              <a:buChar char="•"/>
            </a:pPr>
            <a:r>
              <a:rPr lang="en-GB" sz="1800" dirty="0" smtClean="0">
                <a:solidFill>
                  <a:schemeClr val="tx1"/>
                </a:solidFill>
              </a:rPr>
              <a:t>Antibiotic </a:t>
            </a:r>
            <a:r>
              <a:rPr lang="en-GB" sz="1800" dirty="0">
                <a:solidFill>
                  <a:schemeClr val="tx1"/>
                </a:solidFill>
              </a:rPr>
              <a:t>choice should minimise </a:t>
            </a:r>
            <a:r>
              <a:rPr lang="en-GB" sz="1800" i="1" dirty="0">
                <a:solidFill>
                  <a:schemeClr val="tx1"/>
                </a:solidFill>
              </a:rPr>
              <a:t>C. </a:t>
            </a:r>
            <a:r>
              <a:rPr lang="en-GB" sz="1800" i="1" dirty="0" err="1">
                <a:solidFill>
                  <a:schemeClr val="tx1"/>
                </a:solidFill>
              </a:rPr>
              <a:t>difficile</a:t>
            </a:r>
            <a:r>
              <a:rPr lang="en-GB" sz="1800" i="1" dirty="0">
                <a:solidFill>
                  <a:schemeClr val="tx1"/>
                </a:solidFill>
              </a:rPr>
              <a:t> </a:t>
            </a:r>
            <a:r>
              <a:rPr lang="en-GB" sz="1800" dirty="0">
                <a:solidFill>
                  <a:schemeClr val="tx1"/>
                </a:solidFill>
              </a:rPr>
              <a:t>risk whilst ensuring adequate coverage of the expected pathogens for the operative </a:t>
            </a:r>
            <a:r>
              <a:rPr lang="en-GB" sz="1800" dirty="0" smtClean="0">
                <a:solidFill>
                  <a:schemeClr val="tx1"/>
                </a:solidFill>
              </a:rPr>
              <a:t>site.</a:t>
            </a:r>
          </a:p>
          <a:p>
            <a:pPr marL="342900" indent="-342900">
              <a:buFont typeface="Arial" panose="020B0604020202020204" pitchFamily="34" charset="0"/>
              <a:buChar char="•"/>
            </a:pPr>
            <a:r>
              <a:rPr lang="en-GB" sz="1800" dirty="0">
                <a:solidFill>
                  <a:schemeClr val="tx1"/>
                </a:solidFill>
              </a:rPr>
              <a:t>Antibiotic choice should reflect local, disease-specific information about the common pathogens and their antimicrobial </a:t>
            </a:r>
            <a:r>
              <a:rPr lang="en-GB" sz="1800" dirty="0" smtClean="0">
                <a:solidFill>
                  <a:schemeClr val="tx1"/>
                </a:solidFill>
              </a:rPr>
              <a:t>susceptibility.</a:t>
            </a:r>
          </a:p>
          <a:p>
            <a:pPr marL="342900" indent="-342900">
              <a:buFont typeface="Arial" panose="020B0604020202020204" pitchFamily="34" charset="0"/>
              <a:buChar char="•"/>
            </a:pPr>
            <a:r>
              <a:rPr lang="en-GB" sz="1800" dirty="0" smtClean="0">
                <a:solidFill>
                  <a:schemeClr val="tx1"/>
                </a:solidFill>
              </a:rPr>
              <a:t>Narrow-spectrum</a:t>
            </a:r>
            <a:r>
              <a:rPr lang="en-GB" sz="1800" dirty="0">
                <a:solidFill>
                  <a:schemeClr val="tx1"/>
                </a:solidFill>
              </a:rPr>
              <a:t>, less expensive antibiotics should be the first </a:t>
            </a:r>
            <a:r>
              <a:rPr lang="en-GB" sz="1800" dirty="0" smtClean="0">
                <a:solidFill>
                  <a:schemeClr val="tx1"/>
                </a:solidFill>
              </a:rPr>
              <a:t>choice.</a:t>
            </a:r>
            <a:endParaRPr lang="en-GB" sz="1800" dirty="0" smtClean="0">
              <a:solidFill>
                <a:schemeClr val="tx1"/>
              </a:solidFill>
              <a:latin typeface="+mn-lt"/>
            </a:endParaRPr>
          </a:p>
        </p:txBody>
      </p:sp>
      <p:sp>
        <p:nvSpPr>
          <p:cNvPr id="6" name="TextBox 5"/>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prstClr val="white"/>
                </a:solidFill>
              </a:rPr>
              <a:t>STEWARDSHIP</a:t>
            </a:r>
            <a:endParaRPr lang="en-GB" b="1" dirty="0">
              <a:solidFill>
                <a:prstClr val="white"/>
              </a:solidFill>
            </a:endParaRPr>
          </a:p>
        </p:txBody>
      </p:sp>
    </p:spTree>
    <p:extLst>
      <p:ext uri="{BB962C8B-B14F-4D97-AF65-F5344CB8AC3E}">
        <p14:creationId xmlns:p14="http://schemas.microsoft.com/office/powerpoint/2010/main" val="29396433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55181" y="379965"/>
            <a:ext cx="8716291" cy="1074366"/>
          </a:xfrm>
        </p:spPr>
        <p:txBody>
          <a:bodyPr>
            <a:noAutofit/>
          </a:bodyPr>
          <a:lstStyle/>
          <a:p>
            <a:r>
              <a:rPr lang="en-GB" sz="1900" dirty="0" smtClean="0"/>
              <a:t>Trend in the percentage of colorectal patients receiving a static dose of antimicrobial for surgical </a:t>
            </a:r>
            <a:r>
              <a:rPr lang="en-GB" sz="1900" dirty="0" smtClean="0"/>
              <a:t>prophylaxis</a:t>
            </a:r>
            <a:endParaRPr lang="en-GB" sz="1900" dirty="0"/>
          </a:p>
        </p:txBody>
      </p:sp>
      <p:sp>
        <p:nvSpPr>
          <p:cNvPr id="5" name="TextBox 4"/>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pic>
        <p:nvPicPr>
          <p:cNvPr id="7" name="Picture 6" descr="cid:image001.png@01D25553.7C22FD00"/>
          <p:cNvPicPr/>
          <p:nvPr/>
        </p:nvPicPr>
        <p:blipFill rotWithShape="1">
          <a:blip r:embed="rId2" r:link="rId3"/>
          <a:srcRect r="31079"/>
          <a:stretch/>
        </p:blipFill>
        <p:spPr bwMode="auto">
          <a:xfrm>
            <a:off x="2752675" y="5060222"/>
            <a:ext cx="3721303" cy="489527"/>
          </a:xfrm>
          <a:prstGeom prst="rect">
            <a:avLst/>
          </a:prstGeom>
          <a:noFill/>
          <a:ln w="9525">
            <a:noFill/>
            <a:miter lim="800000"/>
            <a:headEnd/>
            <a:tailEnd/>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3219" y="1181797"/>
            <a:ext cx="6492704" cy="3738223"/>
          </a:xfrm>
          <a:prstGeom prst="rect">
            <a:avLst/>
          </a:prstGeom>
          <a:ln>
            <a:solidFill>
              <a:schemeClr val="tx1"/>
            </a:solidFill>
          </a:ln>
        </p:spPr>
      </p:pic>
    </p:spTree>
    <p:extLst>
      <p:ext uri="{BB962C8B-B14F-4D97-AF65-F5344CB8AC3E}">
        <p14:creationId xmlns:p14="http://schemas.microsoft.com/office/powerpoint/2010/main" val="37559077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3204839" y="2950915"/>
            <a:ext cx="2725443" cy="584775"/>
          </a:xfrm>
          <a:prstGeom prst="rect">
            <a:avLst/>
          </a:prstGeom>
          <a:solidFill>
            <a:srgbClr val="37698A"/>
          </a:solidFill>
        </p:spPr>
        <p:txBody>
          <a:bodyPr wrap="square" rtlCol="0">
            <a:spAutoFit/>
          </a:bodyPr>
          <a:lstStyle/>
          <a:p>
            <a:pPr algn="ctr"/>
            <a:r>
              <a:rPr lang="en-GB" sz="3200"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18340011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837" y="1225976"/>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35500048"/>
              </p:ext>
            </p:extLst>
          </p:nvPr>
        </p:nvGraphicFramePr>
        <p:xfrm>
          <a:off x="545828" y="1843326"/>
          <a:ext cx="7978009" cy="2784240"/>
        </p:xfrm>
        <a:graphic>
          <a:graphicData uri="http://schemas.openxmlformats.org/drawingml/2006/table">
            <a:tbl>
              <a:tblPr firstRow="1" bandRow="1">
                <a:tableStyleId>{5C22544A-7EE6-4342-B048-85BDC9FD1C3A}</a:tableStyleId>
              </a:tblPr>
              <a:tblGrid>
                <a:gridCol w="1011006"/>
                <a:gridCol w="1176951"/>
                <a:gridCol w="2895026"/>
                <a:gridCol w="2895026"/>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National</a:t>
                      </a:r>
                      <a:r>
                        <a:rPr lang="en-GB" sz="1050" b="1" baseline="0" dirty="0" smtClean="0">
                          <a:solidFill>
                            <a:schemeClr val="bg1"/>
                          </a:solidFill>
                          <a:latin typeface="Arial" pitchFamily="34" charset="0"/>
                          <a:ea typeface="Times New Roman"/>
                          <a:cs typeface="Arial" pitchFamily="34" charset="0"/>
                        </a:rPr>
                        <a:t> Prescribing Indicator</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Applicable to:</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Target for 2018–2019</a:t>
                      </a:r>
                    </a:p>
                  </a:txBody>
                  <a:tcPr marT="108000" marB="108000" anchor="ctr"/>
                </a:tc>
              </a:tr>
              <a:tr h="531315">
                <a:tc>
                  <a:txBody>
                    <a:bodyPr/>
                    <a:lstStyle/>
                    <a:p>
                      <a:pPr algn="ctr">
                        <a:spcAft>
                          <a:spcPts val="0"/>
                        </a:spcAft>
                      </a:pPr>
                      <a:r>
                        <a:rPr lang="en-GB" sz="1050" b="1" dirty="0" smtClean="0">
                          <a:latin typeface="+mn-lt"/>
                          <a:ea typeface="Times New Roman"/>
                          <a:cs typeface="Times New Roman"/>
                        </a:rPr>
                        <a:t>Proton</a:t>
                      </a:r>
                      <a:r>
                        <a:rPr lang="en-GB" sz="1050" b="1" baseline="0" dirty="0" smtClean="0">
                          <a:latin typeface="+mn-lt"/>
                          <a:ea typeface="Times New Roman"/>
                          <a:cs typeface="Times New Roman"/>
                        </a:rPr>
                        <a:t> pump inhibitors</a:t>
                      </a:r>
                      <a:endParaRPr lang="en-GB" sz="105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PPI DDDs per 1,000 PUs</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50" kern="1200" dirty="0">
                        <a:solidFill>
                          <a:schemeClr val="dk1"/>
                        </a:solidFill>
                        <a:latin typeface="Arial"/>
                        <a:ea typeface="Times New Roman"/>
                        <a:cs typeface="Times New Roman"/>
                      </a:endParaRPr>
                    </a:p>
                  </a:txBody>
                  <a:tcPr marT="108000" marB="108000" anchor="ctr"/>
                </a:tc>
              </a:tr>
              <a:tr h="424005">
                <a:tc>
                  <a:txBody>
                    <a:bodyPr/>
                    <a:lstStyle/>
                    <a:p>
                      <a:pPr algn="ctr">
                        <a:spcAft>
                          <a:spcPts val="0"/>
                        </a:spcAft>
                      </a:pPr>
                      <a:r>
                        <a:rPr lang="en-GB" sz="1050" b="1" dirty="0" err="1" smtClean="0">
                          <a:latin typeface="+mn-lt"/>
                          <a:ea typeface="Times New Roman"/>
                          <a:cs typeface="Times New Roman"/>
                        </a:rPr>
                        <a:t>Biosimilars</a:t>
                      </a:r>
                      <a:endParaRPr lang="en-GB" sz="105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Quantity of </a:t>
                      </a:r>
                      <a:r>
                        <a:rPr lang="en-GB" sz="1050" kern="1200" dirty="0" err="1" smtClean="0">
                          <a:solidFill>
                            <a:schemeClr val="dk1"/>
                          </a:solidFill>
                          <a:latin typeface="+mn-lt"/>
                          <a:ea typeface="Times New Roman"/>
                          <a:cs typeface="Times New Roman"/>
                        </a:rPr>
                        <a:t>biosimilar</a:t>
                      </a:r>
                      <a:r>
                        <a:rPr lang="en-GB" sz="1050" kern="1200" dirty="0" smtClean="0">
                          <a:solidFill>
                            <a:schemeClr val="dk1"/>
                          </a:solidFill>
                          <a:latin typeface="+mn-lt"/>
                          <a:ea typeface="Times New Roman"/>
                          <a:cs typeface="Times New Roman"/>
                        </a:rPr>
                        <a:t> medicines prescribed as a percentage of total ‘reference’ product plus </a:t>
                      </a:r>
                      <a:r>
                        <a:rPr lang="en-GB" sz="1050" kern="1200" dirty="0" err="1" smtClean="0">
                          <a:solidFill>
                            <a:schemeClr val="dk1"/>
                          </a:solidFill>
                          <a:latin typeface="+mn-lt"/>
                          <a:ea typeface="Times New Roman"/>
                          <a:cs typeface="Times New Roman"/>
                        </a:rPr>
                        <a:t>biosimilar</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Increase the appropriate use of cost-effective biological medicines, including biosimilar medicines.</a:t>
                      </a:r>
                      <a:endParaRPr lang="en-GB" sz="1050" kern="1200" dirty="0">
                        <a:solidFill>
                          <a:schemeClr val="dk1"/>
                        </a:solidFill>
                        <a:latin typeface="Arial"/>
                        <a:ea typeface="Times New Roman"/>
                        <a:cs typeface="Times New Roman"/>
                      </a:endParaRPr>
                    </a:p>
                  </a:txBody>
                  <a:tcPr marT="108000" marB="108000" anchor="ctr"/>
                </a:tc>
              </a:tr>
              <a:tr h="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kern="1200" dirty="0" smtClean="0">
                          <a:solidFill>
                            <a:schemeClr val="dk1"/>
                          </a:solidFill>
                          <a:latin typeface="+mn-lt"/>
                          <a:ea typeface="+mn-ea"/>
                          <a:cs typeface="+mn-cs"/>
                        </a:rPr>
                        <a:t>Long-acting</a:t>
                      </a:r>
                      <a:r>
                        <a:rPr lang="en-GB" sz="1050" b="1" kern="1200" baseline="0" dirty="0" smtClean="0">
                          <a:solidFill>
                            <a:schemeClr val="dk1"/>
                          </a:solidFill>
                          <a:latin typeface="+mn-lt"/>
                          <a:ea typeface="+mn-ea"/>
                          <a:cs typeface="+mn-cs"/>
                        </a:rPr>
                        <a:t> insulin analogues</a:t>
                      </a:r>
                      <a:endParaRPr lang="en-GB" sz="1050" dirty="0" smtClean="0">
                        <a:latin typeface="+mn-lt"/>
                      </a:endParaRPr>
                    </a:p>
                  </a:txBody>
                  <a:tcPr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a:t>
                      </a:r>
                      <a:r>
                        <a:rPr lang="en-GB" sz="1050" kern="1200" baseline="0" dirty="0" smtClean="0">
                          <a:solidFill>
                            <a:schemeClr val="dk1"/>
                          </a:solidFill>
                          <a:latin typeface="Arial"/>
                          <a:ea typeface="Times New Roman"/>
                          <a:cs typeface="Times New Roman"/>
                        </a:rPr>
                        <a:t>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Items/number of long-acting insulin analogues expressed as a percentage of total insulin prescribed</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Reduce prescribing of long-acting insulin analogues and achieve prescribing levels below the Welsh average.</a:t>
                      </a:r>
                      <a:endParaRPr lang="en-GB" sz="105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7017283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5" name="Title 1"/>
          <p:cNvSpPr>
            <a:spLocks noGrp="1"/>
          </p:cNvSpPr>
          <p:nvPr>
            <p:ph type="ctrTitle"/>
          </p:nvPr>
        </p:nvSpPr>
        <p:spPr>
          <a:xfrm>
            <a:off x="685800" y="553079"/>
            <a:ext cx="8001000" cy="757921"/>
          </a:xfrm>
        </p:spPr>
        <p:txBody>
          <a:bodyPr/>
          <a:lstStyle/>
          <a:p>
            <a:r>
              <a:rPr lang="en-GB" dirty="0" smtClean="0">
                <a:latin typeface="Arial" charset="0"/>
                <a:cs typeface="Arial" charset="0"/>
              </a:rPr>
              <a:t>Proton pump inhibitors (PPIs)</a:t>
            </a:r>
            <a:endParaRPr lang="en-GB" dirty="0"/>
          </a:p>
        </p:txBody>
      </p:sp>
      <p:sp>
        <p:nvSpPr>
          <p:cNvPr id="6" name="Subtitle 2"/>
          <p:cNvSpPr>
            <a:spLocks noGrp="1"/>
          </p:cNvSpPr>
          <p:nvPr>
            <p:ph type="subTitle" idx="1"/>
          </p:nvPr>
        </p:nvSpPr>
        <p:spPr>
          <a:xfrm>
            <a:off x="685800" y="1203401"/>
            <a:ext cx="8001000" cy="4700248"/>
          </a:xfrm>
        </p:spPr>
        <p:txBody>
          <a:bodyPr>
            <a:normAutofit fontScale="92500" lnSpcReduction="20000"/>
          </a:bodyPr>
          <a:lstStyle/>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Aims to encourage appropriate use of PPIs in primary care.</a:t>
            </a:r>
          </a:p>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There is increasing evidence on potential consequences of long-term use e.g.</a:t>
            </a:r>
          </a:p>
          <a:p>
            <a:pPr marL="800100" lvl="1" indent="-342900" algn="l">
              <a:spcBef>
                <a:spcPts val="1200"/>
              </a:spcBef>
              <a:buFont typeface="Arial" panose="020B0604020202020204" pitchFamily="34" charset="0"/>
              <a:buChar char="−"/>
              <a:defRPr/>
            </a:pPr>
            <a:r>
              <a:rPr lang="en-GB" sz="1800" i="1" dirty="0" smtClean="0">
                <a:solidFill>
                  <a:schemeClr val="tx1"/>
                </a:solidFill>
                <a:latin typeface="Arial" pitchFamily="34" charset="0"/>
                <a:cs typeface="Arial" pitchFamily="34" charset="0"/>
              </a:rPr>
              <a:t>C. difficile</a:t>
            </a:r>
            <a:r>
              <a:rPr lang="en-GB" sz="1800" dirty="0" smtClean="0">
                <a:solidFill>
                  <a:schemeClr val="tx1"/>
                </a:solidFill>
                <a:latin typeface="Arial" pitchFamily="34" charset="0"/>
                <a:cs typeface="Arial" pitchFamily="34" charset="0"/>
              </a:rPr>
              <a:t> infection</a:t>
            </a:r>
          </a:p>
          <a:p>
            <a:pPr marL="800100" lvl="1" indent="-342900" algn="l">
              <a:spcBef>
                <a:spcPts val="1200"/>
              </a:spcBef>
              <a:buFont typeface="Arial" panose="020B0604020202020204" pitchFamily="34" charset="0"/>
              <a:buChar char="−"/>
              <a:defRPr/>
            </a:pPr>
            <a:r>
              <a:rPr lang="en-GB" sz="1800" dirty="0">
                <a:solidFill>
                  <a:schemeClr val="tx1"/>
                </a:solidFill>
                <a:latin typeface="Arial" pitchFamily="34" charset="0"/>
                <a:cs typeface="Arial" pitchFamily="34" charset="0"/>
              </a:rPr>
              <a:t>i</a:t>
            </a:r>
            <a:r>
              <a:rPr lang="en-GB" sz="1800" dirty="0" smtClean="0">
                <a:solidFill>
                  <a:schemeClr val="tx1"/>
                </a:solidFill>
                <a:latin typeface="Arial" pitchFamily="34" charset="0"/>
                <a:cs typeface="Arial" pitchFamily="34" charset="0"/>
              </a:rPr>
              <a:t>ncreased risk of bone fractures</a:t>
            </a:r>
          </a:p>
          <a:p>
            <a:pPr marL="800100" lvl="1" indent="-342900" algn="l">
              <a:spcBef>
                <a:spcPts val="1200"/>
              </a:spcBef>
              <a:buFont typeface="Arial" panose="020B0604020202020204" pitchFamily="34" charset="0"/>
              <a:buChar char="−"/>
              <a:defRPr/>
            </a:pPr>
            <a:r>
              <a:rPr lang="en-GB" sz="1800" dirty="0" smtClean="0">
                <a:solidFill>
                  <a:schemeClr val="tx1"/>
                </a:solidFill>
                <a:latin typeface="Arial" pitchFamily="34" charset="0"/>
                <a:cs typeface="Arial" pitchFamily="34" charset="0"/>
              </a:rPr>
              <a:t>hypomagnesaemia.</a:t>
            </a:r>
          </a:p>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People with dyspepsia should initially be offered lifestyle advice and medications should be reviewed for possible causes of dyspepsia.</a:t>
            </a:r>
          </a:p>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PPIs should only be considered for short courses (4 weeks) where needed.</a:t>
            </a:r>
          </a:p>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If symptoms continue or recur, a PPI can be continued at the lowest possible dose or</a:t>
            </a:r>
            <a:r>
              <a:rPr lang="en-GB" sz="2000" dirty="0">
                <a:solidFill>
                  <a:schemeClr val="tx1"/>
                </a:solidFill>
                <a:latin typeface="Arial" pitchFamily="34" charset="0"/>
                <a:cs typeface="Arial" pitchFamily="34" charset="0"/>
              </a:rPr>
              <a:t> </a:t>
            </a:r>
            <a:r>
              <a:rPr lang="en-GB" sz="2000" dirty="0" smtClean="0">
                <a:solidFill>
                  <a:schemeClr val="tx1"/>
                </a:solidFill>
                <a:latin typeface="Arial" pitchFamily="34" charset="0"/>
                <a:cs typeface="Arial" pitchFamily="34" charset="0"/>
              </a:rPr>
              <a:t>on an ‘as required’ basis. </a:t>
            </a:r>
          </a:p>
          <a:p>
            <a:pPr marL="342900" indent="-342900" fontAlgn="auto">
              <a:spcBef>
                <a:spcPts val="1200"/>
              </a:spcBef>
              <a:spcAft>
                <a:spcPts val="0"/>
              </a:spcAft>
              <a:buFont typeface="Arial" panose="020B0604020202020204" pitchFamily="34" charset="0"/>
              <a:buChar char="•"/>
              <a:defRPr/>
            </a:pPr>
            <a:r>
              <a:rPr lang="en-GB" sz="2000" dirty="0" smtClean="0">
                <a:solidFill>
                  <a:schemeClr val="tx1"/>
                </a:solidFill>
                <a:latin typeface="Arial" pitchFamily="34" charset="0"/>
                <a:cs typeface="Arial" pitchFamily="34" charset="0"/>
              </a:rPr>
              <a:t>Offer annual review to patients receiving PPIs and step down from treatment doses where appropriate.</a:t>
            </a:r>
          </a:p>
        </p:txBody>
      </p:sp>
    </p:spTree>
    <p:extLst>
      <p:ext uri="{BB962C8B-B14F-4D97-AF65-F5344CB8AC3E}">
        <p14:creationId xmlns:p14="http://schemas.microsoft.com/office/powerpoint/2010/main" val="32092489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234177" y="376139"/>
            <a:ext cx="8709102" cy="757921"/>
          </a:xfrm>
        </p:spPr>
        <p:txBody>
          <a:bodyPr>
            <a:normAutofit/>
          </a:bodyPr>
          <a:lstStyle/>
          <a:p>
            <a:r>
              <a:rPr lang="en-GB" dirty="0" smtClean="0">
                <a:latin typeface="Arial" charset="0"/>
                <a:cs typeface="Arial" charset="0"/>
              </a:rPr>
              <a:t>Trend in PPI prescribing</a:t>
            </a:r>
            <a:endParaRPr lang="en-GB" dirty="0"/>
          </a:p>
        </p:txBody>
      </p:sp>
      <p:pic>
        <p:nvPicPr>
          <p:cNvPr id="6" name="Picture 5" descr="cid:image001.png@01D25553.7C22FD00"/>
          <p:cNvPicPr/>
          <p:nvPr/>
        </p:nvPicPr>
        <p:blipFill>
          <a:blip r:embed="rId2" r:link="rId3"/>
          <a:srcRect/>
          <a:stretch>
            <a:fillRect/>
          </a:stretch>
        </p:blipFill>
        <p:spPr bwMode="auto">
          <a:xfrm>
            <a:off x="1888390" y="5322336"/>
            <a:ext cx="5400675" cy="485775"/>
          </a:xfrm>
          <a:prstGeom prst="rect">
            <a:avLst/>
          </a:prstGeom>
          <a:noFill/>
          <a:ln w="9525">
            <a:noFill/>
            <a:miter lim="800000"/>
            <a:headEnd/>
            <a:tailEnd/>
          </a:ln>
        </p:spPr>
      </p:pic>
      <p:sp>
        <p:nvSpPr>
          <p:cNvPr id="7" name="TextBox 6"/>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195" r="-1"/>
          <a:stretch/>
        </p:blipFill>
        <p:spPr>
          <a:xfrm>
            <a:off x="940542" y="1073675"/>
            <a:ext cx="7262916" cy="4153027"/>
          </a:xfrm>
          <a:prstGeom prst="rect">
            <a:avLst/>
          </a:prstGeom>
          <a:ln>
            <a:solidFill>
              <a:schemeClr val="tx1"/>
            </a:solidFill>
          </a:ln>
        </p:spPr>
      </p:pic>
    </p:spTree>
    <p:extLst>
      <p:ext uri="{BB962C8B-B14F-4D97-AF65-F5344CB8AC3E}">
        <p14:creationId xmlns:p14="http://schemas.microsoft.com/office/powerpoint/2010/main" val="3419524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957"/>
            <a:ext cx="8001000" cy="757921"/>
          </a:xfrm>
        </p:spPr>
        <p:txBody>
          <a:bodyPr>
            <a:normAutofit/>
          </a:bodyPr>
          <a:lstStyle/>
          <a:p>
            <a:r>
              <a:rPr lang="en-GB" sz="2900" dirty="0">
                <a:latin typeface="Arial" pitchFamily="34" charset="0"/>
                <a:cs typeface="Arial" pitchFamily="34" charset="0"/>
              </a:rPr>
              <a:t>Prescribing measures – denominators</a:t>
            </a:r>
            <a:endParaRPr lang="en-GB" sz="2900" dirty="0"/>
          </a:p>
        </p:txBody>
      </p:sp>
      <p:sp>
        <p:nvSpPr>
          <p:cNvPr id="3" name="Subtitle 2"/>
          <p:cNvSpPr>
            <a:spLocks noGrp="1"/>
          </p:cNvSpPr>
          <p:nvPr>
            <p:ph type="subTitle" idx="1"/>
          </p:nvPr>
        </p:nvSpPr>
        <p:spPr>
          <a:xfrm>
            <a:off x="474175" y="773878"/>
            <a:ext cx="8424250" cy="5038468"/>
          </a:xfrm>
        </p:spPr>
        <p:txBody>
          <a:bodyPr>
            <a:noAutofit/>
          </a:bodyPr>
          <a:lstStyle/>
          <a:p>
            <a:pPr lvl="0"/>
            <a:r>
              <a:rPr lang="en-GB" sz="1400" dirty="0">
                <a:solidFill>
                  <a:prstClr val="black"/>
                </a:solidFill>
                <a:latin typeface="Arial" pitchFamily="34" charset="0"/>
                <a:cs typeface="Arial" pitchFamily="34" charset="0"/>
              </a:rPr>
              <a:t>To allow comparison between health boards, clusters and practices of different sizes, there needs to be a way of weighting prescribing data</a:t>
            </a:r>
            <a:r>
              <a:rPr lang="en-GB" sz="1400" dirty="0" smtClean="0">
                <a:solidFill>
                  <a:prstClr val="black"/>
                </a:solidFill>
                <a:latin typeface="Arial" pitchFamily="34" charset="0"/>
                <a:cs typeface="Arial" pitchFamily="34" charset="0"/>
              </a:rPr>
              <a:t>.</a:t>
            </a:r>
            <a:endParaRPr lang="en-GB" sz="1400" dirty="0">
              <a:solidFill>
                <a:prstClr val="black"/>
              </a:solidFill>
              <a:latin typeface="Arial" pitchFamily="34" charset="0"/>
              <a:cs typeface="Arial" pitchFamily="34" charset="0"/>
            </a:endParaRP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Data </a:t>
            </a:r>
            <a:r>
              <a:rPr lang="en-GB" sz="1200" dirty="0">
                <a:solidFill>
                  <a:prstClr val="black"/>
                </a:solidFill>
                <a:latin typeface="Arial" pitchFamily="34" charset="0"/>
                <a:cs typeface="Arial" pitchFamily="34" charset="0"/>
              </a:rPr>
              <a:t>can be presented per 1,000 </a:t>
            </a: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Only </a:t>
            </a:r>
            <a:r>
              <a:rPr lang="en-GB" sz="1200" dirty="0">
                <a:solidFill>
                  <a:prstClr val="black"/>
                </a:solidFill>
                <a:latin typeface="Arial" pitchFamily="34" charset="0"/>
                <a:cs typeface="Arial" pitchFamily="34" charset="0"/>
              </a:rPr>
              <a:t>useful if monitoring something that is not influenced by age and gender.</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Prescribing </a:t>
            </a:r>
            <a:r>
              <a:rPr lang="en-GB" sz="1200" dirty="0">
                <a:solidFill>
                  <a:prstClr val="black"/>
                </a:solidFill>
                <a:latin typeface="Arial" pitchFamily="34" charset="0"/>
                <a:cs typeface="Arial" pitchFamily="34" charset="0"/>
              </a:rPr>
              <a:t>units (</a:t>
            </a:r>
            <a:r>
              <a:rPr lang="en-GB" sz="1200" dirty="0" smtClean="0">
                <a:solidFill>
                  <a:prstClr val="black"/>
                </a:solidFill>
                <a:latin typeface="Arial" pitchFamily="34" charset="0"/>
                <a:cs typeface="Arial" pitchFamily="34" charset="0"/>
              </a:rPr>
              <a:t>PUs)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in 1983 to take into account the greater need of the elderly population.</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Age &lt; 65 years weighted as 1; age 65 and over weighted as 3.</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Specific therapeutic group age-sex related prescribing units (STAR-PUs)</a:t>
            </a:r>
          </a:p>
          <a:p>
            <a:pPr marL="628650" lvl="1" indent="-171450" algn="l">
              <a:lnSpc>
                <a:spcPct val="9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a:t>
            </a:r>
            <a:r>
              <a:rPr lang="en-GB" sz="1200" dirty="0">
                <a:solidFill>
                  <a:prstClr val="black"/>
                </a:solidFill>
                <a:latin typeface="Arial" pitchFamily="34" charset="0"/>
                <a:cs typeface="Arial" pitchFamily="34" charset="0"/>
              </a:rPr>
              <a:t>in England in </a:t>
            </a:r>
            <a:r>
              <a:rPr lang="en-GB" sz="1200" dirty="0" smtClean="0">
                <a:solidFill>
                  <a:prstClr val="black"/>
                </a:solidFill>
                <a:latin typeface="Arial" pitchFamily="34" charset="0"/>
                <a:cs typeface="Arial" pitchFamily="34" charset="0"/>
              </a:rPr>
              <a:t>1995.</a:t>
            </a:r>
          </a:p>
          <a:p>
            <a:pPr marL="628650" lvl="1" indent="-171450" algn="l">
              <a:lnSpc>
                <a:spcPct val="9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Designed </a:t>
            </a:r>
            <a:r>
              <a:rPr lang="en-GB" sz="1200" dirty="0">
                <a:solidFill>
                  <a:prstClr val="black"/>
                </a:solidFill>
                <a:latin typeface="Arial" pitchFamily="34" charset="0"/>
                <a:cs typeface="Arial" pitchFamily="34" charset="0"/>
              </a:rPr>
              <a:t>to weight individual health board or practice populations based on the age and sex distribution </a:t>
            </a:r>
            <a:r>
              <a:rPr lang="en-GB" sz="1200" dirty="0" smtClean="0">
                <a:solidFill>
                  <a:prstClr val="black"/>
                </a:solidFill>
                <a:latin typeface="Arial" pitchFamily="34" charset="0"/>
                <a:cs typeface="Arial" pitchFamily="34" charset="0"/>
              </a:rPr>
              <a:t>of their </a:t>
            </a:r>
            <a:r>
              <a:rPr lang="en-GB" sz="1200" dirty="0">
                <a:solidFill>
                  <a:prstClr val="black"/>
                </a:solidFill>
                <a:latin typeface="Arial" pitchFamily="34" charset="0"/>
                <a:cs typeface="Arial" pitchFamily="34" charset="0"/>
              </a:rPr>
              <a:t>practice, for specific therapeutic group for which a particular medicine/group of medicines </a:t>
            </a:r>
            <a:r>
              <a:rPr lang="en-GB" sz="1200" dirty="0" smtClean="0">
                <a:solidFill>
                  <a:prstClr val="black"/>
                </a:solidFill>
                <a:latin typeface="Arial" pitchFamily="34" charset="0"/>
                <a:cs typeface="Arial" pitchFamily="34" charset="0"/>
              </a:rPr>
              <a:t>is prescribed.</a:t>
            </a:r>
          </a:p>
          <a:p>
            <a:pPr marL="628650" lvl="1" indent="-171450" algn="l">
              <a:lnSpc>
                <a:spcPct val="9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Reviewed </a:t>
            </a:r>
            <a:r>
              <a:rPr lang="en-GB" sz="1200" dirty="0">
                <a:solidFill>
                  <a:prstClr val="black"/>
                </a:solidFill>
                <a:latin typeface="Arial" pitchFamily="34" charset="0"/>
                <a:cs typeface="Arial" pitchFamily="34" charset="0"/>
              </a:rPr>
              <a:t>regularly (most recently 2013) to take into account changes in prescribing practice: some are cost </a:t>
            </a:r>
            <a:r>
              <a:rPr lang="en-GB" sz="1200" dirty="0" smtClean="0">
                <a:solidFill>
                  <a:prstClr val="black"/>
                </a:solidFill>
                <a:latin typeface="Arial" pitchFamily="34" charset="0"/>
                <a:cs typeface="Arial" pitchFamily="34" charset="0"/>
              </a:rPr>
              <a:t>based</a:t>
            </a:r>
            <a:r>
              <a:rPr lang="en-GB" sz="1200" dirty="0">
                <a:solidFill>
                  <a:prstClr val="black"/>
                </a:solidFill>
                <a:latin typeface="Arial" pitchFamily="34" charset="0"/>
                <a:cs typeface="Arial" pitchFamily="34" charset="0"/>
              </a:rPr>
              <a:t>, some item based, and ADQ based prescribing units now being introduced.</a:t>
            </a:r>
          </a:p>
          <a:p>
            <a:pPr lvl="0">
              <a:lnSpc>
                <a:spcPct val="120000"/>
              </a:lnSpc>
              <a:spcBef>
                <a:spcPts val="1200"/>
              </a:spcBef>
            </a:pPr>
            <a:r>
              <a:rPr lang="en-GB" sz="1400" dirty="0">
                <a:solidFill>
                  <a:prstClr val="black"/>
                </a:solidFill>
                <a:latin typeface="Arial" pitchFamily="34" charset="0"/>
                <a:cs typeface="Arial" pitchFamily="34" charset="0"/>
              </a:rPr>
              <a:t>Analysis has been undertaken to ensure correlation between PUs and STAR-PUs to determine that these measures are relevant to the Welsh population.</a:t>
            </a:r>
          </a:p>
          <a:p>
            <a:pPr lvl="0">
              <a:lnSpc>
                <a:spcPct val="120000"/>
              </a:lnSpc>
              <a:spcBef>
                <a:spcPts val="1200"/>
              </a:spcBef>
            </a:pPr>
            <a:r>
              <a:rPr lang="en-GB" sz="1400" dirty="0">
                <a:solidFill>
                  <a:prstClr val="black"/>
                </a:solidFill>
                <a:latin typeface="Arial" pitchFamily="34" charset="0"/>
                <a:cs typeface="Arial" pitchFamily="34" charset="0"/>
              </a:rPr>
              <a:t>Advantage that comparison can also be undertaken with English Clinical Commissioning Groups (CCGs).</a:t>
            </a:r>
          </a:p>
          <a:p>
            <a:pPr lvl="0"/>
            <a:endParaRPr lang="en-GB" sz="600" dirty="0">
              <a:solidFill>
                <a:prstClr val="black">
                  <a:tint val="75000"/>
                </a:prstClr>
              </a:solidFill>
            </a:endParaRPr>
          </a:p>
          <a:p>
            <a:endParaRPr lang="en-GB" dirty="0"/>
          </a:p>
        </p:txBody>
      </p:sp>
    </p:spTree>
    <p:extLst>
      <p:ext uri="{BB962C8B-B14F-4D97-AF65-F5344CB8AC3E}">
        <p14:creationId xmlns:p14="http://schemas.microsoft.com/office/powerpoint/2010/main" val="2673888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86775"/>
            <a:ext cx="8001000" cy="757921"/>
          </a:xfrm>
        </p:spPr>
        <p:txBody>
          <a:bodyPr>
            <a:normAutofit fontScale="90000"/>
          </a:bodyPr>
          <a:lstStyle/>
          <a:p>
            <a:r>
              <a:rPr lang="en-GB" dirty="0" smtClean="0">
                <a:latin typeface="Arial" charset="0"/>
                <a:cs typeface="Arial" charset="0"/>
              </a:rPr>
              <a:t>PPI DDDs per 1,000 PUs - </a:t>
            </a:r>
            <a:br>
              <a:rPr lang="en-GB" dirty="0" smtClean="0">
                <a:latin typeface="Arial" charset="0"/>
                <a:cs typeface="Arial" charset="0"/>
              </a:rPr>
            </a:br>
            <a:r>
              <a:rPr lang="en-GB" dirty="0" smtClean="0">
                <a:latin typeface="Arial" charset="0"/>
                <a:cs typeface="Arial" charset="0"/>
              </a:rPr>
              <a:t>Quarter ending September 2017</a:t>
            </a:r>
            <a:endParaRPr lang="en-GB" dirty="0"/>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380" t="11584" r="-1380" b="-4756"/>
          <a:stretch/>
        </p:blipFill>
        <p:spPr>
          <a:xfrm>
            <a:off x="1078347" y="1449238"/>
            <a:ext cx="7215425" cy="4272552"/>
          </a:xfrm>
          <a:prstGeom prst="rect">
            <a:avLst/>
          </a:prstGeom>
          <a:solidFill>
            <a:schemeClr val="bg1"/>
          </a:solidFill>
          <a:ln>
            <a:solidFill>
              <a:schemeClr val="tx1"/>
            </a:solidFill>
          </a:ln>
        </p:spPr>
      </p:pic>
      <p:grpSp>
        <p:nvGrpSpPr>
          <p:cNvPr id="8" name="Group 7"/>
          <p:cNvGrpSpPr/>
          <p:nvPr/>
        </p:nvGrpSpPr>
        <p:grpSpPr>
          <a:xfrm>
            <a:off x="2195588" y="1665160"/>
            <a:ext cx="2162175" cy="395830"/>
            <a:chOff x="2314575" y="1542523"/>
            <a:chExt cx="2162175" cy="395830"/>
          </a:xfrm>
        </p:grpSpPr>
        <p:cxnSp>
          <p:nvCxnSpPr>
            <p:cNvPr id="9" name="Straight Connector 8"/>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2" name="TextBox 11"/>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3" name="TextBox 12"/>
          <p:cNvSpPr txBox="1"/>
          <p:nvPr/>
        </p:nvSpPr>
        <p:spPr>
          <a:xfrm>
            <a:off x="3319364" y="5490958"/>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39311408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72323"/>
            <a:ext cx="8001000" cy="757921"/>
          </a:xfrm>
        </p:spPr>
        <p:txBody>
          <a:bodyPr/>
          <a:lstStyle/>
          <a:p>
            <a:r>
              <a:rPr lang="en-GB" dirty="0" smtClean="0"/>
              <a:t>Prescribing of </a:t>
            </a:r>
            <a:r>
              <a:rPr lang="en-GB" dirty="0" err="1" smtClean="0"/>
              <a:t>biosimilars</a:t>
            </a:r>
            <a:endParaRPr lang="en-GB" dirty="0"/>
          </a:p>
        </p:txBody>
      </p:sp>
      <p:sp>
        <p:nvSpPr>
          <p:cNvPr id="5" name="Subtitle 2"/>
          <p:cNvSpPr>
            <a:spLocks noGrp="1"/>
          </p:cNvSpPr>
          <p:nvPr>
            <p:ph type="subTitle" idx="1"/>
          </p:nvPr>
        </p:nvSpPr>
        <p:spPr>
          <a:xfrm>
            <a:off x="579475" y="1055552"/>
            <a:ext cx="8001000" cy="4689220"/>
          </a:xfrm>
        </p:spPr>
        <p:txBody>
          <a:bodyPr>
            <a:normAutofit/>
          </a:bodyPr>
          <a:lstStyle/>
          <a:p>
            <a:pPr marL="285750" indent="-285750">
              <a:spcAft>
                <a:spcPts val="600"/>
              </a:spcAft>
              <a:buFont typeface="Arial" panose="020B0604020202020204" pitchFamily="34" charset="0"/>
              <a:buChar char="•"/>
            </a:pPr>
            <a:r>
              <a:rPr lang="en-GB" sz="1700" dirty="0" smtClean="0">
                <a:solidFill>
                  <a:schemeClr val="tx1"/>
                </a:solidFill>
              </a:rPr>
              <a:t>Aims </a:t>
            </a:r>
            <a:r>
              <a:rPr lang="en-GB" sz="1700" dirty="0">
                <a:solidFill>
                  <a:schemeClr val="tx1"/>
                </a:solidFill>
              </a:rPr>
              <a:t>to ensure prescribing of biological medicines supports cost-effective prescribing in Wales.</a:t>
            </a:r>
          </a:p>
          <a:p>
            <a:pPr marL="285750" indent="-285750">
              <a:spcAft>
                <a:spcPts val="600"/>
              </a:spcAft>
              <a:buFont typeface="Arial" panose="020B0604020202020204" pitchFamily="34" charset="0"/>
              <a:buChar char="•"/>
            </a:pPr>
            <a:r>
              <a:rPr lang="en-GB" sz="1700" dirty="0" smtClean="0">
                <a:solidFill>
                  <a:schemeClr val="tx1"/>
                </a:solidFill>
              </a:rPr>
              <a:t>A </a:t>
            </a:r>
            <a:r>
              <a:rPr lang="en-GB" sz="1700" dirty="0">
                <a:solidFill>
                  <a:schemeClr val="tx1"/>
                </a:solidFill>
              </a:rPr>
              <a:t>biosimilar medicine is “</a:t>
            </a:r>
            <a:r>
              <a:rPr lang="en-GB" sz="1700" i="1" dirty="0">
                <a:solidFill>
                  <a:schemeClr val="tx1"/>
                </a:solidFill>
              </a:rPr>
              <a:t>a biological medicine that is developed to be highly similar and clinically equivalent to an existing biological medicine”.</a:t>
            </a:r>
          </a:p>
          <a:p>
            <a:pPr marL="285750" indent="-285750">
              <a:spcAft>
                <a:spcPts val="600"/>
              </a:spcAft>
              <a:buFont typeface="Arial" panose="020B0604020202020204" pitchFamily="34" charset="0"/>
              <a:buChar char="•"/>
            </a:pPr>
            <a:r>
              <a:rPr lang="en-GB" sz="1700" dirty="0" smtClean="0">
                <a:solidFill>
                  <a:schemeClr val="tx1"/>
                </a:solidFill>
              </a:rPr>
              <a:t>A target has been set to increase </a:t>
            </a:r>
            <a:r>
              <a:rPr lang="en-GB" sz="1700" dirty="0">
                <a:solidFill>
                  <a:schemeClr val="tx1"/>
                </a:solidFill>
              </a:rPr>
              <a:t>the appropriate use of cost-effective biological medicines, including </a:t>
            </a:r>
            <a:r>
              <a:rPr lang="en-GB" sz="1700" dirty="0" smtClean="0">
                <a:solidFill>
                  <a:schemeClr val="tx1"/>
                </a:solidFill>
              </a:rPr>
              <a:t>biosimilar medicines, in line with guidance.</a:t>
            </a:r>
          </a:p>
          <a:p>
            <a:pPr marL="285750" indent="-285750">
              <a:spcAft>
                <a:spcPts val="600"/>
              </a:spcAft>
              <a:buFont typeface="Arial" panose="020B0604020202020204" pitchFamily="34" charset="0"/>
              <a:buChar char="•"/>
            </a:pPr>
            <a:r>
              <a:rPr lang="en-GB" sz="1700" dirty="0" smtClean="0">
                <a:solidFill>
                  <a:schemeClr val="tx1"/>
                </a:solidFill>
              </a:rPr>
              <a:t>Biological medicines including all biosimilars must be prescribed by brand name.</a:t>
            </a:r>
          </a:p>
          <a:p>
            <a:pPr marL="285750" indent="-285750">
              <a:spcAft>
                <a:spcPts val="600"/>
              </a:spcAft>
              <a:buFont typeface="Arial" panose="020B0604020202020204" pitchFamily="34" charset="0"/>
              <a:buChar char="•"/>
            </a:pPr>
            <a:r>
              <a:rPr lang="en-GB" sz="1700" dirty="0" smtClean="0">
                <a:solidFill>
                  <a:schemeClr val="tx1"/>
                </a:solidFill>
              </a:rPr>
              <a:t>Within the next five years a number of biological medicines will lose their patent protection thus increasing the potential opportunity of prescribing </a:t>
            </a:r>
            <a:r>
              <a:rPr lang="en-GB" sz="1700" dirty="0" err="1" smtClean="0">
                <a:solidFill>
                  <a:schemeClr val="tx1"/>
                </a:solidFill>
              </a:rPr>
              <a:t>biosimilar</a:t>
            </a:r>
            <a:r>
              <a:rPr lang="en-GB" sz="1700" dirty="0" smtClean="0">
                <a:solidFill>
                  <a:schemeClr val="tx1"/>
                </a:solidFill>
              </a:rPr>
              <a:t> medicines.</a:t>
            </a:r>
          </a:p>
          <a:p>
            <a:pPr marL="285750" indent="-285750">
              <a:spcAft>
                <a:spcPts val="600"/>
              </a:spcAft>
              <a:buFont typeface="Arial" panose="020B0604020202020204" pitchFamily="34" charset="0"/>
              <a:buChar char="•"/>
            </a:pPr>
            <a:r>
              <a:rPr lang="en-GB" sz="1700" dirty="0" smtClean="0">
                <a:solidFill>
                  <a:schemeClr val="tx1"/>
                </a:solidFill>
              </a:rPr>
              <a:t>There are a number of </a:t>
            </a:r>
            <a:r>
              <a:rPr lang="en-GB" sz="1700" dirty="0" err="1" smtClean="0">
                <a:solidFill>
                  <a:schemeClr val="tx1"/>
                </a:solidFill>
              </a:rPr>
              <a:t>biosimilar</a:t>
            </a:r>
            <a:r>
              <a:rPr lang="en-GB" sz="1700" dirty="0" smtClean="0">
                <a:solidFill>
                  <a:schemeClr val="tx1"/>
                </a:solidFill>
              </a:rPr>
              <a:t> medicines available within NHS Wales; those currently being monitored are infliximab – </a:t>
            </a:r>
            <a:r>
              <a:rPr lang="en-GB" sz="1700" dirty="0" err="1" smtClean="0">
                <a:solidFill>
                  <a:schemeClr val="tx1"/>
                </a:solidFill>
              </a:rPr>
              <a:t>Inflectra</a:t>
            </a:r>
            <a:r>
              <a:rPr lang="en-GB" sz="1700" baseline="30000" dirty="0" smtClean="0">
                <a:solidFill>
                  <a:schemeClr val="tx1"/>
                </a:solidFill>
              </a:rPr>
              <a:t>®</a:t>
            </a:r>
            <a:r>
              <a:rPr lang="en-GB" sz="1700" baseline="30000" dirty="0" smtClean="0">
                <a:solidFill>
                  <a:schemeClr val="tx1"/>
                </a:solidFill>
                <a:latin typeface="Wingdings 3" panose="05040102010807070707" pitchFamily="18" charset="2"/>
                <a:sym typeface="Wingdings 3" panose="05040102010807070707" pitchFamily="18" charset="2"/>
              </a:rPr>
              <a:t></a:t>
            </a:r>
            <a:r>
              <a:rPr lang="en-GB" sz="1700" dirty="0" smtClean="0">
                <a:solidFill>
                  <a:schemeClr val="tx1"/>
                </a:solidFill>
              </a:rPr>
              <a:t>, insulin </a:t>
            </a:r>
            <a:r>
              <a:rPr lang="en-GB" sz="1700" dirty="0" err="1" smtClean="0">
                <a:solidFill>
                  <a:schemeClr val="tx1"/>
                </a:solidFill>
              </a:rPr>
              <a:t>glargine</a:t>
            </a:r>
            <a:r>
              <a:rPr lang="en-GB" sz="1700" dirty="0" smtClean="0">
                <a:solidFill>
                  <a:schemeClr val="tx1"/>
                </a:solidFill>
              </a:rPr>
              <a:t> – </a:t>
            </a:r>
            <a:r>
              <a:rPr lang="en-GB" sz="1700" dirty="0" err="1" smtClean="0">
                <a:solidFill>
                  <a:schemeClr val="tx1"/>
                </a:solidFill>
              </a:rPr>
              <a:t>Abasaglar</a:t>
            </a:r>
            <a:r>
              <a:rPr lang="en-GB" sz="1700" baseline="30000" dirty="0" smtClean="0">
                <a:solidFill>
                  <a:schemeClr val="tx1"/>
                </a:solidFill>
              </a:rPr>
              <a:t>®</a:t>
            </a:r>
            <a:r>
              <a:rPr lang="en-GB" sz="1700" baseline="30000" dirty="0" smtClean="0">
                <a:solidFill>
                  <a:schemeClr val="tx1"/>
                </a:solidFill>
                <a:latin typeface="Wingdings 3" panose="05040102010807070707" pitchFamily="18" charset="2"/>
                <a:sym typeface="Wingdings 3" panose="05040102010807070707" pitchFamily="18" charset="2"/>
              </a:rPr>
              <a:t></a:t>
            </a:r>
            <a:r>
              <a:rPr lang="en-GB" sz="1700" dirty="0" smtClean="0">
                <a:solidFill>
                  <a:schemeClr val="tx1"/>
                </a:solidFill>
              </a:rPr>
              <a:t>, </a:t>
            </a:r>
            <a:r>
              <a:rPr lang="en-GB" sz="1700" dirty="0" err="1" smtClean="0">
                <a:solidFill>
                  <a:schemeClr val="tx1"/>
                </a:solidFill>
              </a:rPr>
              <a:t>etanercept</a:t>
            </a:r>
            <a:r>
              <a:rPr lang="en-GB" sz="1700" dirty="0" smtClean="0">
                <a:solidFill>
                  <a:schemeClr val="tx1"/>
                </a:solidFill>
              </a:rPr>
              <a:t> – </a:t>
            </a:r>
            <a:r>
              <a:rPr lang="en-GB" sz="1700" dirty="0" err="1" smtClean="0">
                <a:solidFill>
                  <a:schemeClr val="tx1"/>
                </a:solidFill>
              </a:rPr>
              <a:t>Benepali</a:t>
            </a:r>
            <a:r>
              <a:rPr lang="en-GB" sz="1700" baseline="30000" dirty="0" smtClean="0">
                <a:solidFill>
                  <a:schemeClr val="tx1"/>
                </a:solidFill>
              </a:rPr>
              <a:t>®</a:t>
            </a:r>
            <a:r>
              <a:rPr lang="en-GB" sz="1700" baseline="30000" dirty="0" smtClean="0">
                <a:solidFill>
                  <a:schemeClr val="tx1"/>
                </a:solidFill>
                <a:latin typeface="Wingdings 3" panose="05040102010807070707" pitchFamily="18" charset="2"/>
                <a:sym typeface="Wingdings 3" panose="05040102010807070707" pitchFamily="18" charset="2"/>
              </a:rPr>
              <a:t></a:t>
            </a:r>
            <a:r>
              <a:rPr lang="en-GB" sz="1700" dirty="0" smtClean="0">
                <a:solidFill>
                  <a:schemeClr val="tx1"/>
                </a:solidFill>
              </a:rPr>
              <a:t> and rituximab – </a:t>
            </a:r>
            <a:r>
              <a:rPr lang="en-GB" sz="1700" dirty="0" err="1" smtClean="0">
                <a:solidFill>
                  <a:schemeClr val="tx1"/>
                </a:solidFill>
              </a:rPr>
              <a:t>Truxima</a:t>
            </a:r>
            <a:r>
              <a:rPr lang="en-GB" sz="1700" baseline="30000" dirty="0" smtClean="0">
                <a:solidFill>
                  <a:schemeClr val="tx1"/>
                </a:solidFill>
              </a:rPr>
              <a:t>®</a:t>
            </a:r>
            <a:r>
              <a:rPr lang="en-GB" sz="1700" baseline="30000" dirty="0" smtClean="0">
                <a:solidFill>
                  <a:schemeClr val="tx1"/>
                </a:solidFill>
                <a:latin typeface="Wingdings 3" panose="05040102010807070707" pitchFamily="18" charset="2"/>
                <a:sym typeface="Wingdings 3" panose="05040102010807070707" pitchFamily="18" charset="2"/>
              </a:rPr>
              <a:t></a:t>
            </a:r>
            <a:r>
              <a:rPr lang="en-GB" sz="1700" dirty="0" smtClean="0">
                <a:solidFill>
                  <a:schemeClr val="tx1"/>
                </a:solidFill>
              </a:rPr>
              <a:t>.</a:t>
            </a:r>
            <a:endParaRPr lang="en-GB" sz="1700" dirty="0">
              <a:solidFill>
                <a:schemeClr val="tx1"/>
              </a:solidFill>
            </a:endParaRPr>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13680443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53079"/>
            <a:ext cx="8001000" cy="757921"/>
          </a:xfrm>
        </p:spPr>
        <p:txBody>
          <a:bodyPr/>
          <a:lstStyle/>
          <a:p>
            <a:r>
              <a:rPr lang="en-GB" dirty="0" smtClean="0"/>
              <a:t>Prescribing of biosimilars – infliximab</a:t>
            </a:r>
            <a:endParaRPr lang="en-GB" dirty="0"/>
          </a:p>
        </p:txBody>
      </p:sp>
      <p:sp>
        <p:nvSpPr>
          <p:cNvPr id="3" name="Subtitle 2"/>
          <p:cNvSpPr>
            <a:spLocks noGrp="1"/>
          </p:cNvSpPr>
          <p:nvPr>
            <p:ph type="subTitle" idx="1"/>
          </p:nvPr>
        </p:nvSpPr>
        <p:spPr/>
        <p:txBody>
          <a:bodyPr/>
          <a:lstStyle/>
          <a:p>
            <a:pPr marL="342900" lvl="0" indent="-342900">
              <a:buFont typeface="Arial" panose="020B0604020202020204" pitchFamily="34" charset="0"/>
              <a:buChar char="•"/>
            </a:pPr>
            <a:r>
              <a:rPr lang="en-GB" sz="2000" dirty="0" smtClean="0">
                <a:solidFill>
                  <a:prstClr val="black"/>
                </a:solidFill>
              </a:rPr>
              <a:t>Change in the use of infliximab </a:t>
            </a:r>
            <a:r>
              <a:rPr lang="en-GB" sz="2000" dirty="0" err="1">
                <a:solidFill>
                  <a:prstClr val="black"/>
                </a:solidFill>
              </a:rPr>
              <a:t>biosimilar</a:t>
            </a:r>
            <a:r>
              <a:rPr lang="en-GB" sz="2000" dirty="0">
                <a:solidFill>
                  <a:prstClr val="black"/>
                </a:solidFill>
              </a:rPr>
              <a:t> as a percentage of all infliximab within NHS Wales for </a:t>
            </a:r>
            <a:r>
              <a:rPr lang="en-GB" sz="2000" dirty="0">
                <a:solidFill>
                  <a:schemeClr val="tx1"/>
                </a:solidFill>
              </a:rPr>
              <a:t>quarter ending September </a:t>
            </a:r>
            <a:r>
              <a:rPr lang="en-GB" sz="2000" dirty="0" smtClean="0">
                <a:solidFill>
                  <a:schemeClr val="tx1"/>
                </a:solidFill>
              </a:rPr>
              <a:t>2017</a:t>
            </a:r>
            <a:endParaRPr lang="en-GB" sz="2000" dirty="0">
              <a:solidFill>
                <a:schemeClr val="tx1"/>
              </a:solidFill>
            </a:endParaRPr>
          </a:p>
          <a:p>
            <a:endParaRPr lang="en-GB" dirty="0"/>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58239" r="58855"/>
          <a:stretch/>
        </p:blipFill>
        <p:spPr>
          <a:xfrm>
            <a:off x="2632135" y="2363639"/>
            <a:ext cx="3527125" cy="2863970"/>
          </a:xfrm>
          <a:prstGeom prst="rect">
            <a:avLst/>
          </a:prstGeom>
          <a:ln>
            <a:solidFill>
              <a:schemeClr val="tx1"/>
            </a:solidFill>
          </a:ln>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82604" t="42138" b="52704"/>
          <a:stretch/>
        </p:blipFill>
        <p:spPr>
          <a:xfrm>
            <a:off x="6996022" y="2937295"/>
            <a:ext cx="1491291" cy="353684"/>
          </a:xfrm>
          <a:prstGeom prst="rect">
            <a:avLst/>
          </a:prstGeom>
        </p:spPr>
      </p:pic>
    </p:spTree>
    <p:extLst>
      <p:ext uri="{BB962C8B-B14F-4D97-AF65-F5344CB8AC3E}">
        <p14:creationId xmlns:p14="http://schemas.microsoft.com/office/powerpoint/2010/main" val="19323730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rmAutofit fontScale="90000"/>
          </a:bodyPr>
          <a:lstStyle/>
          <a:p>
            <a:r>
              <a:rPr lang="en-GB" dirty="0" smtClean="0"/>
              <a:t>Prescribing of biosimilars – insulin glargine</a:t>
            </a:r>
            <a:endParaRPr lang="en-GB" dirty="0"/>
          </a:p>
        </p:txBody>
      </p:sp>
      <p:sp>
        <p:nvSpPr>
          <p:cNvPr id="5" name="Subtitle 2"/>
          <p:cNvSpPr>
            <a:spLocks noGrp="1"/>
          </p:cNvSpPr>
          <p:nvPr>
            <p:ph type="subTitle" idx="1"/>
          </p:nvPr>
        </p:nvSpPr>
        <p:spPr>
          <a:xfrm>
            <a:off x="685800" y="1407590"/>
            <a:ext cx="8001000" cy="4120912"/>
          </a:xfrm>
        </p:spPr>
        <p:txBody>
          <a:bodyPr/>
          <a:lstStyle/>
          <a:p>
            <a:pPr marL="342900" lvl="0" indent="-342900">
              <a:buFont typeface="Arial" panose="020B0604020202020204" pitchFamily="34" charset="0"/>
              <a:buChar char="•"/>
            </a:pPr>
            <a:r>
              <a:rPr lang="en-GB" sz="2000" dirty="0">
                <a:solidFill>
                  <a:prstClr val="black"/>
                </a:solidFill>
              </a:rPr>
              <a:t>Change in the use of </a:t>
            </a:r>
            <a:r>
              <a:rPr lang="en-GB" sz="2000" dirty="0" smtClean="0">
                <a:solidFill>
                  <a:prstClr val="black"/>
                </a:solidFill>
              </a:rPr>
              <a:t>insulin </a:t>
            </a:r>
            <a:r>
              <a:rPr lang="en-GB" sz="2000" dirty="0" err="1" smtClean="0">
                <a:solidFill>
                  <a:prstClr val="black"/>
                </a:solidFill>
              </a:rPr>
              <a:t>glargine</a:t>
            </a:r>
            <a:r>
              <a:rPr lang="en-GB" sz="2000" dirty="0" smtClean="0">
                <a:solidFill>
                  <a:prstClr val="black"/>
                </a:solidFill>
              </a:rPr>
              <a:t> </a:t>
            </a:r>
            <a:r>
              <a:rPr lang="en-GB" sz="2000" dirty="0" err="1">
                <a:solidFill>
                  <a:prstClr val="black"/>
                </a:solidFill>
              </a:rPr>
              <a:t>biosimilar</a:t>
            </a:r>
            <a:r>
              <a:rPr lang="en-GB" sz="2000" dirty="0">
                <a:solidFill>
                  <a:prstClr val="black"/>
                </a:solidFill>
              </a:rPr>
              <a:t> as a percentage of all </a:t>
            </a:r>
            <a:r>
              <a:rPr lang="en-GB" sz="2000" dirty="0" smtClean="0">
                <a:solidFill>
                  <a:prstClr val="black"/>
                </a:solidFill>
              </a:rPr>
              <a:t>insulin </a:t>
            </a:r>
            <a:r>
              <a:rPr lang="en-GB" sz="2000" dirty="0" err="1" smtClean="0">
                <a:solidFill>
                  <a:prstClr val="black"/>
                </a:solidFill>
              </a:rPr>
              <a:t>glargine</a:t>
            </a:r>
            <a:r>
              <a:rPr lang="en-GB" sz="2000" dirty="0" smtClean="0">
                <a:solidFill>
                  <a:prstClr val="black"/>
                </a:solidFill>
              </a:rPr>
              <a:t> </a:t>
            </a:r>
            <a:r>
              <a:rPr lang="en-GB" sz="2000" dirty="0">
                <a:solidFill>
                  <a:prstClr val="black"/>
                </a:solidFill>
              </a:rPr>
              <a:t>within NHS Wales for </a:t>
            </a:r>
            <a:r>
              <a:rPr lang="en-GB" sz="2000" dirty="0">
                <a:solidFill>
                  <a:schemeClr val="tx1"/>
                </a:solidFill>
              </a:rPr>
              <a:t>quarter ending September 2017</a:t>
            </a:r>
          </a:p>
          <a:p>
            <a:endParaRPr lang="en-GB" dirty="0"/>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82604" t="42138" b="52704"/>
          <a:stretch/>
        </p:blipFill>
        <p:spPr>
          <a:xfrm>
            <a:off x="6996022" y="2937295"/>
            <a:ext cx="1491291" cy="353684"/>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50068" r="58707"/>
          <a:stretch/>
        </p:blipFill>
        <p:spPr>
          <a:xfrm>
            <a:off x="3159578" y="2200757"/>
            <a:ext cx="3539801" cy="3424335"/>
          </a:xfrm>
          <a:prstGeom prst="rect">
            <a:avLst/>
          </a:prstGeom>
          <a:ln>
            <a:solidFill>
              <a:schemeClr val="tx1"/>
            </a:solidFill>
          </a:ln>
        </p:spPr>
      </p:pic>
    </p:spTree>
    <p:extLst>
      <p:ext uri="{BB962C8B-B14F-4D97-AF65-F5344CB8AC3E}">
        <p14:creationId xmlns:p14="http://schemas.microsoft.com/office/powerpoint/2010/main" val="24582292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rmAutofit/>
          </a:bodyPr>
          <a:lstStyle/>
          <a:p>
            <a:r>
              <a:rPr lang="en-GB" dirty="0" smtClean="0"/>
              <a:t>Prescribing of biosimilars – etanercept</a:t>
            </a:r>
            <a:endParaRPr lang="en-GB" dirty="0"/>
          </a:p>
        </p:txBody>
      </p:sp>
      <p:sp>
        <p:nvSpPr>
          <p:cNvPr id="5" name="Subtitle 2"/>
          <p:cNvSpPr>
            <a:spLocks noGrp="1"/>
          </p:cNvSpPr>
          <p:nvPr>
            <p:ph type="subTitle" idx="1"/>
          </p:nvPr>
        </p:nvSpPr>
        <p:spPr>
          <a:xfrm>
            <a:off x="685800" y="1407590"/>
            <a:ext cx="8001000" cy="4120912"/>
          </a:xfrm>
        </p:spPr>
        <p:txBody>
          <a:bodyPr/>
          <a:lstStyle/>
          <a:p>
            <a:pPr marL="342900" lvl="0" indent="-342900">
              <a:buFont typeface="Arial" panose="020B0604020202020204" pitchFamily="34" charset="0"/>
              <a:buChar char="•"/>
            </a:pPr>
            <a:r>
              <a:rPr lang="en-GB" sz="2000" dirty="0">
                <a:solidFill>
                  <a:prstClr val="black"/>
                </a:solidFill>
              </a:rPr>
              <a:t>Change in the use of </a:t>
            </a:r>
            <a:r>
              <a:rPr lang="en-GB" sz="2000" dirty="0" err="1" smtClean="0">
                <a:solidFill>
                  <a:prstClr val="black"/>
                </a:solidFill>
              </a:rPr>
              <a:t>etanercept</a:t>
            </a:r>
            <a:r>
              <a:rPr lang="en-GB" sz="2000" dirty="0" smtClean="0">
                <a:solidFill>
                  <a:prstClr val="black"/>
                </a:solidFill>
              </a:rPr>
              <a:t> </a:t>
            </a:r>
            <a:r>
              <a:rPr lang="en-GB" sz="2000" dirty="0" err="1">
                <a:solidFill>
                  <a:prstClr val="black"/>
                </a:solidFill>
              </a:rPr>
              <a:t>biosimilar</a:t>
            </a:r>
            <a:r>
              <a:rPr lang="en-GB" sz="2000" dirty="0">
                <a:solidFill>
                  <a:prstClr val="black"/>
                </a:solidFill>
              </a:rPr>
              <a:t> as a percentage of all </a:t>
            </a:r>
            <a:r>
              <a:rPr lang="en-GB" sz="2000" dirty="0" err="1" smtClean="0">
                <a:solidFill>
                  <a:prstClr val="black"/>
                </a:solidFill>
              </a:rPr>
              <a:t>etanercept</a:t>
            </a:r>
            <a:r>
              <a:rPr lang="en-GB" sz="2000" dirty="0" smtClean="0">
                <a:solidFill>
                  <a:prstClr val="black"/>
                </a:solidFill>
              </a:rPr>
              <a:t> </a:t>
            </a:r>
            <a:r>
              <a:rPr lang="en-GB" sz="2000" dirty="0">
                <a:solidFill>
                  <a:prstClr val="black"/>
                </a:solidFill>
              </a:rPr>
              <a:t>within NHS Wales for </a:t>
            </a:r>
            <a:r>
              <a:rPr lang="en-GB" sz="2000" dirty="0">
                <a:solidFill>
                  <a:schemeClr val="tx1"/>
                </a:solidFill>
              </a:rPr>
              <a:t>quarter ending September 2017</a:t>
            </a:r>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58113" r="58755"/>
          <a:stretch/>
        </p:blipFill>
        <p:spPr>
          <a:xfrm>
            <a:off x="2649389" y="2303253"/>
            <a:ext cx="3535752" cy="2872596"/>
          </a:xfrm>
          <a:prstGeom prst="rect">
            <a:avLst/>
          </a:prstGeom>
          <a:ln>
            <a:solidFill>
              <a:schemeClr val="tx1"/>
            </a:solidFill>
          </a:ln>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2604" t="42138" b="52704"/>
          <a:stretch/>
        </p:blipFill>
        <p:spPr>
          <a:xfrm>
            <a:off x="6996022" y="2937295"/>
            <a:ext cx="1491291" cy="353684"/>
          </a:xfrm>
          <a:prstGeom prst="rect">
            <a:avLst/>
          </a:prstGeom>
        </p:spPr>
      </p:pic>
    </p:spTree>
    <p:extLst>
      <p:ext uri="{BB962C8B-B14F-4D97-AF65-F5344CB8AC3E}">
        <p14:creationId xmlns:p14="http://schemas.microsoft.com/office/powerpoint/2010/main" val="30199164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rmAutofit/>
          </a:bodyPr>
          <a:lstStyle/>
          <a:p>
            <a:r>
              <a:rPr lang="en-GB" dirty="0" smtClean="0"/>
              <a:t>Prescribing of biosimilars – rituximab</a:t>
            </a:r>
            <a:endParaRPr lang="en-GB" dirty="0"/>
          </a:p>
        </p:txBody>
      </p:sp>
      <p:sp>
        <p:nvSpPr>
          <p:cNvPr id="5" name="Subtitle 2"/>
          <p:cNvSpPr>
            <a:spLocks noGrp="1"/>
          </p:cNvSpPr>
          <p:nvPr>
            <p:ph type="subTitle" idx="1"/>
          </p:nvPr>
        </p:nvSpPr>
        <p:spPr>
          <a:xfrm>
            <a:off x="685800" y="1407590"/>
            <a:ext cx="8001000" cy="4120912"/>
          </a:xfrm>
        </p:spPr>
        <p:txBody>
          <a:bodyPr/>
          <a:lstStyle/>
          <a:p>
            <a:pPr marL="342900" lvl="0" indent="-342900">
              <a:buFont typeface="Arial" panose="020B0604020202020204" pitchFamily="34" charset="0"/>
              <a:buChar char="•"/>
            </a:pPr>
            <a:r>
              <a:rPr lang="en-GB" sz="2000" dirty="0">
                <a:solidFill>
                  <a:prstClr val="black"/>
                </a:solidFill>
              </a:rPr>
              <a:t>Change in the use of </a:t>
            </a:r>
            <a:r>
              <a:rPr lang="en-GB" sz="2000" dirty="0" smtClean="0">
                <a:solidFill>
                  <a:prstClr val="black"/>
                </a:solidFill>
              </a:rPr>
              <a:t>rituximab </a:t>
            </a:r>
            <a:r>
              <a:rPr lang="en-GB" sz="2000" dirty="0" err="1">
                <a:solidFill>
                  <a:prstClr val="black"/>
                </a:solidFill>
              </a:rPr>
              <a:t>biosimilar</a:t>
            </a:r>
            <a:r>
              <a:rPr lang="en-GB" sz="2000" dirty="0">
                <a:solidFill>
                  <a:prstClr val="black"/>
                </a:solidFill>
              </a:rPr>
              <a:t> as a percentage of all </a:t>
            </a:r>
            <a:r>
              <a:rPr lang="en-GB" sz="2000" dirty="0" smtClean="0">
                <a:solidFill>
                  <a:prstClr val="black"/>
                </a:solidFill>
              </a:rPr>
              <a:t>rituximab </a:t>
            </a:r>
            <a:r>
              <a:rPr lang="en-GB" sz="2000" dirty="0">
                <a:solidFill>
                  <a:prstClr val="black"/>
                </a:solidFill>
              </a:rPr>
              <a:t>within NHS Wales for </a:t>
            </a:r>
            <a:r>
              <a:rPr lang="en-GB" sz="2000" dirty="0">
                <a:solidFill>
                  <a:schemeClr val="tx1"/>
                </a:solidFill>
              </a:rPr>
              <a:t>quarter ending September 2017</a:t>
            </a:r>
          </a:p>
          <a:p>
            <a:endParaRPr lang="en-GB" dirty="0"/>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9524" r="59469"/>
          <a:stretch/>
        </p:blipFill>
        <p:spPr>
          <a:xfrm>
            <a:off x="2571750" y="2163435"/>
            <a:ext cx="3474487" cy="3461657"/>
          </a:xfrm>
          <a:prstGeom prst="rect">
            <a:avLst/>
          </a:prstGeom>
          <a:ln>
            <a:solidFill>
              <a:schemeClr val="tx1"/>
            </a:solidFill>
          </a:ln>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82604" t="42138" b="52704"/>
          <a:stretch/>
        </p:blipFill>
        <p:spPr>
          <a:xfrm>
            <a:off x="6996022" y="2937295"/>
            <a:ext cx="1491291" cy="353684"/>
          </a:xfrm>
          <a:prstGeom prst="rect">
            <a:avLst/>
          </a:prstGeom>
        </p:spPr>
      </p:pic>
    </p:spTree>
    <p:extLst>
      <p:ext uri="{BB962C8B-B14F-4D97-AF65-F5344CB8AC3E}">
        <p14:creationId xmlns:p14="http://schemas.microsoft.com/office/powerpoint/2010/main" val="1797971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31013"/>
            <a:ext cx="8001000" cy="757921"/>
          </a:xfrm>
        </p:spPr>
        <p:txBody>
          <a:bodyPr/>
          <a:lstStyle/>
          <a:p>
            <a:r>
              <a:rPr lang="en-GB" dirty="0" smtClean="0"/>
              <a:t>Insulin prescribing </a:t>
            </a:r>
            <a:endParaRPr lang="en-GB" dirty="0"/>
          </a:p>
        </p:txBody>
      </p:sp>
      <p:sp>
        <p:nvSpPr>
          <p:cNvPr id="5" name="Subtitle 2"/>
          <p:cNvSpPr>
            <a:spLocks noGrp="1"/>
          </p:cNvSpPr>
          <p:nvPr>
            <p:ph type="subTitle" idx="1"/>
          </p:nvPr>
        </p:nvSpPr>
        <p:spPr>
          <a:xfrm>
            <a:off x="685800" y="1450615"/>
            <a:ext cx="8001000" cy="3175940"/>
          </a:xfrm>
        </p:spPr>
        <p:txBody>
          <a:bodyPr>
            <a:noAutofit/>
          </a:bodyPr>
          <a:lstStyle/>
          <a:p>
            <a:pPr marL="342900" indent="-342900">
              <a:spcAft>
                <a:spcPts val="1200"/>
              </a:spcAft>
              <a:buFont typeface="Arial" panose="020B0604020202020204" pitchFamily="34" charset="0"/>
              <a:buChar char="•"/>
            </a:pPr>
            <a:r>
              <a:rPr lang="en-GB" sz="2000" dirty="0" smtClean="0">
                <a:solidFill>
                  <a:schemeClr val="tx1"/>
                </a:solidFill>
              </a:rPr>
              <a:t>Aims to encourage a reduction in the prescribing of long-acting insulin analogues in line with NICE guidance to maximise cost-effectiveness in Wales.</a:t>
            </a:r>
          </a:p>
          <a:p>
            <a:pPr marL="342900" indent="-342900">
              <a:spcAft>
                <a:spcPts val="1200"/>
              </a:spcAft>
              <a:buFont typeface="Arial" panose="020B0604020202020204" pitchFamily="34" charset="0"/>
              <a:buChar char="•"/>
            </a:pPr>
            <a:r>
              <a:rPr lang="en-GB" sz="2000" dirty="0" smtClean="0">
                <a:solidFill>
                  <a:schemeClr val="tx1"/>
                </a:solidFill>
              </a:rPr>
              <a:t>There is an absence of evidence to suggest the superiority of the long-acting insulin analogues versus NPH insulin.</a:t>
            </a:r>
          </a:p>
          <a:p>
            <a:pPr marL="342900" indent="-342900">
              <a:spcAft>
                <a:spcPts val="1200"/>
              </a:spcAft>
              <a:buFont typeface="Arial" panose="020B0604020202020204" pitchFamily="34" charset="0"/>
              <a:buChar char="•"/>
            </a:pPr>
            <a:r>
              <a:rPr lang="en-GB" sz="2000" dirty="0" smtClean="0">
                <a:solidFill>
                  <a:schemeClr val="tx1"/>
                </a:solidFill>
              </a:rPr>
              <a:t>NICE recommends NPH as first choice regimen before long-acting insulin analogues for the majority of people (CG87, 2009; NG28, 2015).</a:t>
            </a:r>
          </a:p>
        </p:txBody>
      </p:sp>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18312299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Autofit/>
          </a:bodyPr>
          <a:lstStyle/>
          <a:p>
            <a:r>
              <a:rPr lang="en-GB" sz="2000" dirty="0" smtClean="0"/>
              <a:t>Long-acting insulin analogues as a percentage of total long- and intermediate-acting insulin prescribing in secondary care</a:t>
            </a:r>
            <a:endParaRPr lang="en-GB" sz="2000" dirty="0"/>
          </a:p>
        </p:txBody>
      </p:sp>
      <p:graphicFrame>
        <p:nvGraphicFramePr>
          <p:cNvPr id="5" name="Table 4"/>
          <p:cNvGraphicFramePr>
            <a:graphicFrameLocks noGrp="1"/>
          </p:cNvGraphicFramePr>
          <p:nvPr>
            <p:extLst>
              <p:ext uri="{D42A27DB-BD31-4B8C-83A1-F6EECF244321}">
                <p14:modId xmlns:p14="http://schemas.microsoft.com/office/powerpoint/2010/main" val="1302983467"/>
              </p:ext>
            </p:extLst>
          </p:nvPr>
        </p:nvGraphicFramePr>
        <p:xfrm>
          <a:off x="685800" y="1616928"/>
          <a:ext cx="7967546" cy="3797082"/>
        </p:xfrm>
        <a:graphic>
          <a:graphicData uri="http://schemas.openxmlformats.org/drawingml/2006/table">
            <a:tbl>
              <a:tblPr firstRow="1" bandRow="1">
                <a:tableStyleId>{5C22544A-7EE6-4342-B048-85BDC9FD1C3A}</a:tableStyleId>
              </a:tblPr>
              <a:tblGrid>
                <a:gridCol w="2483528"/>
                <a:gridCol w="1828006"/>
                <a:gridCol w="1828006"/>
                <a:gridCol w="1828006"/>
              </a:tblGrid>
              <a:tr h="421898">
                <a:tc>
                  <a:txBody>
                    <a:bodyPr/>
                    <a:lstStyle/>
                    <a:p>
                      <a:pPr>
                        <a:spcAft>
                          <a:spcPts val="0"/>
                        </a:spcAft>
                      </a:pPr>
                      <a:r>
                        <a:rPr lang="en-GB" sz="1400" b="1" dirty="0">
                          <a:solidFill>
                            <a:srgbClr val="FFFFFF"/>
                          </a:solidFill>
                          <a:effectLst/>
                          <a:latin typeface="Arial" panose="020B0604020202020204" pitchFamily="34" charset="0"/>
                        </a:rPr>
                        <a:t>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dirty="0">
                          <a:solidFill>
                            <a:srgbClr val="FFFFFF"/>
                          </a:solidFill>
                          <a:effectLst/>
                          <a:latin typeface="Arial" panose="020B0604020202020204" pitchFamily="34" charset="0"/>
                        </a:rPr>
                        <a:t>2016–2017 </a:t>
                      </a:r>
                      <a:r>
                        <a:rPr lang="en-GB" sz="1400" b="1" dirty="0" err="1">
                          <a:solidFill>
                            <a:srgbClr val="FFFFFF"/>
                          </a:solidFill>
                          <a:effectLst/>
                          <a:latin typeface="Arial" panose="020B0604020202020204" pitchFamily="34" charset="0"/>
                        </a:rPr>
                        <a:t>Qtr</a:t>
                      </a:r>
                      <a:r>
                        <a:rPr lang="en-GB" sz="1400" b="1" dirty="0">
                          <a:solidFill>
                            <a:srgbClr val="FFFFFF"/>
                          </a:solidFill>
                          <a:effectLst/>
                          <a:latin typeface="Arial" panose="020B0604020202020204" pitchFamily="34" charset="0"/>
                        </a:rPr>
                        <a:t> 2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dirty="0">
                          <a:solidFill>
                            <a:srgbClr val="FFFFFF"/>
                          </a:solidFill>
                          <a:effectLst/>
                          <a:latin typeface="Arial" panose="020B0604020202020204" pitchFamily="34" charset="0"/>
                        </a:rPr>
                        <a:t>2017–2018 </a:t>
                      </a:r>
                      <a:r>
                        <a:rPr lang="en-GB" sz="1400" b="1" dirty="0" err="1">
                          <a:solidFill>
                            <a:srgbClr val="FFFFFF"/>
                          </a:solidFill>
                          <a:effectLst/>
                          <a:latin typeface="Arial" panose="020B0604020202020204" pitchFamily="34" charset="0"/>
                        </a:rPr>
                        <a:t>Qtr</a:t>
                      </a:r>
                      <a:r>
                        <a:rPr lang="en-GB" sz="1400" b="1" dirty="0">
                          <a:solidFill>
                            <a:srgbClr val="FFFFFF"/>
                          </a:solidFill>
                          <a:effectLst/>
                          <a:latin typeface="Arial" panose="020B0604020202020204" pitchFamily="34" charset="0"/>
                        </a:rPr>
                        <a:t> 2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a:solidFill>
                            <a:srgbClr val="FFFFFF"/>
                          </a:solidFill>
                          <a:effectLst/>
                          <a:latin typeface="Arial" panose="020B0604020202020204" pitchFamily="34" charset="0"/>
                        </a:rPr>
                        <a:t>% Change</a:t>
                      </a:r>
                      <a:endParaRPr lang="en-GB" sz="200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a:solidFill>
                            <a:srgbClr val="000000"/>
                          </a:solidFill>
                          <a:effectLst/>
                          <a:latin typeface="Arial" panose="020B0604020202020204" pitchFamily="34" charset="0"/>
                        </a:rPr>
                        <a:t>Cardiff and Vale</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83.0</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effectLst/>
                          <a:latin typeface="Arial" panose="020B0604020202020204" pitchFamily="34" charset="0"/>
                        </a:rPr>
                        <a:t>67.2</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-19.0</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dirty="0" err="1">
                          <a:solidFill>
                            <a:srgbClr val="000000"/>
                          </a:solidFill>
                          <a:effectLst/>
                          <a:latin typeface="Arial" panose="020B0604020202020204" pitchFamily="34" charset="0"/>
                        </a:rPr>
                        <a:t>Velindre</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100</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85.7</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-14.3</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a:solidFill>
                            <a:srgbClr val="000000"/>
                          </a:solidFill>
                          <a:effectLst/>
                          <a:latin typeface="Arial" panose="020B0604020202020204" pitchFamily="34" charset="0"/>
                        </a:rPr>
                        <a:t>Cwm Taf</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56.2</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52.8</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effectLst/>
                          <a:latin typeface="Arial" panose="020B0604020202020204" pitchFamily="34" charset="0"/>
                        </a:rPr>
                        <a:t>-5.99</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dirty="0" smtClean="0">
                          <a:solidFill>
                            <a:srgbClr val="000000"/>
                          </a:solidFill>
                          <a:effectLst/>
                          <a:latin typeface="Arial" panose="020B0604020202020204" pitchFamily="34" charset="0"/>
                        </a:rPr>
                        <a:t>Abertawe Bro Morgannwg</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85.8</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83.6</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-2.53</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a:solidFill>
                            <a:srgbClr val="000000"/>
                          </a:solidFill>
                          <a:effectLst/>
                          <a:latin typeface="Arial" panose="020B0604020202020204" pitchFamily="34" charset="0"/>
                        </a:rPr>
                        <a:t>Hywel Dda</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81.2</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83.7</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effectLst/>
                          <a:latin typeface="Arial" panose="020B0604020202020204" pitchFamily="34" charset="0"/>
                        </a:rPr>
                        <a:t>3.08</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a:solidFill>
                            <a:srgbClr val="000000"/>
                          </a:solidFill>
                          <a:effectLst/>
                          <a:latin typeface="Arial" panose="020B0604020202020204" pitchFamily="34" charset="0"/>
                        </a:rPr>
                        <a:t>Aneurin Bevan</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73.0</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75.7</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effectLst/>
                          <a:latin typeface="Arial" panose="020B0604020202020204" pitchFamily="34" charset="0"/>
                        </a:rPr>
                        <a:t>3.68</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dirty="0">
                          <a:solidFill>
                            <a:srgbClr val="000000"/>
                          </a:solidFill>
                          <a:effectLst/>
                          <a:latin typeface="Arial" panose="020B0604020202020204" pitchFamily="34" charset="0"/>
                        </a:rPr>
                        <a:t>Betsi Cadwaladr</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79.7</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effectLst/>
                          <a:latin typeface="Arial" panose="020B0604020202020204" pitchFamily="34" charset="0"/>
                        </a:rPr>
                        <a:t>83.9</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effectLst/>
                          <a:latin typeface="Arial" panose="020B0604020202020204" pitchFamily="34" charset="0"/>
                        </a:rPr>
                        <a:t>5.31</a:t>
                      </a:r>
                      <a:endParaRPr lang="en-GB" sz="2000" dirty="0">
                        <a:effectLst/>
                        <a:latin typeface="Arial" panose="020B0604020202020204" pitchFamily="34" charset="0"/>
                      </a:endParaRPr>
                    </a:p>
                  </a:txBody>
                  <a:tcPr marL="68580" marR="68580" marT="17780" marB="17780" anchor="ctr"/>
                </a:tc>
              </a:tr>
              <a:tr h="421898">
                <a:tc>
                  <a:txBody>
                    <a:bodyPr/>
                    <a:lstStyle/>
                    <a:p>
                      <a:pPr>
                        <a:spcAft>
                          <a:spcPts val="0"/>
                        </a:spcAft>
                      </a:pPr>
                      <a:r>
                        <a:rPr lang="en-GB" sz="1400" b="1" dirty="0">
                          <a:solidFill>
                            <a:srgbClr val="000000"/>
                          </a:solidFill>
                          <a:effectLst/>
                          <a:latin typeface="Arial" panose="020B0604020202020204" pitchFamily="34" charset="0"/>
                        </a:rPr>
                        <a:t>Wales</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77.7</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76.0</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-2.22</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r>
            </a:tbl>
          </a:graphicData>
        </a:graphic>
      </p:graphicFrame>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26335873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2000" dirty="0" smtClean="0"/>
              <a:t>Trend in long-acting analogue prescribing as a percentage of total long- and intermediate-acting insulin prescribed in secondary care</a:t>
            </a:r>
            <a:endParaRPr lang="en-GB" sz="2000" dirty="0"/>
          </a:p>
        </p:txBody>
      </p:sp>
      <p:sp>
        <p:nvSpPr>
          <p:cNvPr id="7" name="TextBox 6"/>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88805" r="39816"/>
          <a:stretch/>
        </p:blipFill>
        <p:spPr>
          <a:xfrm>
            <a:off x="1368582" y="5061961"/>
            <a:ext cx="4668324" cy="694699"/>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384" y="1191226"/>
            <a:ext cx="6764694" cy="3849409"/>
          </a:xfrm>
          <a:prstGeom prst="rect">
            <a:avLst/>
          </a:prstGeom>
          <a:ln>
            <a:solidFill>
              <a:schemeClr val="tx1"/>
            </a:solidFill>
          </a:ln>
        </p:spPr>
      </p:pic>
      <p:sp>
        <p:nvSpPr>
          <p:cNvPr id="5" name="TextBox 4"/>
          <p:cNvSpPr txBox="1"/>
          <p:nvPr/>
        </p:nvSpPr>
        <p:spPr>
          <a:xfrm>
            <a:off x="6438121" y="5178162"/>
            <a:ext cx="1996752" cy="577081"/>
          </a:xfrm>
          <a:prstGeom prst="rect">
            <a:avLst/>
          </a:prstGeom>
          <a:noFill/>
        </p:spPr>
        <p:txBody>
          <a:bodyPr wrap="square" rtlCol="0">
            <a:spAutoFit/>
          </a:bodyPr>
          <a:lstStyle/>
          <a:p>
            <a:r>
              <a:rPr lang="en-GB" sz="1050" dirty="0" smtClean="0"/>
              <a:t>Please note: Data </a:t>
            </a:r>
            <a:r>
              <a:rPr lang="en-GB" sz="1050" dirty="0"/>
              <a:t>for Velindre </a:t>
            </a:r>
            <a:r>
              <a:rPr lang="en-GB" sz="1050" dirty="0" smtClean="0"/>
              <a:t>have not </a:t>
            </a:r>
            <a:r>
              <a:rPr lang="en-GB" sz="1050" dirty="0"/>
              <a:t>been included due to </a:t>
            </a:r>
            <a:r>
              <a:rPr lang="en-GB" sz="1050" dirty="0" smtClean="0"/>
              <a:t>very low usage.</a:t>
            </a:r>
            <a:endParaRPr lang="en-GB" sz="1050" dirty="0"/>
          </a:p>
        </p:txBody>
      </p:sp>
    </p:spTree>
    <p:extLst>
      <p:ext uri="{BB962C8B-B14F-4D97-AF65-F5344CB8AC3E}">
        <p14:creationId xmlns:p14="http://schemas.microsoft.com/office/powerpoint/2010/main" val="30436585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53079"/>
            <a:ext cx="8001000" cy="757921"/>
          </a:xfrm>
        </p:spPr>
        <p:txBody>
          <a:bodyPr>
            <a:noAutofit/>
          </a:bodyPr>
          <a:lstStyle/>
          <a:p>
            <a:r>
              <a:rPr lang="en-GB" sz="2000" dirty="0" smtClean="0"/>
              <a:t>Long-acting insulin analogues as a percentage of total long- and intermediate-acting insulin prescribing in primary care </a:t>
            </a:r>
            <a:br>
              <a:rPr lang="en-GB" sz="2000" dirty="0" smtClean="0"/>
            </a:br>
            <a:endParaRPr lang="en-GB" sz="2000" dirty="0"/>
          </a:p>
        </p:txBody>
      </p:sp>
      <p:graphicFrame>
        <p:nvGraphicFramePr>
          <p:cNvPr id="5" name="Table 4"/>
          <p:cNvGraphicFramePr>
            <a:graphicFrameLocks noGrp="1"/>
          </p:cNvGraphicFramePr>
          <p:nvPr>
            <p:extLst>
              <p:ext uri="{D42A27DB-BD31-4B8C-83A1-F6EECF244321}">
                <p14:modId xmlns:p14="http://schemas.microsoft.com/office/powerpoint/2010/main" val="3287143056"/>
              </p:ext>
            </p:extLst>
          </p:nvPr>
        </p:nvGraphicFramePr>
        <p:xfrm>
          <a:off x="685800" y="1661535"/>
          <a:ext cx="8001001" cy="3866967"/>
        </p:xfrm>
        <a:graphic>
          <a:graphicData uri="http://schemas.openxmlformats.org/drawingml/2006/table">
            <a:tbl>
              <a:tblPr firstRow="1" bandRow="1">
                <a:tableStyleId>{5C22544A-7EE6-4342-B048-85BDC9FD1C3A}</a:tableStyleId>
              </a:tblPr>
              <a:tblGrid>
                <a:gridCol w="2350363"/>
                <a:gridCol w="1883546"/>
                <a:gridCol w="1883546"/>
                <a:gridCol w="1883546"/>
              </a:tblGrid>
              <a:tr h="429663">
                <a:tc>
                  <a:txBody>
                    <a:bodyPr/>
                    <a:lstStyle/>
                    <a:p>
                      <a:pPr algn="ctr">
                        <a:spcAft>
                          <a:spcPts val="0"/>
                        </a:spcAft>
                      </a:pPr>
                      <a:r>
                        <a:rPr lang="en-GB" sz="1400" b="1" dirty="0">
                          <a:solidFill>
                            <a:srgbClr val="FFFFFF"/>
                          </a:solidFill>
                          <a:effectLst/>
                          <a:latin typeface="Arial" panose="020B0604020202020204" pitchFamily="34" charset="0"/>
                        </a:rPr>
                        <a:t>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dirty="0">
                          <a:solidFill>
                            <a:srgbClr val="FFFFFF"/>
                          </a:solidFill>
                          <a:effectLst/>
                          <a:latin typeface="Arial" panose="020B0604020202020204" pitchFamily="34" charset="0"/>
                        </a:rPr>
                        <a:t>2016–2017 </a:t>
                      </a:r>
                      <a:r>
                        <a:rPr lang="en-GB" sz="1400" b="1" dirty="0" err="1">
                          <a:solidFill>
                            <a:srgbClr val="FFFFFF"/>
                          </a:solidFill>
                          <a:effectLst/>
                          <a:latin typeface="Arial" panose="020B0604020202020204" pitchFamily="34" charset="0"/>
                        </a:rPr>
                        <a:t>Qtr</a:t>
                      </a:r>
                      <a:r>
                        <a:rPr lang="en-GB" sz="1400" b="1" dirty="0">
                          <a:solidFill>
                            <a:srgbClr val="FFFFFF"/>
                          </a:solidFill>
                          <a:effectLst/>
                          <a:latin typeface="Arial" panose="020B0604020202020204" pitchFamily="34" charset="0"/>
                        </a:rPr>
                        <a:t> 2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dirty="0">
                          <a:solidFill>
                            <a:srgbClr val="FFFFFF"/>
                          </a:solidFill>
                          <a:effectLst/>
                          <a:latin typeface="Arial" panose="020B0604020202020204" pitchFamily="34" charset="0"/>
                        </a:rPr>
                        <a:t>2017–2018 </a:t>
                      </a:r>
                      <a:r>
                        <a:rPr lang="en-GB" sz="1400" b="1" dirty="0" err="1">
                          <a:solidFill>
                            <a:srgbClr val="FFFFFF"/>
                          </a:solidFill>
                          <a:effectLst/>
                          <a:latin typeface="Arial" panose="020B0604020202020204" pitchFamily="34" charset="0"/>
                        </a:rPr>
                        <a:t>Qtr</a:t>
                      </a:r>
                      <a:r>
                        <a:rPr lang="en-GB" sz="1400" b="1" dirty="0">
                          <a:solidFill>
                            <a:srgbClr val="FFFFFF"/>
                          </a:solidFill>
                          <a:effectLst/>
                          <a:latin typeface="Arial" panose="020B0604020202020204" pitchFamily="34" charset="0"/>
                        </a:rPr>
                        <a:t> 2 </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b="1">
                          <a:solidFill>
                            <a:srgbClr val="FFFFFF"/>
                          </a:solidFill>
                          <a:effectLst/>
                          <a:latin typeface="Arial" panose="020B0604020202020204" pitchFamily="34" charset="0"/>
                        </a:rPr>
                        <a:t>% Change</a:t>
                      </a:r>
                      <a:endParaRPr lang="en-GB" sz="200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dirty="0">
                          <a:solidFill>
                            <a:srgbClr val="000000"/>
                          </a:solidFill>
                          <a:effectLst/>
                          <a:latin typeface="Arial" panose="020B0604020202020204" pitchFamily="34" charset="0"/>
                        </a:rPr>
                        <a:t>Cardiff and Vale</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90.9</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87.4</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-3.85</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a:solidFill>
                            <a:srgbClr val="000000"/>
                          </a:solidFill>
                          <a:effectLst/>
                          <a:latin typeface="Arial" panose="020B0604020202020204" pitchFamily="34" charset="0"/>
                        </a:rPr>
                        <a:t>Cwm Taf</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80.1</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78.0</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-2.62</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dirty="0">
                          <a:solidFill>
                            <a:srgbClr val="000000"/>
                          </a:solidFill>
                          <a:effectLst/>
                          <a:latin typeface="Arial" panose="020B0604020202020204" pitchFamily="34" charset="0"/>
                        </a:rPr>
                        <a:t>Betsi Cadwaladr</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93.3</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90.9</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-2.57</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a:solidFill>
                            <a:srgbClr val="000000"/>
                          </a:solidFill>
                          <a:effectLst/>
                          <a:latin typeface="Arial" panose="020B0604020202020204" pitchFamily="34" charset="0"/>
                        </a:rPr>
                        <a:t>Aneurin Bevan</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85.8</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84.8</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-1.17</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a:solidFill>
                            <a:srgbClr val="000000"/>
                          </a:solidFill>
                          <a:effectLst/>
                          <a:latin typeface="Arial" panose="020B0604020202020204" pitchFamily="34" charset="0"/>
                        </a:rPr>
                        <a:t>Powys </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86.4</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85.8</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-0.69</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dirty="0" smtClean="0">
                          <a:solidFill>
                            <a:srgbClr val="000000"/>
                          </a:solidFill>
                          <a:effectLst/>
                          <a:latin typeface="Arial" panose="020B0604020202020204" pitchFamily="34" charset="0"/>
                        </a:rPr>
                        <a:t>Abertawe Bro Morgannwg</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93.6</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94.1</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0.53</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a:solidFill>
                            <a:srgbClr val="000000"/>
                          </a:solidFill>
                          <a:effectLst/>
                          <a:latin typeface="Arial" panose="020B0604020202020204" pitchFamily="34" charset="0"/>
                        </a:rPr>
                        <a:t>Hywel Dda</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93.7</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a:solidFill>
                            <a:srgbClr val="000000"/>
                          </a:solidFill>
                          <a:effectLst/>
                          <a:latin typeface="Arial" panose="020B0604020202020204" pitchFamily="34" charset="0"/>
                        </a:rPr>
                        <a:t>94.3</a:t>
                      </a:r>
                      <a:endParaRPr lang="en-GB" sz="2000">
                        <a:effectLst/>
                        <a:latin typeface="Arial" panose="020B0604020202020204" pitchFamily="34" charset="0"/>
                      </a:endParaRPr>
                    </a:p>
                  </a:txBody>
                  <a:tcPr marL="68580" marR="68580" marT="17780" marB="17780" anchor="ctr"/>
                </a:tc>
                <a:tc>
                  <a:txBody>
                    <a:bodyPr/>
                    <a:lstStyle/>
                    <a:p>
                      <a:pPr algn="ctr">
                        <a:spcAft>
                          <a:spcPts val="0"/>
                        </a:spcAft>
                      </a:pPr>
                      <a:r>
                        <a:rPr lang="en-GB" sz="1400" dirty="0">
                          <a:solidFill>
                            <a:srgbClr val="000000"/>
                          </a:solidFill>
                          <a:effectLst/>
                          <a:latin typeface="Arial" panose="020B0604020202020204" pitchFamily="34" charset="0"/>
                        </a:rPr>
                        <a:t>0.64</a:t>
                      </a:r>
                      <a:endParaRPr lang="en-GB" sz="2000" dirty="0">
                        <a:effectLst/>
                        <a:latin typeface="Arial" panose="020B0604020202020204" pitchFamily="34" charset="0"/>
                      </a:endParaRPr>
                    </a:p>
                  </a:txBody>
                  <a:tcPr marL="68580" marR="68580" marT="17780" marB="17780" anchor="ctr"/>
                </a:tc>
              </a:tr>
              <a:tr h="429663">
                <a:tc>
                  <a:txBody>
                    <a:bodyPr/>
                    <a:lstStyle/>
                    <a:p>
                      <a:pPr>
                        <a:spcAft>
                          <a:spcPts val="0"/>
                        </a:spcAft>
                      </a:pPr>
                      <a:r>
                        <a:rPr lang="en-GB" sz="1400" b="1" dirty="0">
                          <a:solidFill>
                            <a:srgbClr val="000000"/>
                          </a:solidFill>
                          <a:effectLst/>
                          <a:latin typeface="Arial" panose="020B0604020202020204" pitchFamily="34" charset="0"/>
                        </a:rPr>
                        <a:t>Wales</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89.8</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88.5</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c>
                  <a:txBody>
                    <a:bodyPr/>
                    <a:lstStyle/>
                    <a:p>
                      <a:pPr algn="ctr">
                        <a:spcAft>
                          <a:spcPts val="0"/>
                        </a:spcAft>
                      </a:pPr>
                      <a:r>
                        <a:rPr lang="en-GB" sz="1400" b="1" dirty="0">
                          <a:solidFill>
                            <a:srgbClr val="000000"/>
                          </a:solidFill>
                          <a:effectLst/>
                          <a:latin typeface="Arial" panose="020B0604020202020204" pitchFamily="34" charset="0"/>
                        </a:rPr>
                        <a:t>-1.45</a:t>
                      </a:r>
                      <a:endParaRPr lang="en-GB" sz="2000" dirty="0">
                        <a:effectLst/>
                        <a:latin typeface="Arial" panose="020B0604020202020204" pitchFamily="34" charset="0"/>
                      </a:endParaRPr>
                    </a:p>
                  </a:txBody>
                  <a:tcPr marL="68580" marR="68580" marT="17780" marB="17780" anchor="ctr">
                    <a:solidFill>
                      <a:schemeClr val="accent1">
                        <a:lumMod val="60000"/>
                        <a:lumOff val="40000"/>
                      </a:schemeClr>
                    </a:solidFill>
                  </a:tcPr>
                </a:tc>
              </a:tr>
            </a:tbl>
          </a:graphicData>
        </a:graphic>
      </p:graphicFrame>
      <p:sp>
        <p:nvSpPr>
          <p:cNvPr id="6" name="TextBox 5"/>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434386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3657255" y="2950915"/>
            <a:ext cx="1818167" cy="584775"/>
          </a:xfrm>
          <a:prstGeom prst="rect">
            <a:avLst/>
          </a:prstGeom>
          <a:solidFill>
            <a:srgbClr val="37698A"/>
          </a:solidFill>
        </p:spPr>
        <p:txBody>
          <a:bodyPr wrap="square" rtlCol="0">
            <a:spAutoFit/>
          </a:bodyPr>
          <a:lstStyle/>
          <a:p>
            <a:pPr algn="ctr"/>
            <a:r>
              <a:rPr lang="en-GB" sz="3200"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5571041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501805" y="553079"/>
            <a:ext cx="8318809" cy="757921"/>
          </a:xfrm>
        </p:spPr>
        <p:txBody>
          <a:bodyPr>
            <a:noAutofit/>
          </a:bodyPr>
          <a:lstStyle/>
          <a:p>
            <a:r>
              <a:rPr lang="en-GB" sz="2000" dirty="0" smtClean="0"/>
              <a:t>Trend in long-acting analogue prescribing as a percentage of total long- and intermediate-acting insulin prescribed in primary care</a:t>
            </a:r>
            <a:endParaRPr lang="en-GB" sz="2000" dirty="0"/>
          </a:p>
        </p:txBody>
      </p:sp>
      <p:pic>
        <p:nvPicPr>
          <p:cNvPr id="6" name="Picture 5" descr="cid:image001.png@01D25553.7C22FD00"/>
          <p:cNvPicPr/>
          <p:nvPr/>
        </p:nvPicPr>
        <p:blipFill>
          <a:blip r:embed="rId2" r:link="rId3"/>
          <a:srcRect/>
          <a:stretch>
            <a:fillRect/>
          </a:stretch>
        </p:blipFill>
        <p:spPr bwMode="auto">
          <a:xfrm>
            <a:off x="1882236" y="5054408"/>
            <a:ext cx="5876687" cy="520570"/>
          </a:xfrm>
          <a:prstGeom prst="rect">
            <a:avLst/>
          </a:prstGeom>
          <a:noFill/>
          <a:ln w="9525">
            <a:noFill/>
            <a:miter lim="800000"/>
            <a:headEnd/>
            <a:tailEnd/>
          </a:ln>
        </p:spPr>
      </p:pic>
      <p:sp>
        <p:nvSpPr>
          <p:cNvPr id="7" name="TextBox 6"/>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3107" y="1311000"/>
            <a:ext cx="5905612" cy="3696643"/>
          </a:xfrm>
          <a:prstGeom prst="rect">
            <a:avLst/>
          </a:prstGeom>
          <a:ln>
            <a:solidFill>
              <a:schemeClr val="tx1"/>
            </a:solidFill>
          </a:ln>
        </p:spPr>
      </p:pic>
    </p:spTree>
    <p:extLst>
      <p:ext uri="{BB962C8B-B14F-4D97-AF65-F5344CB8AC3E}">
        <p14:creationId xmlns:p14="http://schemas.microsoft.com/office/powerpoint/2010/main" val="22095302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Thank you</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5681"/>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105048401"/>
              </p:ext>
            </p:extLst>
          </p:nvPr>
        </p:nvGraphicFramePr>
        <p:xfrm>
          <a:off x="256479" y="764433"/>
          <a:ext cx="8576803" cy="5675715"/>
        </p:xfrm>
        <a:graphic>
          <a:graphicData uri="http://schemas.openxmlformats.org/drawingml/2006/table">
            <a:tbl>
              <a:tblPr firstRow="1" bandRow="1">
                <a:tableStyleId>{5C22544A-7EE6-4342-B048-85BDC9FD1C3A}</a:tableStyleId>
              </a:tblPr>
              <a:tblGrid>
                <a:gridCol w="1161774"/>
                <a:gridCol w="895739"/>
                <a:gridCol w="2267339"/>
                <a:gridCol w="4251951"/>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National</a:t>
                      </a:r>
                      <a:r>
                        <a:rPr lang="en-GB" sz="1000" b="1" baseline="0" dirty="0" smtClean="0">
                          <a:solidFill>
                            <a:schemeClr val="bg1"/>
                          </a:solidFill>
                          <a:latin typeface="Arial" pitchFamily="34" charset="0"/>
                          <a:ea typeface="Times New Roman"/>
                          <a:cs typeface="Arial" pitchFamily="34" charset="0"/>
                        </a:rPr>
                        <a:t> Prescribing Indicator</a:t>
                      </a:r>
                      <a:endParaRPr lang="en-GB" sz="100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Applicable to:</a:t>
                      </a:r>
                      <a:endParaRPr lang="en-GB" sz="100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Unit of measure</a:t>
                      </a:r>
                      <a:endParaRPr lang="en-GB" sz="1000" b="1" dirty="0">
                        <a:solidFill>
                          <a:schemeClr val="bg1"/>
                        </a:solidFill>
                      </a:endParaRPr>
                    </a:p>
                  </a:txBody>
                  <a:tcPr marT="108000" marB="10800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Target for 2018–2019</a:t>
                      </a:r>
                      <a:endParaRPr lang="en-GB" sz="1000" b="1" dirty="0">
                        <a:solidFill>
                          <a:schemeClr val="bg1"/>
                        </a:solidFill>
                      </a:endParaRPr>
                    </a:p>
                  </a:txBody>
                  <a:tcPr marT="108000" marB="108000" anchor="ctr"/>
                </a:tc>
              </a:tr>
              <a:tr h="531315">
                <a:tc>
                  <a:txBody>
                    <a:bodyPr/>
                    <a:lstStyle/>
                    <a:p>
                      <a:pPr algn="ctr">
                        <a:spcAft>
                          <a:spcPts val="0"/>
                        </a:spcAft>
                      </a:pPr>
                      <a:r>
                        <a:rPr lang="en-GB" sz="1000" b="1" dirty="0" smtClean="0">
                          <a:latin typeface="+mn-lt"/>
                          <a:ea typeface="Times New Roman"/>
                          <a:cs typeface="Times New Roman"/>
                        </a:rPr>
                        <a:t>Prescribing Safety Indicators</a:t>
                      </a:r>
                      <a:endParaRPr lang="en-GB" sz="100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Number of patients identified as a percentage of the practice population</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No</a:t>
                      </a:r>
                      <a:r>
                        <a:rPr lang="en-GB" sz="1000" kern="1200" baseline="0" dirty="0" smtClean="0">
                          <a:solidFill>
                            <a:schemeClr val="dk1"/>
                          </a:solidFill>
                          <a:latin typeface="Arial"/>
                          <a:ea typeface="Times New Roman"/>
                          <a:cs typeface="Times New Roman"/>
                        </a:rPr>
                        <a:t> target set</a:t>
                      </a:r>
                      <a:endParaRPr lang="en-GB" sz="1000" kern="1200" dirty="0">
                        <a:solidFill>
                          <a:schemeClr val="dk1"/>
                        </a:solidFill>
                        <a:latin typeface="Arial"/>
                        <a:ea typeface="Times New Roman"/>
                        <a:cs typeface="Times New Roman"/>
                      </a:endParaRPr>
                    </a:p>
                  </a:txBody>
                  <a:tcPr marT="108000" marB="108000" anchor="ctr"/>
                </a:tc>
              </a:tr>
              <a:tr h="424005">
                <a:tc>
                  <a:txBody>
                    <a:bodyPr/>
                    <a:lstStyle/>
                    <a:p>
                      <a:pPr algn="ctr">
                        <a:spcAft>
                          <a:spcPts val="0"/>
                        </a:spcAft>
                      </a:pPr>
                      <a:r>
                        <a:rPr lang="en-GB" sz="1000" b="1" dirty="0">
                          <a:latin typeface="+mn-lt"/>
                          <a:ea typeface="Times New Roman"/>
                          <a:cs typeface="Times New Roman"/>
                        </a:rPr>
                        <a:t>Hypnotics and anxiolytics</a:t>
                      </a:r>
                      <a:endParaRPr lang="en-GB" sz="100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Hypnotic and anxiolytic ADQs per 1,000 STAR-PUs</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T="108000" marB="108000" anchor="ctr"/>
                </a:tc>
              </a:tr>
              <a:tr h="0">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dk1"/>
                          </a:solidFill>
                          <a:latin typeface="+mn-lt"/>
                          <a:ea typeface="+mn-ea"/>
                          <a:cs typeface="+mn-cs"/>
                        </a:rPr>
                        <a:t>Analgesics</a:t>
                      </a:r>
                      <a:endParaRPr lang="en-GB" sz="1000" dirty="0" smtClean="0">
                        <a:latin typeface="+mn-lt"/>
                      </a:endParaRPr>
                    </a:p>
                  </a:txBody>
                  <a:tcPr marT="108000" marB="108000" anchor="ctr"/>
                </a:tc>
                <a:tc rowSpan="3">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Tramadol DDDs per 1,000 patients</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T="108000" marB="108000" anchor="ctr"/>
                </a:tc>
              </a:tr>
              <a:tr h="0">
                <a:tc vMerge="1">
                  <a:txBody>
                    <a:bodyPr/>
                    <a:lstStyle/>
                    <a:p>
                      <a:endParaRPr lang="en-GB"/>
                    </a:p>
                  </a:txBody>
                  <a:tcP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a:solidFill>
                            <a:schemeClr val="dk1"/>
                          </a:solidFill>
                          <a:latin typeface="Arial"/>
                          <a:ea typeface="Times New Roman"/>
                          <a:cs typeface="Times New Roman"/>
                        </a:rPr>
                        <a:t>Opioid patch items as a percentage of all opioid prescribing</a:t>
                      </a:r>
                    </a:p>
                  </a:txBody>
                  <a:tcPr marL="68580" marR="68580"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68580" marR="68580" marT="108000" marB="108000" anchor="ctr"/>
                </a:tc>
              </a:tr>
              <a:tr h="0">
                <a:tc vMerge="1">
                  <a:txBody>
                    <a:bodyPr/>
                    <a:lstStyle/>
                    <a:p>
                      <a:endParaRPr lang="en-GB"/>
                    </a:p>
                  </a:txBody>
                  <a:tcP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Gabapentin and pregabalin DDDs per 1,000 patients</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T="108000" marB="108000" anchor="ctr"/>
                </a:tc>
              </a:tr>
              <a:tr h="424005">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latin typeface="+mn-lt"/>
                        </a:rPr>
                        <a:t>Yellow Card Reporting</a:t>
                      </a:r>
                    </a:p>
                  </a:txBody>
                  <a:tcPr marT="108000" marB="1080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T="108000" marB="108000" anchor="ctr"/>
                </a:tc>
                <a:tc rowSpan="4">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Number of Yellow Cards submitted</a:t>
                      </a: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One Yellow Card per 2,000 GP practice population</a:t>
                      </a:r>
                      <a:endParaRPr lang="en-GB" sz="1000" kern="1200" dirty="0">
                        <a:solidFill>
                          <a:schemeClr val="dk1"/>
                        </a:solidFill>
                        <a:latin typeface="Arial"/>
                        <a:ea typeface="Times New Roman"/>
                        <a:cs typeface="Times New Roman"/>
                      </a:endParaRPr>
                    </a:p>
                  </a:txBody>
                  <a:tcPr marT="108000" marB="1080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Secondary care</a:t>
                      </a:r>
                      <a:endParaRPr lang="en-GB" sz="1000" kern="1200" dirty="0">
                        <a:solidFill>
                          <a:schemeClr val="dk1"/>
                        </a:solidFill>
                        <a:latin typeface="Arial"/>
                        <a:ea typeface="Times New Roman"/>
                        <a:cs typeface="Times New Roman"/>
                      </a:endParaRPr>
                    </a:p>
                  </a:txBody>
                  <a:tcPr marT="108000" marB="1080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In excess of a 20% increase from baseline</a:t>
                      </a:r>
                      <a:endParaRPr lang="en-GB" sz="1000" kern="1200" dirty="0">
                        <a:solidFill>
                          <a:schemeClr val="dk1"/>
                        </a:solidFill>
                        <a:latin typeface="Arial"/>
                        <a:ea typeface="Times New Roman"/>
                        <a:cs typeface="Times New Roman"/>
                      </a:endParaRPr>
                    </a:p>
                  </a:txBody>
                  <a:tcPr marT="108000" marB="1080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Health board</a:t>
                      </a:r>
                      <a:endParaRPr lang="en-GB" sz="1000" kern="1200" dirty="0">
                        <a:solidFill>
                          <a:schemeClr val="dk1"/>
                        </a:solidFill>
                        <a:latin typeface="Arial"/>
                        <a:ea typeface="Times New Roman"/>
                        <a:cs typeface="Times New Roman"/>
                      </a:endParaRPr>
                    </a:p>
                  </a:txBody>
                  <a:tcPr marT="108000" marB="1080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In excess of one Yellow Card per 2,000 health board population</a:t>
                      </a:r>
                    </a:p>
                    <a:p>
                      <a:pPr marL="0" algn="l" defTabSz="457200" rtl="0" eaLnBrk="1" latinLnBrk="0" hangingPunct="1">
                        <a:spcAft>
                          <a:spcPts val="0"/>
                        </a:spcAft>
                        <a:tabLst>
                          <a:tab pos="160020" algn="l"/>
                        </a:tabLst>
                      </a:pPr>
                      <a:endParaRPr lang="en-GB" sz="1000" kern="1200" dirty="0" smtClean="0">
                        <a:solidFill>
                          <a:schemeClr val="dk1"/>
                        </a:solidFill>
                        <a:latin typeface="+mn-lt"/>
                        <a:ea typeface="Times New Roman"/>
                        <a:cs typeface="Times New Roman"/>
                      </a:endParaRP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In excess of a 50% increase from baseline for Yellow Cards submitted by members of the public</a:t>
                      </a:r>
                      <a:endParaRPr lang="en-GB" sz="1000" kern="1200" dirty="0">
                        <a:solidFill>
                          <a:schemeClr val="dk1"/>
                        </a:solidFill>
                        <a:latin typeface="Arial"/>
                        <a:ea typeface="Times New Roman"/>
                        <a:cs typeface="Times New Roman"/>
                      </a:endParaRPr>
                    </a:p>
                  </a:txBody>
                  <a:tcPr marT="108000" marB="1080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Community</a:t>
                      </a:r>
                      <a:r>
                        <a:rPr lang="en-GB" sz="1000" kern="1200" baseline="0" dirty="0" smtClean="0">
                          <a:solidFill>
                            <a:schemeClr val="dk1"/>
                          </a:solidFill>
                          <a:latin typeface="Arial"/>
                          <a:ea typeface="Times New Roman"/>
                          <a:cs typeface="Times New Roman"/>
                        </a:rPr>
                        <a:t> pharmacy</a:t>
                      </a:r>
                      <a:endParaRPr lang="en-GB" sz="1000" kern="1200" dirty="0">
                        <a:solidFill>
                          <a:schemeClr val="dk1"/>
                        </a:solidFill>
                        <a:latin typeface="Arial"/>
                        <a:ea typeface="Times New Roman"/>
                        <a:cs typeface="Times New Roman"/>
                      </a:endParaRPr>
                    </a:p>
                  </a:txBody>
                  <a:tcPr marT="108000" marB="1080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No target set.</a:t>
                      </a: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Reported as the number of Yellow Cards submitted by health board.</a:t>
                      </a:r>
                      <a:endParaRPr lang="en-GB" sz="100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1053505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8239"/>
            <a:ext cx="8001000" cy="757921"/>
          </a:xfrm>
        </p:spPr>
        <p:txBody>
          <a:bodyPr/>
          <a:lstStyle/>
          <a:p>
            <a:r>
              <a:rPr lang="en-GB" dirty="0" smtClean="0"/>
              <a:t>Prescribing safety indicators</a:t>
            </a:r>
            <a:endParaRPr lang="en-GB" dirty="0"/>
          </a:p>
        </p:txBody>
      </p:sp>
      <p:sp>
        <p:nvSpPr>
          <p:cNvPr id="4" name="Subtitle 3"/>
          <p:cNvSpPr>
            <a:spLocks noGrp="1"/>
          </p:cNvSpPr>
          <p:nvPr>
            <p:ph type="subTitle" idx="1"/>
          </p:nvPr>
        </p:nvSpPr>
        <p:spPr/>
        <p:txBody>
          <a:bodyPr>
            <a:normAutofit/>
          </a:bodyPr>
          <a:lstStyle/>
          <a:p>
            <a:pPr marL="342900" indent="-342900">
              <a:buFont typeface="Arial" panose="020B0604020202020204" pitchFamily="34" charset="0"/>
              <a:buChar char="•"/>
            </a:pPr>
            <a:r>
              <a:rPr lang="en-GB" dirty="0" smtClean="0">
                <a:solidFill>
                  <a:schemeClr val="tx1"/>
                </a:solidFill>
              </a:rPr>
              <a:t>The aim of this NPI is to identify patients at high risk of adverse drug reactions (ADRs) and medicines-related harm in primary care. </a:t>
            </a:r>
          </a:p>
          <a:p>
            <a:pPr marL="342900" indent="-342900">
              <a:buFont typeface="Arial" panose="020B0604020202020204" pitchFamily="34" charset="0"/>
              <a:buChar char="•"/>
            </a:pPr>
            <a:r>
              <a:rPr lang="en-GB" dirty="0" smtClean="0">
                <a:solidFill>
                  <a:schemeClr val="tx1"/>
                </a:solidFill>
              </a:rPr>
              <a:t>It </a:t>
            </a:r>
            <a:r>
              <a:rPr lang="en-GB" dirty="0">
                <a:solidFill>
                  <a:schemeClr val="tx1"/>
                </a:solidFill>
              </a:rPr>
              <a:t>is estimated that within the UK around 6.5% of hospital admissions are related to </a:t>
            </a:r>
            <a:r>
              <a:rPr lang="en-GB" dirty="0" smtClean="0">
                <a:solidFill>
                  <a:schemeClr val="tx1"/>
                </a:solidFill>
              </a:rPr>
              <a:t>ADRs.</a:t>
            </a:r>
          </a:p>
          <a:p>
            <a:pPr marL="342900" indent="-342900">
              <a:buFont typeface="Arial" panose="020B0604020202020204" pitchFamily="34" charset="0"/>
              <a:buChar char="•"/>
            </a:pPr>
            <a:r>
              <a:rPr lang="en-GB" dirty="0" smtClean="0">
                <a:solidFill>
                  <a:schemeClr val="tx1"/>
                </a:solidFill>
              </a:rPr>
              <a:t>ADRs can often be predictable, making it possible to identify and address them before patient harm occurs.</a:t>
            </a:r>
          </a:p>
          <a:p>
            <a:pPr marL="342900" indent="-342900">
              <a:buFont typeface="Arial" panose="020B0604020202020204" pitchFamily="34" charset="0"/>
              <a:buChar char="•"/>
            </a:pPr>
            <a:r>
              <a:rPr lang="en-GB" dirty="0" smtClean="0">
                <a:solidFill>
                  <a:schemeClr val="tx1"/>
                </a:solidFill>
              </a:rPr>
              <a:t>A </a:t>
            </a:r>
            <a:r>
              <a:rPr lang="en-GB" dirty="0">
                <a:solidFill>
                  <a:schemeClr val="tx1"/>
                </a:solidFill>
              </a:rPr>
              <a:t>process of identifying patients electronically could enable intervention and help to avoid harm</a:t>
            </a:r>
            <a:r>
              <a:rPr lang="en-GB" dirty="0" smtClean="0">
                <a:solidFill>
                  <a:schemeClr val="tx1"/>
                </a:solidFill>
              </a:rPr>
              <a:t>.</a:t>
            </a:r>
          </a:p>
          <a:p>
            <a:endParaRPr lang="en-GB" dirty="0">
              <a:solidFill>
                <a:schemeClr val="tx1"/>
              </a:solidFill>
            </a:endParaRPr>
          </a:p>
        </p:txBody>
      </p:sp>
      <p:sp>
        <p:nvSpPr>
          <p:cNvPr id="5" name="TextBox 4"/>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1585704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70299"/>
            <a:ext cx="8001000" cy="757921"/>
          </a:xfrm>
        </p:spPr>
        <p:txBody>
          <a:bodyPr/>
          <a:lstStyle/>
          <a:p>
            <a:r>
              <a:rPr lang="en-GB" dirty="0" smtClean="0"/>
              <a:t>Prescribing safety indicators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505374203"/>
              </p:ext>
            </p:extLst>
          </p:nvPr>
        </p:nvGraphicFramePr>
        <p:xfrm>
          <a:off x="256479" y="939555"/>
          <a:ext cx="8632340" cy="5568480"/>
        </p:xfrm>
        <a:graphic>
          <a:graphicData uri="http://schemas.openxmlformats.org/drawingml/2006/table">
            <a:tbl>
              <a:tblPr bandRow="1">
                <a:tableStyleId>{5C22544A-7EE6-4342-B048-85BDC9FD1C3A}</a:tableStyleId>
              </a:tblPr>
              <a:tblGrid>
                <a:gridCol w="434637"/>
                <a:gridCol w="8197703"/>
              </a:tblGrid>
              <a:tr h="0">
                <a:tc>
                  <a:txBody>
                    <a:bodyPr/>
                    <a:lstStyle/>
                    <a:p>
                      <a:pPr algn="ctr"/>
                      <a:r>
                        <a:rPr lang="en-GB" sz="1200" b="1" i="0" u="none" strike="noStrike" kern="1200" baseline="0" dirty="0" smtClean="0">
                          <a:solidFill>
                            <a:schemeClr val="dk1"/>
                          </a:solidFill>
                          <a:latin typeface="+mn-lt"/>
                          <a:ea typeface="+mn-ea"/>
                          <a:cs typeface="+mn-cs"/>
                        </a:rPr>
                        <a:t>1</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200" b="0" i="0" u="none" strike="noStrike" kern="1200" baseline="0" dirty="0" smtClean="0">
                          <a:solidFill>
                            <a:schemeClr val="dk1"/>
                          </a:solidFill>
                          <a:effectLst/>
                          <a:latin typeface="+mn-lt"/>
                          <a:ea typeface="+mn-ea"/>
                          <a:cs typeface="+mn-cs"/>
                        </a:rPr>
                        <a:t>Number of patients with a peptic ulcer who have been prescribed NSAIDs without a PPI as a percentage of all patients.</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0">
                <a:tc>
                  <a:txBody>
                    <a:bodyPr/>
                    <a:lstStyle/>
                    <a:p>
                      <a:pPr algn="ctr"/>
                      <a:r>
                        <a:rPr lang="en-GB" sz="1200" b="1" i="0" u="none" strike="noStrike" kern="1200" baseline="0" dirty="0" smtClean="0">
                          <a:solidFill>
                            <a:schemeClr val="dk1"/>
                          </a:solidFill>
                          <a:latin typeface="+mn-lt"/>
                          <a:ea typeface="+mn-ea"/>
                          <a:cs typeface="+mn-cs"/>
                        </a:rPr>
                        <a:t>2</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asthma who have been prescribed a beta-blocker as a percentage of all patients.</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3</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verapamil and a beta-blocker as a percentage of all patients.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4</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female patients with a past medical history of venous or arterial thrombosis who have been prescribed combined hormonal contraceptives, as a percentage of all female patients.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5</a:t>
                      </a:r>
                    </a:p>
                  </a:txBody>
                  <a:tcPr marL="68580" marR="68580"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female patients with a current prescription of oestrogen-only hormone replacement therapy without any hysterectomy READ/SNOMED codes, as a percentage of all female patients.</a:t>
                      </a:r>
                    </a:p>
                  </a:txBody>
                  <a:tcPr marL="68580" marR="68580"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6</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warfarin and an oral NSAID as a percentage of all patients.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7</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under 12 with a current prescription of aspirin, unless due to a specialist recommendation, as a percentage of all patients.</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8</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NSAID plus aspirin and/or </a:t>
                      </a:r>
                      <a:r>
                        <a:rPr lang="en-GB" sz="1200" b="0" i="0" u="none" strike="noStrike" kern="1200" baseline="0" dirty="0" err="1" smtClean="0">
                          <a:solidFill>
                            <a:schemeClr val="dk1"/>
                          </a:solidFill>
                          <a:effectLst/>
                          <a:latin typeface="+mn-lt"/>
                          <a:ea typeface="+mn-ea"/>
                          <a:cs typeface="+mn-cs"/>
                        </a:rPr>
                        <a:t>clopidogrel</a:t>
                      </a:r>
                      <a:r>
                        <a:rPr lang="en-GB" sz="1200" b="0" i="0" u="none" strike="noStrike" kern="1200" baseline="0" dirty="0" smtClean="0">
                          <a:solidFill>
                            <a:schemeClr val="dk1"/>
                          </a:solidFill>
                          <a:effectLst/>
                          <a:latin typeface="+mn-lt"/>
                          <a:ea typeface="+mn-ea"/>
                          <a:cs typeface="+mn-cs"/>
                        </a:rPr>
                        <a:t> but without </a:t>
                      </a:r>
                      <a:r>
                        <a:rPr lang="en-GB" sz="1200" b="0" i="0" u="none" strike="noStrike" kern="1200" baseline="0" dirty="0" err="1" smtClean="0">
                          <a:solidFill>
                            <a:schemeClr val="dk1"/>
                          </a:solidFill>
                          <a:effectLst/>
                          <a:latin typeface="+mn-lt"/>
                          <a:ea typeface="+mn-ea"/>
                          <a:cs typeface="+mn-cs"/>
                        </a:rPr>
                        <a:t>gastroprotection</a:t>
                      </a:r>
                      <a:r>
                        <a:rPr lang="en-GB" sz="1200" b="0" i="0" u="none" strike="noStrike" kern="1200" baseline="0" dirty="0" smtClean="0">
                          <a:solidFill>
                            <a:schemeClr val="dk1"/>
                          </a:solidFill>
                          <a:effectLst/>
                          <a:latin typeface="+mn-lt"/>
                          <a:ea typeface="+mn-ea"/>
                          <a:cs typeface="+mn-cs"/>
                        </a:rPr>
                        <a:t> (PPI or H</a:t>
                      </a:r>
                      <a:r>
                        <a:rPr lang="en-GB" sz="1200" b="0" i="0" u="none" strike="noStrike" kern="1200" baseline="-25000" dirty="0" smtClean="0">
                          <a:solidFill>
                            <a:schemeClr val="dk1"/>
                          </a:solidFill>
                          <a:effectLst/>
                          <a:latin typeface="+mn-lt"/>
                          <a:ea typeface="+mn-ea"/>
                          <a:cs typeface="+mn-cs"/>
                        </a:rPr>
                        <a:t>2</a:t>
                      </a:r>
                      <a:r>
                        <a:rPr lang="en-GB" sz="1200" b="0" i="0" u="none" strike="noStrike" kern="1200" baseline="0" dirty="0" smtClean="0">
                          <a:solidFill>
                            <a:schemeClr val="dk1"/>
                          </a:solidFill>
                          <a:effectLst/>
                          <a:latin typeface="+mn-lt"/>
                          <a:ea typeface="+mn-ea"/>
                          <a:cs typeface="+mn-cs"/>
                        </a:rPr>
                        <a:t> receptor antagonist), as a percentage of all patients aged 65 years or over.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9</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antipsychotic, as a percentage of all patients aged 65 years or over.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10</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75 and over with an Anticholinergic Effect on Cognition (AEC) score of 3 or more for items on active repeat, as a percentage of all patients aged 75 and over.</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11</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on the CKD register (CKD stage 3–5) who have received a repeat prescription for an NSAID within the last 3 months, as a percentage of all patients on the CKD register.</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12</a:t>
                      </a:r>
                    </a:p>
                  </a:txBody>
                  <a:tcPr marT="72000" marB="72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200" b="0" i="0" u="none" strike="noStrike" kern="1200" baseline="0" dirty="0" smtClean="0">
                          <a:solidFill>
                            <a:schemeClr val="dk1"/>
                          </a:solidFill>
                          <a:effectLst/>
                          <a:latin typeface="+mn-lt"/>
                          <a:ea typeface="+mn-ea"/>
                          <a:cs typeface="+mn-cs"/>
                        </a:rPr>
                        <a:t>Number of patients who are not on the CKD register but have an </a:t>
                      </a:r>
                      <a:r>
                        <a:rPr lang="en-GB" sz="1200" b="0" i="0" u="none" strike="noStrike" kern="1200" baseline="0" dirty="0" err="1" smtClean="0">
                          <a:solidFill>
                            <a:schemeClr val="dk1"/>
                          </a:solidFill>
                          <a:effectLst/>
                          <a:latin typeface="+mn-lt"/>
                          <a:ea typeface="+mn-ea"/>
                          <a:cs typeface="+mn-cs"/>
                        </a:rPr>
                        <a:t>eGFR</a:t>
                      </a:r>
                      <a:r>
                        <a:rPr lang="en-GB" sz="1200" b="0" i="0" u="none" strike="noStrike" kern="1200" baseline="0" dirty="0" smtClean="0">
                          <a:solidFill>
                            <a:schemeClr val="dk1"/>
                          </a:solidFill>
                          <a:effectLst/>
                          <a:latin typeface="+mn-lt"/>
                          <a:ea typeface="+mn-ea"/>
                          <a:cs typeface="+mn-cs"/>
                        </a:rPr>
                        <a:t> of &lt; 59 ml/min and have received a repeat prescription for an NSAID within the last 3 months, as a percentage of all patients who are not on the CKD register but have an </a:t>
                      </a:r>
                      <a:r>
                        <a:rPr lang="en-GB" sz="1200" b="0" i="0" u="none" strike="noStrike" kern="1200" baseline="0" dirty="0" err="1" smtClean="0">
                          <a:solidFill>
                            <a:schemeClr val="dk1"/>
                          </a:solidFill>
                          <a:effectLst/>
                          <a:latin typeface="+mn-lt"/>
                          <a:ea typeface="+mn-ea"/>
                          <a:cs typeface="+mn-cs"/>
                        </a:rPr>
                        <a:t>eGFR</a:t>
                      </a:r>
                      <a:r>
                        <a:rPr lang="en-GB" sz="1200" b="0" i="0" u="none" strike="noStrike" kern="1200" baseline="0" dirty="0" smtClean="0">
                          <a:solidFill>
                            <a:schemeClr val="dk1"/>
                          </a:solidFill>
                          <a:effectLst/>
                          <a:latin typeface="+mn-lt"/>
                          <a:ea typeface="+mn-ea"/>
                          <a:cs typeface="+mn-cs"/>
                        </a:rPr>
                        <a:t> of &lt; 59 ml/min. </a:t>
                      </a:r>
                    </a:p>
                  </a:txBody>
                  <a:tcPr marT="72000" marB="72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2867365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91561"/>
            <a:ext cx="8001000" cy="757921"/>
          </a:xfrm>
        </p:spPr>
        <p:txBody>
          <a:bodyPr/>
          <a:lstStyle/>
          <a:p>
            <a:r>
              <a:rPr lang="en-GB" dirty="0" smtClean="0">
                <a:latin typeface="Arial" charset="0"/>
                <a:cs typeface="Arial" charset="0"/>
              </a:rPr>
              <a:t>Hypnotics and anxiolytics</a:t>
            </a:r>
            <a:endParaRPr lang="en-GB" dirty="0"/>
          </a:p>
        </p:txBody>
      </p:sp>
      <p:sp>
        <p:nvSpPr>
          <p:cNvPr id="5" name="Subtitle 2"/>
          <p:cNvSpPr>
            <a:spLocks noGrp="1"/>
          </p:cNvSpPr>
          <p:nvPr>
            <p:ph type="subTitle" idx="1"/>
          </p:nvPr>
        </p:nvSpPr>
        <p:spPr>
          <a:xfrm>
            <a:off x="685800" y="1035435"/>
            <a:ext cx="8001000" cy="4678885"/>
          </a:xfrm>
        </p:spPr>
        <p:txBody>
          <a:bodyPr>
            <a:normAutofit fontScale="85000" lnSpcReduction="10000"/>
          </a:bodyPr>
          <a:lstStyle/>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Aims to encourage a reduction in the inappropriate prescribing of hypnotics</a:t>
            </a:r>
            <a:r>
              <a:rPr lang="en-GB" sz="2000" dirty="0">
                <a:solidFill>
                  <a:schemeClr val="tx1"/>
                </a:solidFill>
                <a:latin typeface="Arial" charset="0"/>
                <a:cs typeface="Arial" charset="0"/>
              </a:rPr>
              <a:t> </a:t>
            </a:r>
            <a:r>
              <a:rPr lang="en-GB" sz="2000" dirty="0" smtClean="0">
                <a:solidFill>
                  <a:schemeClr val="tx1"/>
                </a:solidFill>
                <a:latin typeface="Arial" charset="0"/>
                <a:cs typeface="Arial" charset="0"/>
              </a:rPr>
              <a:t>and anxiolytics in primary care. </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There is a high level of prescribing within Wales, in comparison to England. </a:t>
            </a:r>
            <a:endParaRPr lang="en-GB" sz="2000" dirty="0" smtClean="0">
              <a:solidFill>
                <a:srgbClr val="FF0000"/>
              </a:solidFill>
              <a:latin typeface="Arial" charset="0"/>
              <a:cs typeface="Arial" charset="0"/>
            </a:endParaRP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Hypnotics and anxiolytics are known to significantly increase the risk of falls.</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Hypnotics should only be considered after non-drug therapies have been explored, and should be used at the lowest dose possible, for</a:t>
            </a:r>
            <a:r>
              <a:rPr lang="en-GB" sz="2000" dirty="0">
                <a:solidFill>
                  <a:schemeClr val="tx1"/>
                </a:solidFill>
                <a:latin typeface="Arial" charset="0"/>
                <a:cs typeface="Arial" charset="0"/>
              </a:rPr>
              <a:t> </a:t>
            </a:r>
            <a:r>
              <a:rPr lang="en-GB" sz="2000" dirty="0" smtClean="0">
                <a:solidFill>
                  <a:schemeClr val="tx1"/>
                </a:solidFill>
                <a:latin typeface="Arial" charset="0"/>
                <a:cs typeface="Arial" charset="0"/>
              </a:rPr>
              <a:t>the shortest duration possible and for no more than 4 weeks.</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Benzodiazepines should not be offered for the treatment of generalised anxiety disorder (GAD), except as a short-term measure during crises.</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AWMSG Material to Support Appropriate Prescribing of Hypnotics and Anxiolytics provides:</a:t>
            </a:r>
          </a:p>
          <a:p>
            <a:pPr marL="800100" lvl="1" indent="-342900" algn="l">
              <a:spcBef>
                <a:spcPts val="1200"/>
              </a:spcBef>
              <a:buFont typeface="Arial" panose="020B0604020202020204" pitchFamily="34" charset="0"/>
              <a:buChar char="−"/>
            </a:pPr>
            <a:r>
              <a:rPr lang="en-GB" sz="1900" dirty="0" smtClean="0">
                <a:solidFill>
                  <a:schemeClr val="tx1"/>
                </a:solidFill>
                <a:latin typeface="Arial" charset="0"/>
                <a:cs typeface="Arial" charset="0"/>
              </a:rPr>
              <a:t>examples of practice protocols to allow clinicians to agree a consistent approach for the prescribing and review of hypnotics and anxiolytics.</a:t>
            </a:r>
          </a:p>
          <a:p>
            <a:pPr marL="800100" lvl="1" indent="-342900" algn="l">
              <a:spcBef>
                <a:spcPts val="1200"/>
              </a:spcBef>
              <a:buFont typeface="Arial" panose="020B0604020202020204" pitchFamily="34" charset="0"/>
              <a:buChar char="−"/>
            </a:pPr>
            <a:r>
              <a:rPr lang="en-GB" sz="1900" dirty="0" smtClean="0">
                <a:solidFill>
                  <a:schemeClr val="tx1"/>
                </a:solidFill>
                <a:latin typeface="Arial" charset="0"/>
                <a:cs typeface="Arial" charset="0"/>
              </a:rPr>
              <a:t>materials to support the review and discontinuation of hypnotic and anxiolytic treatment.</a:t>
            </a:r>
          </a:p>
          <a:p>
            <a:endParaRPr lang="en-GB" sz="2000" dirty="0"/>
          </a:p>
        </p:txBody>
      </p:sp>
      <p:sp>
        <p:nvSpPr>
          <p:cNvPr id="6" name="TextBox 5"/>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3338015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2813</TotalTime>
  <Words>3397</Words>
  <Application>Microsoft Office PowerPoint</Application>
  <PresentationFormat>On-screen Show (4:3)</PresentationFormat>
  <Paragraphs>429</Paragraphs>
  <Slides>51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Times New Roman</vt:lpstr>
      <vt:lpstr>Wingdings 3</vt:lpstr>
      <vt:lpstr>Office Theme</vt:lpstr>
      <vt:lpstr>National Prescribing Indicators 2018–2019</vt:lpstr>
      <vt:lpstr>National Prescribing Indicators (NPIs) development process</vt:lpstr>
      <vt:lpstr>Prescribing measures – volume measures</vt:lpstr>
      <vt:lpstr>Prescribing measures – denominators</vt:lpstr>
      <vt:lpstr>National Prescribing Indicators (NPIs)</vt:lpstr>
      <vt:lpstr>NPIs</vt:lpstr>
      <vt:lpstr>Prescribing safety indicators</vt:lpstr>
      <vt:lpstr>Prescribing safety indicators</vt:lpstr>
      <vt:lpstr>Hypnotics and anxiolytics</vt:lpstr>
      <vt:lpstr>Trend in hypnotic and anxiolytic prescribing</vt:lpstr>
      <vt:lpstr>Hypnotic and anxiolytic ADQs per 1,000 STAR-PUs – Quarter ending September 2017</vt:lpstr>
      <vt:lpstr>Analgesics – Tramadol</vt:lpstr>
      <vt:lpstr>Trend in tramadol prescribing</vt:lpstr>
      <vt:lpstr>Tramadol DDDs per 1,000 patients -  Quarter ending September 2017</vt:lpstr>
      <vt:lpstr>Analgesics – Opioid patches</vt:lpstr>
      <vt:lpstr>Trend in opioid patch prescribing</vt:lpstr>
      <vt:lpstr>Opioid patch items as a percentage of all opioid analgesics – Quarter ending September 2017 </vt:lpstr>
      <vt:lpstr>Analgesics – Gabapentin and pregabalin</vt:lpstr>
      <vt:lpstr>Trend in gabapentin and pregabalin prescribing </vt:lpstr>
      <vt:lpstr>Gabapentin and pregabalin DDDs per 1,000 patients – Quarter ending September 2017</vt:lpstr>
      <vt:lpstr>Yellow Cards </vt:lpstr>
      <vt:lpstr>Trend in GP Yellow Card Reporting </vt:lpstr>
      <vt:lpstr>Total number of reports, secondary care reports, and public reports in 2016–2017</vt:lpstr>
      <vt:lpstr>National Prescribing Indicators (NPIs)</vt:lpstr>
      <vt:lpstr>NPIs</vt:lpstr>
      <vt:lpstr>Total antibacterial items</vt:lpstr>
      <vt:lpstr>Trend in total antibacterial prescribing</vt:lpstr>
      <vt:lpstr>Total antibacterial items per 1,000 STAR-PUs – Quarter ending September 2017</vt:lpstr>
      <vt:lpstr>4C antimicrobials</vt:lpstr>
      <vt:lpstr>Trend in 4C items per 1,000 patients</vt:lpstr>
      <vt:lpstr>Total 4C antibacterial items per 1,000 patients – Quarter ending September 2017</vt:lpstr>
      <vt:lpstr>Trend in 4C items as a percentage of total antibacterial items</vt:lpstr>
      <vt:lpstr>Total 4C antibacterial items as a percentage of total antibacterial items – Quarter ending September 2017</vt:lpstr>
      <vt:lpstr>Prophylactic antibiotics in colorectal surgery</vt:lpstr>
      <vt:lpstr>Trend in the percentage of colorectal patients receiving a static dose of antimicrobial for surgical prophylaxis</vt:lpstr>
      <vt:lpstr>National Prescribing Indicators (NPIs)</vt:lpstr>
      <vt:lpstr>NPIs</vt:lpstr>
      <vt:lpstr>Proton pump inhibitors (PPIs)</vt:lpstr>
      <vt:lpstr>Trend in PPI prescribing</vt:lpstr>
      <vt:lpstr>PPI DDDs per 1,000 PUs -  Quarter ending September 2017</vt:lpstr>
      <vt:lpstr>Prescribing of biosimilars</vt:lpstr>
      <vt:lpstr>Prescribing of biosimilars – infliximab</vt:lpstr>
      <vt:lpstr>Prescribing of biosimilars – insulin glargine</vt:lpstr>
      <vt:lpstr>Prescribing of biosimilars – etanercept</vt:lpstr>
      <vt:lpstr>Prescribing of biosimilars – rituximab</vt:lpstr>
      <vt:lpstr>Insulin prescribing </vt:lpstr>
      <vt:lpstr>Long-acting insulin analogues as a percentage of total long- and intermediate-acting insulin prescribing in secondary care</vt:lpstr>
      <vt:lpstr>Trend in long-acting analogue prescribing as a percentage of total long- and intermediate-acting insulin prescribed in secondary care</vt:lpstr>
      <vt:lpstr>Long-acting insulin analogues as a percentage of total long- and intermediate-acting insulin prescribing in primary care  </vt:lpstr>
      <vt:lpstr>Trend in long-acting analogue prescribing as a percentage of total long- and intermediate-acting insulin prescribed in primary care</vt:lpstr>
      <vt:lpstr>Thank you</vt:lpstr>
    </vt:vector>
  </TitlesOfParts>
  <Company>Creation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Christine Collier (Cardiff and Vale UHB - Awttc)</cp:lastModifiedBy>
  <cp:revision>152</cp:revision>
  <cp:lastPrinted>2018-03-14T10:58:03Z</cp:lastPrinted>
  <dcterms:created xsi:type="dcterms:W3CDTF">2016-04-20T11:04:52Z</dcterms:created>
  <dcterms:modified xsi:type="dcterms:W3CDTF">2018-03-19T13:29:28Z</dcterms:modified>
</cp:coreProperties>
</file>