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hart17.xml" ContentType="application/vnd.openxmlformats-officedocument.drawingml.char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charts/chart15.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charts/chart9.xml" ContentType="application/vnd.openxmlformats-officedocument.drawingml.chart+xml"/>
  <Override PartName="/ppt/charts/chart11.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rawings/drawing1.xml" ContentType="application/vnd.openxmlformats-officedocument.drawingml.chartshapes+xml"/>
  <Override PartName="/ppt/charts/chart18.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charts/chart16.xml" ContentType="application/vnd.openxmlformats-officedocument.drawingml.char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charts/chart6.xml" ContentType="application/vnd.openxmlformats-officedocument.drawingml.chart+xml"/>
  <Override PartName="/ppt/charts/chart10.xml" ContentType="application/vnd.openxmlformats-officedocument.drawingml.chart+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9"/>
  </p:notesMasterIdLst>
  <p:handoutMasterIdLst>
    <p:handoutMasterId r:id="rId60"/>
  </p:handoutMasterIdLst>
  <p:sldIdLst>
    <p:sldId id="257" r:id="rId2"/>
    <p:sldId id="381" r:id="rId3"/>
    <p:sldId id="300" r:id="rId4"/>
    <p:sldId id="301" r:id="rId5"/>
    <p:sldId id="299" r:id="rId6"/>
    <p:sldId id="339" r:id="rId7"/>
    <p:sldId id="305" r:id="rId8"/>
    <p:sldId id="303" r:id="rId9"/>
    <p:sldId id="304" r:id="rId10"/>
    <p:sldId id="308" r:id="rId11"/>
    <p:sldId id="306" r:id="rId12"/>
    <p:sldId id="307" r:id="rId13"/>
    <p:sldId id="311" r:id="rId14"/>
    <p:sldId id="309" r:id="rId15"/>
    <p:sldId id="310" r:id="rId16"/>
    <p:sldId id="314" r:id="rId17"/>
    <p:sldId id="312" r:id="rId18"/>
    <p:sldId id="313" r:id="rId19"/>
    <p:sldId id="317" r:id="rId20"/>
    <p:sldId id="315" r:id="rId21"/>
    <p:sldId id="316" r:id="rId22"/>
    <p:sldId id="320" r:id="rId23"/>
    <p:sldId id="318" r:id="rId24"/>
    <p:sldId id="319" r:id="rId25"/>
    <p:sldId id="329" r:id="rId26"/>
    <p:sldId id="321" r:id="rId27"/>
    <p:sldId id="322" r:id="rId28"/>
    <p:sldId id="323" r:id="rId29"/>
    <p:sldId id="324" r:id="rId30"/>
    <p:sldId id="325" r:id="rId31"/>
    <p:sldId id="326" r:id="rId32"/>
    <p:sldId id="327" r:id="rId33"/>
    <p:sldId id="328" r:id="rId34"/>
    <p:sldId id="331" r:id="rId35"/>
    <p:sldId id="340" r:id="rId36"/>
    <p:sldId id="383" r:id="rId37"/>
    <p:sldId id="334" r:id="rId38"/>
    <p:sldId id="332" r:id="rId39"/>
    <p:sldId id="333" r:id="rId40"/>
    <p:sldId id="335" r:id="rId41"/>
    <p:sldId id="384" r:id="rId42"/>
    <p:sldId id="386" r:id="rId43"/>
    <p:sldId id="337" r:id="rId44"/>
    <p:sldId id="338" r:id="rId45"/>
    <p:sldId id="382" r:id="rId46"/>
    <p:sldId id="365" r:id="rId47"/>
    <p:sldId id="366" r:id="rId48"/>
    <p:sldId id="370" r:id="rId49"/>
    <p:sldId id="369" r:id="rId50"/>
    <p:sldId id="378" r:id="rId51"/>
    <p:sldId id="371" r:id="rId52"/>
    <p:sldId id="374" r:id="rId53"/>
    <p:sldId id="372" r:id="rId54"/>
    <p:sldId id="376" r:id="rId55"/>
    <p:sldId id="375" r:id="rId56"/>
    <p:sldId id="380" r:id="rId57"/>
    <p:sldId id="298" r:id="rId58"/>
  </p:sldIdLst>
  <p:sldSz cx="9144000" cy="6858000" type="screen4x3"/>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132" autoAdjust="0"/>
    <p:restoredTop sz="90285" autoAdjust="0"/>
  </p:normalViewPr>
  <p:slideViewPr>
    <p:cSldViewPr snapToGrid="0" snapToObjects="1">
      <p:cViewPr>
        <p:scale>
          <a:sx n="100" d="100"/>
          <a:sy n="100" d="100"/>
        </p:scale>
        <p:origin x="-1860" y="-354"/>
      </p:cViewPr>
      <p:guideLst>
        <p:guide orient="horz" pos="2160"/>
        <p:guide pos="2880"/>
      </p:guideLst>
    </p:cSldViewPr>
  </p:slideViewPr>
  <p:notesTextViewPr>
    <p:cViewPr>
      <p:scale>
        <a:sx n="85" d="100"/>
        <a:sy n="85" d="100"/>
      </p:scale>
      <p:origin x="0" y="0"/>
    </p:cViewPr>
  </p:notesTextViewPr>
  <p:sorterViewPr>
    <p:cViewPr>
      <p:scale>
        <a:sx n="66" d="100"/>
        <a:sy n="66" d="100"/>
      </p:scale>
      <p:origin x="0" y="261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http://www.epact.ppa.nhs.uk/systems/epactnet/usrHTML/@WAL00_NationalPrescribers-70764383393958066002.csv"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av-vstor02\Departments\Welsh%20Medicines%20Partnership\National%20Prescribing%20Indicators\Indicators%202017-2018\Audit+\Baseline%20Data\Baseline%20data%20Anticholinergic%20effect%20April%202017.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av-vstor02\Departments\Welsh%20Medicines%20Partnership\National%20Prescribing%20Indicators\Indicators%202017-2018\Background%20info\All%20data%20for%20NPI%20final%20version.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av-vstor02\Departments\Welsh%20Medicines%20Partnership\National%20Prescribing%20Indicators\Indicators%202017-2018\Audit+\Baseline%20Data\Baseline%20CKD%20and%20NSAID%20data%20April%202017.xlsx" TargetMode="External"/></Relationships>
</file>

<file path=ppt/charts/_rels/chart1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av-vstor02\Departments\Welsh%20Medicines%20Partnership\National%20Prescribing%20Indicators\Indicators%202017-2018\Audit+\Baseline%20Data\Baseline%20CKD%20and%20NSAID%20data%20April%202017.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cav-vstor02\Departments\Welsh%20Medicines%20Partnership\WAPSU\WAPSU%20Projects\YCC%20Data\YCC%20Data%202016-17\Q2%202016%20-%202017\NPI%202016-17-Q2%20-%20all%20data%20CT.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cav-vstor02\Departments\Welsh%20Medicines%20Partnership\WAPSU\WAPSU%20Projects\Indicator%20Monitoring\2016-2017\Quarterly%20reports\September%202016\Secondary%20care%20NPIs\Data\Q2%202016-2017\Insulin%20CASPA%20RB%20Q2%20update.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cav-vstor02\Departments\Welsh%20Medicines%20Partnership\WAPSU\WAPSU%20Projects\Indicator%20Monitoring\2016-2017\Quarterly%20reports\September%202016\Secondary%20care%20NPIs\Data\Q2%202016-2017\Filgrastim%20Q2%202016-2017.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cav-vstor02\Departments\Welsh%20Medicines%20Partnership\WAPSU\WAPSU%20Projects\Indicator%20Monitoring\2016-2017\Quarterly%20reports\September%202016\Secondary%20care%20NPIs\Data\Q2%202016-2017\Infliximab%20Q2%202016-2017.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cav-vstor02\Departments\Welsh%20Medicines%20Partnership\WAPSU\WAPSU%20Projects\Indicator%20Monitoring\2016-2017\Quarterly%20reports\September%202016\Secondary%20care%20NPIs\Data\Prophylactic%20antibiotics%20graphs%20and%20data%20v.1.6%20CMC.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av-vstor02\Departments\Welsh%20Medicines%20Partnership\National%20Prescribing%20Indicators\Indicators%202017-2018\Background%20info\High%20Strength%20ICS%20data%20&amp;%20basket.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av-vstor02\Departments\Welsh%20Medicines%20Partnership\National%20Prescribing%20Indicators\Indicators%202017-2018\Background%20info\High%20Strength%20ICS%20data%20&amp;%20basket.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av-vstor02\Departments\Welsh%20Medicines%20Partnership\National%20Prescribing%20Indicators\Indicators%202017-2018\Background%20info\All%20data%20for%20NPI%20final%20version.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http://www.epact.ppa.nhs.uk/systems/epactnet/usrHTML/@WAL00_NationalPrescribers-70764383393958066002.csv"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http://www.epact.ppa.nhs.uk/systems/epactnet/usrHTML/@WAL00_NationalPrescribers-70764383393958066002.csv"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http://www.epact.ppa.nhs.uk/systems/epactnet/usrHTML/@WAL00_NationalPrescribers-70283996676665406780.csv"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http://www.epact.ppa.nhs.uk/systems/epactnet/usrHTML/@WAL00_NationalPrescribers-70764383393958066002.csv"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http://www.epact.ppa.nhs.uk/systems/epactnet/usrHTML/@WAL00_NationalPrescribers-70764383393958066002.csv"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13855500620561917"/>
          <c:y val="5.7469288700950508E-3"/>
          <c:w val="0.86144499379438788"/>
          <c:h val="0.89724377561190061"/>
        </c:manualLayout>
      </c:layout>
      <c:barChart>
        <c:barDir val="col"/>
        <c:grouping val="clustered"/>
        <c:ser>
          <c:idx val="0"/>
          <c:order val="0"/>
          <c:tx>
            <c:strRef>
              <c:f>'PPI HB CCG'!$B$1</c:f>
              <c:strCache>
                <c:ptCount val="1"/>
                <c:pt idx="0">
                  <c:v>HB/CCG</c:v>
                </c:pt>
              </c:strCache>
            </c:strRef>
          </c:tx>
          <c:spPr>
            <a:solidFill>
              <a:schemeClr val="accent1"/>
            </a:solidFill>
          </c:spPr>
          <c:dPt>
            <c:idx val="121"/>
            <c:spPr>
              <a:solidFill>
                <a:schemeClr val="tx1"/>
              </a:solidFill>
            </c:spPr>
          </c:dPt>
          <c:dPt>
            <c:idx val="129"/>
            <c:spPr>
              <a:solidFill>
                <a:schemeClr val="tx1"/>
              </a:solidFill>
            </c:spPr>
          </c:dPt>
          <c:dPt>
            <c:idx val="152"/>
            <c:spPr>
              <a:solidFill>
                <a:schemeClr val="tx1"/>
              </a:solidFill>
            </c:spPr>
          </c:dPt>
          <c:dPt>
            <c:idx val="157"/>
            <c:spPr>
              <a:solidFill>
                <a:schemeClr val="tx1"/>
              </a:solidFill>
            </c:spPr>
          </c:dPt>
          <c:dPt>
            <c:idx val="159"/>
            <c:spPr>
              <a:solidFill>
                <a:schemeClr val="tx1"/>
              </a:solidFill>
            </c:spPr>
          </c:dPt>
          <c:dPt>
            <c:idx val="179"/>
            <c:spPr>
              <a:solidFill>
                <a:schemeClr val="tx1"/>
              </a:solidFill>
            </c:spPr>
          </c:dPt>
          <c:dPt>
            <c:idx val="189"/>
            <c:spPr>
              <a:solidFill>
                <a:schemeClr val="tx1"/>
              </a:solidFill>
            </c:spPr>
          </c:dPt>
          <c:dLbls>
            <c:dLbl>
              <c:idx val="121"/>
              <c:layout/>
              <c:tx>
                <c:rich>
                  <a:bodyPr/>
                  <a:lstStyle/>
                  <a:p>
                    <a:r>
                      <a:rPr lang="en-US" sz="900">
                        <a:latin typeface="Arial" pitchFamily="34" charset="0"/>
                        <a:cs typeface="Arial" pitchFamily="34" charset="0"/>
                      </a:rPr>
                      <a:t>H</a:t>
                    </a:r>
                    <a:r>
                      <a:rPr lang="en-US"/>
                      <a:t>ywel</a:t>
                    </a:r>
                    <a:r>
                      <a:rPr lang="en-US" baseline="0"/>
                      <a:t> Dda</a:t>
                    </a:r>
                    <a:endParaRPr lang="en-US"/>
                  </a:p>
                </c:rich>
              </c:tx>
              <c:showVal val="1"/>
            </c:dLbl>
            <c:dLbl>
              <c:idx val="129"/>
              <c:layout/>
              <c:tx>
                <c:rich>
                  <a:bodyPr/>
                  <a:lstStyle/>
                  <a:p>
                    <a:r>
                      <a:rPr lang="en-US" sz="900">
                        <a:latin typeface="Arial" pitchFamily="34" charset="0"/>
                        <a:cs typeface="Arial" pitchFamily="34" charset="0"/>
                      </a:rPr>
                      <a:t>C</a:t>
                    </a:r>
                    <a:r>
                      <a:rPr lang="en-US"/>
                      <a:t>ardiff</a:t>
                    </a:r>
                    <a:r>
                      <a:rPr lang="en-US" baseline="0"/>
                      <a:t> and Vale</a:t>
                    </a:r>
                    <a:endParaRPr lang="en-US"/>
                  </a:p>
                </c:rich>
              </c:tx>
              <c:showVal val="1"/>
            </c:dLbl>
            <c:dLbl>
              <c:idx val="152"/>
              <c:layout/>
              <c:tx>
                <c:rich>
                  <a:bodyPr/>
                  <a:lstStyle/>
                  <a:p>
                    <a:r>
                      <a:rPr lang="en-US" sz="900">
                        <a:latin typeface="Arial" pitchFamily="34" charset="0"/>
                        <a:cs typeface="Arial" pitchFamily="34" charset="0"/>
                      </a:rPr>
                      <a:t>A</a:t>
                    </a:r>
                    <a:r>
                      <a:rPr lang="en-US"/>
                      <a:t>BMU</a:t>
                    </a:r>
                  </a:p>
                </c:rich>
              </c:tx>
              <c:showVal val="1"/>
            </c:dLbl>
            <c:dLbl>
              <c:idx val="157"/>
              <c:layout/>
              <c:tx>
                <c:rich>
                  <a:bodyPr/>
                  <a:lstStyle/>
                  <a:p>
                    <a:r>
                      <a:rPr lang="en-US" sz="900">
                        <a:latin typeface="Arial" pitchFamily="34" charset="0"/>
                        <a:cs typeface="Arial" pitchFamily="34" charset="0"/>
                      </a:rPr>
                      <a:t>C</a:t>
                    </a:r>
                    <a:r>
                      <a:rPr lang="en-US"/>
                      <a:t>wm</a:t>
                    </a:r>
                    <a:r>
                      <a:rPr lang="en-US" baseline="0"/>
                      <a:t> Taf</a:t>
                    </a:r>
                    <a:endParaRPr lang="en-US"/>
                  </a:p>
                </c:rich>
              </c:tx>
              <c:showVal val="1"/>
            </c:dLbl>
            <c:dLbl>
              <c:idx val="159"/>
              <c:layout>
                <c:manualLayout>
                  <c:x val="7.7519379844962497E-3"/>
                  <c:y val="0"/>
                </c:manualLayout>
              </c:layout>
              <c:tx>
                <c:rich>
                  <a:bodyPr/>
                  <a:lstStyle/>
                  <a:p>
                    <a:r>
                      <a:rPr lang="en-US" sz="900">
                        <a:latin typeface="Arial" pitchFamily="34" charset="0"/>
                        <a:cs typeface="Arial" pitchFamily="34" charset="0"/>
                      </a:rPr>
                      <a:t>P</a:t>
                    </a:r>
                    <a:r>
                      <a:rPr lang="en-US"/>
                      <a:t>owys</a:t>
                    </a:r>
                  </a:p>
                </c:rich>
              </c:tx>
              <c:showVal val="1"/>
            </c:dLbl>
            <c:dLbl>
              <c:idx val="179"/>
              <c:layout/>
              <c:tx>
                <c:rich>
                  <a:bodyPr/>
                  <a:lstStyle/>
                  <a:p>
                    <a:r>
                      <a:rPr lang="en-US" sz="900">
                        <a:latin typeface="Arial" pitchFamily="34" charset="0"/>
                        <a:cs typeface="Arial" pitchFamily="34" charset="0"/>
                      </a:rPr>
                      <a:t>A</a:t>
                    </a:r>
                    <a:r>
                      <a:rPr lang="en-US"/>
                      <a:t>neurin</a:t>
                    </a:r>
                    <a:r>
                      <a:rPr lang="en-US" baseline="0"/>
                      <a:t> Bevan</a:t>
                    </a:r>
                    <a:endParaRPr lang="en-US"/>
                  </a:p>
                </c:rich>
              </c:tx>
              <c:showVal val="1"/>
            </c:dLbl>
            <c:dLbl>
              <c:idx val="189"/>
              <c:layout/>
              <c:tx>
                <c:rich>
                  <a:bodyPr/>
                  <a:lstStyle/>
                  <a:p>
                    <a:r>
                      <a:rPr lang="en-US" sz="900">
                        <a:latin typeface="Arial" pitchFamily="34" charset="0"/>
                        <a:cs typeface="Arial" pitchFamily="34" charset="0"/>
                      </a:rPr>
                      <a:t>B</a:t>
                    </a:r>
                    <a:r>
                      <a:rPr lang="en-US"/>
                      <a:t>CU</a:t>
                    </a:r>
                  </a:p>
                </c:rich>
              </c:tx>
              <c:showVal val="1"/>
            </c:dLbl>
            <c:delete val="1"/>
            <c:txPr>
              <a:bodyPr rot="-5400000" vert="horz"/>
              <a:lstStyle/>
              <a:p>
                <a:pPr>
                  <a:defRPr/>
                </a:pPr>
                <a:endParaRPr lang="en-US"/>
              </a:p>
            </c:txPr>
          </c:dLbls>
          <c:cat>
            <c:strRef>
              <c:f>'PPI HB CCG'!$A$2:$A$217</c:f>
              <c:strCache>
                <c:ptCount val="216"/>
                <c:pt idx="0">
                  <c:v>PCT WANDSWORTH CCG</c:v>
                </c:pt>
                <c:pt idx="1">
                  <c:v>PCT LAMBETH CCG</c:v>
                </c:pt>
                <c:pt idx="2">
                  <c:v>PCT CITY AND HACKNEY CCG</c:v>
                </c:pt>
                <c:pt idx="3">
                  <c:v>PCT RICHMOND CCG</c:v>
                </c:pt>
                <c:pt idx="4">
                  <c:v>PCT HARINGEY CCG</c:v>
                </c:pt>
                <c:pt idx="5">
                  <c:v>PCT WEST LONDON (K&amp;C &amp; QPP) CCG</c:v>
                </c:pt>
                <c:pt idx="6">
                  <c:v>PCT NEWHAM CCG</c:v>
                </c:pt>
                <c:pt idx="7">
                  <c:v>PCT CAMDEN CCG</c:v>
                </c:pt>
                <c:pt idx="8">
                  <c:v>PCT LEICESTER CITY CCG</c:v>
                </c:pt>
                <c:pt idx="9">
                  <c:v>PCT SOUTHWARK CCG</c:v>
                </c:pt>
                <c:pt idx="10">
                  <c:v>PCT MERTON CCG</c:v>
                </c:pt>
                <c:pt idx="11">
                  <c:v>PCT HAMMERSMITH AND FULHAM CCG</c:v>
                </c:pt>
                <c:pt idx="12">
                  <c:v>PCT SOUTH READING CCG</c:v>
                </c:pt>
                <c:pt idx="13">
                  <c:v>PCT WALTHAM FOREST CCG</c:v>
                </c:pt>
                <c:pt idx="14">
                  <c:v>PCT LEWISHAM CCG</c:v>
                </c:pt>
                <c:pt idx="15">
                  <c:v>PCT KINGSTON CCG</c:v>
                </c:pt>
                <c:pt idx="16">
                  <c:v>PCT BRIGHTON &amp; HOVE CCG</c:v>
                </c:pt>
                <c:pt idx="17">
                  <c:v>PCT CENTRAL LONDON (WESTMINSTER) CCG</c:v>
                </c:pt>
                <c:pt idx="18">
                  <c:v>PCT WINDSOR, ASCOT AND MAIDENHEAD CCG</c:v>
                </c:pt>
                <c:pt idx="19">
                  <c:v>PCT NORTH WEST SURREY CCG</c:v>
                </c:pt>
                <c:pt idx="20">
                  <c:v>PCT ISLINGTON CCG</c:v>
                </c:pt>
                <c:pt idx="21">
                  <c:v>PCT BARKING &amp; DAGENHAM CCG</c:v>
                </c:pt>
                <c:pt idx="22">
                  <c:v>PCT NORWICH CCG</c:v>
                </c:pt>
                <c:pt idx="23">
                  <c:v>PCT GUILDFORD AND WAVERLEY CCG</c:v>
                </c:pt>
                <c:pt idx="24">
                  <c:v>PCT EALING CCG</c:v>
                </c:pt>
                <c:pt idx="25">
                  <c:v>PCT WOKINGHAM CCG</c:v>
                </c:pt>
                <c:pt idx="26">
                  <c:v>PCT EAST LEICESTERSHIRE AND RUTLAND CCG</c:v>
                </c:pt>
                <c:pt idx="27">
                  <c:v>PCT HOUNSLOW CCG</c:v>
                </c:pt>
                <c:pt idx="28">
                  <c:v>PCT ENFIELD CCG</c:v>
                </c:pt>
                <c:pt idx="29">
                  <c:v>PCT BRENT CCG</c:v>
                </c:pt>
                <c:pt idx="30">
                  <c:v>PCT SURREY DOWNS CCG</c:v>
                </c:pt>
                <c:pt idx="31">
                  <c:v>PCT CHILTERN CCG</c:v>
                </c:pt>
                <c:pt idx="32">
                  <c:v>PCT BRACKNELL AND ASCOT CCG</c:v>
                </c:pt>
                <c:pt idx="33">
                  <c:v>PCT REDBRIDGE CCG</c:v>
                </c:pt>
                <c:pt idx="34">
                  <c:v>PCT THURROCK CCG</c:v>
                </c:pt>
                <c:pt idx="35">
                  <c:v>PCT GREENWICH CCG</c:v>
                </c:pt>
                <c:pt idx="36">
                  <c:v>PCT MILTON KEYNES CCG</c:v>
                </c:pt>
                <c:pt idx="37">
                  <c:v>PCT TOWER HAMLETS CCG</c:v>
                </c:pt>
                <c:pt idx="38">
                  <c:v>PCT SLOUGH CCG</c:v>
                </c:pt>
                <c:pt idx="39">
                  <c:v>PCT WEST LEICESTERSHIRE CCG</c:v>
                </c:pt>
                <c:pt idx="40">
                  <c:v>PCT CROYDON CCG</c:v>
                </c:pt>
                <c:pt idx="41">
                  <c:v>PCT NEWBURY AND DISTRICT CCG</c:v>
                </c:pt>
                <c:pt idx="42">
                  <c:v>PCT BARNET CCG</c:v>
                </c:pt>
                <c:pt idx="43">
                  <c:v>PCT BIRMINGHAM SOUTH AND CENTRAL CCG</c:v>
                </c:pt>
                <c:pt idx="44">
                  <c:v>PCT HILLINGDON CCG</c:v>
                </c:pt>
                <c:pt idx="45">
                  <c:v>PCT SURREY HEATH CCG</c:v>
                </c:pt>
                <c:pt idx="46">
                  <c:v>PCT HARROW CCG</c:v>
                </c:pt>
                <c:pt idx="47">
                  <c:v>PCT HERTS VALLEYS CCG</c:v>
                </c:pt>
                <c:pt idx="48">
                  <c:v>PCT NORTH &amp; WEST READING CCG</c:v>
                </c:pt>
                <c:pt idx="49">
                  <c:v>PCT NOTTINGHAM CITY CCG</c:v>
                </c:pt>
                <c:pt idx="50">
                  <c:v>PCT DUDLEY CCG</c:v>
                </c:pt>
                <c:pt idx="51">
                  <c:v>PCT BRADFORD CITY CCG</c:v>
                </c:pt>
                <c:pt idx="52">
                  <c:v>PCT OXFORDSHIRE CCG</c:v>
                </c:pt>
                <c:pt idx="53">
                  <c:v>PCT HORSHAM AND MID SUSSEX CCG</c:v>
                </c:pt>
                <c:pt idx="54">
                  <c:v>PCT RUSHCLIFFE CCG</c:v>
                </c:pt>
                <c:pt idx="55">
                  <c:v>PCT BASILDON AND BRENTWOOD CCG</c:v>
                </c:pt>
                <c:pt idx="56">
                  <c:v>PCT AYLESBURY VALE CCG</c:v>
                </c:pt>
                <c:pt idx="57">
                  <c:v>PCT EAST SURREY CCG</c:v>
                </c:pt>
                <c:pt idx="58">
                  <c:v>PCT BRISTOL CCG</c:v>
                </c:pt>
                <c:pt idx="59">
                  <c:v>PCT SOUTHEND CCG</c:v>
                </c:pt>
                <c:pt idx="60">
                  <c:v>PCT WOLVERHAMPTON CCG</c:v>
                </c:pt>
                <c:pt idx="61">
                  <c:v>PCT BROMLEY CCG</c:v>
                </c:pt>
                <c:pt idx="62">
                  <c:v>PCT SOUTHAMPTON CCG</c:v>
                </c:pt>
                <c:pt idx="63">
                  <c:v>PCT SUTTON CCG</c:v>
                </c:pt>
                <c:pt idx="64">
                  <c:v>PCT HULL CCG</c:v>
                </c:pt>
                <c:pt idx="65">
                  <c:v>PCT LUTON CCG</c:v>
                </c:pt>
                <c:pt idx="66">
                  <c:v>PCT MEDWAY CCG</c:v>
                </c:pt>
                <c:pt idx="67">
                  <c:v>PCT NORTH EAST HAMPSHIRE AND FARNHAM CCG</c:v>
                </c:pt>
                <c:pt idx="68">
                  <c:v>PCT WALSALL CCG</c:v>
                </c:pt>
                <c:pt idx="69">
                  <c:v>PCT BIRMINGHAM CROSSCITY CCG</c:v>
                </c:pt>
                <c:pt idx="70">
                  <c:v>PCT EAST STAFFORDSHIRE CCG</c:v>
                </c:pt>
                <c:pt idx="71">
                  <c:v>PCT HAVERING CCG</c:v>
                </c:pt>
                <c:pt idx="72">
                  <c:v>PCT EAST AND NORTH HERTFORDSHIRE CCG</c:v>
                </c:pt>
                <c:pt idx="73">
                  <c:v>PCT SANDWELL AND WEST BIRMINGHAM CCG</c:v>
                </c:pt>
                <c:pt idx="74">
                  <c:v>PCT CENTRAL MANCHESTER CCG</c:v>
                </c:pt>
                <c:pt idx="75">
                  <c:v>PCT GLOUCESTERSHIRE CCG</c:v>
                </c:pt>
                <c:pt idx="76">
                  <c:v>PCT CAMBRIDGESHIRE AND PETERBOROUGH CCG</c:v>
                </c:pt>
                <c:pt idx="77">
                  <c:v>PCT SE STAFFS &amp; SEISDON PENINSULAR CCG</c:v>
                </c:pt>
                <c:pt idx="78">
                  <c:v>PCT BEDFORDSHIRE CCG</c:v>
                </c:pt>
                <c:pt idx="79">
                  <c:v>PCT BEXLEY CCG</c:v>
                </c:pt>
                <c:pt idx="80">
                  <c:v>PCT NOTTINGHAM WEST CCG</c:v>
                </c:pt>
                <c:pt idx="81">
                  <c:v>PCT CRAWLEY CCG</c:v>
                </c:pt>
                <c:pt idx="82">
                  <c:v>PCT CASTLE POINT AND ROCHFORD CCG</c:v>
                </c:pt>
                <c:pt idx="83">
                  <c:v>PCT WYRE FOREST CCG</c:v>
                </c:pt>
                <c:pt idx="84">
                  <c:v>PCT DARTFORD, GRAVESHAM AND SWANLEY CCG</c:v>
                </c:pt>
                <c:pt idx="85">
                  <c:v>PCT REDDITCH AND BROMSGROVE CCG</c:v>
                </c:pt>
                <c:pt idx="86">
                  <c:v>PCT SOUTHERN DERBYSHIRE CCG</c:v>
                </c:pt>
                <c:pt idx="87">
                  <c:v>PCT NORTH HAMPSHIRE CCG</c:v>
                </c:pt>
                <c:pt idx="88">
                  <c:v>PCT BATH AND NORTH EAST SOMERSET CCG</c:v>
                </c:pt>
                <c:pt idx="89">
                  <c:v>PCT SOLIHULL CCG</c:v>
                </c:pt>
                <c:pt idx="90">
                  <c:v>PCT COVENTRY AND RUGBY CCG</c:v>
                </c:pt>
                <c:pt idx="91">
                  <c:v>PCT AIREDALE, WHARFEDALE AND CRAVEN CCG</c:v>
                </c:pt>
                <c:pt idx="92">
                  <c:v>PCT WEST ESSEX CCG</c:v>
                </c:pt>
                <c:pt idx="93">
                  <c:v>PCT NORTH NORFOLK CCG</c:v>
                </c:pt>
                <c:pt idx="94">
                  <c:v>PCT SOUTH WORCESTERSHIRE CCG</c:v>
                </c:pt>
                <c:pt idx="95">
                  <c:v>PCT LEEDS NORTH CCG</c:v>
                </c:pt>
                <c:pt idx="96">
                  <c:v>PCT SOUTH NORFOLK CCG</c:v>
                </c:pt>
                <c:pt idx="97">
                  <c:v>PCT HIGH WEALD LEWES HAVENS CCG</c:v>
                </c:pt>
                <c:pt idx="98">
                  <c:v>PCT WEST KENT CCG</c:v>
                </c:pt>
                <c:pt idx="99">
                  <c:v>PCT GREATER PRESTON CCG</c:v>
                </c:pt>
                <c:pt idx="100">
                  <c:v>PCT SOUTH WARWICKSHIRE CCG</c:v>
                </c:pt>
                <c:pt idx="101">
                  <c:v>PCT GREATER HUDDERSFIELD CCG</c:v>
                </c:pt>
                <c:pt idx="102">
                  <c:v>PCT WEST HAMPSHIRE CCG</c:v>
                </c:pt>
                <c:pt idx="103">
                  <c:v>PCT ASHFORD CCG</c:v>
                </c:pt>
                <c:pt idx="104">
                  <c:v>PCT SWALE CCG</c:v>
                </c:pt>
                <c:pt idx="105">
                  <c:v>PCT EREWASH CCG</c:v>
                </c:pt>
                <c:pt idx="106">
                  <c:v>PCT BRADFORD DISTRICTS CCG</c:v>
                </c:pt>
                <c:pt idx="107">
                  <c:v>PCT LEEDS WEST CCG</c:v>
                </c:pt>
                <c:pt idx="108">
                  <c:v>PCT CANTERBURY AND COASTAL CCG</c:v>
                </c:pt>
                <c:pt idx="109">
                  <c:v>PCT HEREFORDSHIRE CCG</c:v>
                </c:pt>
                <c:pt idx="110">
                  <c:v>PCT CHORLEY AND SOUTH RIBBLE CCG</c:v>
                </c:pt>
                <c:pt idx="111">
                  <c:v>PCT NORTH KIRKLEES CCG</c:v>
                </c:pt>
                <c:pt idx="112">
                  <c:v>PCT SOUTH GLOUCESTERSHIRE CCG</c:v>
                </c:pt>
                <c:pt idx="113">
                  <c:v>PCT STOCKPORT CCG</c:v>
                </c:pt>
                <c:pt idx="114">
                  <c:v>PCT NOTTINGHAM NORTH &amp; EAST CCG</c:v>
                </c:pt>
                <c:pt idx="115">
                  <c:v>PCT MID ESSEX CCG</c:v>
                </c:pt>
                <c:pt idx="116">
                  <c:v>PCT VALE OF YORK CCG</c:v>
                </c:pt>
                <c:pt idx="117">
                  <c:v>PCT NENE CCG</c:v>
                </c:pt>
                <c:pt idx="118">
                  <c:v>PCT NORTH SOMERSET CCG</c:v>
                </c:pt>
                <c:pt idx="119">
                  <c:v>PCT DORSET CCG</c:v>
                </c:pt>
                <c:pt idx="120">
                  <c:v>PCT WEST SUFFOLK CCG</c:v>
                </c:pt>
                <c:pt idx="121">
                  <c:v>Hywel Dda</c:v>
                </c:pt>
                <c:pt idx="122">
                  <c:v>PCT GREAT YARMOUTH &amp; WAVENEY CCG</c:v>
                </c:pt>
                <c:pt idx="123">
                  <c:v>PCT NORTH, EAST, WEST DEVON CCG</c:v>
                </c:pt>
                <c:pt idx="124">
                  <c:v>PCT TELFORD &amp; WREKIN CCG</c:v>
                </c:pt>
                <c:pt idx="125">
                  <c:v>PCT HARROGATE AND RURAL DISTRICT CCG</c:v>
                </c:pt>
                <c:pt idx="126">
                  <c:v>PCT NORTH DERBYSHIRE CCG</c:v>
                </c:pt>
                <c:pt idx="127">
                  <c:v>PCT EAST RIDING OF YORKSHIRE CCG</c:v>
                </c:pt>
                <c:pt idx="128">
                  <c:v>PCT NEWCASTLE GATESHEAD CCG</c:v>
                </c:pt>
                <c:pt idx="129">
                  <c:v>Cardiff And Vale </c:v>
                </c:pt>
                <c:pt idx="130">
                  <c:v>PCT NORTH EAST ESSEX CCG</c:v>
                </c:pt>
                <c:pt idx="131">
                  <c:v>PCT CALDERDALE CCG</c:v>
                </c:pt>
                <c:pt idx="132">
                  <c:v>PCT WILTSHIRE CCG</c:v>
                </c:pt>
                <c:pt idx="133">
                  <c:v>PCT PORTSMOUTH CCG</c:v>
                </c:pt>
                <c:pt idx="134">
                  <c:v>PCT WEST NORFOLK CCG</c:v>
                </c:pt>
                <c:pt idx="135">
                  <c:v>PCT SWINDON CCG</c:v>
                </c:pt>
                <c:pt idx="136">
                  <c:v>PCT WARWICKSHIRE NORTH CCG</c:v>
                </c:pt>
                <c:pt idx="137">
                  <c:v>PCT NEWARK &amp; SHERWOOD CCG</c:v>
                </c:pt>
                <c:pt idx="138">
                  <c:v>PCT WAKEFIELD CCG</c:v>
                </c:pt>
                <c:pt idx="139">
                  <c:v>PCT WEST LANCASHIRE CCG</c:v>
                </c:pt>
                <c:pt idx="140">
                  <c:v>PCT LINCOLNSHIRE WEST CCG</c:v>
                </c:pt>
                <c:pt idx="141">
                  <c:v>PCT ISLE OF WIGHT CCG</c:v>
                </c:pt>
                <c:pt idx="142">
                  <c:v>PCT CANNOCK CHASE CCG</c:v>
                </c:pt>
                <c:pt idx="143">
                  <c:v>PCT SHROPSHIRE CCG</c:v>
                </c:pt>
                <c:pt idx="144">
                  <c:v>PCT BURY CCG</c:v>
                </c:pt>
                <c:pt idx="145">
                  <c:v>PCT EASTBOURNE, HAILSHAM AND SEAFORD CCG</c:v>
                </c:pt>
                <c:pt idx="146">
                  <c:v>PCT SOMERSET CCG</c:v>
                </c:pt>
                <c:pt idx="147">
                  <c:v>PCT NORTH EAST LINCOLNSHIRE CCG</c:v>
                </c:pt>
                <c:pt idx="148">
                  <c:v>PCT EASTERN CHESHIRE CCG</c:v>
                </c:pt>
                <c:pt idx="149">
                  <c:v>PCT LEEDS SOUTH AND EAST CCG</c:v>
                </c:pt>
                <c:pt idx="150">
                  <c:v>PCT SOUTH DEVON AND TORBAY CCG</c:v>
                </c:pt>
                <c:pt idx="151">
                  <c:v>PCT IPSWICH AND EAST SUFFOLK CCG</c:v>
                </c:pt>
                <c:pt idx="152">
                  <c:v>Abertawe Bro Morgannwg Uni</c:v>
                </c:pt>
                <c:pt idx="153">
                  <c:v>PCT DARLINGTON CCG</c:v>
                </c:pt>
                <c:pt idx="154">
                  <c:v>PCT STAFFORD AND SURROUNDS CCG</c:v>
                </c:pt>
                <c:pt idx="155">
                  <c:v>PCT HARTLEPOOL AND STOCKTON-ON-TEES CCG</c:v>
                </c:pt>
                <c:pt idx="156">
                  <c:v>PCT CORBY CCG</c:v>
                </c:pt>
                <c:pt idx="157">
                  <c:v>Cwm Taf</c:v>
                </c:pt>
                <c:pt idx="158">
                  <c:v>PCT COASTAL WEST SUSSEX CCG</c:v>
                </c:pt>
                <c:pt idx="159">
                  <c:v>Powys Teaching</c:v>
                </c:pt>
                <c:pt idx="160">
                  <c:v>PCT SOUTH WEST LINCOLNSHIRE CCG</c:v>
                </c:pt>
                <c:pt idx="161">
                  <c:v>PCT TRAFFORD CCG</c:v>
                </c:pt>
                <c:pt idx="162">
                  <c:v>PCT SHEFFIELD CCG</c:v>
                </c:pt>
                <c:pt idx="163">
                  <c:v>PCT CUMBRIA CCG</c:v>
                </c:pt>
                <c:pt idx="164">
                  <c:v>PCT FAREHAM AND GOSPORT CCG</c:v>
                </c:pt>
                <c:pt idx="165">
                  <c:v>PCT SUNDERLAND CCG</c:v>
                </c:pt>
                <c:pt idx="166">
                  <c:v>PCT SOUTH LINCOLNSHIRE CCG</c:v>
                </c:pt>
                <c:pt idx="167">
                  <c:v>PCT SOUTH KENT COAST CCG</c:v>
                </c:pt>
                <c:pt idx="168">
                  <c:v>PCT WEST CHESHIRE CCG</c:v>
                </c:pt>
                <c:pt idx="169">
                  <c:v>PCT THANET CCG</c:v>
                </c:pt>
                <c:pt idx="170">
                  <c:v>PCT NORTH TYNESIDE CCG</c:v>
                </c:pt>
                <c:pt idx="171">
                  <c:v>PCT LANCASHIRE NORTH CCG</c:v>
                </c:pt>
                <c:pt idx="172">
                  <c:v>PCT SOUTH EASTERN HAMPSHIRE CCG</c:v>
                </c:pt>
                <c:pt idx="173">
                  <c:v>PCT NORTHUMBERLAND CCG</c:v>
                </c:pt>
                <c:pt idx="174">
                  <c:v>PCT SOUTH TYNESIDE CCG</c:v>
                </c:pt>
                <c:pt idx="175">
                  <c:v>PCT HASTINGS &amp; ROTHER CCG</c:v>
                </c:pt>
                <c:pt idx="176">
                  <c:v>PCT BOLTON CCG</c:v>
                </c:pt>
                <c:pt idx="177">
                  <c:v>PCT MANSFIELD &amp; ASHFIELD CCG</c:v>
                </c:pt>
                <c:pt idx="178">
                  <c:v>PCT SOUTH MANCHESTER CCG</c:v>
                </c:pt>
                <c:pt idx="179">
                  <c:v>Aneurin Bevan</c:v>
                </c:pt>
                <c:pt idx="180">
                  <c:v>PCT HARDWICK CCG</c:v>
                </c:pt>
                <c:pt idx="181">
                  <c:v>PCT HAMBLETON, RICHMONDSHIRE AND WHITBY CCG</c:v>
                </c:pt>
                <c:pt idx="182">
                  <c:v>PCT KERNOW CCG</c:v>
                </c:pt>
                <c:pt idx="183">
                  <c:v>PCT SALFORD CCG</c:v>
                </c:pt>
                <c:pt idx="184">
                  <c:v>PCT NORTH MANCHESTER CCG</c:v>
                </c:pt>
                <c:pt idx="185">
                  <c:v>PCT ST HELENS CCG</c:v>
                </c:pt>
                <c:pt idx="186">
                  <c:v>PCT ROTHERHAM CCG</c:v>
                </c:pt>
                <c:pt idx="187">
                  <c:v>PCT NORTH LINCOLNSHIRE CCG</c:v>
                </c:pt>
                <c:pt idx="188">
                  <c:v>PCT SOUTHPORT AND FORMBY CCG</c:v>
                </c:pt>
                <c:pt idx="189">
                  <c:v>Betsi Cadwaladr Uni</c:v>
                </c:pt>
                <c:pt idx="190">
                  <c:v>PCT STOKE ON TRENT CCG</c:v>
                </c:pt>
                <c:pt idx="191">
                  <c:v>PCT SCARBOROUGH AND RYEDALE CCG</c:v>
                </c:pt>
                <c:pt idx="192">
                  <c:v>PCT BASSETLAW CCG</c:v>
                </c:pt>
                <c:pt idx="193">
                  <c:v>PCT OLDHAM CCG</c:v>
                </c:pt>
                <c:pt idx="194">
                  <c:v>PCT NORTH STAFFORDSHIRE CCG</c:v>
                </c:pt>
                <c:pt idx="195">
                  <c:v>PCT KNOWSLEY CCG</c:v>
                </c:pt>
                <c:pt idx="196">
                  <c:v>PCT TAMESIDE AND GLOSSOP CCG</c:v>
                </c:pt>
                <c:pt idx="197">
                  <c:v>PCT WARRINGTON CCG</c:v>
                </c:pt>
                <c:pt idx="198">
                  <c:v>PCT SOUTH TEES CCG</c:v>
                </c:pt>
                <c:pt idx="199">
                  <c:v>PCT LIVERPOOL CCG</c:v>
                </c:pt>
                <c:pt idx="200">
                  <c:v>PCT EAST LANCASHIRE CCG</c:v>
                </c:pt>
                <c:pt idx="201">
                  <c:v>PCT BLACKBURN WITH DARWEN CCG</c:v>
                </c:pt>
                <c:pt idx="202">
                  <c:v>PCT DONCASTER CCG</c:v>
                </c:pt>
                <c:pt idx="203">
                  <c:v>PCT NORTH DURHAM CCG</c:v>
                </c:pt>
                <c:pt idx="204">
                  <c:v>PCT SOUTH CHESHIRE CCG</c:v>
                </c:pt>
                <c:pt idx="205">
                  <c:v>PCT FYLDE &amp; WYRE CCG</c:v>
                </c:pt>
                <c:pt idx="206">
                  <c:v>PCT HEYWOOD, MIDDLETON &amp; ROCHDALE CCG</c:v>
                </c:pt>
                <c:pt idx="207">
                  <c:v>PCT LINCOLNSHIRE EAST CCG</c:v>
                </c:pt>
                <c:pt idx="208">
                  <c:v>PCT SOUTH SEFTON CCG</c:v>
                </c:pt>
                <c:pt idx="209">
                  <c:v>PCT VALE ROYAL CCG</c:v>
                </c:pt>
                <c:pt idx="210">
                  <c:v>PCT BARNSLEY CCG</c:v>
                </c:pt>
                <c:pt idx="211">
                  <c:v>PCT DURHAM DALES,EASINGTON &amp; SEDGEFIELD CCG</c:v>
                </c:pt>
                <c:pt idx="212">
                  <c:v>PCT BLACKPOOL CCG</c:v>
                </c:pt>
                <c:pt idx="213">
                  <c:v>PCT HALTON CCG</c:v>
                </c:pt>
                <c:pt idx="214">
                  <c:v>PCT WIRRAL CCG</c:v>
                </c:pt>
                <c:pt idx="215">
                  <c:v>PCT WIGAN BOROUGH CCG</c:v>
                </c:pt>
              </c:strCache>
            </c:strRef>
          </c:cat>
          <c:val>
            <c:numRef>
              <c:f>'PPI HB CCG'!$B$2:$B$217</c:f>
              <c:numCache>
                <c:formatCode>#,##0.00</c:formatCode>
                <c:ptCount val="216"/>
                <c:pt idx="0">
                  <c:v>3336.24</c:v>
                </c:pt>
                <c:pt idx="1">
                  <c:v>3340.9700000000012</c:v>
                </c:pt>
                <c:pt idx="2">
                  <c:v>3520.2799999999997</c:v>
                </c:pt>
                <c:pt idx="3">
                  <c:v>3738.09</c:v>
                </c:pt>
                <c:pt idx="4">
                  <c:v>3745.11</c:v>
                </c:pt>
                <c:pt idx="5">
                  <c:v>3778.2799999999997</c:v>
                </c:pt>
                <c:pt idx="6">
                  <c:v>3807.04</c:v>
                </c:pt>
                <c:pt idx="7">
                  <c:v>3900.17</c:v>
                </c:pt>
                <c:pt idx="8">
                  <c:v>3931.24</c:v>
                </c:pt>
                <c:pt idx="9">
                  <c:v>4017.9100000000012</c:v>
                </c:pt>
                <c:pt idx="10">
                  <c:v>4039.8100000000022</c:v>
                </c:pt>
                <c:pt idx="11">
                  <c:v>4058.3300000000022</c:v>
                </c:pt>
                <c:pt idx="12">
                  <c:v>4104.1600000000044</c:v>
                </c:pt>
                <c:pt idx="13">
                  <c:v>4162.8200000000024</c:v>
                </c:pt>
                <c:pt idx="14">
                  <c:v>4194.57</c:v>
                </c:pt>
                <c:pt idx="15">
                  <c:v>4202.4000000000005</c:v>
                </c:pt>
                <c:pt idx="16">
                  <c:v>4244.96</c:v>
                </c:pt>
                <c:pt idx="17">
                  <c:v>4281.76</c:v>
                </c:pt>
                <c:pt idx="18">
                  <c:v>4281.8600000000024</c:v>
                </c:pt>
                <c:pt idx="19">
                  <c:v>4297.0600000000004</c:v>
                </c:pt>
                <c:pt idx="20">
                  <c:v>4395.9699999999993</c:v>
                </c:pt>
                <c:pt idx="21">
                  <c:v>4411.53</c:v>
                </c:pt>
                <c:pt idx="22">
                  <c:v>4425.2699999999995</c:v>
                </c:pt>
                <c:pt idx="23">
                  <c:v>4472.07</c:v>
                </c:pt>
                <c:pt idx="24">
                  <c:v>4504.68</c:v>
                </c:pt>
                <c:pt idx="25">
                  <c:v>4539.4000000000005</c:v>
                </c:pt>
                <c:pt idx="26">
                  <c:v>4581.6600000000044</c:v>
                </c:pt>
                <c:pt idx="27">
                  <c:v>4610.7</c:v>
                </c:pt>
                <c:pt idx="28">
                  <c:v>4618.91</c:v>
                </c:pt>
                <c:pt idx="29">
                  <c:v>4677.1600000000044</c:v>
                </c:pt>
                <c:pt idx="30">
                  <c:v>4701.8500000000004</c:v>
                </c:pt>
                <c:pt idx="31">
                  <c:v>4705.75</c:v>
                </c:pt>
                <c:pt idx="32">
                  <c:v>4744.42</c:v>
                </c:pt>
                <c:pt idx="33">
                  <c:v>4745.71</c:v>
                </c:pt>
                <c:pt idx="34">
                  <c:v>4752.9800000000005</c:v>
                </c:pt>
                <c:pt idx="35">
                  <c:v>4775.8600000000024</c:v>
                </c:pt>
                <c:pt idx="36">
                  <c:v>4776.4699999999993</c:v>
                </c:pt>
                <c:pt idx="37">
                  <c:v>4803.8100000000004</c:v>
                </c:pt>
                <c:pt idx="38">
                  <c:v>4830.3100000000004</c:v>
                </c:pt>
                <c:pt idx="39">
                  <c:v>4833.03</c:v>
                </c:pt>
                <c:pt idx="40">
                  <c:v>4841.8</c:v>
                </c:pt>
                <c:pt idx="41">
                  <c:v>4865.8200000000024</c:v>
                </c:pt>
                <c:pt idx="42">
                  <c:v>4934.9399999999996</c:v>
                </c:pt>
                <c:pt idx="43">
                  <c:v>4952.42</c:v>
                </c:pt>
                <c:pt idx="44">
                  <c:v>5000.3600000000024</c:v>
                </c:pt>
                <c:pt idx="45">
                  <c:v>5026.74</c:v>
                </c:pt>
                <c:pt idx="46">
                  <c:v>5089.6900000000014</c:v>
                </c:pt>
                <c:pt idx="47">
                  <c:v>5101.4800000000005</c:v>
                </c:pt>
                <c:pt idx="48">
                  <c:v>5108.0600000000004</c:v>
                </c:pt>
                <c:pt idx="49">
                  <c:v>5135.24</c:v>
                </c:pt>
                <c:pt idx="50">
                  <c:v>5148.4000000000005</c:v>
                </c:pt>
                <c:pt idx="51">
                  <c:v>5166.1100000000024</c:v>
                </c:pt>
                <c:pt idx="52">
                  <c:v>5189.7699999999995</c:v>
                </c:pt>
                <c:pt idx="53">
                  <c:v>5232.05</c:v>
                </c:pt>
                <c:pt idx="54">
                  <c:v>5247.89</c:v>
                </c:pt>
                <c:pt idx="55">
                  <c:v>5310.72</c:v>
                </c:pt>
                <c:pt idx="56">
                  <c:v>5311.4</c:v>
                </c:pt>
                <c:pt idx="57">
                  <c:v>5319.4299999999994</c:v>
                </c:pt>
                <c:pt idx="58">
                  <c:v>5333.89</c:v>
                </c:pt>
                <c:pt idx="59">
                  <c:v>5355.4699999999993</c:v>
                </c:pt>
                <c:pt idx="60">
                  <c:v>5359.54</c:v>
                </c:pt>
                <c:pt idx="61">
                  <c:v>5380.09</c:v>
                </c:pt>
                <c:pt idx="62">
                  <c:v>5409.79</c:v>
                </c:pt>
                <c:pt idx="63">
                  <c:v>5415.28</c:v>
                </c:pt>
                <c:pt idx="64">
                  <c:v>5462.6500000000024</c:v>
                </c:pt>
                <c:pt idx="65">
                  <c:v>5525.64</c:v>
                </c:pt>
                <c:pt idx="66">
                  <c:v>5576.98</c:v>
                </c:pt>
                <c:pt idx="67">
                  <c:v>5578.8</c:v>
                </c:pt>
                <c:pt idx="68">
                  <c:v>5589.49</c:v>
                </c:pt>
                <c:pt idx="69">
                  <c:v>5629.33</c:v>
                </c:pt>
                <c:pt idx="70">
                  <c:v>5639.91</c:v>
                </c:pt>
                <c:pt idx="71">
                  <c:v>5669.24</c:v>
                </c:pt>
                <c:pt idx="72">
                  <c:v>5672.3200000000024</c:v>
                </c:pt>
                <c:pt idx="73">
                  <c:v>5679.89</c:v>
                </c:pt>
                <c:pt idx="74">
                  <c:v>5689.41</c:v>
                </c:pt>
                <c:pt idx="75">
                  <c:v>5705.17</c:v>
                </c:pt>
                <c:pt idx="76">
                  <c:v>5710.51</c:v>
                </c:pt>
                <c:pt idx="77">
                  <c:v>5748.79</c:v>
                </c:pt>
                <c:pt idx="78">
                  <c:v>5771.67</c:v>
                </c:pt>
                <c:pt idx="79">
                  <c:v>5828.44</c:v>
                </c:pt>
                <c:pt idx="80">
                  <c:v>5893.8200000000024</c:v>
                </c:pt>
                <c:pt idx="81">
                  <c:v>5926.1500000000024</c:v>
                </c:pt>
                <c:pt idx="82">
                  <c:v>5941.26</c:v>
                </c:pt>
                <c:pt idx="83">
                  <c:v>5944.3200000000024</c:v>
                </c:pt>
                <c:pt idx="84">
                  <c:v>5960.53</c:v>
                </c:pt>
                <c:pt idx="85">
                  <c:v>5996.89</c:v>
                </c:pt>
                <c:pt idx="86">
                  <c:v>5998.44</c:v>
                </c:pt>
                <c:pt idx="87">
                  <c:v>6001.68</c:v>
                </c:pt>
                <c:pt idx="88">
                  <c:v>6014.4699999999993</c:v>
                </c:pt>
                <c:pt idx="89">
                  <c:v>6033.56</c:v>
                </c:pt>
                <c:pt idx="90">
                  <c:v>6051.6900000000014</c:v>
                </c:pt>
                <c:pt idx="91">
                  <c:v>6053.37</c:v>
                </c:pt>
                <c:pt idx="92">
                  <c:v>6068.83</c:v>
                </c:pt>
                <c:pt idx="93">
                  <c:v>6078.6200000000044</c:v>
                </c:pt>
                <c:pt idx="94">
                  <c:v>6085.55</c:v>
                </c:pt>
                <c:pt idx="95">
                  <c:v>6103.88</c:v>
                </c:pt>
                <c:pt idx="96">
                  <c:v>6104.74</c:v>
                </c:pt>
                <c:pt idx="97">
                  <c:v>6126.41</c:v>
                </c:pt>
                <c:pt idx="98">
                  <c:v>6138</c:v>
                </c:pt>
                <c:pt idx="99">
                  <c:v>6155.6200000000044</c:v>
                </c:pt>
                <c:pt idx="100">
                  <c:v>6189.06</c:v>
                </c:pt>
                <c:pt idx="101">
                  <c:v>6192.74</c:v>
                </c:pt>
                <c:pt idx="102">
                  <c:v>6221.21</c:v>
                </c:pt>
                <c:pt idx="103">
                  <c:v>6249.05</c:v>
                </c:pt>
                <c:pt idx="104">
                  <c:v>6260.49</c:v>
                </c:pt>
                <c:pt idx="105">
                  <c:v>6269.79</c:v>
                </c:pt>
                <c:pt idx="106">
                  <c:v>6287.6900000000014</c:v>
                </c:pt>
                <c:pt idx="107">
                  <c:v>6314.4299999999994</c:v>
                </c:pt>
                <c:pt idx="108">
                  <c:v>6357.6600000000044</c:v>
                </c:pt>
                <c:pt idx="109">
                  <c:v>6383.95</c:v>
                </c:pt>
                <c:pt idx="110">
                  <c:v>6389.92</c:v>
                </c:pt>
                <c:pt idx="111">
                  <c:v>6405.91</c:v>
                </c:pt>
                <c:pt idx="112">
                  <c:v>6410.64</c:v>
                </c:pt>
                <c:pt idx="113">
                  <c:v>6438.2</c:v>
                </c:pt>
                <c:pt idx="114">
                  <c:v>6458.14</c:v>
                </c:pt>
                <c:pt idx="115">
                  <c:v>6462.39</c:v>
                </c:pt>
                <c:pt idx="116">
                  <c:v>6487.02</c:v>
                </c:pt>
                <c:pt idx="117">
                  <c:v>6506.6500000000024</c:v>
                </c:pt>
                <c:pt idx="118">
                  <c:v>6606.28</c:v>
                </c:pt>
                <c:pt idx="119">
                  <c:v>6689.5</c:v>
                </c:pt>
                <c:pt idx="120">
                  <c:v>6689.5</c:v>
                </c:pt>
                <c:pt idx="121" formatCode="######.00">
                  <c:v>6707.02</c:v>
                </c:pt>
                <c:pt idx="122">
                  <c:v>6723.79</c:v>
                </c:pt>
                <c:pt idx="123">
                  <c:v>6732.28</c:v>
                </c:pt>
                <c:pt idx="124">
                  <c:v>6738.96</c:v>
                </c:pt>
                <c:pt idx="125">
                  <c:v>6741.14</c:v>
                </c:pt>
                <c:pt idx="126">
                  <c:v>6754.06</c:v>
                </c:pt>
                <c:pt idx="127">
                  <c:v>6768.1200000000044</c:v>
                </c:pt>
                <c:pt idx="128">
                  <c:v>6770.9</c:v>
                </c:pt>
                <c:pt idx="129" formatCode="######.00">
                  <c:v>6791.56</c:v>
                </c:pt>
                <c:pt idx="130">
                  <c:v>6797.67</c:v>
                </c:pt>
                <c:pt idx="131">
                  <c:v>6807.6</c:v>
                </c:pt>
                <c:pt idx="132">
                  <c:v>6820.4699999999993</c:v>
                </c:pt>
                <c:pt idx="133">
                  <c:v>6851.2699999999995</c:v>
                </c:pt>
                <c:pt idx="134">
                  <c:v>6873.06</c:v>
                </c:pt>
                <c:pt idx="135">
                  <c:v>6874.3200000000024</c:v>
                </c:pt>
                <c:pt idx="136">
                  <c:v>6892.59</c:v>
                </c:pt>
                <c:pt idx="137">
                  <c:v>6938.2699999999995</c:v>
                </c:pt>
                <c:pt idx="138">
                  <c:v>6960.73</c:v>
                </c:pt>
                <c:pt idx="139">
                  <c:v>6965.39</c:v>
                </c:pt>
                <c:pt idx="140">
                  <c:v>6968.79</c:v>
                </c:pt>
                <c:pt idx="141">
                  <c:v>6981.6</c:v>
                </c:pt>
                <c:pt idx="142">
                  <c:v>6991.2699999999995</c:v>
                </c:pt>
                <c:pt idx="143">
                  <c:v>6997.88</c:v>
                </c:pt>
                <c:pt idx="144">
                  <c:v>7004.63</c:v>
                </c:pt>
                <c:pt idx="145">
                  <c:v>7014.26</c:v>
                </c:pt>
                <c:pt idx="146">
                  <c:v>7014.92</c:v>
                </c:pt>
                <c:pt idx="147">
                  <c:v>7016.35</c:v>
                </c:pt>
                <c:pt idx="148">
                  <c:v>7028.7</c:v>
                </c:pt>
                <c:pt idx="149">
                  <c:v>7041.05</c:v>
                </c:pt>
                <c:pt idx="150">
                  <c:v>7047.29</c:v>
                </c:pt>
                <c:pt idx="151">
                  <c:v>7056.56</c:v>
                </c:pt>
                <c:pt idx="152" formatCode="######.00">
                  <c:v>7084.21</c:v>
                </c:pt>
                <c:pt idx="153">
                  <c:v>7090.17</c:v>
                </c:pt>
                <c:pt idx="154">
                  <c:v>7095.53</c:v>
                </c:pt>
                <c:pt idx="155">
                  <c:v>7103.49</c:v>
                </c:pt>
                <c:pt idx="156">
                  <c:v>7137.04</c:v>
                </c:pt>
                <c:pt idx="157" formatCode="######.00">
                  <c:v>7139.03</c:v>
                </c:pt>
                <c:pt idx="158">
                  <c:v>7142.6900000000014</c:v>
                </c:pt>
                <c:pt idx="159" formatCode="######.00">
                  <c:v>7159.7</c:v>
                </c:pt>
                <c:pt idx="160">
                  <c:v>7202.54</c:v>
                </c:pt>
                <c:pt idx="161">
                  <c:v>7209.79</c:v>
                </c:pt>
                <c:pt idx="162">
                  <c:v>7244.3200000000024</c:v>
                </c:pt>
                <c:pt idx="163">
                  <c:v>7287.41</c:v>
                </c:pt>
                <c:pt idx="164">
                  <c:v>7291.05</c:v>
                </c:pt>
                <c:pt idx="165">
                  <c:v>7327.85</c:v>
                </c:pt>
                <c:pt idx="166">
                  <c:v>7332.73</c:v>
                </c:pt>
                <c:pt idx="167">
                  <c:v>7349.29</c:v>
                </c:pt>
                <c:pt idx="168">
                  <c:v>7358.26</c:v>
                </c:pt>
                <c:pt idx="169">
                  <c:v>7376.09</c:v>
                </c:pt>
                <c:pt idx="170">
                  <c:v>7395.67</c:v>
                </c:pt>
                <c:pt idx="171">
                  <c:v>7399</c:v>
                </c:pt>
                <c:pt idx="172">
                  <c:v>7442.6500000000024</c:v>
                </c:pt>
                <c:pt idx="173">
                  <c:v>7444.63</c:v>
                </c:pt>
                <c:pt idx="174">
                  <c:v>7455.67</c:v>
                </c:pt>
                <c:pt idx="175">
                  <c:v>7487.54</c:v>
                </c:pt>
                <c:pt idx="176">
                  <c:v>7505.6900000000014</c:v>
                </c:pt>
                <c:pt idx="177">
                  <c:v>7509.79</c:v>
                </c:pt>
                <c:pt idx="178">
                  <c:v>7517.46</c:v>
                </c:pt>
                <c:pt idx="179" formatCode="######.00">
                  <c:v>7519.8600000000024</c:v>
                </c:pt>
                <c:pt idx="180">
                  <c:v>7520.22</c:v>
                </c:pt>
                <c:pt idx="181">
                  <c:v>7551.84</c:v>
                </c:pt>
                <c:pt idx="182">
                  <c:v>7577.06</c:v>
                </c:pt>
                <c:pt idx="183">
                  <c:v>7622.21</c:v>
                </c:pt>
                <c:pt idx="184">
                  <c:v>7624.1500000000024</c:v>
                </c:pt>
                <c:pt idx="185">
                  <c:v>7637.5</c:v>
                </c:pt>
                <c:pt idx="186">
                  <c:v>7689.6500000000024</c:v>
                </c:pt>
                <c:pt idx="187">
                  <c:v>7718.01</c:v>
                </c:pt>
                <c:pt idx="188">
                  <c:v>7728.23</c:v>
                </c:pt>
                <c:pt idx="189" formatCode="######.00">
                  <c:v>7752.35</c:v>
                </c:pt>
                <c:pt idx="190">
                  <c:v>7843.7</c:v>
                </c:pt>
                <c:pt idx="191">
                  <c:v>7860.2699999999995</c:v>
                </c:pt>
                <c:pt idx="192">
                  <c:v>7899.71</c:v>
                </c:pt>
                <c:pt idx="193">
                  <c:v>7944.6100000000024</c:v>
                </c:pt>
                <c:pt idx="194">
                  <c:v>7967.96</c:v>
                </c:pt>
                <c:pt idx="195">
                  <c:v>8029.6</c:v>
                </c:pt>
                <c:pt idx="196">
                  <c:v>8139.88</c:v>
                </c:pt>
                <c:pt idx="197">
                  <c:v>8146.46</c:v>
                </c:pt>
                <c:pt idx="198">
                  <c:v>8244.2999999999811</c:v>
                </c:pt>
                <c:pt idx="199">
                  <c:v>8248.1200000000008</c:v>
                </c:pt>
                <c:pt idx="200">
                  <c:v>8256.9</c:v>
                </c:pt>
                <c:pt idx="201">
                  <c:v>8341.77</c:v>
                </c:pt>
                <c:pt idx="202">
                  <c:v>8359.25</c:v>
                </c:pt>
                <c:pt idx="203">
                  <c:v>8388.77</c:v>
                </c:pt>
                <c:pt idx="204">
                  <c:v>8453.66</c:v>
                </c:pt>
                <c:pt idx="205">
                  <c:v>8471.629999999981</c:v>
                </c:pt>
                <c:pt idx="206">
                  <c:v>8526.1</c:v>
                </c:pt>
                <c:pt idx="207">
                  <c:v>8670.18</c:v>
                </c:pt>
                <c:pt idx="208">
                  <c:v>8752.15</c:v>
                </c:pt>
                <c:pt idx="209">
                  <c:v>8899.66</c:v>
                </c:pt>
                <c:pt idx="210">
                  <c:v>8906.2099999998754</c:v>
                </c:pt>
                <c:pt idx="211">
                  <c:v>8951.57</c:v>
                </c:pt>
                <c:pt idx="212">
                  <c:v>9261.1200000000008</c:v>
                </c:pt>
                <c:pt idx="213">
                  <c:v>9413.3499999998476</c:v>
                </c:pt>
                <c:pt idx="214">
                  <c:v>9519.56</c:v>
                </c:pt>
                <c:pt idx="215">
                  <c:v>9601.98</c:v>
                </c:pt>
              </c:numCache>
            </c:numRef>
          </c:val>
        </c:ser>
        <c:axId val="61442304"/>
        <c:axId val="61469056"/>
      </c:barChart>
      <c:lineChart>
        <c:grouping val="standard"/>
        <c:ser>
          <c:idx val="1"/>
          <c:order val="1"/>
          <c:tx>
            <c:strRef>
              <c:f>'PPI HB CCG'!$C$1</c:f>
              <c:strCache>
                <c:ptCount val="1"/>
                <c:pt idx="0">
                  <c:v>England Average</c:v>
                </c:pt>
              </c:strCache>
            </c:strRef>
          </c:tx>
          <c:marker>
            <c:symbol val="none"/>
          </c:marker>
          <c:cat>
            <c:strRef>
              <c:f>'PPI HB CCG'!$A$2:$A$217</c:f>
              <c:strCache>
                <c:ptCount val="216"/>
                <c:pt idx="0">
                  <c:v>PCT WANDSWORTH CCG</c:v>
                </c:pt>
                <c:pt idx="1">
                  <c:v>PCT LAMBETH CCG</c:v>
                </c:pt>
                <c:pt idx="2">
                  <c:v>PCT CITY AND HACKNEY CCG</c:v>
                </c:pt>
                <c:pt idx="3">
                  <c:v>PCT RICHMOND CCG</c:v>
                </c:pt>
                <c:pt idx="4">
                  <c:v>PCT HARINGEY CCG</c:v>
                </c:pt>
                <c:pt idx="5">
                  <c:v>PCT WEST LONDON (K&amp;C &amp; QPP) CCG</c:v>
                </c:pt>
                <c:pt idx="6">
                  <c:v>PCT NEWHAM CCG</c:v>
                </c:pt>
                <c:pt idx="7">
                  <c:v>PCT CAMDEN CCG</c:v>
                </c:pt>
                <c:pt idx="8">
                  <c:v>PCT LEICESTER CITY CCG</c:v>
                </c:pt>
                <c:pt idx="9">
                  <c:v>PCT SOUTHWARK CCG</c:v>
                </c:pt>
                <c:pt idx="10">
                  <c:v>PCT MERTON CCG</c:v>
                </c:pt>
                <c:pt idx="11">
                  <c:v>PCT HAMMERSMITH AND FULHAM CCG</c:v>
                </c:pt>
                <c:pt idx="12">
                  <c:v>PCT SOUTH READING CCG</c:v>
                </c:pt>
                <c:pt idx="13">
                  <c:v>PCT WALTHAM FOREST CCG</c:v>
                </c:pt>
                <c:pt idx="14">
                  <c:v>PCT LEWISHAM CCG</c:v>
                </c:pt>
                <c:pt idx="15">
                  <c:v>PCT KINGSTON CCG</c:v>
                </c:pt>
                <c:pt idx="16">
                  <c:v>PCT BRIGHTON &amp; HOVE CCG</c:v>
                </c:pt>
                <c:pt idx="17">
                  <c:v>PCT CENTRAL LONDON (WESTMINSTER) CCG</c:v>
                </c:pt>
                <c:pt idx="18">
                  <c:v>PCT WINDSOR, ASCOT AND MAIDENHEAD CCG</c:v>
                </c:pt>
                <c:pt idx="19">
                  <c:v>PCT NORTH WEST SURREY CCG</c:v>
                </c:pt>
                <c:pt idx="20">
                  <c:v>PCT ISLINGTON CCG</c:v>
                </c:pt>
                <c:pt idx="21">
                  <c:v>PCT BARKING &amp; DAGENHAM CCG</c:v>
                </c:pt>
                <c:pt idx="22">
                  <c:v>PCT NORWICH CCG</c:v>
                </c:pt>
                <c:pt idx="23">
                  <c:v>PCT GUILDFORD AND WAVERLEY CCG</c:v>
                </c:pt>
                <c:pt idx="24">
                  <c:v>PCT EALING CCG</c:v>
                </c:pt>
                <c:pt idx="25">
                  <c:v>PCT WOKINGHAM CCG</c:v>
                </c:pt>
                <c:pt idx="26">
                  <c:v>PCT EAST LEICESTERSHIRE AND RUTLAND CCG</c:v>
                </c:pt>
                <c:pt idx="27">
                  <c:v>PCT HOUNSLOW CCG</c:v>
                </c:pt>
                <c:pt idx="28">
                  <c:v>PCT ENFIELD CCG</c:v>
                </c:pt>
                <c:pt idx="29">
                  <c:v>PCT BRENT CCG</c:v>
                </c:pt>
                <c:pt idx="30">
                  <c:v>PCT SURREY DOWNS CCG</c:v>
                </c:pt>
                <c:pt idx="31">
                  <c:v>PCT CHILTERN CCG</c:v>
                </c:pt>
                <c:pt idx="32">
                  <c:v>PCT BRACKNELL AND ASCOT CCG</c:v>
                </c:pt>
                <c:pt idx="33">
                  <c:v>PCT REDBRIDGE CCG</c:v>
                </c:pt>
                <c:pt idx="34">
                  <c:v>PCT THURROCK CCG</c:v>
                </c:pt>
                <c:pt idx="35">
                  <c:v>PCT GREENWICH CCG</c:v>
                </c:pt>
                <c:pt idx="36">
                  <c:v>PCT MILTON KEYNES CCG</c:v>
                </c:pt>
                <c:pt idx="37">
                  <c:v>PCT TOWER HAMLETS CCG</c:v>
                </c:pt>
                <c:pt idx="38">
                  <c:v>PCT SLOUGH CCG</c:v>
                </c:pt>
                <c:pt idx="39">
                  <c:v>PCT WEST LEICESTERSHIRE CCG</c:v>
                </c:pt>
                <c:pt idx="40">
                  <c:v>PCT CROYDON CCG</c:v>
                </c:pt>
                <c:pt idx="41">
                  <c:v>PCT NEWBURY AND DISTRICT CCG</c:v>
                </c:pt>
                <c:pt idx="42">
                  <c:v>PCT BARNET CCG</c:v>
                </c:pt>
                <c:pt idx="43">
                  <c:v>PCT BIRMINGHAM SOUTH AND CENTRAL CCG</c:v>
                </c:pt>
                <c:pt idx="44">
                  <c:v>PCT HILLINGDON CCG</c:v>
                </c:pt>
                <c:pt idx="45">
                  <c:v>PCT SURREY HEATH CCG</c:v>
                </c:pt>
                <c:pt idx="46">
                  <c:v>PCT HARROW CCG</c:v>
                </c:pt>
                <c:pt idx="47">
                  <c:v>PCT HERTS VALLEYS CCG</c:v>
                </c:pt>
                <c:pt idx="48">
                  <c:v>PCT NORTH &amp; WEST READING CCG</c:v>
                </c:pt>
                <c:pt idx="49">
                  <c:v>PCT NOTTINGHAM CITY CCG</c:v>
                </c:pt>
                <c:pt idx="50">
                  <c:v>PCT DUDLEY CCG</c:v>
                </c:pt>
                <c:pt idx="51">
                  <c:v>PCT BRADFORD CITY CCG</c:v>
                </c:pt>
                <c:pt idx="52">
                  <c:v>PCT OXFORDSHIRE CCG</c:v>
                </c:pt>
                <c:pt idx="53">
                  <c:v>PCT HORSHAM AND MID SUSSEX CCG</c:v>
                </c:pt>
                <c:pt idx="54">
                  <c:v>PCT RUSHCLIFFE CCG</c:v>
                </c:pt>
                <c:pt idx="55">
                  <c:v>PCT BASILDON AND BRENTWOOD CCG</c:v>
                </c:pt>
                <c:pt idx="56">
                  <c:v>PCT AYLESBURY VALE CCG</c:v>
                </c:pt>
                <c:pt idx="57">
                  <c:v>PCT EAST SURREY CCG</c:v>
                </c:pt>
                <c:pt idx="58">
                  <c:v>PCT BRISTOL CCG</c:v>
                </c:pt>
                <c:pt idx="59">
                  <c:v>PCT SOUTHEND CCG</c:v>
                </c:pt>
                <c:pt idx="60">
                  <c:v>PCT WOLVERHAMPTON CCG</c:v>
                </c:pt>
                <c:pt idx="61">
                  <c:v>PCT BROMLEY CCG</c:v>
                </c:pt>
                <c:pt idx="62">
                  <c:v>PCT SOUTHAMPTON CCG</c:v>
                </c:pt>
                <c:pt idx="63">
                  <c:v>PCT SUTTON CCG</c:v>
                </c:pt>
                <c:pt idx="64">
                  <c:v>PCT HULL CCG</c:v>
                </c:pt>
                <c:pt idx="65">
                  <c:v>PCT LUTON CCG</c:v>
                </c:pt>
                <c:pt idx="66">
                  <c:v>PCT MEDWAY CCG</c:v>
                </c:pt>
                <c:pt idx="67">
                  <c:v>PCT NORTH EAST HAMPSHIRE AND FARNHAM CCG</c:v>
                </c:pt>
                <c:pt idx="68">
                  <c:v>PCT WALSALL CCG</c:v>
                </c:pt>
                <c:pt idx="69">
                  <c:v>PCT BIRMINGHAM CROSSCITY CCG</c:v>
                </c:pt>
                <c:pt idx="70">
                  <c:v>PCT EAST STAFFORDSHIRE CCG</c:v>
                </c:pt>
                <c:pt idx="71">
                  <c:v>PCT HAVERING CCG</c:v>
                </c:pt>
                <c:pt idx="72">
                  <c:v>PCT EAST AND NORTH HERTFORDSHIRE CCG</c:v>
                </c:pt>
                <c:pt idx="73">
                  <c:v>PCT SANDWELL AND WEST BIRMINGHAM CCG</c:v>
                </c:pt>
                <c:pt idx="74">
                  <c:v>PCT CENTRAL MANCHESTER CCG</c:v>
                </c:pt>
                <c:pt idx="75">
                  <c:v>PCT GLOUCESTERSHIRE CCG</c:v>
                </c:pt>
                <c:pt idx="76">
                  <c:v>PCT CAMBRIDGESHIRE AND PETERBOROUGH CCG</c:v>
                </c:pt>
                <c:pt idx="77">
                  <c:v>PCT SE STAFFS &amp; SEISDON PENINSULAR CCG</c:v>
                </c:pt>
                <c:pt idx="78">
                  <c:v>PCT BEDFORDSHIRE CCG</c:v>
                </c:pt>
                <c:pt idx="79">
                  <c:v>PCT BEXLEY CCG</c:v>
                </c:pt>
                <c:pt idx="80">
                  <c:v>PCT NOTTINGHAM WEST CCG</c:v>
                </c:pt>
                <c:pt idx="81">
                  <c:v>PCT CRAWLEY CCG</c:v>
                </c:pt>
                <c:pt idx="82">
                  <c:v>PCT CASTLE POINT AND ROCHFORD CCG</c:v>
                </c:pt>
                <c:pt idx="83">
                  <c:v>PCT WYRE FOREST CCG</c:v>
                </c:pt>
                <c:pt idx="84">
                  <c:v>PCT DARTFORD, GRAVESHAM AND SWANLEY CCG</c:v>
                </c:pt>
                <c:pt idx="85">
                  <c:v>PCT REDDITCH AND BROMSGROVE CCG</c:v>
                </c:pt>
                <c:pt idx="86">
                  <c:v>PCT SOUTHERN DERBYSHIRE CCG</c:v>
                </c:pt>
                <c:pt idx="87">
                  <c:v>PCT NORTH HAMPSHIRE CCG</c:v>
                </c:pt>
                <c:pt idx="88">
                  <c:v>PCT BATH AND NORTH EAST SOMERSET CCG</c:v>
                </c:pt>
                <c:pt idx="89">
                  <c:v>PCT SOLIHULL CCG</c:v>
                </c:pt>
                <c:pt idx="90">
                  <c:v>PCT COVENTRY AND RUGBY CCG</c:v>
                </c:pt>
                <c:pt idx="91">
                  <c:v>PCT AIREDALE, WHARFEDALE AND CRAVEN CCG</c:v>
                </c:pt>
                <c:pt idx="92">
                  <c:v>PCT WEST ESSEX CCG</c:v>
                </c:pt>
                <c:pt idx="93">
                  <c:v>PCT NORTH NORFOLK CCG</c:v>
                </c:pt>
                <c:pt idx="94">
                  <c:v>PCT SOUTH WORCESTERSHIRE CCG</c:v>
                </c:pt>
                <c:pt idx="95">
                  <c:v>PCT LEEDS NORTH CCG</c:v>
                </c:pt>
                <c:pt idx="96">
                  <c:v>PCT SOUTH NORFOLK CCG</c:v>
                </c:pt>
                <c:pt idx="97">
                  <c:v>PCT HIGH WEALD LEWES HAVENS CCG</c:v>
                </c:pt>
                <c:pt idx="98">
                  <c:v>PCT WEST KENT CCG</c:v>
                </c:pt>
                <c:pt idx="99">
                  <c:v>PCT GREATER PRESTON CCG</c:v>
                </c:pt>
                <c:pt idx="100">
                  <c:v>PCT SOUTH WARWICKSHIRE CCG</c:v>
                </c:pt>
                <c:pt idx="101">
                  <c:v>PCT GREATER HUDDERSFIELD CCG</c:v>
                </c:pt>
                <c:pt idx="102">
                  <c:v>PCT WEST HAMPSHIRE CCG</c:v>
                </c:pt>
                <c:pt idx="103">
                  <c:v>PCT ASHFORD CCG</c:v>
                </c:pt>
                <c:pt idx="104">
                  <c:v>PCT SWALE CCG</c:v>
                </c:pt>
                <c:pt idx="105">
                  <c:v>PCT EREWASH CCG</c:v>
                </c:pt>
                <c:pt idx="106">
                  <c:v>PCT BRADFORD DISTRICTS CCG</c:v>
                </c:pt>
                <c:pt idx="107">
                  <c:v>PCT LEEDS WEST CCG</c:v>
                </c:pt>
                <c:pt idx="108">
                  <c:v>PCT CANTERBURY AND COASTAL CCG</c:v>
                </c:pt>
                <c:pt idx="109">
                  <c:v>PCT HEREFORDSHIRE CCG</c:v>
                </c:pt>
                <c:pt idx="110">
                  <c:v>PCT CHORLEY AND SOUTH RIBBLE CCG</c:v>
                </c:pt>
                <c:pt idx="111">
                  <c:v>PCT NORTH KIRKLEES CCG</c:v>
                </c:pt>
                <c:pt idx="112">
                  <c:v>PCT SOUTH GLOUCESTERSHIRE CCG</c:v>
                </c:pt>
                <c:pt idx="113">
                  <c:v>PCT STOCKPORT CCG</c:v>
                </c:pt>
                <c:pt idx="114">
                  <c:v>PCT NOTTINGHAM NORTH &amp; EAST CCG</c:v>
                </c:pt>
                <c:pt idx="115">
                  <c:v>PCT MID ESSEX CCG</c:v>
                </c:pt>
                <c:pt idx="116">
                  <c:v>PCT VALE OF YORK CCG</c:v>
                </c:pt>
                <c:pt idx="117">
                  <c:v>PCT NENE CCG</c:v>
                </c:pt>
                <c:pt idx="118">
                  <c:v>PCT NORTH SOMERSET CCG</c:v>
                </c:pt>
                <c:pt idx="119">
                  <c:v>PCT DORSET CCG</c:v>
                </c:pt>
                <c:pt idx="120">
                  <c:v>PCT WEST SUFFOLK CCG</c:v>
                </c:pt>
                <c:pt idx="121">
                  <c:v>Hywel Dda</c:v>
                </c:pt>
                <c:pt idx="122">
                  <c:v>PCT GREAT YARMOUTH &amp; WAVENEY CCG</c:v>
                </c:pt>
                <c:pt idx="123">
                  <c:v>PCT NORTH, EAST, WEST DEVON CCG</c:v>
                </c:pt>
                <c:pt idx="124">
                  <c:v>PCT TELFORD &amp; WREKIN CCG</c:v>
                </c:pt>
                <c:pt idx="125">
                  <c:v>PCT HARROGATE AND RURAL DISTRICT CCG</c:v>
                </c:pt>
                <c:pt idx="126">
                  <c:v>PCT NORTH DERBYSHIRE CCG</c:v>
                </c:pt>
                <c:pt idx="127">
                  <c:v>PCT EAST RIDING OF YORKSHIRE CCG</c:v>
                </c:pt>
                <c:pt idx="128">
                  <c:v>PCT NEWCASTLE GATESHEAD CCG</c:v>
                </c:pt>
                <c:pt idx="129">
                  <c:v>Cardiff And Vale </c:v>
                </c:pt>
                <c:pt idx="130">
                  <c:v>PCT NORTH EAST ESSEX CCG</c:v>
                </c:pt>
                <c:pt idx="131">
                  <c:v>PCT CALDERDALE CCG</c:v>
                </c:pt>
                <c:pt idx="132">
                  <c:v>PCT WILTSHIRE CCG</c:v>
                </c:pt>
                <c:pt idx="133">
                  <c:v>PCT PORTSMOUTH CCG</c:v>
                </c:pt>
                <c:pt idx="134">
                  <c:v>PCT WEST NORFOLK CCG</c:v>
                </c:pt>
                <c:pt idx="135">
                  <c:v>PCT SWINDON CCG</c:v>
                </c:pt>
                <c:pt idx="136">
                  <c:v>PCT WARWICKSHIRE NORTH CCG</c:v>
                </c:pt>
                <c:pt idx="137">
                  <c:v>PCT NEWARK &amp; SHERWOOD CCG</c:v>
                </c:pt>
                <c:pt idx="138">
                  <c:v>PCT WAKEFIELD CCG</c:v>
                </c:pt>
                <c:pt idx="139">
                  <c:v>PCT WEST LANCASHIRE CCG</c:v>
                </c:pt>
                <c:pt idx="140">
                  <c:v>PCT LINCOLNSHIRE WEST CCG</c:v>
                </c:pt>
                <c:pt idx="141">
                  <c:v>PCT ISLE OF WIGHT CCG</c:v>
                </c:pt>
                <c:pt idx="142">
                  <c:v>PCT CANNOCK CHASE CCG</c:v>
                </c:pt>
                <c:pt idx="143">
                  <c:v>PCT SHROPSHIRE CCG</c:v>
                </c:pt>
                <c:pt idx="144">
                  <c:v>PCT BURY CCG</c:v>
                </c:pt>
                <c:pt idx="145">
                  <c:v>PCT EASTBOURNE, HAILSHAM AND SEAFORD CCG</c:v>
                </c:pt>
                <c:pt idx="146">
                  <c:v>PCT SOMERSET CCG</c:v>
                </c:pt>
                <c:pt idx="147">
                  <c:v>PCT NORTH EAST LINCOLNSHIRE CCG</c:v>
                </c:pt>
                <c:pt idx="148">
                  <c:v>PCT EASTERN CHESHIRE CCG</c:v>
                </c:pt>
                <c:pt idx="149">
                  <c:v>PCT LEEDS SOUTH AND EAST CCG</c:v>
                </c:pt>
                <c:pt idx="150">
                  <c:v>PCT SOUTH DEVON AND TORBAY CCG</c:v>
                </c:pt>
                <c:pt idx="151">
                  <c:v>PCT IPSWICH AND EAST SUFFOLK CCG</c:v>
                </c:pt>
                <c:pt idx="152">
                  <c:v>Abertawe Bro Morgannwg Uni</c:v>
                </c:pt>
                <c:pt idx="153">
                  <c:v>PCT DARLINGTON CCG</c:v>
                </c:pt>
                <c:pt idx="154">
                  <c:v>PCT STAFFORD AND SURROUNDS CCG</c:v>
                </c:pt>
                <c:pt idx="155">
                  <c:v>PCT HARTLEPOOL AND STOCKTON-ON-TEES CCG</c:v>
                </c:pt>
                <c:pt idx="156">
                  <c:v>PCT CORBY CCG</c:v>
                </c:pt>
                <c:pt idx="157">
                  <c:v>Cwm Taf</c:v>
                </c:pt>
                <c:pt idx="158">
                  <c:v>PCT COASTAL WEST SUSSEX CCG</c:v>
                </c:pt>
                <c:pt idx="159">
                  <c:v>Powys Teaching</c:v>
                </c:pt>
                <c:pt idx="160">
                  <c:v>PCT SOUTH WEST LINCOLNSHIRE CCG</c:v>
                </c:pt>
                <c:pt idx="161">
                  <c:v>PCT TRAFFORD CCG</c:v>
                </c:pt>
                <c:pt idx="162">
                  <c:v>PCT SHEFFIELD CCG</c:v>
                </c:pt>
                <c:pt idx="163">
                  <c:v>PCT CUMBRIA CCG</c:v>
                </c:pt>
                <c:pt idx="164">
                  <c:v>PCT FAREHAM AND GOSPORT CCG</c:v>
                </c:pt>
                <c:pt idx="165">
                  <c:v>PCT SUNDERLAND CCG</c:v>
                </c:pt>
                <c:pt idx="166">
                  <c:v>PCT SOUTH LINCOLNSHIRE CCG</c:v>
                </c:pt>
                <c:pt idx="167">
                  <c:v>PCT SOUTH KENT COAST CCG</c:v>
                </c:pt>
                <c:pt idx="168">
                  <c:v>PCT WEST CHESHIRE CCG</c:v>
                </c:pt>
                <c:pt idx="169">
                  <c:v>PCT THANET CCG</c:v>
                </c:pt>
                <c:pt idx="170">
                  <c:v>PCT NORTH TYNESIDE CCG</c:v>
                </c:pt>
                <c:pt idx="171">
                  <c:v>PCT LANCASHIRE NORTH CCG</c:v>
                </c:pt>
                <c:pt idx="172">
                  <c:v>PCT SOUTH EASTERN HAMPSHIRE CCG</c:v>
                </c:pt>
                <c:pt idx="173">
                  <c:v>PCT NORTHUMBERLAND CCG</c:v>
                </c:pt>
                <c:pt idx="174">
                  <c:v>PCT SOUTH TYNESIDE CCG</c:v>
                </c:pt>
                <c:pt idx="175">
                  <c:v>PCT HASTINGS &amp; ROTHER CCG</c:v>
                </c:pt>
                <c:pt idx="176">
                  <c:v>PCT BOLTON CCG</c:v>
                </c:pt>
                <c:pt idx="177">
                  <c:v>PCT MANSFIELD &amp; ASHFIELD CCG</c:v>
                </c:pt>
                <c:pt idx="178">
                  <c:v>PCT SOUTH MANCHESTER CCG</c:v>
                </c:pt>
                <c:pt idx="179">
                  <c:v>Aneurin Bevan</c:v>
                </c:pt>
                <c:pt idx="180">
                  <c:v>PCT HARDWICK CCG</c:v>
                </c:pt>
                <c:pt idx="181">
                  <c:v>PCT HAMBLETON, RICHMONDSHIRE AND WHITBY CCG</c:v>
                </c:pt>
                <c:pt idx="182">
                  <c:v>PCT KERNOW CCG</c:v>
                </c:pt>
                <c:pt idx="183">
                  <c:v>PCT SALFORD CCG</c:v>
                </c:pt>
                <c:pt idx="184">
                  <c:v>PCT NORTH MANCHESTER CCG</c:v>
                </c:pt>
                <c:pt idx="185">
                  <c:v>PCT ST HELENS CCG</c:v>
                </c:pt>
                <c:pt idx="186">
                  <c:v>PCT ROTHERHAM CCG</c:v>
                </c:pt>
                <c:pt idx="187">
                  <c:v>PCT NORTH LINCOLNSHIRE CCG</c:v>
                </c:pt>
                <c:pt idx="188">
                  <c:v>PCT SOUTHPORT AND FORMBY CCG</c:v>
                </c:pt>
                <c:pt idx="189">
                  <c:v>Betsi Cadwaladr Uni</c:v>
                </c:pt>
                <c:pt idx="190">
                  <c:v>PCT STOKE ON TRENT CCG</c:v>
                </c:pt>
                <c:pt idx="191">
                  <c:v>PCT SCARBOROUGH AND RYEDALE CCG</c:v>
                </c:pt>
                <c:pt idx="192">
                  <c:v>PCT BASSETLAW CCG</c:v>
                </c:pt>
                <c:pt idx="193">
                  <c:v>PCT OLDHAM CCG</c:v>
                </c:pt>
                <c:pt idx="194">
                  <c:v>PCT NORTH STAFFORDSHIRE CCG</c:v>
                </c:pt>
                <c:pt idx="195">
                  <c:v>PCT KNOWSLEY CCG</c:v>
                </c:pt>
                <c:pt idx="196">
                  <c:v>PCT TAMESIDE AND GLOSSOP CCG</c:v>
                </c:pt>
                <c:pt idx="197">
                  <c:v>PCT WARRINGTON CCG</c:v>
                </c:pt>
                <c:pt idx="198">
                  <c:v>PCT SOUTH TEES CCG</c:v>
                </c:pt>
                <c:pt idx="199">
                  <c:v>PCT LIVERPOOL CCG</c:v>
                </c:pt>
                <c:pt idx="200">
                  <c:v>PCT EAST LANCASHIRE CCG</c:v>
                </c:pt>
                <c:pt idx="201">
                  <c:v>PCT BLACKBURN WITH DARWEN CCG</c:v>
                </c:pt>
                <c:pt idx="202">
                  <c:v>PCT DONCASTER CCG</c:v>
                </c:pt>
                <c:pt idx="203">
                  <c:v>PCT NORTH DURHAM CCG</c:v>
                </c:pt>
                <c:pt idx="204">
                  <c:v>PCT SOUTH CHESHIRE CCG</c:v>
                </c:pt>
                <c:pt idx="205">
                  <c:v>PCT FYLDE &amp; WYRE CCG</c:v>
                </c:pt>
                <c:pt idx="206">
                  <c:v>PCT HEYWOOD, MIDDLETON &amp; ROCHDALE CCG</c:v>
                </c:pt>
                <c:pt idx="207">
                  <c:v>PCT LINCOLNSHIRE EAST CCG</c:v>
                </c:pt>
                <c:pt idx="208">
                  <c:v>PCT SOUTH SEFTON CCG</c:v>
                </c:pt>
                <c:pt idx="209">
                  <c:v>PCT VALE ROYAL CCG</c:v>
                </c:pt>
                <c:pt idx="210">
                  <c:v>PCT BARNSLEY CCG</c:v>
                </c:pt>
                <c:pt idx="211">
                  <c:v>PCT DURHAM DALES,EASINGTON &amp; SEDGEFIELD CCG</c:v>
                </c:pt>
                <c:pt idx="212">
                  <c:v>PCT BLACKPOOL CCG</c:v>
                </c:pt>
                <c:pt idx="213">
                  <c:v>PCT HALTON CCG</c:v>
                </c:pt>
                <c:pt idx="214">
                  <c:v>PCT WIRRAL CCG</c:v>
                </c:pt>
                <c:pt idx="215">
                  <c:v>PCT WIGAN BOROUGH CCG</c:v>
                </c:pt>
              </c:strCache>
            </c:strRef>
          </c:cat>
          <c:val>
            <c:numRef>
              <c:f>'PPI HB CCG'!$C$2:$C$217</c:f>
              <c:numCache>
                <c:formatCode>General</c:formatCode>
                <c:ptCount val="216"/>
                <c:pt idx="0">
                  <c:v>6254.5496650718578</c:v>
                </c:pt>
                <c:pt idx="1">
                  <c:v>6254.5496650718578</c:v>
                </c:pt>
                <c:pt idx="2">
                  <c:v>6254.5496650718578</c:v>
                </c:pt>
                <c:pt idx="3">
                  <c:v>6254.5496650718578</c:v>
                </c:pt>
                <c:pt idx="4">
                  <c:v>6254.5496650718578</c:v>
                </c:pt>
                <c:pt idx="5">
                  <c:v>6254.5496650718578</c:v>
                </c:pt>
                <c:pt idx="6">
                  <c:v>6254.5496650718578</c:v>
                </c:pt>
                <c:pt idx="7">
                  <c:v>6254.5496650718578</c:v>
                </c:pt>
                <c:pt idx="8">
                  <c:v>6254.5496650718578</c:v>
                </c:pt>
                <c:pt idx="9">
                  <c:v>6254.5496650718578</c:v>
                </c:pt>
                <c:pt idx="10">
                  <c:v>6254.5496650718578</c:v>
                </c:pt>
                <c:pt idx="11">
                  <c:v>6254.5496650718578</c:v>
                </c:pt>
                <c:pt idx="12">
                  <c:v>6254.5496650718578</c:v>
                </c:pt>
                <c:pt idx="13">
                  <c:v>6254.5496650718578</c:v>
                </c:pt>
                <c:pt idx="14">
                  <c:v>6254.5496650718578</c:v>
                </c:pt>
                <c:pt idx="15">
                  <c:v>6254.5496650718578</c:v>
                </c:pt>
                <c:pt idx="16">
                  <c:v>6254.5496650718578</c:v>
                </c:pt>
                <c:pt idx="17">
                  <c:v>6254.5496650718578</c:v>
                </c:pt>
                <c:pt idx="18">
                  <c:v>6254.5496650718578</c:v>
                </c:pt>
                <c:pt idx="19">
                  <c:v>6254.5496650718578</c:v>
                </c:pt>
                <c:pt idx="20">
                  <c:v>6254.5496650718578</c:v>
                </c:pt>
                <c:pt idx="21">
                  <c:v>6254.5496650718578</c:v>
                </c:pt>
                <c:pt idx="22">
                  <c:v>6254.5496650718578</c:v>
                </c:pt>
                <c:pt idx="23">
                  <c:v>6254.5496650718578</c:v>
                </c:pt>
                <c:pt idx="24">
                  <c:v>6254.5496650718578</c:v>
                </c:pt>
                <c:pt idx="25">
                  <c:v>6254.5496650718578</c:v>
                </c:pt>
                <c:pt idx="26">
                  <c:v>6254.5496650718578</c:v>
                </c:pt>
                <c:pt idx="27">
                  <c:v>6254.5496650718578</c:v>
                </c:pt>
                <c:pt idx="28">
                  <c:v>6254.5496650718578</c:v>
                </c:pt>
                <c:pt idx="29">
                  <c:v>6254.5496650718578</c:v>
                </c:pt>
                <c:pt idx="30">
                  <c:v>6254.5496650718578</c:v>
                </c:pt>
                <c:pt idx="31">
                  <c:v>6254.5496650718578</c:v>
                </c:pt>
                <c:pt idx="32">
                  <c:v>6254.5496650718578</c:v>
                </c:pt>
                <c:pt idx="33">
                  <c:v>6254.5496650718578</c:v>
                </c:pt>
                <c:pt idx="34">
                  <c:v>6254.5496650718578</c:v>
                </c:pt>
                <c:pt idx="35">
                  <c:v>6254.5496650718578</c:v>
                </c:pt>
                <c:pt idx="36">
                  <c:v>6254.5496650718578</c:v>
                </c:pt>
                <c:pt idx="37">
                  <c:v>6254.5496650718578</c:v>
                </c:pt>
                <c:pt idx="38">
                  <c:v>6254.5496650718578</c:v>
                </c:pt>
                <c:pt idx="39">
                  <c:v>6254.5496650718578</c:v>
                </c:pt>
                <c:pt idx="40">
                  <c:v>6254.5496650718578</c:v>
                </c:pt>
                <c:pt idx="41">
                  <c:v>6254.5496650718578</c:v>
                </c:pt>
                <c:pt idx="42">
                  <c:v>6254.5496650718578</c:v>
                </c:pt>
                <c:pt idx="43">
                  <c:v>6254.5496650718578</c:v>
                </c:pt>
                <c:pt idx="44">
                  <c:v>6254.5496650718578</c:v>
                </c:pt>
                <c:pt idx="45">
                  <c:v>6254.5496650718578</c:v>
                </c:pt>
                <c:pt idx="46">
                  <c:v>6254.5496650718578</c:v>
                </c:pt>
                <c:pt idx="47">
                  <c:v>6254.5496650718578</c:v>
                </c:pt>
                <c:pt idx="48">
                  <c:v>6254.5496650718578</c:v>
                </c:pt>
                <c:pt idx="49">
                  <c:v>6254.5496650718578</c:v>
                </c:pt>
                <c:pt idx="50">
                  <c:v>6254.5496650718578</c:v>
                </c:pt>
                <c:pt idx="51">
                  <c:v>6254.5496650718578</c:v>
                </c:pt>
                <c:pt idx="52">
                  <c:v>6254.5496650718578</c:v>
                </c:pt>
                <c:pt idx="53">
                  <c:v>6254.5496650718578</c:v>
                </c:pt>
                <c:pt idx="54">
                  <c:v>6254.5496650718578</c:v>
                </c:pt>
                <c:pt idx="55">
                  <c:v>6254.5496650718578</c:v>
                </c:pt>
                <c:pt idx="56">
                  <c:v>6254.5496650718578</c:v>
                </c:pt>
                <c:pt idx="57">
                  <c:v>6254.5496650718578</c:v>
                </c:pt>
                <c:pt idx="58">
                  <c:v>6254.5496650718578</c:v>
                </c:pt>
                <c:pt idx="59">
                  <c:v>6254.5496650718578</c:v>
                </c:pt>
                <c:pt idx="60">
                  <c:v>6254.5496650718578</c:v>
                </c:pt>
                <c:pt idx="61">
                  <c:v>6254.5496650718578</c:v>
                </c:pt>
                <c:pt idx="62">
                  <c:v>6254.5496650718578</c:v>
                </c:pt>
                <c:pt idx="63">
                  <c:v>6254.5496650718578</c:v>
                </c:pt>
                <c:pt idx="64">
                  <c:v>6254.5496650718578</c:v>
                </c:pt>
                <c:pt idx="65">
                  <c:v>6254.5496650718578</c:v>
                </c:pt>
                <c:pt idx="66">
                  <c:v>6254.5496650718578</c:v>
                </c:pt>
                <c:pt idx="67">
                  <c:v>6254.5496650718578</c:v>
                </c:pt>
                <c:pt idx="68">
                  <c:v>6254.5496650718578</c:v>
                </c:pt>
                <c:pt idx="69">
                  <c:v>6254.5496650718578</c:v>
                </c:pt>
                <c:pt idx="70">
                  <c:v>6254.5496650718578</c:v>
                </c:pt>
                <c:pt idx="71">
                  <c:v>6254.5496650718578</c:v>
                </c:pt>
                <c:pt idx="72">
                  <c:v>6254.5496650718578</c:v>
                </c:pt>
                <c:pt idx="73">
                  <c:v>6254.5496650718578</c:v>
                </c:pt>
                <c:pt idx="74">
                  <c:v>6254.5496650718578</c:v>
                </c:pt>
                <c:pt idx="75">
                  <c:v>6254.5496650718578</c:v>
                </c:pt>
                <c:pt idx="76">
                  <c:v>6254.5496650718578</c:v>
                </c:pt>
                <c:pt idx="77">
                  <c:v>6254.5496650718578</c:v>
                </c:pt>
                <c:pt idx="78">
                  <c:v>6254.5496650718578</c:v>
                </c:pt>
                <c:pt idx="79">
                  <c:v>6254.5496650718578</c:v>
                </c:pt>
                <c:pt idx="80">
                  <c:v>6254.5496650718578</c:v>
                </c:pt>
                <c:pt idx="81">
                  <c:v>6254.5496650718578</c:v>
                </c:pt>
                <c:pt idx="82">
                  <c:v>6254.5496650718578</c:v>
                </c:pt>
                <c:pt idx="83">
                  <c:v>6254.5496650718578</c:v>
                </c:pt>
                <c:pt idx="84">
                  <c:v>6254.5496650718578</c:v>
                </c:pt>
                <c:pt idx="85">
                  <c:v>6254.5496650718578</c:v>
                </c:pt>
                <c:pt idx="86">
                  <c:v>6254.5496650718578</c:v>
                </c:pt>
                <c:pt idx="87">
                  <c:v>6254.5496650718578</c:v>
                </c:pt>
                <c:pt idx="88">
                  <c:v>6254.5496650718578</c:v>
                </c:pt>
                <c:pt idx="89">
                  <c:v>6254.5496650718578</c:v>
                </c:pt>
                <c:pt idx="90">
                  <c:v>6254.5496650718578</c:v>
                </c:pt>
                <c:pt idx="91">
                  <c:v>6254.5496650718578</c:v>
                </c:pt>
                <c:pt idx="92">
                  <c:v>6254.5496650718578</c:v>
                </c:pt>
                <c:pt idx="93">
                  <c:v>6254.5496650718578</c:v>
                </c:pt>
                <c:pt idx="94">
                  <c:v>6254.5496650718578</c:v>
                </c:pt>
                <c:pt idx="95">
                  <c:v>6254.5496650718578</c:v>
                </c:pt>
                <c:pt idx="96">
                  <c:v>6254.5496650718578</c:v>
                </c:pt>
                <c:pt idx="97">
                  <c:v>6254.5496650718578</c:v>
                </c:pt>
                <c:pt idx="98">
                  <c:v>6254.5496650718578</c:v>
                </c:pt>
                <c:pt idx="99">
                  <c:v>6254.5496650718578</c:v>
                </c:pt>
                <c:pt idx="100">
                  <c:v>6254.5496650718578</c:v>
                </c:pt>
                <c:pt idx="101">
                  <c:v>6254.5496650718578</c:v>
                </c:pt>
                <c:pt idx="102">
                  <c:v>6254.5496650718578</c:v>
                </c:pt>
                <c:pt idx="103">
                  <c:v>6254.5496650718578</c:v>
                </c:pt>
                <c:pt idx="104">
                  <c:v>6254.5496650718578</c:v>
                </c:pt>
                <c:pt idx="105">
                  <c:v>6254.5496650718578</c:v>
                </c:pt>
                <c:pt idx="106">
                  <c:v>6254.5496650718578</c:v>
                </c:pt>
                <c:pt idx="107">
                  <c:v>6254.5496650718578</c:v>
                </c:pt>
                <c:pt idx="108">
                  <c:v>6254.5496650718578</c:v>
                </c:pt>
                <c:pt idx="109">
                  <c:v>6254.5496650718578</c:v>
                </c:pt>
                <c:pt idx="110">
                  <c:v>6254.5496650718578</c:v>
                </c:pt>
                <c:pt idx="111">
                  <c:v>6254.5496650718578</c:v>
                </c:pt>
                <c:pt idx="112">
                  <c:v>6254.5496650718578</c:v>
                </c:pt>
                <c:pt idx="113">
                  <c:v>6254.5496650718578</c:v>
                </c:pt>
                <c:pt idx="114">
                  <c:v>6254.5496650718578</c:v>
                </c:pt>
                <c:pt idx="115">
                  <c:v>6254.5496650718578</c:v>
                </c:pt>
                <c:pt idx="116">
                  <c:v>6254.5496650718578</c:v>
                </c:pt>
                <c:pt idx="117">
                  <c:v>6254.5496650718578</c:v>
                </c:pt>
                <c:pt idx="118">
                  <c:v>6254.5496650718578</c:v>
                </c:pt>
                <c:pt idx="119">
                  <c:v>6254.5496650718578</c:v>
                </c:pt>
                <c:pt idx="120">
                  <c:v>6254.5496650718578</c:v>
                </c:pt>
                <c:pt idx="121">
                  <c:v>6254.5496650718578</c:v>
                </c:pt>
                <c:pt idx="122">
                  <c:v>6254.5496650718578</c:v>
                </c:pt>
                <c:pt idx="123">
                  <c:v>6254.5496650718578</c:v>
                </c:pt>
                <c:pt idx="124">
                  <c:v>6254.5496650718578</c:v>
                </c:pt>
                <c:pt idx="125">
                  <c:v>6254.5496650718578</c:v>
                </c:pt>
                <c:pt idx="126">
                  <c:v>6254.5496650718578</c:v>
                </c:pt>
                <c:pt idx="127">
                  <c:v>6254.5496650718578</c:v>
                </c:pt>
                <c:pt idx="128">
                  <c:v>6254.5496650718578</c:v>
                </c:pt>
                <c:pt idx="129">
                  <c:v>6254.5496650718578</c:v>
                </c:pt>
                <c:pt idx="130">
                  <c:v>6254.5496650718578</c:v>
                </c:pt>
                <c:pt idx="131">
                  <c:v>6254.5496650718578</c:v>
                </c:pt>
                <c:pt idx="132">
                  <c:v>6254.5496650718578</c:v>
                </c:pt>
                <c:pt idx="133">
                  <c:v>6254.5496650718578</c:v>
                </c:pt>
                <c:pt idx="134">
                  <c:v>6254.5496650718578</c:v>
                </c:pt>
                <c:pt idx="135">
                  <c:v>6254.5496650718578</c:v>
                </c:pt>
                <c:pt idx="136">
                  <c:v>6254.5496650718578</c:v>
                </c:pt>
                <c:pt idx="137">
                  <c:v>6254.5496650718578</c:v>
                </c:pt>
                <c:pt idx="138">
                  <c:v>6254.5496650718578</c:v>
                </c:pt>
                <c:pt idx="139">
                  <c:v>6254.5496650718578</c:v>
                </c:pt>
                <c:pt idx="140">
                  <c:v>6254.5496650718578</c:v>
                </c:pt>
                <c:pt idx="141">
                  <c:v>6254.5496650718578</c:v>
                </c:pt>
                <c:pt idx="142">
                  <c:v>6254.5496650718578</c:v>
                </c:pt>
                <c:pt idx="143">
                  <c:v>6254.5496650718578</c:v>
                </c:pt>
                <c:pt idx="144">
                  <c:v>6254.5496650718578</c:v>
                </c:pt>
                <c:pt idx="145">
                  <c:v>6254.5496650718578</c:v>
                </c:pt>
                <c:pt idx="146">
                  <c:v>6254.5496650718578</c:v>
                </c:pt>
                <c:pt idx="147">
                  <c:v>6254.5496650718578</c:v>
                </c:pt>
                <c:pt idx="148">
                  <c:v>6254.5496650718578</c:v>
                </c:pt>
                <c:pt idx="149">
                  <c:v>6254.5496650718578</c:v>
                </c:pt>
                <c:pt idx="150">
                  <c:v>6254.5496650718578</c:v>
                </c:pt>
                <c:pt idx="151">
                  <c:v>6254.5496650718578</c:v>
                </c:pt>
                <c:pt idx="152">
                  <c:v>6254.5496650718578</c:v>
                </c:pt>
                <c:pt idx="153">
                  <c:v>6254.5496650718578</c:v>
                </c:pt>
                <c:pt idx="154">
                  <c:v>6254.5496650718578</c:v>
                </c:pt>
                <c:pt idx="155">
                  <c:v>6254.5496650718578</c:v>
                </c:pt>
                <c:pt idx="156">
                  <c:v>6254.5496650718578</c:v>
                </c:pt>
                <c:pt idx="157">
                  <c:v>6254.5496650718578</c:v>
                </c:pt>
                <c:pt idx="158">
                  <c:v>6254.5496650718578</c:v>
                </c:pt>
                <c:pt idx="159">
                  <c:v>6254.5496650718578</c:v>
                </c:pt>
                <c:pt idx="160">
                  <c:v>6254.5496650718578</c:v>
                </c:pt>
                <c:pt idx="161">
                  <c:v>6254.5496650718578</c:v>
                </c:pt>
                <c:pt idx="162">
                  <c:v>6254.5496650718578</c:v>
                </c:pt>
                <c:pt idx="163">
                  <c:v>6254.5496650718578</c:v>
                </c:pt>
                <c:pt idx="164">
                  <c:v>6254.5496650718578</c:v>
                </c:pt>
                <c:pt idx="165">
                  <c:v>6254.5496650718578</c:v>
                </c:pt>
                <c:pt idx="166">
                  <c:v>6254.5496650718578</c:v>
                </c:pt>
                <c:pt idx="167">
                  <c:v>6254.5496650718578</c:v>
                </c:pt>
                <c:pt idx="168">
                  <c:v>6254.5496650718578</c:v>
                </c:pt>
                <c:pt idx="169">
                  <c:v>6254.5496650718578</c:v>
                </c:pt>
                <c:pt idx="170">
                  <c:v>6254.5496650718578</c:v>
                </c:pt>
                <c:pt idx="171">
                  <c:v>6254.5496650718578</c:v>
                </c:pt>
                <c:pt idx="172">
                  <c:v>6254.5496650718578</c:v>
                </c:pt>
                <c:pt idx="173">
                  <c:v>6254.5496650718578</c:v>
                </c:pt>
                <c:pt idx="174">
                  <c:v>6254.5496650718578</c:v>
                </c:pt>
                <c:pt idx="175">
                  <c:v>6254.5496650718578</c:v>
                </c:pt>
                <c:pt idx="176">
                  <c:v>6254.5496650718578</c:v>
                </c:pt>
                <c:pt idx="177">
                  <c:v>6254.5496650718578</c:v>
                </c:pt>
                <c:pt idx="178">
                  <c:v>6254.5496650718578</c:v>
                </c:pt>
                <c:pt idx="179">
                  <c:v>6254.5496650718578</c:v>
                </c:pt>
                <c:pt idx="180">
                  <c:v>6254.5496650718578</c:v>
                </c:pt>
                <c:pt idx="181">
                  <c:v>6254.5496650718578</c:v>
                </c:pt>
                <c:pt idx="182">
                  <c:v>6254.5496650718578</c:v>
                </c:pt>
                <c:pt idx="183">
                  <c:v>6254.5496650718578</c:v>
                </c:pt>
                <c:pt idx="184">
                  <c:v>6254.5496650718578</c:v>
                </c:pt>
                <c:pt idx="185">
                  <c:v>6254.5496650718578</c:v>
                </c:pt>
                <c:pt idx="186">
                  <c:v>6254.5496650718578</c:v>
                </c:pt>
                <c:pt idx="187">
                  <c:v>6254.5496650718578</c:v>
                </c:pt>
                <c:pt idx="188">
                  <c:v>6254.5496650718578</c:v>
                </c:pt>
                <c:pt idx="189">
                  <c:v>6254.5496650718578</c:v>
                </c:pt>
                <c:pt idx="190">
                  <c:v>6254.5496650718578</c:v>
                </c:pt>
                <c:pt idx="191">
                  <c:v>6254.5496650718578</c:v>
                </c:pt>
                <c:pt idx="192">
                  <c:v>6254.5496650718578</c:v>
                </c:pt>
                <c:pt idx="193">
                  <c:v>6254.5496650718578</c:v>
                </c:pt>
                <c:pt idx="194">
                  <c:v>6254.5496650718578</c:v>
                </c:pt>
                <c:pt idx="195">
                  <c:v>6254.5496650718578</c:v>
                </c:pt>
                <c:pt idx="196">
                  <c:v>6254.5496650718578</c:v>
                </c:pt>
                <c:pt idx="197">
                  <c:v>6254.5496650718578</c:v>
                </c:pt>
                <c:pt idx="198">
                  <c:v>6254.5496650718578</c:v>
                </c:pt>
                <c:pt idx="199">
                  <c:v>6254.5496650718578</c:v>
                </c:pt>
                <c:pt idx="200">
                  <c:v>6254.5496650718578</c:v>
                </c:pt>
                <c:pt idx="201">
                  <c:v>6254.5496650718578</c:v>
                </c:pt>
                <c:pt idx="202">
                  <c:v>6254.5496650718578</c:v>
                </c:pt>
                <c:pt idx="203">
                  <c:v>6254.5496650718578</c:v>
                </c:pt>
                <c:pt idx="204">
                  <c:v>6254.5496650718578</c:v>
                </c:pt>
                <c:pt idx="205">
                  <c:v>6254.5496650718578</c:v>
                </c:pt>
                <c:pt idx="206">
                  <c:v>6254.5496650718578</c:v>
                </c:pt>
                <c:pt idx="207">
                  <c:v>6254.5496650718578</c:v>
                </c:pt>
                <c:pt idx="208">
                  <c:v>6254.5496650718578</c:v>
                </c:pt>
                <c:pt idx="209">
                  <c:v>6254.5496650718578</c:v>
                </c:pt>
                <c:pt idx="210">
                  <c:v>6254.5496650718578</c:v>
                </c:pt>
                <c:pt idx="211">
                  <c:v>6254.5496650718578</c:v>
                </c:pt>
                <c:pt idx="212">
                  <c:v>6254.5496650718578</c:v>
                </c:pt>
                <c:pt idx="213">
                  <c:v>6254.5496650718578</c:v>
                </c:pt>
                <c:pt idx="214">
                  <c:v>6254.5496650718578</c:v>
                </c:pt>
                <c:pt idx="215">
                  <c:v>6254.5496650718578</c:v>
                </c:pt>
              </c:numCache>
            </c:numRef>
          </c:val>
        </c:ser>
        <c:ser>
          <c:idx val="2"/>
          <c:order val="2"/>
          <c:tx>
            <c:strRef>
              <c:f>'PPI HB CCG'!$D$1</c:f>
              <c:strCache>
                <c:ptCount val="1"/>
                <c:pt idx="0">
                  <c:v>Wales Average</c:v>
                </c:pt>
              </c:strCache>
            </c:strRef>
          </c:tx>
          <c:marker>
            <c:symbol val="none"/>
          </c:marker>
          <c:cat>
            <c:strRef>
              <c:f>'PPI HB CCG'!$A$2:$A$217</c:f>
              <c:strCache>
                <c:ptCount val="216"/>
                <c:pt idx="0">
                  <c:v>PCT WANDSWORTH CCG</c:v>
                </c:pt>
                <c:pt idx="1">
                  <c:v>PCT LAMBETH CCG</c:v>
                </c:pt>
                <c:pt idx="2">
                  <c:v>PCT CITY AND HACKNEY CCG</c:v>
                </c:pt>
                <c:pt idx="3">
                  <c:v>PCT RICHMOND CCG</c:v>
                </c:pt>
                <c:pt idx="4">
                  <c:v>PCT HARINGEY CCG</c:v>
                </c:pt>
                <c:pt idx="5">
                  <c:v>PCT WEST LONDON (K&amp;C &amp; QPP) CCG</c:v>
                </c:pt>
                <c:pt idx="6">
                  <c:v>PCT NEWHAM CCG</c:v>
                </c:pt>
                <c:pt idx="7">
                  <c:v>PCT CAMDEN CCG</c:v>
                </c:pt>
                <c:pt idx="8">
                  <c:v>PCT LEICESTER CITY CCG</c:v>
                </c:pt>
                <c:pt idx="9">
                  <c:v>PCT SOUTHWARK CCG</c:v>
                </c:pt>
                <c:pt idx="10">
                  <c:v>PCT MERTON CCG</c:v>
                </c:pt>
                <c:pt idx="11">
                  <c:v>PCT HAMMERSMITH AND FULHAM CCG</c:v>
                </c:pt>
                <c:pt idx="12">
                  <c:v>PCT SOUTH READING CCG</c:v>
                </c:pt>
                <c:pt idx="13">
                  <c:v>PCT WALTHAM FOREST CCG</c:v>
                </c:pt>
                <c:pt idx="14">
                  <c:v>PCT LEWISHAM CCG</c:v>
                </c:pt>
                <c:pt idx="15">
                  <c:v>PCT KINGSTON CCG</c:v>
                </c:pt>
                <c:pt idx="16">
                  <c:v>PCT BRIGHTON &amp; HOVE CCG</c:v>
                </c:pt>
                <c:pt idx="17">
                  <c:v>PCT CENTRAL LONDON (WESTMINSTER) CCG</c:v>
                </c:pt>
                <c:pt idx="18">
                  <c:v>PCT WINDSOR, ASCOT AND MAIDENHEAD CCG</c:v>
                </c:pt>
                <c:pt idx="19">
                  <c:v>PCT NORTH WEST SURREY CCG</c:v>
                </c:pt>
                <c:pt idx="20">
                  <c:v>PCT ISLINGTON CCG</c:v>
                </c:pt>
                <c:pt idx="21">
                  <c:v>PCT BARKING &amp; DAGENHAM CCG</c:v>
                </c:pt>
                <c:pt idx="22">
                  <c:v>PCT NORWICH CCG</c:v>
                </c:pt>
                <c:pt idx="23">
                  <c:v>PCT GUILDFORD AND WAVERLEY CCG</c:v>
                </c:pt>
                <c:pt idx="24">
                  <c:v>PCT EALING CCG</c:v>
                </c:pt>
                <c:pt idx="25">
                  <c:v>PCT WOKINGHAM CCG</c:v>
                </c:pt>
                <c:pt idx="26">
                  <c:v>PCT EAST LEICESTERSHIRE AND RUTLAND CCG</c:v>
                </c:pt>
                <c:pt idx="27">
                  <c:v>PCT HOUNSLOW CCG</c:v>
                </c:pt>
                <c:pt idx="28">
                  <c:v>PCT ENFIELD CCG</c:v>
                </c:pt>
                <c:pt idx="29">
                  <c:v>PCT BRENT CCG</c:v>
                </c:pt>
                <c:pt idx="30">
                  <c:v>PCT SURREY DOWNS CCG</c:v>
                </c:pt>
                <c:pt idx="31">
                  <c:v>PCT CHILTERN CCG</c:v>
                </c:pt>
                <c:pt idx="32">
                  <c:v>PCT BRACKNELL AND ASCOT CCG</c:v>
                </c:pt>
                <c:pt idx="33">
                  <c:v>PCT REDBRIDGE CCG</c:v>
                </c:pt>
                <c:pt idx="34">
                  <c:v>PCT THURROCK CCG</c:v>
                </c:pt>
                <c:pt idx="35">
                  <c:v>PCT GREENWICH CCG</c:v>
                </c:pt>
                <c:pt idx="36">
                  <c:v>PCT MILTON KEYNES CCG</c:v>
                </c:pt>
                <c:pt idx="37">
                  <c:v>PCT TOWER HAMLETS CCG</c:v>
                </c:pt>
                <c:pt idx="38">
                  <c:v>PCT SLOUGH CCG</c:v>
                </c:pt>
                <c:pt idx="39">
                  <c:v>PCT WEST LEICESTERSHIRE CCG</c:v>
                </c:pt>
                <c:pt idx="40">
                  <c:v>PCT CROYDON CCG</c:v>
                </c:pt>
                <c:pt idx="41">
                  <c:v>PCT NEWBURY AND DISTRICT CCG</c:v>
                </c:pt>
                <c:pt idx="42">
                  <c:v>PCT BARNET CCG</c:v>
                </c:pt>
                <c:pt idx="43">
                  <c:v>PCT BIRMINGHAM SOUTH AND CENTRAL CCG</c:v>
                </c:pt>
                <c:pt idx="44">
                  <c:v>PCT HILLINGDON CCG</c:v>
                </c:pt>
                <c:pt idx="45">
                  <c:v>PCT SURREY HEATH CCG</c:v>
                </c:pt>
                <c:pt idx="46">
                  <c:v>PCT HARROW CCG</c:v>
                </c:pt>
                <c:pt idx="47">
                  <c:v>PCT HERTS VALLEYS CCG</c:v>
                </c:pt>
                <c:pt idx="48">
                  <c:v>PCT NORTH &amp; WEST READING CCG</c:v>
                </c:pt>
                <c:pt idx="49">
                  <c:v>PCT NOTTINGHAM CITY CCG</c:v>
                </c:pt>
                <c:pt idx="50">
                  <c:v>PCT DUDLEY CCG</c:v>
                </c:pt>
                <c:pt idx="51">
                  <c:v>PCT BRADFORD CITY CCG</c:v>
                </c:pt>
                <c:pt idx="52">
                  <c:v>PCT OXFORDSHIRE CCG</c:v>
                </c:pt>
                <c:pt idx="53">
                  <c:v>PCT HORSHAM AND MID SUSSEX CCG</c:v>
                </c:pt>
                <c:pt idx="54">
                  <c:v>PCT RUSHCLIFFE CCG</c:v>
                </c:pt>
                <c:pt idx="55">
                  <c:v>PCT BASILDON AND BRENTWOOD CCG</c:v>
                </c:pt>
                <c:pt idx="56">
                  <c:v>PCT AYLESBURY VALE CCG</c:v>
                </c:pt>
                <c:pt idx="57">
                  <c:v>PCT EAST SURREY CCG</c:v>
                </c:pt>
                <c:pt idx="58">
                  <c:v>PCT BRISTOL CCG</c:v>
                </c:pt>
                <c:pt idx="59">
                  <c:v>PCT SOUTHEND CCG</c:v>
                </c:pt>
                <c:pt idx="60">
                  <c:v>PCT WOLVERHAMPTON CCG</c:v>
                </c:pt>
                <c:pt idx="61">
                  <c:v>PCT BROMLEY CCG</c:v>
                </c:pt>
                <c:pt idx="62">
                  <c:v>PCT SOUTHAMPTON CCG</c:v>
                </c:pt>
                <c:pt idx="63">
                  <c:v>PCT SUTTON CCG</c:v>
                </c:pt>
                <c:pt idx="64">
                  <c:v>PCT HULL CCG</c:v>
                </c:pt>
                <c:pt idx="65">
                  <c:v>PCT LUTON CCG</c:v>
                </c:pt>
                <c:pt idx="66">
                  <c:v>PCT MEDWAY CCG</c:v>
                </c:pt>
                <c:pt idx="67">
                  <c:v>PCT NORTH EAST HAMPSHIRE AND FARNHAM CCG</c:v>
                </c:pt>
                <c:pt idx="68">
                  <c:v>PCT WALSALL CCG</c:v>
                </c:pt>
                <c:pt idx="69">
                  <c:v>PCT BIRMINGHAM CROSSCITY CCG</c:v>
                </c:pt>
                <c:pt idx="70">
                  <c:v>PCT EAST STAFFORDSHIRE CCG</c:v>
                </c:pt>
                <c:pt idx="71">
                  <c:v>PCT HAVERING CCG</c:v>
                </c:pt>
                <c:pt idx="72">
                  <c:v>PCT EAST AND NORTH HERTFORDSHIRE CCG</c:v>
                </c:pt>
                <c:pt idx="73">
                  <c:v>PCT SANDWELL AND WEST BIRMINGHAM CCG</c:v>
                </c:pt>
                <c:pt idx="74">
                  <c:v>PCT CENTRAL MANCHESTER CCG</c:v>
                </c:pt>
                <c:pt idx="75">
                  <c:v>PCT GLOUCESTERSHIRE CCG</c:v>
                </c:pt>
                <c:pt idx="76">
                  <c:v>PCT CAMBRIDGESHIRE AND PETERBOROUGH CCG</c:v>
                </c:pt>
                <c:pt idx="77">
                  <c:v>PCT SE STAFFS &amp; SEISDON PENINSULAR CCG</c:v>
                </c:pt>
                <c:pt idx="78">
                  <c:v>PCT BEDFORDSHIRE CCG</c:v>
                </c:pt>
                <c:pt idx="79">
                  <c:v>PCT BEXLEY CCG</c:v>
                </c:pt>
                <c:pt idx="80">
                  <c:v>PCT NOTTINGHAM WEST CCG</c:v>
                </c:pt>
                <c:pt idx="81">
                  <c:v>PCT CRAWLEY CCG</c:v>
                </c:pt>
                <c:pt idx="82">
                  <c:v>PCT CASTLE POINT AND ROCHFORD CCG</c:v>
                </c:pt>
                <c:pt idx="83">
                  <c:v>PCT WYRE FOREST CCG</c:v>
                </c:pt>
                <c:pt idx="84">
                  <c:v>PCT DARTFORD, GRAVESHAM AND SWANLEY CCG</c:v>
                </c:pt>
                <c:pt idx="85">
                  <c:v>PCT REDDITCH AND BROMSGROVE CCG</c:v>
                </c:pt>
                <c:pt idx="86">
                  <c:v>PCT SOUTHERN DERBYSHIRE CCG</c:v>
                </c:pt>
                <c:pt idx="87">
                  <c:v>PCT NORTH HAMPSHIRE CCG</c:v>
                </c:pt>
                <c:pt idx="88">
                  <c:v>PCT BATH AND NORTH EAST SOMERSET CCG</c:v>
                </c:pt>
                <c:pt idx="89">
                  <c:v>PCT SOLIHULL CCG</c:v>
                </c:pt>
                <c:pt idx="90">
                  <c:v>PCT COVENTRY AND RUGBY CCG</c:v>
                </c:pt>
                <c:pt idx="91">
                  <c:v>PCT AIREDALE, WHARFEDALE AND CRAVEN CCG</c:v>
                </c:pt>
                <c:pt idx="92">
                  <c:v>PCT WEST ESSEX CCG</c:v>
                </c:pt>
                <c:pt idx="93">
                  <c:v>PCT NORTH NORFOLK CCG</c:v>
                </c:pt>
                <c:pt idx="94">
                  <c:v>PCT SOUTH WORCESTERSHIRE CCG</c:v>
                </c:pt>
                <c:pt idx="95">
                  <c:v>PCT LEEDS NORTH CCG</c:v>
                </c:pt>
                <c:pt idx="96">
                  <c:v>PCT SOUTH NORFOLK CCG</c:v>
                </c:pt>
                <c:pt idx="97">
                  <c:v>PCT HIGH WEALD LEWES HAVENS CCG</c:v>
                </c:pt>
                <c:pt idx="98">
                  <c:v>PCT WEST KENT CCG</c:v>
                </c:pt>
                <c:pt idx="99">
                  <c:v>PCT GREATER PRESTON CCG</c:v>
                </c:pt>
                <c:pt idx="100">
                  <c:v>PCT SOUTH WARWICKSHIRE CCG</c:v>
                </c:pt>
                <c:pt idx="101">
                  <c:v>PCT GREATER HUDDERSFIELD CCG</c:v>
                </c:pt>
                <c:pt idx="102">
                  <c:v>PCT WEST HAMPSHIRE CCG</c:v>
                </c:pt>
                <c:pt idx="103">
                  <c:v>PCT ASHFORD CCG</c:v>
                </c:pt>
                <c:pt idx="104">
                  <c:v>PCT SWALE CCG</c:v>
                </c:pt>
                <c:pt idx="105">
                  <c:v>PCT EREWASH CCG</c:v>
                </c:pt>
                <c:pt idx="106">
                  <c:v>PCT BRADFORD DISTRICTS CCG</c:v>
                </c:pt>
                <c:pt idx="107">
                  <c:v>PCT LEEDS WEST CCG</c:v>
                </c:pt>
                <c:pt idx="108">
                  <c:v>PCT CANTERBURY AND COASTAL CCG</c:v>
                </c:pt>
                <c:pt idx="109">
                  <c:v>PCT HEREFORDSHIRE CCG</c:v>
                </c:pt>
                <c:pt idx="110">
                  <c:v>PCT CHORLEY AND SOUTH RIBBLE CCG</c:v>
                </c:pt>
                <c:pt idx="111">
                  <c:v>PCT NORTH KIRKLEES CCG</c:v>
                </c:pt>
                <c:pt idx="112">
                  <c:v>PCT SOUTH GLOUCESTERSHIRE CCG</c:v>
                </c:pt>
                <c:pt idx="113">
                  <c:v>PCT STOCKPORT CCG</c:v>
                </c:pt>
                <c:pt idx="114">
                  <c:v>PCT NOTTINGHAM NORTH &amp; EAST CCG</c:v>
                </c:pt>
                <c:pt idx="115">
                  <c:v>PCT MID ESSEX CCG</c:v>
                </c:pt>
                <c:pt idx="116">
                  <c:v>PCT VALE OF YORK CCG</c:v>
                </c:pt>
                <c:pt idx="117">
                  <c:v>PCT NENE CCG</c:v>
                </c:pt>
                <c:pt idx="118">
                  <c:v>PCT NORTH SOMERSET CCG</c:v>
                </c:pt>
                <c:pt idx="119">
                  <c:v>PCT DORSET CCG</c:v>
                </c:pt>
                <c:pt idx="120">
                  <c:v>PCT WEST SUFFOLK CCG</c:v>
                </c:pt>
                <c:pt idx="121">
                  <c:v>Hywel Dda</c:v>
                </c:pt>
                <c:pt idx="122">
                  <c:v>PCT GREAT YARMOUTH &amp; WAVENEY CCG</c:v>
                </c:pt>
                <c:pt idx="123">
                  <c:v>PCT NORTH, EAST, WEST DEVON CCG</c:v>
                </c:pt>
                <c:pt idx="124">
                  <c:v>PCT TELFORD &amp; WREKIN CCG</c:v>
                </c:pt>
                <c:pt idx="125">
                  <c:v>PCT HARROGATE AND RURAL DISTRICT CCG</c:v>
                </c:pt>
                <c:pt idx="126">
                  <c:v>PCT NORTH DERBYSHIRE CCG</c:v>
                </c:pt>
                <c:pt idx="127">
                  <c:v>PCT EAST RIDING OF YORKSHIRE CCG</c:v>
                </c:pt>
                <c:pt idx="128">
                  <c:v>PCT NEWCASTLE GATESHEAD CCG</c:v>
                </c:pt>
                <c:pt idx="129">
                  <c:v>Cardiff And Vale </c:v>
                </c:pt>
                <c:pt idx="130">
                  <c:v>PCT NORTH EAST ESSEX CCG</c:v>
                </c:pt>
                <c:pt idx="131">
                  <c:v>PCT CALDERDALE CCG</c:v>
                </c:pt>
                <c:pt idx="132">
                  <c:v>PCT WILTSHIRE CCG</c:v>
                </c:pt>
                <c:pt idx="133">
                  <c:v>PCT PORTSMOUTH CCG</c:v>
                </c:pt>
                <c:pt idx="134">
                  <c:v>PCT WEST NORFOLK CCG</c:v>
                </c:pt>
                <c:pt idx="135">
                  <c:v>PCT SWINDON CCG</c:v>
                </c:pt>
                <c:pt idx="136">
                  <c:v>PCT WARWICKSHIRE NORTH CCG</c:v>
                </c:pt>
                <c:pt idx="137">
                  <c:v>PCT NEWARK &amp; SHERWOOD CCG</c:v>
                </c:pt>
                <c:pt idx="138">
                  <c:v>PCT WAKEFIELD CCG</c:v>
                </c:pt>
                <c:pt idx="139">
                  <c:v>PCT WEST LANCASHIRE CCG</c:v>
                </c:pt>
                <c:pt idx="140">
                  <c:v>PCT LINCOLNSHIRE WEST CCG</c:v>
                </c:pt>
                <c:pt idx="141">
                  <c:v>PCT ISLE OF WIGHT CCG</c:v>
                </c:pt>
                <c:pt idx="142">
                  <c:v>PCT CANNOCK CHASE CCG</c:v>
                </c:pt>
                <c:pt idx="143">
                  <c:v>PCT SHROPSHIRE CCG</c:v>
                </c:pt>
                <c:pt idx="144">
                  <c:v>PCT BURY CCG</c:v>
                </c:pt>
                <c:pt idx="145">
                  <c:v>PCT EASTBOURNE, HAILSHAM AND SEAFORD CCG</c:v>
                </c:pt>
                <c:pt idx="146">
                  <c:v>PCT SOMERSET CCG</c:v>
                </c:pt>
                <c:pt idx="147">
                  <c:v>PCT NORTH EAST LINCOLNSHIRE CCG</c:v>
                </c:pt>
                <c:pt idx="148">
                  <c:v>PCT EASTERN CHESHIRE CCG</c:v>
                </c:pt>
                <c:pt idx="149">
                  <c:v>PCT LEEDS SOUTH AND EAST CCG</c:v>
                </c:pt>
                <c:pt idx="150">
                  <c:v>PCT SOUTH DEVON AND TORBAY CCG</c:v>
                </c:pt>
                <c:pt idx="151">
                  <c:v>PCT IPSWICH AND EAST SUFFOLK CCG</c:v>
                </c:pt>
                <c:pt idx="152">
                  <c:v>Abertawe Bro Morgannwg Uni</c:v>
                </c:pt>
                <c:pt idx="153">
                  <c:v>PCT DARLINGTON CCG</c:v>
                </c:pt>
                <c:pt idx="154">
                  <c:v>PCT STAFFORD AND SURROUNDS CCG</c:v>
                </c:pt>
                <c:pt idx="155">
                  <c:v>PCT HARTLEPOOL AND STOCKTON-ON-TEES CCG</c:v>
                </c:pt>
                <c:pt idx="156">
                  <c:v>PCT CORBY CCG</c:v>
                </c:pt>
                <c:pt idx="157">
                  <c:v>Cwm Taf</c:v>
                </c:pt>
                <c:pt idx="158">
                  <c:v>PCT COASTAL WEST SUSSEX CCG</c:v>
                </c:pt>
                <c:pt idx="159">
                  <c:v>Powys Teaching</c:v>
                </c:pt>
                <c:pt idx="160">
                  <c:v>PCT SOUTH WEST LINCOLNSHIRE CCG</c:v>
                </c:pt>
                <c:pt idx="161">
                  <c:v>PCT TRAFFORD CCG</c:v>
                </c:pt>
                <c:pt idx="162">
                  <c:v>PCT SHEFFIELD CCG</c:v>
                </c:pt>
                <c:pt idx="163">
                  <c:v>PCT CUMBRIA CCG</c:v>
                </c:pt>
                <c:pt idx="164">
                  <c:v>PCT FAREHAM AND GOSPORT CCG</c:v>
                </c:pt>
                <c:pt idx="165">
                  <c:v>PCT SUNDERLAND CCG</c:v>
                </c:pt>
                <c:pt idx="166">
                  <c:v>PCT SOUTH LINCOLNSHIRE CCG</c:v>
                </c:pt>
                <c:pt idx="167">
                  <c:v>PCT SOUTH KENT COAST CCG</c:v>
                </c:pt>
                <c:pt idx="168">
                  <c:v>PCT WEST CHESHIRE CCG</c:v>
                </c:pt>
                <c:pt idx="169">
                  <c:v>PCT THANET CCG</c:v>
                </c:pt>
                <c:pt idx="170">
                  <c:v>PCT NORTH TYNESIDE CCG</c:v>
                </c:pt>
                <c:pt idx="171">
                  <c:v>PCT LANCASHIRE NORTH CCG</c:v>
                </c:pt>
                <c:pt idx="172">
                  <c:v>PCT SOUTH EASTERN HAMPSHIRE CCG</c:v>
                </c:pt>
                <c:pt idx="173">
                  <c:v>PCT NORTHUMBERLAND CCG</c:v>
                </c:pt>
                <c:pt idx="174">
                  <c:v>PCT SOUTH TYNESIDE CCG</c:v>
                </c:pt>
                <c:pt idx="175">
                  <c:v>PCT HASTINGS &amp; ROTHER CCG</c:v>
                </c:pt>
                <c:pt idx="176">
                  <c:v>PCT BOLTON CCG</c:v>
                </c:pt>
                <c:pt idx="177">
                  <c:v>PCT MANSFIELD &amp; ASHFIELD CCG</c:v>
                </c:pt>
                <c:pt idx="178">
                  <c:v>PCT SOUTH MANCHESTER CCG</c:v>
                </c:pt>
                <c:pt idx="179">
                  <c:v>Aneurin Bevan</c:v>
                </c:pt>
                <c:pt idx="180">
                  <c:v>PCT HARDWICK CCG</c:v>
                </c:pt>
                <c:pt idx="181">
                  <c:v>PCT HAMBLETON, RICHMONDSHIRE AND WHITBY CCG</c:v>
                </c:pt>
                <c:pt idx="182">
                  <c:v>PCT KERNOW CCG</c:v>
                </c:pt>
                <c:pt idx="183">
                  <c:v>PCT SALFORD CCG</c:v>
                </c:pt>
                <c:pt idx="184">
                  <c:v>PCT NORTH MANCHESTER CCG</c:v>
                </c:pt>
                <c:pt idx="185">
                  <c:v>PCT ST HELENS CCG</c:v>
                </c:pt>
                <c:pt idx="186">
                  <c:v>PCT ROTHERHAM CCG</c:v>
                </c:pt>
                <c:pt idx="187">
                  <c:v>PCT NORTH LINCOLNSHIRE CCG</c:v>
                </c:pt>
                <c:pt idx="188">
                  <c:v>PCT SOUTHPORT AND FORMBY CCG</c:v>
                </c:pt>
                <c:pt idx="189">
                  <c:v>Betsi Cadwaladr Uni</c:v>
                </c:pt>
                <c:pt idx="190">
                  <c:v>PCT STOKE ON TRENT CCG</c:v>
                </c:pt>
                <c:pt idx="191">
                  <c:v>PCT SCARBOROUGH AND RYEDALE CCG</c:v>
                </c:pt>
                <c:pt idx="192">
                  <c:v>PCT BASSETLAW CCG</c:v>
                </c:pt>
                <c:pt idx="193">
                  <c:v>PCT OLDHAM CCG</c:v>
                </c:pt>
                <c:pt idx="194">
                  <c:v>PCT NORTH STAFFORDSHIRE CCG</c:v>
                </c:pt>
                <c:pt idx="195">
                  <c:v>PCT KNOWSLEY CCG</c:v>
                </c:pt>
                <c:pt idx="196">
                  <c:v>PCT TAMESIDE AND GLOSSOP CCG</c:v>
                </c:pt>
                <c:pt idx="197">
                  <c:v>PCT WARRINGTON CCG</c:v>
                </c:pt>
                <c:pt idx="198">
                  <c:v>PCT SOUTH TEES CCG</c:v>
                </c:pt>
                <c:pt idx="199">
                  <c:v>PCT LIVERPOOL CCG</c:v>
                </c:pt>
                <c:pt idx="200">
                  <c:v>PCT EAST LANCASHIRE CCG</c:v>
                </c:pt>
                <c:pt idx="201">
                  <c:v>PCT BLACKBURN WITH DARWEN CCG</c:v>
                </c:pt>
                <c:pt idx="202">
                  <c:v>PCT DONCASTER CCG</c:v>
                </c:pt>
                <c:pt idx="203">
                  <c:v>PCT NORTH DURHAM CCG</c:v>
                </c:pt>
                <c:pt idx="204">
                  <c:v>PCT SOUTH CHESHIRE CCG</c:v>
                </c:pt>
                <c:pt idx="205">
                  <c:v>PCT FYLDE &amp; WYRE CCG</c:v>
                </c:pt>
                <c:pt idx="206">
                  <c:v>PCT HEYWOOD, MIDDLETON &amp; ROCHDALE CCG</c:v>
                </c:pt>
                <c:pt idx="207">
                  <c:v>PCT LINCOLNSHIRE EAST CCG</c:v>
                </c:pt>
                <c:pt idx="208">
                  <c:v>PCT SOUTH SEFTON CCG</c:v>
                </c:pt>
                <c:pt idx="209">
                  <c:v>PCT VALE ROYAL CCG</c:v>
                </c:pt>
                <c:pt idx="210">
                  <c:v>PCT BARNSLEY CCG</c:v>
                </c:pt>
                <c:pt idx="211">
                  <c:v>PCT DURHAM DALES,EASINGTON &amp; SEDGEFIELD CCG</c:v>
                </c:pt>
                <c:pt idx="212">
                  <c:v>PCT BLACKPOOL CCG</c:v>
                </c:pt>
                <c:pt idx="213">
                  <c:v>PCT HALTON CCG</c:v>
                </c:pt>
                <c:pt idx="214">
                  <c:v>PCT WIRRAL CCG</c:v>
                </c:pt>
                <c:pt idx="215">
                  <c:v>PCT WIGAN BOROUGH CCG</c:v>
                </c:pt>
              </c:strCache>
            </c:strRef>
          </c:cat>
          <c:val>
            <c:numRef>
              <c:f>'PPI HB CCG'!$D$2:$D$217</c:f>
              <c:numCache>
                <c:formatCode>######.00</c:formatCode>
                <c:ptCount val="216"/>
                <c:pt idx="0">
                  <c:v>7233.7699999999995</c:v>
                </c:pt>
                <c:pt idx="1">
                  <c:v>7233.7699999999995</c:v>
                </c:pt>
                <c:pt idx="2">
                  <c:v>7233.7699999999995</c:v>
                </c:pt>
                <c:pt idx="3">
                  <c:v>7233.7699999999995</c:v>
                </c:pt>
                <c:pt idx="4">
                  <c:v>7233.7699999999995</c:v>
                </c:pt>
                <c:pt idx="5">
                  <c:v>7233.7699999999995</c:v>
                </c:pt>
                <c:pt idx="6">
                  <c:v>7233.7699999999995</c:v>
                </c:pt>
                <c:pt idx="7">
                  <c:v>7233.7699999999995</c:v>
                </c:pt>
                <c:pt idx="8">
                  <c:v>7233.7699999999995</c:v>
                </c:pt>
                <c:pt idx="9">
                  <c:v>7233.7699999999995</c:v>
                </c:pt>
                <c:pt idx="10">
                  <c:v>7233.7699999999995</c:v>
                </c:pt>
                <c:pt idx="11">
                  <c:v>7233.7699999999995</c:v>
                </c:pt>
                <c:pt idx="12">
                  <c:v>7233.7699999999995</c:v>
                </c:pt>
                <c:pt idx="13">
                  <c:v>7233.7699999999995</c:v>
                </c:pt>
                <c:pt idx="14">
                  <c:v>7233.7699999999995</c:v>
                </c:pt>
                <c:pt idx="15">
                  <c:v>7233.7699999999995</c:v>
                </c:pt>
                <c:pt idx="16">
                  <c:v>7233.7699999999995</c:v>
                </c:pt>
                <c:pt idx="17">
                  <c:v>7233.7699999999995</c:v>
                </c:pt>
                <c:pt idx="18">
                  <c:v>7233.7699999999995</c:v>
                </c:pt>
                <c:pt idx="19">
                  <c:v>7233.7699999999995</c:v>
                </c:pt>
                <c:pt idx="20">
                  <c:v>7233.7699999999995</c:v>
                </c:pt>
                <c:pt idx="21">
                  <c:v>7233.7699999999995</c:v>
                </c:pt>
                <c:pt idx="22">
                  <c:v>7233.7699999999995</c:v>
                </c:pt>
                <c:pt idx="23">
                  <c:v>7233.7699999999995</c:v>
                </c:pt>
                <c:pt idx="24">
                  <c:v>7233.7699999999995</c:v>
                </c:pt>
                <c:pt idx="25">
                  <c:v>7233.7699999999995</c:v>
                </c:pt>
                <c:pt idx="26">
                  <c:v>7233.7699999999995</c:v>
                </c:pt>
                <c:pt idx="27">
                  <c:v>7233.7699999999995</c:v>
                </c:pt>
                <c:pt idx="28">
                  <c:v>7233.7699999999995</c:v>
                </c:pt>
                <c:pt idx="29">
                  <c:v>7233.7699999999995</c:v>
                </c:pt>
                <c:pt idx="30">
                  <c:v>7233.7699999999995</c:v>
                </c:pt>
                <c:pt idx="31">
                  <c:v>7233.7699999999995</c:v>
                </c:pt>
                <c:pt idx="32">
                  <c:v>7233.7699999999995</c:v>
                </c:pt>
                <c:pt idx="33">
                  <c:v>7233.7699999999995</c:v>
                </c:pt>
                <c:pt idx="34">
                  <c:v>7233.7699999999995</c:v>
                </c:pt>
                <c:pt idx="35">
                  <c:v>7233.7699999999995</c:v>
                </c:pt>
                <c:pt idx="36">
                  <c:v>7233.7699999999995</c:v>
                </c:pt>
                <c:pt idx="37">
                  <c:v>7233.7699999999995</c:v>
                </c:pt>
                <c:pt idx="38">
                  <c:v>7233.7699999999995</c:v>
                </c:pt>
                <c:pt idx="39">
                  <c:v>7233.7699999999995</c:v>
                </c:pt>
                <c:pt idx="40">
                  <c:v>7233.7699999999995</c:v>
                </c:pt>
                <c:pt idx="41">
                  <c:v>7233.7699999999995</c:v>
                </c:pt>
                <c:pt idx="42">
                  <c:v>7233.7699999999995</c:v>
                </c:pt>
                <c:pt idx="43">
                  <c:v>7233.7699999999995</c:v>
                </c:pt>
                <c:pt idx="44">
                  <c:v>7233.7699999999995</c:v>
                </c:pt>
                <c:pt idx="45">
                  <c:v>7233.7699999999995</c:v>
                </c:pt>
                <c:pt idx="46">
                  <c:v>7233.7699999999995</c:v>
                </c:pt>
                <c:pt idx="47">
                  <c:v>7233.7699999999995</c:v>
                </c:pt>
                <c:pt idx="48">
                  <c:v>7233.7699999999995</c:v>
                </c:pt>
                <c:pt idx="49">
                  <c:v>7233.7699999999995</c:v>
                </c:pt>
                <c:pt idx="50">
                  <c:v>7233.7699999999995</c:v>
                </c:pt>
                <c:pt idx="51">
                  <c:v>7233.7699999999995</c:v>
                </c:pt>
                <c:pt idx="52">
                  <c:v>7233.7699999999995</c:v>
                </c:pt>
                <c:pt idx="53">
                  <c:v>7233.7699999999995</c:v>
                </c:pt>
                <c:pt idx="54">
                  <c:v>7233.7699999999995</c:v>
                </c:pt>
                <c:pt idx="55">
                  <c:v>7233.7699999999995</c:v>
                </c:pt>
                <c:pt idx="56">
                  <c:v>7233.7699999999995</c:v>
                </c:pt>
                <c:pt idx="57">
                  <c:v>7233.7699999999995</c:v>
                </c:pt>
                <c:pt idx="58">
                  <c:v>7233.7699999999995</c:v>
                </c:pt>
                <c:pt idx="59">
                  <c:v>7233.7699999999995</c:v>
                </c:pt>
                <c:pt idx="60">
                  <c:v>7233.7699999999995</c:v>
                </c:pt>
                <c:pt idx="61">
                  <c:v>7233.7699999999995</c:v>
                </c:pt>
                <c:pt idx="62">
                  <c:v>7233.7699999999995</c:v>
                </c:pt>
                <c:pt idx="63">
                  <c:v>7233.7699999999995</c:v>
                </c:pt>
                <c:pt idx="64">
                  <c:v>7233.7699999999995</c:v>
                </c:pt>
                <c:pt idx="65">
                  <c:v>7233.7699999999995</c:v>
                </c:pt>
                <c:pt idx="66">
                  <c:v>7233.7699999999995</c:v>
                </c:pt>
                <c:pt idx="67">
                  <c:v>7233.7699999999995</c:v>
                </c:pt>
                <c:pt idx="68">
                  <c:v>7233.7699999999995</c:v>
                </c:pt>
                <c:pt idx="69">
                  <c:v>7233.7699999999995</c:v>
                </c:pt>
                <c:pt idx="70">
                  <c:v>7233.7699999999995</c:v>
                </c:pt>
                <c:pt idx="71">
                  <c:v>7233.7699999999995</c:v>
                </c:pt>
                <c:pt idx="72">
                  <c:v>7233.7699999999995</c:v>
                </c:pt>
                <c:pt idx="73">
                  <c:v>7233.7699999999995</c:v>
                </c:pt>
                <c:pt idx="74">
                  <c:v>7233.7699999999995</c:v>
                </c:pt>
                <c:pt idx="75">
                  <c:v>7233.7699999999995</c:v>
                </c:pt>
                <c:pt idx="76">
                  <c:v>7233.7699999999995</c:v>
                </c:pt>
                <c:pt idx="77">
                  <c:v>7233.7699999999995</c:v>
                </c:pt>
                <c:pt idx="78">
                  <c:v>7233.7699999999995</c:v>
                </c:pt>
                <c:pt idx="79">
                  <c:v>7233.7699999999995</c:v>
                </c:pt>
                <c:pt idx="80">
                  <c:v>7233.7699999999995</c:v>
                </c:pt>
                <c:pt idx="81">
                  <c:v>7233.7699999999995</c:v>
                </c:pt>
                <c:pt idx="82">
                  <c:v>7233.7699999999995</c:v>
                </c:pt>
                <c:pt idx="83">
                  <c:v>7233.7699999999995</c:v>
                </c:pt>
                <c:pt idx="84">
                  <c:v>7233.7699999999995</c:v>
                </c:pt>
                <c:pt idx="85">
                  <c:v>7233.7699999999995</c:v>
                </c:pt>
                <c:pt idx="86">
                  <c:v>7233.7699999999995</c:v>
                </c:pt>
                <c:pt idx="87">
                  <c:v>7233.7699999999995</c:v>
                </c:pt>
                <c:pt idx="88">
                  <c:v>7233.7699999999995</c:v>
                </c:pt>
                <c:pt idx="89">
                  <c:v>7233.7699999999995</c:v>
                </c:pt>
                <c:pt idx="90">
                  <c:v>7233.7699999999995</c:v>
                </c:pt>
                <c:pt idx="91">
                  <c:v>7233.7699999999995</c:v>
                </c:pt>
                <c:pt idx="92">
                  <c:v>7233.7699999999995</c:v>
                </c:pt>
                <c:pt idx="93">
                  <c:v>7233.7699999999995</c:v>
                </c:pt>
                <c:pt idx="94">
                  <c:v>7233.7699999999995</c:v>
                </c:pt>
                <c:pt idx="95">
                  <c:v>7233.7699999999995</c:v>
                </c:pt>
                <c:pt idx="96">
                  <c:v>7233.7699999999995</c:v>
                </c:pt>
                <c:pt idx="97">
                  <c:v>7233.7699999999995</c:v>
                </c:pt>
                <c:pt idx="98">
                  <c:v>7233.7699999999995</c:v>
                </c:pt>
                <c:pt idx="99">
                  <c:v>7233.7699999999995</c:v>
                </c:pt>
                <c:pt idx="100">
                  <c:v>7233.7699999999995</c:v>
                </c:pt>
                <c:pt idx="101">
                  <c:v>7233.7699999999995</c:v>
                </c:pt>
                <c:pt idx="102">
                  <c:v>7233.7699999999995</c:v>
                </c:pt>
                <c:pt idx="103">
                  <c:v>7233.7699999999995</c:v>
                </c:pt>
                <c:pt idx="104">
                  <c:v>7233.7699999999995</c:v>
                </c:pt>
                <c:pt idx="105">
                  <c:v>7233.7699999999995</c:v>
                </c:pt>
                <c:pt idx="106">
                  <c:v>7233.7699999999995</c:v>
                </c:pt>
                <c:pt idx="107">
                  <c:v>7233.7699999999995</c:v>
                </c:pt>
                <c:pt idx="108">
                  <c:v>7233.7699999999995</c:v>
                </c:pt>
                <c:pt idx="109">
                  <c:v>7233.7699999999995</c:v>
                </c:pt>
                <c:pt idx="110">
                  <c:v>7233.7699999999995</c:v>
                </c:pt>
                <c:pt idx="111">
                  <c:v>7233.7699999999995</c:v>
                </c:pt>
                <c:pt idx="112">
                  <c:v>7233.7699999999995</c:v>
                </c:pt>
                <c:pt idx="113">
                  <c:v>7233.7699999999995</c:v>
                </c:pt>
                <c:pt idx="114">
                  <c:v>7233.7699999999995</c:v>
                </c:pt>
                <c:pt idx="115">
                  <c:v>7233.7699999999995</c:v>
                </c:pt>
                <c:pt idx="116">
                  <c:v>7233.7699999999995</c:v>
                </c:pt>
                <c:pt idx="117">
                  <c:v>7233.7699999999995</c:v>
                </c:pt>
                <c:pt idx="118">
                  <c:v>7233.7699999999995</c:v>
                </c:pt>
                <c:pt idx="119">
                  <c:v>7233.7699999999995</c:v>
                </c:pt>
                <c:pt idx="120">
                  <c:v>7233.7699999999995</c:v>
                </c:pt>
                <c:pt idx="121">
                  <c:v>7233.7699999999995</c:v>
                </c:pt>
                <c:pt idx="122">
                  <c:v>7233.7699999999995</c:v>
                </c:pt>
                <c:pt idx="123">
                  <c:v>7233.7699999999995</c:v>
                </c:pt>
                <c:pt idx="124">
                  <c:v>7233.7699999999995</c:v>
                </c:pt>
                <c:pt idx="125">
                  <c:v>7233.7699999999995</c:v>
                </c:pt>
                <c:pt idx="126">
                  <c:v>7233.7699999999995</c:v>
                </c:pt>
                <c:pt idx="127">
                  <c:v>7233.7699999999995</c:v>
                </c:pt>
                <c:pt idx="128">
                  <c:v>7233.7699999999995</c:v>
                </c:pt>
                <c:pt idx="129">
                  <c:v>7233.7699999999995</c:v>
                </c:pt>
                <c:pt idx="130">
                  <c:v>7233.7699999999995</c:v>
                </c:pt>
                <c:pt idx="131">
                  <c:v>7233.7699999999995</c:v>
                </c:pt>
                <c:pt idx="132">
                  <c:v>7233.7699999999995</c:v>
                </c:pt>
                <c:pt idx="133">
                  <c:v>7233.7699999999995</c:v>
                </c:pt>
                <c:pt idx="134">
                  <c:v>7233.7699999999995</c:v>
                </c:pt>
                <c:pt idx="135">
                  <c:v>7233.7699999999995</c:v>
                </c:pt>
                <c:pt idx="136">
                  <c:v>7233.7699999999995</c:v>
                </c:pt>
                <c:pt idx="137">
                  <c:v>7233.7699999999995</c:v>
                </c:pt>
                <c:pt idx="138">
                  <c:v>7233.7699999999995</c:v>
                </c:pt>
                <c:pt idx="139">
                  <c:v>7233.7699999999995</c:v>
                </c:pt>
                <c:pt idx="140">
                  <c:v>7233.7699999999995</c:v>
                </c:pt>
                <c:pt idx="141">
                  <c:v>7233.7699999999995</c:v>
                </c:pt>
                <c:pt idx="142">
                  <c:v>7233.7699999999995</c:v>
                </c:pt>
                <c:pt idx="143">
                  <c:v>7233.7699999999995</c:v>
                </c:pt>
                <c:pt idx="144">
                  <c:v>7233.7699999999995</c:v>
                </c:pt>
                <c:pt idx="145">
                  <c:v>7233.7699999999995</c:v>
                </c:pt>
                <c:pt idx="146">
                  <c:v>7233.7699999999995</c:v>
                </c:pt>
                <c:pt idx="147">
                  <c:v>7233.7699999999995</c:v>
                </c:pt>
                <c:pt idx="148">
                  <c:v>7233.7699999999995</c:v>
                </c:pt>
                <c:pt idx="149">
                  <c:v>7233.7699999999995</c:v>
                </c:pt>
                <c:pt idx="150">
                  <c:v>7233.7699999999995</c:v>
                </c:pt>
                <c:pt idx="151">
                  <c:v>7233.7699999999995</c:v>
                </c:pt>
                <c:pt idx="152">
                  <c:v>7233.7699999999995</c:v>
                </c:pt>
                <c:pt idx="153">
                  <c:v>7233.7699999999995</c:v>
                </c:pt>
                <c:pt idx="154">
                  <c:v>7233.7699999999995</c:v>
                </c:pt>
                <c:pt idx="155">
                  <c:v>7233.7699999999995</c:v>
                </c:pt>
                <c:pt idx="156">
                  <c:v>7233.7699999999995</c:v>
                </c:pt>
                <c:pt idx="157">
                  <c:v>7233.7699999999995</c:v>
                </c:pt>
                <c:pt idx="158">
                  <c:v>7233.7699999999995</c:v>
                </c:pt>
                <c:pt idx="159">
                  <c:v>7233.7699999999995</c:v>
                </c:pt>
                <c:pt idx="160">
                  <c:v>7233.7699999999995</c:v>
                </c:pt>
                <c:pt idx="161">
                  <c:v>7233.7699999999995</c:v>
                </c:pt>
                <c:pt idx="162">
                  <c:v>7233.7699999999995</c:v>
                </c:pt>
                <c:pt idx="163">
                  <c:v>7233.7699999999995</c:v>
                </c:pt>
                <c:pt idx="164">
                  <c:v>7233.7699999999995</c:v>
                </c:pt>
                <c:pt idx="165">
                  <c:v>7233.7699999999995</c:v>
                </c:pt>
                <c:pt idx="166">
                  <c:v>7233.7699999999995</c:v>
                </c:pt>
                <c:pt idx="167">
                  <c:v>7233.7699999999995</c:v>
                </c:pt>
                <c:pt idx="168">
                  <c:v>7233.7699999999995</c:v>
                </c:pt>
                <c:pt idx="169">
                  <c:v>7233.7699999999995</c:v>
                </c:pt>
                <c:pt idx="170">
                  <c:v>7233.7699999999995</c:v>
                </c:pt>
                <c:pt idx="171">
                  <c:v>7233.7699999999995</c:v>
                </c:pt>
                <c:pt idx="172">
                  <c:v>7233.7699999999995</c:v>
                </c:pt>
                <c:pt idx="173">
                  <c:v>7233.7699999999995</c:v>
                </c:pt>
                <c:pt idx="174">
                  <c:v>7233.7699999999995</c:v>
                </c:pt>
                <c:pt idx="175">
                  <c:v>7233.7699999999995</c:v>
                </c:pt>
                <c:pt idx="176">
                  <c:v>7233.7699999999995</c:v>
                </c:pt>
                <c:pt idx="177">
                  <c:v>7233.7699999999995</c:v>
                </c:pt>
                <c:pt idx="178">
                  <c:v>7233.7699999999995</c:v>
                </c:pt>
                <c:pt idx="179">
                  <c:v>7233.7699999999995</c:v>
                </c:pt>
                <c:pt idx="180">
                  <c:v>7233.7699999999995</c:v>
                </c:pt>
                <c:pt idx="181">
                  <c:v>7233.7699999999995</c:v>
                </c:pt>
                <c:pt idx="182">
                  <c:v>7233.7699999999995</c:v>
                </c:pt>
                <c:pt idx="183">
                  <c:v>7233.7699999999995</c:v>
                </c:pt>
                <c:pt idx="184">
                  <c:v>7233.7699999999995</c:v>
                </c:pt>
                <c:pt idx="185">
                  <c:v>7233.7699999999995</c:v>
                </c:pt>
                <c:pt idx="186">
                  <c:v>7233.7699999999995</c:v>
                </c:pt>
                <c:pt idx="187">
                  <c:v>7233.7699999999995</c:v>
                </c:pt>
                <c:pt idx="188">
                  <c:v>7233.7699999999995</c:v>
                </c:pt>
                <c:pt idx="189">
                  <c:v>7233.7699999999995</c:v>
                </c:pt>
                <c:pt idx="190">
                  <c:v>7233.7699999999995</c:v>
                </c:pt>
                <c:pt idx="191">
                  <c:v>7233.7699999999995</c:v>
                </c:pt>
                <c:pt idx="192">
                  <c:v>7233.7699999999995</c:v>
                </c:pt>
                <c:pt idx="193">
                  <c:v>7233.7699999999995</c:v>
                </c:pt>
                <c:pt idx="194">
                  <c:v>7233.7699999999995</c:v>
                </c:pt>
                <c:pt idx="195">
                  <c:v>7233.7699999999995</c:v>
                </c:pt>
                <c:pt idx="196">
                  <c:v>7233.7699999999995</c:v>
                </c:pt>
                <c:pt idx="197">
                  <c:v>7233.7699999999995</c:v>
                </c:pt>
                <c:pt idx="198">
                  <c:v>7233.7699999999995</c:v>
                </c:pt>
                <c:pt idx="199">
                  <c:v>7233.7699999999995</c:v>
                </c:pt>
                <c:pt idx="200">
                  <c:v>7233.7699999999995</c:v>
                </c:pt>
                <c:pt idx="201">
                  <c:v>7233.7699999999995</c:v>
                </c:pt>
                <c:pt idx="202">
                  <c:v>7233.7699999999995</c:v>
                </c:pt>
                <c:pt idx="203">
                  <c:v>7233.7699999999995</c:v>
                </c:pt>
                <c:pt idx="204">
                  <c:v>7233.7699999999995</c:v>
                </c:pt>
                <c:pt idx="205">
                  <c:v>7233.7699999999995</c:v>
                </c:pt>
                <c:pt idx="206">
                  <c:v>7233.7699999999995</c:v>
                </c:pt>
                <c:pt idx="207">
                  <c:v>7233.7699999999995</c:v>
                </c:pt>
                <c:pt idx="208">
                  <c:v>7233.7699999999995</c:v>
                </c:pt>
                <c:pt idx="209">
                  <c:v>7233.7699999999995</c:v>
                </c:pt>
                <c:pt idx="210">
                  <c:v>7233.7699999999995</c:v>
                </c:pt>
                <c:pt idx="211">
                  <c:v>7233.7699999999995</c:v>
                </c:pt>
                <c:pt idx="212">
                  <c:v>7233.7699999999995</c:v>
                </c:pt>
                <c:pt idx="213">
                  <c:v>7233.7699999999995</c:v>
                </c:pt>
                <c:pt idx="214">
                  <c:v>7233.7699999999995</c:v>
                </c:pt>
                <c:pt idx="215">
                  <c:v>7233.7699999999995</c:v>
                </c:pt>
              </c:numCache>
            </c:numRef>
          </c:val>
        </c:ser>
        <c:marker val="1"/>
        <c:axId val="61442304"/>
        <c:axId val="61469056"/>
      </c:lineChart>
      <c:catAx>
        <c:axId val="61442304"/>
        <c:scaling>
          <c:orientation val="minMax"/>
        </c:scaling>
        <c:delete val="1"/>
        <c:axPos val="b"/>
        <c:title>
          <c:tx>
            <c:rich>
              <a:bodyPr/>
              <a:lstStyle/>
              <a:p>
                <a:pPr>
                  <a:defRPr/>
                </a:pPr>
                <a:r>
                  <a:rPr lang="en-GB" dirty="0" smtClean="0"/>
                  <a:t>CCG/</a:t>
                </a:r>
                <a:r>
                  <a:rPr lang="en-GB" dirty="0" err="1" smtClean="0"/>
                  <a:t>HB</a:t>
                </a:r>
                <a:endParaRPr lang="en-GB" dirty="0"/>
              </a:p>
            </c:rich>
          </c:tx>
          <c:layout>
            <c:manualLayout>
              <c:xMode val="edge"/>
              <c:yMode val="edge"/>
              <c:x val="0.5120068364081608"/>
              <c:y val="0.92316787494074259"/>
            </c:manualLayout>
          </c:layout>
        </c:title>
        <c:tickLblPos val="none"/>
        <c:crossAx val="61469056"/>
        <c:crosses val="autoZero"/>
        <c:auto val="1"/>
        <c:lblAlgn val="ctr"/>
        <c:lblOffset val="100"/>
      </c:catAx>
      <c:valAx>
        <c:axId val="61469056"/>
        <c:scaling>
          <c:orientation val="minMax"/>
        </c:scaling>
        <c:axPos val="l"/>
        <c:title>
          <c:tx>
            <c:rich>
              <a:bodyPr rot="-5400000" vert="horz"/>
              <a:lstStyle/>
              <a:p>
                <a:pPr>
                  <a:defRPr/>
                </a:pPr>
                <a:r>
                  <a:rPr lang="en-GB"/>
                  <a:t>DDDs per 1,000 PUs</a:t>
                </a:r>
              </a:p>
            </c:rich>
          </c:tx>
          <c:layout/>
        </c:title>
        <c:numFmt formatCode="#,##0" sourceLinked="0"/>
        <c:tickLblPos val="nextTo"/>
        <c:crossAx val="61442304"/>
        <c:crosses val="autoZero"/>
        <c:crossBetween val="between"/>
      </c:valAx>
    </c:plotArea>
    <c:legend>
      <c:legendPos val="t"/>
      <c:legendEntry>
        <c:idx val="0"/>
        <c:delete val="1"/>
      </c:legendEntry>
      <c:layout/>
    </c:legend>
    <c:plotVisOnly val="1"/>
    <c:dispBlanksAs val="gap"/>
  </c:chart>
  <c:spPr>
    <a:ln>
      <a:noFill/>
    </a:ln>
  </c:spPr>
  <c:txPr>
    <a:bodyPr/>
    <a:lstStyle/>
    <a:p>
      <a:pPr>
        <a:defRPr sz="1000">
          <a:latin typeface="Arial" pitchFamily="34" charset="0"/>
          <a:cs typeface="Arial" pitchFamily="34" charset="0"/>
        </a:defRPr>
      </a:pPr>
      <a:endParaRPr lang="en-US"/>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lang val="en-GB"/>
  <c:chart>
    <c:title>
      <c:tx>
        <c:rich>
          <a:bodyPr/>
          <a:lstStyle/>
          <a:p>
            <a:pPr>
              <a:defRPr/>
            </a:pPr>
            <a:r>
              <a:rPr lang="en-GB" sz="2000" dirty="0"/>
              <a:t>Patients aged</a:t>
            </a:r>
            <a:r>
              <a:rPr lang="en-GB" sz="2000" baseline="0" dirty="0"/>
              <a:t> 75 and over with an Anticholinergic Effect on </a:t>
            </a:r>
            <a:r>
              <a:rPr lang="en-GB" sz="2000" baseline="0" dirty="0" smtClean="0"/>
              <a:t>Cognition </a:t>
            </a:r>
            <a:r>
              <a:rPr lang="en-GB" sz="2000" baseline="0" dirty="0"/>
              <a:t>(AEC) score of 3 or </a:t>
            </a:r>
            <a:r>
              <a:rPr lang="en-GB" sz="2000" baseline="0" dirty="0" smtClean="0"/>
              <a:t>more </a:t>
            </a:r>
            <a:r>
              <a:rPr lang="en-GB" sz="2000" baseline="0" dirty="0"/>
              <a:t>for items on active repeat, as a percentage of all patients aged 75 and </a:t>
            </a:r>
            <a:r>
              <a:rPr lang="en-GB" sz="2000" baseline="0" dirty="0" smtClean="0"/>
              <a:t>over – Cluster data April 2017</a:t>
            </a:r>
            <a:endParaRPr lang="en-GB" sz="2000" dirty="0"/>
          </a:p>
        </c:rich>
      </c:tx>
      <c:layout>
        <c:manualLayout>
          <c:xMode val="edge"/>
          <c:yMode val="edge"/>
          <c:x val="0.11761902223504363"/>
          <c:y val="1.2163052508791235E-3"/>
        </c:manualLayout>
      </c:layout>
      <c:overlay val="1"/>
    </c:title>
    <c:plotArea>
      <c:layout>
        <c:manualLayout>
          <c:layoutTarget val="inner"/>
          <c:xMode val="edge"/>
          <c:yMode val="edge"/>
          <c:x val="5.6473000167098393E-2"/>
          <c:y val="1.3233902074217513E-2"/>
          <c:w val="0.92733861852502464"/>
          <c:h val="0.76889743516061049"/>
        </c:manualLayout>
      </c:layout>
      <c:barChart>
        <c:barDir val="col"/>
        <c:grouping val="clustered"/>
        <c:ser>
          <c:idx val="0"/>
          <c:order val="0"/>
          <c:cat>
            <c:strRef>
              <c:f>Sheet1!$A$2:$A$65</c:f>
              <c:strCache>
                <c:ptCount val="64"/>
                <c:pt idx="0">
                  <c:v>South Pembrokeshire</c:v>
                </c:pt>
                <c:pt idx="1">
                  <c:v>Meirionnydd</c:v>
                </c:pt>
                <c:pt idx="2">
                  <c:v>Conwy West</c:v>
                </c:pt>
                <c:pt idx="3">
                  <c:v>Monmouthshire South</c:v>
                </c:pt>
                <c:pt idx="4">
                  <c:v>Anglesey</c:v>
                </c:pt>
                <c:pt idx="5">
                  <c:v>Mid Powys</c:v>
                </c:pt>
                <c:pt idx="6">
                  <c:v>South Powys</c:v>
                </c:pt>
                <c:pt idx="7">
                  <c:v>South Ceredigion</c:v>
                </c:pt>
                <c:pt idx="8">
                  <c:v>North Pembrokeshire</c:v>
                </c:pt>
                <c:pt idx="9">
                  <c:v>North Ceredigion</c:v>
                </c:pt>
                <c:pt idx="10">
                  <c:v>Dwyfor</c:v>
                </c:pt>
                <c:pt idx="11">
                  <c:v>North West Flintshire</c:v>
                </c:pt>
                <c:pt idx="12">
                  <c:v>South Wrexham</c:v>
                </c:pt>
                <c:pt idx="13">
                  <c:v>North Powys</c:v>
                </c:pt>
                <c:pt idx="14">
                  <c:v>Arfon</c:v>
                </c:pt>
                <c:pt idx="15">
                  <c:v>Deeside, Hawarden &amp; Saltney</c:v>
                </c:pt>
                <c:pt idx="16">
                  <c:v>Cardiff West</c:v>
                </c:pt>
                <c:pt idx="17">
                  <c:v>Conwy East</c:v>
                </c:pt>
                <c:pt idx="18">
                  <c:v>Bridgend East Network</c:v>
                </c:pt>
                <c:pt idx="19">
                  <c:v>Monmouthshire North</c:v>
                </c:pt>
                <c:pt idx="20">
                  <c:v>Cardiff South East</c:v>
                </c:pt>
                <c:pt idx="21">
                  <c:v>South Taf Ely</c:v>
                </c:pt>
                <c:pt idx="22">
                  <c:v>Western Vale</c:v>
                </c:pt>
                <c:pt idx="23">
                  <c:v>Central Wrexham</c:v>
                </c:pt>
                <c:pt idx="24">
                  <c:v>Newport North</c:v>
                </c:pt>
                <c:pt idx="25">
                  <c:v>BayHealth</c:v>
                </c:pt>
                <c:pt idx="26">
                  <c:v>Cardiff North</c:v>
                </c:pt>
                <c:pt idx="27">
                  <c:v>Central &amp; South Denbighshire</c:v>
                </c:pt>
                <c:pt idx="28">
                  <c:v>North Denbighshire</c:v>
                </c:pt>
                <c:pt idx="29">
                  <c:v>Llanelli</c:v>
                </c:pt>
                <c:pt idx="30">
                  <c:v>Bridgend North Network</c:v>
                </c:pt>
                <c:pt idx="31">
                  <c:v>North Merthyr Tydfil</c:v>
                </c:pt>
                <c:pt idx="32">
                  <c:v>Blaenau Gwent East</c:v>
                </c:pt>
                <c:pt idx="33">
                  <c:v>Bridgend West Network</c:v>
                </c:pt>
                <c:pt idx="34">
                  <c:v>North Cynon</c:v>
                </c:pt>
                <c:pt idx="35">
                  <c:v>Torfaen North</c:v>
                </c:pt>
                <c:pt idx="36">
                  <c:v>Eastern Vale</c:v>
                </c:pt>
                <c:pt idx="37">
                  <c:v>West &amp; North Wrexham</c:v>
                </c:pt>
                <c:pt idx="38">
                  <c:v>Cardiff East</c:v>
                </c:pt>
                <c:pt idx="39">
                  <c:v>Newport West</c:v>
                </c:pt>
                <c:pt idx="40">
                  <c:v>City &amp; Cardiff South</c:v>
                </c:pt>
                <c:pt idx="41">
                  <c:v>Taf / Teifi / Tywi</c:v>
                </c:pt>
                <c:pt idx="42">
                  <c:v>Blaenau Gwent West</c:v>
                </c:pt>
                <c:pt idx="43">
                  <c:v>Central Vale</c:v>
                </c:pt>
                <c:pt idx="44">
                  <c:v>Penderi</c:v>
                </c:pt>
                <c:pt idx="45">
                  <c:v>Caerphilly East</c:v>
                </c:pt>
                <c:pt idx="46">
                  <c:v>South Flintshire</c:v>
                </c:pt>
                <c:pt idx="47">
                  <c:v>Newport East</c:v>
                </c:pt>
                <c:pt idx="48">
                  <c:v>South Merthyr Tydfil</c:v>
                </c:pt>
                <c:pt idx="49">
                  <c:v>Cardiff South West</c:v>
                </c:pt>
                <c:pt idx="50">
                  <c:v>Amman/Gwendraeth</c:v>
                </c:pt>
                <c:pt idx="51">
                  <c:v>CityHealth</c:v>
                </c:pt>
                <c:pt idx="52">
                  <c:v>North Rhondda</c:v>
                </c:pt>
                <c:pt idx="53">
                  <c:v>Neath</c:v>
                </c:pt>
                <c:pt idx="54">
                  <c:v>Caerphilly South</c:v>
                </c:pt>
                <c:pt idx="55">
                  <c:v>Torfaen South</c:v>
                </c:pt>
                <c:pt idx="56">
                  <c:v>North Taf Ely</c:v>
                </c:pt>
                <c:pt idx="57">
                  <c:v>South Rhondda</c:v>
                </c:pt>
                <c:pt idx="58">
                  <c:v>Llwchwr</c:v>
                </c:pt>
                <c:pt idx="59">
                  <c:v>Upper Valleys</c:v>
                </c:pt>
                <c:pt idx="60">
                  <c:v>Caerphilly North</c:v>
                </c:pt>
                <c:pt idx="61">
                  <c:v>Afan</c:v>
                </c:pt>
                <c:pt idx="62">
                  <c:v>Cwmtawe</c:v>
                </c:pt>
                <c:pt idx="63">
                  <c:v>South Cynon</c:v>
                </c:pt>
              </c:strCache>
            </c:strRef>
          </c:cat>
          <c:val>
            <c:numRef>
              <c:f>Sheet1!$B$2:$B$65</c:f>
              <c:numCache>
                <c:formatCode>0.00%</c:formatCode>
                <c:ptCount val="64"/>
                <c:pt idx="0">
                  <c:v>6.0644346178142766E-2</c:v>
                </c:pt>
                <c:pt idx="1">
                  <c:v>6.1527057079318014E-2</c:v>
                </c:pt>
                <c:pt idx="2">
                  <c:v>6.1612609092093401E-2</c:v>
                </c:pt>
                <c:pt idx="3">
                  <c:v>6.3347164591977867E-2</c:v>
                </c:pt>
                <c:pt idx="4">
                  <c:v>6.4766473825314266E-2</c:v>
                </c:pt>
                <c:pt idx="5">
                  <c:v>6.6841415465268672E-2</c:v>
                </c:pt>
                <c:pt idx="6">
                  <c:v>6.7706352225180733E-2</c:v>
                </c:pt>
                <c:pt idx="7">
                  <c:v>6.911846239142487E-2</c:v>
                </c:pt>
                <c:pt idx="8">
                  <c:v>6.9577874818049584E-2</c:v>
                </c:pt>
                <c:pt idx="9">
                  <c:v>6.9879518072289148E-2</c:v>
                </c:pt>
                <c:pt idx="10">
                  <c:v>7.1634154141349535E-2</c:v>
                </c:pt>
                <c:pt idx="11">
                  <c:v>7.4295985620131913E-2</c:v>
                </c:pt>
                <c:pt idx="12">
                  <c:v>7.4557708508845882E-2</c:v>
                </c:pt>
                <c:pt idx="13">
                  <c:v>7.5860083489275962E-2</c:v>
                </c:pt>
                <c:pt idx="14">
                  <c:v>7.8649566201433416E-2</c:v>
                </c:pt>
                <c:pt idx="15">
                  <c:v>7.904411764705882E-2</c:v>
                </c:pt>
                <c:pt idx="16">
                  <c:v>7.9183490354419211E-2</c:v>
                </c:pt>
                <c:pt idx="17">
                  <c:v>7.9566279780085528E-2</c:v>
                </c:pt>
                <c:pt idx="18">
                  <c:v>8.0055210489993228E-2</c:v>
                </c:pt>
                <c:pt idx="19">
                  <c:v>8.0852448348788311E-2</c:v>
                </c:pt>
                <c:pt idx="20">
                  <c:v>8.26102047900035E-2</c:v>
                </c:pt>
                <c:pt idx="21">
                  <c:v>8.3286595625350526E-2</c:v>
                </c:pt>
                <c:pt idx="22">
                  <c:v>8.3671212679690563E-2</c:v>
                </c:pt>
                <c:pt idx="23">
                  <c:v>8.3853083853083848E-2</c:v>
                </c:pt>
                <c:pt idx="24">
                  <c:v>8.4001603849238174E-2</c:v>
                </c:pt>
                <c:pt idx="25">
                  <c:v>8.505122824342698E-2</c:v>
                </c:pt>
                <c:pt idx="26">
                  <c:v>8.5239345081865064E-2</c:v>
                </c:pt>
                <c:pt idx="27">
                  <c:v>8.5903586931688369E-2</c:v>
                </c:pt>
                <c:pt idx="28">
                  <c:v>8.6049125060202278E-2</c:v>
                </c:pt>
                <c:pt idx="29">
                  <c:v>8.6127659574468204E-2</c:v>
                </c:pt>
                <c:pt idx="30">
                  <c:v>8.6468801121757463E-2</c:v>
                </c:pt>
                <c:pt idx="31">
                  <c:v>8.707865168539318E-2</c:v>
                </c:pt>
                <c:pt idx="32">
                  <c:v>8.8437406632805513E-2</c:v>
                </c:pt>
                <c:pt idx="33">
                  <c:v>8.9013224821973519E-2</c:v>
                </c:pt>
                <c:pt idx="34">
                  <c:v>9.1533180778032047E-2</c:v>
                </c:pt>
                <c:pt idx="35">
                  <c:v>9.2075641602881592E-2</c:v>
                </c:pt>
                <c:pt idx="36">
                  <c:v>9.2713567839195959E-2</c:v>
                </c:pt>
                <c:pt idx="37">
                  <c:v>9.275882704967113E-2</c:v>
                </c:pt>
                <c:pt idx="38">
                  <c:v>9.3849263644239247E-2</c:v>
                </c:pt>
                <c:pt idx="39">
                  <c:v>9.4894721661378717E-2</c:v>
                </c:pt>
                <c:pt idx="40">
                  <c:v>9.4988344988345005E-2</c:v>
                </c:pt>
                <c:pt idx="41">
                  <c:v>9.5852384062704118E-2</c:v>
                </c:pt>
                <c:pt idx="42">
                  <c:v>9.5881798176674068E-2</c:v>
                </c:pt>
                <c:pt idx="43">
                  <c:v>9.5975232198142704E-2</c:v>
                </c:pt>
                <c:pt idx="44">
                  <c:v>9.7536945812808112E-2</c:v>
                </c:pt>
                <c:pt idx="45">
                  <c:v>9.8195981959819933E-2</c:v>
                </c:pt>
                <c:pt idx="46">
                  <c:v>9.9528978087241871E-2</c:v>
                </c:pt>
                <c:pt idx="47">
                  <c:v>0.10029657589646809</c:v>
                </c:pt>
                <c:pt idx="48">
                  <c:v>0.10104688211197092</c:v>
                </c:pt>
                <c:pt idx="49">
                  <c:v>0.10155466399197592</c:v>
                </c:pt>
                <c:pt idx="50">
                  <c:v>0.10441151422244933</c:v>
                </c:pt>
                <c:pt idx="51">
                  <c:v>0.10644403861205318</c:v>
                </c:pt>
                <c:pt idx="52">
                  <c:v>0.10654725138974665</c:v>
                </c:pt>
                <c:pt idx="53">
                  <c:v>0.10737751079406765</c:v>
                </c:pt>
                <c:pt idx="54">
                  <c:v>0.1103618790739492</c:v>
                </c:pt>
                <c:pt idx="55">
                  <c:v>0.11159793814432988</c:v>
                </c:pt>
                <c:pt idx="56">
                  <c:v>0.11345353675450758</c:v>
                </c:pt>
                <c:pt idx="57">
                  <c:v>0.11466728068155668</c:v>
                </c:pt>
                <c:pt idx="58">
                  <c:v>0.11983958480773751</c:v>
                </c:pt>
                <c:pt idx="59">
                  <c:v>0.12012534818941521</c:v>
                </c:pt>
                <c:pt idx="60">
                  <c:v>0.12153987167736018</c:v>
                </c:pt>
                <c:pt idx="61">
                  <c:v>0.12584662442648023</c:v>
                </c:pt>
                <c:pt idx="62">
                  <c:v>0.14241486068111489</c:v>
                </c:pt>
                <c:pt idx="63">
                  <c:v>0.1471652593486128</c:v>
                </c:pt>
              </c:numCache>
            </c:numRef>
          </c:val>
        </c:ser>
        <c:axId val="83711488"/>
        <c:axId val="83713024"/>
      </c:barChart>
      <c:lineChart>
        <c:grouping val="standard"/>
        <c:ser>
          <c:idx val="1"/>
          <c:order val="1"/>
          <c:tx>
            <c:v>Lower quartile threshold</c:v>
          </c:tx>
          <c:marker>
            <c:symbol val="none"/>
          </c:marker>
          <c:cat>
            <c:strRef>
              <c:f>Sheet1!$A$2:$A$65</c:f>
              <c:strCache>
                <c:ptCount val="64"/>
                <c:pt idx="0">
                  <c:v>South Pembrokeshire</c:v>
                </c:pt>
                <c:pt idx="1">
                  <c:v>Meirionnydd</c:v>
                </c:pt>
                <c:pt idx="2">
                  <c:v>Conwy West</c:v>
                </c:pt>
                <c:pt idx="3">
                  <c:v>Monmouthshire South</c:v>
                </c:pt>
                <c:pt idx="4">
                  <c:v>Anglesey</c:v>
                </c:pt>
                <c:pt idx="5">
                  <c:v>Mid Powys</c:v>
                </c:pt>
                <c:pt idx="6">
                  <c:v>South Powys</c:v>
                </c:pt>
                <c:pt idx="7">
                  <c:v>South Ceredigion</c:v>
                </c:pt>
                <c:pt idx="8">
                  <c:v>North Pembrokeshire</c:v>
                </c:pt>
                <c:pt idx="9">
                  <c:v>North Ceredigion</c:v>
                </c:pt>
                <c:pt idx="10">
                  <c:v>Dwyfor</c:v>
                </c:pt>
                <c:pt idx="11">
                  <c:v>North West Flintshire</c:v>
                </c:pt>
                <c:pt idx="12">
                  <c:v>South Wrexham</c:v>
                </c:pt>
                <c:pt idx="13">
                  <c:v>North Powys</c:v>
                </c:pt>
                <c:pt idx="14">
                  <c:v>Arfon</c:v>
                </c:pt>
                <c:pt idx="15">
                  <c:v>Deeside, Hawarden &amp; Saltney</c:v>
                </c:pt>
                <c:pt idx="16">
                  <c:v>Cardiff West</c:v>
                </c:pt>
                <c:pt idx="17">
                  <c:v>Conwy East</c:v>
                </c:pt>
                <c:pt idx="18">
                  <c:v>Bridgend East Network</c:v>
                </c:pt>
                <c:pt idx="19">
                  <c:v>Monmouthshire North</c:v>
                </c:pt>
                <c:pt idx="20">
                  <c:v>Cardiff South East</c:v>
                </c:pt>
                <c:pt idx="21">
                  <c:v>South Taf Ely</c:v>
                </c:pt>
                <c:pt idx="22">
                  <c:v>Western Vale</c:v>
                </c:pt>
                <c:pt idx="23">
                  <c:v>Central Wrexham</c:v>
                </c:pt>
                <c:pt idx="24">
                  <c:v>Newport North</c:v>
                </c:pt>
                <c:pt idx="25">
                  <c:v>BayHealth</c:v>
                </c:pt>
                <c:pt idx="26">
                  <c:v>Cardiff North</c:v>
                </c:pt>
                <c:pt idx="27">
                  <c:v>Central &amp; South Denbighshire</c:v>
                </c:pt>
                <c:pt idx="28">
                  <c:v>North Denbighshire</c:v>
                </c:pt>
                <c:pt idx="29">
                  <c:v>Llanelli</c:v>
                </c:pt>
                <c:pt idx="30">
                  <c:v>Bridgend North Network</c:v>
                </c:pt>
                <c:pt idx="31">
                  <c:v>North Merthyr Tydfil</c:v>
                </c:pt>
                <c:pt idx="32">
                  <c:v>Blaenau Gwent East</c:v>
                </c:pt>
                <c:pt idx="33">
                  <c:v>Bridgend West Network</c:v>
                </c:pt>
                <c:pt idx="34">
                  <c:v>North Cynon</c:v>
                </c:pt>
                <c:pt idx="35">
                  <c:v>Torfaen North</c:v>
                </c:pt>
                <c:pt idx="36">
                  <c:v>Eastern Vale</c:v>
                </c:pt>
                <c:pt idx="37">
                  <c:v>West &amp; North Wrexham</c:v>
                </c:pt>
                <c:pt idx="38">
                  <c:v>Cardiff East</c:v>
                </c:pt>
                <c:pt idx="39">
                  <c:v>Newport West</c:v>
                </c:pt>
                <c:pt idx="40">
                  <c:v>City &amp; Cardiff South</c:v>
                </c:pt>
                <c:pt idx="41">
                  <c:v>Taf / Teifi / Tywi</c:v>
                </c:pt>
                <c:pt idx="42">
                  <c:v>Blaenau Gwent West</c:v>
                </c:pt>
                <c:pt idx="43">
                  <c:v>Central Vale</c:v>
                </c:pt>
                <c:pt idx="44">
                  <c:v>Penderi</c:v>
                </c:pt>
                <c:pt idx="45">
                  <c:v>Caerphilly East</c:v>
                </c:pt>
                <c:pt idx="46">
                  <c:v>South Flintshire</c:v>
                </c:pt>
                <c:pt idx="47">
                  <c:v>Newport East</c:v>
                </c:pt>
                <c:pt idx="48">
                  <c:v>South Merthyr Tydfil</c:v>
                </c:pt>
                <c:pt idx="49">
                  <c:v>Cardiff South West</c:v>
                </c:pt>
                <c:pt idx="50">
                  <c:v>Amman/Gwendraeth</c:v>
                </c:pt>
                <c:pt idx="51">
                  <c:v>CityHealth</c:v>
                </c:pt>
                <c:pt idx="52">
                  <c:v>North Rhondda</c:v>
                </c:pt>
                <c:pt idx="53">
                  <c:v>Neath</c:v>
                </c:pt>
                <c:pt idx="54">
                  <c:v>Caerphilly South</c:v>
                </c:pt>
                <c:pt idx="55">
                  <c:v>Torfaen South</c:v>
                </c:pt>
                <c:pt idx="56">
                  <c:v>North Taf Ely</c:v>
                </c:pt>
                <c:pt idx="57">
                  <c:v>South Rhondda</c:v>
                </c:pt>
                <c:pt idx="58">
                  <c:v>Llwchwr</c:v>
                </c:pt>
                <c:pt idx="59">
                  <c:v>Upper Valleys</c:v>
                </c:pt>
                <c:pt idx="60">
                  <c:v>Caerphilly North</c:v>
                </c:pt>
                <c:pt idx="61">
                  <c:v>Afan</c:v>
                </c:pt>
                <c:pt idx="62">
                  <c:v>Cwmtawe</c:v>
                </c:pt>
                <c:pt idx="63">
                  <c:v>South Cynon</c:v>
                </c:pt>
              </c:strCache>
            </c:strRef>
          </c:cat>
          <c:val>
            <c:numRef>
              <c:f>Sheet1!$C$2:$C$65</c:f>
              <c:numCache>
                <c:formatCode>0.00%</c:formatCode>
                <c:ptCount val="64"/>
                <c:pt idx="0">
                  <c:v>7.9100000000000004E-2</c:v>
                </c:pt>
                <c:pt idx="1">
                  <c:v>7.9100000000000004E-2</c:v>
                </c:pt>
                <c:pt idx="2">
                  <c:v>7.9100000000000004E-2</c:v>
                </c:pt>
                <c:pt idx="3">
                  <c:v>7.9100000000000004E-2</c:v>
                </c:pt>
                <c:pt idx="4">
                  <c:v>7.9100000000000004E-2</c:v>
                </c:pt>
                <c:pt idx="5">
                  <c:v>7.9100000000000004E-2</c:v>
                </c:pt>
                <c:pt idx="6">
                  <c:v>7.9100000000000004E-2</c:v>
                </c:pt>
                <c:pt idx="7">
                  <c:v>7.9100000000000004E-2</c:v>
                </c:pt>
                <c:pt idx="8">
                  <c:v>7.9100000000000004E-2</c:v>
                </c:pt>
                <c:pt idx="9">
                  <c:v>7.9100000000000004E-2</c:v>
                </c:pt>
                <c:pt idx="10">
                  <c:v>7.9100000000000004E-2</c:v>
                </c:pt>
                <c:pt idx="11">
                  <c:v>7.9100000000000004E-2</c:v>
                </c:pt>
                <c:pt idx="12">
                  <c:v>7.9100000000000004E-2</c:v>
                </c:pt>
                <c:pt idx="13">
                  <c:v>7.9100000000000004E-2</c:v>
                </c:pt>
                <c:pt idx="14">
                  <c:v>7.9100000000000004E-2</c:v>
                </c:pt>
                <c:pt idx="15">
                  <c:v>7.9100000000000004E-2</c:v>
                </c:pt>
                <c:pt idx="16">
                  <c:v>7.9100000000000004E-2</c:v>
                </c:pt>
                <c:pt idx="17">
                  <c:v>7.9100000000000004E-2</c:v>
                </c:pt>
                <c:pt idx="18">
                  <c:v>7.9100000000000004E-2</c:v>
                </c:pt>
                <c:pt idx="19">
                  <c:v>7.9100000000000004E-2</c:v>
                </c:pt>
                <c:pt idx="20">
                  <c:v>7.9100000000000004E-2</c:v>
                </c:pt>
                <c:pt idx="21">
                  <c:v>7.9100000000000004E-2</c:v>
                </c:pt>
                <c:pt idx="22">
                  <c:v>7.9100000000000004E-2</c:v>
                </c:pt>
                <c:pt idx="23">
                  <c:v>7.9100000000000004E-2</c:v>
                </c:pt>
                <c:pt idx="24">
                  <c:v>7.9100000000000004E-2</c:v>
                </c:pt>
                <c:pt idx="25">
                  <c:v>7.9100000000000004E-2</c:v>
                </c:pt>
                <c:pt idx="26">
                  <c:v>7.9100000000000004E-2</c:v>
                </c:pt>
                <c:pt idx="27">
                  <c:v>7.9100000000000004E-2</c:v>
                </c:pt>
                <c:pt idx="28">
                  <c:v>7.9100000000000004E-2</c:v>
                </c:pt>
                <c:pt idx="29">
                  <c:v>7.9100000000000004E-2</c:v>
                </c:pt>
                <c:pt idx="30">
                  <c:v>7.9100000000000004E-2</c:v>
                </c:pt>
                <c:pt idx="31">
                  <c:v>7.9100000000000004E-2</c:v>
                </c:pt>
                <c:pt idx="32">
                  <c:v>7.9100000000000004E-2</c:v>
                </c:pt>
                <c:pt idx="33">
                  <c:v>7.9100000000000004E-2</c:v>
                </c:pt>
                <c:pt idx="34">
                  <c:v>7.9100000000000004E-2</c:v>
                </c:pt>
                <c:pt idx="35">
                  <c:v>7.9100000000000004E-2</c:v>
                </c:pt>
                <c:pt idx="36">
                  <c:v>7.9100000000000004E-2</c:v>
                </c:pt>
                <c:pt idx="37">
                  <c:v>7.9100000000000004E-2</c:v>
                </c:pt>
                <c:pt idx="38">
                  <c:v>7.9100000000000004E-2</c:v>
                </c:pt>
                <c:pt idx="39">
                  <c:v>7.9100000000000004E-2</c:v>
                </c:pt>
                <c:pt idx="40">
                  <c:v>7.9100000000000004E-2</c:v>
                </c:pt>
                <c:pt idx="41">
                  <c:v>7.9100000000000004E-2</c:v>
                </c:pt>
                <c:pt idx="42">
                  <c:v>7.9100000000000004E-2</c:v>
                </c:pt>
                <c:pt idx="43">
                  <c:v>7.9100000000000004E-2</c:v>
                </c:pt>
                <c:pt idx="44">
                  <c:v>7.9100000000000004E-2</c:v>
                </c:pt>
                <c:pt idx="45">
                  <c:v>7.9100000000000004E-2</c:v>
                </c:pt>
                <c:pt idx="46">
                  <c:v>7.9100000000000004E-2</c:v>
                </c:pt>
                <c:pt idx="47">
                  <c:v>7.9100000000000004E-2</c:v>
                </c:pt>
                <c:pt idx="48">
                  <c:v>7.9100000000000004E-2</c:v>
                </c:pt>
                <c:pt idx="49">
                  <c:v>7.9100000000000004E-2</c:v>
                </c:pt>
                <c:pt idx="50">
                  <c:v>7.9100000000000004E-2</c:v>
                </c:pt>
                <c:pt idx="51">
                  <c:v>7.9100000000000004E-2</c:v>
                </c:pt>
                <c:pt idx="52">
                  <c:v>7.9100000000000004E-2</c:v>
                </c:pt>
                <c:pt idx="53">
                  <c:v>7.9100000000000004E-2</c:v>
                </c:pt>
                <c:pt idx="54">
                  <c:v>7.9100000000000004E-2</c:v>
                </c:pt>
                <c:pt idx="55">
                  <c:v>7.9100000000000004E-2</c:v>
                </c:pt>
                <c:pt idx="56">
                  <c:v>7.9100000000000004E-2</c:v>
                </c:pt>
                <c:pt idx="57">
                  <c:v>7.9100000000000004E-2</c:v>
                </c:pt>
                <c:pt idx="58">
                  <c:v>7.9100000000000004E-2</c:v>
                </c:pt>
                <c:pt idx="59">
                  <c:v>7.9100000000000004E-2</c:v>
                </c:pt>
                <c:pt idx="60">
                  <c:v>7.9100000000000004E-2</c:v>
                </c:pt>
                <c:pt idx="61">
                  <c:v>7.9100000000000004E-2</c:v>
                </c:pt>
                <c:pt idx="62">
                  <c:v>7.9100000000000004E-2</c:v>
                </c:pt>
                <c:pt idx="63">
                  <c:v>7.9100000000000004E-2</c:v>
                </c:pt>
              </c:numCache>
            </c:numRef>
          </c:val>
        </c:ser>
        <c:marker val="1"/>
        <c:axId val="83711488"/>
        <c:axId val="83713024"/>
      </c:lineChart>
      <c:catAx>
        <c:axId val="83711488"/>
        <c:scaling>
          <c:orientation val="minMax"/>
        </c:scaling>
        <c:axPos val="b"/>
        <c:tickLblPos val="nextTo"/>
        <c:txPr>
          <a:bodyPr/>
          <a:lstStyle/>
          <a:p>
            <a:pPr>
              <a:defRPr sz="800"/>
            </a:pPr>
            <a:endParaRPr lang="en-US"/>
          </a:p>
        </c:txPr>
        <c:crossAx val="83713024"/>
        <c:crosses val="autoZero"/>
        <c:auto val="1"/>
        <c:lblAlgn val="ctr"/>
        <c:lblOffset val="100"/>
      </c:catAx>
      <c:valAx>
        <c:axId val="83713024"/>
        <c:scaling>
          <c:orientation val="minMax"/>
        </c:scaling>
        <c:axPos val="l"/>
        <c:numFmt formatCode="0%" sourceLinked="0"/>
        <c:tickLblPos val="nextTo"/>
        <c:crossAx val="83711488"/>
        <c:crosses val="autoZero"/>
        <c:crossBetween val="between"/>
      </c:valAx>
    </c:plotArea>
    <c:legend>
      <c:legendPos val="b"/>
      <c:legendEntry>
        <c:idx val="0"/>
        <c:delete val="1"/>
      </c:legendEntry>
      <c:layout>
        <c:manualLayout>
          <c:xMode val="edge"/>
          <c:yMode val="edge"/>
          <c:x val="0.37158863665318442"/>
          <c:y val="0.21663636926122107"/>
          <c:w val="0.26858297547778998"/>
          <c:h val="3.5530669012116954E-2"/>
        </c:manualLayout>
      </c:layout>
    </c:legend>
    <c:plotVisOnly val="1"/>
    <c:dispBlanksAs val="gap"/>
  </c:chart>
  <c:txPr>
    <a:bodyPr/>
    <a:lstStyle/>
    <a:p>
      <a:pPr>
        <a:defRPr sz="1200"/>
      </a:pPr>
      <a:endParaRPr lang="en-US"/>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9.2831129459993694E-2"/>
          <c:y val="9.8746017212964651E-2"/>
          <c:w val="0.88838952529256277"/>
          <c:h val="0.84544002929866324"/>
        </c:manualLayout>
      </c:layout>
      <c:barChart>
        <c:barDir val="col"/>
        <c:grouping val="clustered"/>
        <c:ser>
          <c:idx val="0"/>
          <c:order val="0"/>
          <c:tx>
            <c:strRef>
              <c:f>NSAIDs!$B$1</c:f>
              <c:strCache>
                <c:ptCount val="1"/>
                <c:pt idx="0">
                  <c:v>ADQ/1000 STAR PU</c:v>
                </c:pt>
              </c:strCache>
            </c:strRef>
          </c:tx>
          <c:dPt>
            <c:idx val="159"/>
            <c:spPr>
              <a:solidFill>
                <a:prstClr val="black"/>
              </a:solidFill>
            </c:spPr>
          </c:dPt>
          <c:dPt>
            <c:idx val="166"/>
            <c:spPr>
              <a:solidFill>
                <a:prstClr val="black"/>
              </a:solidFill>
            </c:spPr>
          </c:dPt>
          <c:dPt>
            <c:idx val="183"/>
            <c:spPr>
              <a:solidFill>
                <a:prstClr val="black"/>
              </a:solidFill>
            </c:spPr>
          </c:dPt>
          <c:dPt>
            <c:idx val="184"/>
            <c:spPr>
              <a:solidFill>
                <a:prstClr val="black"/>
              </a:solidFill>
            </c:spPr>
          </c:dPt>
          <c:dPt>
            <c:idx val="190"/>
            <c:spPr>
              <a:solidFill>
                <a:prstClr val="black"/>
              </a:solidFill>
            </c:spPr>
          </c:dPt>
          <c:dPt>
            <c:idx val="194"/>
            <c:spPr>
              <a:solidFill>
                <a:prstClr val="black"/>
              </a:solidFill>
            </c:spPr>
          </c:dPt>
          <c:dPt>
            <c:idx val="201"/>
            <c:spPr>
              <a:solidFill>
                <a:prstClr val="black"/>
              </a:solidFill>
            </c:spPr>
          </c:dPt>
          <c:dLbls>
            <c:dLbl>
              <c:idx val="159"/>
              <c:layout>
                <c:manualLayout>
                  <c:x val="-2.5940337224382992E-3"/>
                  <c:y val="1.3888888888889126E-2"/>
                </c:manualLayout>
              </c:layout>
              <c:tx>
                <c:rich>
                  <a:bodyPr/>
                  <a:lstStyle/>
                  <a:p>
                    <a:r>
                      <a:rPr lang="en-US" sz="900">
                        <a:latin typeface="Arial" pitchFamily="34" charset="0"/>
                        <a:cs typeface="Arial" pitchFamily="34" charset="0"/>
                      </a:rPr>
                      <a:t>C</a:t>
                    </a:r>
                    <a:r>
                      <a:rPr lang="en-US"/>
                      <a:t>ardiff</a:t>
                    </a:r>
                    <a:r>
                      <a:rPr lang="en-US" baseline="0"/>
                      <a:t> and Vale</a:t>
                    </a:r>
                    <a:endParaRPr lang="en-US"/>
                  </a:p>
                </c:rich>
              </c:tx>
              <c:showVal val="1"/>
            </c:dLbl>
            <c:dLbl>
              <c:idx val="166"/>
              <c:layout>
                <c:manualLayout>
                  <c:x val="7.7821011673151804E-3"/>
                  <c:y val="-5.5555555555555455E-2"/>
                </c:manualLayout>
              </c:layout>
              <c:tx>
                <c:rich>
                  <a:bodyPr/>
                  <a:lstStyle/>
                  <a:p>
                    <a:r>
                      <a:rPr lang="en-US" sz="900">
                        <a:latin typeface="Arial" pitchFamily="34" charset="0"/>
                        <a:cs typeface="Arial" pitchFamily="34" charset="0"/>
                      </a:rPr>
                      <a:t>P</a:t>
                    </a:r>
                    <a:r>
                      <a:rPr lang="en-US"/>
                      <a:t>owys</a:t>
                    </a:r>
                  </a:p>
                </c:rich>
              </c:tx>
              <c:showVal val="1"/>
            </c:dLbl>
            <c:dLbl>
              <c:idx val="183"/>
              <c:layout>
                <c:manualLayout>
                  <c:x val="-1.8158236057068743E-2"/>
                  <c:y val="-7.6388888888888895E-2"/>
                </c:manualLayout>
              </c:layout>
              <c:tx>
                <c:rich>
                  <a:bodyPr/>
                  <a:lstStyle/>
                  <a:p>
                    <a:r>
                      <a:rPr lang="en-US" sz="900">
                        <a:latin typeface="Arial" pitchFamily="34" charset="0"/>
                        <a:cs typeface="Arial" pitchFamily="34" charset="0"/>
                      </a:rPr>
                      <a:t>B</a:t>
                    </a:r>
                    <a:r>
                      <a:rPr lang="en-US"/>
                      <a:t>CU</a:t>
                    </a:r>
                  </a:p>
                </c:rich>
              </c:tx>
              <c:showVal val="1"/>
            </c:dLbl>
            <c:dLbl>
              <c:idx val="184"/>
              <c:layout>
                <c:manualLayout>
                  <c:x val="5.1878631902530807E-3"/>
                  <c:y val="1.3888888888889126E-2"/>
                </c:manualLayout>
              </c:layout>
              <c:tx>
                <c:rich>
                  <a:bodyPr/>
                  <a:lstStyle/>
                  <a:p>
                    <a:r>
                      <a:rPr lang="en-US" sz="900">
                        <a:latin typeface="Arial" pitchFamily="34" charset="0"/>
                        <a:cs typeface="Arial" pitchFamily="34" charset="0"/>
                      </a:rPr>
                      <a:t>A</a:t>
                    </a:r>
                    <a:r>
                      <a:rPr lang="en-US"/>
                      <a:t>neurin Bevan</a:t>
                    </a:r>
                  </a:p>
                </c:rich>
              </c:tx>
              <c:showVal val="1"/>
            </c:dLbl>
            <c:dLbl>
              <c:idx val="190"/>
              <c:layout>
                <c:manualLayout>
                  <c:x val="7.7821011673151804E-3"/>
                  <c:y val="-5.9027777777777783E-2"/>
                </c:manualLayout>
              </c:layout>
              <c:tx>
                <c:rich>
                  <a:bodyPr/>
                  <a:lstStyle/>
                  <a:p>
                    <a:r>
                      <a:rPr lang="en-US" sz="900">
                        <a:latin typeface="Arial" pitchFamily="34" charset="0"/>
                        <a:cs typeface="Arial" pitchFamily="34" charset="0"/>
                      </a:rPr>
                      <a:t>H</a:t>
                    </a:r>
                    <a:r>
                      <a:rPr lang="en-US"/>
                      <a:t>ywel</a:t>
                    </a:r>
                    <a:r>
                      <a:rPr lang="en-US" baseline="0"/>
                      <a:t> Dda</a:t>
                    </a:r>
                    <a:endParaRPr lang="en-US"/>
                  </a:p>
                </c:rich>
              </c:tx>
              <c:showVal val="1"/>
            </c:dLbl>
            <c:dLbl>
              <c:idx val="194"/>
              <c:layout>
                <c:manualLayout>
                  <c:x val="2.0752269779507136E-2"/>
                  <c:y val="-0.14930582895888012"/>
                </c:manualLayout>
              </c:layout>
              <c:tx>
                <c:rich>
                  <a:bodyPr/>
                  <a:lstStyle/>
                  <a:p>
                    <a:r>
                      <a:rPr lang="en-US" sz="900">
                        <a:latin typeface="Arial" pitchFamily="34" charset="0"/>
                        <a:cs typeface="Arial" pitchFamily="34" charset="0"/>
                      </a:rPr>
                      <a:t>A</a:t>
                    </a:r>
                    <a:r>
                      <a:rPr lang="en-US"/>
                      <a:t>BMU</a:t>
                    </a:r>
                  </a:p>
                </c:rich>
              </c:tx>
              <c:showVal val="1"/>
            </c:dLbl>
            <c:dLbl>
              <c:idx val="201"/>
              <c:layout>
                <c:manualLayout>
                  <c:x val="2.0752269779507136E-2"/>
                  <c:y val="-0.12152777777777779"/>
                </c:manualLayout>
              </c:layout>
              <c:tx>
                <c:rich>
                  <a:bodyPr/>
                  <a:lstStyle/>
                  <a:p>
                    <a:r>
                      <a:rPr lang="en-US" sz="900">
                        <a:latin typeface="Arial" pitchFamily="34" charset="0"/>
                        <a:cs typeface="Arial" pitchFamily="34" charset="0"/>
                      </a:rPr>
                      <a:t>C</a:t>
                    </a:r>
                    <a:r>
                      <a:rPr lang="en-US"/>
                      <a:t>wm</a:t>
                    </a:r>
                    <a:r>
                      <a:rPr lang="en-US" baseline="0"/>
                      <a:t> Taf</a:t>
                    </a:r>
                    <a:endParaRPr lang="en-US"/>
                  </a:p>
                </c:rich>
              </c:tx>
              <c:showVal val="1"/>
            </c:dLbl>
            <c:delete val="1"/>
            <c:txPr>
              <a:bodyPr rot="-5400000" vert="horz"/>
              <a:lstStyle/>
              <a:p>
                <a:pPr>
                  <a:defRPr/>
                </a:pPr>
                <a:endParaRPr lang="en-US"/>
              </a:p>
            </c:txPr>
          </c:dLbls>
          <c:cat>
            <c:strRef>
              <c:f>NSAIDs!$A$2:$A$217</c:f>
              <c:strCache>
                <c:ptCount val="216"/>
                <c:pt idx="0">
                  <c:v>WEST LONDON (K&amp;C &amp; QPP) CCG</c:v>
                </c:pt>
                <c:pt idx="1">
                  <c:v>CAMDEN CCG</c:v>
                </c:pt>
                <c:pt idx="2">
                  <c:v>RICHMOND CCG</c:v>
                </c:pt>
                <c:pt idx="3">
                  <c:v>HAMMERSMITH AND FULHAM CCG</c:v>
                </c:pt>
                <c:pt idx="4">
                  <c:v>SOUTHEND CCG</c:v>
                </c:pt>
                <c:pt idx="5">
                  <c:v>HARROW CCG</c:v>
                </c:pt>
                <c:pt idx="6">
                  <c:v>BRENT CCG</c:v>
                </c:pt>
                <c:pt idx="7">
                  <c:v>HOUNSLOW CCG</c:v>
                </c:pt>
                <c:pt idx="8">
                  <c:v>KINGSTON CCG</c:v>
                </c:pt>
                <c:pt idx="9">
                  <c:v>WANDSWORTH CCG</c:v>
                </c:pt>
                <c:pt idx="10">
                  <c:v>CROYDON CCG</c:v>
                </c:pt>
                <c:pt idx="11">
                  <c:v>SUTTON CCG</c:v>
                </c:pt>
                <c:pt idx="12">
                  <c:v>HORSHAM AND MID SUSSEX CCG</c:v>
                </c:pt>
                <c:pt idx="13">
                  <c:v>EALING CCG</c:v>
                </c:pt>
                <c:pt idx="14">
                  <c:v>MERTON CCG</c:v>
                </c:pt>
                <c:pt idx="15">
                  <c:v>BARNET CCG</c:v>
                </c:pt>
                <c:pt idx="16">
                  <c:v>CASTLE POINT AND ROCHFORD CCG</c:v>
                </c:pt>
                <c:pt idx="17">
                  <c:v>LAMBETH CCG</c:v>
                </c:pt>
                <c:pt idx="18">
                  <c:v>HARINGEY CCG</c:v>
                </c:pt>
                <c:pt idx="19">
                  <c:v>TOWER HAMLETS CCG</c:v>
                </c:pt>
                <c:pt idx="20">
                  <c:v>CITY AND HACKNEY CCG</c:v>
                </c:pt>
                <c:pt idx="21">
                  <c:v>EAST SURREY CCG</c:v>
                </c:pt>
                <c:pt idx="22">
                  <c:v>WYRE FOREST CCG</c:v>
                </c:pt>
                <c:pt idx="23">
                  <c:v>CENTRAL LONDON (WESTMINSTER) CCG</c:v>
                </c:pt>
                <c:pt idx="24">
                  <c:v>EASTERN CHESHIRE CCG</c:v>
                </c:pt>
                <c:pt idx="25">
                  <c:v>HILLINGDON CCG</c:v>
                </c:pt>
                <c:pt idx="26">
                  <c:v>BROMLEY CCG</c:v>
                </c:pt>
                <c:pt idx="27">
                  <c:v>RUSHCLIFFE CCG</c:v>
                </c:pt>
                <c:pt idx="28">
                  <c:v>WALTHAM FOREST CCG</c:v>
                </c:pt>
                <c:pt idx="29">
                  <c:v>SURREY DOWNS CCG</c:v>
                </c:pt>
                <c:pt idx="30">
                  <c:v>GUILDFORD AND WAVERLEY CCG</c:v>
                </c:pt>
                <c:pt idx="31">
                  <c:v>SOLIHULL CCG</c:v>
                </c:pt>
                <c:pt idx="32">
                  <c:v>HEREFORDSHIRE CCG</c:v>
                </c:pt>
                <c:pt idx="33">
                  <c:v>ENFIELD CCG</c:v>
                </c:pt>
                <c:pt idx="34">
                  <c:v>NEWBURY AND DISTRICT CCG</c:v>
                </c:pt>
                <c:pt idx="35">
                  <c:v>NORTH WEST SURREY CCG</c:v>
                </c:pt>
                <c:pt idx="36">
                  <c:v>NEWHAM CCG</c:v>
                </c:pt>
                <c:pt idx="37">
                  <c:v>WEST ESSEX CCG</c:v>
                </c:pt>
                <c:pt idx="38">
                  <c:v>ISLINGTON CCG</c:v>
                </c:pt>
                <c:pt idx="39">
                  <c:v>HERTS VALLEYS CCG</c:v>
                </c:pt>
                <c:pt idx="40">
                  <c:v>SE STAFFS &amp; SEISDON PENINSULAR CCG</c:v>
                </c:pt>
                <c:pt idx="41">
                  <c:v>REDBRIDGE CCG</c:v>
                </c:pt>
                <c:pt idx="42">
                  <c:v>OXFORDSHIRE CCG</c:v>
                </c:pt>
                <c:pt idx="43">
                  <c:v>THURROCK CCG</c:v>
                </c:pt>
                <c:pt idx="44">
                  <c:v>SOUTH READING CCG</c:v>
                </c:pt>
                <c:pt idx="45">
                  <c:v>WINDSOR, ASCOT AND MAIDENHEAD CCG</c:v>
                </c:pt>
                <c:pt idx="46">
                  <c:v>BRIGHTON &amp; HOVE CCG</c:v>
                </c:pt>
                <c:pt idx="47">
                  <c:v>SANDWELL AND WEST BIRMINGHAM CCG</c:v>
                </c:pt>
                <c:pt idx="48">
                  <c:v>SOUTHWARK CCG</c:v>
                </c:pt>
                <c:pt idx="49">
                  <c:v>CRAWLEY CCG</c:v>
                </c:pt>
                <c:pt idx="50">
                  <c:v>LEWISHAM CCG</c:v>
                </c:pt>
                <c:pt idx="51">
                  <c:v>GREATER PRESTON CCG</c:v>
                </c:pt>
                <c:pt idx="52">
                  <c:v>NORTH &amp; WEST READING CCG</c:v>
                </c:pt>
                <c:pt idx="53">
                  <c:v>BASILDON AND BRENTWOOD CCG</c:v>
                </c:pt>
                <c:pt idx="54">
                  <c:v>CANTERBURY AND COASTAL CCG</c:v>
                </c:pt>
                <c:pt idx="55">
                  <c:v>WOKINGHAM CCG</c:v>
                </c:pt>
                <c:pt idx="56">
                  <c:v>SOUTH WARWICKSHIRE CCG</c:v>
                </c:pt>
                <c:pt idx="57">
                  <c:v>CENTRAL MANCHESTER CCG</c:v>
                </c:pt>
                <c:pt idx="58">
                  <c:v>IPSWICH AND EAST SUFFOLK CCG</c:v>
                </c:pt>
                <c:pt idx="59">
                  <c:v>SOUTHERN DERBYSHIRE CCG</c:v>
                </c:pt>
                <c:pt idx="60">
                  <c:v>DUDLEY CCG</c:v>
                </c:pt>
                <c:pt idx="61">
                  <c:v>MID ESSEX CCG</c:v>
                </c:pt>
                <c:pt idx="62">
                  <c:v>AIREDALE, WHARFEDALE AND CRAVEN CCG</c:v>
                </c:pt>
                <c:pt idx="63">
                  <c:v>BRACKNELL AND ASCOT CCG</c:v>
                </c:pt>
                <c:pt idx="64">
                  <c:v>SALFORD CCG</c:v>
                </c:pt>
                <c:pt idx="65">
                  <c:v>HIGH WEALD LEWES HAVENS CCG</c:v>
                </c:pt>
                <c:pt idx="66">
                  <c:v>LEEDS NORTH CCG</c:v>
                </c:pt>
                <c:pt idx="67">
                  <c:v>STOCKPORT CCG</c:v>
                </c:pt>
                <c:pt idx="68">
                  <c:v>WEST SUFFOLK CCG</c:v>
                </c:pt>
                <c:pt idx="69">
                  <c:v>BIRMINGHAM SOUTH AND CENTRAL CCG</c:v>
                </c:pt>
                <c:pt idx="70">
                  <c:v>REDDITCH AND BROMSGROVE CCG</c:v>
                </c:pt>
                <c:pt idx="71">
                  <c:v>SHEFFIELD CCG</c:v>
                </c:pt>
                <c:pt idx="72">
                  <c:v>WALSALL CCG</c:v>
                </c:pt>
                <c:pt idx="73">
                  <c:v>WEST LANCASHIRE CCG</c:v>
                </c:pt>
                <c:pt idx="74">
                  <c:v>BRISTOL CCG</c:v>
                </c:pt>
                <c:pt idx="75">
                  <c:v>NOTTINGHAM CITY CCG</c:v>
                </c:pt>
                <c:pt idx="76">
                  <c:v>SOUTH GLOUCESTERSHIRE CCG</c:v>
                </c:pt>
                <c:pt idx="77">
                  <c:v>STOKE ON TRENT CCG</c:v>
                </c:pt>
                <c:pt idx="78">
                  <c:v>ASHFORD CCG</c:v>
                </c:pt>
                <c:pt idx="79">
                  <c:v>SOUTHPORT AND FORMBY CCG</c:v>
                </c:pt>
                <c:pt idx="80">
                  <c:v>NORTH EAST HAMPSHIRE AND FARNHAM CCG</c:v>
                </c:pt>
                <c:pt idx="81">
                  <c:v>BIRMINGHAM CROSSCITY CCG</c:v>
                </c:pt>
                <c:pt idx="82">
                  <c:v>BURY CCG</c:v>
                </c:pt>
                <c:pt idx="83">
                  <c:v>TELFORD &amp; WREKIN CCG</c:v>
                </c:pt>
                <c:pt idx="84">
                  <c:v>WEST HAMPSHIRE CCG</c:v>
                </c:pt>
                <c:pt idx="85">
                  <c:v>WOLVERHAMPTON CCG</c:v>
                </c:pt>
                <c:pt idx="86">
                  <c:v>EAST STAFFORDSHIRE CCG</c:v>
                </c:pt>
                <c:pt idx="87">
                  <c:v>AYLESBURY VALE CCG</c:v>
                </c:pt>
                <c:pt idx="88">
                  <c:v>DARLINGTON CCG</c:v>
                </c:pt>
                <c:pt idx="89">
                  <c:v>BEXLEY CCG</c:v>
                </c:pt>
                <c:pt idx="90">
                  <c:v>GLOUCESTERSHIRE CCG</c:v>
                </c:pt>
                <c:pt idx="91">
                  <c:v>GREAT YARMOUTH &amp; WAVENEY CCG</c:v>
                </c:pt>
                <c:pt idx="92">
                  <c:v>VALE ROYAL CCG</c:v>
                </c:pt>
                <c:pt idx="93">
                  <c:v>GREENWICH CCG</c:v>
                </c:pt>
                <c:pt idx="94">
                  <c:v>STAFFORD AND SURROUNDS CCG</c:v>
                </c:pt>
                <c:pt idx="95">
                  <c:v>CHORLEY AND SOUTH RIBBLE CCG</c:v>
                </c:pt>
                <c:pt idx="96">
                  <c:v>EASTBOURNE, HAILSHAM AND SEAFORD CCG</c:v>
                </c:pt>
                <c:pt idx="97">
                  <c:v>HAVERING CCG</c:v>
                </c:pt>
                <c:pt idx="98">
                  <c:v>BATH AND NORTH EAST SOMERSET CCG</c:v>
                </c:pt>
                <c:pt idx="99">
                  <c:v>SHROPSHIRE CCG</c:v>
                </c:pt>
                <c:pt idx="100">
                  <c:v>SOUTH WORCESTERSHIRE CCG</c:v>
                </c:pt>
                <c:pt idx="101">
                  <c:v>VALE OF YORK CCG</c:v>
                </c:pt>
                <c:pt idx="102">
                  <c:v>SOUTH KENT COAST CCG</c:v>
                </c:pt>
                <c:pt idx="103">
                  <c:v>COASTAL WEST SUSSEX CCG</c:v>
                </c:pt>
                <c:pt idx="104">
                  <c:v>NOTTINGHAM WEST CCG</c:v>
                </c:pt>
                <c:pt idx="105">
                  <c:v>NORTH STAFFORDSHIRE CCG</c:v>
                </c:pt>
                <c:pt idx="106">
                  <c:v>LEEDS WEST CCG</c:v>
                </c:pt>
                <c:pt idx="107">
                  <c:v>NOTTINGHAM NORTH &amp; EAST CCG</c:v>
                </c:pt>
                <c:pt idx="108">
                  <c:v>WEST CHESHIRE CCG</c:v>
                </c:pt>
                <c:pt idx="109">
                  <c:v>CHILTERN CCG</c:v>
                </c:pt>
                <c:pt idx="110">
                  <c:v>CANNOCK CHASE CCG</c:v>
                </c:pt>
                <c:pt idx="111">
                  <c:v>COVENTRY AND RUGBY CCG</c:v>
                </c:pt>
                <c:pt idx="112">
                  <c:v>EAST AND NORTH HERTFORDSHIRE CCG</c:v>
                </c:pt>
                <c:pt idx="113">
                  <c:v>THANET CCG</c:v>
                </c:pt>
                <c:pt idx="114">
                  <c:v>NENE CCG</c:v>
                </c:pt>
                <c:pt idx="115">
                  <c:v>CAMBRIDGESHIRE AND PETERBOROUGH CCG</c:v>
                </c:pt>
                <c:pt idx="116">
                  <c:v>SURREY HEATH CCG</c:v>
                </c:pt>
                <c:pt idx="117">
                  <c:v>SOUTH DEVON AND TORBAY CCG</c:v>
                </c:pt>
                <c:pt idx="118">
                  <c:v>SOUTH CHESHIRE CCG</c:v>
                </c:pt>
                <c:pt idx="119">
                  <c:v>BARKING &amp; DAGENHAM CCG</c:v>
                </c:pt>
                <c:pt idx="120">
                  <c:v>FYLDE &amp; WYRE CCG</c:v>
                </c:pt>
                <c:pt idx="121">
                  <c:v>SLOUGH CCG</c:v>
                </c:pt>
                <c:pt idx="122">
                  <c:v>HARTLEPOOL AND STOCKTON-ON-TEES CCG</c:v>
                </c:pt>
                <c:pt idx="123">
                  <c:v>EREWASH CCG</c:v>
                </c:pt>
                <c:pt idx="124">
                  <c:v>NEWCASTLE GATESHEAD CCG</c:v>
                </c:pt>
                <c:pt idx="125">
                  <c:v>HARROGATE AND RURAL DISTRICT CCG</c:v>
                </c:pt>
                <c:pt idx="126">
                  <c:v>NORTH DERBYSHIRE CCG</c:v>
                </c:pt>
                <c:pt idx="127">
                  <c:v>NORTH LINCOLNSHIRE CCG</c:v>
                </c:pt>
                <c:pt idx="128">
                  <c:v>SOUTHAMPTON CCG</c:v>
                </c:pt>
                <c:pt idx="129">
                  <c:v>EAST LEICESTERSHIRE AND RUTLAND CCG</c:v>
                </c:pt>
                <c:pt idx="130">
                  <c:v>SOMERSET CCG</c:v>
                </c:pt>
                <c:pt idx="131">
                  <c:v>DARTFORD, GRAVESHAM AND SWANLEY CCG</c:v>
                </c:pt>
                <c:pt idx="132">
                  <c:v>WEST KENT CCG</c:v>
                </c:pt>
                <c:pt idx="133">
                  <c:v>CUMBRIA CCG</c:v>
                </c:pt>
                <c:pt idx="134">
                  <c:v>TRAFFORD CCG</c:v>
                </c:pt>
                <c:pt idx="135">
                  <c:v>SOUTH TYNESIDE CCG</c:v>
                </c:pt>
                <c:pt idx="136">
                  <c:v>BEDFORDSHIRE CCG</c:v>
                </c:pt>
                <c:pt idx="137">
                  <c:v>MILTON KEYNES CCG</c:v>
                </c:pt>
                <c:pt idx="138">
                  <c:v>NORTH SOMERSET CCG</c:v>
                </c:pt>
                <c:pt idx="139">
                  <c:v>SOUTH NORFOLK CCG</c:v>
                </c:pt>
                <c:pt idx="140">
                  <c:v>NORTH DURHAM CCG</c:v>
                </c:pt>
                <c:pt idx="141">
                  <c:v>LIVERPOOL CCG</c:v>
                </c:pt>
                <c:pt idx="142">
                  <c:v>SOUTH SEFTON CCG</c:v>
                </c:pt>
                <c:pt idx="143">
                  <c:v>ROTHERHAM CCG</c:v>
                </c:pt>
                <c:pt idx="144">
                  <c:v>BOLTON CCG</c:v>
                </c:pt>
                <c:pt idx="145">
                  <c:v>WEST LEICESTERSHIRE CCG</c:v>
                </c:pt>
                <c:pt idx="146">
                  <c:v>LEICESTER CITY CCG</c:v>
                </c:pt>
                <c:pt idx="147">
                  <c:v>WEST NORFOLK CCG</c:v>
                </c:pt>
                <c:pt idx="148">
                  <c:v>BRADFORD DISTRICTS CCG</c:v>
                </c:pt>
                <c:pt idx="149">
                  <c:v>NORTH, EAST, WEST DEVON CCG</c:v>
                </c:pt>
                <c:pt idx="150">
                  <c:v>KERNOW CCG</c:v>
                </c:pt>
                <c:pt idx="151">
                  <c:v>LEEDS SOUTH AND EAST CCG</c:v>
                </c:pt>
                <c:pt idx="152">
                  <c:v>LUTON CCG</c:v>
                </c:pt>
                <c:pt idx="153">
                  <c:v>SOUTH MANCHESTER CCG</c:v>
                </c:pt>
                <c:pt idx="154">
                  <c:v>SWINDON CCG</c:v>
                </c:pt>
                <c:pt idx="155">
                  <c:v>WAKEFIELD CCG</c:v>
                </c:pt>
                <c:pt idx="156">
                  <c:v>DURHAM DALES,EASINGTON &amp; SEDGEFIELD CCG</c:v>
                </c:pt>
                <c:pt idx="157">
                  <c:v>NORTH HAMPSHIRE CCG</c:v>
                </c:pt>
                <c:pt idx="158">
                  <c:v>SWALE CCG</c:v>
                </c:pt>
                <c:pt idx="159">
                  <c:v>Cardiff And Vale Uni</c:v>
                </c:pt>
                <c:pt idx="160">
                  <c:v>CORBY CCG</c:v>
                </c:pt>
                <c:pt idx="161">
                  <c:v>NORTH NORFOLK CCG</c:v>
                </c:pt>
                <c:pt idx="162">
                  <c:v>NORWICH CCG</c:v>
                </c:pt>
                <c:pt idx="163">
                  <c:v>BASSETLAW CCG</c:v>
                </c:pt>
                <c:pt idx="164">
                  <c:v>WILTSHIRE CCG</c:v>
                </c:pt>
                <c:pt idx="165">
                  <c:v>CALDERDALE CCG</c:v>
                </c:pt>
                <c:pt idx="166">
                  <c:v>Powys Teaching</c:v>
                </c:pt>
                <c:pt idx="167">
                  <c:v>SOUTH EASTERN HAMPSHIRE CCG</c:v>
                </c:pt>
                <c:pt idx="168">
                  <c:v>LINCOLNSHIRE WEST CCG</c:v>
                </c:pt>
                <c:pt idx="169">
                  <c:v>MANSFIELD &amp; ASHFIELD CCG</c:v>
                </c:pt>
                <c:pt idx="170">
                  <c:v>MEDWAY CCG</c:v>
                </c:pt>
                <c:pt idx="171">
                  <c:v>SOUTH LINCOLNSHIRE CCG</c:v>
                </c:pt>
                <c:pt idx="172">
                  <c:v>LINCOLNSHIRE EAST CCG</c:v>
                </c:pt>
                <c:pt idx="173">
                  <c:v>NEWARK &amp; SHERWOOD CCG</c:v>
                </c:pt>
                <c:pt idx="174">
                  <c:v>SCARBOROUGH AND RYEDALE CCG</c:v>
                </c:pt>
                <c:pt idx="175">
                  <c:v>FAREHAM AND GOSPORT CCG</c:v>
                </c:pt>
                <c:pt idx="176">
                  <c:v>EAST LANCASHIRE CCG</c:v>
                </c:pt>
                <c:pt idx="177">
                  <c:v>SOUTH WEST LINCOLNSHIRE CCG</c:v>
                </c:pt>
                <c:pt idx="178">
                  <c:v>NORTH EAST ESSEX CCG</c:v>
                </c:pt>
                <c:pt idx="179">
                  <c:v>PORTSMOUTH CCG</c:v>
                </c:pt>
                <c:pt idx="180">
                  <c:v>ISLE OF WIGHT CCG</c:v>
                </c:pt>
                <c:pt idx="181">
                  <c:v>LANCASHIRE NORTH CCG</c:v>
                </c:pt>
                <c:pt idx="182">
                  <c:v>KNOWSLEY CCG</c:v>
                </c:pt>
                <c:pt idx="183">
                  <c:v>Betsi Cadwaladr Uni</c:v>
                </c:pt>
                <c:pt idx="184">
                  <c:v>Aneurin Bevan</c:v>
                </c:pt>
                <c:pt idx="185">
                  <c:v>NORTHUMBERLAND CCG</c:v>
                </c:pt>
                <c:pt idx="186">
                  <c:v>BARNSLEY CCG</c:v>
                </c:pt>
                <c:pt idx="187">
                  <c:v>SUNDERLAND CCG</c:v>
                </c:pt>
                <c:pt idx="188">
                  <c:v>BLACKPOOL CCG</c:v>
                </c:pt>
                <c:pt idx="189">
                  <c:v>GREATER HUDDERSFIELD CCG</c:v>
                </c:pt>
                <c:pt idx="190">
                  <c:v>Hywel Dda</c:v>
                </c:pt>
                <c:pt idx="191">
                  <c:v>DORSET CCG</c:v>
                </c:pt>
                <c:pt idx="192">
                  <c:v>WARRINGTON CCG</c:v>
                </c:pt>
                <c:pt idx="193">
                  <c:v>HARDWICK CCG</c:v>
                </c:pt>
                <c:pt idx="194">
                  <c:v>Abertawe Bro Morgannwg Uni</c:v>
                </c:pt>
                <c:pt idx="195">
                  <c:v>NORTH TYNESIDE CCG</c:v>
                </c:pt>
                <c:pt idx="196">
                  <c:v>NORTH MANCHESTER CCG</c:v>
                </c:pt>
                <c:pt idx="197">
                  <c:v>ST HELENS CCG</c:v>
                </c:pt>
                <c:pt idx="198">
                  <c:v>HALTON CCG</c:v>
                </c:pt>
                <c:pt idx="199">
                  <c:v>WIRRAL CCG</c:v>
                </c:pt>
                <c:pt idx="200">
                  <c:v>NORTH EAST LINCOLNSHIRE CCG</c:v>
                </c:pt>
                <c:pt idx="201">
                  <c:v>Cwm Taf</c:v>
                </c:pt>
                <c:pt idx="202">
                  <c:v>HAMBLETON, RICHMONDSHIRE AND WHITBY CCG</c:v>
                </c:pt>
                <c:pt idx="203">
                  <c:v>BLACKBURN WITH DARWEN CCG</c:v>
                </c:pt>
                <c:pt idx="204">
                  <c:v>DONCASTER CCG</c:v>
                </c:pt>
                <c:pt idx="205">
                  <c:v>TAMESIDE AND GLOSSOP CCG</c:v>
                </c:pt>
                <c:pt idx="206">
                  <c:v>BRADFORD CITY CCG</c:v>
                </c:pt>
                <c:pt idx="207">
                  <c:v>NORTH KIRKLEES CCG</c:v>
                </c:pt>
                <c:pt idx="208">
                  <c:v>HASTINGS &amp; ROTHER CCG</c:v>
                </c:pt>
                <c:pt idx="209">
                  <c:v>EAST RIDING OF YORKSHIRE CCG</c:v>
                </c:pt>
                <c:pt idx="210">
                  <c:v>SOUTH TEES CCG</c:v>
                </c:pt>
                <c:pt idx="211">
                  <c:v>OLDHAM CCG</c:v>
                </c:pt>
                <c:pt idx="212">
                  <c:v>WIGAN BOROUGH CCG</c:v>
                </c:pt>
                <c:pt idx="213">
                  <c:v>WARWICKSHIRE NORTH CCG</c:v>
                </c:pt>
                <c:pt idx="214">
                  <c:v>HULL CCG</c:v>
                </c:pt>
                <c:pt idx="215">
                  <c:v>HEYWOOD, MIDDLETON &amp; ROCHDALE CCG</c:v>
                </c:pt>
              </c:strCache>
            </c:strRef>
          </c:cat>
          <c:val>
            <c:numRef>
              <c:f>NSAIDs!$B$2:$B$217</c:f>
              <c:numCache>
                <c:formatCode>General</c:formatCode>
                <c:ptCount val="216"/>
                <c:pt idx="0">
                  <c:v>597</c:v>
                </c:pt>
                <c:pt idx="1">
                  <c:v>667</c:v>
                </c:pt>
                <c:pt idx="2">
                  <c:v>679</c:v>
                </c:pt>
                <c:pt idx="3">
                  <c:v>689</c:v>
                </c:pt>
                <c:pt idx="4">
                  <c:v>752</c:v>
                </c:pt>
                <c:pt idx="5">
                  <c:v>755</c:v>
                </c:pt>
                <c:pt idx="6">
                  <c:v>779</c:v>
                </c:pt>
                <c:pt idx="7">
                  <c:v>797</c:v>
                </c:pt>
                <c:pt idx="8">
                  <c:v>815</c:v>
                </c:pt>
                <c:pt idx="9">
                  <c:v>834</c:v>
                </c:pt>
                <c:pt idx="10">
                  <c:v>836</c:v>
                </c:pt>
                <c:pt idx="11">
                  <c:v>837</c:v>
                </c:pt>
                <c:pt idx="12">
                  <c:v>842</c:v>
                </c:pt>
                <c:pt idx="13">
                  <c:v>846</c:v>
                </c:pt>
                <c:pt idx="14">
                  <c:v>848</c:v>
                </c:pt>
                <c:pt idx="15">
                  <c:v>852</c:v>
                </c:pt>
                <c:pt idx="16">
                  <c:v>865</c:v>
                </c:pt>
                <c:pt idx="17">
                  <c:v>877</c:v>
                </c:pt>
                <c:pt idx="18">
                  <c:v>879</c:v>
                </c:pt>
                <c:pt idx="19">
                  <c:v>892</c:v>
                </c:pt>
                <c:pt idx="20">
                  <c:v>912</c:v>
                </c:pt>
                <c:pt idx="21">
                  <c:v>949</c:v>
                </c:pt>
                <c:pt idx="22">
                  <c:v>949</c:v>
                </c:pt>
                <c:pt idx="23">
                  <c:v>960</c:v>
                </c:pt>
                <c:pt idx="24">
                  <c:v>960</c:v>
                </c:pt>
                <c:pt idx="25">
                  <c:v>962</c:v>
                </c:pt>
                <c:pt idx="26">
                  <c:v>970</c:v>
                </c:pt>
                <c:pt idx="27">
                  <c:v>972</c:v>
                </c:pt>
                <c:pt idx="28">
                  <c:v>977</c:v>
                </c:pt>
                <c:pt idx="29">
                  <c:v>983</c:v>
                </c:pt>
                <c:pt idx="30">
                  <c:v>995</c:v>
                </c:pt>
                <c:pt idx="31">
                  <c:v>995</c:v>
                </c:pt>
                <c:pt idx="32">
                  <c:v>1000</c:v>
                </c:pt>
                <c:pt idx="33">
                  <c:v>1000.9999999999999</c:v>
                </c:pt>
                <c:pt idx="34">
                  <c:v>1000.9999999999999</c:v>
                </c:pt>
                <c:pt idx="35">
                  <c:v>1012</c:v>
                </c:pt>
                <c:pt idx="36">
                  <c:v>1016.9999999999999</c:v>
                </c:pt>
                <c:pt idx="37">
                  <c:v>1020.9999999999999</c:v>
                </c:pt>
                <c:pt idx="38">
                  <c:v>1038</c:v>
                </c:pt>
                <c:pt idx="39">
                  <c:v>1064</c:v>
                </c:pt>
                <c:pt idx="40">
                  <c:v>1074</c:v>
                </c:pt>
                <c:pt idx="41">
                  <c:v>1078</c:v>
                </c:pt>
                <c:pt idx="42">
                  <c:v>1115</c:v>
                </c:pt>
                <c:pt idx="43">
                  <c:v>1127</c:v>
                </c:pt>
                <c:pt idx="44">
                  <c:v>1128</c:v>
                </c:pt>
                <c:pt idx="45">
                  <c:v>1130</c:v>
                </c:pt>
                <c:pt idx="46">
                  <c:v>1131</c:v>
                </c:pt>
                <c:pt idx="47">
                  <c:v>1135</c:v>
                </c:pt>
                <c:pt idx="48">
                  <c:v>1137</c:v>
                </c:pt>
                <c:pt idx="49">
                  <c:v>1144</c:v>
                </c:pt>
                <c:pt idx="50">
                  <c:v>1146</c:v>
                </c:pt>
                <c:pt idx="51">
                  <c:v>1157</c:v>
                </c:pt>
                <c:pt idx="52">
                  <c:v>1158</c:v>
                </c:pt>
                <c:pt idx="53">
                  <c:v>1168</c:v>
                </c:pt>
                <c:pt idx="54">
                  <c:v>1171</c:v>
                </c:pt>
                <c:pt idx="55">
                  <c:v>1172</c:v>
                </c:pt>
                <c:pt idx="56">
                  <c:v>1187</c:v>
                </c:pt>
                <c:pt idx="57">
                  <c:v>1192</c:v>
                </c:pt>
                <c:pt idx="58">
                  <c:v>1194</c:v>
                </c:pt>
                <c:pt idx="59">
                  <c:v>1200</c:v>
                </c:pt>
                <c:pt idx="60">
                  <c:v>1203</c:v>
                </c:pt>
                <c:pt idx="61">
                  <c:v>1209</c:v>
                </c:pt>
                <c:pt idx="62">
                  <c:v>1210</c:v>
                </c:pt>
                <c:pt idx="63">
                  <c:v>1212</c:v>
                </c:pt>
                <c:pt idx="64">
                  <c:v>1220</c:v>
                </c:pt>
                <c:pt idx="65">
                  <c:v>1221</c:v>
                </c:pt>
                <c:pt idx="66">
                  <c:v>1225</c:v>
                </c:pt>
                <c:pt idx="67">
                  <c:v>1233</c:v>
                </c:pt>
                <c:pt idx="68">
                  <c:v>1233</c:v>
                </c:pt>
                <c:pt idx="69">
                  <c:v>1234</c:v>
                </c:pt>
                <c:pt idx="70">
                  <c:v>1238</c:v>
                </c:pt>
                <c:pt idx="71">
                  <c:v>1239</c:v>
                </c:pt>
                <c:pt idx="72">
                  <c:v>1239</c:v>
                </c:pt>
                <c:pt idx="73">
                  <c:v>1239</c:v>
                </c:pt>
                <c:pt idx="74">
                  <c:v>1241</c:v>
                </c:pt>
                <c:pt idx="75">
                  <c:v>1248</c:v>
                </c:pt>
                <c:pt idx="76">
                  <c:v>1249</c:v>
                </c:pt>
                <c:pt idx="77">
                  <c:v>1250</c:v>
                </c:pt>
                <c:pt idx="78">
                  <c:v>1255</c:v>
                </c:pt>
                <c:pt idx="79">
                  <c:v>1256</c:v>
                </c:pt>
                <c:pt idx="80">
                  <c:v>1262</c:v>
                </c:pt>
                <c:pt idx="81">
                  <c:v>1272</c:v>
                </c:pt>
                <c:pt idx="82">
                  <c:v>1274</c:v>
                </c:pt>
                <c:pt idx="83">
                  <c:v>1277</c:v>
                </c:pt>
                <c:pt idx="84">
                  <c:v>1278</c:v>
                </c:pt>
                <c:pt idx="85">
                  <c:v>1280</c:v>
                </c:pt>
                <c:pt idx="86">
                  <c:v>1285</c:v>
                </c:pt>
                <c:pt idx="87">
                  <c:v>1286</c:v>
                </c:pt>
                <c:pt idx="88">
                  <c:v>1287</c:v>
                </c:pt>
                <c:pt idx="89">
                  <c:v>1290</c:v>
                </c:pt>
                <c:pt idx="90">
                  <c:v>1290</c:v>
                </c:pt>
                <c:pt idx="91">
                  <c:v>1290</c:v>
                </c:pt>
                <c:pt idx="92">
                  <c:v>1291</c:v>
                </c:pt>
                <c:pt idx="93">
                  <c:v>1301</c:v>
                </c:pt>
                <c:pt idx="94">
                  <c:v>1301</c:v>
                </c:pt>
                <c:pt idx="95">
                  <c:v>1308</c:v>
                </c:pt>
                <c:pt idx="96">
                  <c:v>1308</c:v>
                </c:pt>
                <c:pt idx="97">
                  <c:v>1308</c:v>
                </c:pt>
                <c:pt idx="98">
                  <c:v>1309</c:v>
                </c:pt>
                <c:pt idx="99">
                  <c:v>1309</c:v>
                </c:pt>
                <c:pt idx="100">
                  <c:v>1309</c:v>
                </c:pt>
                <c:pt idx="101">
                  <c:v>1311</c:v>
                </c:pt>
                <c:pt idx="102">
                  <c:v>1314</c:v>
                </c:pt>
                <c:pt idx="103">
                  <c:v>1318</c:v>
                </c:pt>
                <c:pt idx="104">
                  <c:v>1319</c:v>
                </c:pt>
                <c:pt idx="105">
                  <c:v>1320</c:v>
                </c:pt>
                <c:pt idx="106">
                  <c:v>1322</c:v>
                </c:pt>
                <c:pt idx="107">
                  <c:v>1324</c:v>
                </c:pt>
                <c:pt idx="108">
                  <c:v>1325</c:v>
                </c:pt>
                <c:pt idx="109">
                  <c:v>1334</c:v>
                </c:pt>
                <c:pt idx="110">
                  <c:v>1336</c:v>
                </c:pt>
                <c:pt idx="111">
                  <c:v>1345</c:v>
                </c:pt>
                <c:pt idx="112">
                  <c:v>1346</c:v>
                </c:pt>
                <c:pt idx="113">
                  <c:v>1348</c:v>
                </c:pt>
                <c:pt idx="114">
                  <c:v>1350</c:v>
                </c:pt>
                <c:pt idx="115">
                  <c:v>1356</c:v>
                </c:pt>
                <c:pt idx="116">
                  <c:v>1358</c:v>
                </c:pt>
                <c:pt idx="117">
                  <c:v>1366</c:v>
                </c:pt>
                <c:pt idx="118">
                  <c:v>1368</c:v>
                </c:pt>
                <c:pt idx="119">
                  <c:v>1369</c:v>
                </c:pt>
                <c:pt idx="120">
                  <c:v>1374</c:v>
                </c:pt>
                <c:pt idx="121">
                  <c:v>1375</c:v>
                </c:pt>
                <c:pt idx="122">
                  <c:v>1380</c:v>
                </c:pt>
                <c:pt idx="123">
                  <c:v>1386</c:v>
                </c:pt>
                <c:pt idx="124">
                  <c:v>1386</c:v>
                </c:pt>
                <c:pt idx="125">
                  <c:v>1387</c:v>
                </c:pt>
                <c:pt idx="126">
                  <c:v>1388</c:v>
                </c:pt>
                <c:pt idx="127">
                  <c:v>1401</c:v>
                </c:pt>
                <c:pt idx="128">
                  <c:v>1401</c:v>
                </c:pt>
                <c:pt idx="129">
                  <c:v>1407</c:v>
                </c:pt>
                <c:pt idx="130">
                  <c:v>1414</c:v>
                </c:pt>
                <c:pt idx="131">
                  <c:v>1418</c:v>
                </c:pt>
                <c:pt idx="132">
                  <c:v>1419</c:v>
                </c:pt>
                <c:pt idx="133">
                  <c:v>1423</c:v>
                </c:pt>
                <c:pt idx="134">
                  <c:v>1423</c:v>
                </c:pt>
                <c:pt idx="135">
                  <c:v>1433</c:v>
                </c:pt>
                <c:pt idx="136">
                  <c:v>1437</c:v>
                </c:pt>
                <c:pt idx="137">
                  <c:v>1450</c:v>
                </c:pt>
                <c:pt idx="138">
                  <c:v>1456</c:v>
                </c:pt>
                <c:pt idx="139">
                  <c:v>1456</c:v>
                </c:pt>
                <c:pt idx="140">
                  <c:v>1458</c:v>
                </c:pt>
                <c:pt idx="141">
                  <c:v>1460</c:v>
                </c:pt>
                <c:pt idx="142">
                  <c:v>1486</c:v>
                </c:pt>
                <c:pt idx="143">
                  <c:v>1494</c:v>
                </c:pt>
                <c:pt idx="144">
                  <c:v>1498</c:v>
                </c:pt>
                <c:pt idx="145">
                  <c:v>1515</c:v>
                </c:pt>
                <c:pt idx="146">
                  <c:v>1517</c:v>
                </c:pt>
                <c:pt idx="147">
                  <c:v>1538</c:v>
                </c:pt>
                <c:pt idx="148">
                  <c:v>1539</c:v>
                </c:pt>
                <c:pt idx="149">
                  <c:v>1539</c:v>
                </c:pt>
                <c:pt idx="150">
                  <c:v>1540</c:v>
                </c:pt>
                <c:pt idx="151">
                  <c:v>1541</c:v>
                </c:pt>
                <c:pt idx="152">
                  <c:v>1547</c:v>
                </c:pt>
                <c:pt idx="153">
                  <c:v>1547</c:v>
                </c:pt>
                <c:pt idx="154">
                  <c:v>1553</c:v>
                </c:pt>
                <c:pt idx="155">
                  <c:v>1553</c:v>
                </c:pt>
                <c:pt idx="156">
                  <c:v>1557</c:v>
                </c:pt>
                <c:pt idx="157">
                  <c:v>1559</c:v>
                </c:pt>
                <c:pt idx="158">
                  <c:v>1560</c:v>
                </c:pt>
                <c:pt idx="159" formatCode="######.00">
                  <c:v>1560.85</c:v>
                </c:pt>
                <c:pt idx="160">
                  <c:v>1561</c:v>
                </c:pt>
                <c:pt idx="161">
                  <c:v>1563</c:v>
                </c:pt>
                <c:pt idx="162">
                  <c:v>1569</c:v>
                </c:pt>
                <c:pt idx="163">
                  <c:v>1584</c:v>
                </c:pt>
                <c:pt idx="164">
                  <c:v>1584</c:v>
                </c:pt>
                <c:pt idx="165">
                  <c:v>1586</c:v>
                </c:pt>
                <c:pt idx="166" formatCode="######.00">
                  <c:v>1587.03</c:v>
                </c:pt>
                <c:pt idx="167">
                  <c:v>1588</c:v>
                </c:pt>
                <c:pt idx="168">
                  <c:v>1591</c:v>
                </c:pt>
                <c:pt idx="169">
                  <c:v>1598</c:v>
                </c:pt>
                <c:pt idx="170">
                  <c:v>1602</c:v>
                </c:pt>
                <c:pt idx="171">
                  <c:v>1604</c:v>
                </c:pt>
                <c:pt idx="172">
                  <c:v>1608</c:v>
                </c:pt>
                <c:pt idx="173">
                  <c:v>1610</c:v>
                </c:pt>
                <c:pt idx="174">
                  <c:v>1614</c:v>
                </c:pt>
                <c:pt idx="175">
                  <c:v>1627</c:v>
                </c:pt>
                <c:pt idx="176">
                  <c:v>1648</c:v>
                </c:pt>
                <c:pt idx="177">
                  <c:v>1651</c:v>
                </c:pt>
                <c:pt idx="178">
                  <c:v>1653</c:v>
                </c:pt>
                <c:pt idx="179">
                  <c:v>1655</c:v>
                </c:pt>
                <c:pt idx="180">
                  <c:v>1664</c:v>
                </c:pt>
                <c:pt idx="181">
                  <c:v>1667</c:v>
                </c:pt>
                <c:pt idx="182">
                  <c:v>1672</c:v>
                </c:pt>
                <c:pt idx="183" formatCode="######.00">
                  <c:v>1674.36</c:v>
                </c:pt>
                <c:pt idx="184" formatCode="######.00">
                  <c:v>1679.6699999999998</c:v>
                </c:pt>
                <c:pt idx="185">
                  <c:v>1686</c:v>
                </c:pt>
                <c:pt idx="186">
                  <c:v>1698</c:v>
                </c:pt>
                <c:pt idx="187">
                  <c:v>1703</c:v>
                </c:pt>
                <c:pt idx="188">
                  <c:v>1713</c:v>
                </c:pt>
                <c:pt idx="189">
                  <c:v>1719</c:v>
                </c:pt>
                <c:pt idx="190" formatCode="######.00">
                  <c:v>1723.3</c:v>
                </c:pt>
                <c:pt idx="191">
                  <c:v>1727</c:v>
                </c:pt>
                <c:pt idx="192">
                  <c:v>1730</c:v>
                </c:pt>
                <c:pt idx="193">
                  <c:v>1732</c:v>
                </c:pt>
                <c:pt idx="194" formatCode="######.00">
                  <c:v>1732.07</c:v>
                </c:pt>
                <c:pt idx="195">
                  <c:v>1740</c:v>
                </c:pt>
                <c:pt idx="196">
                  <c:v>1755</c:v>
                </c:pt>
                <c:pt idx="197">
                  <c:v>1769</c:v>
                </c:pt>
                <c:pt idx="198">
                  <c:v>1777</c:v>
                </c:pt>
                <c:pt idx="199">
                  <c:v>1777</c:v>
                </c:pt>
                <c:pt idx="200">
                  <c:v>1824</c:v>
                </c:pt>
                <c:pt idx="201" formatCode="######.00">
                  <c:v>1833.93</c:v>
                </c:pt>
                <c:pt idx="202">
                  <c:v>1846</c:v>
                </c:pt>
                <c:pt idx="203">
                  <c:v>1848</c:v>
                </c:pt>
                <c:pt idx="204">
                  <c:v>1871</c:v>
                </c:pt>
                <c:pt idx="205">
                  <c:v>1888</c:v>
                </c:pt>
                <c:pt idx="206">
                  <c:v>1902</c:v>
                </c:pt>
                <c:pt idx="207">
                  <c:v>1907</c:v>
                </c:pt>
                <c:pt idx="208">
                  <c:v>1930</c:v>
                </c:pt>
                <c:pt idx="209">
                  <c:v>1978</c:v>
                </c:pt>
                <c:pt idx="210">
                  <c:v>2042</c:v>
                </c:pt>
                <c:pt idx="211">
                  <c:v>2044</c:v>
                </c:pt>
                <c:pt idx="212">
                  <c:v>2123</c:v>
                </c:pt>
                <c:pt idx="213">
                  <c:v>2138</c:v>
                </c:pt>
                <c:pt idx="214">
                  <c:v>2220</c:v>
                </c:pt>
                <c:pt idx="215">
                  <c:v>2271</c:v>
                </c:pt>
              </c:numCache>
            </c:numRef>
          </c:val>
        </c:ser>
        <c:axId val="84520320"/>
        <c:axId val="84526592"/>
      </c:barChart>
      <c:lineChart>
        <c:grouping val="standard"/>
        <c:ser>
          <c:idx val="1"/>
          <c:order val="1"/>
          <c:tx>
            <c:strRef>
              <c:f>NSAIDs!$C$1</c:f>
              <c:strCache>
                <c:ptCount val="1"/>
                <c:pt idx="0">
                  <c:v>England Average</c:v>
                </c:pt>
              </c:strCache>
            </c:strRef>
          </c:tx>
          <c:marker>
            <c:symbol val="none"/>
          </c:marker>
          <c:cat>
            <c:strRef>
              <c:f>NSAIDs!$A$2:$A$217</c:f>
              <c:strCache>
                <c:ptCount val="216"/>
                <c:pt idx="0">
                  <c:v>WEST LONDON (K&amp;C &amp; QPP) CCG</c:v>
                </c:pt>
                <c:pt idx="1">
                  <c:v>CAMDEN CCG</c:v>
                </c:pt>
                <c:pt idx="2">
                  <c:v>RICHMOND CCG</c:v>
                </c:pt>
                <c:pt idx="3">
                  <c:v>HAMMERSMITH AND FULHAM CCG</c:v>
                </c:pt>
                <c:pt idx="4">
                  <c:v>SOUTHEND CCG</c:v>
                </c:pt>
                <c:pt idx="5">
                  <c:v>HARROW CCG</c:v>
                </c:pt>
                <c:pt idx="6">
                  <c:v>BRENT CCG</c:v>
                </c:pt>
                <c:pt idx="7">
                  <c:v>HOUNSLOW CCG</c:v>
                </c:pt>
                <c:pt idx="8">
                  <c:v>KINGSTON CCG</c:v>
                </c:pt>
                <c:pt idx="9">
                  <c:v>WANDSWORTH CCG</c:v>
                </c:pt>
                <c:pt idx="10">
                  <c:v>CROYDON CCG</c:v>
                </c:pt>
                <c:pt idx="11">
                  <c:v>SUTTON CCG</c:v>
                </c:pt>
                <c:pt idx="12">
                  <c:v>HORSHAM AND MID SUSSEX CCG</c:v>
                </c:pt>
                <c:pt idx="13">
                  <c:v>EALING CCG</c:v>
                </c:pt>
                <c:pt idx="14">
                  <c:v>MERTON CCG</c:v>
                </c:pt>
                <c:pt idx="15">
                  <c:v>BARNET CCG</c:v>
                </c:pt>
                <c:pt idx="16">
                  <c:v>CASTLE POINT AND ROCHFORD CCG</c:v>
                </c:pt>
                <c:pt idx="17">
                  <c:v>LAMBETH CCG</c:v>
                </c:pt>
                <c:pt idx="18">
                  <c:v>HARINGEY CCG</c:v>
                </c:pt>
                <c:pt idx="19">
                  <c:v>TOWER HAMLETS CCG</c:v>
                </c:pt>
                <c:pt idx="20">
                  <c:v>CITY AND HACKNEY CCG</c:v>
                </c:pt>
                <c:pt idx="21">
                  <c:v>EAST SURREY CCG</c:v>
                </c:pt>
                <c:pt idx="22">
                  <c:v>WYRE FOREST CCG</c:v>
                </c:pt>
                <c:pt idx="23">
                  <c:v>CENTRAL LONDON (WESTMINSTER) CCG</c:v>
                </c:pt>
                <c:pt idx="24">
                  <c:v>EASTERN CHESHIRE CCG</c:v>
                </c:pt>
                <c:pt idx="25">
                  <c:v>HILLINGDON CCG</c:v>
                </c:pt>
                <c:pt idx="26">
                  <c:v>BROMLEY CCG</c:v>
                </c:pt>
                <c:pt idx="27">
                  <c:v>RUSHCLIFFE CCG</c:v>
                </c:pt>
                <c:pt idx="28">
                  <c:v>WALTHAM FOREST CCG</c:v>
                </c:pt>
                <c:pt idx="29">
                  <c:v>SURREY DOWNS CCG</c:v>
                </c:pt>
                <c:pt idx="30">
                  <c:v>GUILDFORD AND WAVERLEY CCG</c:v>
                </c:pt>
                <c:pt idx="31">
                  <c:v>SOLIHULL CCG</c:v>
                </c:pt>
                <c:pt idx="32">
                  <c:v>HEREFORDSHIRE CCG</c:v>
                </c:pt>
                <c:pt idx="33">
                  <c:v>ENFIELD CCG</c:v>
                </c:pt>
                <c:pt idx="34">
                  <c:v>NEWBURY AND DISTRICT CCG</c:v>
                </c:pt>
                <c:pt idx="35">
                  <c:v>NORTH WEST SURREY CCG</c:v>
                </c:pt>
                <c:pt idx="36">
                  <c:v>NEWHAM CCG</c:v>
                </c:pt>
                <c:pt idx="37">
                  <c:v>WEST ESSEX CCG</c:v>
                </c:pt>
                <c:pt idx="38">
                  <c:v>ISLINGTON CCG</c:v>
                </c:pt>
                <c:pt idx="39">
                  <c:v>HERTS VALLEYS CCG</c:v>
                </c:pt>
                <c:pt idx="40">
                  <c:v>SE STAFFS &amp; SEISDON PENINSULAR CCG</c:v>
                </c:pt>
                <c:pt idx="41">
                  <c:v>REDBRIDGE CCG</c:v>
                </c:pt>
                <c:pt idx="42">
                  <c:v>OXFORDSHIRE CCG</c:v>
                </c:pt>
                <c:pt idx="43">
                  <c:v>THURROCK CCG</c:v>
                </c:pt>
                <c:pt idx="44">
                  <c:v>SOUTH READING CCG</c:v>
                </c:pt>
                <c:pt idx="45">
                  <c:v>WINDSOR, ASCOT AND MAIDENHEAD CCG</c:v>
                </c:pt>
                <c:pt idx="46">
                  <c:v>BRIGHTON &amp; HOVE CCG</c:v>
                </c:pt>
                <c:pt idx="47">
                  <c:v>SANDWELL AND WEST BIRMINGHAM CCG</c:v>
                </c:pt>
                <c:pt idx="48">
                  <c:v>SOUTHWARK CCG</c:v>
                </c:pt>
                <c:pt idx="49">
                  <c:v>CRAWLEY CCG</c:v>
                </c:pt>
                <c:pt idx="50">
                  <c:v>LEWISHAM CCG</c:v>
                </c:pt>
                <c:pt idx="51">
                  <c:v>GREATER PRESTON CCG</c:v>
                </c:pt>
                <c:pt idx="52">
                  <c:v>NORTH &amp; WEST READING CCG</c:v>
                </c:pt>
                <c:pt idx="53">
                  <c:v>BASILDON AND BRENTWOOD CCG</c:v>
                </c:pt>
                <c:pt idx="54">
                  <c:v>CANTERBURY AND COASTAL CCG</c:v>
                </c:pt>
                <c:pt idx="55">
                  <c:v>WOKINGHAM CCG</c:v>
                </c:pt>
                <c:pt idx="56">
                  <c:v>SOUTH WARWICKSHIRE CCG</c:v>
                </c:pt>
                <c:pt idx="57">
                  <c:v>CENTRAL MANCHESTER CCG</c:v>
                </c:pt>
                <c:pt idx="58">
                  <c:v>IPSWICH AND EAST SUFFOLK CCG</c:v>
                </c:pt>
                <c:pt idx="59">
                  <c:v>SOUTHERN DERBYSHIRE CCG</c:v>
                </c:pt>
                <c:pt idx="60">
                  <c:v>DUDLEY CCG</c:v>
                </c:pt>
                <c:pt idx="61">
                  <c:v>MID ESSEX CCG</c:v>
                </c:pt>
                <c:pt idx="62">
                  <c:v>AIREDALE, WHARFEDALE AND CRAVEN CCG</c:v>
                </c:pt>
                <c:pt idx="63">
                  <c:v>BRACKNELL AND ASCOT CCG</c:v>
                </c:pt>
                <c:pt idx="64">
                  <c:v>SALFORD CCG</c:v>
                </c:pt>
                <c:pt idx="65">
                  <c:v>HIGH WEALD LEWES HAVENS CCG</c:v>
                </c:pt>
                <c:pt idx="66">
                  <c:v>LEEDS NORTH CCG</c:v>
                </c:pt>
                <c:pt idx="67">
                  <c:v>STOCKPORT CCG</c:v>
                </c:pt>
                <c:pt idx="68">
                  <c:v>WEST SUFFOLK CCG</c:v>
                </c:pt>
                <c:pt idx="69">
                  <c:v>BIRMINGHAM SOUTH AND CENTRAL CCG</c:v>
                </c:pt>
                <c:pt idx="70">
                  <c:v>REDDITCH AND BROMSGROVE CCG</c:v>
                </c:pt>
                <c:pt idx="71">
                  <c:v>SHEFFIELD CCG</c:v>
                </c:pt>
                <c:pt idx="72">
                  <c:v>WALSALL CCG</c:v>
                </c:pt>
                <c:pt idx="73">
                  <c:v>WEST LANCASHIRE CCG</c:v>
                </c:pt>
                <c:pt idx="74">
                  <c:v>BRISTOL CCG</c:v>
                </c:pt>
                <c:pt idx="75">
                  <c:v>NOTTINGHAM CITY CCG</c:v>
                </c:pt>
                <c:pt idx="76">
                  <c:v>SOUTH GLOUCESTERSHIRE CCG</c:v>
                </c:pt>
                <c:pt idx="77">
                  <c:v>STOKE ON TRENT CCG</c:v>
                </c:pt>
                <c:pt idx="78">
                  <c:v>ASHFORD CCG</c:v>
                </c:pt>
                <c:pt idx="79">
                  <c:v>SOUTHPORT AND FORMBY CCG</c:v>
                </c:pt>
                <c:pt idx="80">
                  <c:v>NORTH EAST HAMPSHIRE AND FARNHAM CCG</c:v>
                </c:pt>
                <c:pt idx="81">
                  <c:v>BIRMINGHAM CROSSCITY CCG</c:v>
                </c:pt>
                <c:pt idx="82">
                  <c:v>BURY CCG</c:v>
                </c:pt>
                <c:pt idx="83">
                  <c:v>TELFORD &amp; WREKIN CCG</c:v>
                </c:pt>
                <c:pt idx="84">
                  <c:v>WEST HAMPSHIRE CCG</c:v>
                </c:pt>
                <c:pt idx="85">
                  <c:v>WOLVERHAMPTON CCG</c:v>
                </c:pt>
                <c:pt idx="86">
                  <c:v>EAST STAFFORDSHIRE CCG</c:v>
                </c:pt>
                <c:pt idx="87">
                  <c:v>AYLESBURY VALE CCG</c:v>
                </c:pt>
                <c:pt idx="88">
                  <c:v>DARLINGTON CCG</c:v>
                </c:pt>
                <c:pt idx="89">
                  <c:v>BEXLEY CCG</c:v>
                </c:pt>
                <c:pt idx="90">
                  <c:v>GLOUCESTERSHIRE CCG</c:v>
                </c:pt>
                <c:pt idx="91">
                  <c:v>GREAT YARMOUTH &amp; WAVENEY CCG</c:v>
                </c:pt>
                <c:pt idx="92">
                  <c:v>VALE ROYAL CCG</c:v>
                </c:pt>
                <c:pt idx="93">
                  <c:v>GREENWICH CCG</c:v>
                </c:pt>
                <c:pt idx="94">
                  <c:v>STAFFORD AND SURROUNDS CCG</c:v>
                </c:pt>
                <c:pt idx="95">
                  <c:v>CHORLEY AND SOUTH RIBBLE CCG</c:v>
                </c:pt>
                <c:pt idx="96">
                  <c:v>EASTBOURNE, HAILSHAM AND SEAFORD CCG</c:v>
                </c:pt>
                <c:pt idx="97">
                  <c:v>HAVERING CCG</c:v>
                </c:pt>
                <c:pt idx="98">
                  <c:v>BATH AND NORTH EAST SOMERSET CCG</c:v>
                </c:pt>
                <c:pt idx="99">
                  <c:v>SHROPSHIRE CCG</c:v>
                </c:pt>
                <c:pt idx="100">
                  <c:v>SOUTH WORCESTERSHIRE CCG</c:v>
                </c:pt>
                <c:pt idx="101">
                  <c:v>VALE OF YORK CCG</c:v>
                </c:pt>
                <c:pt idx="102">
                  <c:v>SOUTH KENT COAST CCG</c:v>
                </c:pt>
                <c:pt idx="103">
                  <c:v>COASTAL WEST SUSSEX CCG</c:v>
                </c:pt>
                <c:pt idx="104">
                  <c:v>NOTTINGHAM WEST CCG</c:v>
                </c:pt>
                <c:pt idx="105">
                  <c:v>NORTH STAFFORDSHIRE CCG</c:v>
                </c:pt>
                <c:pt idx="106">
                  <c:v>LEEDS WEST CCG</c:v>
                </c:pt>
                <c:pt idx="107">
                  <c:v>NOTTINGHAM NORTH &amp; EAST CCG</c:v>
                </c:pt>
                <c:pt idx="108">
                  <c:v>WEST CHESHIRE CCG</c:v>
                </c:pt>
                <c:pt idx="109">
                  <c:v>CHILTERN CCG</c:v>
                </c:pt>
                <c:pt idx="110">
                  <c:v>CANNOCK CHASE CCG</c:v>
                </c:pt>
                <c:pt idx="111">
                  <c:v>COVENTRY AND RUGBY CCG</c:v>
                </c:pt>
                <c:pt idx="112">
                  <c:v>EAST AND NORTH HERTFORDSHIRE CCG</c:v>
                </c:pt>
                <c:pt idx="113">
                  <c:v>THANET CCG</c:v>
                </c:pt>
                <c:pt idx="114">
                  <c:v>NENE CCG</c:v>
                </c:pt>
                <c:pt idx="115">
                  <c:v>CAMBRIDGESHIRE AND PETERBOROUGH CCG</c:v>
                </c:pt>
                <c:pt idx="116">
                  <c:v>SURREY HEATH CCG</c:v>
                </c:pt>
                <c:pt idx="117">
                  <c:v>SOUTH DEVON AND TORBAY CCG</c:v>
                </c:pt>
                <c:pt idx="118">
                  <c:v>SOUTH CHESHIRE CCG</c:v>
                </c:pt>
                <c:pt idx="119">
                  <c:v>BARKING &amp; DAGENHAM CCG</c:v>
                </c:pt>
                <c:pt idx="120">
                  <c:v>FYLDE &amp; WYRE CCG</c:v>
                </c:pt>
                <c:pt idx="121">
                  <c:v>SLOUGH CCG</c:v>
                </c:pt>
                <c:pt idx="122">
                  <c:v>HARTLEPOOL AND STOCKTON-ON-TEES CCG</c:v>
                </c:pt>
                <c:pt idx="123">
                  <c:v>EREWASH CCG</c:v>
                </c:pt>
                <c:pt idx="124">
                  <c:v>NEWCASTLE GATESHEAD CCG</c:v>
                </c:pt>
                <c:pt idx="125">
                  <c:v>HARROGATE AND RURAL DISTRICT CCG</c:v>
                </c:pt>
                <c:pt idx="126">
                  <c:v>NORTH DERBYSHIRE CCG</c:v>
                </c:pt>
                <c:pt idx="127">
                  <c:v>NORTH LINCOLNSHIRE CCG</c:v>
                </c:pt>
                <c:pt idx="128">
                  <c:v>SOUTHAMPTON CCG</c:v>
                </c:pt>
                <c:pt idx="129">
                  <c:v>EAST LEICESTERSHIRE AND RUTLAND CCG</c:v>
                </c:pt>
                <c:pt idx="130">
                  <c:v>SOMERSET CCG</c:v>
                </c:pt>
                <c:pt idx="131">
                  <c:v>DARTFORD, GRAVESHAM AND SWANLEY CCG</c:v>
                </c:pt>
                <c:pt idx="132">
                  <c:v>WEST KENT CCG</c:v>
                </c:pt>
                <c:pt idx="133">
                  <c:v>CUMBRIA CCG</c:v>
                </c:pt>
                <c:pt idx="134">
                  <c:v>TRAFFORD CCG</c:v>
                </c:pt>
                <c:pt idx="135">
                  <c:v>SOUTH TYNESIDE CCG</c:v>
                </c:pt>
                <c:pt idx="136">
                  <c:v>BEDFORDSHIRE CCG</c:v>
                </c:pt>
                <c:pt idx="137">
                  <c:v>MILTON KEYNES CCG</c:v>
                </c:pt>
                <c:pt idx="138">
                  <c:v>NORTH SOMERSET CCG</c:v>
                </c:pt>
                <c:pt idx="139">
                  <c:v>SOUTH NORFOLK CCG</c:v>
                </c:pt>
                <c:pt idx="140">
                  <c:v>NORTH DURHAM CCG</c:v>
                </c:pt>
                <c:pt idx="141">
                  <c:v>LIVERPOOL CCG</c:v>
                </c:pt>
                <c:pt idx="142">
                  <c:v>SOUTH SEFTON CCG</c:v>
                </c:pt>
                <c:pt idx="143">
                  <c:v>ROTHERHAM CCG</c:v>
                </c:pt>
                <c:pt idx="144">
                  <c:v>BOLTON CCG</c:v>
                </c:pt>
                <c:pt idx="145">
                  <c:v>WEST LEICESTERSHIRE CCG</c:v>
                </c:pt>
                <c:pt idx="146">
                  <c:v>LEICESTER CITY CCG</c:v>
                </c:pt>
                <c:pt idx="147">
                  <c:v>WEST NORFOLK CCG</c:v>
                </c:pt>
                <c:pt idx="148">
                  <c:v>BRADFORD DISTRICTS CCG</c:v>
                </c:pt>
                <c:pt idx="149">
                  <c:v>NORTH, EAST, WEST DEVON CCG</c:v>
                </c:pt>
                <c:pt idx="150">
                  <c:v>KERNOW CCG</c:v>
                </c:pt>
                <c:pt idx="151">
                  <c:v>LEEDS SOUTH AND EAST CCG</c:v>
                </c:pt>
                <c:pt idx="152">
                  <c:v>LUTON CCG</c:v>
                </c:pt>
                <c:pt idx="153">
                  <c:v>SOUTH MANCHESTER CCG</c:v>
                </c:pt>
                <c:pt idx="154">
                  <c:v>SWINDON CCG</c:v>
                </c:pt>
                <c:pt idx="155">
                  <c:v>WAKEFIELD CCG</c:v>
                </c:pt>
                <c:pt idx="156">
                  <c:v>DURHAM DALES,EASINGTON &amp; SEDGEFIELD CCG</c:v>
                </c:pt>
                <c:pt idx="157">
                  <c:v>NORTH HAMPSHIRE CCG</c:v>
                </c:pt>
                <c:pt idx="158">
                  <c:v>SWALE CCG</c:v>
                </c:pt>
                <c:pt idx="159">
                  <c:v>Cardiff And Vale Uni</c:v>
                </c:pt>
                <c:pt idx="160">
                  <c:v>CORBY CCG</c:v>
                </c:pt>
                <c:pt idx="161">
                  <c:v>NORTH NORFOLK CCG</c:v>
                </c:pt>
                <c:pt idx="162">
                  <c:v>NORWICH CCG</c:v>
                </c:pt>
                <c:pt idx="163">
                  <c:v>BASSETLAW CCG</c:v>
                </c:pt>
                <c:pt idx="164">
                  <c:v>WILTSHIRE CCG</c:v>
                </c:pt>
                <c:pt idx="165">
                  <c:v>CALDERDALE CCG</c:v>
                </c:pt>
                <c:pt idx="166">
                  <c:v>Powys Teaching</c:v>
                </c:pt>
                <c:pt idx="167">
                  <c:v>SOUTH EASTERN HAMPSHIRE CCG</c:v>
                </c:pt>
                <c:pt idx="168">
                  <c:v>LINCOLNSHIRE WEST CCG</c:v>
                </c:pt>
                <c:pt idx="169">
                  <c:v>MANSFIELD &amp; ASHFIELD CCG</c:v>
                </c:pt>
                <c:pt idx="170">
                  <c:v>MEDWAY CCG</c:v>
                </c:pt>
                <c:pt idx="171">
                  <c:v>SOUTH LINCOLNSHIRE CCG</c:v>
                </c:pt>
                <c:pt idx="172">
                  <c:v>LINCOLNSHIRE EAST CCG</c:v>
                </c:pt>
                <c:pt idx="173">
                  <c:v>NEWARK &amp; SHERWOOD CCG</c:v>
                </c:pt>
                <c:pt idx="174">
                  <c:v>SCARBOROUGH AND RYEDALE CCG</c:v>
                </c:pt>
                <c:pt idx="175">
                  <c:v>FAREHAM AND GOSPORT CCG</c:v>
                </c:pt>
                <c:pt idx="176">
                  <c:v>EAST LANCASHIRE CCG</c:v>
                </c:pt>
                <c:pt idx="177">
                  <c:v>SOUTH WEST LINCOLNSHIRE CCG</c:v>
                </c:pt>
                <c:pt idx="178">
                  <c:v>NORTH EAST ESSEX CCG</c:v>
                </c:pt>
                <c:pt idx="179">
                  <c:v>PORTSMOUTH CCG</c:v>
                </c:pt>
                <c:pt idx="180">
                  <c:v>ISLE OF WIGHT CCG</c:v>
                </c:pt>
                <c:pt idx="181">
                  <c:v>LANCASHIRE NORTH CCG</c:v>
                </c:pt>
                <c:pt idx="182">
                  <c:v>KNOWSLEY CCG</c:v>
                </c:pt>
                <c:pt idx="183">
                  <c:v>Betsi Cadwaladr Uni</c:v>
                </c:pt>
                <c:pt idx="184">
                  <c:v>Aneurin Bevan</c:v>
                </c:pt>
                <c:pt idx="185">
                  <c:v>NORTHUMBERLAND CCG</c:v>
                </c:pt>
                <c:pt idx="186">
                  <c:v>BARNSLEY CCG</c:v>
                </c:pt>
                <c:pt idx="187">
                  <c:v>SUNDERLAND CCG</c:v>
                </c:pt>
                <c:pt idx="188">
                  <c:v>BLACKPOOL CCG</c:v>
                </c:pt>
                <c:pt idx="189">
                  <c:v>GREATER HUDDERSFIELD CCG</c:v>
                </c:pt>
                <c:pt idx="190">
                  <c:v>Hywel Dda</c:v>
                </c:pt>
                <c:pt idx="191">
                  <c:v>DORSET CCG</c:v>
                </c:pt>
                <c:pt idx="192">
                  <c:v>WARRINGTON CCG</c:v>
                </c:pt>
                <c:pt idx="193">
                  <c:v>HARDWICK CCG</c:v>
                </c:pt>
                <c:pt idx="194">
                  <c:v>Abertawe Bro Morgannwg Uni</c:v>
                </c:pt>
                <c:pt idx="195">
                  <c:v>NORTH TYNESIDE CCG</c:v>
                </c:pt>
                <c:pt idx="196">
                  <c:v>NORTH MANCHESTER CCG</c:v>
                </c:pt>
                <c:pt idx="197">
                  <c:v>ST HELENS CCG</c:v>
                </c:pt>
                <c:pt idx="198">
                  <c:v>HALTON CCG</c:v>
                </c:pt>
                <c:pt idx="199">
                  <c:v>WIRRAL CCG</c:v>
                </c:pt>
                <c:pt idx="200">
                  <c:v>NORTH EAST LINCOLNSHIRE CCG</c:v>
                </c:pt>
                <c:pt idx="201">
                  <c:v>Cwm Taf</c:v>
                </c:pt>
                <c:pt idx="202">
                  <c:v>HAMBLETON, RICHMONDSHIRE AND WHITBY CCG</c:v>
                </c:pt>
                <c:pt idx="203">
                  <c:v>BLACKBURN WITH DARWEN CCG</c:v>
                </c:pt>
                <c:pt idx="204">
                  <c:v>DONCASTER CCG</c:v>
                </c:pt>
                <c:pt idx="205">
                  <c:v>TAMESIDE AND GLOSSOP CCG</c:v>
                </c:pt>
                <c:pt idx="206">
                  <c:v>BRADFORD CITY CCG</c:v>
                </c:pt>
                <c:pt idx="207">
                  <c:v>NORTH KIRKLEES CCG</c:v>
                </c:pt>
                <c:pt idx="208">
                  <c:v>HASTINGS &amp; ROTHER CCG</c:v>
                </c:pt>
                <c:pt idx="209">
                  <c:v>EAST RIDING OF YORKSHIRE CCG</c:v>
                </c:pt>
                <c:pt idx="210">
                  <c:v>SOUTH TEES CCG</c:v>
                </c:pt>
                <c:pt idx="211">
                  <c:v>OLDHAM CCG</c:v>
                </c:pt>
                <c:pt idx="212">
                  <c:v>WIGAN BOROUGH CCG</c:v>
                </c:pt>
                <c:pt idx="213">
                  <c:v>WARWICKSHIRE NORTH CCG</c:v>
                </c:pt>
                <c:pt idx="214">
                  <c:v>HULL CCG</c:v>
                </c:pt>
                <c:pt idx="215">
                  <c:v>HEYWOOD, MIDDLETON &amp; ROCHDALE CCG</c:v>
                </c:pt>
              </c:strCache>
            </c:strRef>
          </c:cat>
          <c:val>
            <c:numRef>
              <c:f>NSAIDs!$C$2:$C$217</c:f>
              <c:numCache>
                <c:formatCode>General</c:formatCode>
                <c:ptCount val="216"/>
                <c:pt idx="0">
                  <c:v>1345</c:v>
                </c:pt>
                <c:pt idx="1">
                  <c:v>1345</c:v>
                </c:pt>
                <c:pt idx="2">
                  <c:v>1345</c:v>
                </c:pt>
                <c:pt idx="3">
                  <c:v>1345</c:v>
                </c:pt>
                <c:pt idx="4">
                  <c:v>1345</c:v>
                </c:pt>
                <c:pt idx="5">
                  <c:v>1345</c:v>
                </c:pt>
                <c:pt idx="6">
                  <c:v>1345</c:v>
                </c:pt>
                <c:pt idx="7">
                  <c:v>1345</c:v>
                </c:pt>
                <c:pt idx="8">
                  <c:v>1345</c:v>
                </c:pt>
                <c:pt idx="9">
                  <c:v>1345</c:v>
                </c:pt>
                <c:pt idx="10">
                  <c:v>1345</c:v>
                </c:pt>
                <c:pt idx="11">
                  <c:v>1345</c:v>
                </c:pt>
                <c:pt idx="12">
                  <c:v>1345</c:v>
                </c:pt>
                <c:pt idx="13">
                  <c:v>1345</c:v>
                </c:pt>
                <c:pt idx="14">
                  <c:v>1345</c:v>
                </c:pt>
                <c:pt idx="15">
                  <c:v>1345</c:v>
                </c:pt>
                <c:pt idx="16">
                  <c:v>1345</c:v>
                </c:pt>
                <c:pt idx="17">
                  <c:v>1345</c:v>
                </c:pt>
                <c:pt idx="18">
                  <c:v>1345</c:v>
                </c:pt>
                <c:pt idx="19">
                  <c:v>1345</c:v>
                </c:pt>
                <c:pt idx="20">
                  <c:v>1345</c:v>
                </c:pt>
                <c:pt idx="21">
                  <c:v>1345</c:v>
                </c:pt>
                <c:pt idx="22">
                  <c:v>1345</c:v>
                </c:pt>
                <c:pt idx="23">
                  <c:v>1345</c:v>
                </c:pt>
                <c:pt idx="24">
                  <c:v>1345</c:v>
                </c:pt>
                <c:pt idx="25">
                  <c:v>1345</c:v>
                </c:pt>
                <c:pt idx="26">
                  <c:v>1345</c:v>
                </c:pt>
                <c:pt idx="27">
                  <c:v>1345</c:v>
                </c:pt>
                <c:pt idx="28">
                  <c:v>1345</c:v>
                </c:pt>
                <c:pt idx="29">
                  <c:v>1345</c:v>
                </c:pt>
                <c:pt idx="30">
                  <c:v>1345</c:v>
                </c:pt>
                <c:pt idx="31">
                  <c:v>1345</c:v>
                </c:pt>
                <c:pt idx="32">
                  <c:v>1345</c:v>
                </c:pt>
                <c:pt idx="33">
                  <c:v>1345</c:v>
                </c:pt>
                <c:pt idx="34">
                  <c:v>1345</c:v>
                </c:pt>
                <c:pt idx="35">
                  <c:v>1345</c:v>
                </c:pt>
                <c:pt idx="36">
                  <c:v>1345</c:v>
                </c:pt>
                <c:pt idx="37">
                  <c:v>1345</c:v>
                </c:pt>
                <c:pt idx="38">
                  <c:v>1345</c:v>
                </c:pt>
                <c:pt idx="39">
                  <c:v>1345</c:v>
                </c:pt>
                <c:pt idx="40">
                  <c:v>1345</c:v>
                </c:pt>
                <c:pt idx="41">
                  <c:v>1345</c:v>
                </c:pt>
                <c:pt idx="42">
                  <c:v>1345</c:v>
                </c:pt>
                <c:pt idx="43">
                  <c:v>1345</c:v>
                </c:pt>
                <c:pt idx="44">
                  <c:v>1345</c:v>
                </c:pt>
                <c:pt idx="45">
                  <c:v>1345</c:v>
                </c:pt>
                <c:pt idx="46">
                  <c:v>1345</c:v>
                </c:pt>
                <c:pt idx="47">
                  <c:v>1345</c:v>
                </c:pt>
                <c:pt idx="48">
                  <c:v>1345</c:v>
                </c:pt>
                <c:pt idx="49">
                  <c:v>1345</c:v>
                </c:pt>
                <c:pt idx="50">
                  <c:v>1345</c:v>
                </c:pt>
                <c:pt idx="51">
                  <c:v>1345</c:v>
                </c:pt>
                <c:pt idx="52">
                  <c:v>1345</c:v>
                </c:pt>
                <c:pt idx="53">
                  <c:v>1345</c:v>
                </c:pt>
                <c:pt idx="54">
                  <c:v>1345</c:v>
                </c:pt>
                <c:pt idx="55">
                  <c:v>1345</c:v>
                </c:pt>
                <c:pt idx="56">
                  <c:v>1345</c:v>
                </c:pt>
                <c:pt idx="57">
                  <c:v>1345</c:v>
                </c:pt>
                <c:pt idx="58">
                  <c:v>1345</c:v>
                </c:pt>
                <c:pt idx="59">
                  <c:v>1345</c:v>
                </c:pt>
                <c:pt idx="60">
                  <c:v>1345</c:v>
                </c:pt>
                <c:pt idx="61">
                  <c:v>1345</c:v>
                </c:pt>
                <c:pt idx="62">
                  <c:v>1345</c:v>
                </c:pt>
                <c:pt idx="63">
                  <c:v>1345</c:v>
                </c:pt>
                <c:pt idx="64">
                  <c:v>1345</c:v>
                </c:pt>
                <c:pt idx="65">
                  <c:v>1345</c:v>
                </c:pt>
                <c:pt idx="66">
                  <c:v>1345</c:v>
                </c:pt>
                <c:pt idx="67">
                  <c:v>1345</c:v>
                </c:pt>
                <c:pt idx="68">
                  <c:v>1345</c:v>
                </c:pt>
                <c:pt idx="69">
                  <c:v>1345</c:v>
                </c:pt>
                <c:pt idx="70">
                  <c:v>1345</c:v>
                </c:pt>
                <c:pt idx="71">
                  <c:v>1345</c:v>
                </c:pt>
                <c:pt idx="72">
                  <c:v>1345</c:v>
                </c:pt>
                <c:pt idx="73">
                  <c:v>1345</c:v>
                </c:pt>
                <c:pt idx="74">
                  <c:v>1345</c:v>
                </c:pt>
                <c:pt idx="75">
                  <c:v>1345</c:v>
                </c:pt>
                <c:pt idx="76">
                  <c:v>1345</c:v>
                </c:pt>
                <c:pt idx="77">
                  <c:v>1345</c:v>
                </c:pt>
                <c:pt idx="78">
                  <c:v>1345</c:v>
                </c:pt>
                <c:pt idx="79">
                  <c:v>1345</c:v>
                </c:pt>
                <c:pt idx="80">
                  <c:v>1345</c:v>
                </c:pt>
                <c:pt idx="81">
                  <c:v>1345</c:v>
                </c:pt>
                <c:pt idx="82">
                  <c:v>1345</c:v>
                </c:pt>
                <c:pt idx="83">
                  <c:v>1345</c:v>
                </c:pt>
                <c:pt idx="84">
                  <c:v>1345</c:v>
                </c:pt>
                <c:pt idx="85">
                  <c:v>1345</c:v>
                </c:pt>
                <c:pt idx="86">
                  <c:v>1345</c:v>
                </c:pt>
                <c:pt idx="87">
                  <c:v>1345</c:v>
                </c:pt>
                <c:pt idx="88">
                  <c:v>1345</c:v>
                </c:pt>
                <c:pt idx="89">
                  <c:v>1345</c:v>
                </c:pt>
                <c:pt idx="90">
                  <c:v>1345</c:v>
                </c:pt>
                <c:pt idx="91">
                  <c:v>1345</c:v>
                </c:pt>
                <c:pt idx="92">
                  <c:v>1345</c:v>
                </c:pt>
                <c:pt idx="93">
                  <c:v>1345</c:v>
                </c:pt>
                <c:pt idx="94">
                  <c:v>1345</c:v>
                </c:pt>
                <c:pt idx="95">
                  <c:v>1345</c:v>
                </c:pt>
                <c:pt idx="96">
                  <c:v>1345</c:v>
                </c:pt>
                <c:pt idx="97">
                  <c:v>1345</c:v>
                </c:pt>
                <c:pt idx="98">
                  <c:v>1345</c:v>
                </c:pt>
                <c:pt idx="99">
                  <c:v>1345</c:v>
                </c:pt>
                <c:pt idx="100">
                  <c:v>1345</c:v>
                </c:pt>
                <c:pt idx="101">
                  <c:v>1345</c:v>
                </c:pt>
                <c:pt idx="102">
                  <c:v>1345</c:v>
                </c:pt>
                <c:pt idx="103">
                  <c:v>1345</c:v>
                </c:pt>
                <c:pt idx="104">
                  <c:v>1345</c:v>
                </c:pt>
                <c:pt idx="105">
                  <c:v>1345</c:v>
                </c:pt>
                <c:pt idx="106">
                  <c:v>1345</c:v>
                </c:pt>
                <c:pt idx="107">
                  <c:v>1345</c:v>
                </c:pt>
                <c:pt idx="108">
                  <c:v>1345</c:v>
                </c:pt>
                <c:pt idx="109">
                  <c:v>1345</c:v>
                </c:pt>
                <c:pt idx="110">
                  <c:v>1345</c:v>
                </c:pt>
                <c:pt idx="111">
                  <c:v>1345</c:v>
                </c:pt>
                <c:pt idx="112">
                  <c:v>1345</c:v>
                </c:pt>
                <c:pt idx="113">
                  <c:v>1345</c:v>
                </c:pt>
                <c:pt idx="114">
                  <c:v>1345</c:v>
                </c:pt>
                <c:pt idx="115">
                  <c:v>1345</c:v>
                </c:pt>
                <c:pt idx="116">
                  <c:v>1345</c:v>
                </c:pt>
                <c:pt idx="117">
                  <c:v>1345</c:v>
                </c:pt>
                <c:pt idx="118">
                  <c:v>1345</c:v>
                </c:pt>
                <c:pt idx="119">
                  <c:v>1345</c:v>
                </c:pt>
                <c:pt idx="120">
                  <c:v>1345</c:v>
                </c:pt>
                <c:pt idx="121">
                  <c:v>1345</c:v>
                </c:pt>
                <c:pt idx="122">
                  <c:v>1345</c:v>
                </c:pt>
                <c:pt idx="123">
                  <c:v>1345</c:v>
                </c:pt>
                <c:pt idx="124">
                  <c:v>1345</c:v>
                </c:pt>
                <c:pt idx="125">
                  <c:v>1345</c:v>
                </c:pt>
                <c:pt idx="126">
                  <c:v>1345</c:v>
                </c:pt>
                <c:pt idx="127">
                  <c:v>1345</c:v>
                </c:pt>
                <c:pt idx="128">
                  <c:v>1345</c:v>
                </c:pt>
                <c:pt idx="129">
                  <c:v>1345</c:v>
                </c:pt>
                <c:pt idx="130">
                  <c:v>1345</c:v>
                </c:pt>
                <c:pt idx="131">
                  <c:v>1345</c:v>
                </c:pt>
                <c:pt idx="132">
                  <c:v>1345</c:v>
                </c:pt>
                <c:pt idx="133">
                  <c:v>1345</c:v>
                </c:pt>
                <c:pt idx="134">
                  <c:v>1345</c:v>
                </c:pt>
                <c:pt idx="135">
                  <c:v>1345</c:v>
                </c:pt>
                <c:pt idx="136">
                  <c:v>1345</c:v>
                </c:pt>
                <c:pt idx="137">
                  <c:v>1345</c:v>
                </c:pt>
                <c:pt idx="138">
                  <c:v>1345</c:v>
                </c:pt>
                <c:pt idx="139">
                  <c:v>1345</c:v>
                </c:pt>
                <c:pt idx="140">
                  <c:v>1345</c:v>
                </c:pt>
                <c:pt idx="141">
                  <c:v>1345</c:v>
                </c:pt>
                <c:pt idx="142">
                  <c:v>1345</c:v>
                </c:pt>
                <c:pt idx="143">
                  <c:v>1345</c:v>
                </c:pt>
                <c:pt idx="144">
                  <c:v>1345</c:v>
                </c:pt>
                <c:pt idx="145">
                  <c:v>1345</c:v>
                </c:pt>
                <c:pt idx="146">
                  <c:v>1345</c:v>
                </c:pt>
                <c:pt idx="147">
                  <c:v>1345</c:v>
                </c:pt>
                <c:pt idx="148">
                  <c:v>1345</c:v>
                </c:pt>
                <c:pt idx="149">
                  <c:v>1345</c:v>
                </c:pt>
                <c:pt idx="150">
                  <c:v>1345</c:v>
                </c:pt>
                <c:pt idx="151">
                  <c:v>1345</c:v>
                </c:pt>
                <c:pt idx="152">
                  <c:v>1345</c:v>
                </c:pt>
                <c:pt idx="153">
                  <c:v>1345</c:v>
                </c:pt>
                <c:pt idx="154">
                  <c:v>1345</c:v>
                </c:pt>
                <c:pt idx="155">
                  <c:v>1345</c:v>
                </c:pt>
                <c:pt idx="156">
                  <c:v>1345</c:v>
                </c:pt>
                <c:pt idx="157">
                  <c:v>1345</c:v>
                </c:pt>
                <c:pt idx="158">
                  <c:v>1345</c:v>
                </c:pt>
                <c:pt idx="159">
                  <c:v>1345</c:v>
                </c:pt>
                <c:pt idx="160">
                  <c:v>1345</c:v>
                </c:pt>
                <c:pt idx="161">
                  <c:v>1345</c:v>
                </c:pt>
                <c:pt idx="162">
                  <c:v>1345</c:v>
                </c:pt>
                <c:pt idx="163">
                  <c:v>1345</c:v>
                </c:pt>
                <c:pt idx="164">
                  <c:v>1345</c:v>
                </c:pt>
                <c:pt idx="165">
                  <c:v>1345</c:v>
                </c:pt>
                <c:pt idx="166">
                  <c:v>1345</c:v>
                </c:pt>
                <c:pt idx="167">
                  <c:v>1345</c:v>
                </c:pt>
                <c:pt idx="168">
                  <c:v>1345</c:v>
                </c:pt>
                <c:pt idx="169">
                  <c:v>1345</c:v>
                </c:pt>
                <c:pt idx="170">
                  <c:v>1345</c:v>
                </c:pt>
                <c:pt idx="171">
                  <c:v>1345</c:v>
                </c:pt>
                <c:pt idx="172">
                  <c:v>1345</c:v>
                </c:pt>
                <c:pt idx="173">
                  <c:v>1345</c:v>
                </c:pt>
                <c:pt idx="174">
                  <c:v>1345</c:v>
                </c:pt>
                <c:pt idx="175">
                  <c:v>1345</c:v>
                </c:pt>
                <c:pt idx="176">
                  <c:v>1345</c:v>
                </c:pt>
                <c:pt idx="177">
                  <c:v>1345</c:v>
                </c:pt>
                <c:pt idx="178">
                  <c:v>1345</c:v>
                </c:pt>
                <c:pt idx="179">
                  <c:v>1345</c:v>
                </c:pt>
                <c:pt idx="180">
                  <c:v>1345</c:v>
                </c:pt>
                <c:pt idx="181">
                  <c:v>1345</c:v>
                </c:pt>
                <c:pt idx="182">
                  <c:v>1345</c:v>
                </c:pt>
                <c:pt idx="183">
                  <c:v>1345</c:v>
                </c:pt>
                <c:pt idx="184">
                  <c:v>1345</c:v>
                </c:pt>
                <c:pt idx="185">
                  <c:v>1345</c:v>
                </c:pt>
                <c:pt idx="186">
                  <c:v>1345</c:v>
                </c:pt>
                <c:pt idx="187">
                  <c:v>1345</c:v>
                </c:pt>
                <c:pt idx="188">
                  <c:v>1345</c:v>
                </c:pt>
                <c:pt idx="189">
                  <c:v>1345</c:v>
                </c:pt>
                <c:pt idx="190">
                  <c:v>1345</c:v>
                </c:pt>
                <c:pt idx="191">
                  <c:v>1345</c:v>
                </c:pt>
                <c:pt idx="192">
                  <c:v>1345</c:v>
                </c:pt>
                <c:pt idx="193">
                  <c:v>1345</c:v>
                </c:pt>
                <c:pt idx="194">
                  <c:v>1345</c:v>
                </c:pt>
                <c:pt idx="195">
                  <c:v>1345</c:v>
                </c:pt>
                <c:pt idx="196">
                  <c:v>1345</c:v>
                </c:pt>
                <c:pt idx="197">
                  <c:v>1345</c:v>
                </c:pt>
                <c:pt idx="198">
                  <c:v>1345</c:v>
                </c:pt>
                <c:pt idx="199">
                  <c:v>1345</c:v>
                </c:pt>
                <c:pt idx="200">
                  <c:v>1345</c:v>
                </c:pt>
                <c:pt idx="201">
                  <c:v>1345</c:v>
                </c:pt>
                <c:pt idx="202">
                  <c:v>1345</c:v>
                </c:pt>
                <c:pt idx="203">
                  <c:v>1345</c:v>
                </c:pt>
                <c:pt idx="204">
                  <c:v>1345</c:v>
                </c:pt>
                <c:pt idx="205">
                  <c:v>1345</c:v>
                </c:pt>
                <c:pt idx="206">
                  <c:v>1345</c:v>
                </c:pt>
                <c:pt idx="207">
                  <c:v>1345</c:v>
                </c:pt>
                <c:pt idx="208">
                  <c:v>1345</c:v>
                </c:pt>
                <c:pt idx="209">
                  <c:v>1345</c:v>
                </c:pt>
                <c:pt idx="210">
                  <c:v>1345</c:v>
                </c:pt>
                <c:pt idx="211">
                  <c:v>1345</c:v>
                </c:pt>
                <c:pt idx="212">
                  <c:v>1345</c:v>
                </c:pt>
                <c:pt idx="213">
                  <c:v>1345</c:v>
                </c:pt>
                <c:pt idx="214">
                  <c:v>1345</c:v>
                </c:pt>
                <c:pt idx="215">
                  <c:v>1345</c:v>
                </c:pt>
              </c:numCache>
            </c:numRef>
          </c:val>
        </c:ser>
        <c:ser>
          <c:idx val="2"/>
          <c:order val="2"/>
          <c:tx>
            <c:strRef>
              <c:f>NSAIDs!$D$1</c:f>
              <c:strCache>
                <c:ptCount val="1"/>
                <c:pt idx="0">
                  <c:v>Wales Average</c:v>
                </c:pt>
              </c:strCache>
            </c:strRef>
          </c:tx>
          <c:marker>
            <c:symbol val="none"/>
          </c:marker>
          <c:cat>
            <c:strRef>
              <c:f>NSAIDs!$A$2:$A$217</c:f>
              <c:strCache>
                <c:ptCount val="216"/>
                <c:pt idx="0">
                  <c:v>WEST LONDON (K&amp;C &amp; QPP) CCG</c:v>
                </c:pt>
                <c:pt idx="1">
                  <c:v>CAMDEN CCG</c:v>
                </c:pt>
                <c:pt idx="2">
                  <c:v>RICHMOND CCG</c:v>
                </c:pt>
                <c:pt idx="3">
                  <c:v>HAMMERSMITH AND FULHAM CCG</c:v>
                </c:pt>
                <c:pt idx="4">
                  <c:v>SOUTHEND CCG</c:v>
                </c:pt>
                <c:pt idx="5">
                  <c:v>HARROW CCG</c:v>
                </c:pt>
                <c:pt idx="6">
                  <c:v>BRENT CCG</c:v>
                </c:pt>
                <c:pt idx="7">
                  <c:v>HOUNSLOW CCG</c:v>
                </c:pt>
                <c:pt idx="8">
                  <c:v>KINGSTON CCG</c:v>
                </c:pt>
                <c:pt idx="9">
                  <c:v>WANDSWORTH CCG</c:v>
                </c:pt>
                <c:pt idx="10">
                  <c:v>CROYDON CCG</c:v>
                </c:pt>
                <c:pt idx="11">
                  <c:v>SUTTON CCG</c:v>
                </c:pt>
                <c:pt idx="12">
                  <c:v>HORSHAM AND MID SUSSEX CCG</c:v>
                </c:pt>
                <c:pt idx="13">
                  <c:v>EALING CCG</c:v>
                </c:pt>
                <c:pt idx="14">
                  <c:v>MERTON CCG</c:v>
                </c:pt>
                <c:pt idx="15">
                  <c:v>BARNET CCG</c:v>
                </c:pt>
                <c:pt idx="16">
                  <c:v>CASTLE POINT AND ROCHFORD CCG</c:v>
                </c:pt>
                <c:pt idx="17">
                  <c:v>LAMBETH CCG</c:v>
                </c:pt>
                <c:pt idx="18">
                  <c:v>HARINGEY CCG</c:v>
                </c:pt>
                <c:pt idx="19">
                  <c:v>TOWER HAMLETS CCG</c:v>
                </c:pt>
                <c:pt idx="20">
                  <c:v>CITY AND HACKNEY CCG</c:v>
                </c:pt>
                <c:pt idx="21">
                  <c:v>EAST SURREY CCG</c:v>
                </c:pt>
                <c:pt idx="22">
                  <c:v>WYRE FOREST CCG</c:v>
                </c:pt>
                <c:pt idx="23">
                  <c:v>CENTRAL LONDON (WESTMINSTER) CCG</c:v>
                </c:pt>
                <c:pt idx="24">
                  <c:v>EASTERN CHESHIRE CCG</c:v>
                </c:pt>
                <c:pt idx="25">
                  <c:v>HILLINGDON CCG</c:v>
                </c:pt>
                <c:pt idx="26">
                  <c:v>BROMLEY CCG</c:v>
                </c:pt>
                <c:pt idx="27">
                  <c:v>RUSHCLIFFE CCG</c:v>
                </c:pt>
                <c:pt idx="28">
                  <c:v>WALTHAM FOREST CCG</c:v>
                </c:pt>
                <c:pt idx="29">
                  <c:v>SURREY DOWNS CCG</c:v>
                </c:pt>
                <c:pt idx="30">
                  <c:v>GUILDFORD AND WAVERLEY CCG</c:v>
                </c:pt>
                <c:pt idx="31">
                  <c:v>SOLIHULL CCG</c:v>
                </c:pt>
                <c:pt idx="32">
                  <c:v>HEREFORDSHIRE CCG</c:v>
                </c:pt>
                <c:pt idx="33">
                  <c:v>ENFIELD CCG</c:v>
                </c:pt>
                <c:pt idx="34">
                  <c:v>NEWBURY AND DISTRICT CCG</c:v>
                </c:pt>
                <c:pt idx="35">
                  <c:v>NORTH WEST SURREY CCG</c:v>
                </c:pt>
                <c:pt idx="36">
                  <c:v>NEWHAM CCG</c:v>
                </c:pt>
                <c:pt idx="37">
                  <c:v>WEST ESSEX CCG</c:v>
                </c:pt>
                <c:pt idx="38">
                  <c:v>ISLINGTON CCG</c:v>
                </c:pt>
                <c:pt idx="39">
                  <c:v>HERTS VALLEYS CCG</c:v>
                </c:pt>
                <c:pt idx="40">
                  <c:v>SE STAFFS &amp; SEISDON PENINSULAR CCG</c:v>
                </c:pt>
                <c:pt idx="41">
                  <c:v>REDBRIDGE CCG</c:v>
                </c:pt>
                <c:pt idx="42">
                  <c:v>OXFORDSHIRE CCG</c:v>
                </c:pt>
                <c:pt idx="43">
                  <c:v>THURROCK CCG</c:v>
                </c:pt>
                <c:pt idx="44">
                  <c:v>SOUTH READING CCG</c:v>
                </c:pt>
                <c:pt idx="45">
                  <c:v>WINDSOR, ASCOT AND MAIDENHEAD CCG</c:v>
                </c:pt>
                <c:pt idx="46">
                  <c:v>BRIGHTON &amp; HOVE CCG</c:v>
                </c:pt>
                <c:pt idx="47">
                  <c:v>SANDWELL AND WEST BIRMINGHAM CCG</c:v>
                </c:pt>
                <c:pt idx="48">
                  <c:v>SOUTHWARK CCG</c:v>
                </c:pt>
                <c:pt idx="49">
                  <c:v>CRAWLEY CCG</c:v>
                </c:pt>
                <c:pt idx="50">
                  <c:v>LEWISHAM CCG</c:v>
                </c:pt>
                <c:pt idx="51">
                  <c:v>GREATER PRESTON CCG</c:v>
                </c:pt>
                <c:pt idx="52">
                  <c:v>NORTH &amp; WEST READING CCG</c:v>
                </c:pt>
                <c:pt idx="53">
                  <c:v>BASILDON AND BRENTWOOD CCG</c:v>
                </c:pt>
                <c:pt idx="54">
                  <c:v>CANTERBURY AND COASTAL CCG</c:v>
                </c:pt>
                <c:pt idx="55">
                  <c:v>WOKINGHAM CCG</c:v>
                </c:pt>
                <c:pt idx="56">
                  <c:v>SOUTH WARWICKSHIRE CCG</c:v>
                </c:pt>
                <c:pt idx="57">
                  <c:v>CENTRAL MANCHESTER CCG</c:v>
                </c:pt>
                <c:pt idx="58">
                  <c:v>IPSWICH AND EAST SUFFOLK CCG</c:v>
                </c:pt>
                <c:pt idx="59">
                  <c:v>SOUTHERN DERBYSHIRE CCG</c:v>
                </c:pt>
                <c:pt idx="60">
                  <c:v>DUDLEY CCG</c:v>
                </c:pt>
                <c:pt idx="61">
                  <c:v>MID ESSEX CCG</c:v>
                </c:pt>
                <c:pt idx="62">
                  <c:v>AIREDALE, WHARFEDALE AND CRAVEN CCG</c:v>
                </c:pt>
                <c:pt idx="63">
                  <c:v>BRACKNELL AND ASCOT CCG</c:v>
                </c:pt>
                <c:pt idx="64">
                  <c:v>SALFORD CCG</c:v>
                </c:pt>
                <c:pt idx="65">
                  <c:v>HIGH WEALD LEWES HAVENS CCG</c:v>
                </c:pt>
                <c:pt idx="66">
                  <c:v>LEEDS NORTH CCG</c:v>
                </c:pt>
                <c:pt idx="67">
                  <c:v>STOCKPORT CCG</c:v>
                </c:pt>
                <c:pt idx="68">
                  <c:v>WEST SUFFOLK CCG</c:v>
                </c:pt>
                <c:pt idx="69">
                  <c:v>BIRMINGHAM SOUTH AND CENTRAL CCG</c:v>
                </c:pt>
                <c:pt idx="70">
                  <c:v>REDDITCH AND BROMSGROVE CCG</c:v>
                </c:pt>
                <c:pt idx="71">
                  <c:v>SHEFFIELD CCG</c:v>
                </c:pt>
                <c:pt idx="72">
                  <c:v>WALSALL CCG</c:v>
                </c:pt>
                <c:pt idx="73">
                  <c:v>WEST LANCASHIRE CCG</c:v>
                </c:pt>
                <c:pt idx="74">
                  <c:v>BRISTOL CCG</c:v>
                </c:pt>
                <c:pt idx="75">
                  <c:v>NOTTINGHAM CITY CCG</c:v>
                </c:pt>
                <c:pt idx="76">
                  <c:v>SOUTH GLOUCESTERSHIRE CCG</c:v>
                </c:pt>
                <c:pt idx="77">
                  <c:v>STOKE ON TRENT CCG</c:v>
                </c:pt>
                <c:pt idx="78">
                  <c:v>ASHFORD CCG</c:v>
                </c:pt>
                <c:pt idx="79">
                  <c:v>SOUTHPORT AND FORMBY CCG</c:v>
                </c:pt>
                <c:pt idx="80">
                  <c:v>NORTH EAST HAMPSHIRE AND FARNHAM CCG</c:v>
                </c:pt>
                <c:pt idx="81">
                  <c:v>BIRMINGHAM CROSSCITY CCG</c:v>
                </c:pt>
                <c:pt idx="82">
                  <c:v>BURY CCG</c:v>
                </c:pt>
                <c:pt idx="83">
                  <c:v>TELFORD &amp; WREKIN CCG</c:v>
                </c:pt>
                <c:pt idx="84">
                  <c:v>WEST HAMPSHIRE CCG</c:v>
                </c:pt>
                <c:pt idx="85">
                  <c:v>WOLVERHAMPTON CCG</c:v>
                </c:pt>
                <c:pt idx="86">
                  <c:v>EAST STAFFORDSHIRE CCG</c:v>
                </c:pt>
                <c:pt idx="87">
                  <c:v>AYLESBURY VALE CCG</c:v>
                </c:pt>
                <c:pt idx="88">
                  <c:v>DARLINGTON CCG</c:v>
                </c:pt>
                <c:pt idx="89">
                  <c:v>BEXLEY CCG</c:v>
                </c:pt>
                <c:pt idx="90">
                  <c:v>GLOUCESTERSHIRE CCG</c:v>
                </c:pt>
                <c:pt idx="91">
                  <c:v>GREAT YARMOUTH &amp; WAVENEY CCG</c:v>
                </c:pt>
                <c:pt idx="92">
                  <c:v>VALE ROYAL CCG</c:v>
                </c:pt>
                <c:pt idx="93">
                  <c:v>GREENWICH CCG</c:v>
                </c:pt>
                <c:pt idx="94">
                  <c:v>STAFFORD AND SURROUNDS CCG</c:v>
                </c:pt>
                <c:pt idx="95">
                  <c:v>CHORLEY AND SOUTH RIBBLE CCG</c:v>
                </c:pt>
                <c:pt idx="96">
                  <c:v>EASTBOURNE, HAILSHAM AND SEAFORD CCG</c:v>
                </c:pt>
                <c:pt idx="97">
                  <c:v>HAVERING CCG</c:v>
                </c:pt>
                <c:pt idx="98">
                  <c:v>BATH AND NORTH EAST SOMERSET CCG</c:v>
                </c:pt>
                <c:pt idx="99">
                  <c:v>SHROPSHIRE CCG</c:v>
                </c:pt>
                <c:pt idx="100">
                  <c:v>SOUTH WORCESTERSHIRE CCG</c:v>
                </c:pt>
                <c:pt idx="101">
                  <c:v>VALE OF YORK CCG</c:v>
                </c:pt>
                <c:pt idx="102">
                  <c:v>SOUTH KENT COAST CCG</c:v>
                </c:pt>
                <c:pt idx="103">
                  <c:v>COASTAL WEST SUSSEX CCG</c:v>
                </c:pt>
                <c:pt idx="104">
                  <c:v>NOTTINGHAM WEST CCG</c:v>
                </c:pt>
                <c:pt idx="105">
                  <c:v>NORTH STAFFORDSHIRE CCG</c:v>
                </c:pt>
                <c:pt idx="106">
                  <c:v>LEEDS WEST CCG</c:v>
                </c:pt>
                <c:pt idx="107">
                  <c:v>NOTTINGHAM NORTH &amp; EAST CCG</c:v>
                </c:pt>
                <c:pt idx="108">
                  <c:v>WEST CHESHIRE CCG</c:v>
                </c:pt>
                <c:pt idx="109">
                  <c:v>CHILTERN CCG</c:v>
                </c:pt>
                <c:pt idx="110">
                  <c:v>CANNOCK CHASE CCG</c:v>
                </c:pt>
                <c:pt idx="111">
                  <c:v>COVENTRY AND RUGBY CCG</c:v>
                </c:pt>
                <c:pt idx="112">
                  <c:v>EAST AND NORTH HERTFORDSHIRE CCG</c:v>
                </c:pt>
                <c:pt idx="113">
                  <c:v>THANET CCG</c:v>
                </c:pt>
                <c:pt idx="114">
                  <c:v>NENE CCG</c:v>
                </c:pt>
                <c:pt idx="115">
                  <c:v>CAMBRIDGESHIRE AND PETERBOROUGH CCG</c:v>
                </c:pt>
                <c:pt idx="116">
                  <c:v>SURREY HEATH CCG</c:v>
                </c:pt>
                <c:pt idx="117">
                  <c:v>SOUTH DEVON AND TORBAY CCG</c:v>
                </c:pt>
                <c:pt idx="118">
                  <c:v>SOUTH CHESHIRE CCG</c:v>
                </c:pt>
                <c:pt idx="119">
                  <c:v>BARKING &amp; DAGENHAM CCG</c:v>
                </c:pt>
                <c:pt idx="120">
                  <c:v>FYLDE &amp; WYRE CCG</c:v>
                </c:pt>
                <c:pt idx="121">
                  <c:v>SLOUGH CCG</c:v>
                </c:pt>
                <c:pt idx="122">
                  <c:v>HARTLEPOOL AND STOCKTON-ON-TEES CCG</c:v>
                </c:pt>
                <c:pt idx="123">
                  <c:v>EREWASH CCG</c:v>
                </c:pt>
                <c:pt idx="124">
                  <c:v>NEWCASTLE GATESHEAD CCG</c:v>
                </c:pt>
                <c:pt idx="125">
                  <c:v>HARROGATE AND RURAL DISTRICT CCG</c:v>
                </c:pt>
                <c:pt idx="126">
                  <c:v>NORTH DERBYSHIRE CCG</c:v>
                </c:pt>
                <c:pt idx="127">
                  <c:v>NORTH LINCOLNSHIRE CCG</c:v>
                </c:pt>
                <c:pt idx="128">
                  <c:v>SOUTHAMPTON CCG</c:v>
                </c:pt>
                <c:pt idx="129">
                  <c:v>EAST LEICESTERSHIRE AND RUTLAND CCG</c:v>
                </c:pt>
                <c:pt idx="130">
                  <c:v>SOMERSET CCG</c:v>
                </c:pt>
                <c:pt idx="131">
                  <c:v>DARTFORD, GRAVESHAM AND SWANLEY CCG</c:v>
                </c:pt>
                <c:pt idx="132">
                  <c:v>WEST KENT CCG</c:v>
                </c:pt>
                <c:pt idx="133">
                  <c:v>CUMBRIA CCG</c:v>
                </c:pt>
                <c:pt idx="134">
                  <c:v>TRAFFORD CCG</c:v>
                </c:pt>
                <c:pt idx="135">
                  <c:v>SOUTH TYNESIDE CCG</c:v>
                </c:pt>
                <c:pt idx="136">
                  <c:v>BEDFORDSHIRE CCG</c:v>
                </c:pt>
                <c:pt idx="137">
                  <c:v>MILTON KEYNES CCG</c:v>
                </c:pt>
                <c:pt idx="138">
                  <c:v>NORTH SOMERSET CCG</c:v>
                </c:pt>
                <c:pt idx="139">
                  <c:v>SOUTH NORFOLK CCG</c:v>
                </c:pt>
                <c:pt idx="140">
                  <c:v>NORTH DURHAM CCG</c:v>
                </c:pt>
                <c:pt idx="141">
                  <c:v>LIVERPOOL CCG</c:v>
                </c:pt>
                <c:pt idx="142">
                  <c:v>SOUTH SEFTON CCG</c:v>
                </c:pt>
                <c:pt idx="143">
                  <c:v>ROTHERHAM CCG</c:v>
                </c:pt>
                <c:pt idx="144">
                  <c:v>BOLTON CCG</c:v>
                </c:pt>
                <c:pt idx="145">
                  <c:v>WEST LEICESTERSHIRE CCG</c:v>
                </c:pt>
                <c:pt idx="146">
                  <c:v>LEICESTER CITY CCG</c:v>
                </c:pt>
                <c:pt idx="147">
                  <c:v>WEST NORFOLK CCG</c:v>
                </c:pt>
                <c:pt idx="148">
                  <c:v>BRADFORD DISTRICTS CCG</c:v>
                </c:pt>
                <c:pt idx="149">
                  <c:v>NORTH, EAST, WEST DEVON CCG</c:v>
                </c:pt>
                <c:pt idx="150">
                  <c:v>KERNOW CCG</c:v>
                </c:pt>
                <c:pt idx="151">
                  <c:v>LEEDS SOUTH AND EAST CCG</c:v>
                </c:pt>
                <c:pt idx="152">
                  <c:v>LUTON CCG</c:v>
                </c:pt>
                <c:pt idx="153">
                  <c:v>SOUTH MANCHESTER CCG</c:v>
                </c:pt>
                <c:pt idx="154">
                  <c:v>SWINDON CCG</c:v>
                </c:pt>
                <c:pt idx="155">
                  <c:v>WAKEFIELD CCG</c:v>
                </c:pt>
                <c:pt idx="156">
                  <c:v>DURHAM DALES,EASINGTON &amp; SEDGEFIELD CCG</c:v>
                </c:pt>
                <c:pt idx="157">
                  <c:v>NORTH HAMPSHIRE CCG</c:v>
                </c:pt>
                <c:pt idx="158">
                  <c:v>SWALE CCG</c:v>
                </c:pt>
                <c:pt idx="159">
                  <c:v>Cardiff And Vale Uni</c:v>
                </c:pt>
                <c:pt idx="160">
                  <c:v>CORBY CCG</c:v>
                </c:pt>
                <c:pt idx="161">
                  <c:v>NORTH NORFOLK CCG</c:v>
                </c:pt>
                <c:pt idx="162">
                  <c:v>NORWICH CCG</c:v>
                </c:pt>
                <c:pt idx="163">
                  <c:v>BASSETLAW CCG</c:v>
                </c:pt>
                <c:pt idx="164">
                  <c:v>WILTSHIRE CCG</c:v>
                </c:pt>
                <c:pt idx="165">
                  <c:v>CALDERDALE CCG</c:v>
                </c:pt>
                <c:pt idx="166">
                  <c:v>Powys Teaching</c:v>
                </c:pt>
                <c:pt idx="167">
                  <c:v>SOUTH EASTERN HAMPSHIRE CCG</c:v>
                </c:pt>
                <c:pt idx="168">
                  <c:v>LINCOLNSHIRE WEST CCG</c:v>
                </c:pt>
                <c:pt idx="169">
                  <c:v>MANSFIELD &amp; ASHFIELD CCG</c:v>
                </c:pt>
                <c:pt idx="170">
                  <c:v>MEDWAY CCG</c:v>
                </c:pt>
                <c:pt idx="171">
                  <c:v>SOUTH LINCOLNSHIRE CCG</c:v>
                </c:pt>
                <c:pt idx="172">
                  <c:v>LINCOLNSHIRE EAST CCG</c:v>
                </c:pt>
                <c:pt idx="173">
                  <c:v>NEWARK &amp; SHERWOOD CCG</c:v>
                </c:pt>
                <c:pt idx="174">
                  <c:v>SCARBOROUGH AND RYEDALE CCG</c:v>
                </c:pt>
                <c:pt idx="175">
                  <c:v>FAREHAM AND GOSPORT CCG</c:v>
                </c:pt>
                <c:pt idx="176">
                  <c:v>EAST LANCASHIRE CCG</c:v>
                </c:pt>
                <c:pt idx="177">
                  <c:v>SOUTH WEST LINCOLNSHIRE CCG</c:v>
                </c:pt>
                <c:pt idx="178">
                  <c:v>NORTH EAST ESSEX CCG</c:v>
                </c:pt>
                <c:pt idx="179">
                  <c:v>PORTSMOUTH CCG</c:v>
                </c:pt>
                <c:pt idx="180">
                  <c:v>ISLE OF WIGHT CCG</c:v>
                </c:pt>
                <c:pt idx="181">
                  <c:v>LANCASHIRE NORTH CCG</c:v>
                </c:pt>
                <c:pt idx="182">
                  <c:v>KNOWSLEY CCG</c:v>
                </c:pt>
                <c:pt idx="183">
                  <c:v>Betsi Cadwaladr Uni</c:v>
                </c:pt>
                <c:pt idx="184">
                  <c:v>Aneurin Bevan</c:v>
                </c:pt>
                <c:pt idx="185">
                  <c:v>NORTHUMBERLAND CCG</c:v>
                </c:pt>
                <c:pt idx="186">
                  <c:v>BARNSLEY CCG</c:v>
                </c:pt>
                <c:pt idx="187">
                  <c:v>SUNDERLAND CCG</c:v>
                </c:pt>
                <c:pt idx="188">
                  <c:v>BLACKPOOL CCG</c:v>
                </c:pt>
                <c:pt idx="189">
                  <c:v>GREATER HUDDERSFIELD CCG</c:v>
                </c:pt>
                <c:pt idx="190">
                  <c:v>Hywel Dda</c:v>
                </c:pt>
                <c:pt idx="191">
                  <c:v>DORSET CCG</c:v>
                </c:pt>
                <c:pt idx="192">
                  <c:v>WARRINGTON CCG</c:v>
                </c:pt>
                <c:pt idx="193">
                  <c:v>HARDWICK CCG</c:v>
                </c:pt>
                <c:pt idx="194">
                  <c:v>Abertawe Bro Morgannwg Uni</c:v>
                </c:pt>
                <c:pt idx="195">
                  <c:v>NORTH TYNESIDE CCG</c:v>
                </c:pt>
                <c:pt idx="196">
                  <c:v>NORTH MANCHESTER CCG</c:v>
                </c:pt>
                <c:pt idx="197">
                  <c:v>ST HELENS CCG</c:v>
                </c:pt>
                <c:pt idx="198">
                  <c:v>HALTON CCG</c:v>
                </c:pt>
                <c:pt idx="199">
                  <c:v>WIRRAL CCG</c:v>
                </c:pt>
                <c:pt idx="200">
                  <c:v>NORTH EAST LINCOLNSHIRE CCG</c:v>
                </c:pt>
                <c:pt idx="201">
                  <c:v>Cwm Taf</c:v>
                </c:pt>
                <c:pt idx="202">
                  <c:v>HAMBLETON, RICHMONDSHIRE AND WHITBY CCG</c:v>
                </c:pt>
                <c:pt idx="203">
                  <c:v>BLACKBURN WITH DARWEN CCG</c:v>
                </c:pt>
                <c:pt idx="204">
                  <c:v>DONCASTER CCG</c:v>
                </c:pt>
                <c:pt idx="205">
                  <c:v>TAMESIDE AND GLOSSOP CCG</c:v>
                </c:pt>
                <c:pt idx="206">
                  <c:v>BRADFORD CITY CCG</c:v>
                </c:pt>
                <c:pt idx="207">
                  <c:v>NORTH KIRKLEES CCG</c:v>
                </c:pt>
                <c:pt idx="208">
                  <c:v>HASTINGS &amp; ROTHER CCG</c:v>
                </c:pt>
                <c:pt idx="209">
                  <c:v>EAST RIDING OF YORKSHIRE CCG</c:v>
                </c:pt>
                <c:pt idx="210">
                  <c:v>SOUTH TEES CCG</c:v>
                </c:pt>
                <c:pt idx="211">
                  <c:v>OLDHAM CCG</c:v>
                </c:pt>
                <c:pt idx="212">
                  <c:v>WIGAN BOROUGH CCG</c:v>
                </c:pt>
                <c:pt idx="213">
                  <c:v>WARWICKSHIRE NORTH CCG</c:v>
                </c:pt>
                <c:pt idx="214">
                  <c:v>HULL CCG</c:v>
                </c:pt>
                <c:pt idx="215">
                  <c:v>HEYWOOD, MIDDLETON &amp; ROCHDALE CCG</c:v>
                </c:pt>
              </c:strCache>
            </c:strRef>
          </c:cat>
          <c:val>
            <c:numRef>
              <c:f>NSAIDs!$D$2:$D$217</c:f>
              <c:numCache>
                <c:formatCode>######.00</c:formatCode>
                <c:ptCount val="216"/>
                <c:pt idx="0">
                  <c:v>1686.01</c:v>
                </c:pt>
                <c:pt idx="1">
                  <c:v>1686.01</c:v>
                </c:pt>
                <c:pt idx="2">
                  <c:v>1686.01</c:v>
                </c:pt>
                <c:pt idx="3">
                  <c:v>1686.01</c:v>
                </c:pt>
                <c:pt idx="4">
                  <c:v>1686.01</c:v>
                </c:pt>
                <c:pt idx="5">
                  <c:v>1686.01</c:v>
                </c:pt>
                <c:pt idx="6">
                  <c:v>1686.01</c:v>
                </c:pt>
                <c:pt idx="7">
                  <c:v>1686.01</c:v>
                </c:pt>
                <c:pt idx="8">
                  <c:v>1686.01</c:v>
                </c:pt>
                <c:pt idx="9">
                  <c:v>1686.01</c:v>
                </c:pt>
                <c:pt idx="10">
                  <c:v>1686.01</c:v>
                </c:pt>
                <c:pt idx="11">
                  <c:v>1686.01</c:v>
                </c:pt>
                <c:pt idx="12">
                  <c:v>1686.01</c:v>
                </c:pt>
                <c:pt idx="13">
                  <c:v>1686.01</c:v>
                </c:pt>
                <c:pt idx="14">
                  <c:v>1686.01</c:v>
                </c:pt>
                <c:pt idx="15">
                  <c:v>1686.01</c:v>
                </c:pt>
                <c:pt idx="16">
                  <c:v>1686.01</c:v>
                </c:pt>
                <c:pt idx="17">
                  <c:v>1686.01</c:v>
                </c:pt>
                <c:pt idx="18">
                  <c:v>1686.01</c:v>
                </c:pt>
                <c:pt idx="19">
                  <c:v>1686.01</c:v>
                </c:pt>
                <c:pt idx="20">
                  <c:v>1686.01</c:v>
                </c:pt>
                <c:pt idx="21">
                  <c:v>1686.01</c:v>
                </c:pt>
                <c:pt idx="22">
                  <c:v>1686.01</c:v>
                </c:pt>
                <c:pt idx="23">
                  <c:v>1686.01</c:v>
                </c:pt>
                <c:pt idx="24">
                  <c:v>1686.01</c:v>
                </c:pt>
                <c:pt idx="25">
                  <c:v>1686.01</c:v>
                </c:pt>
                <c:pt idx="26">
                  <c:v>1686.01</c:v>
                </c:pt>
                <c:pt idx="27">
                  <c:v>1686.01</c:v>
                </c:pt>
                <c:pt idx="28">
                  <c:v>1686.01</c:v>
                </c:pt>
                <c:pt idx="29">
                  <c:v>1686.01</c:v>
                </c:pt>
                <c:pt idx="30">
                  <c:v>1686.01</c:v>
                </c:pt>
                <c:pt idx="31">
                  <c:v>1686.01</c:v>
                </c:pt>
                <c:pt idx="32">
                  <c:v>1686.01</c:v>
                </c:pt>
                <c:pt idx="33">
                  <c:v>1686.01</c:v>
                </c:pt>
                <c:pt idx="34">
                  <c:v>1686.01</c:v>
                </c:pt>
                <c:pt idx="35">
                  <c:v>1686.01</c:v>
                </c:pt>
                <c:pt idx="36">
                  <c:v>1686.01</c:v>
                </c:pt>
                <c:pt idx="37">
                  <c:v>1686.01</c:v>
                </c:pt>
                <c:pt idx="38">
                  <c:v>1686.01</c:v>
                </c:pt>
                <c:pt idx="39">
                  <c:v>1686.01</c:v>
                </c:pt>
                <c:pt idx="40">
                  <c:v>1686.01</c:v>
                </c:pt>
                <c:pt idx="41">
                  <c:v>1686.01</c:v>
                </c:pt>
                <c:pt idx="42">
                  <c:v>1686.01</c:v>
                </c:pt>
                <c:pt idx="43">
                  <c:v>1686.01</c:v>
                </c:pt>
                <c:pt idx="44">
                  <c:v>1686.01</c:v>
                </c:pt>
                <c:pt idx="45">
                  <c:v>1686.01</c:v>
                </c:pt>
                <c:pt idx="46">
                  <c:v>1686.01</c:v>
                </c:pt>
                <c:pt idx="47">
                  <c:v>1686.01</c:v>
                </c:pt>
                <c:pt idx="48">
                  <c:v>1686.01</c:v>
                </c:pt>
                <c:pt idx="49">
                  <c:v>1686.01</c:v>
                </c:pt>
                <c:pt idx="50">
                  <c:v>1686.01</c:v>
                </c:pt>
                <c:pt idx="51">
                  <c:v>1686.01</c:v>
                </c:pt>
                <c:pt idx="52">
                  <c:v>1686.01</c:v>
                </c:pt>
                <c:pt idx="53">
                  <c:v>1686.01</c:v>
                </c:pt>
                <c:pt idx="54">
                  <c:v>1686.01</c:v>
                </c:pt>
                <c:pt idx="55">
                  <c:v>1686.01</c:v>
                </c:pt>
                <c:pt idx="56">
                  <c:v>1686.01</c:v>
                </c:pt>
                <c:pt idx="57">
                  <c:v>1686.01</c:v>
                </c:pt>
                <c:pt idx="58">
                  <c:v>1686.01</c:v>
                </c:pt>
                <c:pt idx="59">
                  <c:v>1686.01</c:v>
                </c:pt>
                <c:pt idx="60">
                  <c:v>1686.01</c:v>
                </c:pt>
                <c:pt idx="61">
                  <c:v>1686.01</c:v>
                </c:pt>
                <c:pt idx="62">
                  <c:v>1686.01</c:v>
                </c:pt>
                <c:pt idx="63">
                  <c:v>1686.01</c:v>
                </c:pt>
                <c:pt idx="64">
                  <c:v>1686.01</c:v>
                </c:pt>
                <c:pt idx="65">
                  <c:v>1686.01</c:v>
                </c:pt>
                <c:pt idx="66">
                  <c:v>1686.01</c:v>
                </c:pt>
                <c:pt idx="67">
                  <c:v>1686.01</c:v>
                </c:pt>
                <c:pt idx="68">
                  <c:v>1686.01</c:v>
                </c:pt>
                <c:pt idx="69">
                  <c:v>1686.01</c:v>
                </c:pt>
                <c:pt idx="70">
                  <c:v>1686.01</c:v>
                </c:pt>
                <c:pt idx="71">
                  <c:v>1686.01</c:v>
                </c:pt>
                <c:pt idx="72">
                  <c:v>1686.01</c:v>
                </c:pt>
                <c:pt idx="73">
                  <c:v>1686.01</c:v>
                </c:pt>
                <c:pt idx="74">
                  <c:v>1686.01</c:v>
                </c:pt>
                <c:pt idx="75">
                  <c:v>1686.01</c:v>
                </c:pt>
                <c:pt idx="76">
                  <c:v>1686.01</c:v>
                </c:pt>
                <c:pt idx="77">
                  <c:v>1686.01</c:v>
                </c:pt>
                <c:pt idx="78">
                  <c:v>1686.01</c:v>
                </c:pt>
                <c:pt idx="79">
                  <c:v>1686.01</c:v>
                </c:pt>
                <c:pt idx="80">
                  <c:v>1686.01</c:v>
                </c:pt>
                <c:pt idx="81">
                  <c:v>1686.01</c:v>
                </c:pt>
                <c:pt idx="82">
                  <c:v>1686.01</c:v>
                </c:pt>
                <c:pt idx="83">
                  <c:v>1686.01</c:v>
                </c:pt>
                <c:pt idx="84">
                  <c:v>1686.01</c:v>
                </c:pt>
                <c:pt idx="85">
                  <c:v>1686.01</c:v>
                </c:pt>
                <c:pt idx="86">
                  <c:v>1686.01</c:v>
                </c:pt>
                <c:pt idx="87">
                  <c:v>1686.01</c:v>
                </c:pt>
                <c:pt idx="88">
                  <c:v>1686.01</c:v>
                </c:pt>
                <c:pt idx="89">
                  <c:v>1686.01</c:v>
                </c:pt>
                <c:pt idx="90">
                  <c:v>1686.01</c:v>
                </c:pt>
                <c:pt idx="91">
                  <c:v>1686.01</c:v>
                </c:pt>
                <c:pt idx="92">
                  <c:v>1686.01</c:v>
                </c:pt>
                <c:pt idx="93">
                  <c:v>1686.01</c:v>
                </c:pt>
                <c:pt idx="94">
                  <c:v>1686.01</c:v>
                </c:pt>
                <c:pt idx="95">
                  <c:v>1686.01</c:v>
                </c:pt>
                <c:pt idx="96">
                  <c:v>1686.01</c:v>
                </c:pt>
                <c:pt idx="97">
                  <c:v>1686.01</c:v>
                </c:pt>
                <c:pt idx="98">
                  <c:v>1686.01</c:v>
                </c:pt>
                <c:pt idx="99">
                  <c:v>1686.01</c:v>
                </c:pt>
                <c:pt idx="100">
                  <c:v>1686.01</c:v>
                </c:pt>
                <c:pt idx="101">
                  <c:v>1686.01</c:v>
                </c:pt>
                <c:pt idx="102">
                  <c:v>1686.01</c:v>
                </c:pt>
                <c:pt idx="103">
                  <c:v>1686.01</c:v>
                </c:pt>
                <c:pt idx="104">
                  <c:v>1686.01</c:v>
                </c:pt>
                <c:pt idx="105">
                  <c:v>1686.01</c:v>
                </c:pt>
                <c:pt idx="106">
                  <c:v>1686.01</c:v>
                </c:pt>
                <c:pt idx="107">
                  <c:v>1686.01</c:v>
                </c:pt>
                <c:pt idx="108">
                  <c:v>1686.01</c:v>
                </c:pt>
                <c:pt idx="109">
                  <c:v>1686.01</c:v>
                </c:pt>
                <c:pt idx="110">
                  <c:v>1686.01</c:v>
                </c:pt>
                <c:pt idx="111">
                  <c:v>1686.01</c:v>
                </c:pt>
                <c:pt idx="112">
                  <c:v>1686.01</c:v>
                </c:pt>
                <c:pt idx="113">
                  <c:v>1686.01</c:v>
                </c:pt>
                <c:pt idx="114">
                  <c:v>1686.01</c:v>
                </c:pt>
                <c:pt idx="115">
                  <c:v>1686.01</c:v>
                </c:pt>
                <c:pt idx="116">
                  <c:v>1686.01</c:v>
                </c:pt>
                <c:pt idx="117">
                  <c:v>1686.01</c:v>
                </c:pt>
                <c:pt idx="118">
                  <c:v>1686.01</c:v>
                </c:pt>
                <c:pt idx="119">
                  <c:v>1686.01</c:v>
                </c:pt>
                <c:pt idx="120">
                  <c:v>1686.01</c:v>
                </c:pt>
                <c:pt idx="121">
                  <c:v>1686.01</c:v>
                </c:pt>
                <c:pt idx="122">
                  <c:v>1686.01</c:v>
                </c:pt>
                <c:pt idx="123">
                  <c:v>1686.01</c:v>
                </c:pt>
                <c:pt idx="124">
                  <c:v>1686.01</c:v>
                </c:pt>
                <c:pt idx="125">
                  <c:v>1686.01</c:v>
                </c:pt>
                <c:pt idx="126">
                  <c:v>1686.01</c:v>
                </c:pt>
                <c:pt idx="127">
                  <c:v>1686.01</c:v>
                </c:pt>
                <c:pt idx="128">
                  <c:v>1686.01</c:v>
                </c:pt>
                <c:pt idx="129">
                  <c:v>1686.01</c:v>
                </c:pt>
                <c:pt idx="130">
                  <c:v>1686.01</c:v>
                </c:pt>
                <c:pt idx="131">
                  <c:v>1686.01</c:v>
                </c:pt>
                <c:pt idx="132">
                  <c:v>1686.01</c:v>
                </c:pt>
                <c:pt idx="133">
                  <c:v>1686.01</c:v>
                </c:pt>
                <c:pt idx="134">
                  <c:v>1686.01</c:v>
                </c:pt>
                <c:pt idx="135">
                  <c:v>1686.01</c:v>
                </c:pt>
                <c:pt idx="136">
                  <c:v>1686.01</c:v>
                </c:pt>
                <c:pt idx="137">
                  <c:v>1686.01</c:v>
                </c:pt>
                <c:pt idx="138">
                  <c:v>1686.01</c:v>
                </c:pt>
                <c:pt idx="139">
                  <c:v>1686.01</c:v>
                </c:pt>
                <c:pt idx="140">
                  <c:v>1686.01</c:v>
                </c:pt>
                <c:pt idx="141">
                  <c:v>1686.01</c:v>
                </c:pt>
                <c:pt idx="142">
                  <c:v>1686.01</c:v>
                </c:pt>
                <c:pt idx="143">
                  <c:v>1686.01</c:v>
                </c:pt>
                <c:pt idx="144">
                  <c:v>1686.01</c:v>
                </c:pt>
                <c:pt idx="145">
                  <c:v>1686.01</c:v>
                </c:pt>
                <c:pt idx="146">
                  <c:v>1686.01</c:v>
                </c:pt>
                <c:pt idx="147">
                  <c:v>1686.01</c:v>
                </c:pt>
                <c:pt idx="148">
                  <c:v>1686.01</c:v>
                </c:pt>
                <c:pt idx="149">
                  <c:v>1686.01</c:v>
                </c:pt>
                <c:pt idx="150">
                  <c:v>1686.01</c:v>
                </c:pt>
                <c:pt idx="151">
                  <c:v>1686.01</c:v>
                </c:pt>
                <c:pt idx="152">
                  <c:v>1686.01</c:v>
                </c:pt>
                <c:pt idx="153">
                  <c:v>1686.01</c:v>
                </c:pt>
                <c:pt idx="154">
                  <c:v>1686.01</c:v>
                </c:pt>
                <c:pt idx="155">
                  <c:v>1686.01</c:v>
                </c:pt>
                <c:pt idx="156">
                  <c:v>1686.01</c:v>
                </c:pt>
                <c:pt idx="157">
                  <c:v>1686.01</c:v>
                </c:pt>
                <c:pt idx="158">
                  <c:v>1686.01</c:v>
                </c:pt>
                <c:pt idx="159">
                  <c:v>1686.01</c:v>
                </c:pt>
                <c:pt idx="160">
                  <c:v>1686.01</c:v>
                </c:pt>
                <c:pt idx="161">
                  <c:v>1686.01</c:v>
                </c:pt>
                <c:pt idx="162">
                  <c:v>1686.01</c:v>
                </c:pt>
                <c:pt idx="163">
                  <c:v>1686.01</c:v>
                </c:pt>
                <c:pt idx="164">
                  <c:v>1686.01</c:v>
                </c:pt>
                <c:pt idx="165">
                  <c:v>1686.01</c:v>
                </c:pt>
                <c:pt idx="166">
                  <c:v>1686.01</c:v>
                </c:pt>
                <c:pt idx="167">
                  <c:v>1686.01</c:v>
                </c:pt>
                <c:pt idx="168">
                  <c:v>1686.01</c:v>
                </c:pt>
                <c:pt idx="169">
                  <c:v>1686.01</c:v>
                </c:pt>
                <c:pt idx="170">
                  <c:v>1686.01</c:v>
                </c:pt>
                <c:pt idx="171">
                  <c:v>1686.01</c:v>
                </c:pt>
                <c:pt idx="172">
                  <c:v>1686.01</c:v>
                </c:pt>
                <c:pt idx="173">
                  <c:v>1686.01</c:v>
                </c:pt>
                <c:pt idx="174">
                  <c:v>1686.01</c:v>
                </c:pt>
                <c:pt idx="175">
                  <c:v>1686.01</c:v>
                </c:pt>
                <c:pt idx="176">
                  <c:v>1686.01</c:v>
                </c:pt>
                <c:pt idx="177">
                  <c:v>1686.01</c:v>
                </c:pt>
                <c:pt idx="178">
                  <c:v>1686.01</c:v>
                </c:pt>
                <c:pt idx="179">
                  <c:v>1686.01</c:v>
                </c:pt>
                <c:pt idx="180">
                  <c:v>1686.01</c:v>
                </c:pt>
                <c:pt idx="181">
                  <c:v>1686.01</c:v>
                </c:pt>
                <c:pt idx="182">
                  <c:v>1686.01</c:v>
                </c:pt>
                <c:pt idx="183">
                  <c:v>1686.01</c:v>
                </c:pt>
                <c:pt idx="184">
                  <c:v>1686.01</c:v>
                </c:pt>
                <c:pt idx="185">
                  <c:v>1686.01</c:v>
                </c:pt>
                <c:pt idx="186">
                  <c:v>1686.01</c:v>
                </c:pt>
                <c:pt idx="187">
                  <c:v>1686.01</c:v>
                </c:pt>
                <c:pt idx="188">
                  <c:v>1686.01</c:v>
                </c:pt>
                <c:pt idx="189">
                  <c:v>1686.01</c:v>
                </c:pt>
                <c:pt idx="190">
                  <c:v>1686.01</c:v>
                </c:pt>
                <c:pt idx="191">
                  <c:v>1686.01</c:v>
                </c:pt>
                <c:pt idx="192">
                  <c:v>1686.01</c:v>
                </c:pt>
                <c:pt idx="193">
                  <c:v>1686.01</c:v>
                </c:pt>
                <c:pt idx="194">
                  <c:v>1686.01</c:v>
                </c:pt>
                <c:pt idx="195">
                  <c:v>1686.01</c:v>
                </c:pt>
                <c:pt idx="196">
                  <c:v>1686.01</c:v>
                </c:pt>
                <c:pt idx="197">
                  <c:v>1686.01</c:v>
                </c:pt>
                <c:pt idx="198">
                  <c:v>1686.01</c:v>
                </c:pt>
                <c:pt idx="199">
                  <c:v>1686.01</c:v>
                </c:pt>
                <c:pt idx="200">
                  <c:v>1686.01</c:v>
                </c:pt>
                <c:pt idx="201">
                  <c:v>1686.01</c:v>
                </c:pt>
                <c:pt idx="202">
                  <c:v>1686.01</c:v>
                </c:pt>
                <c:pt idx="203">
                  <c:v>1686.01</c:v>
                </c:pt>
                <c:pt idx="204">
                  <c:v>1686.01</c:v>
                </c:pt>
                <c:pt idx="205">
                  <c:v>1686.01</c:v>
                </c:pt>
                <c:pt idx="206">
                  <c:v>1686.01</c:v>
                </c:pt>
                <c:pt idx="207">
                  <c:v>1686.01</c:v>
                </c:pt>
                <c:pt idx="208">
                  <c:v>1686.01</c:v>
                </c:pt>
                <c:pt idx="209">
                  <c:v>1686.01</c:v>
                </c:pt>
                <c:pt idx="210">
                  <c:v>1686.01</c:v>
                </c:pt>
                <c:pt idx="211">
                  <c:v>1686.01</c:v>
                </c:pt>
                <c:pt idx="212">
                  <c:v>1686.01</c:v>
                </c:pt>
                <c:pt idx="213">
                  <c:v>1686.01</c:v>
                </c:pt>
                <c:pt idx="214">
                  <c:v>1686.01</c:v>
                </c:pt>
                <c:pt idx="215">
                  <c:v>1686.01</c:v>
                </c:pt>
              </c:numCache>
            </c:numRef>
          </c:val>
        </c:ser>
        <c:marker val="1"/>
        <c:axId val="84520320"/>
        <c:axId val="84526592"/>
      </c:lineChart>
      <c:catAx>
        <c:axId val="84520320"/>
        <c:scaling>
          <c:orientation val="minMax"/>
        </c:scaling>
        <c:delete val="1"/>
        <c:axPos val="b"/>
        <c:title>
          <c:tx>
            <c:rich>
              <a:bodyPr/>
              <a:lstStyle/>
              <a:p>
                <a:pPr>
                  <a:defRPr/>
                </a:pPr>
                <a:r>
                  <a:rPr lang="en-GB"/>
                  <a:t>CCG/HB</a:t>
                </a:r>
              </a:p>
            </c:rich>
          </c:tx>
          <c:layout/>
        </c:title>
        <c:tickLblPos val="none"/>
        <c:crossAx val="84526592"/>
        <c:crosses val="autoZero"/>
        <c:auto val="1"/>
        <c:lblAlgn val="ctr"/>
        <c:lblOffset val="100"/>
      </c:catAx>
      <c:valAx>
        <c:axId val="84526592"/>
        <c:scaling>
          <c:orientation val="minMax"/>
        </c:scaling>
        <c:axPos val="l"/>
        <c:title>
          <c:tx>
            <c:rich>
              <a:bodyPr rot="-5400000" vert="horz"/>
              <a:lstStyle/>
              <a:p>
                <a:pPr>
                  <a:defRPr/>
                </a:pPr>
                <a:r>
                  <a:rPr lang="en-GB"/>
                  <a:t>ADQ/1,000 STAR-PU</a:t>
                </a:r>
              </a:p>
            </c:rich>
          </c:tx>
          <c:layout>
            <c:manualLayout>
              <c:xMode val="edge"/>
              <c:yMode val="edge"/>
              <c:x val="1.1950492430189769E-2"/>
              <c:y val="0.3993031801257429"/>
            </c:manualLayout>
          </c:layout>
        </c:title>
        <c:numFmt formatCode="General" sourceLinked="1"/>
        <c:tickLblPos val="nextTo"/>
        <c:crossAx val="84520320"/>
        <c:crosses val="autoZero"/>
        <c:crossBetween val="between"/>
      </c:valAx>
    </c:plotArea>
    <c:legend>
      <c:legendPos val="t"/>
      <c:legendEntry>
        <c:idx val="0"/>
        <c:delete val="1"/>
      </c:legendEntry>
      <c:layout/>
    </c:legend>
    <c:plotVisOnly val="1"/>
    <c:dispBlanksAs val="gap"/>
  </c:chart>
  <c:spPr>
    <a:ln>
      <a:noFill/>
    </a:ln>
  </c:spPr>
  <c:txPr>
    <a:bodyPr/>
    <a:lstStyle/>
    <a:p>
      <a:pPr>
        <a:defRPr sz="1000">
          <a:latin typeface="Arial" pitchFamily="34" charset="0"/>
          <a:cs typeface="Arial" pitchFamily="34" charset="0"/>
        </a:defRPr>
      </a:pPr>
      <a:endParaRPr lang="en-US"/>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lang val="en-GB"/>
  <c:chart>
    <c:title>
      <c:tx>
        <c:rich>
          <a:bodyPr/>
          <a:lstStyle/>
          <a:p>
            <a:pPr>
              <a:defRPr/>
            </a:pPr>
            <a:r>
              <a:rPr lang="en-GB" sz="2000" baseline="0" dirty="0"/>
              <a:t>Number of patients on the CKD register </a:t>
            </a:r>
            <a:r>
              <a:rPr lang="en-GB" sz="2000" baseline="0" dirty="0" smtClean="0"/>
              <a:t>(</a:t>
            </a:r>
            <a:r>
              <a:rPr lang="en-GB" sz="2000" baseline="0" dirty="0"/>
              <a:t>CKD </a:t>
            </a:r>
            <a:r>
              <a:rPr lang="en-GB" sz="2000" baseline="0" dirty="0" smtClean="0"/>
              <a:t>3</a:t>
            </a:r>
            <a:r>
              <a:rPr lang="en-GB" sz="1800" b="1" i="0" u="none" strike="noStrike" baseline="0" dirty="0" smtClean="0"/>
              <a:t>–</a:t>
            </a:r>
            <a:r>
              <a:rPr lang="en-GB" sz="2000" baseline="0" dirty="0" smtClean="0"/>
              <a:t>5</a:t>
            </a:r>
            <a:r>
              <a:rPr lang="en-GB" sz="2000" baseline="0" dirty="0"/>
              <a:t>) who have </a:t>
            </a:r>
            <a:r>
              <a:rPr lang="en-GB" sz="2000" baseline="0" dirty="0" smtClean="0"/>
              <a:t>received </a:t>
            </a:r>
            <a:r>
              <a:rPr lang="en-GB" sz="2000" baseline="0" dirty="0"/>
              <a:t>a repeat prescription for </a:t>
            </a:r>
            <a:r>
              <a:rPr lang="en-GB" sz="2000" baseline="0" dirty="0" smtClean="0"/>
              <a:t>an </a:t>
            </a:r>
            <a:r>
              <a:rPr lang="en-GB" sz="2000" baseline="0" dirty="0"/>
              <a:t>NSAID within the last 3 months, as a percentage of all patients on the CKD register </a:t>
            </a:r>
            <a:r>
              <a:rPr lang="en-GB" sz="1800" b="1" i="0" u="none" strike="noStrike" baseline="0" dirty="0" smtClean="0"/>
              <a:t>–</a:t>
            </a:r>
            <a:r>
              <a:rPr lang="en-GB" sz="2000" baseline="0" dirty="0" smtClean="0"/>
              <a:t> Cluster data April </a:t>
            </a:r>
            <a:r>
              <a:rPr lang="en-GB" sz="2000" baseline="0" dirty="0"/>
              <a:t>2017</a:t>
            </a:r>
            <a:endParaRPr lang="en-GB" sz="2000" dirty="0"/>
          </a:p>
        </c:rich>
      </c:tx>
      <c:layout>
        <c:manualLayout>
          <c:xMode val="edge"/>
          <c:yMode val="edge"/>
          <c:x val="0.11037642169728784"/>
          <c:y val="5.2265658610806232E-2"/>
        </c:manualLayout>
      </c:layout>
      <c:overlay val="1"/>
    </c:title>
    <c:plotArea>
      <c:layout/>
      <c:barChart>
        <c:barDir val="col"/>
        <c:grouping val="clustered"/>
        <c:ser>
          <c:idx val="0"/>
          <c:order val="0"/>
          <c:cat>
            <c:strRef>
              <c:f>Sheet1!$A$2:$A$65</c:f>
              <c:strCache>
                <c:ptCount val="64"/>
                <c:pt idx="0">
                  <c:v>Western Vale</c:v>
                </c:pt>
                <c:pt idx="1">
                  <c:v>Conwy West</c:v>
                </c:pt>
                <c:pt idx="2">
                  <c:v>Monmouthshire South</c:v>
                </c:pt>
                <c:pt idx="3">
                  <c:v>Conwy East</c:v>
                </c:pt>
                <c:pt idx="4">
                  <c:v>Mid Powys</c:v>
                </c:pt>
                <c:pt idx="5">
                  <c:v>Deeside, Hawarden &amp; Saltney</c:v>
                </c:pt>
                <c:pt idx="6">
                  <c:v>Dwyfor</c:v>
                </c:pt>
                <c:pt idx="7">
                  <c:v>Arfon</c:v>
                </c:pt>
                <c:pt idx="8">
                  <c:v>West &amp; North Wrexham</c:v>
                </c:pt>
                <c:pt idx="9">
                  <c:v>Bridgend West Network</c:v>
                </c:pt>
                <c:pt idx="10">
                  <c:v>Central Vale</c:v>
                </c:pt>
                <c:pt idx="11">
                  <c:v>Cardiff South East</c:v>
                </c:pt>
                <c:pt idx="12">
                  <c:v>Newport West</c:v>
                </c:pt>
                <c:pt idx="13">
                  <c:v>North Merthyr Tydfil</c:v>
                </c:pt>
                <c:pt idx="14">
                  <c:v>North Denbighshire</c:v>
                </c:pt>
                <c:pt idx="15">
                  <c:v>Anglesey</c:v>
                </c:pt>
                <c:pt idx="16">
                  <c:v>Newport North</c:v>
                </c:pt>
                <c:pt idx="17">
                  <c:v>Newport East</c:v>
                </c:pt>
                <c:pt idx="18">
                  <c:v>Torfaen North</c:v>
                </c:pt>
                <c:pt idx="19">
                  <c:v>Bridgend East Network</c:v>
                </c:pt>
                <c:pt idx="20">
                  <c:v>South Taf Ely</c:v>
                </c:pt>
                <c:pt idx="21">
                  <c:v>South Rhondda</c:v>
                </c:pt>
                <c:pt idx="22">
                  <c:v>South Flintshire</c:v>
                </c:pt>
                <c:pt idx="23">
                  <c:v>Meirionnydd</c:v>
                </c:pt>
                <c:pt idx="24">
                  <c:v>Blaenau Gwent East</c:v>
                </c:pt>
                <c:pt idx="25">
                  <c:v>BayHealth</c:v>
                </c:pt>
                <c:pt idx="26">
                  <c:v>City &amp; Cardiff South</c:v>
                </c:pt>
                <c:pt idx="27">
                  <c:v>Central &amp; South Denbighshire</c:v>
                </c:pt>
                <c:pt idx="28">
                  <c:v>Eastern Vale</c:v>
                </c:pt>
                <c:pt idx="29">
                  <c:v>North Rhondda</c:v>
                </c:pt>
                <c:pt idx="30">
                  <c:v>South Pembrokeshire</c:v>
                </c:pt>
                <c:pt idx="31">
                  <c:v>Cardiff East</c:v>
                </c:pt>
                <c:pt idx="32">
                  <c:v>South Merthyr Tydfil</c:v>
                </c:pt>
                <c:pt idx="33">
                  <c:v>South Powys</c:v>
                </c:pt>
                <c:pt idx="34">
                  <c:v>Bridgend North Network</c:v>
                </c:pt>
                <c:pt idx="35">
                  <c:v>South Wrexham</c:v>
                </c:pt>
                <c:pt idx="36">
                  <c:v>Caerphilly North</c:v>
                </c:pt>
                <c:pt idx="37">
                  <c:v>North Pembrokeshire</c:v>
                </c:pt>
                <c:pt idx="38">
                  <c:v>Torfaen South</c:v>
                </c:pt>
                <c:pt idx="39">
                  <c:v>North West Flintshire</c:v>
                </c:pt>
                <c:pt idx="40">
                  <c:v>South Ceredigion</c:v>
                </c:pt>
                <c:pt idx="41">
                  <c:v>Caerphilly East</c:v>
                </c:pt>
                <c:pt idx="42">
                  <c:v>Cardiff South West</c:v>
                </c:pt>
                <c:pt idx="43">
                  <c:v>Blaenau Gwent West</c:v>
                </c:pt>
                <c:pt idx="44">
                  <c:v>Cardiff West</c:v>
                </c:pt>
                <c:pt idx="45">
                  <c:v>Monmouthshire North</c:v>
                </c:pt>
                <c:pt idx="46">
                  <c:v>Central Wrexham</c:v>
                </c:pt>
                <c:pt idx="47">
                  <c:v>Upper Valleys</c:v>
                </c:pt>
                <c:pt idx="48">
                  <c:v>Cardiff North</c:v>
                </c:pt>
                <c:pt idx="49">
                  <c:v>North Cynon</c:v>
                </c:pt>
                <c:pt idx="50">
                  <c:v>Neath</c:v>
                </c:pt>
                <c:pt idx="51">
                  <c:v>Caerphilly South</c:v>
                </c:pt>
                <c:pt idx="52">
                  <c:v>Llanelli</c:v>
                </c:pt>
                <c:pt idx="53">
                  <c:v>Taf / Teifi / Tywi</c:v>
                </c:pt>
                <c:pt idx="54">
                  <c:v>Penderi</c:v>
                </c:pt>
                <c:pt idx="55">
                  <c:v>Afan</c:v>
                </c:pt>
                <c:pt idx="56">
                  <c:v>CityHealth</c:v>
                </c:pt>
                <c:pt idx="57">
                  <c:v>North Ceredigion</c:v>
                </c:pt>
                <c:pt idx="58">
                  <c:v>Llwchwr</c:v>
                </c:pt>
                <c:pt idx="59">
                  <c:v>Amman/Gwendraeth</c:v>
                </c:pt>
                <c:pt idx="60">
                  <c:v>North Taf Ely</c:v>
                </c:pt>
                <c:pt idx="61">
                  <c:v>North Powys</c:v>
                </c:pt>
                <c:pt idx="62">
                  <c:v>South Cynon</c:v>
                </c:pt>
                <c:pt idx="63">
                  <c:v>Cwmtawe</c:v>
                </c:pt>
              </c:strCache>
            </c:strRef>
          </c:cat>
          <c:val>
            <c:numRef>
              <c:f>Sheet1!$B$2:$B$65</c:f>
              <c:numCache>
                <c:formatCode>0.00%</c:formatCode>
                <c:ptCount val="64"/>
                <c:pt idx="0">
                  <c:v>7.3937153419593414E-3</c:v>
                </c:pt>
                <c:pt idx="1">
                  <c:v>9.6510764662212367E-3</c:v>
                </c:pt>
                <c:pt idx="2">
                  <c:v>1.3824884792626767E-2</c:v>
                </c:pt>
                <c:pt idx="3">
                  <c:v>1.8321261184490841E-2</c:v>
                </c:pt>
                <c:pt idx="4">
                  <c:v>1.8329938900203666E-2</c:v>
                </c:pt>
                <c:pt idx="5">
                  <c:v>1.8815716657443277E-2</c:v>
                </c:pt>
                <c:pt idx="6">
                  <c:v>2.0202020202020211E-2</c:v>
                </c:pt>
                <c:pt idx="7">
                  <c:v>2.0399666944213156E-2</c:v>
                </c:pt>
                <c:pt idx="8">
                  <c:v>2.0807061790668352E-2</c:v>
                </c:pt>
                <c:pt idx="9">
                  <c:v>2.155172413793098E-2</c:v>
                </c:pt>
                <c:pt idx="10">
                  <c:v>2.2001419446415999E-2</c:v>
                </c:pt>
                <c:pt idx="11">
                  <c:v>2.2175290390707498E-2</c:v>
                </c:pt>
                <c:pt idx="12">
                  <c:v>2.2525597269624612E-2</c:v>
                </c:pt>
                <c:pt idx="13">
                  <c:v>2.2556390977443611E-2</c:v>
                </c:pt>
                <c:pt idx="14">
                  <c:v>2.2568732047599512E-2</c:v>
                </c:pt>
                <c:pt idx="15">
                  <c:v>2.2906496432594813E-2</c:v>
                </c:pt>
                <c:pt idx="16">
                  <c:v>2.3306627822286964E-2</c:v>
                </c:pt>
                <c:pt idx="17">
                  <c:v>2.3616236162361626E-2</c:v>
                </c:pt>
                <c:pt idx="18">
                  <c:v>2.3655913978494685E-2</c:v>
                </c:pt>
                <c:pt idx="19">
                  <c:v>2.4373730534868E-2</c:v>
                </c:pt>
                <c:pt idx="20">
                  <c:v>2.5179856115107941E-2</c:v>
                </c:pt>
                <c:pt idx="21">
                  <c:v>2.5221858944418488E-2</c:v>
                </c:pt>
                <c:pt idx="22">
                  <c:v>2.5824964131994248E-2</c:v>
                </c:pt>
                <c:pt idx="23">
                  <c:v>2.5959978366684695E-2</c:v>
                </c:pt>
                <c:pt idx="24">
                  <c:v>2.5989367985824106E-2</c:v>
                </c:pt>
                <c:pt idx="25">
                  <c:v>2.6148409893992867E-2</c:v>
                </c:pt>
                <c:pt idx="26">
                  <c:v>2.6266416510318951E-2</c:v>
                </c:pt>
                <c:pt idx="27">
                  <c:v>2.6369168356997971E-2</c:v>
                </c:pt>
                <c:pt idx="28">
                  <c:v>2.6410564225690273E-2</c:v>
                </c:pt>
                <c:pt idx="29">
                  <c:v>2.6737967914438564E-2</c:v>
                </c:pt>
                <c:pt idx="30">
                  <c:v>2.747960498067846E-2</c:v>
                </c:pt>
                <c:pt idx="31">
                  <c:v>2.7509293680297461E-2</c:v>
                </c:pt>
                <c:pt idx="32">
                  <c:v>2.7542372881356036E-2</c:v>
                </c:pt>
                <c:pt idx="33">
                  <c:v>2.7979854504756606E-2</c:v>
                </c:pt>
                <c:pt idx="34">
                  <c:v>3.0592734225621414E-2</c:v>
                </c:pt>
                <c:pt idx="35">
                  <c:v>3.1517094017094016E-2</c:v>
                </c:pt>
                <c:pt idx="36">
                  <c:v>3.1853281853281852E-2</c:v>
                </c:pt>
                <c:pt idx="37">
                  <c:v>3.2210834553440711E-2</c:v>
                </c:pt>
                <c:pt idx="38">
                  <c:v>3.2527105921601414E-2</c:v>
                </c:pt>
                <c:pt idx="39">
                  <c:v>3.2707028531663261E-2</c:v>
                </c:pt>
                <c:pt idx="40">
                  <c:v>3.3388981636060085E-2</c:v>
                </c:pt>
                <c:pt idx="41">
                  <c:v>3.3608815426997292E-2</c:v>
                </c:pt>
                <c:pt idx="42">
                  <c:v>3.3843674456083842E-2</c:v>
                </c:pt>
                <c:pt idx="43">
                  <c:v>3.4223706176961605E-2</c:v>
                </c:pt>
                <c:pt idx="44">
                  <c:v>3.4515819750719157E-2</c:v>
                </c:pt>
                <c:pt idx="45">
                  <c:v>3.4752389226759342E-2</c:v>
                </c:pt>
                <c:pt idx="46">
                  <c:v>3.4871794871794891E-2</c:v>
                </c:pt>
                <c:pt idx="47">
                  <c:v>3.6434612882238225E-2</c:v>
                </c:pt>
                <c:pt idx="48">
                  <c:v>3.6891293654697496E-2</c:v>
                </c:pt>
                <c:pt idx="49">
                  <c:v>3.7089871611982891E-2</c:v>
                </c:pt>
                <c:pt idx="50">
                  <c:v>3.8070109310214852E-2</c:v>
                </c:pt>
                <c:pt idx="51">
                  <c:v>3.9402173913043563E-2</c:v>
                </c:pt>
                <c:pt idx="52">
                  <c:v>3.9437896645512255E-2</c:v>
                </c:pt>
                <c:pt idx="53">
                  <c:v>4.0000000000000022E-2</c:v>
                </c:pt>
                <c:pt idx="54">
                  <c:v>4.068117313150426E-2</c:v>
                </c:pt>
                <c:pt idx="55">
                  <c:v>4.0856031128404836E-2</c:v>
                </c:pt>
                <c:pt idx="56">
                  <c:v>4.1630529054640084E-2</c:v>
                </c:pt>
                <c:pt idx="57">
                  <c:v>4.2665108123904075E-2</c:v>
                </c:pt>
                <c:pt idx="58">
                  <c:v>4.3326345213137663E-2</c:v>
                </c:pt>
                <c:pt idx="59">
                  <c:v>4.6670162558993061E-2</c:v>
                </c:pt>
                <c:pt idx="60">
                  <c:v>4.7077082255561405E-2</c:v>
                </c:pt>
                <c:pt idx="61">
                  <c:v>4.7505938242280304E-2</c:v>
                </c:pt>
                <c:pt idx="62">
                  <c:v>5.0767414403778223E-2</c:v>
                </c:pt>
                <c:pt idx="63">
                  <c:v>5.4402290622763236E-2</c:v>
                </c:pt>
              </c:numCache>
            </c:numRef>
          </c:val>
        </c:ser>
        <c:axId val="84058880"/>
        <c:axId val="84060416"/>
      </c:barChart>
      <c:lineChart>
        <c:grouping val="standard"/>
        <c:ser>
          <c:idx val="1"/>
          <c:order val="1"/>
          <c:tx>
            <c:v>Lower quartile threshold</c:v>
          </c:tx>
          <c:marker>
            <c:symbol val="none"/>
          </c:marker>
          <c:cat>
            <c:strRef>
              <c:f>Sheet1!$A$2:$A$65</c:f>
              <c:strCache>
                <c:ptCount val="64"/>
                <c:pt idx="0">
                  <c:v>Western Vale</c:v>
                </c:pt>
                <c:pt idx="1">
                  <c:v>Conwy West</c:v>
                </c:pt>
                <c:pt idx="2">
                  <c:v>Monmouthshire South</c:v>
                </c:pt>
                <c:pt idx="3">
                  <c:v>Conwy East</c:v>
                </c:pt>
                <c:pt idx="4">
                  <c:v>Mid Powys</c:v>
                </c:pt>
                <c:pt idx="5">
                  <c:v>Deeside, Hawarden &amp; Saltney</c:v>
                </c:pt>
                <c:pt idx="6">
                  <c:v>Dwyfor</c:v>
                </c:pt>
                <c:pt idx="7">
                  <c:v>Arfon</c:v>
                </c:pt>
                <c:pt idx="8">
                  <c:v>West &amp; North Wrexham</c:v>
                </c:pt>
                <c:pt idx="9">
                  <c:v>Bridgend West Network</c:v>
                </c:pt>
                <c:pt idx="10">
                  <c:v>Central Vale</c:v>
                </c:pt>
                <c:pt idx="11">
                  <c:v>Cardiff South East</c:v>
                </c:pt>
                <c:pt idx="12">
                  <c:v>Newport West</c:v>
                </c:pt>
                <c:pt idx="13">
                  <c:v>North Merthyr Tydfil</c:v>
                </c:pt>
                <c:pt idx="14">
                  <c:v>North Denbighshire</c:v>
                </c:pt>
                <c:pt idx="15">
                  <c:v>Anglesey</c:v>
                </c:pt>
                <c:pt idx="16">
                  <c:v>Newport North</c:v>
                </c:pt>
                <c:pt idx="17">
                  <c:v>Newport East</c:v>
                </c:pt>
                <c:pt idx="18">
                  <c:v>Torfaen North</c:v>
                </c:pt>
                <c:pt idx="19">
                  <c:v>Bridgend East Network</c:v>
                </c:pt>
                <c:pt idx="20">
                  <c:v>South Taf Ely</c:v>
                </c:pt>
                <c:pt idx="21">
                  <c:v>South Rhondda</c:v>
                </c:pt>
                <c:pt idx="22">
                  <c:v>South Flintshire</c:v>
                </c:pt>
                <c:pt idx="23">
                  <c:v>Meirionnydd</c:v>
                </c:pt>
                <c:pt idx="24">
                  <c:v>Blaenau Gwent East</c:v>
                </c:pt>
                <c:pt idx="25">
                  <c:v>BayHealth</c:v>
                </c:pt>
                <c:pt idx="26">
                  <c:v>City &amp; Cardiff South</c:v>
                </c:pt>
                <c:pt idx="27">
                  <c:v>Central &amp; South Denbighshire</c:v>
                </c:pt>
                <c:pt idx="28">
                  <c:v>Eastern Vale</c:v>
                </c:pt>
                <c:pt idx="29">
                  <c:v>North Rhondda</c:v>
                </c:pt>
                <c:pt idx="30">
                  <c:v>South Pembrokeshire</c:v>
                </c:pt>
                <c:pt idx="31">
                  <c:v>Cardiff East</c:v>
                </c:pt>
                <c:pt idx="32">
                  <c:v>South Merthyr Tydfil</c:v>
                </c:pt>
                <c:pt idx="33">
                  <c:v>South Powys</c:v>
                </c:pt>
                <c:pt idx="34">
                  <c:v>Bridgend North Network</c:v>
                </c:pt>
                <c:pt idx="35">
                  <c:v>South Wrexham</c:v>
                </c:pt>
                <c:pt idx="36">
                  <c:v>Caerphilly North</c:v>
                </c:pt>
                <c:pt idx="37">
                  <c:v>North Pembrokeshire</c:v>
                </c:pt>
                <c:pt idx="38">
                  <c:v>Torfaen South</c:v>
                </c:pt>
                <c:pt idx="39">
                  <c:v>North West Flintshire</c:v>
                </c:pt>
                <c:pt idx="40">
                  <c:v>South Ceredigion</c:v>
                </c:pt>
                <c:pt idx="41">
                  <c:v>Caerphilly East</c:v>
                </c:pt>
                <c:pt idx="42">
                  <c:v>Cardiff South West</c:v>
                </c:pt>
                <c:pt idx="43">
                  <c:v>Blaenau Gwent West</c:v>
                </c:pt>
                <c:pt idx="44">
                  <c:v>Cardiff West</c:v>
                </c:pt>
                <c:pt idx="45">
                  <c:v>Monmouthshire North</c:v>
                </c:pt>
                <c:pt idx="46">
                  <c:v>Central Wrexham</c:v>
                </c:pt>
                <c:pt idx="47">
                  <c:v>Upper Valleys</c:v>
                </c:pt>
                <c:pt idx="48">
                  <c:v>Cardiff North</c:v>
                </c:pt>
                <c:pt idx="49">
                  <c:v>North Cynon</c:v>
                </c:pt>
                <c:pt idx="50">
                  <c:v>Neath</c:v>
                </c:pt>
                <c:pt idx="51">
                  <c:v>Caerphilly South</c:v>
                </c:pt>
                <c:pt idx="52">
                  <c:v>Llanelli</c:v>
                </c:pt>
                <c:pt idx="53">
                  <c:v>Taf / Teifi / Tywi</c:v>
                </c:pt>
                <c:pt idx="54">
                  <c:v>Penderi</c:v>
                </c:pt>
                <c:pt idx="55">
                  <c:v>Afan</c:v>
                </c:pt>
                <c:pt idx="56">
                  <c:v>CityHealth</c:v>
                </c:pt>
                <c:pt idx="57">
                  <c:v>North Ceredigion</c:v>
                </c:pt>
                <c:pt idx="58">
                  <c:v>Llwchwr</c:v>
                </c:pt>
                <c:pt idx="59">
                  <c:v>Amman/Gwendraeth</c:v>
                </c:pt>
                <c:pt idx="60">
                  <c:v>North Taf Ely</c:v>
                </c:pt>
                <c:pt idx="61">
                  <c:v>North Powys</c:v>
                </c:pt>
                <c:pt idx="62">
                  <c:v>South Cynon</c:v>
                </c:pt>
                <c:pt idx="63">
                  <c:v>Cwmtawe</c:v>
                </c:pt>
              </c:strCache>
            </c:strRef>
          </c:cat>
          <c:val>
            <c:numRef>
              <c:f>Sheet1!$C$2:$C$65</c:f>
              <c:numCache>
                <c:formatCode>0.00%</c:formatCode>
                <c:ptCount val="64"/>
                <c:pt idx="0">
                  <c:v>2.3199999999999988E-2</c:v>
                </c:pt>
                <c:pt idx="1">
                  <c:v>2.3199999999999988E-2</c:v>
                </c:pt>
                <c:pt idx="2">
                  <c:v>2.3199999999999988E-2</c:v>
                </c:pt>
                <c:pt idx="3">
                  <c:v>2.3199999999999988E-2</c:v>
                </c:pt>
                <c:pt idx="4">
                  <c:v>2.3199999999999988E-2</c:v>
                </c:pt>
                <c:pt idx="5">
                  <c:v>2.3199999999999988E-2</c:v>
                </c:pt>
                <c:pt idx="6">
                  <c:v>2.3199999999999988E-2</c:v>
                </c:pt>
                <c:pt idx="7">
                  <c:v>2.3199999999999988E-2</c:v>
                </c:pt>
                <c:pt idx="8">
                  <c:v>2.3199999999999988E-2</c:v>
                </c:pt>
                <c:pt idx="9">
                  <c:v>2.3199999999999988E-2</c:v>
                </c:pt>
                <c:pt idx="10">
                  <c:v>2.3199999999999988E-2</c:v>
                </c:pt>
                <c:pt idx="11">
                  <c:v>2.3199999999999988E-2</c:v>
                </c:pt>
                <c:pt idx="12">
                  <c:v>2.3199999999999988E-2</c:v>
                </c:pt>
                <c:pt idx="13">
                  <c:v>2.3199999999999988E-2</c:v>
                </c:pt>
                <c:pt idx="14">
                  <c:v>2.3199999999999988E-2</c:v>
                </c:pt>
                <c:pt idx="15">
                  <c:v>2.3199999999999988E-2</c:v>
                </c:pt>
                <c:pt idx="16">
                  <c:v>2.3199999999999988E-2</c:v>
                </c:pt>
                <c:pt idx="17">
                  <c:v>2.3199999999999988E-2</c:v>
                </c:pt>
                <c:pt idx="18">
                  <c:v>2.3199999999999988E-2</c:v>
                </c:pt>
                <c:pt idx="19">
                  <c:v>2.3199999999999988E-2</c:v>
                </c:pt>
                <c:pt idx="20">
                  <c:v>2.3199999999999988E-2</c:v>
                </c:pt>
                <c:pt idx="21">
                  <c:v>2.3199999999999988E-2</c:v>
                </c:pt>
                <c:pt idx="22">
                  <c:v>2.3199999999999988E-2</c:v>
                </c:pt>
                <c:pt idx="23">
                  <c:v>2.3199999999999988E-2</c:v>
                </c:pt>
                <c:pt idx="24">
                  <c:v>2.3199999999999988E-2</c:v>
                </c:pt>
                <c:pt idx="25">
                  <c:v>2.3199999999999988E-2</c:v>
                </c:pt>
                <c:pt idx="26">
                  <c:v>2.3199999999999988E-2</c:v>
                </c:pt>
                <c:pt idx="27">
                  <c:v>2.3199999999999988E-2</c:v>
                </c:pt>
                <c:pt idx="28">
                  <c:v>2.3199999999999988E-2</c:v>
                </c:pt>
                <c:pt idx="29">
                  <c:v>2.3199999999999988E-2</c:v>
                </c:pt>
                <c:pt idx="30">
                  <c:v>2.3199999999999988E-2</c:v>
                </c:pt>
                <c:pt idx="31">
                  <c:v>2.3199999999999988E-2</c:v>
                </c:pt>
                <c:pt idx="32">
                  <c:v>2.3199999999999988E-2</c:v>
                </c:pt>
                <c:pt idx="33">
                  <c:v>2.3199999999999988E-2</c:v>
                </c:pt>
                <c:pt idx="34">
                  <c:v>2.3199999999999988E-2</c:v>
                </c:pt>
                <c:pt idx="35">
                  <c:v>2.3199999999999988E-2</c:v>
                </c:pt>
                <c:pt idx="36">
                  <c:v>2.3199999999999988E-2</c:v>
                </c:pt>
                <c:pt idx="37">
                  <c:v>2.3199999999999988E-2</c:v>
                </c:pt>
                <c:pt idx="38">
                  <c:v>2.3199999999999988E-2</c:v>
                </c:pt>
                <c:pt idx="39">
                  <c:v>2.3199999999999988E-2</c:v>
                </c:pt>
                <c:pt idx="40">
                  <c:v>2.3199999999999988E-2</c:v>
                </c:pt>
                <c:pt idx="41">
                  <c:v>2.3199999999999988E-2</c:v>
                </c:pt>
                <c:pt idx="42">
                  <c:v>2.3199999999999988E-2</c:v>
                </c:pt>
                <c:pt idx="43">
                  <c:v>2.3199999999999988E-2</c:v>
                </c:pt>
                <c:pt idx="44">
                  <c:v>2.3199999999999988E-2</c:v>
                </c:pt>
                <c:pt idx="45">
                  <c:v>2.3199999999999988E-2</c:v>
                </c:pt>
                <c:pt idx="46">
                  <c:v>2.3199999999999988E-2</c:v>
                </c:pt>
                <c:pt idx="47">
                  <c:v>2.3199999999999988E-2</c:v>
                </c:pt>
                <c:pt idx="48">
                  <c:v>2.3199999999999988E-2</c:v>
                </c:pt>
                <c:pt idx="49">
                  <c:v>2.3199999999999988E-2</c:v>
                </c:pt>
                <c:pt idx="50">
                  <c:v>2.3199999999999988E-2</c:v>
                </c:pt>
                <c:pt idx="51">
                  <c:v>2.3199999999999988E-2</c:v>
                </c:pt>
                <c:pt idx="52">
                  <c:v>2.3199999999999988E-2</c:v>
                </c:pt>
                <c:pt idx="53">
                  <c:v>2.3199999999999988E-2</c:v>
                </c:pt>
                <c:pt idx="54">
                  <c:v>2.3199999999999988E-2</c:v>
                </c:pt>
                <c:pt idx="55">
                  <c:v>2.3199999999999988E-2</c:v>
                </c:pt>
                <c:pt idx="56">
                  <c:v>2.3199999999999988E-2</c:v>
                </c:pt>
                <c:pt idx="57">
                  <c:v>2.3199999999999988E-2</c:v>
                </c:pt>
                <c:pt idx="58">
                  <c:v>2.3199999999999988E-2</c:v>
                </c:pt>
                <c:pt idx="59">
                  <c:v>2.3199999999999988E-2</c:v>
                </c:pt>
                <c:pt idx="60">
                  <c:v>2.3199999999999988E-2</c:v>
                </c:pt>
                <c:pt idx="61">
                  <c:v>2.3199999999999988E-2</c:v>
                </c:pt>
                <c:pt idx="62">
                  <c:v>2.3199999999999988E-2</c:v>
                </c:pt>
                <c:pt idx="63">
                  <c:v>2.3199999999999988E-2</c:v>
                </c:pt>
              </c:numCache>
            </c:numRef>
          </c:val>
        </c:ser>
        <c:marker val="1"/>
        <c:axId val="84058880"/>
        <c:axId val="84060416"/>
      </c:lineChart>
      <c:catAx>
        <c:axId val="84058880"/>
        <c:scaling>
          <c:orientation val="minMax"/>
        </c:scaling>
        <c:axPos val="b"/>
        <c:tickLblPos val="nextTo"/>
        <c:txPr>
          <a:bodyPr/>
          <a:lstStyle/>
          <a:p>
            <a:pPr>
              <a:defRPr sz="800"/>
            </a:pPr>
            <a:endParaRPr lang="en-US"/>
          </a:p>
        </c:txPr>
        <c:crossAx val="84060416"/>
        <c:crosses val="autoZero"/>
        <c:auto val="1"/>
        <c:lblAlgn val="ctr"/>
        <c:lblOffset val="100"/>
      </c:catAx>
      <c:valAx>
        <c:axId val="84060416"/>
        <c:scaling>
          <c:orientation val="minMax"/>
        </c:scaling>
        <c:axPos val="l"/>
        <c:numFmt formatCode="0%" sourceLinked="0"/>
        <c:tickLblPos val="nextTo"/>
        <c:crossAx val="84058880"/>
        <c:crosses val="autoZero"/>
        <c:crossBetween val="between"/>
      </c:valAx>
    </c:plotArea>
    <c:legend>
      <c:legendPos val="t"/>
      <c:legendEntry>
        <c:idx val="0"/>
        <c:delete val="1"/>
      </c:legendEntry>
      <c:layout>
        <c:manualLayout>
          <c:xMode val="edge"/>
          <c:yMode val="edge"/>
          <c:x val="0.39112718722659695"/>
          <c:y val="0.2551589086225054"/>
          <c:w val="0.21818423145643681"/>
          <c:h val="3.7207640711577866E-2"/>
        </c:manualLayout>
      </c:layout>
    </c:legend>
    <c:plotVisOnly val="1"/>
    <c:dispBlanksAs val="gap"/>
  </c:chart>
  <c:externalData r:id="rId1"/>
</c:chartSpace>
</file>

<file path=ppt/charts/chart13.xml><?xml version="1.0" encoding="utf-8"?>
<c:chartSpace xmlns:c="http://schemas.openxmlformats.org/drawingml/2006/chart" xmlns:a="http://schemas.openxmlformats.org/drawingml/2006/main" xmlns:r="http://schemas.openxmlformats.org/officeDocument/2006/relationships">
  <c:lang val="en-GB"/>
  <c:chart>
    <c:autoTitleDeleted val="1"/>
    <c:plotArea>
      <c:layout>
        <c:manualLayout>
          <c:layoutTarget val="inner"/>
          <c:xMode val="edge"/>
          <c:yMode val="edge"/>
          <c:x val="4.6799065478144143E-2"/>
          <c:y val="0.10501653922848075"/>
          <c:w val="0.93250519316259994"/>
          <c:h val="0.52952399242777581"/>
        </c:manualLayout>
      </c:layout>
      <c:barChart>
        <c:barDir val="col"/>
        <c:grouping val="clustered"/>
        <c:ser>
          <c:idx val="0"/>
          <c:order val="0"/>
          <c:cat>
            <c:strRef>
              <c:f>Sheet2!$A$1:$A$64</c:f>
              <c:strCache>
                <c:ptCount val="64"/>
                <c:pt idx="0">
                  <c:v>Meirionnydd</c:v>
                </c:pt>
                <c:pt idx="1">
                  <c:v>Conwy West</c:v>
                </c:pt>
                <c:pt idx="2">
                  <c:v>Mid Powys</c:v>
                </c:pt>
                <c:pt idx="3">
                  <c:v>South Pembrokeshire</c:v>
                </c:pt>
                <c:pt idx="4">
                  <c:v>Deeside, Hawarden &amp; Saltney</c:v>
                </c:pt>
                <c:pt idx="5">
                  <c:v>Arfon</c:v>
                </c:pt>
                <c:pt idx="6">
                  <c:v>Newport East</c:v>
                </c:pt>
                <c:pt idx="7">
                  <c:v>Torfaen South</c:v>
                </c:pt>
                <c:pt idx="8">
                  <c:v>North West Flintshire</c:v>
                </c:pt>
                <c:pt idx="9">
                  <c:v>Caerphilly North</c:v>
                </c:pt>
                <c:pt idx="10">
                  <c:v>Monmouthshire South</c:v>
                </c:pt>
                <c:pt idx="11">
                  <c:v>South Flintshire</c:v>
                </c:pt>
                <c:pt idx="12">
                  <c:v>City &amp; Cardiff South</c:v>
                </c:pt>
                <c:pt idx="13">
                  <c:v>Blaenau Gwent West</c:v>
                </c:pt>
                <c:pt idx="14">
                  <c:v>Bridgend East Network</c:v>
                </c:pt>
                <c:pt idx="15">
                  <c:v>Penderi</c:v>
                </c:pt>
                <c:pt idx="16">
                  <c:v>Torfaen North</c:v>
                </c:pt>
                <c:pt idx="17">
                  <c:v>Conwy East</c:v>
                </c:pt>
                <c:pt idx="18">
                  <c:v>Dwyfor</c:v>
                </c:pt>
                <c:pt idx="19">
                  <c:v>Central &amp; South Denbighshire</c:v>
                </c:pt>
                <c:pt idx="20">
                  <c:v>Central Vale</c:v>
                </c:pt>
                <c:pt idx="21">
                  <c:v>Bridgend West Network</c:v>
                </c:pt>
                <c:pt idx="22">
                  <c:v>Western Vale</c:v>
                </c:pt>
                <c:pt idx="23">
                  <c:v>BayHealth</c:v>
                </c:pt>
                <c:pt idx="24">
                  <c:v>Blaenau Gwent East</c:v>
                </c:pt>
                <c:pt idx="25">
                  <c:v>Monmouthshire North</c:v>
                </c:pt>
                <c:pt idx="26">
                  <c:v>North Rhondda</c:v>
                </c:pt>
                <c:pt idx="27">
                  <c:v>North Denbighshire</c:v>
                </c:pt>
                <c:pt idx="28">
                  <c:v>Neath</c:v>
                </c:pt>
                <c:pt idx="29">
                  <c:v>Newport North</c:v>
                </c:pt>
                <c:pt idx="30">
                  <c:v>Anglesey</c:v>
                </c:pt>
                <c:pt idx="31">
                  <c:v>North Cynon</c:v>
                </c:pt>
                <c:pt idx="32">
                  <c:v>West &amp; North Wrexham</c:v>
                </c:pt>
                <c:pt idx="33">
                  <c:v>Newport West</c:v>
                </c:pt>
                <c:pt idx="34">
                  <c:v>Upper Valleys</c:v>
                </c:pt>
                <c:pt idx="35">
                  <c:v>North Pembrokeshire</c:v>
                </c:pt>
                <c:pt idx="36">
                  <c:v>South Taf Ely</c:v>
                </c:pt>
                <c:pt idx="37">
                  <c:v>South Ceredigion</c:v>
                </c:pt>
                <c:pt idx="38">
                  <c:v>Cardiff South East</c:v>
                </c:pt>
                <c:pt idx="39">
                  <c:v>Cardiff South West</c:v>
                </c:pt>
                <c:pt idx="40">
                  <c:v>Bridgend North Network</c:v>
                </c:pt>
                <c:pt idx="41">
                  <c:v>South Rhondda</c:v>
                </c:pt>
                <c:pt idx="42">
                  <c:v>South Merthyr Tydfil</c:v>
                </c:pt>
                <c:pt idx="43">
                  <c:v>South Cynon</c:v>
                </c:pt>
                <c:pt idx="44">
                  <c:v>South Powys</c:v>
                </c:pt>
                <c:pt idx="45">
                  <c:v>Cardiff North</c:v>
                </c:pt>
                <c:pt idx="46">
                  <c:v>North Merthyr Tydfil</c:v>
                </c:pt>
                <c:pt idx="47">
                  <c:v>South Wrexham</c:v>
                </c:pt>
                <c:pt idx="48">
                  <c:v>Caerphilly South</c:v>
                </c:pt>
                <c:pt idx="49">
                  <c:v>North Ceredigion</c:v>
                </c:pt>
                <c:pt idx="50">
                  <c:v>Eastern Vale</c:v>
                </c:pt>
                <c:pt idx="51">
                  <c:v>Cwmtawe</c:v>
                </c:pt>
                <c:pt idx="52">
                  <c:v>Central Wrexham</c:v>
                </c:pt>
                <c:pt idx="53">
                  <c:v>Caerphilly East</c:v>
                </c:pt>
                <c:pt idx="54">
                  <c:v>Cardiff West</c:v>
                </c:pt>
                <c:pt idx="55">
                  <c:v>Llwchwr</c:v>
                </c:pt>
                <c:pt idx="56">
                  <c:v>North Powys</c:v>
                </c:pt>
                <c:pt idx="57">
                  <c:v>Llanelli</c:v>
                </c:pt>
                <c:pt idx="58">
                  <c:v>Cardiff East</c:v>
                </c:pt>
                <c:pt idx="59">
                  <c:v>CityHealth</c:v>
                </c:pt>
                <c:pt idx="60">
                  <c:v>Taf / Teifi / Tywi</c:v>
                </c:pt>
                <c:pt idx="61">
                  <c:v>Amman/Gwendraeth</c:v>
                </c:pt>
                <c:pt idx="62">
                  <c:v>Afan</c:v>
                </c:pt>
                <c:pt idx="63">
                  <c:v>North Taf Ely</c:v>
                </c:pt>
              </c:strCache>
            </c:strRef>
          </c:cat>
          <c:val>
            <c:numRef>
              <c:f>Sheet2!$B$1:$B$64</c:f>
              <c:numCache>
                <c:formatCode>0.00%</c:formatCode>
                <c:ptCount val="64"/>
                <c:pt idx="0">
                  <c:v>1.676829268292683E-2</c:v>
                </c:pt>
                <c:pt idx="1">
                  <c:v>1.8284993694829759E-2</c:v>
                </c:pt>
                <c:pt idx="2">
                  <c:v>2.0698576972833119E-2</c:v>
                </c:pt>
                <c:pt idx="3">
                  <c:v>2.207293666026872E-2</c:v>
                </c:pt>
                <c:pt idx="4">
                  <c:v>2.7424094025465234E-2</c:v>
                </c:pt>
                <c:pt idx="5">
                  <c:v>2.9352226720647776E-2</c:v>
                </c:pt>
                <c:pt idx="6">
                  <c:v>2.9639175257731964E-2</c:v>
                </c:pt>
                <c:pt idx="7">
                  <c:v>2.9837251356238697E-2</c:v>
                </c:pt>
                <c:pt idx="8">
                  <c:v>3.017241379310345E-2</c:v>
                </c:pt>
                <c:pt idx="9">
                  <c:v>3.0941408821593162E-2</c:v>
                </c:pt>
                <c:pt idx="10">
                  <c:v>3.1397174254317109E-2</c:v>
                </c:pt>
                <c:pt idx="11">
                  <c:v>3.3093525179856115E-2</c:v>
                </c:pt>
                <c:pt idx="12">
                  <c:v>3.3412887828162291E-2</c:v>
                </c:pt>
                <c:pt idx="13">
                  <c:v>3.368176538908247E-2</c:v>
                </c:pt>
                <c:pt idx="14">
                  <c:v>3.4602076124567484E-2</c:v>
                </c:pt>
                <c:pt idx="15">
                  <c:v>3.4970857618651131E-2</c:v>
                </c:pt>
                <c:pt idx="16">
                  <c:v>3.5073409461663957E-2</c:v>
                </c:pt>
                <c:pt idx="17">
                  <c:v>3.557567917205693E-2</c:v>
                </c:pt>
                <c:pt idx="18">
                  <c:v>3.6011080332409975E-2</c:v>
                </c:pt>
                <c:pt idx="19">
                  <c:v>3.620273531777958E-2</c:v>
                </c:pt>
                <c:pt idx="20">
                  <c:v>3.6876355748373106E-2</c:v>
                </c:pt>
                <c:pt idx="21">
                  <c:v>3.7192982456140361E-2</c:v>
                </c:pt>
                <c:pt idx="22">
                  <c:v>3.7257824143070051E-2</c:v>
                </c:pt>
                <c:pt idx="23">
                  <c:v>3.8211968276856537E-2</c:v>
                </c:pt>
                <c:pt idx="24">
                  <c:v>3.8690476190476192E-2</c:v>
                </c:pt>
                <c:pt idx="25">
                  <c:v>3.8854805725971379E-2</c:v>
                </c:pt>
                <c:pt idx="26">
                  <c:v>4.0174672489082963E-2</c:v>
                </c:pt>
                <c:pt idx="27">
                  <c:v>4.0327662255828629E-2</c:v>
                </c:pt>
                <c:pt idx="28">
                  <c:v>4.1293874741913289E-2</c:v>
                </c:pt>
                <c:pt idx="29">
                  <c:v>4.1727672035139093E-2</c:v>
                </c:pt>
                <c:pt idx="30">
                  <c:v>4.3376318874560373E-2</c:v>
                </c:pt>
                <c:pt idx="31">
                  <c:v>4.4130626654898517E-2</c:v>
                </c:pt>
                <c:pt idx="32">
                  <c:v>4.4722719141323808E-2</c:v>
                </c:pt>
                <c:pt idx="33">
                  <c:v>4.5261669024045277E-2</c:v>
                </c:pt>
                <c:pt idx="34">
                  <c:v>4.5346062052505964E-2</c:v>
                </c:pt>
                <c:pt idx="35">
                  <c:v>4.7337278106508889E-2</c:v>
                </c:pt>
                <c:pt idx="36">
                  <c:v>4.7696038803557009E-2</c:v>
                </c:pt>
                <c:pt idx="37">
                  <c:v>4.7972088966419538E-2</c:v>
                </c:pt>
                <c:pt idx="38">
                  <c:v>4.940119760479042E-2</c:v>
                </c:pt>
                <c:pt idx="39">
                  <c:v>5.040504050405039E-2</c:v>
                </c:pt>
                <c:pt idx="40">
                  <c:v>5.0561797752809001E-2</c:v>
                </c:pt>
                <c:pt idx="41">
                  <c:v>5.0862068965517246E-2</c:v>
                </c:pt>
                <c:pt idx="42">
                  <c:v>5.0988553590010408E-2</c:v>
                </c:pt>
                <c:pt idx="43">
                  <c:v>5.128205128205128E-2</c:v>
                </c:pt>
                <c:pt idx="44">
                  <c:v>5.170975813177648E-2</c:v>
                </c:pt>
                <c:pt idx="45">
                  <c:v>5.1860202931228873E-2</c:v>
                </c:pt>
                <c:pt idx="46">
                  <c:v>5.2287581699346421E-2</c:v>
                </c:pt>
                <c:pt idx="47">
                  <c:v>5.2469135802469126E-2</c:v>
                </c:pt>
                <c:pt idx="48">
                  <c:v>5.3435114503816793E-2</c:v>
                </c:pt>
                <c:pt idx="49">
                  <c:v>5.3556485355648539E-2</c:v>
                </c:pt>
                <c:pt idx="50">
                  <c:v>5.4247697031729797E-2</c:v>
                </c:pt>
                <c:pt idx="51">
                  <c:v>5.4466230936819203E-2</c:v>
                </c:pt>
                <c:pt idx="52">
                  <c:v>5.5418719211822676E-2</c:v>
                </c:pt>
                <c:pt idx="53">
                  <c:v>5.6006493506493511E-2</c:v>
                </c:pt>
                <c:pt idx="54">
                  <c:v>5.6066176470588237E-2</c:v>
                </c:pt>
                <c:pt idx="55">
                  <c:v>5.7647058823529405E-2</c:v>
                </c:pt>
                <c:pt idx="56">
                  <c:v>5.7713651498335197E-2</c:v>
                </c:pt>
                <c:pt idx="57">
                  <c:v>5.8534185932120023E-2</c:v>
                </c:pt>
                <c:pt idx="58">
                  <c:v>6.2352941176470597E-2</c:v>
                </c:pt>
                <c:pt idx="59">
                  <c:v>6.7131095630145673E-2</c:v>
                </c:pt>
                <c:pt idx="60">
                  <c:v>6.7528136723634849E-2</c:v>
                </c:pt>
                <c:pt idx="61">
                  <c:v>6.8659504904250351E-2</c:v>
                </c:pt>
                <c:pt idx="62">
                  <c:v>6.9549970777323208E-2</c:v>
                </c:pt>
                <c:pt idx="63">
                  <c:v>8.9795918367346975E-2</c:v>
                </c:pt>
              </c:numCache>
            </c:numRef>
          </c:val>
        </c:ser>
        <c:axId val="137074176"/>
        <c:axId val="137075712"/>
      </c:barChart>
      <c:lineChart>
        <c:grouping val="standard"/>
        <c:ser>
          <c:idx val="1"/>
          <c:order val="1"/>
          <c:tx>
            <c:v>Lower quartile threshold</c:v>
          </c:tx>
          <c:marker>
            <c:symbol val="none"/>
          </c:marker>
          <c:cat>
            <c:strRef>
              <c:f>Sheet2!$A$1:$A$64</c:f>
              <c:strCache>
                <c:ptCount val="64"/>
                <c:pt idx="0">
                  <c:v>Meirionnydd</c:v>
                </c:pt>
                <c:pt idx="1">
                  <c:v>Conwy West</c:v>
                </c:pt>
                <c:pt idx="2">
                  <c:v>Mid Powys</c:v>
                </c:pt>
                <c:pt idx="3">
                  <c:v>South Pembrokeshire</c:v>
                </c:pt>
                <c:pt idx="4">
                  <c:v>Deeside, Hawarden &amp; Saltney</c:v>
                </c:pt>
                <c:pt idx="5">
                  <c:v>Arfon</c:v>
                </c:pt>
                <c:pt idx="6">
                  <c:v>Newport East</c:v>
                </c:pt>
                <c:pt idx="7">
                  <c:v>Torfaen South</c:v>
                </c:pt>
                <c:pt idx="8">
                  <c:v>North West Flintshire</c:v>
                </c:pt>
                <c:pt idx="9">
                  <c:v>Caerphilly North</c:v>
                </c:pt>
                <c:pt idx="10">
                  <c:v>Monmouthshire South</c:v>
                </c:pt>
                <c:pt idx="11">
                  <c:v>South Flintshire</c:v>
                </c:pt>
                <c:pt idx="12">
                  <c:v>City &amp; Cardiff South</c:v>
                </c:pt>
                <c:pt idx="13">
                  <c:v>Blaenau Gwent West</c:v>
                </c:pt>
                <c:pt idx="14">
                  <c:v>Bridgend East Network</c:v>
                </c:pt>
                <c:pt idx="15">
                  <c:v>Penderi</c:v>
                </c:pt>
                <c:pt idx="16">
                  <c:v>Torfaen North</c:v>
                </c:pt>
                <c:pt idx="17">
                  <c:v>Conwy East</c:v>
                </c:pt>
                <c:pt idx="18">
                  <c:v>Dwyfor</c:v>
                </c:pt>
                <c:pt idx="19">
                  <c:v>Central &amp; South Denbighshire</c:v>
                </c:pt>
                <c:pt idx="20">
                  <c:v>Central Vale</c:v>
                </c:pt>
                <c:pt idx="21">
                  <c:v>Bridgend West Network</c:v>
                </c:pt>
                <c:pt idx="22">
                  <c:v>Western Vale</c:v>
                </c:pt>
                <c:pt idx="23">
                  <c:v>BayHealth</c:v>
                </c:pt>
                <c:pt idx="24">
                  <c:v>Blaenau Gwent East</c:v>
                </c:pt>
                <c:pt idx="25">
                  <c:v>Monmouthshire North</c:v>
                </c:pt>
                <c:pt idx="26">
                  <c:v>North Rhondda</c:v>
                </c:pt>
                <c:pt idx="27">
                  <c:v>North Denbighshire</c:v>
                </c:pt>
                <c:pt idx="28">
                  <c:v>Neath</c:v>
                </c:pt>
                <c:pt idx="29">
                  <c:v>Newport North</c:v>
                </c:pt>
                <c:pt idx="30">
                  <c:v>Anglesey</c:v>
                </c:pt>
                <c:pt idx="31">
                  <c:v>North Cynon</c:v>
                </c:pt>
                <c:pt idx="32">
                  <c:v>West &amp; North Wrexham</c:v>
                </c:pt>
                <c:pt idx="33">
                  <c:v>Newport West</c:v>
                </c:pt>
                <c:pt idx="34">
                  <c:v>Upper Valleys</c:v>
                </c:pt>
                <c:pt idx="35">
                  <c:v>North Pembrokeshire</c:v>
                </c:pt>
                <c:pt idx="36">
                  <c:v>South Taf Ely</c:v>
                </c:pt>
                <c:pt idx="37">
                  <c:v>South Ceredigion</c:v>
                </c:pt>
                <c:pt idx="38">
                  <c:v>Cardiff South East</c:v>
                </c:pt>
                <c:pt idx="39">
                  <c:v>Cardiff South West</c:v>
                </c:pt>
                <c:pt idx="40">
                  <c:v>Bridgend North Network</c:v>
                </c:pt>
                <c:pt idx="41">
                  <c:v>South Rhondda</c:v>
                </c:pt>
                <c:pt idx="42">
                  <c:v>South Merthyr Tydfil</c:v>
                </c:pt>
                <c:pt idx="43">
                  <c:v>South Cynon</c:v>
                </c:pt>
                <c:pt idx="44">
                  <c:v>South Powys</c:v>
                </c:pt>
                <c:pt idx="45">
                  <c:v>Cardiff North</c:v>
                </c:pt>
                <c:pt idx="46">
                  <c:v>North Merthyr Tydfil</c:v>
                </c:pt>
                <c:pt idx="47">
                  <c:v>South Wrexham</c:v>
                </c:pt>
                <c:pt idx="48">
                  <c:v>Caerphilly South</c:v>
                </c:pt>
                <c:pt idx="49">
                  <c:v>North Ceredigion</c:v>
                </c:pt>
                <c:pt idx="50">
                  <c:v>Eastern Vale</c:v>
                </c:pt>
                <c:pt idx="51">
                  <c:v>Cwmtawe</c:v>
                </c:pt>
                <c:pt idx="52">
                  <c:v>Central Wrexham</c:v>
                </c:pt>
                <c:pt idx="53">
                  <c:v>Caerphilly East</c:v>
                </c:pt>
                <c:pt idx="54">
                  <c:v>Cardiff West</c:v>
                </c:pt>
                <c:pt idx="55">
                  <c:v>Llwchwr</c:v>
                </c:pt>
                <c:pt idx="56">
                  <c:v>North Powys</c:v>
                </c:pt>
                <c:pt idx="57">
                  <c:v>Llanelli</c:v>
                </c:pt>
                <c:pt idx="58">
                  <c:v>Cardiff East</c:v>
                </c:pt>
                <c:pt idx="59">
                  <c:v>CityHealth</c:v>
                </c:pt>
                <c:pt idx="60">
                  <c:v>Taf / Teifi / Tywi</c:v>
                </c:pt>
                <c:pt idx="61">
                  <c:v>Amman/Gwendraeth</c:v>
                </c:pt>
                <c:pt idx="62">
                  <c:v>Afan</c:v>
                </c:pt>
                <c:pt idx="63">
                  <c:v>North Taf Ely</c:v>
                </c:pt>
              </c:strCache>
            </c:strRef>
          </c:cat>
          <c:val>
            <c:numRef>
              <c:f>Sheet2!$C$1:$C$64</c:f>
              <c:numCache>
                <c:formatCode>0.00%</c:formatCode>
                <c:ptCount val="64"/>
                <c:pt idx="0">
                  <c:v>3.500000000000001E-2</c:v>
                </c:pt>
                <c:pt idx="1">
                  <c:v>3.500000000000001E-2</c:v>
                </c:pt>
                <c:pt idx="2">
                  <c:v>3.500000000000001E-2</c:v>
                </c:pt>
                <c:pt idx="3">
                  <c:v>3.500000000000001E-2</c:v>
                </c:pt>
                <c:pt idx="4">
                  <c:v>3.500000000000001E-2</c:v>
                </c:pt>
                <c:pt idx="5">
                  <c:v>3.500000000000001E-2</c:v>
                </c:pt>
                <c:pt idx="6">
                  <c:v>3.500000000000001E-2</c:v>
                </c:pt>
                <c:pt idx="7">
                  <c:v>3.500000000000001E-2</c:v>
                </c:pt>
                <c:pt idx="8">
                  <c:v>3.500000000000001E-2</c:v>
                </c:pt>
                <c:pt idx="9">
                  <c:v>3.500000000000001E-2</c:v>
                </c:pt>
                <c:pt idx="10">
                  <c:v>3.500000000000001E-2</c:v>
                </c:pt>
                <c:pt idx="11">
                  <c:v>3.500000000000001E-2</c:v>
                </c:pt>
                <c:pt idx="12">
                  <c:v>3.500000000000001E-2</c:v>
                </c:pt>
                <c:pt idx="13">
                  <c:v>3.500000000000001E-2</c:v>
                </c:pt>
                <c:pt idx="14">
                  <c:v>3.500000000000001E-2</c:v>
                </c:pt>
                <c:pt idx="15">
                  <c:v>3.500000000000001E-2</c:v>
                </c:pt>
                <c:pt idx="16">
                  <c:v>3.500000000000001E-2</c:v>
                </c:pt>
                <c:pt idx="17">
                  <c:v>3.500000000000001E-2</c:v>
                </c:pt>
                <c:pt idx="18">
                  <c:v>3.500000000000001E-2</c:v>
                </c:pt>
                <c:pt idx="19">
                  <c:v>3.500000000000001E-2</c:v>
                </c:pt>
                <c:pt idx="20">
                  <c:v>3.500000000000001E-2</c:v>
                </c:pt>
                <c:pt idx="21">
                  <c:v>3.500000000000001E-2</c:v>
                </c:pt>
                <c:pt idx="22">
                  <c:v>3.500000000000001E-2</c:v>
                </c:pt>
                <c:pt idx="23">
                  <c:v>3.500000000000001E-2</c:v>
                </c:pt>
                <c:pt idx="24">
                  <c:v>3.500000000000001E-2</c:v>
                </c:pt>
                <c:pt idx="25">
                  <c:v>3.500000000000001E-2</c:v>
                </c:pt>
                <c:pt idx="26">
                  <c:v>3.500000000000001E-2</c:v>
                </c:pt>
                <c:pt idx="27">
                  <c:v>3.500000000000001E-2</c:v>
                </c:pt>
                <c:pt idx="28">
                  <c:v>3.500000000000001E-2</c:v>
                </c:pt>
                <c:pt idx="29">
                  <c:v>3.500000000000001E-2</c:v>
                </c:pt>
                <c:pt idx="30">
                  <c:v>3.500000000000001E-2</c:v>
                </c:pt>
                <c:pt idx="31">
                  <c:v>3.500000000000001E-2</c:v>
                </c:pt>
                <c:pt idx="32">
                  <c:v>3.500000000000001E-2</c:v>
                </c:pt>
                <c:pt idx="33">
                  <c:v>3.500000000000001E-2</c:v>
                </c:pt>
                <c:pt idx="34">
                  <c:v>3.500000000000001E-2</c:v>
                </c:pt>
                <c:pt idx="35">
                  <c:v>3.500000000000001E-2</c:v>
                </c:pt>
                <c:pt idx="36">
                  <c:v>3.500000000000001E-2</c:v>
                </c:pt>
                <c:pt idx="37">
                  <c:v>3.500000000000001E-2</c:v>
                </c:pt>
                <c:pt idx="38">
                  <c:v>3.500000000000001E-2</c:v>
                </c:pt>
                <c:pt idx="39">
                  <c:v>3.500000000000001E-2</c:v>
                </c:pt>
                <c:pt idx="40">
                  <c:v>3.500000000000001E-2</c:v>
                </c:pt>
                <c:pt idx="41">
                  <c:v>3.500000000000001E-2</c:v>
                </c:pt>
                <c:pt idx="42">
                  <c:v>3.500000000000001E-2</c:v>
                </c:pt>
                <c:pt idx="43">
                  <c:v>3.500000000000001E-2</c:v>
                </c:pt>
                <c:pt idx="44">
                  <c:v>3.500000000000001E-2</c:v>
                </c:pt>
                <c:pt idx="45">
                  <c:v>3.500000000000001E-2</c:v>
                </c:pt>
                <c:pt idx="46">
                  <c:v>3.500000000000001E-2</c:v>
                </c:pt>
                <c:pt idx="47">
                  <c:v>3.500000000000001E-2</c:v>
                </c:pt>
                <c:pt idx="48">
                  <c:v>3.500000000000001E-2</c:v>
                </c:pt>
                <c:pt idx="49">
                  <c:v>3.500000000000001E-2</c:v>
                </c:pt>
                <c:pt idx="50">
                  <c:v>3.500000000000001E-2</c:v>
                </c:pt>
                <c:pt idx="51">
                  <c:v>3.500000000000001E-2</c:v>
                </c:pt>
                <c:pt idx="52">
                  <c:v>3.500000000000001E-2</c:v>
                </c:pt>
                <c:pt idx="53">
                  <c:v>3.500000000000001E-2</c:v>
                </c:pt>
                <c:pt idx="54">
                  <c:v>3.500000000000001E-2</c:v>
                </c:pt>
                <c:pt idx="55">
                  <c:v>3.500000000000001E-2</c:v>
                </c:pt>
                <c:pt idx="56">
                  <c:v>3.500000000000001E-2</c:v>
                </c:pt>
                <c:pt idx="57">
                  <c:v>3.500000000000001E-2</c:v>
                </c:pt>
                <c:pt idx="58">
                  <c:v>3.500000000000001E-2</c:v>
                </c:pt>
                <c:pt idx="59">
                  <c:v>3.500000000000001E-2</c:v>
                </c:pt>
                <c:pt idx="60">
                  <c:v>3.500000000000001E-2</c:v>
                </c:pt>
                <c:pt idx="61">
                  <c:v>3.500000000000001E-2</c:v>
                </c:pt>
                <c:pt idx="62">
                  <c:v>3.500000000000001E-2</c:v>
                </c:pt>
                <c:pt idx="63">
                  <c:v>3.500000000000001E-2</c:v>
                </c:pt>
              </c:numCache>
            </c:numRef>
          </c:val>
        </c:ser>
        <c:marker val="1"/>
        <c:axId val="137074176"/>
        <c:axId val="137075712"/>
      </c:lineChart>
      <c:catAx>
        <c:axId val="137074176"/>
        <c:scaling>
          <c:orientation val="minMax"/>
        </c:scaling>
        <c:axPos val="b"/>
        <c:tickLblPos val="nextTo"/>
        <c:txPr>
          <a:bodyPr/>
          <a:lstStyle/>
          <a:p>
            <a:pPr>
              <a:defRPr sz="800"/>
            </a:pPr>
            <a:endParaRPr lang="en-US"/>
          </a:p>
        </c:txPr>
        <c:crossAx val="137075712"/>
        <c:crosses val="autoZero"/>
        <c:auto val="1"/>
        <c:lblAlgn val="ctr"/>
        <c:lblOffset val="100"/>
      </c:catAx>
      <c:valAx>
        <c:axId val="137075712"/>
        <c:scaling>
          <c:orientation val="minMax"/>
        </c:scaling>
        <c:axPos val="l"/>
        <c:numFmt formatCode="0%" sourceLinked="0"/>
        <c:tickLblPos val="nextTo"/>
        <c:crossAx val="137074176"/>
        <c:crosses val="autoZero"/>
        <c:crossBetween val="between"/>
      </c:valAx>
    </c:plotArea>
    <c:legend>
      <c:legendPos val="t"/>
      <c:legendEntry>
        <c:idx val="0"/>
        <c:delete val="1"/>
      </c:legendEntry>
      <c:layout>
        <c:manualLayout>
          <c:xMode val="edge"/>
          <c:yMode val="edge"/>
          <c:x val="0.38314946038252901"/>
          <c:y val="0.25400552962025463"/>
          <c:w val="0.24970781458165739"/>
          <c:h val="3.653113234214081E-2"/>
        </c:manualLayout>
      </c:layout>
    </c:legend>
    <c:plotVisOnly val="1"/>
    <c:dispBlanksAs val="gap"/>
  </c:chart>
  <c:externalData r:id="rId1"/>
  <c:userShapes r:id="rId2"/>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9.2057807361075245E-2"/>
          <c:y val="4.759922694550759E-2"/>
          <c:w val="0.87399157706342856"/>
          <c:h val="0.73329705758763064"/>
        </c:manualLayout>
      </c:layout>
      <c:lineChart>
        <c:grouping val="standard"/>
        <c:ser>
          <c:idx val="0"/>
          <c:order val="0"/>
          <c:tx>
            <c:strRef>
              <c:f>'Q2 Comparisons'!$B$27</c:f>
              <c:strCache>
                <c:ptCount val="1"/>
                <c:pt idx="0">
                  <c:v>ABMU</c:v>
                </c:pt>
              </c:strCache>
            </c:strRef>
          </c:tx>
          <c:spPr>
            <a:ln w="25400">
              <a:solidFill>
                <a:schemeClr val="accent6">
                  <a:lumMod val="75000"/>
                </a:schemeClr>
              </a:solidFill>
            </a:ln>
          </c:spPr>
          <c:marker>
            <c:symbol val="circle"/>
            <c:size val="5"/>
            <c:spPr>
              <a:solidFill>
                <a:schemeClr val="accent6">
                  <a:lumMod val="75000"/>
                </a:schemeClr>
              </a:solidFill>
              <a:ln>
                <a:solidFill>
                  <a:prstClr val="black"/>
                </a:solidFill>
              </a:ln>
            </c:spPr>
          </c:marker>
          <c:cat>
            <c:numRef>
              <c:f>'Q2 Comparisons'!$A$28:$A$44</c:f>
              <c:numCache>
                <c:formatCode>mmm\-yy</c:formatCode>
                <c:ptCount val="17"/>
                <c:pt idx="0">
                  <c:v>41153</c:v>
                </c:pt>
                <c:pt idx="1">
                  <c:v>41244</c:v>
                </c:pt>
                <c:pt idx="2">
                  <c:v>41334</c:v>
                </c:pt>
                <c:pt idx="3">
                  <c:v>41426</c:v>
                </c:pt>
                <c:pt idx="4">
                  <c:v>41518</c:v>
                </c:pt>
                <c:pt idx="5">
                  <c:v>41609</c:v>
                </c:pt>
                <c:pt idx="6">
                  <c:v>41699</c:v>
                </c:pt>
                <c:pt idx="7">
                  <c:v>41791</c:v>
                </c:pt>
                <c:pt idx="8">
                  <c:v>41883</c:v>
                </c:pt>
                <c:pt idx="9">
                  <c:v>41974</c:v>
                </c:pt>
                <c:pt idx="10">
                  <c:v>42064</c:v>
                </c:pt>
                <c:pt idx="11">
                  <c:v>42156</c:v>
                </c:pt>
                <c:pt idx="12">
                  <c:v>42248</c:v>
                </c:pt>
                <c:pt idx="13">
                  <c:v>42339</c:v>
                </c:pt>
                <c:pt idx="14">
                  <c:v>42430</c:v>
                </c:pt>
                <c:pt idx="15">
                  <c:v>42522</c:v>
                </c:pt>
                <c:pt idx="16">
                  <c:v>42614</c:v>
                </c:pt>
              </c:numCache>
            </c:numRef>
          </c:cat>
          <c:val>
            <c:numRef>
              <c:f>'Q2 Comparisons'!$B$28:$B$44</c:f>
              <c:numCache>
                <c:formatCode>General</c:formatCode>
                <c:ptCount val="17"/>
                <c:pt idx="0">
                  <c:v>0.70000000000000062</c:v>
                </c:pt>
                <c:pt idx="1">
                  <c:v>0.9</c:v>
                </c:pt>
                <c:pt idx="2">
                  <c:v>1.3</c:v>
                </c:pt>
                <c:pt idx="3">
                  <c:v>0.9</c:v>
                </c:pt>
                <c:pt idx="4">
                  <c:v>3.5</c:v>
                </c:pt>
                <c:pt idx="5">
                  <c:v>1.8</c:v>
                </c:pt>
                <c:pt idx="6" formatCode="#,##0.0">
                  <c:v>2.7530917220038202</c:v>
                </c:pt>
                <c:pt idx="7" formatCode="0.0">
                  <c:v>5.6897228921412104</c:v>
                </c:pt>
                <c:pt idx="8" formatCode="0.0">
                  <c:v>8.9934329585458492</c:v>
                </c:pt>
                <c:pt idx="9" formatCode="#,##0.0">
                  <c:v>10.278209095480891</c:v>
                </c:pt>
                <c:pt idx="10" formatCode="#,##0.0">
                  <c:v>16.518550332022862</c:v>
                </c:pt>
                <c:pt idx="11" formatCode="#,##0.0">
                  <c:v>8.9934329585458492</c:v>
                </c:pt>
                <c:pt idx="12" formatCode="0.0">
                  <c:v>6.2403412365419699</c:v>
                </c:pt>
                <c:pt idx="13" formatCode="0.00">
                  <c:v>8.81</c:v>
                </c:pt>
                <c:pt idx="14" formatCode="0.0">
                  <c:v>16.634767428743064</c:v>
                </c:pt>
                <c:pt idx="15" formatCode="0.00">
                  <c:v>12.369972557691694</c:v>
                </c:pt>
                <c:pt idx="16" formatCode="0.00">
                  <c:v>10.466899856508411</c:v>
                </c:pt>
              </c:numCache>
            </c:numRef>
          </c:val>
        </c:ser>
        <c:ser>
          <c:idx val="1"/>
          <c:order val="1"/>
          <c:tx>
            <c:strRef>
              <c:f>'Q2 Comparisons'!$C$27</c:f>
              <c:strCache>
                <c:ptCount val="1"/>
                <c:pt idx="0">
                  <c:v>Aneurin Bevan</c:v>
                </c:pt>
              </c:strCache>
            </c:strRef>
          </c:tx>
          <c:spPr>
            <a:ln w="25400">
              <a:solidFill>
                <a:srgbClr val="FFC000"/>
              </a:solidFill>
            </a:ln>
          </c:spPr>
          <c:marker>
            <c:symbol val="circle"/>
            <c:size val="5"/>
            <c:spPr>
              <a:solidFill>
                <a:srgbClr val="FFC000"/>
              </a:solidFill>
              <a:ln>
                <a:solidFill>
                  <a:schemeClr val="tx1"/>
                </a:solidFill>
              </a:ln>
            </c:spPr>
          </c:marker>
          <c:cat>
            <c:numRef>
              <c:f>'Q2 Comparisons'!$A$28:$A$44</c:f>
              <c:numCache>
                <c:formatCode>mmm\-yy</c:formatCode>
                <c:ptCount val="17"/>
                <c:pt idx="0">
                  <c:v>41153</c:v>
                </c:pt>
                <c:pt idx="1">
                  <c:v>41244</c:v>
                </c:pt>
                <c:pt idx="2">
                  <c:v>41334</c:v>
                </c:pt>
                <c:pt idx="3">
                  <c:v>41426</c:v>
                </c:pt>
                <c:pt idx="4">
                  <c:v>41518</c:v>
                </c:pt>
                <c:pt idx="5">
                  <c:v>41609</c:v>
                </c:pt>
                <c:pt idx="6">
                  <c:v>41699</c:v>
                </c:pt>
                <c:pt idx="7">
                  <c:v>41791</c:v>
                </c:pt>
                <c:pt idx="8">
                  <c:v>41883</c:v>
                </c:pt>
                <c:pt idx="9">
                  <c:v>41974</c:v>
                </c:pt>
                <c:pt idx="10">
                  <c:v>42064</c:v>
                </c:pt>
                <c:pt idx="11">
                  <c:v>42156</c:v>
                </c:pt>
                <c:pt idx="12">
                  <c:v>42248</c:v>
                </c:pt>
                <c:pt idx="13">
                  <c:v>42339</c:v>
                </c:pt>
                <c:pt idx="14">
                  <c:v>42430</c:v>
                </c:pt>
                <c:pt idx="15">
                  <c:v>42522</c:v>
                </c:pt>
                <c:pt idx="16">
                  <c:v>42614</c:v>
                </c:pt>
              </c:numCache>
            </c:numRef>
          </c:cat>
          <c:val>
            <c:numRef>
              <c:f>'Q2 Comparisons'!$C$28:$C$44</c:f>
              <c:numCache>
                <c:formatCode>General</c:formatCode>
                <c:ptCount val="17"/>
                <c:pt idx="0">
                  <c:v>1.3</c:v>
                </c:pt>
                <c:pt idx="1">
                  <c:v>1.3</c:v>
                </c:pt>
                <c:pt idx="2">
                  <c:v>0.30000000000000032</c:v>
                </c:pt>
                <c:pt idx="3">
                  <c:v>0.5</c:v>
                </c:pt>
                <c:pt idx="4">
                  <c:v>1</c:v>
                </c:pt>
                <c:pt idx="5">
                  <c:v>2</c:v>
                </c:pt>
                <c:pt idx="6" formatCode="#,##0.0">
                  <c:v>1.0017664481702686</c:v>
                </c:pt>
                <c:pt idx="7" formatCode="0.0">
                  <c:v>1.5026496722554048</c:v>
                </c:pt>
                <c:pt idx="8" formatCode="0.0">
                  <c:v>2.3374550457306387</c:v>
                </c:pt>
                <c:pt idx="9" formatCode="#,##0.0">
                  <c:v>2.3374550457306387</c:v>
                </c:pt>
                <c:pt idx="10" formatCode="#,##0.0">
                  <c:v>3.3392214939009022</c:v>
                </c:pt>
                <c:pt idx="11" formatCode="#,##0.0">
                  <c:v>2.0035328963405492</c:v>
                </c:pt>
                <c:pt idx="12" formatCode="0.0">
                  <c:v>1.1687275228653249</c:v>
                </c:pt>
                <c:pt idx="13" formatCode="0.00">
                  <c:v>1.1700000000000021</c:v>
                </c:pt>
                <c:pt idx="14" formatCode="0.0">
                  <c:v>1.5506520491866886</c:v>
                </c:pt>
                <c:pt idx="15" formatCode="0.00">
                  <c:v>2.2344870734922799</c:v>
                </c:pt>
                <c:pt idx="16" formatCode="0.00">
                  <c:v>13.063155198877952</c:v>
                </c:pt>
              </c:numCache>
            </c:numRef>
          </c:val>
        </c:ser>
        <c:ser>
          <c:idx val="2"/>
          <c:order val="2"/>
          <c:tx>
            <c:strRef>
              <c:f>'Q2 Comparisons'!$D$27</c:f>
              <c:strCache>
                <c:ptCount val="1"/>
                <c:pt idx="0">
                  <c:v>BCU</c:v>
                </c:pt>
              </c:strCache>
            </c:strRef>
          </c:tx>
          <c:spPr>
            <a:ln w="25400">
              <a:solidFill>
                <a:srgbClr val="00B050"/>
              </a:solidFill>
            </a:ln>
          </c:spPr>
          <c:marker>
            <c:symbol val="circle"/>
            <c:size val="5"/>
            <c:spPr>
              <a:solidFill>
                <a:srgbClr val="00B050"/>
              </a:solidFill>
              <a:ln>
                <a:solidFill>
                  <a:schemeClr val="tx1"/>
                </a:solidFill>
              </a:ln>
            </c:spPr>
          </c:marker>
          <c:cat>
            <c:numRef>
              <c:f>'Q2 Comparisons'!$A$28:$A$44</c:f>
              <c:numCache>
                <c:formatCode>mmm\-yy</c:formatCode>
                <c:ptCount val="17"/>
                <c:pt idx="0">
                  <c:v>41153</c:v>
                </c:pt>
                <c:pt idx="1">
                  <c:v>41244</c:v>
                </c:pt>
                <c:pt idx="2">
                  <c:v>41334</c:v>
                </c:pt>
                <c:pt idx="3">
                  <c:v>41426</c:v>
                </c:pt>
                <c:pt idx="4">
                  <c:v>41518</c:v>
                </c:pt>
                <c:pt idx="5">
                  <c:v>41609</c:v>
                </c:pt>
                <c:pt idx="6">
                  <c:v>41699</c:v>
                </c:pt>
                <c:pt idx="7">
                  <c:v>41791</c:v>
                </c:pt>
                <c:pt idx="8">
                  <c:v>41883</c:v>
                </c:pt>
                <c:pt idx="9">
                  <c:v>41974</c:v>
                </c:pt>
                <c:pt idx="10">
                  <c:v>42064</c:v>
                </c:pt>
                <c:pt idx="11">
                  <c:v>42156</c:v>
                </c:pt>
                <c:pt idx="12">
                  <c:v>42248</c:v>
                </c:pt>
                <c:pt idx="13">
                  <c:v>42339</c:v>
                </c:pt>
                <c:pt idx="14">
                  <c:v>42430</c:v>
                </c:pt>
                <c:pt idx="15">
                  <c:v>42522</c:v>
                </c:pt>
                <c:pt idx="16">
                  <c:v>42614</c:v>
                </c:pt>
              </c:numCache>
            </c:numRef>
          </c:cat>
          <c:val>
            <c:numRef>
              <c:f>'Q2 Comparisons'!$D$28:$D$44</c:f>
              <c:numCache>
                <c:formatCode>General</c:formatCode>
                <c:ptCount val="17"/>
                <c:pt idx="0">
                  <c:v>1</c:v>
                </c:pt>
                <c:pt idx="1">
                  <c:v>1.4</c:v>
                </c:pt>
                <c:pt idx="2">
                  <c:v>1.1000000000000001</c:v>
                </c:pt>
                <c:pt idx="3">
                  <c:v>1.7</c:v>
                </c:pt>
                <c:pt idx="4">
                  <c:v>3.7</c:v>
                </c:pt>
                <c:pt idx="5">
                  <c:v>4.3</c:v>
                </c:pt>
                <c:pt idx="6" formatCode="#,##0.0">
                  <c:v>4.2565085562916165</c:v>
                </c:pt>
                <c:pt idx="7" formatCode="0.0">
                  <c:v>4.3983921748346972</c:v>
                </c:pt>
                <c:pt idx="8" formatCode="0.0">
                  <c:v>5.3915775046360475</c:v>
                </c:pt>
                <c:pt idx="9" formatCode="#,##0.0">
                  <c:v>7.094180927152669</c:v>
                </c:pt>
                <c:pt idx="10" formatCode="#,##0.0">
                  <c:v>18.161103173510892</c:v>
                </c:pt>
                <c:pt idx="11" formatCode="#,##0.0">
                  <c:v>11.066922246358224</c:v>
                </c:pt>
                <c:pt idx="12" formatCode="0.0">
                  <c:v>6.6685300715235245</c:v>
                </c:pt>
                <c:pt idx="13" formatCode="0.00">
                  <c:v>6.1</c:v>
                </c:pt>
                <c:pt idx="14" formatCode="0.0">
                  <c:v>12.103083692823736</c:v>
                </c:pt>
                <c:pt idx="15" formatCode="0.00">
                  <c:v>9.3596151326257768</c:v>
                </c:pt>
                <c:pt idx="16" formatCode="0.00">
                  <c:v>4.4638164478676625</c:v>
                </c:pt>
              </c:numCache>
            </c:numRef>
          </c:val>
        </c:ser>
        <c:ser>
          <c:idx val="3"/>
          <c:order val="3"/>
          <c:tx>
            <c:strRef>
              <c:f>'Q2 Comparisons'!$E$27</c:f>
              <c:strCache>
                <c:ptCount val="1"/>
                <c:pt idx="0">
                  <c:v>Cardiff and Vale</c:v>
                </c:pt>
              </c:strCache>
            </c:strRef>
          </c:tx>
          <c:spPr>
            <a:ln w="25400">
              <a:solidFill>
                <a:schemeClr val="accent1">
                  <a:lumMod val="75000"/>
                </a:schemeClr>
              </a:solidFill>
            </a:ln>
          </c:spPr>
          <c:marker>
            <c:symbol val="circle"/>
            <c:size val="5"/>
            <c:spPr>
              <a:solidFill>
                <a:schemeClr val="accent1">
                  <a:lumMod val="75000"/>
                </a:schemeClr>
              </a:solidFill>
              <a:ln>
                <a:solidFill>
                  <a:sysClr val="windowText" lastClr="000000"/>
                </a:solidFill>
              </a:ln>
            </c:spPr>
          </c:marker>
          <c:cat>
            <c:numRef>
              <c:f>'Q2 Comparisons'!$A$28:$A$44</c:f>
              <c:numCache>
                <c:formatCode>mmm\-yy</c:formatCode>
                <c:ptCount val="17"/>
                <c:pt idx="0">
                  <c:v>41153</c:v>
                </c:pt>
                <c:pt idx="1">
                  <c:v>41244</c:v>
                </c:pt>
                <c:pt idx="2">
                  <c:v>41334</c:v>
                </c:pt>
                <c:pt idx="3">
                  <c:v>41426</c:v>
                </c:pt>
                <c:pt idx="4">
                  <c:v>41518</c:v>
                </c:pt>
                <c:pt idx="5">
                  <c:v>41609</c:v>
                </c:pt>
                <c:pt idx="6">
                  <c:v>41699</c:v>
                </c:pt>
                <c:pt idx="7">
                  <c:v>41791</c:v>
                </c:pt>
                <c:pt idx="8">
                  <c:v>41883</c:v>
                </c:pt>
                <c:pt idx="9">
                  <c:v>41974</c:v>
                </c:pt>
                <c:pt idx="10">
                  <c:v>42064</c:v>
                </c:pt>
                <c:pt idx="11">
                  <c:v>42156</c:v>
                </c:pt>
                <c:pt idx="12">
                  <c:v>42248</c:v>
                </c:pt>
                <c:pt idx="13">
                  <c:v>42339</c:v>
                </c:pt>
                <c:pt idx="14">
                  <c:v>42430</c:v>
                </c:pt>
                <c:pt idx="15">
                  <c:v>42522</c:v>
                </c:pt>
                <c:pt idx="16">
                  <c:v>42614</c:v>
                </c:pt>
              </c:numCache>
            </c:numRef>
          </c:cat>
          <c:val>
            <c:numRef>
              <c:f>'Q2 Comparisons'!$E$28:$E$44</c:f>
              <c:numCache>
                <c:formatCode>General</c:formatCode>
                <c:ptCount val="17"/>
                <c:pt idx="0">
                  <c:v>1.2</c:v>
                </c:pt>
                <c:pt idx="1">
                  <c:v>0.60000000000000064</c:v>
                </c:pt>
                <c:pt idx="2">
                  <c:v>0.2</c:v>
                </c:pt>
                <c:pt idx="3">
                  <c:v>2.2000000000000002</c:v>
                </c:pt>
                <c:pt idx="4">
                  <c:v>2</c:v>
                </c:pt>
                <c:pt idx="5">
                  <c:v>2.6</c:v>
                </c:pt>
                <c:pt idx="6" formatCode="#,##0.0">
                  <c:v>0.98770894982833557</c:v>
                </c:pt>
                <c:pt idx="7" formatCode="0.0">
                  <c:v>0.79016715986266328</c:v>
                </c:pt>
                <c:pt idx="8" formatCode="0.0">
                  <c:v>0.98770894982833557</c:v>
                </c:pt>
                <c:pt idx="9" formatCode="#,##0.0">
                  <c:v>1.1852507397940082</c:v>
                </c:pt>
                <c:pt idx="10" formatCode="#,##0.0">
                  <c:v>0.79016715986266328</c:v>
                </c:pt>
                <c:pt idx="11" formatCode="#,##0.0">
                  <c:v>1.5803343197253379</c:v>
                </c:pt>
                <c:pt idx="12" formatCode="0.0">
                  <c:v>8.6918387584893573</c:v>
                </c:pt>
                <c:pt idx="13" formatCode="0.00">
                  <c:v>6.91</c:v>
                </c:pt>
                <c:pt idx="14" formatCode="0.0">
                  <c:v>22.615093188707387</c:v>
                </c:pt>
                <c:pt idx="15" formatCode="0.00">
                  <c:v>9.4893883882892727</c:v>
                </c:pt>
                <c:pt idx="16" formatCode="0.00">
                  <c:v>9.4893883882892727</c:v>
                </c:pt>
              </c:numCache>
            </c:numRef>
          </c:val>
        </c:ser>
        <c:ser>
          <c:idx val="4"/>
          <c:order val="4"/>
          <c:tx>
            <c:strRef>
              <c:f>'Q2 Comparisons'!$F$27</c:f>
              <c:strCache>
                <c:ptCount val="1"/>
                <c:pt idx="0">
                  <c:v>Cwm Taf</c:v>
                </c:pt>
              </c:strCache>
            </c:strRef>
          </c:tx>
          <c:spPr>
            <a:ln w="25400"/>
          </c:spPr>
          <c:marker>
            <c:symbol val="circle"/>
            <c:size val="5"/>
            <c:spPr>
              <a:ln>
                <a:solidFill>
                  <a:schemeClr val="tx1"/>
                </a:solidFill>
              </a:ln>
            </c:spPr>
          </c:marker>
          <c:dPt>
            <c:idx val="8"/>
            <c:spPr>
              <a:ln w="25400">
                <a:solidFill>
                  <a:sysClr val="windowText" lastClr="000000"/>
                </a:solidFill>
              </a:ln>
            </c:spPr>
          </c:dPt>
          <c:cat>
            <c:numRef>
              <c:f>'Q2 Comparisons'!$A$28:$A$44</c:f>
              <c:numCache>
                <c:formatCode>mmm\-yy</c:formatCode>
                <c:ptCount val="17"/>
                <c:pt idx="0">
                  <c:v>41153</c:v>
                </c:pt>
                <c:pt idx="1">
                  <c:v>41244</c:v>
                </c:pt>
                <c:pt idx="2">
                  <c:v>41334</c:v>
                </c:pt>
                <c:pt idx="3">
                  <c:v>41426</c:v>
                </c:pt>
                <c:pt idx="4">
                  <c:v>41518</c:v>
                </c:pt>
                <c:pt idx="5">
                  <c:v>41609</c:v>
                </c:pt>
                <c:pt idx="6">
                  <c:v>41699</c:v>
                </c:pt>
                <c:pt idx="7">
                  <c:v>41791</c:v>
                </c:pt>
                <c:pt idx="8">
                  <c:v>41883</c:v>
                </c:pt>
                <c:pt idx="9">
                  <c:v>41974</c:v>
                </c:pt>
                <c:pt idx="10">
                  <c:v>42064</c:v>
                </c:pt>
                <c:pt idx="11">
                  <c:v>42156</c:v>
                </c:pt>
                <c:pt idx="12">
                  <c:v>42248</c:v>
                </c:pt>
                <c:pt idx="13">
                  <c:v>42339</c:v>
                </c:pt>
                <c:pt idx="14">
                  <c:v>42430</c:v>
                </c:pt>
                <c:pt idx="15">
                  <c:v>42522</c:v>
                </c:pt>
                <c:pt idx="16">
                  <c:v>42614</c:v>
                </c:pt>
              </c:numCache>
            </c:numRef>
          </c:cat>
          <c:val>
            <c:numRef>
              <c:f>'Q2 Comparisons'!$F$28:$F$44</c:f>
              <c:numCache>
                <c:formatCode>General</c:formatCode>
                <c:ptCount val="17"/>
                <c:pt idx="0">
                  <c:v>0.30000000000000032</c:v>
                </c:pt>
                <c:pt idx="1">
                  <c:v>1.6</c:v>
                </c:pt>
                <c:pt idx="2">
                  <c:v>0.30000000000000032</c:v>
                </c:pt>
                <c:pt idx="3">
                  <c:v>0.9</c:v>
                </c:pt>
                <c:pt idx="4">
                  <c:v>1.6</c:v>
                </c:pt>
                <c:pt idx="5">
                  <c:v>1.6</c:v>
                </c:pt>
                <c:pt idx="6" formatCode="#,##0.0">
                  <c:v>1.3160448902912081</c:v>
                </c:pt>
                <c:pt idx="7" formatCode="0.0">
                  <c:v>0.32901122257280352</c:v>
                </c:pt>
                <c:pt idx="8" formatCode="0.0">
                  <c:v>3.6191234483008219</c:v>
                </c:pt>
                <c:pt idx="9" formatCode="#,##0.0">
                  <c:v>4.6061571160192276</c:v>
                </c:pt>
                <c:pt idx="10" formatCode="#,##0.0">
                  <c:v>5.2641795611648305</c:v>
                </c:pt>
                <c:pt idx="11" formatCode="#,##0.0">
                  <c:v>3.9481346708736242</c:v>
                </c:pt>
                <c:pt idx="12" formatCode="0.0">
                  <c:v>2.3030785580096151</c:v>
                </c:pt>
                <c:pt idx="13" formatCode="0.00">
                  <c:v>2.96</c:v>
                </c:pt>
                <c:pt idx="14" formatCode="0.0">
                  <c:v>4.7304808533787455</c:v>
                </c:pt>
                <c:pt idx="15" formatCode="0.00">
                  <c:v>2.6960082228250797</c:v>
                </c:pt>
                <c:pt idx="16" formatCode="0.00">
                  <c:v>2.6960082228250797</c:v>
                </c:pt>
              </c:numCache>
            </c:numRef>
          </c:val>
        </c:ser>
        <c:ser>
          <c:idx val="5"/>
          <c:order val="5"/>
          <c:tx>
            <c:strRef>
              <c:f>'Q2 Comparisons'!$G$27</c:f>
              <c:strCache>
                <c:ptCount val="1"/>
                <c:pt idx="0">
                  <c:v>Hywel Dda</c:v>
                </c:pt>
              </c:strCache>
            </c:strRef>
          </c:tx>
          <c:spPr>
            <a:ln w="25400">
              <a:solidFill>
                <a:schemeClr val="accent2">
                  <a:lumMod val="75000"/>
                </a:schemeClr>
              </a:solidFill>
            </a:ln>
          </c:spPr>
          <c:marker>
            <c:symbol val="circle"/>
            <c:size val="5"/>
            <c:spPr>
              <a:solidFill>
                <a:schemeClr val="accent2">
                  <a:lumMod val="75000"/>
                </a:schemeClr>
              </a:solidFill>
              <a:ln>
                <a:solidFill>
                  <a:schemeClr val="tx1"/>
                </a:solidFill>
              </a:ln>
            </c:spPr>
          </c:marker>
          <c:cat>
            <c:numRef>
              <c:f>'Q2 Comparisons'!$A$28:$A$44</c:f>
              <c:numCache>
                <c:formatCode>mmm\-yy</c:formatCode>
                <c:ptCount val="17"/>
                <c:pt idx="0">
                  <c:v>41153</c:v>
                </c:pt>
                <c:pt idx="1">
                  <c:v>41244</c:v>
                </c:pt>
                <c:pt idx="2">
                  <c:v>41334</c:v>
                </c:pt>
                <c:pt idx="3">
                  <c:v>41426</c:v>
                </c:pt>
                <c:pt idx="4">
                  <c:v>41518</c:v>
                </c:pt>
                <c:pt idx="5">
                  <c:v>41609</c:v>
                </c:pt>
                <c:pt idx="6">
                  <c:v>41699</c:v>
                </c:pt>
                <c:pt idx="7">
                  <c:v>41791</c:v>
                </c:pt>
                <c:pt idx="8">
                  <c:v>41883</c:v>
                </c:pt>
                <c:pt idx="9">
                  <c:v>41974</c:v>
                </c:pt>
                <c:pt idx="10">
                  <c:v>42064</c:v>
                </c:pt>
                <c:pt idx="11">
                  <c:v>42156</c:v>
                </c:pt>
                <c:pt idx="12">
                  <c:v>42248</c:v>
                </c:pt>
                <c:pt idx="13">
                  <c:v>42339</c:v>
                </c:pt>
                <c:pt idx="14">
                  <c:v>42430</c:v>
                </c:pt>
                <c:pt idx="15">
                  <c:v>42522</c:v>
                </c:pt>
                <c:pt idx="16">
                  <c:v>42614</c:v>
                </c:pt>
              </c:numCache>
            </c:numRef>
          </c:cat>
          <c:val>
            <c:numRef>
              <c:f>'Q2 Comparisons'!$G$28:$G$44</c:f>
              <c:numCache>
                <c:formatCode>General</c:formatCode>
                <c:ptCount val="17"/>
                <c:pt idx="0">
                  <c:v>0.5</c:v>
                </c:pt>
                <c:pt idx="1">
                  <c:v>1</c:v>
                </c:pt>
                <c:pt idx="2">
                  <c:v>1.3</c:v>
                </c:pt>
                <c:pt idx="3">
                  <c:v>0</c:v>
                </c:pt>
                <c:pt idx="4">
                  <c:v>1.8</c:v>
                </c:pt>
                <c:pt idx="5">
                  <c:v>1.3</c:v>
                </c:pt>
                <c:pt idx="6" formatCode="#,##0.0">
                  <c:v>1.2766598493030721</c:v>
                </c:pt>
                <c:pt idx="7" formatCode="0.0">
                  <c:v>0.76599590958184582</c:v>
                </c:pt>
                <c:pt idx="8" formatCode="0.0">
                  <c:v>0.76599590958184582</c:v>
                </c:pt>
                <c:pt idx="9" formatCode="#,##0.0">
                  <c:v>0.76599590958184582</c:v>
                </c:pt>
                <c:pt idx="10" formatCode="#,##0.0">
                  <c:v>1.5319918191636792</c:v>
                </c:pt>
                <c:pt idx="11" formatCode="#,##0.0">
                  <c:v>2.2979877287455484</c:v>
                </c:pt>
                <c:pt idx="12" formatCode="0.0">
                  <c:v>8.4259550054002705</c:v>
                </c:pt>
                <c:pt idx="13" formatCode="0.00">
                  <c:v>6.64</c:v>
                </c:pt>
                <c:pt idx="14" formatCode="0.0">
                  <c:v>4.1667860277247355</c:v>
                </c:pt>
                <c:pt idx="15" formatCode="0.00">
                  <c:v>6.2625740745089455</c:v>
                </c:pt>
                <c:pt idx="16" formatCode="0.00">
                  <c:v>5.4797523151953831</c:v>
                </c:pt>
              </c:numCache>
            </c:numRef>
          </c:val>
        </c:ser>
        <c:ser>
          <c:idx val="6"/>
          <c:order val="6"/>
          <c:tx>
            <c:strRef>
              <c:f>'Q2 Comparisons'!$H$27</c:f>
              <c:strCache>
                <c:ptCount val="1"/>
                <c:pt idx="0">
                  <c:v>Powys</c:v>
                </c:pt>
              </c:strCache>
            </c:strRef>
          </c:tx>
          <c:spPr>
            <a:ln w="25400">
              <a:solidFill>
                <a:srgbClr val="7030A0"/>
              </a:solidFill>
            </a:ln>
          </c:spPr>
          <c:marker>
            <c:symbol val="circle"/>
            <c:size val="5"/>
            <c:spPr>
              <a:solidFill>
                <a:srgbClr val="7030A0"/>
              </a:solidFill>
              <a:ln>
                <a:solidFill>
                  <a:schemeClr val="tx1"/>
                </a:solidFill>
              </a:ln>
            </c:spPr>
          </c:marker>
          <c:cat>
            <c:numRef>
              <c:f>'Q2 Comparisons'!$A$28:$A$44</c:f>
              <c:numCache>
                <c:formatCode>mmm\-yy</c:formatCode>
                <c:ptCount val="17"/>
                <c:pt idx="0">
                  <c:v>41153</c:v>
                </c:pt>
                <c:pt idx="1">
                  <c:v>41244</c:v>
                </c:pt>
                <c:pt idx="2">
                  <c:v>41334</c:v>
                </c:pt>
                <c:pt idx="3">
                  <c:v>41426</c:v>
                </c:pt>
                <c:pt idx="4">
                  <c:v>41518</c:v>
                </c:pt>
                <c:pt idx="5">
                  <c:v>41609</c:v>
                </c:pt>
                <c:pt idx="6">
                  <c:v>41699</c:v>
                </c:pt>
                <c:pt idx="7">
                  <c:v>41791</c:v>
                </c:pt>
                <c:pt idx="8">
                  <c:v>41883</c:v>
                </c:pt>
                <c:pt idx="9">
                  <c:v>41974</c:v>
                </c:pt>
                <c:pt idx="10">
                  <c:v>42064</c:v>
                </c:pt>
                <c:pt idx="11">
                  <c:v>42156</c:v>
                </c:pt>
                <c:pt idx="12">
                  <c:v>42248</c:v>
                </c:pt>
                <c:pt idx="13">
                  <c:v>42339</c:v>
                </c:pt>
                <c:pt idx="14">
                  <c:v>42430</c:v>
                </c:pt>
                <c:pt idx="15">
                  <c:v>42522</c:v>
                </c:pt>
                <c:pt idx="16">
                  <c:v>42614</c:v>
                </c:pt>
              </c:numCache>
            </c:numRef>
          </c:cat>
          <c:val>
            <c:numRef>
              <c:f>'Q2 Comparisons'!$H$28:$H$44</c:f>
              <c:numCache>
                <c:formatCode>General</c:formatCode>
                <c:ptCount val="17"/>
                <c:pt idx="0">
                  <c:v>2.1</c:v>
                </c:pt>
                <c:pt idx="1">
                  <c:v>1.4</c:v>
                </c:pt>
                <c:pt idx="2">
                  <c:v>1.4</c:v>
                </c:pt>
                <c:pt idx="3">
                  <c:v>2.1</c:v>
                </c:pt>
                <c:pt idx="4">
                  <c:v>7.2</c:v>
                </c:pt>
                <c:pt idx="5">
                  <c:v>1.4</c:v>
                </c:pt>
                <c:pt idx="6" formatCode="#,##0.0">
                  <c:v>2.1687269572760917</c:v>
                </c:pt>
                <c:pt idx="7" formatCode="0.0">
                  <c:v>2.1687269572760917</c:v>
                </c:pt>
                <c:pt idx="8" formatCode="0.0">
                  <c:v>2.891635943034756</c:v>
                </c:pt>
                <c:pt idx="9" formatCode="#,##0.0">
                  <c:v>5.0603629003108503</c:v>
                </c:pt>
                <c:pt idx="10" formatCode="#,##0.0">
                  <c:v>5.0603629003108503</c:v>
                </c:pt>
                <c:pt idx="11" formatCode="#,##0.0">
                  <c:v>5.0603629003108503</c:v>
                </c:pt>
                <c:pt idx="12" formatCode="0.0">
                  <c:v>2.891635943034756</c:v>
                </c:pt>
                <c:pt idx="13" formatCode="0.00">
                  <c:v>7.23</c:v>
                </c:pt>
                <c:pt idx="14" formatCode="0.0">
                  <c:v>2.2611644997173612</c:v>
                </c:pt>
                <c:pt idx="15" formatCode="0.00">
                  <c:v>4.5234541095580445</c:v>
                </c:pt>
                <c:pt idx="16" formatCode="0.00">
                  <c:v>12.062544292154879</c:v>
                </c:pt>
              </c:numCache>
            </c:numRef>
          </c:val>
        </c:ser>
        <c:marker val="1"/>
        <c:axId val="87279104"/>
        <c:axId val="87281024"/>
      </c:lineChart>
      <c:catAx>
        <c:axId val="87279104"/>
        <c:scaling>
          <c:orientation val="minMax"/>
        </c:scaling>
        <c:axPos val="b"/>
        <c:numFmt formatCode="mmm\-yy" sourceLinked="1"/>
        <c:tickLblPos val="nextTo"/>
        <c:txPr>
          <a:bodyPr rot="-2700000"/>
          <a:lstStyle/>
          <a:p>
            <a:pPr>
              <a:defRPr/>
            </a:pPr>
            <a:endParaRPr lang="en-US"/>
          </a:p>
        </c:txPr>
        <c:crossAx val="87281024"/>
        <c:crosses val="autoZero"/>
        <c:lblAlgn val="ctr"/>
        <c:lblOffset val="100"/>
      </c:catAx>
      <c:valAx>
        <c:axId val="87281024"/>
        <c:scaling>
          <c:orientation val="minMax"/>
        </c:scaling>
        <c:axPos val="l"/>
        <c:title>
          <c:tx>
            <c:rich>
              <a:bodyPr rot="-5400000" vert="horz"/>
              <a:lstStyle/>
              <a:p>
                <a:pPr>
                  <a:defRPr/>
                </a:pPr>
                <a:r>
                  <a:rPr lang="en-GB"/>
                  <a:t>Number of GP reports per 100,000 HB population</a:t>
                </a:r>
              </a:p>
            </c:rich>
          </c:tx>
          <c:layout>
            <c:manualLayout>
              <c:xMode val="edge"/>
              <c:yMode val="edge"/>
              <c:x val="7.9428156586809663E-3"/>
              <c:y val="5.6187099455307893E-2"/>
            </c:manualLayout>
          </c:layout>
        </c:title>
        <c:numFmt formatCode="General" sourceLinked="1"/>
        <c:tickLblPos val="nextTo"/>
        <c:crossAx val="87279104"/>
        <c:crosses val="autoZero"/>
        <c:crossBetween val="between"/>
      </c:valAx>
    </c:plotArea>
    <c:plotVisOnly val="1"/>
  </c:chart>
  <c:spPr>
    <a:ln>
      <a:noFill/>
    </a:ln>
  </c:spPr>
  <c:txPr>
    <a:bodyPr/>
    <a:lstStyle/>
    <a:p>
      <a:pPr>
        <a:defRPr sz="1000">
          <a:latin typeface="Arial" pitchFamily="34" charset="0"/>
          <a:cs typeface="Arial" pitchFamily="34" charset="0"/>
        </a:defRPr>
      </a:pPr>
      <a:endParaRPr lang="en-US"/>
    </a:p>
  </c:txPr>
  <c:externalData r:id="rId1"/>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lineChart>
        <c:grouping val="standard"/>
        <c:ser>
          <c:idx val="0"/>
          <c:order val="0"/>
          <c:tx>
            <c:strRef>
              <c:f>'Qtr info by HB'!$A$32</c:f>
              <c:strCache>
                <c:ptCount val="1"/>
                <c:pt idx="0">
                  <c:v>ABMU</c:v>
                </c:pt>
              </c:strCache>
            </c:strRef>
          </c:tx>
          <c:spPr>
            <a:ln w="25400">
              <a:solidFill>
                <a:srgbClr val="E46C0A"/>
              </a:solidFill>
            </a:ln>
          </c:spPr>
          <c:marker>
            <c:symbol val="circle"/>
            <c:size val="4"/>
            <c:spPr>
              <a:solidFill>
                <a:srgbClr val="E46C0A"/>
              </a:solidFill>
              <a:ln>
                <a:solidFill>
                  <a:schemeClr val="tx1"/>
                </a:solidFill>
              </a:ln>
            </c:spPr>
          </c:marker>
          <c:cat>
            <c:numRef>
              <c:f>'Qtr info by HB'!$B$31:$W$31</c:f>
              <c:numCache>
                <c:formatCode>mmm\-yy</c:formatCode>
                <c:ptCount val="22"/>
                <c:pt idx="0">
                  <c:v>40695</c:v>
                </c:pt>
                <c:pt idx="1">
                  <c:v>40787</c:v>
                </c:pt>
                <c:pt idx="2">
                  <c:v>40878</c:v>
                </c:pt>
                <c:pt idx="3">
                  <c:v>40969</c:v>
                </c:pt>
                <c:pt idx="4">
                  <c:v>41061</c:v>
                </c:pt>
                <c:pt idx="5">
                  <c:v>41153</c:v>
                </c:pt>
                <c:pt idx="6">
                  <c:v>41244</c:v>
                </c:pt>
                <c:pt idx="7">
                  <c:v>41334</c:v>
                </c:pt>
                <c:pt idx="8">
                  <c:v>41426</c:v>
                </c:pt>
                <c:pt idx="9">
                  <c:v>41518</c:v>
                </c:pt>
                <c:pt idx="10">
                  <c:v>41609</c:v>
                </c:pt>
                <c:pt idx="11">
                  <c:v>41699</c:v>
                </c:pt>
                <c:pt idx="12">
                  <c:v>41791</c:v>
                </c:pt>
                <c:pt idx="13">
                  <c:v>41883</c:v>
                </c:pt>
                <c:pt idx="14">
                  <c:v>41974</c:v>
                </c:pt>
                <c:pt idx="15">
                  <c:v>42064</c:v>
                </c:pt>
                <c:pt idx="16">
                  <c:v>42156</c:v>
                </c:pt>
                <c:pt idx="17">
                  <c:v>42248</c:v>
                </c:pt>
                <c:pt idx="18">
                  <c:v>42339</c:v>
                </c:pt>
                <c:pt idx="19">
                  <c:v>42430</c:v>
                </c:pt>
                <c:pt idx="20">
                  <c:v>42522</c:v>
                </c:pt>
                <c:pt idx="21">
                  <c:v>42614</c:v>
                </c:pt>
              </c:numCache>
            </c:numRef>
          </c:cat>
          <c:val>
            <c:numRef>
              <c:f>'Qtr info by HB'!$B$32:$W$32</c:f>
              <c:numCache>
                <c:formatCode>0.00</c:formatCode>
                <c:ptCount val="22"/>
                <c:pt idx="0">
                  <c:v>95.22</c:v>
                </c:pt>
                <c:pt idx="1">
                  <c:v>95</c:v>
                </c:pt>
                <c:pt idx="2">
                  <c:v>94.97</c:v>
                </c:pt>
                <c:pt idx="3">
                  <c:v>94.669999999999987</c:v>
                </c:pt>
                <c:pt idx="4">
                  <c:v>94.31</c:v>
                </c:pt>
                <c:pt idx="5">
                  <c:v>93.240000000000023</c:v>
                </c:pt>
                <c:pt idx="6">
                  <c:v>92.960000000000022</c:v>
                </c:pt>
                <c:pt idx="7">
                  <c:v>92.48</c:v>
                </c:pt>
                <c:pt idx="8">
                  <c:v>92.3</c:v>
                </c:pt>
                <c:pt idx="9">
                  <c:v>92.4</c:v>
                </c:pt>
                <c:pt idx="10">
                  <c:v>92.22</c:v>
                </c:pt>
                <c:pt idx="11">
                  <c:v>92.63</c:v>
                </c:pt>
                <c:pt idx="12">
                  <c:v>92.63</c:v>
                </c:pt>
                <c:pt idx="13">
                  <c:v>92.58</c:v>
                </c:pt>
                <c:pt idx="14">
                  <c:v>92.410000000000025</c:v>
                </c:pt>
                <c:pt idx="15">
                  <c:v>92.61</c:v>
                </c:pt>
                <c:pt idx="16">
                  <c:v>92.09</c:v>
                </c:pt>
                <c:pt idx="17">
                  <c:v>92.82</c:v>
                </c:pt>
                <c:pt idx="18">
                  <c:v>92.58</c:v>
                </c:pt>
                <c:pt idx="19">
                  <c:v>92.73</c:v>
                </c:pt>
                <c:pt idx="20">
                  <c:v>92.649999999999991</c:v>
                </c:pt>
                <c:pt idx="21">
                  <c:v>93.58</c:v>
                </c:pt>
              </c:numCache>
            </c:numRef>
          </c:val>
        </c:ser>
        <c:ser>
          <c:idx val="1"/>
          <c:order val="1"/>
          <c:tx>
            <c:strRef>
              <c:f>'Qtr info by HB'!$A$33</c:f>
              <c:strCache>
                <c:ptCount val="1"/>
                <c:pt idx="0">
                  <c:v>Aneurin Bevan</c:v>
                </c:pt>
              </c:strCache>
            </c:strRef>
          </c:tx>
          <c:spPr>
            <a:ln w="25400">
              <a:solidFill>
                <a:srgbClr val="FFC000"/>
              </a:solidFill>
            </a:ln>
          </c:spPr>
          <c:marker>
            <c:symbol val="circle"/>
            <c:size val="4"/>
            <c:spPr>
              <a:solidFill>
                <a:srgbClr val="FFBF00"/>
              </a:solidFill>
              <a:ln>
                <a:solidFill>
                  <a:schemeClr val="tx1"/>
                </a:solidFill>
              </a:ln>
            </c:spPr>
          </c:marker>
          <c:cat>
            <c:numRef>
              <c:f>'Qtr info by HB'!$B$31:$W$31</c:f>
              <c:numCache>
                <c:formatCode>mmm\-yy</c:formatCode>
                <c:ptCount val="22"/>
                <c:pt idx="0">
                  <c:v>40695</c:v>
                </c:pt>
                <c:pt idx="1">
                  <c:v>40787</c:v>
                </c:pt>
                <c:pt idx="2">
                  <c:v>40878</c:v>
                </c:pt>
                <c:pt idx="3">
                  <c:v>40969</c:v>
                </c:pt>
                <c:pt idx="4">
                  <c:v>41061</c:v>
                </c:pt>
                <c:pt idx="5">
                  <c:v>41153</c:v>
                </c:pt>
                <c:pt idx="6">
                  <c:v>41244</c:v>
                </c:pt>
                <c:pt idx="7">
                  <c:v>41334</c:v>
                </c:pt>
                <c:pt idx="8">
                  <c:v>41426</c:v>
                </c:pt>
                <c:pt idx="9">
                  <c:v>41518</c:v>
                </c:pt>
                <c:pt idx="10">
                  <c:v>41609</c:v>
                </c:pt>
                <c:pt idx="11">
                  <c:v>41699</c:v>
                </c:pt>
                <c:pt idx="12">
                  <c:v>41791</c:v>
                </c:pt>
                <c:pt idx="13">
                  <c:v>41883</c:v>
                </c:pt>
                <c:pt idx="14">
                  <c:v>41974</c:v>
                </c:pt>
                <c:pt idx="15">
                  <c:v>42064</c:v>
                </c:pt>
                <c:pt idx="16">
                  <c:v>42156</c:v>
                </c:pt>
                <c:pt idx="17">
                  <c:v>42248</c:v>
                </c:pt>
                <c:pt idx="18">
                  <c:v>42339</c:v>
                </c:pt>
                <c:pt idx="19">
                  <c:v>42430</c:v>
                </c:pt>
                <c:pt idx="20">
                  <c:v>42522</c:v>
                </c:pt>
                <c:pt idx="21">
                  <c:v>42614</c:v>
                </c:pt>
              </c:numCache>
            </c:numRef>
          </c:cat>
          <c:val>
            <c:numRef>
              <c:f>'Qtr info by HB'!$B$33:$W$33</c:f>
              <c:numCache>
                <c:formatCode>0.00</c:formatCode>
                <c:ptCount val="22"/>
                <c:pt idx="0">
                  <c:v>89.45</c:v>
                </c:pt>
                <c:pt idx="1">
                  <c:v>89.8</c:v>
                </c:pt>
                <c:pt idx="2">
                  <c:v>89.36999999999999</c:v>
                </c:pt>
                <c:pt idx="3">
                  <c:v>88.960000000000022</c:v>
                </c:pt>
                <c:pt idx="4">
                  <c:v>88.86</c:v>
                </c:pt>
                <c:pt idx="5">
                  <c:v>88.23</c:v>
                </c:pt>
                <c:pt idx="6">
                  <c:v>88.43</c:v>
                </c:pt>
                <c:pt idx="7">
                  <c:v>88.08</c:v>
                </c:pt>
                <c:pt idx="8">
                  <c:v>88.28</c:v>
                </c:pt>
                <c:pt idx="9">
                  <c:v>87.740000000000023</c:v>
                </c:pt>
                <c:pt idx="10">
                  <c:v>87.23</c:v>
                </c:pt>
                <c:pt idx="11">
                  <c:v>87.11999999999999</c:v>
                </c:pt>
                <c:pt idx="12">
                  <c:v>86.8</c:v>
                </c:pt>
                <c:pt idx="13">
                  <c:v>86.84</c:v>
                </c:pt>
                <c:pt idx="14">
                  <c:v>86.31</c:v>
                </c:pt>
                <c:pt idx="15">
                  <c:v>85.960000000000022</c:v>
                </c:pt>
                <c:pt idx="16">
                  <c:v>86.42</c:v>
                </c:pt>
                <c:pt idx="17">
                  <c:v>86.34</c:v>
                </c:pt>
                <c:pt idx="18">
                  <c:v>86.47</c:v>
                </c:pt>
                <c:pt idx="19">
                  <c:v>85.88</c:v>
                </c:pt>
                <c:pt idx="20">
                  <c:v>85.83</c:v>
                </c:pt>
                <c:pt idx="21">
                  <c:v>85.81</c:v>
                </c:pt>
              </c:numCache>
            </c:numRef>
          </c:val>
        </c:ser>
        <c:ser>
          <c:idx val="2"/>
          <c:order val="2"/>
          <c:tx>
            <c:strRef>
              <c:f>'Qtr info by HB'!$A$34</c:f>
              <c:strCache>
                <c:ptCount val="1"/>
                <c:pt idx="0">
                  <c:v>BCU</c:v>
                </c:pt>
              </c:strCache>
            </c:strRef>
          </c:tx>
          <c:spPr>
            <a:ln w="25400">
              <a:solidFill>
                <a:srgbClr val="00B050"/>
              </a:solidFill>
            </a:ln>
          </c:spPr>
          <c:marker>
            <c:symbol val="circle"/>
            <c:size val="4"/>
            <c:spPr>
              <a:solidFill>
                <a:srgbClr val="00B050"/>
              </a:solidFill>
              <a:ln>
                <a:solidFill>
                  <a:schemeClr val="tx1"/>
                </a:solidFill>
              </a:ln>
            </c:spPr>
          </c:marker>
          <c:cat>
            <c:numRef>
              <c:f>'Qtr info by HB'!$B$31:$W$31</c:f>
              <c:numCache>
                <c:formatCode>mmm\-yy</c:formatCode>
                <c:ptCount val="22"/>
                <c:pt idx="0">
                  <c:v>40695</c:v>
                </c:pt>
                <c:pt idx="1">
                  <c:v>40787</c:v>
                </c:pt>
                <c:pt idx="2">
                  <c:v>40878</c:v>
                </c:pt>
                <c:pt idx="3">
                  <c:v>40969</c:v>
                </c:pt>
                <c:pt idx="4">
                  <c:v>41061</c:v>
                </c:pt>
                <c:pt idx="5">
                  <c:v>41153</c:v>
                </c:pt>
                <c:pt idx="6">
                  <c:v>41244</c:v>
                </c:pt>
                <c:pt idx="7">
                  <c:v>41334</c:v>
                </c:pt>
                <c:pt idx="8">
                  <c:v>41426</c:v>
                </c:pt>
                <c:pt idx="9">
                  <c:v>41518</c:v>
                </c:pt>
                <c:pt idx="10">
                  <c:v>41609</c:v>
                </c:pt>
                <c:pt idx="11">
                  <c:v>41699</c:v>
                </c:pt>
                <c:pt idx="12">
                  <c:v>41791</c:v>
                </c:pt>
                <c:pt idx="13">
                  <c:v>41883</c:v>
                </c:pt>
                <c:pt idx="14">
                  <c:v>41974</c:v>
                </c:pt>
                <c:pt idx="15">
                  <c:v>42064</c:v>
                </c:pt>
                <c:pt idx="16">
                  <c:v>42156</c:v>
                </c:pt>
                <c:pt idx="17">
                  <c:v>42248</c:v>
                </c:pt>
                <c:pt idx="18">
                  <c:v>42339</c:v>
                </c:pt>
                <c:pt idx="19">
                  <c:v>42430</c:v>
                </c:pt>
                <c:pt idx="20">
                  <c:v>42522</c:v>
                </c:pt>
                <c:pt idx="21">
                  <c:v>42614</c:v>
                </c:pt>
              </c:numCache>
            </c:numRef>
          </c:cat>
          <c:val>
            <c:numRef>
              <c:f>'Qtr info by HB'!$B$34:$W$34</c:f>
              <c:numCache>
                <c:formatCode>0.00</c:formatCode>
                <c:ptCount val="22"/>
                <c:pt idx="0">
                  <c:v>96.01</c:v>
                </c:pt>
                <c:pt idx="1">
                  <c:v>96.03</c:v>
                </c:pt>
                <c:pt idx="2">
                  <c:v>95.6</c:v>
                </c:pt>
                <c:pt idx="3">
                  <c:v>95.97</c:v>
                </c:pt>
                <c:pt idx="4">
                  <c:v>95.960000000000022</c:v>
                </c:pt>
                <c:pt idx="5">
                  <c:v>95.8</c:v>
                </c:pt>
                <c:pt idx="6">
                  <c:v>96.1</c:v>
                </c:pt>
                <c:pt idx="7">
                  <c:v>95.77</c:v>
                </c:pt>
                <c:pt idx="8">
                  <c:v>95.61999999999999</c:v>
                </c:pt>
                <c:pt idx="9">
                  <c:v>95.72</c:v>
                </c:pt>
                <c:pt idx="10">
                  <c:v>95.72</c:v>
                </c:pt>
                <c:pt idx="11">
                  <c:v>95.28</c:v>
                </c:pt>
                <c:pt idx="12">
                  <c:v>94.98</c:v>
                </c:pt>
                <c:pt idx="13">
                  <c:v>94.910000000000025</c:v>
                </c:pt>
                <c:pt idx="14">
                  <c:v>94.31</c:v>
                </c:pt>
                <c:pt idx="15">
                  <c:v>94.64</c:v>
                </c:pt>
                <c:pt idx="16">
                  <c:v>94.27</c:v>
                </c:pt>
                <c:pt idx="17">
                  <c:v>94.42</c:v>
                </c:pt>
                <c:pt idx="18">
                  <c:v>93.98</c:v>
                </c:pt>
                <c:pt idx="19">
                  <c:v>94.01</c:v>
                </c:pt>
                <c:pt idx="20">
                  <c:v>93.649999999999991</c:v>
                </c:pt>
                <c:pt idx="21">
                  <c:v>93.25</c:v>
                </c:pt>
              </c:numCache>
            </c:numRef>
          </c:val>
        </c:ser>
        <c:ser>
          <c:idx val="3"/>
          <c:order val="3"/>
          <c:tx>
            <c:strRef>
              <c:f>'Qtr info by HB'!$A$35</c:f>
              <c:strCache>
                <c:ptCount val="1"/>
                <c:pt idx="0">
                  <c:v>Cardiff and Vale</c:v>
                </c:pt>
              </c:strCache>
            </c:strRef>
          </c:tx>
          <c:spPr>
            <a:ln w="25400">
              <a:solidFill>
                <a:srgbClr val="376092"/>
              </a:solidFill>
            </a:ln>
          </c:spPr>
          <c:marker>
            <c:symbol val="circle"/>
            <c:size val="4"/>
            <c:spPr>
              <a:solidFill>
                <a:srgbClr val="376092"/>
              </a:solidFill>
              <a:ln>
                <a:solidFill>
                  <a:schemeClr val="tx1"/>
                </a:solidFill>
              </a:ln>
            </c:spPr>
          </c:marker>
          <c:cat>
            <c:numRef>
              <c:f>'Qtr info by HB'!$B$31:$W$31</c:f>
              <c:numCache>
                <c:formatCode>mmm\-yy</c:formatCode>
                <c:ptCount val="22"/>
                <c:pt idx="0">
                  <c:v>40695</c:v>
                </c:pt>
                <c:pt idx="1">
                  <c:v>40787</c:v>
                </c:pt>
                <c:pt idx="2">
                  <c:v>40878</c:v>
                </c:pt>
                <c:pt idx="3">
                  <c:v>40969</c:v>
                </c:pt>
                <c:pt idx="4">
                  <c:v>41061</c:v>
                </c:pt>
                <c:pt idx="5">
                  <c:v>41153</c:v>
                </c:pt>
                <c:pt idx="6">
                  <c:v>41244</c:v>
                </c:pt>
                <c:pt idx="7">
                  <c:v>41334</c:v>
                </c:pt>
                <c:pt idx="8">
                  <c:v>41426</c:v>
                </c:pt>
                <c:pt idx="9">
                  <c:v>41518</c:v>
                </c:pt>
                <c:pt idx="10">
                  <c:v>41609</c:v>
                </c:pt>
                <c:pt idx="11">
                  <c:v>41699</c:v>
                </c:pt>
                <c:pt idx="12">
                  <c:v>41791</c:v>
                </c:pt>
                <c:pt idx="13">
                  <c:v>41883</c:v>
                </c:pt>
                <c:pt idx="14">
                  <c:v>41974</c:v>
                </c:pt>
                <c:pt idx="15">
                  <c:v>42064</c:v>
                </c:pt>
                <c:pt idx="16">
                  <c:v>42156</c:v>
                </c:pt>
                <c:pt idx="17">
                  <c:v>42248</c:v>
                </c:pt>
                <c:pt idx="18">
                  <c:v>42339</c:v>
                </c:pt>
                <c:pt idx="19">
                  <c:v>42430</c:v>
                </c:pt>
                <c:pt idx="20">
                  <c:v>42522</c:v>
                </c:pt>
                <c:pt idx="21">
                  <c:v>42614</c:v>
                </c:pt>
              </c:numCache>
            </c:numRef>
          </c:cat>
          <c:val>
            <c:numRef>
              <c:f>'Qtr info by HB'!$B$35:$W$35</c:f>
              <c:numCache>
                <c:formatCode>0.00</c:formatCode>
                <c:ptCount val="22"/>
                <c:pt idx="0">
                  <c:v>93.940000000000026</c:v>
                </c:pt>
                <c:pt idx="1">
                  <c:v>93.06</c:v>
                </c:pt>
                <c:pt idx="2">
                  <c:v>93.31</c:v>
                </c:pt>
                <c:pt idx="3">
                  <c:v>93.25</c:v>
                </c:pt>
                <c:pt idx="4">
                  <c:v>93.5</c:v>
                </c:pt>
                <c:pt idx="5">
                  <c:v>93.669999999999987</c:v>
                </c:pt>
                <c:pt idx="6">
                  <c:v>93.55</c:v>
                </c:pt>
                <c:pt idx="7">
                  <c:v>93.69</c:v>
                </c:pt>
                <c:pt idx="8">
                  <c:v>93.76</c:v>
                </c:pt>
                <c:pt idx="9">
                  <c:v>93.649999999999991</c:v>
                </c:pt>
                <c:pt idx="10">
                  <c:v>93.84</c:v>
                </c:pt>
                <c:pt idx="11">
                  <c:v>93.960000000000022</c:v>
                </c:pt>
                <c:pt idx="12">
                  <c:v>93.440000000000026</c:v>
                </c:pt>
                <c:pt idx="13">
                  <c:v>93.669999999999987</c:v>
                </c:pt>
                <c:pt idx="14">
                  <c:v>92.740000000000023</c:v>
                </c:pt>
                <c:pt idx="15">
                  <c:v>92.4</c:v>
                </c:pt>
                <c:pt idx="16">
                  <c:v>92.149999999999991</c:v>
                </c:pt>
                <c:pt idx="17">
                  <c:v>91.64</c:v>
                </c:pt>
                <c:pt idx="18">
                  <c:v>91.4</c:v>
                </c:pt>
                <c:pt idx="19">
                  <c:v>91.05</c:v>
                </c:pt>
                <c:pt idx="20">
                  <c:v>91.25</c:v>
                </c:pt>
                <c:pt idx="21">
                  <c:v>90.88</c:v>
                </c:pt>
              </c:numCache>
            </c:numRef>
          </c:val>
        </c:ser>
        <c:ser>
          <c:idx val="4"/>
          <c:order val="4"/>
          <c:tx>
            <c:strRef>
              <c:f>'Qtr info by HB'!$A$36</c:f>
              <c:strCache>
                <c:ptCount val="1"/>
                <c:pt idx="0">
                  <c:v>Cwm Taf</c:v>
                </c:pt>
              </c:strCache>
            </c:strRef>
          </c:tx>
          <c:spPr>
            <a:ln w="25400"/>
          </c:spPr>
          <c:marker>
            <c:symbol val="circle"/>
            <c:size val="4"/>
            <c:spPr>
              <a:solidFill>
                <a:srgbClr val="00B0F0"/>
              </a:solidFill>
              <a:ln>
                <a:solidFill>
                  <a:schemeClr val="tx1"/>
                </a:solidFill>
              </a:ln>
            </c:spPr>
          </c:marker>
          <c:cat>
            <c:numRef>
              <c:f>'Qtr info by HB'!$B$31:$W$31</c:f>
              <c:numCache>
                <c:formatCode>mmm\-yy</c:formatCode>
                <c:ptCount val="22"/>
                <c:pt idx="0">
                  <c:v>40695</c:v>
                </c:pt>
                <c:pt idx="1">
                  <c:v>40787</c:v>
                </c:pt>
                <c:pt idx="2">
                  <c:v>40878</c:v>
                </c:pt>
                <c:pt idx="3">
                  <c:v>40969</c:v>
                </c:pt>
                <c:pt idx="4">
                  <c:v>41061</c:v>
                </c:pt>
                <c:pt idx="5">
                  <c:v>41153</c:v>
                </c:pt>
                <c:pt idx="6">
                  <c:v>41244</c:v>
                </c:pt>
                <c:pt idx="7">
                  <c:v>41334</c:v>
                </c:pt>
                <c:pt idx="8">
                  <c:v>41426</c:v>
                </c:pt>
                <c:pt idx="9">
                  <c:v>41518</c:v>
                </c:pt>
                <c:pt idx="10">
                  <c:v>41609</c:v>
                </c:pt>
                <c:pt idx="11">
                  <c:v>41699</c:v>
                </c:pt>
                <c:pt idx="12">
                  <c:v>41791</c:v>
                </c:pt>
                <c:pt idx="13">
                  <c:v>41883</c:v>
                </c:pt>
                <c:pt idx="14">
                  <c:v>41974</c:v>
                </c:pt>
                <c:pt idx="15">
                  <c:v>42064</c:v>
                </c:pt>
                <c:pt idx="16">
                  <c:v>42156</c:v>
                </c:pt>
                <c:pt idx="17">
                  <c:v>42248</c:v>
                </c:pt>
                <c:pt idx="18">
                  <c:v>42339</c:v>
                </c:pt>
                <c:pt idx="19">
                  <c:v>42430</c:v>
                </c:pt>
                <c:pt idx="20">
                  <c:v>42522</c:v>
                </c:pt>
                <c:pt idx="21">
                  <c:v>42614</c:v>
                </c:pt>
              </c:numCache>
            </c:numRef>
          </c:cat>
          <c:val>
            <c:numRef>
              <c:f>'Qtr info by HB'!$B$36:$W$36</c:f>
              <c:numCache>
                <c:formatCode>0.00</c:formatCode>
                <c:ptCount val="22"/>
                <c:pt idx="0">
                  <c:v>83.04</c:v>
                </c:pt>
                <c:pt idx="1">
                  <c:v>84.08</c:v>
                </c:pt>
                <c:pt idx="2">
                  <c:v>84.11</c:v>
                </c:pt>
                <c:pt idx="3">
                  <c:v>84.05</c:v>
                </c:pt>
                <c:pt idx="4">
                  <c:v>83.6</c:v>
                </c:pt>
                <c:pt idx="5">
                  <c:v>83.75</c:v>
                </c:pt>
                <c:pt idx="6">
                  <c:v>83.16</c:v>
                </c:pt>
                <c:pt idx="7">
                  <c:v>82.940000000000026</c:v>
                </c:pt>
                <c:pt idx="8">
                  <c:v>82.13</c:v>
                </c:pt>
                <c:pt idx="9">
                  <c:v>81.89</c:v>
                </c:pt>
                <c:pt idx="10">
                  <c:v>82.27</c:v>
                </c:pt>
                <c:pt idx="11">
                  <c:v>81.23</c:v>
                </c:pt>
                <c:pt idx="12">
                  <c:v>81.31</c:v>
                </c:pt>
                <c:pt idx="13">
                  <c:v>79.97</c:v>
                </c:pt>
                <c:pt idx="14">
                  <c:v>79.099999999999994</c:v>
                </c:pt>
                <c:pt idx="15">
                  <c:v>78.09</c:v>
                </c:pt>
                <c:pt idx="16">
                  <c:v>78.319999999999993</c:v>
                </c:pt>
                <c:pt idx="17">
                  <c:v>79.14</c:v>
                </c:pt>
                <c:pt idx="18">
                  <c:v>79.440000000000026</c:v>
                </c:pt>
                <c:pt idx="19">
                  <c:v>79.5</c:v>
                </c:pt>
                <c:pt idx="20">
                  <c:v>79.910000000000025</c:v>
                </c:pt>
                <c:pt idx="21">
                  <c:v>80.099999999999994</c:v>
                </c:pt>
              </c:numCache>
            </c:numRef>
          </c:val>
        </c:ser>
        <c:ser>
          <c:idx val="5"/>
          <c:order val="5"/>
          <c:tx>
            <c:strRef>
              <c:f>'Qtr info by HB'!$A$37</c:f>
              <c:strCache>
                <c:ptCount val="1"/>
                <c:pt idx="0">
                  <c:v>Hywel Dda</c:v>
                </c:pt>
              </c:strCache>
            </c:strRef>
          </c:tx>
          <c:spPr>
            <a:ln w="25400">
              <a:solidFill>
                <a:srgbClr val="FF0000"/>
              </a:solidFill>
            </a:ln>
          </c:spPr>
          <c:marker>
            <c:symbol val="circle"/>
            <c:size val="4"/>
            <c:spPr>
              <a:solidFill>
                <a:srgbClr val="FF0000"/>
              </a:solidFill>
              <a:ln>
                <a:solidFill>
                  <a:schemeClr val="tx1"/>
                </a:solidFill>
              </a:ln>
            </c:spPr>
          </c:marker>
          <c:cat>
            <c:numRef>
              <c:f>'Qtr info by HB'!$B$31:$W$31</c:f>
              <c:numCache>
                <c:formatCode>mmm\-yy</c:formatCode>
                <c:ptCount val="22"/>
                <c:pt idx="0">
                  <c:v>40695</c:v>
                </c:pt>
                <c:pt idx="1">
                  <c:v>40787</c:v>
                </c:pt>
                <c:pt idx="2">
                  <c:v>40878</c:v>
                </c:pt>
                <c:pt idx="3">
                  <c:v>40969</c:v>
                </c:pt>
                <c:pt idx="4">
                  <c:v>41061</c:v>
                </c:pt>
                <c:pt idx="5">
                  <c:v>41153</c:v>
                </c:pt>
                <c:pt idx="6">
                  <c:v>41244</c:v>
                </c:pt>
                <c:pt idx="7">
                  <c:v>41334</c:v>
                </c:pt>
                <c:pt idx="8">
                  <c:v>41426</c:v>
                </c:pt>
                <c:pt idx="9">
                  <c:v>41518</c:v>
                </c:pt>
                <c:pt idx="10">
                  <c:v>41609</c:v>
                </c:pt>
                <c:pt idx="11">
                  <c:v>41699</c:v>
                </c:pt>
                <c:pt idx="12">
                  <c:v>41791</c:v>
                </c:pt>
                <c:pt idx="13">
                  <c:v>41883</c:v>
                </c:pt>
                <c:pt idx="14">
                  <c:v>41974</c:v>
                </c:pt>
                <c:pt idx="15">
                  <c:v>42064</c:v>
                </c:pt>
                <c:pt idx="16">
                  <c:v>42156</c:v>
                </c:pt>
                <c:pt idx="17">
                  <c:v>42248</c:v>
                </c:pt>
                <c:pt idx="18">
                  <c:v>42339</c:v>
                </c:pt>
                <c:pt idx="19">
                  <c:v>42430</c:v>
                </c:pt>
                <c:pt idx="20">
                  <c:v>42522</c:v>
                </c:pt>
                <c:pt idx="21">
                  <c:v>42614</c:v>
                </c:pt>
              </c:numCache>
            </c:numRef>
          </c:cat>
          <c:val>
            <c:numRef>
              <c:f>'Qtr info by HB'!$B$37:$W$37</c:f>
              <c:numCache>
                <c:formatCode>0.00</c:formatCode>
                <c:ptCount val="22"/>
                <c:pt idx="0">
                  <c:v>97.66</c:v>
                </c:pt>
                <c:pt idx="1">
                  <c:v>97.55</c:v>
                </c:pt>
                <c:pt idx="2">
                  <c:v>97.740000000000023</c:v>
                </c:pt>
                <c:pt idx="3">
                  <c:v>97.52</c:v>
                </c:pt>
                <c:pt idx="4">
                  <c:v>97.149999999999991</c:v>
                </c:pt>
                <c:pt idx="5">
                  <c:v>95.97</c:v>
                </c:pt>
                <c:pt idx="6">
                  <c:v>96.179999999999978</c:v>
                </c:pt>
                <c:pt idx="7">
                  <c:v>95.69</c:v>
                </c:pt>
                <c:pt idx="8">
                  <c:v>95.4</c:v>
                </c:pt>
                <c:pt idx="9">
                  <c:v>95.42</c:v>
                </c:pt>
                <c:pt idx="10">
                  <c:v>95.53</c:v>
                </c:pt>
                <c:pt idx="11">
                  <c:v>94.75</c:v>
                </c:pt>
                <c:pt idx="12">
                  <c:v>94.98</c:v>
                </c:pt>
                <c:pt idx="13">
                  <c:v>95.28</c:v>
                </c:pt>
                <c:pt idx="14">
                  <c:v>95.05</c:v>
                </c:pt>
                <c:pt idx="15">
                  <c:v>94.06</c:v>
                </c:pt>
                <c:pt idx="16">
                  <c:v>93.58</c:v>
                </c:pt>
                <c:pt idx="17">
                  <c:v>93.740000000000023</c:v>
                </c:pt>
                <c:pt idx="18">
                  <c:v>93.649999999999991</c:v>
                </c:pt>
                <c:pt idx="19">
                  <c:v>93.61</c:v>
                </c:pt>
                <c:pt idx="20">
                  <c:v>93.490000000000023</c:v>
                </c:pt>
                <c:pt idx="21">
                  <c:v>93.710000000000022</c:v>
                </c:pt>
              </c:numCache>
            </c:numRef>
          </c:val>
        </c:ser>
        <c:ser>
          <c:idx val="6"/>
          <c:order val="6"/>
          <c:tx>
            <c:strRef>
              <c:f>'Qtr info by HB'!$A$38</c:f>
              <c:strCache>
                <c:ptCount val="1"/>
                <c:pt idx="0">
                  <c:v>Powys</c:v>
                </c:pt>
              </c:strCache>
            </c:strRef>
          </c:tx>
          <c:spPr>
            <a:ln w="25400">
              <a:solidFill>
                <a:srgbClr val="7030A0"/>
              </a:solidFill>
            </a:ln>
          </c:spPr>
          <c:marker>
            <c:symbol val="circle"/>
            <c:size val="4"/>
            <c:spPr>
              <a:solidFill>
                <a:srgbClr val="7030A0"/>
              </a:solidFill>
              <a:ln>
                <a:solidFill>
                  <a:schemeClr val="tx1"/>
                </a:solidFill>
              </a:ln>
            </c:spPr>
          </c:marker>
          <c:cat>
            <c:numRef>
              <c:f>'Qtr info by HB'!$B$31:$W$31</c:f>
              <c:numCache>
                <c:formatCode>mmm\-yy</c:formatCode>
                <c:ptCount val="22"/>
                <c:pt idx="0">
                  <c:v>40695</c:v>
                </c:pt>
                <c:pt idx="1">
                  <c:v>40787</c:v>
                </c:pt>
                <c:pt idx="2">
                  <c:v>40878</c:v>
                </c:pt>
                <c:pt idx="3">
                  <c:v>40969</c:v>
                </c:pt>
                <c:pt idx="4">
                  <c:v>41061</c:v>
                </c:pt>
                <c:pt idx="5">
                  <c:v>41153</c:v>
                </c:pt>
                <c:pt idx="6">
                  <c:v>41244</c:v>
                </c:pt>
                <c:pt idx="7">
                  <c:v>41334</c:v>
                </c:pt>
                <c:pt idx="8">
                  <c:v>41426</c:v>
                </c:pt>
                <c:pt idx="9">
                  <c:v>41518</c:v>
                </c:pt>
                <c:pt idx="10">
                  <c:v>41609</c:v>
                </c:pt>
                <c:pt idx="11">
                  <c:v>41699</c:v>
                </c:pt>
                <c:pt idx="12">
                  <c:v>41791</c:v>
                </c:pt>
                <c:pt idx="13">
                  <c:v>41883</c:v>
                </c:pt>
                <c:pt idx="14">
                  <c:v>41974</c:v>
                </c:pt>
                <c:pt idx="15">
                  <c:v>42064</c:v>
                </c:pt>
                <c:pt idx="16">
                  <c:v>42156</c:v>
                </c:pt>
                <c:pt idx="17">
                  <c:v>42248</c:v>
                </c:pt>
                <c:pt idx="18">
                  <c:v>42339</c:v>
                </c:pt>
                <c:pt idx="19">
                  <c:v>42430</c:v>
                </c:pt>
                <c:pt idx="20">
                  <c:v>42522</c:v>
                </c:pt>
                <c:pt idx="21">
                  <c:v>42614</c:v>
                </c:pt>
              </c:numCache>
            </c:numRef>
          </c:cat>
          <c:val>
            <c:numRef>
              <c:f>'Qtr info by HB'!$B$38:$W$38</c:f>
              <c:numCache>
                <c:formatCode>0.00</c:formatCode>
                <c:ptCount val="22"/>
                <c:pt idx="0">
                  <c:v>92.88</c:v>
                </c:pt>
                <c:pt idx="1">
                  <c:v>92.440000000000026</c:v>
                </c:pt>
                <c:pt idx="2">
                  <c:v>92.79</c:v>
                </c:pt>
                <c:pt idx="3">
                  <c:v>92.08</c:v>
                </c:pt>
                <c:pt idx="4">
                  <c:v>92.33</c:v>
                </c:pt>
                <c:pt idx="5">
                  <c:v>91.39</c:v>
                </c:pt>
                <c:pt idx="6">
                  <c:v>91.19</c:v>
                </c:pt>
                <c:pt idx="7">
                  <c:v>90.86999999999999</c:v>
                </c:pt>
                <c:pt idx="8">
                  <c:v>91.03</c:v>
                </c:pt>
                <c:pt idx="9">
                  <c:v>89.740000000000023</c:v>
                </c:pt>
                <c:pt idx="10">
                  <c:v>90.11999999999999</c:v>
                </c:pt>
                <c:pt idx="11">
                  <c:v>90.33</c:v>
                </c:pt>
                <c:pt idx="12">
                  <c:v>89.210000000000022</c:v>
                </c:pt>
                <c:pt idx="13">
                  <c:v>88.7</c:v>
                </c:pt>
                <c:pt idx="14">
                  <c:v>88.06</c:v>
                </c:pt>
                <c:pt idx="15">
                  <c:v>88.47</c:v>
                </c:pt>
                <c:pt idx="16">
                  <c:v>87.51</c:v>
                </c:pt>
                <c:pt idx="17">
                  <c:v>87.36999999999999</c:v>
                </c:pt>
                <c:pt idx="18">
                  <c:v>86.04</c:v>
                </c:pt>
                <c:pt idx="19">
                  <c:v>86.240000000000023</c:v>
                </c:pt>
                <c:pt idx="20">
                  <c:v>85.8</c:v>
                </c:pt>
                <c:pt idx="21">
                  <c:v>86.410000000000025</c:v>
                </c:pt>
              </c:numCache>
            </c:numRef>
          </c:val>
        </c:ser>
        <c:marker val="1"/>
        <c:axId val="87220992"/>
        <c:axId val="87222912"/>
      </c:lineChart>
      <c:dateAx>
        <c:axId val="87220992"/>
        <c:scaling>
          <c:orientation val="minMax"/>
          <c:max val="42643"/>
          <c:min val="40695"/>
        </c:scaling>
        <c:axPos val="b"/>
        <c:numFmt formatCode="mmm\-yy" sourceLinked="1"/>
        <c:majorTickMark val="none"/>
        <c:tickLblPos val="nextTo"/>
        <c:txPr>
          <a:bodyPr rot="-5400000" vert="horz"/>
          <a:lstStyle/>
          <a:p>
            <a:pPr>
              <a:defRPr/>
            </a:pPr>
            <a:endParaRPr lang="en-US"/>
          </a:p>
        </c:txPr>
        <c:crossAx val="87222912"/>
        <c:crosses val="autoZero"/>
        <c:auto val="1"/>
        <c:lblOffset val="100"/>
        <c:majorUnit val="3"/>
        <c:majorTimeUnit val="months"/>
      </c:dateAx>
      <c:valAx>
        <c:axId val="87222912"/>
        <c:scaling>
          <c:orientation val="minMax"/>
          <c:max val="98"/>
          <c:min val="74"/>
        </c:scaling>
        <c:axPos val="l"/>
        <c:title>
          <c:tx>
            <c:rich>
              <a:bodyPr/>
              <a:lstStyle/>
              <a:p>
                <a:pPr>
                  <a:defRPr/>
                </a:pPr>
                <a:r>
                  <a:rPr lang="en-GB"/>
                  <a:t>Percentage</a:t>
                </a:r>
              </a:p>
            </c:rich>
          </c:tx>
          <c:layout/>
        </c:title>
        <c:numFmt formatCode="0" sourceLinked="0"/>
        <c:majorTickMark val="none"/>
        <c:tickLblPos val="nextTo"/>
        <c:crossAx val="87220992"/>
        <c:crosses val="autoZero"/>
        <c:crossBetween val="between"/>
        <c:majorUnit val="4"/>
        <c:minorUnit val="1"/>
      </c:valAx>
    </c:plotArea>
    <c:plotVisOnly val="1"/>
  </c:chart>
  <c:spPr>
    <a:ln>
      <a:noFill/>
    </a:ln>
  </c:spPr>
  <c:txPr>
    <a:bodyPr/>
    <a:lstStyle/>
    <a:p>
      <a:pPr>
        <a:defRPr sz="1000">
          <a:latin typeface="Arial" pitchFamily="34" charset="0"/>
          <a:cs typeface="Arial" pitchFamily="34" charset="0"/>
        </a:defRPr>
      </a:pPr>
      <a:endParaRPr lang="en-US"/>
    </a:p>
  </c:txPr>
  <c:externalData r:id="rId1"/>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col"/>
        <c:grouping val="clustered"/>
        <c:ser>
          <c:idx val="0"/>
          <c:order val="0"/>
          <c:tx>
            <c:strRef>
              <c:f>'2016-2017 Q2 MEDUSA'!$J$18</c:f>
              <c:strCache>
                <c:ptCount val="1"/>
                <c:pt idx="0">
                  <c:v>Filgrastim</c:v>
                </c:pt>
              </c:strCache>
            </c:strRef>
          </c:tx>
          <c:spPr>
            <a:solidFill>
              <a:schemeClr val="tx1"/>
            </a:solidFill>
          </c:spPr>
          <c:cat>
            <c:strRef>
              <c:f>'2016-2017 Q2 MEDUSA'!$K$17:$R$17</c:f>
              <c:strCache>
                <c:ptCount val="8"/>
                <c:pt idx="0">
                  <c:v>ABMU</c:v>
                </c:pt>
                <c:pt idx="1">
                  <c:v>Aneurin Bevan </c:v>
                </c:pt>
                <c:pt idx="2">
                  <c:v>BCU</c:v>
                </c:pt>
                <c:pt idx="3">
                  <c:v>Cardiff and Vale </c:v>
                </c:pt>
                <c:pt idx="4">
                  <c:v>Cwm Taf </c:v>
                </c:pt>
                <c:pt idx="5">
                  <c:v>Hywel Dda </c:v>
                </c:pt>
                <c:pt idx="6">
                  <c:v>Velindre</c:v>
                </c:pt>
                <c:pt idx="7">
                  <c:v>Wales</c:v>
                </c:pt>
              </c:strCache>
            </c:strRef>
          </c:cat>
          <c:val>
            <c:numRef>
              <c:f>'2016-2017 Q2 MEDUSA'!$K$18:$R$18</c:f>
              <c:numCache>
                <c:formatCode>General</c:formatCode>
                <c:ptCount val="8"/>
                <c:pt idx="0">
                  <c:v>0</c:v>
                </c:pt>
                <c:pt idx="1">
                  <c:v>0</c:v>
                </c:pt>
                <c:pt idx="2">
                  <c:v>0</c:v>
                </c:pt>
                <c:pt idx="3">
                  <c:v>0</c:v>
                </c:pt>
                <c:pt idx="4">
                  <c:v>0</c:v>
                </c:pt>
                <c:pt idx="5">
                  <c:v>1.87</c:v>
                </c:pt>
                <c:pt idx="6">
                  <c:v>0</c:v>
                </c:pt>
                <c:pt idx="7">
                  <c:v>0.55000000000000004</c:v>
                </c:pt>
              </c:numCache>
            </c:numRef>
          </c:val>
        </c:ser>
        <c:ser>
          <c:idx val="1"/>
          <c:order val="1"/>
          <c:tx>
            <c:strRef>
              <c:f>'2016-2017 Q2 MEDUSA'!$J$19</c:f>
              <c:strCache>
                <c:ptCount val="1"/>
                <c:pt idx="0">
                  <c:v>Neupogen®</c:v>
                </c:pt>
              </c:strCache>
            </c:strRef>
          </c:tx>
          <c:cat>
            <c:strRef>
              <c:f>'2016-2017 Q2 MEDUSA'!$K$17:$R$17</c:f>
              <c:strCache>
                <c:ptCount val="8"/>
                <c:pt idx="0">
                  <c:v>ABMU</c:v>
                </c:pt>
                <c:pt idx="1">
                  <c:v>Aneurin Bevan </c:v>
                </c:pt>
                <c:pt idx="2">
                  <c:v>BCU</c:v>
                </c:pt>
                <c:pt idx="3">
                  <c:v>Cardiff and Vale </c:v>
                </c:pt>
                <c:pt idx="4">
                  <c:v>Cwm Taf </c:v>
                </c:pt>
                <c:pt idx="5">
                  <c:v>Hywel Dda </c:v>
                </c:pt>
                <c:pt idx="6">
                  <c:v>Velindre</c:v>
                </c:pt>
                <c:pt idx="7">
                  <c:v>Wales</c:v>
                </c:pt>
              </c:strCache>
            </c:strRef>
          </c:cat>
          <c:val>
            <c:numRef>
              <c:f>'2016-2017 Q2 MEDUSA'!$K$19:$R$19</c:f>
              <c:numCache>
                <c:formatCode>General</c:formatCode>
                <c:ptCount val="8"/>
                <c:pt idx="0">
                  <c:v>0</c:v>
                </c:pt>
                <c:pt idx="1">
                  <c:v>0</c:v>
                </c:pt>
                <c:pt idx="2">
                  <c:v>0.70000000000000062</c:v>
                </c:pt>
                <c:pt idx="3">
                  <c:v>1.8800000000000001</c:v>
                </c:pt>
                <c:pt idx="4">
                  <c:v>0</c:v>
                </c:pt>
                <c:pt idx="5">
                  <c:v>0</c:v>
                </c:pt>
                <c:pt idx="6">
                  <c:v>0</c:v>
                </c:pt>
                <c:pt idx="7">
                  <c:v>0.53</c:v>
                </c:pt>
              </c:numCache>
            </c:numRef>
          </c:val>
        </c:ser>
        <c:ser>
          <c:idx val="2"/>
          <c:order val="2"/>
          <c:tx>
            <c:strRef>
              <c:f>'2016-2017 Q2 MEDUSA'!$J$20</c:f>
              <c:strCache>
                <c:ptCount val="1"/>
                <c:pt idx="0">
                  <c:v>Nivestim®</c:v>
                </c:pt>
              </c:strCache>
            </c:strRef>
          </c:tx>
          <c:spPr>
            <a:solidFill>
              <a:srgbClr val="0070C0"/>
            </a:solidFill>
          </c:spPr>
          <c:cat>
            <c:strRef>
              <c:f>'2016-2017 Q2 MEDUSA'!$K$17:$R$17</c:f>
              <c:strCache>
                <c:ptCount val="8"/>
                <c:pt idx="0">
                  <c:v>ABMU</c:v>
                </c:pt>
                <c:pt idx="1">
                  <c:v>Aneurin Bevan </c:v>
                </c:pt>
                <c:pt idx="2">
                  <c:v>BCU</c:v>
                </c:pt>
                <c:pt idx="3">
                  <c:v>Cardiff and Vale </c:v>
                </c:pt>
                <c:pt idx="4">
                  <c:v>Cwm Taf </c:v>
                </c:pt>
                <c:pt idx="5">
                  <c:v>Hywel Dda </c:v>
                </c:pt>
                <c:pt idx="6">
                  <c:v>Velindre</c:v>
                </c:pt>
                <c:pt idx="7">
                  <c:v>Wales</c:v>
                </c:pt>
              </c:strCache>
            </c:strRef>
          </c:cat>
          <c:val>
            <c:numRef>
              <c:f>'2016-2017 Q2 MEDUSA'!$K$20:$R$20</c:f>
              <c:numCache>
                <c:formatCode>General</c:formatCode>
                <c:ptCount val="8"/>
                <c:pt idx="0">
                  <c:v>0</c:v>
                </c:pt>
                <c:pt idx="1">
                  <c:v>0</c:v>
                </c:pt>
                <c:pt idx="2">
                  <c:v>28.3</c:v>
                </c:pt>
                <c:pt idx="3">
                  <c:v>27.5</c:v>
                </c:pt>
                <c:pt idx="4">
                  <c:v>0</c:v>
                </c:pt>
                <c:pt idx="5">
                  <c:v>0.85000000000000064</c:v>
                </c:pt>
                <c:pt idx="6">
                  <c:v>0</c:v>
                </c:pt>
                <c:pt idx="7">
                  <c:v>15.3</c:v>
                </c:pt>
              </c:numCache>
            </c:numRef>
          </c:val>
        </c:ser>
        <c:ser>
          <c:idx val="3"/>
          <c:order val="3"/>
          <c:tx>
            <c:strRef>
              <c:f>'2016-2017 Q2 MEDUSA'!$J$21</c:f>
              <c:strCache>
                <c:ptCount val="1"/>
                <c:pt idx="0">
                  <c:v>Zarzio®</c:v>
                </c:pt>
              </c:strCache>
            </c:strRef>
          </c:tx>
          <c:spPr>
            <a:solidFill>
              <a:srgbClr val="92D050"/>
            </a:solidFill>
          </c:spPr>
          <c:cat>
            <c:strRef>
              <c:f>'2016-2017 Q2 MEDUSA'!$K$17:$R$17</c:f>
              <c:strCache>
                <c:ptCount val="8"/>
                <c:pt idx="0">
                  <c:v>ABMU</c:v>
                </c:pt>
                <c:pt idx="1">
                  <c:v>Aneurin Bevan </c:v>
                </c:pt>
                <c:pt idx="2">
                  <c:v>BCU</c:v>
                </c:pt>
                <c:pt idx="3">
                  <c:v>Cardiff and Vale </c:v>
                </c:pt>
                <c:pt idx="4">
                  <c:v>Cwm Taf </c:v>
                </c:pt>
                <c:pt idx="5">
                  <c:v>Hywel Dda </c:v>
                </c:pt>
                <c:pt idx="6">
                  <c:v>Velindre</c:v>
                </c:pt>
                <c:pt idx="7">
                  <c:v>Wales</c:v>
                </c:pt>
              </c:strCache>
            </c:strRef>
          </c:cat>
          <c:val>
            <c:numRef>
              <c:f>'2016-2017 Q2 MEDUSA'!$K$21:$R$21</c:f>
              <c:numCache>
                <c:formatCode>General</c:formatCode>
                <c:ptCount val="8"/>
                <c:pt idx="0">
                  <c:v>100</c:v>
                </c:pt>
                <c:pt idx="1">
                  <c:v>100</c:v>
                </c:pt>
                <c:pt idx="2">
                  <c:v>71</c:v>
                </c:pt>
                <c:pt idx="3">
                  <c:v>70.599999999999994</c:v>
                </c:pt>
                <c:pt idx="4">
                  <c:v>100</c:v>
                </c:pt>
                <c:pt idx="5">
                  <c:v>97.3</c:v>
                </c:pt>
                <c:pt idx="6">
                  <c:v>100</c:v>
                </c:pt>
                <c:pt idx="7">
                  <c:v>83.6</c:v>
                </c:pt>
              </c:numCache>
            </c:numRef>
          </c:val>
        </c:ser>
        <c:gapWidth val="300"/>
        <c:axId val="87629184"/>
        <c:axId val="87651456"/>
      </c:barChart>
      <c:catAx>
        <c:axId val="87629184"/>
        <c:scaling>
          <c:orientation val="minMax"/>
        </c:scaling>
        <c:axPos val="b"/>
        <c:majorTickMark val="none"/>
        <c:tickLblPos val="nextTo"/>
        <c:txPr>
          <a:bodyPr rot="-5400000" vert="horz"/>
          <a:lstStyle/>
          <a:p>
            <a:pPr>
              <a:defRPr sz="1000"/>
            </a:pPr>
            <a:endParaRPr lang="en-US"/>
          </a:p>
        </c:txPr>
        <c:crossAx val="87651456"/>
        <c:crosses val="autoZero"/>
        <c:auto val="1"/>
        <c:lblAlgn val="ctr"/>
        <c:lblOffset val="100"/>
      </c:catAx>
      <c:valAx>
        <c:axId val="87651456"/>
        <c:scaling>
          <c:orientation val="minMax"/>
          <c:max val="100"/>
          <c:min val="0"/>
        </c:scaling>
        <c:axPos val="l"/>
        <c:title>
          <c:tx>
            <c:rich>
              <a:bodyPr/>
              <a:lstStyle/>
              <a:p>
                <a:pPr>
                  <a:defRPr/>
                </a:pPr>
                <a:r>
                  <a:rPr lang="en-GB"/>
                  <a:t>Percentage</a:t>
                </a:r>
              </a:p>
            </c:rich>
          </c:tx>
          <c:layout/>
        </c:title>
        <c:numFmt formatCode="General" sourceLinked="1"/>
        <c:tickLblPos val="nextTo"/>
        <c:txPr>
          <a:bodyPr/>
          <a:lstStyle/>
          <a:p>
            <a:pPr>
              <a:defRPr sz="1000"/>
            </a:pPr>
            <a:endParaRPr lang="en-US"/>
          </a:p>
        </c:txPr>
        <c:crossAx val="87629184"/>
        <c:crosses val="autoZero"/>
        <c:crossBetween val="between"/>
      </c:valAx>
    </c:plotArea>
    <c:legend>
      <c:legendPos val="t"/>
      <c:layout/>
      <c:txPr>
        <a:bodyPr/>
        <a:lstStyle/>
        <a:p>
          <a:pPr>
            <a:defRPr sz="1000"/>
          </a:pPr>
          <a:endParaRPr lang="en-US"/>
        </a:p>
      </c:txPr>
    </c:legend>
    <c:plotVisOnly val="1"/>
  </c:chart>
  <c:spPr>
    <a:ln>
      <a:noFill/>
    </a:ln>
  </c:spPr>
  <c:txPr>
    <a:bodyPr/>
    <a:lstStyle/>
    <a:p>
      <a:pPr>
        <a:defRPr sz="800">
          <a:latin typeface="Arial" pitchFamily="34" charset="0"/>
          <a:cs typeface="Arial" pitchFamily="34" charset="0"/>
        </a:defRPr>
      </a:pPr>
      <a:endParaRPr lang="en-US"/>
    </a:p>
  </c:txPr>
  <c:externalData r:id="rId1"/>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barChart>
        <c:barDir val="col"/>
        <c:grouping val="stacked"/>
        <c:ser>
          <c:idx val="0"/>
          <c:order val="0"/>
          <c:tx>
            <c:strRef>
              <c:f>'2016-2017 Q2'!$E$45</c:f>
              <c:strCache>
                <c:ptCount val="1"/>
                <c:pt idx="0">
                  <c:v>Infliximab (reference)</c:v>
                </c:pt>
              </c:strCache>
            </c:strRef>
          </c:tx>
          <c:spPr>
            <a:solidFill>
              <a:srgbClr val="C00000"/>
            </a:solidFill>
          </c:spPr>
          <c:dLbls>
            <c:showVal val="1"/>
          </c:dLbls>
          <c:cat>
            <c:strRef>
              <c:f>'2016-2017 Q2'!$F$44:$G$44</c:f>
              <c:strCache>
                <c:ptCount val="2"/>
                <c:pt idx="0">
                  <c:v>2015-2016 Q2</c:v>
                </c:pt>
                <c:pt idx="1">
                  <c:v>2016-2017 Q2</c:v>
                </c:pt>
              </c:strCache>
            </c:strRef>
          </c:cat>
          <c:val>
            <c:numRef>
              <c:f>'2016-2017 Q2'!$F$45:$G$45</c:f>
              <c:numCache>
                <c:formatCode>General</c:formatCode>
                <c:ptCount val="2"/>
                <c:pt idx="0">
                  <c:v>87.2</c:v>
                </c:pt>
                <c:pt idx="1">
                  <c:v>53.9</c:v>
                </c:pt>
              </c:numCache>
            </c:numRef>
          </c:val>
        </c:ser>
        <c:ser>
          <c:idx val="1"/>
          <c:order val="1"/>
          <c:tx>
            <c:strRef>
              <c:f>'2016-2017 Q2'!$E$46</c:f>
              <c:strCache>
                <c:ptCount val="1"/>
                <c:pt idx="0">
                  <c:v>Infliximab (Inflectra®)</c:v>
                </c:pt>
              </c:strCache>
            </c:strRef>
          </c:tx>
          <c:spPr>
            <a:solidFill>
              <a:srgbClr val="00B050"/>
            </a:solidFill>
          </c:spPr>
          <c:dLbls>
            <c:showVal val="1"/>
          </c:dLbls>
          <c:cat>
            <c:strRef>
              <c:f>'2016-2017 Q2'!$F$44:$G$44</c:f>
              <c:strCache>
                <c:ptCount val="2"/>
                <c:pt idx="0">
                  <c:v>2015-2016 Q2</c:v>
                </c:pt>
                <c:pt idx="1">
                  <c:v>2016-2017 Q2</c:v>
                </c:pt>
              </c:strCache>
            </c:strRef>
          </c:cat>
          <c:val>
            <c:numRef>
              <c:f>'2016-2017 Q2'!$F$46:$G$46</c:f>
              <c:numCache>
                <c:formatCode>General</c:formatCode>
                <c:ptCount val="2"/>
                <c:pt idx="0">
                  <c:v>12.8</c:v>
                </c:pt>
                <c:pt idx="1">
                  <c:v>46.1</c:v>
                </c:pt>
              </c:numCache>
            </c:numRef>
          </c:val>
        </c:ser>
        <c:gapWidth val="300"/>
        <c:overlap val="100"/>
        <c:serLines/>
        <c:axId val="87321600"/>
        <c:axId val="87327488"/>
      </c:barChart>
      <c:catAx>
        <c:axId val="87321600"/>
        <c:scaling>
          <c:orientation val="minMax"/>
        </c:scaling>
        <c:axPos val="b"/>
        <c:majorTickMark val="none"/>
        <c:tickLblPos val="nextTo"/>
        <c:txPr>
          <a:bodyPr/>
          <a:lstStyle/>
          <a:p>
            <a:pPr>
              <a:defRPr sz="1000"/>
            </a:pPr>
            <a:endParaRPr lang="en-US"/>
          </a:p>
        </c:txPr>
        <c:crossAx val="87327488"/>
        <c:crosses val="autoZero"/>
        <c:auto val="1"/>
        <c:lblAlgn val="ctr"/>
        <c:lblOffset val="100"/>
      </c:catAx>
      <c:valAx>
        <c:axId val="87327488"/>
        <c:scaling>
          <c:orientation val="minMax"/>
          <c:max val="100"/>
        </c:scaling>
        <c:axPos val="l"/>
        <c:title>
          <c:tx>
            <c:rich>
              <a:bodyPr/>
              <a:lstStyle/>
              <a:p>
                <a:pPr>
                  <a:defRPr sz="1000"/>
                </a:pPr>
                <a:r>
                  <a:rPr lang="en-GB" sz="1000"/>
                  <a:t>Percentage</a:t>
                </a:r>
              </a:p>
            </c:rich>
          </c:tx>
          <c:layout/>
        </c:title>
        <c:numFmt formatCode="General" sourceLinked="1"/>
        <c:tickLblPos val="nextTo"/>
        <c:txPr>
          <a:bodyPr/>
          <a:lstStyle/>
          <a:p>
            <a:pPr>
              <a:defRPr sz="1000"/>
            </a:pPr>
            <a:endParaRPr lang="en-US"/>
          </a:p>
        </c:txPr>
        <c:crossAx val="87321600"/>
        <c:crosses val="autoZero"/>
        <c:crossBetween val="between"/>
      </c:valAx>
    </c:plotArea>
    <c:legend>
      <c:legendPos val="t"/>
      <c:layout/>
      <c:txPr>
        <a:bodyPr/>
        <a:lstStyle/>
        <a:p>
          <a:pPr>
            <a:defRPr sz="1000"/>
          </a:pPr>
          <a:endParaRPr lang="en-US"/>
        </a:p>
      </c:txPr>
    </c:legend>
    <c:plotVisOnly val="1"/>
  </c:chart>
  <c:spPr>
    <a:ln>
      <a:noFill/>
    </a:ln>
  </c:spPr>
  <c:txPr>
    <a:bodyPr/>
    <a:lstStyle/>
    <a:p>
      <a:pPr>
        <a:defRPr sz="800">
          <a:latin typeface="Arial" pitchFamily="34" charset="0"/>
          <a:cs typeface="Arial" pitchFamily="34" charset="0"/>
        </a:defRPr>
      </a:pPr>
      <a:endParaRPr lang="en-US"/>
    </a:p>
  </c:txPr>
  <c:externalData r:id="rId1"/>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13006854001069773"/>
          <c:y val="0.10045438587692461"/>
          <c:w val="0.7585471010436492"/>
          <c:h val="0.71040838731723099"/>
        </c:manualLayout>
      </c:layout>
      <c:barChart>
        <c:barDir val="col"/>
        <c:grouping val="clustered"/>
        <c:ser>
          <c:idx val="0"/>
          <c:order val="0"/>
          <c:tx>
            <c:strRef>
              <c:f>'Duration Q2 2016'!$B$88:$B$89</c:f>
              <c:strCache>
                <c:ptCount val="1"/>
                <c:pt idx="0">
                  <c:v>Quarter ending June 2016 (Q1)</c:v>
                </c:pt>
              </c:strCache>
            </c:strRef>
          </c:tx>
          <c:cat>
            <c:strRef>
              <c:f>'Duration Q2 2016'!$A$90:$A$96</c:f>
              <c:strCache>
                <c:ptCount val="7"/>
                <c:pt idx="0">
                  <c:v>ABMU</c:v>
                </c:pt>
                <c:pt idx="1">
                  <c:v>Aneurin Bevan</c:v>
                </c:pt>
                <c:pt idx="2">
                  <c:v>BCU</c:v>
                </c:pt>
                <c:pt idx="3">
                  <c:v>Cardiff and Vale</c:v>
                </c:pt>
                <c:pt idx="4">
                  <c:v>Cwm Taf</c:v>
                </c:pt>
                <c:pt idx="5">
                  <c:v>Hywel Dda</c:v>
                </c:pt>
                <c:pt idx="6">
                  <c:v>Wales</c:v>
                </c:pt>
              </c:strCache>
            </c:strRef>
          </c:cat>
          <c:val>
            <c:numRef>
              <c:f>'Duration Q2 2016'!$B$90:$B$96</c:f>
              <c:numCache>
                <c:formatCode>General</c:formatCode>
                <c:ptCount val="7"/>
                <c:pt idx="0">
                  <c:v>30</c:v>
                </c:pt>
                <c:pt idx="1">
                  <c:v>0</c:v>
                </c:pt>
                <c:pt idx="2">
                  <c:v>5</c:v>
                </c:pt>
                <c:pt idx="3" formatCode="0">
                  <c:v>0</c:v>
                </c:pt>
                <c:pt idx="4" formatCode="0">
                  <c:v>25</c:v>
                </c:pt>
                <c:pt idx="5" formatCode="0">
                  <c:v>21.428571428571427</c:v>
                </c:pt>
                <c:pt idx="6" formatCode="0">
                  <c:v>14</c:v>
                </c:pt>
              </c:numCache>
            </c:numRef>
          </c:val>
        </c:ser>
        <c:ser>
          <c:idx val="1"/>
          <c:order val="1"/>
          <c:tx>
            <c:strRef>
              <c:f>'Duration Q2 2016'!$C$88:$C$89</c:f>
              <c:strCache>
                <c:ptCount val="1"/>
                <c:pt idx="0">
                  <c:v>Quarter ending September 2016 (Q2)</c:v>
                </c:pt>
              </c:strCache>
            </c:strRef>
          </c:tx>
          <c:cat>
            <c:strRef>
              <c:f>'Duration Q2 2016'!$A$90:$A$96</c:f>
              <c:strCache>
                <c:ptCount val="7"/>
                <c:pt idx="0">
                  <c:v>ABMU</c:v>
                </c:pt>
                <c:pt idx="1">
                  <c:v>Aneurin Bevan</c:v>
                </c:pt>
                <c:pt idx="2">
                  <c:v>BCU</c:v>
                </c:pt>
                <c:pt idx="3">
                  <c:v>Cardiff and Vale</c:v>
                </c:pt>
                <c:pt idx="4">
                  <c:v>Cwm Taf</c:v>
                </c:pt>
                <c:pt idx="5">
                  <c:v>Hywel Dda</c:v>
                </c:pt>
                <c:pt idx="6">
                  <c:v>Wales</c:v>
                </c:pt>
              </c:strCache>
            </c:strRef>
          </c:cat>
          <c:val>
            <c:numRef>
              <c:f>'Duration Q2 2016'!$C$90:$C$96</c:f>
              <c:numCache>
                <c:formatCode>0</c:formatCode>
                <c:ptCount val="7"/>
                <c:pt idx="0" formatCode="General">
                  <c:v>35</c:v>
                </c:pt>
                <c:pt idx="1">
                  <c:v>6.25</c:v>
                </c:pt>
                <c:pt idx="2" formatCode="General">
                  <c:v>5</c:v>
                </c:pt>
                <c:pt idx="3" formatCode="General">
                  <c:v>0</c:v>
                </c:pt>
                <c:pt idx="4" formatCode="General">
                  <c:v>20</c:v>
                </c:pt>
                <c:pt idx="5" formatCode="General">
                  <c:v>6</c:v>
                </c:pt>
                <c:pt idx="6" formatCode="General">
                  <c:v>14</c:v>
                </c:pt>
              </c:numCache>
            </c:numRef>
          </c:val>
        </c:ser>
        <c:axId val="87349120"/>
        <c:axId val="87350656"/>
      </c:barChart>
      <c:catAx>
        <c:axId val="87349120"/>
        <c:scaling>
          <c:orientation val="minMax"/>
        </c:scaling>
        <c:axPos val="b"/>
        <c:tickLblPos val="nextTo"/>
        <c:txPr>
          <a:bodyPr/>
          <a:lstStyle/>
          <a:p>
            <a:pPr>
              <a:defRPr sz="1000"/>
            </a:pPr>
            <a:endParaRPr lang="en-US"/>
          </a:p>
        </c:txPr>
        <c:crossAx val="87350656"/>
        <c:crosses val="autoZero"/>
        <c:auto val="1"/>
        <c:lblAlgn val="ctr"/>
        <c:lblOffset val="100"/>
      </c:catAx>
      <c:valAx>
        <c:axId val="87350656"/>
        <c:scaling>
          <c:orientation val="minMax"/>
        </c:scaling>
        <c:axPos val="l"/>
        <c:title>
          <c:tx>
            <c:rich>
              <a:bodyPr rot="-5400000" vert="horz"/>
              <a:lstStyle/>
              <a:p>
                <a:pPr>
                  <a:defRPr sz="1000"/>
                </a:pPr>
                <a:r>
                  <a:rPr lang="en-GB" sz="1000"/>
                  <a:t>Percentage</a:t>
                </a:r>
              </a:p>
            </c:rich>
          </c:tx>
          <c:layout/>
        </c:title>
        <c:numFmt formatCode="General" sourceLinked="1"/>
        <c:tickLblPos val="nextTo"/>
        <c:txPr>
          <a:bodyPr/>
          <a:lstStyle/>
          <a:p>
            <a:pPr>
              <a:defRPr sz="1000"/>
            </a:pPr>
            <a:endParaRPr lang="en-US"/>
          </a:p>
        </c:txPr>
        <c:crossAx val="87349120"/>
        <c:crosses val="autoZero"/>
        <c:crossBetween val="between"/>
      </c:valAx>
      <c:spPr>
        <a:noFill/>
      </c:spPr>
    </c:plotArea>
    <c:legend>
      <c:legendPos val="r"/>
      <c:layout>
        <c:manualLayout>
          <c:xMode val="edge"/>
          <c:yMode val="edge"/>
          <c:x val="0.66941421960967873"/>
          <c:y val="4.4393561544106654E-2"/>
          <c:w val="0.32864692163321996"/>
          <c:h val="0.22478176937179473"/>
        </c:manualLayout>
      </c:layout>
      <c:txPr>
        <a:bodyPr/>
        <a:lstStyle/>
        <a:p>
          <a:pPr>
            <a:defRPr sz="1000"/>
          </a:pPr>
          <a:endParaRPr lang="en-US"/>
        </a:p>
      </c:txPr>
    </c:legend>
    <c:plotVisOnly val="1"/>
    <c:dispBlanksAs val="gap"/>
  </c:chart>
  <c:spPr>
    <a:ln>
      <a:noFill/>
    </a:ln>
  </c:spPr>
  <c:txPr>
    <a:bodyPr/>
    <a:lstStyle/>
    <a:p>
      <a:pPr>
        <a:defRPr sz="800">
          <a:latin typeface="Arial" pitchFamily="34" charset="0"/>
          <a:cs typeface="Arial" pitchFamily="34" charset="0"/>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8.544454556245841E-2"/>
          <c:y val="5.7742782152232226E-2"/>
          <c:w val="0.86914783893219683"/>
          <c:h val="0.8595486383599239"/>
        </c:manualLayout>
      </c:layout>
      <c:lineChart>
        <c:grouping val="standard"/>
        <c:ser>
          <c:idx val="0"/>
          <c:order val="0"/>
          <c:tx>
            <c:strRef>
              <c:f>'High Strength trend graph'!$B$1</c:f>
              <c:strCache>
                <c:ptCount val="1"/>
                <c:pt idx="0">
                  <c:v>Abertawe Bro Morgannwg Uni - GP</c:v>
                </c:pt>
              </c:strCache>
            </c:strRef>
          </c:tx>
          <c:spPr>
            <a:ln w="25400">
              <a:solidFill>
                <a:schemeClr val="accent6">
                  <a:lumMod val="75000"/>
                </a:schemeClr>
              </a:solidFill>
            </a:ln>
          </c:spPr>
          <c:marker>
            <c:symbol val="circle"/>
            <c:size val="4"/>
            <c:spPr>
              <a:solidFill>
                <a:schemeClr val="accent6">
                  <a:lumMod val="75000"/>
                </a:schemeClr>
              </a:solidFill>
              <a:ln>
                <a:solidFill>
                  <a:schemeClr val="tx1"/>
                </a:solidFill>
              </a:ln>
            </c:spPr>
          </c:marker>
          <c:cat>
            <c:numRef>
              <c:f>'High Strength trend graph'!$A$2:$A$10</c:f>
              <c:numCache>
                <c:formatCode>mmm\-yy</c:formatCode>
                <c:ptCount val="9"/>
                <c:pt idx="0">
                  <c:v>41883</c:v>
                </c:pt>
                <c:pt idx="1">
                  <c:v>41974</c:v>
                </c:pt>
                <c:pt idx="2">
                  <c:v>42064</c:v>
                </c:pt>
                <c:pt idx="3">
                  <c:v>42156</c:v>
                </c:pt>
                <c:pt idx="4">
                  <c:v>42248</c:v>
                </c:pt>
                <c:pt idx="5">
                  <c:v>42339</c:v>
                </c:pt>
                <c:pt idx="6">
                  <c:v>42430</c:v>
                </c:pt>
                <c:pt idx="7">
                  <c:v>42522</c:v>
                </c:pt>
                <c:pt idx="8">
                  <c:v>42614</c:v>
                </c:pt>
              </c:numCache>
            </c:numRef>
          </c:cat>
          <c:val>
            <c:numRef>
              <c:f>'High Strength trend graph'!$B$2:$B$10</c:f>
              <c:numCache>
                <c:formatCode>0.00%</c:formatCode>
                <c:ptCount val="9"/>
                <c:pt idx="0">
                  <c:v>0.38190000000000462</c:v>
                </c:pt>
                <c:pt idx="1">
                  <c:v>0.36230000000000401</c:v>
                </c:pt>
                <c:pt idx="2">
                  <c:v>0.34950000000000031</c:v>
                </c:pt>
                <c:pt idx="3">
                  <c:v>0.33480000000000643</c:v>
                </c:pt>
                <c:pt idx="4">
                  <c:v>0.34380000000000038</c:v>
                </c:pt>
                <c:pt idx="5">
                  <c:v>0.33550000000000463</c:v>
                </c:pt>
                <c:pt idx="6">
                  <c:v>0.32930000000000553</c:v>
                </c:pt>
                <c:pt idx="7">
                  <c:v>0.33280000000000626</c:v>
                </c:pt>
                <c:pt idx="8">
                  <c:v>0.32870000000000038</c:v>
                </c:pt>
              </c:numCache>
            </c:numRef>
          </c:val>
        </c:ser>
        <c:ser>
          <c:idx val="1"/>
          <c:order val="1"/>
          <c:tx>
            <c:strRef>
              <c:f>'High Strength trend graph'!$C$1</c:f>
              <c:strCache>
                <c:ptCount val="1"/>
                <c:pt idx="0">
                  <c:v>Betsi Cadwaladr Uni - GP</c:v>
                </c:pt>
              </c:strCache>
            </c:strRef>
          </c:tx>
          <c:spPr>
            <a:ln w="25400">
              <a:solidFill>
                <a:srgbClr val="00B050"/>
              </a:solidFill>
            </a:ln>
          </c:spPr>
          <c:marker>
            <c:symbol val="circle"/>
            <c:size val="4"/>
            <c:spPr>
              <a:solidFill>
                <a:srgbClr val="00B050"/>
              </a:solidFill>
              <a:ln>
                <a:solidFill>
                  <a:schemeClr val="tx1"/>
                </a:solidFill>
              </a:ln>
            </c:spPr>
          </c:marker>
          <c:cat>
            <c:numRef>
              <c:f>'High Strength trend graph'!$A$2:$A$10</c:f>
              <c:numCache>
                <c:formatCode>mmm\-yy</c:formatCode>
                <c:ptCount val="9"/>
                <c:pt idx="0">
                  <c:v>41883</c:v>
                </c:pt>
                <c:pt idx="1">
                  <c:v>41974</c:v>
                </c:pt>
                <c:pt idx="2">
                  <c:v>42064</c:v>
                </c:pt>
                <c:pt idx="3">
                  <c:v>42156</c:v>
                </c:pt>
                <c:pt idx="4">
                  <c:v>42248</c:v>
                </c:pt>
                <c:pt idx="5">
                  <c:v>42339</c:v>
                </c:pt>
                <c:pt idx="6">
                  <c:v>42430</c:v>
                </c:pt>
                <c:pt idx="7">
                  <c:v>42522</c:v>
                </c:pt>
                <c:pt idx="8">
                  <c:v>42614</c:v>
                </c:pt>
              </c:numCache>
            </c:numRef>
          </c:cat>
          <c:val>
            <c:numRef>
              <c:f>'High Strength trend graph'!$C$2:$C$10</c:f>
              <c:numCache>
                <c:formatCode>0.00%</c:formatCode>
                <c:ptCount val="9"/>
                <c:pt idx="0">
                  <c:v>0.32700000000000407</c:v>
                </c:pt>
                <c:pt idx="1">
                  <c:v>0.306400000000004</c:v>
                </c:pt>
                <c:pt idx="2">
                  <c:v>0.29130000000000372</c:v>
                </c:pt>
                <c:pt idx="3">
                  <c:v>0.27980000000000038</c:v>
                </c:pt>
                <c:pt idx="4">
                  <c:v>0.26950000000000002</c:v>
                </c:pt>
                <c:pt idx="5">
                  <c:v>0.25490000000000002</c:v>
                </c:pt>
                <c:pt idx="6">
                  <c:v>0.24800000000000041</c:v>
                </c:pt>
                <c:pt idx="7">
                  <c:v>0.24600000000000041</c:v>
                </c:pt>
                <c:pt idx="8">
                  <c:v>0.24200000000000021</c:v>
                </c:pt>
              </c:numCache>
            </c:numRef>
          </c:val>
        </c:ser>
        <c:ser>
          <c:idx val="2"/>
          <c:order val="2"/>
          <c:tx>
            <c:strRef>
              <c:f>'High Strength trend graph'!$D$1</c:f>
              <c:strCache>
                <c:ptCount val="1"/>
                <c:pt idx="0">
                  <c:v>Aneurin Bevan - GP</c:v>
                </c:pt>
              </c:strCache>
            </c:strRef>
          </c:tx>
          <c:spPr>
            <a:ln w="25400">
              <a:solidFill>
                <a:srgbClr val="FFC000"/>
              </a:solidFill>
            </a:ln>
          </c:spPr>
          <c:marker>
            <c:symbol val="circle"/>
            <c:size val="4"/>
            <c:spPr>
              <a:solidFill>
                <a:srgbClr val="FFC000"/>
              </a:solidFill>
              <a:ln>
                <a:solidFill>
                  <a:schemeClr val="tx1"/>
                </a:solidFill>
              </a:ln>
            </c:spPr>
          </c:marker>
          <c:cat>
            <c:numRef>
              <c:f>'High Strength trend graph'!$A$2:$A$10</c:f>
              <c:numCache>
                <c:formatCode>mmm\-yy</c:formatCode>
                <c:ptCount val="9"/>
                <c:pt idx="0">
                  <c:v>41883</c:v>
                </c:pt>
                <c:pt idx="1">
                  <c:v>41974</c:v>
                </c:pt>
                <c:pt idx="2">
                  <c:v>42064</c:v>
                </c:pt>
                <c:pt idx="3">
                  <c:v>42156</c:v>
                </c:pt>
                <c:pt idx="4">
                  <c:v>42248</c:v>
                </c:pt>
                <c:pt idx="5">
                  <c:v>42339</c:v>
                </c:pt>
                <c:pt idx="6">
                  <c:v>42430</c:v>
                </c:pt>
                <c:pt idx="7">
                  <c:v>42522</c:v>
                </c:pt>
                <c:pt idx="8">
                  <c:v>42614</c:v>
                </c:pt>
              </c:numCache>
            </c:numRef>
          </c:cat>
          <c:val>
            <c:numRef>
              <c:f>'High Strength trend graph'!$D$2:$D$10</c:f>
              <c:numCache>
                <c:formatCode>0.00%</c:formatCode>
                <c:ptCount val="9"/>
                <c:pt idx="0">
                  <c:v>0.36800000000000038</c:v>
                </c:pt>
                <c:pt idx="1">
                  <c:v>0.35710000000000008</c:v>
                </c:pt>
                <c:pt idx="2">
                  <c:v>0.35170000000000001</c:v>
                </c:pt>
                <c:pt idx="3">
                  <c:v>0.34710000000000002</c:v>
                </c:pt>
                <c:pt idx="4">
                  <c:v>0.31520000000000031</c:v>
                </c:pt>
                <c:pt idx="5">
                  <c:v>0.28960000000000002</c:v>
                </c:pt>
                <c:pt idx="6">
                  <c:v>0.26979999999999998</c:v>
                </c:pt>
                <c:pt idx="7">
                  <c:v>0.25780000000000008</c:v>
                </c:pt>
                <c:pt idx="8">
                  <c:v>0.248700000000002</c:v>
                </c:pt>
              </c:numCache>
            </c:numRef>
          </c:val>
        </c:ser>
        <c:ser>
          <c:idx val="3"/>
          <c:order val="3"/>
          <c:tx>
            <c:strRef>
              <c:f>'High Strength trend graph'!$E$1</c:f>
              <c:strCache>
                <c:ptCount val="1"/>
                <c:pt idx="0">
                  <c:v>Cwm Taf - GP</c:v>
                </c:pt>
              </c:strCache>
            </c:strRef>
          </c:tx>
          <c:spPr>
            <a:ln w="25400">
              <a:solidFill>
                <a:schemeClr val="accent5">
                  <a:lumMod val="75000"/>
                </a:schemeClr>
              </a:solidFill>
            </a:ln>
          </c:spPr>
          <c:marker>
            <c:symbol val="circle"/>
            <c:size val="4"/>
            <c:spPr>
              <a:solidFill>
                <a:schemeClr val="accent5">
                  <a:lumMod val="75000"/>
                </a:schemeClr>
              </a:solidFill>
              <a:ln>
                <a:solidFill>
                  <a:schemeClr val="tx1"/>
                </a:solidFill>
              </a:ln>
            </c:spPr>
          </c:marker>
          <c:cat>
            <c:numRef>
              <c:f>'High Strength trend graph'!$A$2:$A$10</c:f>
              <c:numCache>
                <c:formatCode>mmm\-yy</c:formatCode>
                <c:ptCount val="9"/>
                <c:pt idx="0">
                  <c:v>41883</c:v>
                </c:pt>
                <c:pt idx="1">
                  <c:v>41974</c:v>
                </c:pt>
                <c:pt idx="2">
                  <c:v>42064</c:v>
                </c:pt>
                <c:pt idx="3">
                  <c:v>42156</c:v>
                </c:pt>
                <c:pt idx="4">
                  <c:v>42248</c:v>
                </c:pt>
                <c:pt idx="5">
                  <c:v>42339</c:v>
                </c:pt>
                <c:pt idx="6">
                  <c:v>42430</c:v>
                </c:pt>
                <c:pt idx="7">
                  <c:v>42522</c:v>
                </c:pt>
                <c:pt idx="8">
                  <c:v>42614</c:v>
                </c:pt>
              </c:numCache>
            </c:numRef>
          </c:cat>
          <c:val>
            <c:numRef>
              <c:f>'High Strength trend graph'!$E$2:$E$10</c:f>
              <c:numCache>
                <c:formatCode>0.00%</c:formatCode>
                <c:ptCount val="9"/>
                <c:pt idx="0">
                  <c:v>0.36280000000000406</c:v>
                </c:pt>
                <c:pt idx="1">
                  <c:v>0.35280000000000361</c:v>
                </c:pt>
                <c:pt idx="2">
                  <c:v>0.35040000000000032</c:v>
                </c:pt>
                <c:pt idx="3">
                  <c:v>0.34770000000000001</c:v>
                </c:pt>
                <c:pt idx="4">
                  <c:v>0.34560000000000002</c:v>
                </c:pt>
                <c:pt idx="5">
                  <c:v>0.33390000000000547</c:v>
                </c:pt>
                <c:pt idx="6">
                  <c:v>0.32260000000000238</c:v>
                </c:pt>
                <c:pt idx="7">
                  <c:v>0.31590000000000412</c:v>
                </c:pt>
                <c:pt idx="8">
                  <c:v>0.31060000000000032</c:v>
                </c:pt>
              </c:numCache>
            </c:numRef>
          </c:val>
        </c:ser>
        <c:ser>
          <c:idx val="4"/>
          <c:order val="4"/>
          <c:tx>
            <c:strRef>
              <c:f>'High Strength trend graph'!$F$1</c:f>
              <c:strCache>
                <c:ptCount val="1"/>
                <c:pt idx="0">
                  <c:v>Hywel Dda - GP</c:v>
                </c:pt>
              </c:strCache>
            </c:strRef>
          </c:tx>
          <c:spPr>
            <a:ln w="25400">
              <a:solidFill>
                <a:srgbClr val="C00000"/>
              </a:solidFill>
            </a:ln>
          </c:spPr>
          <c:marker>
            <c:symbol val="circle"/>
            <c:size val="4"/>
            <c:spPr>
              <a:solidFill>
                <a:srgbClr val="C00000"/>
              </a:solidFill>
              <a:ln>
                <a:solidFill>
                  <a:schemeClr val="tx1"/>
                </a:solidFill>
              </a:ln>
            </c:spPr>
          </c:marker>
          <c:cat>
            <c:numRef>
              <c:f>'High Strength trend graph'!$A$2:$A$10</c:f>
              <c:numCache>
                <c:formatCode>mmm\-yy</c:formatCode>
                <c:ptCount val="9"/>
                <c:pt idx="0">
                  <c:v>41883</c:v>
                </c:pt>
                <c:pt idx="1">
                  <c:v>41974</c:v>
                </c:pt>
                <c:pt idx="2">
                  <c:v>42064</c:v>
                </c:pt>
                <c:pt idx="3">
                  <c:v>42156</c:v>
                </c:pt>
                <c:pt idx="4">
                  <c:v>42248</c:v>
                </c:pt>
                <c:pt idx="5">
                  <c:v>42339</c:v>
                </c:pt>
                <c:pt idx="6">
                  <c:v>42430</c:v>
                </c:pt>
                <c:pt idx="7">
                  <c:v>42522</c:v>
                </c:pt>
                <c:pt idx="8">
                  <c:v>42614</c:v>
                </c:pt>
              </c:numCache>
            </c:numRef>
          </c:cat>
          <c:val>
            <c:numRef>
              <c:f>'High Strength trend graph'!$F$2:$F$10</c:f>
              <c:numCache>
                <c:formatCode>0.00%</c:formatCode>
                <c:ptCount val="9"/>
                <c:pt idx="0">
                  <c:v>0.33260000000000406</c:v>
                </c:pt>
                <c:pt idx="1">
                  <c:v>0.31960000000000038</c:v>
                </c:pt>
                <c:pt idx="2">
                  <c:v>0.31320000000000031</c:v>
                </c:pt>
                <c:pt idx="3">
                  <c:v>0.31560000000000032</c:v>
                </c:pt>
                <c:pt idx="4">
                  <c:v>0.31090000000000406</c:v>
                </c:pt>
                <c:pt idx="5">
                  <c:v>0.29500000000000032</c:v>
                </c:pt>
                <c:pt idx="6">
                  <c:v>0.28150000000000008</c:v>
                </c:pt>
                <c:pt idx="7">
                  <c:v>0.27990000000000032</c:v>
                </c:pt>
                <c:pt idx="8">
                  <c:v>0.27340000000000031</c:v>
                </c:pt>
              </c:numCache>
            </c:numRef>
          </c:val>
        </c:ser>
        <c:ser>
          <c:idx val="5"/>
          <c:order val="5"/>
          <c:tx>
            <c:strRef>
              <c:f>'High Strength trend graph'!$G$1</c:f>
              <c:strCache>
                <c:ptCount val="1"/>
                <c:pt idx="0">
                  <c:v>Cardiff And Vale Uni - GP</c:v>
                </c:pt>
              </c:strCache>
            </c:strRef>
          </c:tx>
          <c:spPr>
            <a:ln w="25400">
              <a:solidFill>
                <a:srgbClr val="0070C0"/>
              </a:solidFill>
            </a:ln>
          </c:spPr>
          <c:marker>
            <c:symbol val="circle"/>
            <c:size val="4"/>
            <c:spPr>
              <a:solidFill>
                <a:srgbClr val="0070C0"/>
              </a:solidFill>
              <a:ln>
                <a:solidFill>
                  <a:schemeClr val="tx1"/>
                </a:solidFill>
              </a:ln>
            </c:spPr>
          </c:marker>
          <c:cat>
            <c:numRef>
              <c:f>'High Strength trend graph'!$A$2:$A$10</c:f>
              <c:numCache>
                <c:formatCode>mmm\-yy</c:formatCode>
                <c:ptCount val="9"/>
                <c:pt idx="0">
                  <c:v>41883</c:v>
                </c:pt>
                <c:pt idx="1">
                  <c:v>41974</c:v>
                </c:pt>
                <c:pt idx="2">
                  <c:v>42064</c:v>
                </c:pt>
                <c:pt idx="3">
                  <c:v>42156</c:v>
                </c:pt>
                <c:pt idx="4">
                  <c:v>42248</c:v>
                </c:pt>
                <c:pt idx="5">
                  <c:v>42339</c:v>
                </c:pt>
                <c:pt idx="6">
                  <c:v>42430</c:v>
                </c:pt>
                <c:pt idx="7">
                  <c:v>42522</c:v>
                </c:pt>
                <c:pt idx="8">
                  <c:v>42614</c:v>
                </c:pt>
              </c:numCache>
            </c:numRef>
          </c:cat>
          <c:val>
            <c:numRef>
              <c:f>'High Strength trend graph'!$G$2:$G$10</c:f>
              <c:numCache>
                <c:formatCode>0.00%</c:formatCode>
                <c:ptCount val="9"/>
                <c:pt idx="0">
                  <c:v>0.23469999999999999</c:v>
                </c:pt>
                <c:pt idx="1">
                  <c:v>0.223</c:v>
                </c:pt>
                <c:pt idx="2">
                  <c:v>0.22339999999999999</c:v>
                </c:pt>
                <c:pt idx="3">
                  <c:v>0.22159999999999999</c:v>
                </c:pt>
                <c:pt idx="4">
                  <c:v>0.22109999999999999</c:v>
                </c:pt>
                <c:pt idx="5">
                  <c:v>0.21280000000000004</c:v>
                </c:pt>
                <c:pt idx="6">
                  <c:v>0.20720000000000041</c:v>
                </c:pt>
                <c:pt idx="7">
                  <c:v>0.20960000000000001</c:v>
                </c:pt>
                <c:pt idx="8">
                  <c:v>0.21120000000000044</c:v>
                </c:pt>
              </c:numCache>
            </c:numRef>
          </c:val>
        </c:ser>
        <c:ser>
          <c:idx val="6"/>
          <c:order val="6"/>
          <c:tx>
            <c:strRef>
              <c:f>'High Strength trend graph'!$H$1</c:f>
              <c:strCache>
                <c:ptCount val="1"/>
                <c:pt idx="0">
                  <c:v>Powys Teaching - GP</c:v>
                </c:pt>
              </c:strCache>
            </c:strRef>
          </c:tx>
          <c:spPr>
            <a:ln w="25400">
              <a:solidFill>
                <a:srgbClr val="7030A0"/>
              </a:solidFill>
            </a:ln>
          </c:spPr>
          <c:marker>
            <c:symbol val="circle"/>
            <c:size val="4"/>
            <c:spPr>
              <a:solidFill>
                <a:srgbClr val="7030A0"/>
              </a:solidFill>
              <a:ln>
                <a:solidFill>
                  <a:schemeClr val="tx1"/>
                </a:solidFill>
              </a:ln>
            </c:spPr>
          </c:marker>
          <c:cat>
            <c:numRef>
              <c:f>'High Strength trend graph'!$A$2:$A$10</c:f>
              <c:numCache>
                <c:formatCode>mmm\-yy</c:formatCode>
                <c:ptCount val="9"/>
                <c:pt idx="0">
                  <c:v>41883</c:v>
                </c:pt>
                <c:pt idx="1">
                  <c:v>41974</c:v>
                </c:pt>
                <c:pt idx="2">
                  <c:v>42064</c:v>
                </c:pt>
                <c:pt idx="3">
                  <c:v>42156</c:v>
                </c:pt>
                <c:pt idx="4">
                  <c:v>42248</c:v>
                </c:pt>
                <c:pt idx="5">
                  <c:v>42339</c:v>
                </c:pt>
                <c:pt idx="6">
                  <c:v>42430</c:v>
                </c:pt>
                <c:pt idx="7">
                  <c:v>42522</c:v>
                </c:pt>
                <c:pt idx="8">
                  <c:v>42614</c:v>
                </c:pt>
              </c:numCache>
            </c:numRef>
          </c:cat>
          <c:val>
            <c:numRef>
              <c:f>'High Strength trend graph'!$H$2:$H$10</c:f>
              <c:numCache>
                <c:formatCode>0.00%</c:formatCode>
                <c:ptCount val="9"/>
                <c:pt idx="0">
                  <c:v>0.31570000000000031</c:v>
                </c:pt>
                <c:pt idx="1">
                  <c:v>0.30210000000000031</c:v>
                </c:pt>
                <c:pt idx="2">
                  <c:v>0.30110000000000031</c:v>
                </c:pt>
                <c:pt idx="3">
                  <c:v>0.29620000000000002</c:v>
                </c:pt>
                <c:pt idx="4">
                  <c:v>0.28090000000000032</c:v>
                </c:pt>
                <c:pt idx="5">
                  <c:v>0.26200000000000001</c:v>
                </c:pt>
                <c:pt idx="6">
                  <c:v>0.25310000000000005</c:v>
                </c:pt>
                <c:pt idx="7">
                  <c:v>0.24600000000000041</c:v>
                </c:pt>
                <c:pt idx="8">
                  <c:v>0.24530000000000021</c:v>
                </c:pt>
              </c:numCache>
            </c:numRef>
          </c:val>
        </c:ser>
        <c:marker val="1"/>
        <c:axId val="81237504"/>
        <c:axId val="81239424"/>
      </c:lineChart>
      <c:catAx>
        <c:axId val="81237504"/>
        <c:scaling>
          <c:orientation val="minMax"/>
        </c:scaling>
        <c:axPos val="b"/>
        <c:numFmt formatCode="mmm\-yy" sourceLinked="1"/>
        <c:tickLblPos val="nextTo"/>
        <c:crossAx val="81239424"/>
        <c:crosses val="autoZero"/>
        <c:lblAlgn val="ctr"/>
        <c:lblOffset val="100"/>
      </c:catAx>
      <c:valAx>
        <c:axId val="81239424"/>
        <c:scaling>
          <c:orientation val="minMax"/>
        </c:scaling>
        <c:axPos val="l"/>
        <c:title>
          <c:tx>
            <c:rich>
              <a:bodyPr rot="-5400000" vert="horz"/>
              <a:lstStyle/>
              <a:p>
                <a:pPr>
                  <a:defRPr/>
                </a:pPr>
                <a:r>
                  <a:rPr lang="en-GB"/>
                  <a:t>Percentage</a:t>
                </a:r>
              </a:p>
            </c:rich>
          </c:tx>
          <c:layout>
            <c:manualLayout>
              <c:xMode val="edge"/>
              <c:yMode val="edge"/>
              <c:x val="7.2513486065498506E-3"/>
              <c:y val="0.39938799917753937"/>
            </c:manualLayout>
          </c:layout>
        </c:title>
        <c:numFmt formatCode="0%" sourceLinked="0"/>
        <c:tickLblPos val="nextTo"/>
        <c:crossAx val="81237504"/>
        <c:crosses val="autoZero"/>
        <c:crossBetween val="between"/>
      </c:valAx>
    </c:plotArea>
    <c:plotVisOnly val="1"/>
  </c:chart>
  <c:spPr>
    <a:ln>
      <a:noFill/>
    </a:ln>
  </c:spPr>
  <c:txPr>
    <a:bodyPr/>
    <a:lstStyle/>
    <a:p>
      <a:pPr>
        <a:defRPr sz="1000">
          <a:latin typeface="Arial" pitchFamily="34" charset="0"/>
          <a:cs typeface="Arial" pitchFamily="34" charset="0"/>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8.9233062513453351E-2"/>
          <c:y val="9.4478869648913097E-2"/>
          <c:w val="0.88933959142500096"/>
          <c:h val="0.8209996929191864"/>
        </c:manualLayout>
      </c:layout>
      <c:barChart>
        <c:barDir val="col"/>
        <c:grouping val="clustered"/>
        <c:ser>
          <c:idx val="0"/>
          <c:order val="0"/>
          <c:tx>
            <c:strRef>
              <c:f>'High Strength ICS CCG &amp; HB'!$I$1</c:f>
              <c:strCache>
                <c:ptCount val="1"/>
                <c:pt idx="0">
                  <c:v>%</c:v>
                </c:pt>
              </c:strCache>
            </c:strRef>
          </c:tx>
          <c:dPt>
            <c:idx val="107"/>
            <c:spPr>
              <a:solidFill>
                <a:schemeClr val="tx1"/>
              </a:solidFill>
            </c:spPr>
          </c:dPt>
          <c:dPt>
            <c:idx val="113"/>
            <c:spPr>
              <a:solidFill>
                <a:prstClr val="black"/>
              </a:solidFill>
            </c:spPr>
          </c:dPt>
          <c:dPt>
            <c:idx val="118"/>
            <c:spPr>
              <a:solidFill>
                <a:prstClr val="black"/>
              </a:solidFill>
            </c:spPr>
          </c:dPt>
          <c:dPt>
            <c:idx val="152"/>
            <c:spPr>
              <a:solidFill>
                <a:prstClr val="black"/>
              </a:solidFill>
            </c:spPr>
          </c:dPt>
          <c:dPt>
            <c:idx val="193"/>
            <c:spPr>
              <a:solidFill>
                <a:prstClr val="black"/>
              </a:solidFill>
            </c:spPr>
          </c:dPt>
          <c:dPt>
            <c:idx val="202"/>
            <c:spPr>
              <a:solidFill>
                <a:prstClr val="black"/>
              </a:solidFill>
            </c:spPr>
          </c:dPt>
          <c:dLbls>
            <c:dLbl>
              <c:idx val="107"/>
              <c:layout/>
              <c:tx>
                <c:rich>
                  <a:bodyPr/>
                  <a:lstStyle/>
                  <a:p>
                    <a:r>
                      <a:rPr lang="en-US"/>
                      <a:t>BCU</a:t>
                    </a:r>
                  </a:p>
                </c:rich>
              </c:tx>
              <c:showVal val="1"/>
            </c:dLbl>
            <c:dLbl>
              <c:idx val="113"/>
              <c:layout/>
              <c:tx>
                <c:rich>
                  <a:bodyPr/>
                  <a:lstStyle/>
                  <a:p>
                    <a:r>
                      <a:rPr lang="en-US" sz="900">
                        <a:latin typeface="Arial" pitchFamily="34" charset="0"/>
                        <a:cs typeface="Arial" pitchFamily="34" charset="0"/>
                      </a:rPr>
                      <a:t>P</a:t>
                    </a:r>
                    <a:r>
                      <a:rPr lang="en-US"/>
                      <a:t>owys</a:t>
                    </a:r>
                  </a:p>
                </c:rich>
              </c:tx>
              <c:showVal val="1"/>
            </c:dLbl>
            <c:dLbl>
              <c:idx val="118"/>
              <c:layout/>
              <c:tx>
                <c:rich>
                  <a:bodyPr/>
                  <a:lstStyle/>
                  <a:p>
                    <a:r>
                      <a:rPr lang="en-US" sz="900">
                        <a:latin typeface="Arial" pitchFamily="34" charset="0"/>
                        <a:cs typeface="Arial" pitchFamily="34" charset="0"/>
                      </a:rPr>
                      <a:t>A</a:t>
                    </a:r>
                    <a:r>
                      <a:rPr lang="en-US"/>
                      <a:t>neurin</a:t>
                    </a:r>
                    <a:r>
                      <a:rPr lang="en-US" baseline="0"/>
                      <a:t> Bevan</a:t>
                    </a:r>
                    <a:endParaRPr lang="en-US"/>
                  </a:p>
                </c:rich>
              </c:tx>
              <c:showVal val="1"/>
            </c:dLbl>
            <c:dLbl>
              <c:idx val="152"/>
              <c:layout/>
              <c:tx>
                <c:rich>
                  <a:bodyPr/>
                  <a:lstStyle/>
                  <a:p>
                    <a:r>
                      <a:rPr lang="en-US" sz="900">
                        <a:latin typeface="Arial" pitchFamily="34" charset="0"/>
                        <a:cs typeface="Arial" pitchFamily="34" charset="0"/>
                      </a:rPr>
                      <a:t>H</a:t>
                    </a:r>
                    <a:r>
                      <a:rPr lang="en-US"/>
                      <a:t>ywel</a:t>
                    </a:r>
                    <a:r>
                      <a:rPr lang="en-US" baseline="0"/>
                      <a:t> Dda</a:t>
                    </a:r>
                    <a:endParaRPr lang="en-US"/>
                  </a:p>
                </c:rich>
              </c:tx>
              <c:showVal val="1"/>
            </c:dLbl>
            <c:dLbl>
              <c:idx val="193"/>
              <c:layout/>
              <c:tx>
                <c:rich>
                  <a:bodyPr/>
                  <a:lstStyle/>
                  <a:p>
                    <a:r>
                      <a:rPr lang="en-US" sz="900">
                        <a:latin typeface="Arial" pitchFamily="34" charset="0"/>
                        <a:cs typeface="Arial" pitchFamily="34" charset="0"/>
                      </a:rPr>
                      <a:t>C</a:t>
                    </a:r>
                    <a:r>
                      <a:rPr lang="en-US"/>
                      <a:t>wm</a:t>
                    </a:r>
                    <a:r>
                      <a:rPr lang="en-US" baseline="0"/>
                      <a:t> Taf</a:t>
                    </a:r>
                    <a:endParaRPr lang="en-US"/>
                  </a:p>
                </c:rich>
              </c:tx>
              <c:showVal val="1"/>
            </c:dLbl>
            <c:dLbl>
              <c:idx val="202"/>
              <c:layout/>
              <c:tx>
                <c:rich>
                  <a:bodyPr/>
                  <a:lstStyle/>
                  <a:p>
                    <a:r>
                      <a:rPr lang="en-US" sz="900">
                        <a:latin typeface="Arial" pitchFamily="34" charset="0"/>
                        <a:cs typeface="Arial" pitchFamily="34" charset="0"/>
                      </a:rPr>
                      <a:t>A</a:t>
                    </a:r>
                    <a:r>
                      <a:rPr lang="en-US"/>
                      <a:t>BMU</a:t>
                    </a:r>
                  </a:p>
                </c:rich>
              </c:tx>
              <c:showVal val="1"/>
            </c:dLbl>
            <c:delete val="1"/>
            <c:txPr>
              <a:bodyPr rot="-5400000" vert="horz"/>
              <a:lstStyle/>
              <a:p>
                <a:pPr>
                  <a:defRPr/>
                </a:pPr>
                <a:endParaRPr lang="en-US"/>
              </a:p>
            </c:txPr>
          </c:dLbls>
          <c:cat>
            <c:strRef>
              <c:f>'High Strength ICS CCG &amp; HB'!$H$2:$H$217</c:f>
              <c:strCache>
                <c:ptCount val="216"/>
                <c:pt idx="0">
                  <c:v>PCT MANSFIELD &amp; ASHFIELD CCG</c:v>
                </c:pt>
                <c:pt idx="1">
                  <c:v>PCT HARINGEY CCG</c:v>
                </c:pt>
                <c:pt idx="2">
                  <c:v>PCT IPSWICH AND EAST SUFFOLK CCG</c:v>
                </c:pt>
                <c:pt idx="3">
                  <c:v>PCT CHILTERN CCG</c:v>
                </c:pt>
                <c:pt idx="4">
                  <c:v>PCT AYLESBURY VALE CCG</c:v>
                </c:pt>
                <c:pt idx="5">
                  <c:v>PCT EREWASH CCG</c:v>
                </c:pt>
                <c:pt idx="6">
                  <c:v>PCT SOUTHAMPTON CCG</c:v>
                </c:pt>
                <c:pt idx="7">
                  <c:v>PCT NOTTINGHAM NORTH &amp; EAST CCG</c:v>
                </c:pt>
                <c:pt idx="8">
                  <c:v>PCT HARDWICK CCG</c:v>
                </c:pt>
                <c:pt idx="9">
                  <c:v>PCT FAREHAM AND GOSPORT CCG</c:v>
                </c:pt>
                <c:pt idx="10">
                  <c:v>PCT MILTON KEYNES CCG</c:v>
                </c:pt>
                <c:pt idx="11">
                  <c:v>PCT NEWARK &amp; SHERWOOD CCG</c:v>
                </c:pt>
                <c:pt idx="12">
                  <c:v>PCT HULL CCG</c:v>
                </c:pt>
                <c:pt idx="13">
                  <c:v>PCT SOUTHERN DERBYSHIRE CCG</c:v>
                </c:pt>
                <c:pt idx="14">
                  <c:v>PCT BROMLEY CCG</c:v>
                </c:pt>
                <c:pt idx="15">
                  <c:v>PCT NOTTINGHAM CITY CCG</c:v>
                </c:pt>
                <c:pt idx="16">
                  <c:v>PCT CAMBRIDGESHIRE AND PETERBOROUGH CCG</c:v>
                </c:pt>
                <c:pt idx="17">
                  <c:v>PCT BEDFORDSHIRE CCG</c:v>
                </c:pt>
                <c:pt idx="18">
                  <c:v>PCT NORTH DERBYSHIRE CCG</c:v>
                </c:pt>
                <c:pt idx="19">
                  <c:v>PCT NORTH HAMPSHIRE CCG</c:v>
                </c:pt>
                <c:pt idx="20">
                  <c:v>PCT DORSET CCG</c:v>
                </c:pt>
                <c:pt idx="21">
                  <c:v>PCT SOUTH LINCOLNSHIRE CCG</c:v>
                </c:pt>
                <c:pt idx="22">
                  <c:v>PCT NORTH EAST LINCOLNSHIRE CCG</c:v>
                </c:pt>
                <c:pt idx="23">
                  <c:v>PCT RUSHCLIFFE CCG</c:v>
                </c:pt>
                <c:pt idx="24">
                  <c:v>PCT PORTSMOUTH CCG</c:v>
                </c:pt>
                <c:pt idx="25">
                  <c:v>PCT SOUTH EASTERN HAMPSHIRE CCG</c:v>
                </c:pt>
                <c:pt idx="26">
                  <c:v>PCT EAST STAFFORDSHIRE CCG</c:v>
                </c:pt>
                <c:pt idx="27">
                  <c:v>PCT BRENT CCG</c:v>
                </c:pt>
                <c:pt idx="28">
                  <c:v>PCT BASSETLAW CCG</c:v>
                </c:pt>
                <c:pt idx="29">
                  <c:v>PCT LAMBETH CCG</c:v>
                </c:pt>
                <c:pt idx="30">
                  <c:v>PCT OXFORDSHIRE CCG</c:v>
                </c:pt>
                <c:pt idx="31">
                  <c:v>PCT EAST LEICESTERSHIRE AND RUTLAND CCG</c:v>
                </c:pt>
                <c:pt idx="32">
                  <c:v>PCT BRADFORD CITY CCG</c:v>
                </c:pt>
                <c:pt idx="33">
                  <c:v>PCT SLOUGH CCG</c:v>
                </c:pt>
                <c:pt idx="34">
                  <c:v>PCT SE STAFFS &amp; SEISDON PENINSULAR CCG</c:v>
                </c:pt>
                <c:pt idx="35">
                  <c:v>PCT SOUTH WEST LINCOLNSHIRE CCG</c:v>
                </c:pt>
                <c:pt idx="36">
                  <c:v>PCT NORTH SOMERSET CCG</c:v>
                </c:pt>
                <c:pt idx="37">
                  <c:v>PCT ISLINGTON CCG</c:v>
                </c:pt>
                <c:pt idx="38">
                  <c:v>PCT NOTTINGHAM WEST CCG</c:v>
                </c:pt>
                <c:pt idx="39">
                  <c:v>PCT CAMDEN CCG</c:v>
                </c:pt>
                <c:pt idx="40">
                  <c:v>PCT LUTON CCG</c:v>
                </c:pt>
                <c:pt idx="41">
                  <c:v>PCT WEST HAMPSHIRE CCG</c:v>
                </c:pt>
                <c:pt idx="42">
                  <c:v>PCT WEST SUFFOLK CCG</c:v>
                </c:pt>
                <c:pt idx="43">
                  <c:v>PCT WINDSOR, ASCOT AND MAIDENHEAD CCG</c:v>
                </c:pt>
                <c:pt idx="44">
                  <c:v>PCT WOKINGHAM CCG</c:v>
                </c:pt>
                <c:pt idx="45">
                  <c:v>PCT SOUTHWARK CCG</c:v>
                </c:pt>
                <c:pt idx="46">
                  <c:v>PCT WEST LEICESTERSHIRE CCG</c:v>
                </c:pt>
                <c:pt idx="47">
                  <c:v>PCT HARROW CCG</c:v>
                </c:pt>
                <c:pt idx="48">
                  <c:v>PCT CROYDON CCG</c:v>
                </c:pt>
                <c:pt idx="49">
                  <c:v>PCT EAST LANCASHIRE CCG</c:v>
                </c:pt>
                <c:pt idx="50">
                  <c:v>PCT BIRMINGHAM SOUTH AND CENTRAL CCG</c:v>
                </c:pt>
                <c:pt idx="51">
                  <c:v>PCT NORTH LINCOLNSHIRE CCG</c:v>
                </c:pt>
                <c:pt idx="52">
                  <c:v>PCT DUDLEY CCG</c:v>
                </c:pt>
                <c:pt idx="53">
                  <c:v>PCT WAKEFIELD CCG</c:v>
                </c:pt>
                <c:pt idx="54">
                  <c:v>PCT NORTH &amp; WEST READING CCG</c:v>
                </c:pt>
                <c:pt idx="55">
                  <c:v>PCT EAST RIDING OF YORKSHIRE CCG</c:v>
                </c:pt>
                <c:pt idx="56">
                  <c:v>PCT GREENWICH CCG</c:v>
                </c:pt>
                <c:pt idx="57">
                  <c:v>PCT EASTERN CHESHIRE CCG</c:v>
                </c:pt>
                <c:pt idx="58">
                  <c:v>Cardiff And Vale Uni - GP</c:v>
                </c:pt>
                <c:pt idx="59">
                  <c:v>PCT NENE CCG</c:v>
                </c:pt>
                <c:pt idx="60">
                  <c:v>PCT BURY CCG</c:v>
                </c:pt>
                <c:pt idx="61">
                  <c:v>PCT SOUTH WORCESTERSHIRE CCG</c:v>
                </c:pt>
                <c:pt idx="62">
                  <c:v>PCT HILLINGDON CCG</c:v>
                </c:pt>
                <c:pt idx="63">
                  <c:v>PCT ROTHERHAM CCG</c:v>
                </c:pt>
                <c:pt idx="64">
                  <c:v>PCT LEICESTER CITY CCG</c:v>
                </c:pt>
                <c:pt idx="65">
                  <c:v>PCT NEWHAM CCG</c:v>
                </c:pt>
                <c:pt idx="66">
                  <c:v>PCT SOMERSET CCG</c:v>
                </c:pt>
                <c:pt idx="67">
                  <c:v>PCT CHORLEY AND SOUTH RIBBLE CCG</c:v>
                </c:pt>
                <c:pt idx="68">
                  <c:v>PCT EALING CCG</c:v>
                </c:pt>
                <c:pt idx="69">
                  <c:v>PCT ASHFORD CCG</c:v>
                </c:pt>
                <c:pt idx="70">
                  <c:v>PCT GLOUCESTERSHIRE CCG</c:v>
                </c:pt>
                <c:pt idx="71">
                  <c:v>PCT LINCOLNSHIRE WEST CCG</c:v>
                </c:pt>
                <c:pt idx="72">
                  <c:v>PCT GREAT YARMOUTH &amp; WAVENEY CCG</c:v>
                </c:pt>
                <c:pt idx="73">
                  <c:v>PCT LANCASHIRE NORTH CCG</c:v>
                </c:pt>
                <c:pt idx="74">
                  <c:v>PCT KERNOW CCG</c:v>
                </c:pt>
                <c:pt idx="75">
                  <c:v>PCT SANDWELL AND WEST BIRMINGHAM CCG</c:v>
                </c:pt>
                <c:pt idx="76">
                  <c:v>PCT REDBRIDGE CCG</c:v>
                </c:pt>
                <c:pt idx="77">
                  <c:v>PCT WARRINGTON CCG</c:v>
                </c:pt>
                <c:pt idx="78">
                  <c:v>PCT CORBY CCG</c:v>
                </c:pt>
                <c:pt idx="79">
                  <c:v>PCT AIREDALE, WHARFEDALE AND CRAVEN CCG</c:v>
                </c:pt>
                <c:pt idx="80">
                  <c:v>PCT SHROPSHIRE CCG</c:v>
                </c:pt>
                <c:pt idx="81">
                  <c:v>PCT WYRE FOREST CCG</c:v>
                </c:pt>
                <c:pt idx="82">
                  <c:v>PCT MERTON CCG</c:v>
                </c:pt>
                <c:pt idx="83">
                  <c:v>PCT HARROGATE AND RURAL DISTRICT CCG</c:v>
                </c:pt>
                <c:pt idx="84">
                  <c:v>PCT COVENTRY AND RUGBY CCG</c:v>
                </c:pt>
                <c:pt idx="85">
                  <c:v>PCT BATH AND NORTH EAST SOMERSET CCG</c:v>
                </c:pt>
                <c:pt idx="86">
                  <c:v>PCT WALTHAM FOREST CCG</c:v>
                </c:pt>
                <c:pt idx="87">
                  <c:v>PCT BRADFORD DISTRICTS CCG</c:v>
                </c:pt>
                <c:pt idx="88">
                  <c:v>PCT SURREY DOWNS CCG</c:v>
                </c:pt>
                <c:pt idx="89">
                  <c:v>PCT NEWBURY AND DISTRICT CCG</c:v>
                </c:pt>
                <c:pt idx="90">
                  <c:v>PCT ENFIELD CCG</c:v>
                </c:pt>
                <c:pt idx="91">
                  <c:v>PCT KINGSTON CCG</c:v>
                </c:pt>
                <c:pt idx="92">
                  <c:v>PCT MID ESSEX CCG</c:v>
                </c:pt>
                <c:pt idx="93">
                  <c:v>PCT OLDHAM CCG</c:v>
                </c:pt>
                <c:pt idx="94">
                  <c:v>PCT CASTLE POINT AND ROCHFORD CCG</c:v>
                </c:pt>
                <c:pt idx="95">
                  <c:v>PCT CUMBRIA CCG</c:v>
                </c:pt>
                <c:pt idx="96">
                  <c:v>PCT WILTSHIRE CCG</c:v>
                </c:pt>
                <c:pt idx="97">
                  <c:v>PCT CANNOCK CHASE CCG</c:v>
                </c:pt>
                <c:pt idx="98">
                  <c:v>PCT HEREFORDSHIRE CCG</c:v>
                </c:pt>
                <c:pt idx="99">
                  <c:v>PCT HERTS VALLEYS CCG</c:v>
                </c:pt>
                <c:pt idx="100">
                  <c:v>PCT BARNET CCG</c:v>
                </c:pt>
                <c:pt idx="101">
                  <c:v>PCT SUTTON CCG</c:v>
                </c:pt>
                <c:pt idx="102">
                  <c:v>PCT GUILDFORD AND WAVERLEY CCG</c:v>
                </c:pt>
                <c:pt idx="103">
                  <c:v>PCT SOUTH WARWICKSHIRE CCG</c:v>
                </c:pt>
                <c:pt idx="104">
                  <c:v>PCT CITY AND HACKNEY CCG</c:v>
                </c:pt>
                <c:pt idx="105">
                  <c:v>PCT COASTAL WEST SUSSEX CCG</c:v>
                </c:pt>
                <c:pt idx="106">
                  <c:v>PCT GREATER PRESTON CCG</c:v>
                </c:pt>
                <c:pt idx="107">
                  <c:v>Betsi Cadwaladr Uni - GP</c:v>
                </c:pt>
                <c:pt idx="108">
                  <c:v>PCT RICHMOND CCG</c:v>
                </c:pt>
                <c:pt idx="109">
                  <c:v>PCT NORTH EAST HAMPSHIRE AND FARNHAM CCG</c:v>
                </c:pt>
                <c:pt idx="110">
                  <c:v>PCT THURROCK CCG</c:v>
                </c:pt>
                <c:pt idx="111">
                  <c:v>PCT EAST SURREY CCG</c:v>
                </c:pt>
                <c:pt idx="112">
                  <c:v>PCT LEWISHAM CCG</c:v>
                </c:pt>
                <c:pt idx="113">
                  <c:v>Powys Teaching - GP</c:v>
                </c:pt>
                <c:pt idx="114">
                  <c:v>PCT SWINDON CCG</c:v>
                </c:pt>
                <c:pt idx="115">
                  <c:v>PCT SOUTH DEVON AND TORBAY CCG</c:v>
                </c:pt>
                <c:pt idx="116">
                  <c:v>PCT NORTH NORFOLK CCG</c:v>
                </c:pt>
                <c:pt idx="117">
                  <c:v>PCT VALE OF YORK CCG</c:v>
                </c:pt>
                <c:pt idx="118">
                  <c:v>Aneurin Bevan - GP</c:v>
                </c:pt>
                <c:pt idx="119">
                  <c:v>PCT NORWICH CCG</c:v>
                </c:pt>
                <c:pt idx="120">
                  <c:v>PCT HORSHAM AND MID SUSSEX CCG</c:v>
                </c:pt>
                <c:pt idx="121">
                  <c:v>PCT LEEDS NORTH CCG</c:v>
                </c:pt>
                <c:pt idx="122">
                  <c:v>PCT BIRMINGHAM CROSSCITY CCG</c:v>
                </c:pt>
                <c:pt idx="123">
                  <c:v>PCT GREATER HUDDERSFIELD CCG</c:v>
                </c:pt>
                <c:pt idx="124">
                  <c:v>PCT STAFFORD AND SURROUNDS CCG</c:v>
                </c:pt>
                <c:pt idx="125">
                  <c:v>PCT SOUTH TYNESIDE CCG</c:v>
                </c:pt>
                <c:pt idx="126">
                  <c:v>PCT BRACKNELL AND ASCOT CCG</c:v>
                </c:pt>
                <c:pt idx="127">
                  <c:v>PCT TELFORD &amp; WREKIN CCG</c:v>
                </c:pt>
                <c:pt idx="128">
                  <c:v>PCT WARWICKSHIRE NORTH CCG</c:v>
                </c:pt>
                <c:pt idx="129">
                  <c:v>PCT NORTH KIRKLEES CCG</c:v>
                </c:pt>
                <c:pt idx="130">
                  <c:v>PCT HEYWOOD, MIDDLETON &amp; ROCHDALE CCG</c:v>
                </c:pt>
                <c:pt idx="131">
                  <c:v>PCT BEXLEY CCG</c:v>
                </c:pt>
                <c:pt idx="132">
                  <c:v>PCT CANTERBURY AND COASTAL CCG</c:v>
                </c:pt>
                <c:pt idx="133">
                  <c:v>PCT LINCOLNSHIRE EAST CCG</c:v>
                </c:pt>
                <c:pt idx="134">
                  <c:v>PCT BRIGHTON &amp; HOVE CCG</c:v>
                </c:pt>
                <c:pt idx="135">
                  <c:v>PCT SOUTH NORFOLK CCG</c:v>
                </c:pt>
                <c:pt idx="136">
                  <c:v>PCT FYLDE &amp; WYRE CCG</c:v>
                </c:pt>
                <c:pt idx="137">
                  <c:v>PCT BASILDON AND BRENTWOOD CCG</c:v>
                </c:pt>
                <c:pt idx="138">
                  <c:v>PCT SOUTHEND CCG</c:v>
                </c:pt>
                <c:pt idx="139">
                  <c:v>PCT LEEDS WEST CCG</c:v>
                </c:pt>
                <c:pt idx="140">
                  <c:v>PCT NORTH STAFFORDSHIRE CCG</c:v>
                </c:pt>
                <c:pt idx="141">
                  <c:v>PCT WEST ESSEX CCG</c:v>
                </c:pt>
                <c:pt idx="142">
                  <c:v>PCT SOLIHULL CCG</c:v>
                </c:pt>
                <c:pt idx="143">
                  <c:v>PCT SOUTH KENT COAST CCG</c:v>
                </c:pt>
                <c:pt idx="144">
                  <c:v>PCT CENTRAL LONDON (WESTMINSTER) CCG</c:v>
                </c:pt>
                <c:pt idx="145">
                  <c:v>PCT NORTH MANCHESTER CCG</c:v>
                </c:pt>
                <c:pt idx="146">
                  <c:v>PCT BLACKPOOL CCG</c:v>
                </c:pt>
                <c:pt idx="147">
                  <c:v>PCT CRAWLEY CCG</c:v>
                </c:pt>
                <c:pt idx="148">
                  <c:v>PCT CALDERDALE CCG</c:v>
                </c:pt>
                <c:pt idx="149">
                  <c:v>PCT SURREY HEATH CCG</c:v>
                </c:pt>
                <c:pt idx="150">
                  <c:v>PCT STOCKPORT CCG</c:v>
                </c:pt>
                <c:pt idx="151">
                  <c:v>PCT HAMMERSMITH AND FULHAM CCG</c:v>
                </c:pt>
                <c:pt idx="152">
                  <c:v>Hywel Dda - GP</c:v>
                </c:pt>
                <c:pt idx="153">
                  <c:v>PCT HAVERING CCG</c:v>
                </c:pt>
                <c:pt idx="154">
                  <c:v>PCT WEST NORFOLK CCG</c:v>
                </c:pt>
                <c:pt idx="155">
                  <c:v>PCT HAMBLETON, RICHMONDSHIRE AND WHITBY CCG</c:v>
                </c:pt>
                <c:pt idx="156">
                  <c:v>PCT BARKING &amp; DAGENHAM CCG</c:v>
                </c:pt>
                <c:pt idx="157">
                  <c:v>PCT SOUTH READING CCG</c:v>
                </c:pt>
                <c:pt idx="158">
                  <c:v>PCT SOUTHPORT AND FORMBY CCG</c:v>
                </c:pt>
                <c:pt idx="159">
                  <c:v>PCT NORTH, EAST, WEST DEVON CCG</c:v>
                </c:pt>
                <c:pt idx="160">
                  <c:v>PCT EAST AND NORTH HERTFORDSHIRE CCG</c:v>
                </c:pt>
                <c:pt idx="161">
                  <c:v>PCT SOUTH GLOUCESTERSHIRE CCG</c:v>
                </c:pt>
                <c:pt idx="162">
                  <c:v>PCT HOUNSLOW CCG</c:v>
                </c:pt>
                <c:pt idx="163">
                  <c:v>PCT DARTFORD, GRAVESHAM AND SWANLEY CCG</c:v>
                </c:pt>
                <c:pt idx="164">
                  <c:v>PCT WEST KENT CCG</c:v>
                </c:pt>
                <c:pt idx="165">
                  <c:v>PCT WOLVERHAMPTON CCG</c:v>
                </c:pt>
                <c:pt idx="166">
                  <c:v>PCT DONCASTER CCG</c:v>
                </c:pt>
                <c:pt idx="167">
                  <c:v>PCT BLACKBURN WITH DARWEN CCG</c:v>
                </c:pt>
                <c:pt idx="168">
                  <c:v>PCT STOKE ON TRENT CCG</c:v>
                </c:pt>
                <c:pt idx="169">
                  <c:v>PCT TRAFFORD CCG</c:v>
                </c:pt>
                <c:pt idx="170">
                  <c:v>PCT WALSALL CCG</c:v>
                </c:pt>
                <c:pt idx="171">
                  <c:v>PCT TOWER HAMLETS CCG</c:v>
                </c:pt>
                <c:pt idx="172">
                  <c:v>PCT SWALE CCG</c:v>
                </c:pt>
                <c:pt idx="173">
                  <c:v>PCT WANDSWORTH CCG</c:v>
                </c:pt>
                <c:pt idx="174">
                  <c:v>PCT HASTINGS &amp; ROTHER CCG</c:v>
                </c:pt>
                <c:pt idx="175">
                  <c:v>PCT REDDITCH AND BROMSGROVE CCG</c:v>
                </c:pt>
                <c:pt idx="176">
                  <c:v>PCT HALTON CCG</c:v>
                </c:pt>
                <c:pt idx="177">
                  <c:v>PCT ISLE OF WIGHT CCG</c:v>
                </c:pt>
                <c:pt idx="178">
                  <c:v>PCT WIGAN BOROUGH CCG</c:v>
                </c:pt>
                <c:pt idx="179">
                  <c:v>PCT BARNSLEY CCG</c:v>
                </c:pt>
                <c:pt idx="180">
                  <c:v>PCT NORTH WEST SURREY CCG</c:v>
                </c:pt>
                <c:pt idx="181">
                  <c:v>PCT BRISTOL CCG</c:v>
                </c:pt>
                <c:pt idx="182">
                  <c:v>PCT WEST LONDON (K&amp;C &amp; QPP) CCG</c:v>
                </c:pt>
                <c:pt idx="183">
                  <c:v>PCT BOLTON CCG</c:v>
                </c:pt>
                <c:pt idx="184">
                  <c:v>PCT SHEFFIELD CCG</c:v>
                </c:pt>
                <c:pt idx="185">
                  <c:v>PCT LEEDS SOUTH AND EAST CCG</c:v>
                </c:pt>
                <c:pt idx="186">
                  <c:v>PCT WEST CHESHIRE CCG</c:v>
                </c:pt>
                <c:pt idx="187">
                  <c:v>PCT NORTH EAST ESSEX CCG</c:v>
                </c:pt>
                <c:pt idx="188">
                  <c:v>PCT WEST LANCASHIRE CCG</c:v>
                </c:pt>
                <c:pt idx="189">
                  <c:v>PCT THANET CCG</c:v>
                </c:pt>
                <c:pt idx="190">
                  <c:v>PCT WIRRAL CCG</c:v>
                </c:pt>
                <c:pt idx="191">
                  <c:v>PCT SOUTH MANCHESTER CCG</c:v>
                </c:pt>
                <c:pt idx="192">
                  <c:v>PCT SOUTH CHESHIRE CCG</c:v>
                </c:pt>
                <c:pt idx="193">
                  <c:v>Cwm Taf - GP</c:v>
                </c:pt>
                <c:pt idx="194">
                  <c:v>PCT KNOWSLEY CCG</c:v>
                </c:pt>
                <c:pt idx="195">
                  <c:v>PCT TAMESIDE AND GLOSSOP CCG</c:v>
                </c:pt>
                <c:pt idx="196">
                  <c:v>PCT DURHAM DALES,EASINGTON &amp; SEDGEFIELD CCG</c:v>
                </c:pt>
                <c:pt idx="197">
                  <c:v>PCT EASTBOURNE, HAILSHAM AND SEAFORD CCG</c:v>
                </c:pt>
                <c:pt idx="198">
                  <c:v>PCT VALE ROYAL CCG</c:v>
                </c:pt>
                <c:pt idx="199">
                  <c:v>PCT CENTRAL MANCHESTER CCG</c:v>
                </c:pt>
                <c:pt idx="200">
                  <c:v>PCT SCARBOROUGH AND RYEDALE CCG</c:v>
                </c:pt>
                <c:pt idx="201">
                  <c:v>PCT NEWCASTLE GATESHEAD CCG</c:v>
                </c:pt>
                <c:pt idx="202">
                  <c:v>Abertawe Bro Morgannwg Uni - GP</c:v>
                </c:pt>
                <c:pt idx="203">
                  <c:v>PCT MEDWAY CCG</c:v>
                </c:pt>
                <c:pt idx="204">
                  <c:v>PCT HARTLEPOOL AND STOCKTON-ON-TEES CCG</c:v>
                </c:pt>
                <c:pt idx="205">
                  <c:v>PCT HIGH WEALD LEWES HAVENS CCG</c:v>
                </c:pt>
                <c:pt idx="206">
                  <c:v>PCT NORTH DURHAM CCG</c:v>
                </c:pt>
                <c:pt idx="207">
                  <c:v>PCT DARLINGTON CCG</c:v>
                </c:pt>
                <c:pt idx="208">
                  <c:v>PCT NORTHUMBERLAND CCG</c:v>
                </c:pt>
                <c:pt idx="209">
                  <c:v>PCT SALFORD CCG</c:v>
                </c:pt>
                <c:pt idx="210">
                  <c:v>PCT SOUTH TEES CCG</c:v>
                </c:pt>
                <c:pt idx="211">
                  <c:v>PCT SOUTH SEFTON CCG</c:v>
                </c:pt>
                <c:pt idx="212">
                  <c:v>PCT SUNDERLAND CCG</c:v>
                </c:pt>
                <c:pt idx="213">
                  <c:v>PCT ST HELENS CCG</c:v>
                </c:pt>
                <c:pt idx="214">
                  <c:v>PCT LIVERPOOL CCG</c:v>
                </c:pt>
                <c:pt idx="215">
                  <c:v>PCT NORTH TYNESIDE CCG</c:v>
                </c:pt>
              </c:strCache>
            </c:strRef>
          </c:cat>
          <c:val>
            <c:numRef>
              <c:f>'High Strength ICS CCG &amp; HB'!$I$2:$I$217</c:f>
              <c:numCache>
                <c:formatCode>0.00%</c:formatCode>
                <c:ptCount val="216"/>
                <c:pt idx="0">
                  <c:v>0.10348891039939184</c:v>
                </c:pt>
                <c:pt idx="1">
                  <c:v>0.11657247995794456</c:v>
                </c:pt>
                <c:pt idx="2">
                  <c:v>0.12321400737777316</c:v>
                </c:pt>
                <c:pt idx="3">
                  <c:v>0.12646492213838498</c:v>
                </c:pt>
                <c:pt idx="4">
                  <c:v>0.1272268727194677</c:v>
                </c:pt>
                <c:pt idx="5">
                  <c:v>0.12792439783335274</c:v>
                </c:pt>
                <c:pt idx="6">
                  <c:v>0.14534912289322682</c:v>
                </c:pt>
                <c:pt idx="7">
                  <c:v>0.15106031396309574</c:v>
                </c:pt>
                <c:pt idx="8">
                  <c:v>0.15131683958499975</c:v>
                </c:pt>
                <c:pt idx="9">
                  <c:v>0.15213138080275346</c:v>
                </c:pt>
                <c:pt idx="10">
                  <c:v>0.15624656026417191</c:v>
                </c:pt>
                <c:pt idx="11">
                  <c:v>0.15819613457408999</c:v>
                </c:pt>
                <c:pt idx="12">
                  <c:v>0.15944254163222335</c:v>
                </c:pt>
                <c:pt idx="13">
                  <c:v>0.16137253976495017</c:v>
                </c:pt>
                <c:pt idx="14">
                  <c:v>0.16523134527948649</c:v>
                </c:pt>
                <c:pt idx="15">
                  <c:v>0.16598257135640321</c:v>
                </c:pt>
                <c:pt idx="16">
                  <c:v>0.16625040469913521</c:v>
                </c:pt>
                <c:pt idx="17">
                  <c:v>0.16964000883413904</c:v>
                </c:pt>
                <c:pt idx="18">
                  <c:v>0.17130425984013167</c:v>
                </c:pt>
                <c:pt idx="19">
                  <c:v>0.1727194244604357</c:v>
                </c:pt>
                <c:pt idx="20">
                  <c:v>0.17293264654834747</c:v>
                </c:pt>
                <c:pt idx="21">
                  <c:v>0.1733009440733175</c:v>
                </c:pt>
                <c:pt idx="22">
                  <c:v>0.1733237128279132</c:v>
                </c:pt>
                <c:pt idx="23">
                  <c:v>0.17343032159265181</c:v>
                </c:pt>
                <c:pt idx="24">
                  <c:v>0.17420579053682075</c:v>
                </c:pt>
                <c:pt idx="25">
                  <c:v>0.17496923323880575</c:v>
                </c:pt>
                <c:pt idx="26">
                  <c:v>0.17528910529519406</c:v>
                </c:pt>
                <c:pt idx="27">
                  <c:v>0.17830911917653999</c:v>
                </c:pt>
                <c:pt idx="28">
                  <c:v>0.17860946295451088</c:v>
                </c:pt>
                <c:pt idx="29">
                  <c:v>0.17954986697346856</c:v>
                </c:pt>
                <c:pt idx="30">
                  <c:v>0.18285911154345041</c:v>
                </c:pt>
                <c:pt idx="31">
                  <c:v>0.18414425304724794</c:v>
                </c:pt>
                <c:pt idx="32">
                  <c:v>0.18653484761826949</c:v>
                </c:pt>
                <c:pt idx="33">
                  <c:v>0.19441552295314718</c:v>
                </c:pt>
                <c:pt idx="34">
                  <c:v>0.19465973298664932</c:v>
                </c:pt>
                <c:pt idx="35">
                  <c:v>0.19502271648470867</c:v>
                </c:pt>
                <c:pt idx="36">
                  <c:v>0.19563683405856758</c:v>
                </c:pt>
                <c:pt idx="37">
                  <c:v>0.19610492845786964</c:v>
                </c:pt>
                <c:pt idx="38">
                  <c:v>0.19618151632540118</c:v>
                </c:pt>
                <c:pt idx="39">
                  <c:v>0.19622675091216521</c:v>
                </c:pt>
                <c:pt idx="40">
                  <c:v>0.19718590296674837</c:v>
                </c:pt>
                <c:pt idx="41">
                  <c:v>0.19848093008084641</c:v>
                </c:pt>
                <c:pt idx="42">
                  <c:v>0.19869963550389141</c:v>
                </c:pt>
                <c:pt idx="43">
                  <c:v>0.19938545578695804</c:v>
                </c:pt>
                <c:pt idx="44">
                  <c:v>0.20053637857946494</c:v>
                </c:pt>
                <c:pt idx="45">
                  <c:v>0.20160513643659744</c:v>
                </c:pt>
                <c:pt idx="46">
                  <c:v>0.20319540039251471</c:v>
                </c:pt>
                <c:pt idx="47">
                  <c:v>0.20366901718818864</c:v>
                </c:pt>
                <c:pt idx="48">
                  <c:v>0.20396848555588401</c:v>
                </c:pt>
                <c:pt idx="49">
                  <c:v>0.20571119793831574</c:v>
                </c:pt>
                <c:pt idx="50">
                  <c:v>0.20697615849563494</c:v>
                </c:pt>
                <c:pt idx="51">
                  <c:v>0.20714724071189514</c:v>
                </c:pt>
                <c:pt idx="52">
                  <c:v>0.20744807830031251</c:v>
                </c:pt>
                <c:pt idx="53">
                  <c:v>0.20788782592384167</c:v>
                </c:pt>
                <c:pt idx="54">
                  <c:v>0.20834637454355764</c:v>
                </c:pt>
                <c:pt idx="55">
                  <c:v>0.20982053696253816</c:v>
                </c:pt>
                <c:pt idx="56">
                  <c:v>0.20985359051824309</c:v>
                </c:pt>
                <c:pt idx="57">
                  <c:v>0.21104033970276412</c:v>
                </c:pt>
                <c:pt idx="58">
                  <c:v>0.21120000000000044</c:v>
                </c:pt>
                <c:pt idx="59">
                  <c:v>0.21149571763032593</c:v>
                </c:pt>
                <c:pt idx="60">
                  <c:v>0.21229733863567132</c:v>
                </c:pt>
                <c:pt idx="61">
                  <c:v>0.21237065815286379</c:v>
                </c:pt>
                <c:pt idx="62">
                  <c:v>0.21328273244782001</c:v>
                </c:pt>
                <c:pt idx="63">
                  <c:v>0.21457714052573543</c:v>
                </c:pt>
                <c:pt idx="64">
                  <c:v>0.21513932260389143</c:v>
                </c:pt>
                <c:pt idx="65">
                  <c:v>0.21585490463215259</c:v>
                </c:pt>
                <c:pt idx="66">
                  <c:v>0.21676235506023145</c:v>
                </c:pt>
                <c:pt idx="67">
                  <c:v>0.21691258663089946</c:v>
                </c:pt>
                <c:pt idx="68">
                  <c:v>0.21774844499311818</c:v>
                </c:pt>
                <c:pt idx="69">
                  <c:v>0.21793217840029813</c:v>
                </c:pt>
                <c:pt idx="70">
                  <c:v>0.21883161512027491</c:v>
                </c:pt>
                <c:pt idx="71">
                  <c:v>0.21909916876087626</c:v>
                </c:pt>
                <c:pt idx="72">
                  <c:v>0.21913000897739579</c:v>
                </c:pt>
                <c:pt idx="73">
                  <c:v>0.21997393085469852</c:v>
                </c:pt>
                <c:pt idx="74">
                  <c:v>0.22041438922079787</c:v>
                </c:pt>
                <c:pt idx="75">
                  <c:v>0.22074728687903619</c:v>
                </c:pt>
                <c:pt idx="76">
                  <c:v>0.22184426989918984</c:v>
                </c:pt>
                <c:pt idx="77">
                  <c:v>0.22210043842168195</c:v>
                </c:pt>
                <c:pt idx="78">
                  <c:v>0.22265941441962736</c:v>
                </c:pt>
                <c:pt idx="79">
                  <c:v>0.22414536495226553</c:v>
                </c:pt>
                <c:pt idx="80">
                  <c:v>0.22458429804251739</c:v>
                </c:pt>
                <c:pt idx="81">
                  <c:v>0.22533654812135825</c:v>
                </c:pt>
                <c:pt idx="82">
                  <c:v>0.22544754893759444</c:v>
                </c:pt>
                <c:pt idx="83">
                  <c:v>0.2269559594798477</c:v>
                </c:pt>
                <c:pt idx="84">
                  <c:v>0.22738540488823294</c:v>
                </c:pt>
                <c:pt idx="85">
                  <c:v>0.22749568221070821</c:v>
                </c:pt>
                <c:pt idx="86">
                  <c:v>0.22786763445162228</c:v>
                </c:pt>
                <c:pt idx="87">
                  <c:v>0.22880527389033431</c:v>
                </c:pt>
                <c:pt idx="88">
                  <c:v>0.22985238380211667</c:v>
                </c:pt>
                <c:pt idx="89">
                  <c:v>0.23005901389682337</c:v>
                </c:pt>
                <c:pt idx="90">
                  <c:v>0.23032326886508048</c:v>
                </c:pt>
                <c:pt idx="91">
                  <c:v>0.23044575273338941</c:v>
                </c:pt>
                <c:pt idx="92">
                  <c:v>0.23046165987110567</c:v>
                </c:pt>
                <c:pt idx="93">
                  <c:v>0.23050118865405284</c:v>
                </c:pt>
                <c:pt idx="94">
                  <c:v>0.23066008636644239</c:v>
                </c:pt>
                <c:pt idx="95">
                  <c:v>0.23239813197390471</c:v>
                </c:pt>
                <c:pt idx="96">
                  <c:v>0.23279944786882531</c:v>
                </c:pt>
                <c:pt idx="97">
                  <c:v>0.23402722754447891</c:v>
                </c:pt>
                <c:pt idx="98">
                  <c:v>0.2352277451155057</c:v>
                </c:pt>
                <c:pt idx="99">
                  <c:v>0.23538354505398232</c:v>
                </c:pt>
                <c:pt idx="100">
                  <c:v>0.23543984067615689</c:v>
                </c:pt>
                <c:pt idx="101">
                  <c:v>0.23549488054607912</c:v>
                </c:pt>
                <c:pt idx="102">
                  <c:v>0.23696589572716947</c:v>
                </c:pt>
                <c:pt idx="103">
                  <c:v>0.23977917615720437</c:v>
                </c:pt>
                <c:pt idx="104">
                  <c:v>0.24073212346827991</c:v>
                </c:pt>
                <c:pt idx="105">
                  <c:v>0.24089587963754489</c:v>
                </c:pt>
                <c:pt idx="106">
                  <c:v>0.24174314177749989</c:v>
                </c:pt>
                <c:pt idx="107">
                  <c:v>0.24200000000000021</c:v>
                </c:pt>
                <c:pt idx="108">
                  <c:v>0.24205524205524426</c:v>
                </c:pt>
                <c:pt idx="109">
                  <c:v>0.24237472766884316</c:v>
                </c:pt>
                <c:pt idx="110">
                  <c:v>0.24260393167902194</c:v>
                </c:pt>
                <c:pt idx="111">
                  <c:v>0.24267816465994138</c:v>
                </c:pt>
                <c:pt idx="112">
                  <c:v>0.24283305227655985</c:v>
                </c:pt>
                <c:pt idx="113">
                  <c:v>0.24530000000000021</c:v>
                </c:pt>
                <c:pt idx="114">
                  <c:v>0.24542298730324791</c:v>
                </c:pt>
                <c:pt idx="115">
                  <c:v>0.24762007014530099</c:v>
                </c:pt>
                <c:pt idx="116">
                  <c:v>0.24773926149209097</c:v>
                </c:pt>
                <c:pt idx="117">
                  <c:v>0.2485825967531782</c:v>
                </c:pt>
                <c:pt idx="118">
                  <c:v>0.248700000000002</c:v>
                </c:pt>
                <c:pt idx="119">
                  <c:v>0.24883219547251384</c:v>
                </c:pt>
                <c:pt idx="120">
                  <c:v>0.24891842748762036</c:v>
                </c:pt>
                <c:pt idx="121">
                  <c:v>0.24954779928987741</c:v>
                </c:pt>
                <c:pt idx="122">
                  <c:v>0.25004741733577796</c:v>
                </c:pt>
                <c:pt idx="123">
                  <c:v>0.25108315498251293</c:v>
                </c:pt>
                <c:pt idx="124">
                  <c:v>0.25181831675820132</c:v>
                </c:pt>
                <c:pt idx="125">
                  <c:v>0.25208005396896782</c:v>
                </c:pt>
                <c:pt idx="126">
                  <c:v>0.25287727223835682</c:v>
                </c:pt>
                <c:pt idx="127">
                  <c:v>0.25399198206156143</c:v>
                </c:pt>
                <c:pt idx="128">
                  <c:v>0.25512281765801681</c:v>
                </c:pt>
                <c:pt idx="129">
                  <c:v>0.25587511190689388</c:v>
                </c:pt>
                <c:pt idx="130">
                  <c:v>0.25641817550091134</c:v>
                </c:pt>
                <c:pt idx="131">
                  <c:v>0.25853309015111514</c:v>
                </c:pt>
                <c:pt idx="132">
                  <c:v>0.25899776132254826</c:v>
                </c:pt>
                <c:pt idx="133">
                  <c:v>0.25901481970361001</c:v>
                </c:pt>
                <c:pt idx="134">
                  <c:v>0.25903845102007328</c:v>
                </c:pt>
                <c:pt idx="135">
                  <c:v>0.26002848326608585</c:v>
                </c:pt>
                <c:pt idx="136">
                  <c:v>0.2606038252805733</c:v>
                </c:pt>
                <c:pt idx="137">
                  <c:v>0.26081587651598681</c:v>
                </c:pt>
                <c:pt idx="138">
                  <c:v>0.26360433250685111</c:v>
                </c:pt>
                <c:pt idx="139">
                  <c:v>0.26375018631688785</c:v>
                </c:pt>
                <c:pt idx="140">
                  <c:v>0.26573744726610538</c:v>
                </c:pt>
                <c:pt idx="141">
                  <c:v>0.26676124995452727</c:v>
                </c:pt>
                <c:pt idx="142">
                  <c:v>0.26681780327566279</c:v>
                </c:pt>
                <c:pt idx="143">
                  <c:v>0.26723671393007908</c:v>
                </c:pt>
                <c:pt idx="144">
                  <c:v>0.26801909307875932</c:v>
                </c:pt>
                <c:pt idx="145">
                  <c:v>0.26828767404608372</c:v>
                </c:pt>
                <c:pt idx="146">
                  <c:v>0.26976686302165975</c:v>
                </c:pt>
                <c:pt idx="147">
                  <c:v>0.27139387144992538</c:v>
                </c:pt>
                <c:pt idx="148">
                  <c:v>0.27235617998861572</c:v>
                </c:pt>
                <c:pt idx="149">
                  <c:v>0.27299473521213996</c:v>
                </c:pt>
                <c:pt idx="150">
                  <c:v>0.27323166774821545</c:v>
                </c:pt>
                <c:pt idx="151">
                  <c:v>0.27323459969950631</c:v>
                </c:pt>
                <c:pt idx="152">
                  <c:v>0.27340000000000031</c:v>
                </c:pt>
                <c:pt idx="153">
                  <c:v>0.27353454199482463</c:v>
                </c:pt>
                <c:pt idx="154">
                  <c:v>0.27390100071479628</c:v>
                </c:pt>
                <c:pt idx="155">
                  <c:v>0.27398648648648682</c:v>
                </c:pt>
                <c:pt idx="156">
                  <c:v>0.27471932909508995</c:v>
                </c:pt>
                <c:pt idx="157">
                  <c:v>0.27509778357235987</c:v>
                </c:pt>
                <c:pt idx="158">
                  <c:v>0.27586752035412232</c:v>
                </c:pt>
                <c:pt idx="159">
                  <c:v>0.27589874246178275</c:v>
                </c:pt>
                <c:pt idx="160">
                  <c:v>0.27599947122920976</c:v>
                </c:pt>
                <c:pt idx="161">
                  <c:v>0.27618791946308735</c:v>
                </c:pt>
                <c:pt idx="162">
                  <c:v>0.27643832121444856</c:v>
                </c:pt>
                <c:pt idx="163">
                  <c:v>0.27836263286999641</c:v>
                </c:pt>
                <c:pt idx="164">
                  <c:v>0.27907918036933982</c:v>
                </c:pt>
                <c:pt idx="165">
                  <c:v>0.2798211943054314</c:v>
                </c:pt>
                <c:pt idx="166">
                  <c:v>0.28229632945389427</c:v>
                </c:pt>
                <c:pt idx="167">
                  <c:v>0.28326608117731211</c:v>
                </c:pt>
                <c:pt idx="168">
                  <c:v>0.28424250794089617</c:v>
                </c:pt>
                <c:pt idx="169">
                  <c:v>0.28427427893778734</c:v>
                </c:pt>
                <c:pt idx="170">
                  <c:v>0.28586058337454023</c:v>
                </c:pt>
                <c:pt idx="171">
                  <c:v>0.28698052891601639</c:v>
                </c:pt>
                <c:pt idx="172">
                  <c:v>0.28732561590977368</c:v>
                </c:pt>
                <c:pt idx="173">
                  <c:v>0.28746882793017997</c:v>
                </c:pt>
                <c:pt idx="174">
                  <c:v>0.28842710650534431</c:v>
                </c:pt>
                <c:pt idx="175">
                  <c:v>0.2901834661209019</c:v>
                </c:pt>
                <c:pt idx="176">
                  <c:v>0.29029022754340877</c:v>
                </c:pt>
                <c:pt idx="177">
                  <c:v>0.29127103660532627</c:v>
                </c:pt>
                <c:pt idx="178">
                  <c:v>0.29246456778102892</c:v>
                </c:pt>
                <c:pt idx="179">
                  <c:v>0.29310598698353801</c:v>
                </c:pt>
                <c:pt idx="180">
                  <c:v>0.29465505062396979</c:v>
                </c:pt>
                <c:pt idx="181">
                  <c:v>0.29586387608212888</c:v>
                </c:pt>
                <c:pt idx="182">
                  <c:v>0.29948889325733097</c:v>
                </c:pt>
                <c:pt idx="183">
                  <c:v>0.30266899314981033</c:v>
                </c:pt>
                <c:pt idx="184">
                  <c:v>0.30351910985285729</c:v>
                </c:pt>
                <c:pt idx="185">
                  <c:v>0.30396149574232173</c:v>
                </c:pt>
                <c:pt idx="186">
                  <c:v>0.30417820286937364</c:v>
                </c:pt>
                <c:pt idx="187">
                  <c:v>0.30594396956371722</c:v>
                </c:pt>
                <c:pt idx="188">
                  <c:v>0.30760688506386169</c:v>
                </c:pt>
                <c:pt idx="189">
                  <c:v>0.30792442928366343</c:v>
                </c:pt>
                <c:pt idx="190">
                  <c:v>0.30819309667117029</c:v>
                </c:pt>
                <c:pt idx="191">
                  <c:v>0.30887775881997437</c:v>
                </c:pt>
                <c:pt idx="192">
                  <c:v>0.30908780709736827</c:v>
                </c:pt>
                <c:pt idx="193">
                  <c:v>0.31060000000000032</c:v>
                </c:pt>
                <c:pt idx="194">
                  <c:v>0.31307268128862126</c:v>
                </c:pt>
                <c:pt idx="195">
                  <c:v>0.31473037272006382</c:v>
                </c:pt>
                <c:pt idx="196">
                  <c:v>0.31665323663712053</c:v>
                </c:pt>
                <c:pt idx="197">
                  <c:v>0.31833575229801647</c:v>
                </c:pt>
                <c:pt idx="198">
                  <c:v>0.31854238968766307</c:v>
                </c:pt>
                <c:pt idx="199">
                  <c:v>0.32339221913458388</c:v>
                </c:pt>
                <c:pt idx="200">
                  <c:v>0.32812169871117686</c:v>
                </c:pt>
                <c:pt idx="201">
                  <c:v>0.32822073763687987</c:v>
                </c:pt>
                <c:pt idx="202">
                  <c:v>0.32870000000000038</c:v>
                </c:pt>
                <c:pt idx="203">
                  <c:v>0.32944009632751897</c:v>
                </c:pt>
                <c:pt idx="204">
                  <c:v>0.33113010329562764</c:v>
                </c:pt>
                <c:pt idx="205">
                  <c:v>0.33257520176082911</c:v>
                </c:pt>
                <c:pt idx="206">
                  <c:v>0.33770440619756287</c:v>
                </c:pt>
                <c:pt idx="207">
                  <c:v>0.34258800198314976</c:v>
                </c:pt>
                <c:pt idx="208">
                  <c:v>0.34884189325277587</c:v>
                </c:pt>
                <c:pt idx="209">
                  <c:v>0.3680008295313148</c:v>
                </c:pt>
                <c:pt idx="210">
                  <c:v>0.36907864913871724</c:v>
                </c:pt>
                <c:pt idx="211">
                  <c:v>0.37658908664189683</c:v>
                </c:pt>
                <c:pt idx="212">
                  <c:v>0.37839742607629845</c:v>
                </c:pt>
                <c:pt idx="213">
                  <c:v>0.38307643017336918</c:v>
                </c:pt>
                <c:pt idx="214">
                  <c:v>0.39176283012613067</c:v>
                </c:pt>
                <c:pt idx="215">
                  <c:v>0.40320324183511025</c:v>
                </c:pt>
              </c:numCache>
            </c:numRef>
          </c:val>
        </c:ser>
        <c:axId val="52039680"/>
        <c:axId val="52041600"/>
      </c:barChart>
      <c:lineChart>
        <c:grouping val="standard"/>
        <c:ser>
          <c:idx val="1"/>
          <c:order val="1"/>
          <c:tx>
            <c:strRef>
              <c:f>'High Strength ICS CCG &amp; HB'!$J$1</c:f>
              <c:strCache>
                <c:ptCount val="1"/>
                <c:pt idx="0">
                  <c:v>England Average</c:v>
                </c:pt>
              </c:strCache>
            </c:strRef>
          </c:tx>
          <c:marker>
            <c:symbol val="none"/>
          </c:marker>
          <c:cat>
            <c:strRef>
              <c:f>'High Strength ICS CCG &amp; HB'!$H$2:$H$217</c:f>
              <c:strCache>
                <c:ptCount val="216"/>
                <c:pt idx="0">
                  <c:v>PCT MANSFIELD &amp; ASHFIELD CCG</c:v>
                </c:pt>
                <c:pt idx="1">
                  <c:v>PCT HARINGEY CCG</c:v>
                </c:pt>
                <c:pt idx="2">
                  <c:v>PCT IPSWICH AND EAST SUFFOLK CCG</c:v>
                </c:pt>
                <c:pt idx="3">
                  <c:v>PCT CHILTERN CCG</c:v>
                </c:pt>
                <c:pt idx="4">
                  <c:v>PCT AYLESBURY VALE CCG</c:v>
                </c:pt>
                <c:pt idx="5">
                  <c:v>PCT EREWASH CCG</c:v>
                </c:pt>
                <c:pt idx="6">
                  <c:v>PCT SOUTHAMPTON CCG</c:v>
                </c:pt>
                <c:pt idx="7">
                  <c:v>PCT NOTTINGHAM NORTH &amp; EAST CCG</c:v>
                </c:pt>
                <c:pt idx="8">
                  <c:v>PCT HARDWICK CCG</c:v>
                </c:pt>
                <c:pt idx="9">
                  <c:v>PCT FAREHAM AND GOSPORT CCG</c:v>
                </c:pt>
                <c:pt idx="10">
                  <c:v>PCT MILTON KEYNES CCG</c:v>
                </c:pt>
                <c:pt idx="11">
                  <c:v>PCT NEWARK &amp; SHERWOOD CCG</c:v>
                </c:pt>
                <c:pt idx="12">
                  <c:v>PCT HULL CCG</c:v>
                </c:pt>
                <c:pt idx="13">
                  <c:v>PCT SOUTHERN DERBYSHIRE CCG</c:v>
                </c:pt>
                <c:pt idx="14">
                  <c:v>PCT BROMLEY CCG</c:v>
                </c:pt>
                <c:pt idx="15">
                  <c:v>PCT NOTTINGHAM CITY CCG</c:v>
                </c:pt>
                <c:pt idx="16">
                  <c:v>PCT CAMBRIDGESHIRE AND PETERBOROUGH CCG</c:v>
                </c:pt>
                <c:pt idx="17">
                  <c:v>PCT BEDFORDSHIRE CCG</c:v>
                </c:pt>
                <c:pt idx="18">
                  <c:v>PCT NORTH DERBYSHIRE CCG</c:v>
                </c:pt>
                <c:pt idx="19">
                  <c:v>PCT NORTH HAMPSHIRE CCG</c:v>
                </c:pt>
                <c:pt idx="20">
                  <c:v>PCT DORSET CCG</c:v>
                </c:pt>
                <c:pt idx="21">
                  <c:v>PCT SOUTH LINCOLNSHIRE CCG</c:v>
                </c:pt>
                <c:pt idx="22">
                  <c:v>PCT NORTH EAST LINCOLNSHIRE CCG</c:v>
                </c:pt>
                <c:pt idx="23">
                  <c:v>PCT RUSHCLIFFE CCG</c:v>
                </c:pt>
                <c:pt idx="24">
                  <c:v>PCT PORTSMOUTH CCG</c:v>
                </c:pt>
                <c:pt idx="25">
                  <c:v>PCT SOUTH EASTERN HAMPSHIRE CCG</c:v>
                </c:pt>
                <c:pt idx="26">
                  <c:v>PCT EAST STAFFORDSHIRE CCG</c:v>
                </c:pt>
                <c:pt idx="27">
                  <c:v>PCT BRENT CCG</c:v>
                </c:pt>
                <c:pt idx="28">
                  <c:v>PCT BASSETLAW CCG</c:v>
                </c:pt>
                <c:pt idx="29">
                  <c:v>PCT LAMBETH CCG</c:v>
                </c:pt>
                <c:pt idx="30">
                  <c:v>PCT OXFORDSHIRE CCG</c:v>
                </c:pt>
                <c:pt idx="31">
                  <c:v>PCT EAST LEICESTERSHIRE AND RUTLAND CCG</c:v>
                </c:pt>
                <c:pt idx="32">
                  <c:v>PCT BRADFORD CITY CCG</c:v>
                </c:pt>
                <c:pt idx="33">
                  <c:v>PCT SLOUGH CCG</c:v>
                </c:pt>
                <c:pt idx="34">
                  <c:v>PCT SE STAFFS &amp; SEISDON PENINSULAR CCG</c:v>
                </c:pt>
                <c:pt idx="35">
                  <c:v>PCT SOUTH WEST LINCOLNSHIRE CCG</c:v>
                </c:pt>
                <c:pt idx="36">
                  <c:v>PCT NORTH SOMERSET CCG</c:v>
                </c:pt>
                <c:pt idx="37">
                  <c:v>PCT ISLINGTON CCG</c:v>
                </c:pt>
                <c:pt idx="38">
                  <c:v>PCT NOTTINGHAM WEST CCG</c:v>
                </c:pt>
                <c:pt idx="39">
                  <c:v>PCT CAMDEN CCG</c:v>
                </c:pt>
                <c:pt idx="40">
                  <c:v>PCT LUTON CCG</c:v>
                </c:pt>
                <c:pt idx="41">
                  <c:v>PCT WEST HAMPSHIRE CCG</c:v>
                </c:pt>
                <c:pt idx="42">
                  <c:v>PCT WEST SUFFOLK CCG</c:v>
                </c:pt>
                <c:pt idx="43">
                  <c:v>PCT WINDSOR, ASCOT AND MAIDENHEAD CCG</c:v>
                </c:pt>
                <c:pt idx="44">
                  <c:v>PCT WOKINGHAM CCG</c:v>
                </c:pt>
                <c:pt idx="45">
                  <c:v>PCT SOUTHWARK CCG</c:v>
                </c:pt>
                <c:pt idx="46">
                  <c:v>PCT WEST LEICESTERSHIRE CCG</c:v>
                </c:pt>
                <c:pt idx="47">
                  <c:v>PCT HARROW CCG</c:v>
                </c:pt>
                <c:pt idx="48">
                  <c:v>PCT CROYDON CCG</c:v>
                </c:pt>
                <c:pt idx="49">
                  <c:v>PCT EAST LANCASHIRE CCG</c:v>
                </c:pt>
                <c:pt idx="50">
                  <c:v>PCT BIRMINGHAM SOUTH AND CENTRAL CCG</c:v>
                </c:pt>
                <c:pt idx="51">
                  <c:v>PCT NORTH LINCOLNSHIRE CCG</c:v>
                </c:pt>
                <c:pt idx="52">
                  <c:v>PCT DUDLEY CCG</c:v>
                </c:pt>
                <c:pt idx="53">
                  <c:v>PCT WAKEFIELD CCG</c:v>
                </c:pt>
                <c:pt idx="54">
                  <c:v>PCT NORTH &amp; WEST READING CCG</c:v>
                </c:pt>
                <c:pt idx="55">
                  <c:v>PCT EAST RIDING OF YORKSHIRE CCG</c:v>
                </c:pt>
                <c:pt idx="56">
                  <c:v>PCT GREENWICH CCG</c:v>
                </c:pt>
                <c:pt idx="57">
                  <c:v>PCT EASTERN CHESHIRE CCG</c:v>
                </c:pt>
                <c:pt idx="58">
                  <c:v>Cardiff And Vale Uni - GP</c:v>
                </c:pt>
                <c:pt idx="59">
                  <c:v>PCT NENE CCG</c:v>
                </c:pt>
                <c:pt idx="60">
                  <c:v>PCT BURY CCG</c:v>
                </c:pt>
                <c:pt idx="61">
                  <c:v>PCT SOUTH WORCESTERSHIRE CCG</c:v>
                </c:pt>
                <c:pt idx="62">
                  <c:v>PCT HILLINGDON CCG</c:v>
                </c:pt>
                <c:pt idx="63">
                  <c:v>PCT ROTHERHAM CCG</c:v>
                </c:pt>
                <c:pt idx="64">
                  <c:v>PCT LEICESTER CITY CCG</c:v>
                </c:pt>
                <c:pt idx="65">
                  <c:v>PCT NEWHAM CCG</c:v>
                </c:pt>
                <c:pt idx="66">
                  <c:v>PCT SOMERSET CCG</c:v>
                </c:pt>
                <c:pt idx="67">
                  <c:v>PCT CHORLEY AND SOUTH RIBBLE CCG</c:v>
                </c:pt>
                <c:pt idx="68">
                  <c:v>PCT EALING CCG</c:v>
                </c:pt>
                <c:pt idx="69">
                  <c:v>PCT ASHFORD CCG</c:v>
                </c:pt>
                <c:pt idx="70">
                  <c:v>PCT GLOUCESTERSHIRE CCG</c:v>
                </c:pt>
                <c:pt idx="71">
                  <c:v>PCT LINCOLNSHIRE WEST CCG</c:v>
                </c:pt>
                <c:pt idx="72">
                  <c:v>PCT GREAT YARMOUTH &amp; WAVENEY CCG</c:v>
                </c:pt>
                <c:pt idx="73">
                  <c:v>PCT LANCASHIRE NORTH CCG</c:v>
                </c:pt>
                <c:pt idx="74">
                  <c:v>PCT KERNOW CCG</c:v>
                </c:pt>
                <c:pt idx="75">
                  <c:v>PCT SANDWELL AND WEST BIRMINGHAM CCG</c:v>
                </c:pt>
                <c:pt idx="76">
                  <c:v>PCT REDBRIDGE CCG</c:v>
                </c:pt>
                <c:pt idx="77">
                  <c:v>PCT WARRINGTON CCG</c:v>
                </c:pt>
                <c:pt idx="78">
                  <c:v>PCT CORBY CCG</c:v>
                </c:pt>
                <c:pt idx="79">
                  <c:v>PCT AIREDALE, WHARFEDALE AND CRAVEN CCG</c:v>
                </c:pt>
                <c:pt idx="80">
                  <c:v>PCT SHROPSHIRE CCG</c:v>
                </c:pt>
                <c:pt idx="81">
                  <c:v>PCT WYRE FOREST CCG</c:v>
                </c:pt>
                <c:pt idx="82">
                  <c:v>PCT MERTON CCG</c:v>
                </c:pt>
                <c:pt idx="83">
                  <c:v>PCT HARROGATE AND RURAL DISTRICT CCG</c:v>
                </c:pt>
                <c:pt idx="84">
                  <c:v>PCT COVENTRY AND RUGBY CCG</c:v>
                </c:pt>
                <c:pt idx="85">
                  <c:v>PCT BATH AND NORTH EAST SOMERSET CCG</c:v>
                </c:pt>
                <c:pt idx="86">
                  <c:v>PCT WALTHAM FOREST CCG</c:v>
                </c:pt>
                <c:pt idx="87">
                  <c:v>PCT BRADFORD DISTRICTS CCG</c:v>
                </c:pt>
                <c:pt idx="88">
                  <c:v>PCT SURREY DOWNS CCG</c:v>
                </c:pt>
                <c:pt idx="89">
                  <c:v>PCT NEWBURY AND DISTRICT CCG</c:v>
                </c:pt>
                <c:pt idx="90">
                  <c:v>PCT ENFIELD CCG</c:v>
                </c:pt>
                <c:pt idx="91">
                  <c:v>PCT KINGSTON CCG</c:v>
                </c:pt>
                <c:pt idx="92">
                  <c:v>PCT MID ESSEX CCG</c:v>
                </c:pt>
                <c:pt idx="93">
                  <c:v>PCT OLDHAM CCG</c:v>
                </c:pt>
                <c:pt idx="94">
                  <c:v>PCT CASTLE POINT AND ROCHFORD CCG</c:v>
                </c:pt>
                <c:pt idx="95">
                  <c:v>PCT CUMBRIA CCG</c:v>
                </c:pt>
                <c:pt idx="96">
                  <c:v>PCT WILTSHIRE CCG</c:v>
                </c:pt>
                <c:pt idx="97">
                  <c:v>PCT CANNOCK CHASE CCG</c:v>
                </c:pt>
                <c:pt idx="98">
                  <c:v>PCT HEREFORDSHIRE CCG</c:v>
                </c:pt>
                <c:pt idx="99">
                  <c:v>PCT HERTS VALLEYS CCG</c:v>
                </c:pt>
                <c:pt idx="100">
                  <c:v>PCT BARNET CCG</c:v>
                </c:pt>
                <c:pt idx="101">
                  <c:v>PCT SUTTON CCG</c:v>
                </c:pt>
                <c:pt idx="102">
                  <c:v>PCT GUILDFORD AND WAVERLEY CCG</c:v>
                </c:pt>
                <c:pt idx="103">
                  <c:v>PCT SOUTH WARWICKSHIRE CCG</c:v>
                </c:pt>
                <c:pt idx="104">
                  <c:v>PCT CITY AND HACKNEY CCG</c:v>
                </c:pt>
                <c:pt idx="105">
                  <c:v>PCT COASTAL WEST SUSSEX CCG</c:v>
                </c:pt>
                <c:pt idx="106">
                  <c:v>PCT GREATER PRESTON CCG</c:v>
                </c:pt>
                <c:pt idx="107">
                  <c:v>Betsi Cadwaladr Uni - GP</c:v>
                </c:pt>
                <c:pt idx="108">
                  <c:v>PCT RICHMOND CCG</c:v>
                </c:pt>
                <c:pt idx="109">
                  <c:v>PCT NORTH EAST HAMPSHIRE AND FARNHAM CCG</c:v>
                </c:pt>
                <c:pt idx="110">
                  <c:v>PCT THURROCK CCG</c:v>
                </c:pt>
                <c:pt idx="111">
                  <c:v>PCT EAST SURREY CCG</c:v>
                </c:pt>
                <c:pt idx="112">
                  <c:v>PCT LEWISHAM CCG</c:v>
                </c:pt>
                <c:pt idx="113">
                  <c:v>Powys Teaching - GP</c:v>
                </c:pt>
                <c:pt idx="114">
                  <c:v>PCT SWINDON CCG</c:v>
                </c:pt>
                <c:pt idx="115">
                  <c:v>PCT SOUTH DEVON AND TORBAY CCG</c:v>
                </c:pt>
                <c:pt idx="116">
                  <c:v>PCT NORTH NORFOLK CCG</c:v>
                </c:pt>
                <c:pt idx="117">
                  <c:v>PCT VALE OF YORK CCG</c:v>
                </c:pt>
                <c:pt idx="118">
                  <c:v>Aneurin Bevan - GP</c:v>
                </c:pt>
                <c:pt idx="119">
                  <c:v>PCT NORWICH CCG</c:v>
                </c:pt>
                <c:pt idx="120">
                  <c:v>PCT HORSHAM AND MID SUSSEX CCG</c:v>
                </c:pt>
                <c:pt idx="121">
                  <c:v>PCT LEEDS NORTH CCG</c:v>
                </c:pt>
                <c:pt idx="122">
                  <c:v>PCT BIRMINGHAM CROSSCITY CCG</c:v>
                </c:pt>
                <c:pt idx="123">
                  <c:v>PCT GREATER HUDDERSFIELD CCG</c:v>
                </c:pt>
                <c:pt idx="124">
                  <c:v>PCT STAFFORD AND SURROUNDS CCG</c:v>
                </c:pt>
                <c:pt idx="125">
                  <c:v>PCT SOUTH TYNESIDE CCG</c:v>
                </c:pt>
                <c:pt idx="126">
                  <c:v>PCT BRACKNELL AND ASCOT CCG</c:v>
                </c:pt>
                <c:pt idx="127">
                  <c:v>PCT TELFORD &amp; WREKIN CCG</c:v>
                </c:pt>
                <c:pt idx="128">
                  <c:v>PCT WARWICKSHIRE NORTH CCG</c:v>
                </c:pt>
                <c:pt idx="129">
                  <c:v>PCT NORTH KIRKLEES CCG</c:v>
                </c:pt>
                <c:pt idx="130">
                  <c:v>PCT HEYWOOD, MIDDLETON &amp; ROCHDALE CCG</c:v>
                </c:pt>
                <c:pt idx="131">
                  <c:v>PCT BEXLEY CCG</c:v>
                </c:pt>
                <c:pt idx="132">
                  <c:v>PCT CANTERBURY AND COASTAL CCG</c:v>
                </c:pt>
                <c:pt idx="133">
                  <c:v>PCT LINCOLNSHIRE EAST CCG</c:v>
                </c:pt>
                <c:pt idx="134">
                  <c:v>PCT BRIGHTON &amp; HOVE CCG</c:v>
                </c:pt>
                <c:pt idx="135">
                  <c:v>PCT SOUTH NORFOLK CCG</c:v>
                </c:pt>
                <c:pt idx="136">
                  <c:v>PCT FYLDE &amp; WYRE CCG</c:v>
                </c:pt>
                <c:pt idx="137">
                  <c:v>PCT BASILDON AND BRENTWOOD CCG</c:v>
                </c:pt>
                <c:pt idx="138">
                  <c:v>PCT SOUTHEND CCG</c:v>
                </c:pt>
                <c:pt idx="139">
                  <c:v>PCT LEEDS WEST CCG</c:v>
                </c:pt>
                <c:pt idx="140">
                  <c:v>PCT NORTH STAFFORDSHIRE CCG</c:v>
                </c:pt>
                <c:pt idx="141">
                  <c:v>PCT WEST ESSEX CCG</c:v>
                </c:pt>
                <c:pt idx="142">
                  <c:v>PCT SOLIHULL CCG</c:v>
                </c:pt>
                <c:pt idx="143">
                  <c:v>PCT SOUTH KENT COAST CCG</c:v>
                </c:pt>
                <c:pt idx="144">
                  <c:v>PCT CENTRAL LONDON (WESTMINSTER) CCG</c:v>
                </c:pt>
                <c:pt idx="145">
                  <c:v>PCT NORTH MANCHESTER CCG</c:v>
                </c:pt>
                <c:pt idx="146">
                  <c:v>PCT BLACKPOOL CCG</c:v>
                </c:pt>
                <c:pt idx="147">
                  <c:v>PCT CRAWLEY CCG</c:v>
                </c:pt>
                <c:pt idx="148">
                  <c:v>PCT CALDERDALE CCG</c:v>
                </c:pt>
                <c:pt idx="149">
                  <c:v>PCT SURREY HEATH CCG</c:v>
                </c:pt>
                <c:pt idx="150">
                  <c:v>PCT STOCKPORT CCG</c:v>
                </c:pt>
                <c:pt idx="151">
                  <c:v>PCT HAMMERSMITH AND FULHAM CCG</c:v>
                </c:pt>
                <c:pt idx="152">
                  <c:v>Hywel Dda - GP</c:v>
                </c:pt>
                <c:pt idx="153">
                  <c:v>PCT HAVERING CCG</c:v>
                </c:pt>
                <c:pt idx="154">
                  <c:v>PCT WEST NORFOLK CCG</c:v>
                </c:pt>
                <c:pt idx="155">
                  <c:v>PCT HAMBLETON, RICHMONDSHIRE AND WHITBY CCG</c:v>
                </c:pt>
                <c:pt idx="156">
                  <c:v>PCT BARKING &amp; DAGENHAM CCG</c:v>
                </c:pt>
                <c:pt idx="157">
                  <c:v>PCT SOUTH READING CCG</c:v>
                </c:pt>
                <c:pt idx="158">
                  <c:v>PCT SOUTHPORT AND FORMBY CCG</c:v>
                </c:pt>
                <c:pt idx="159">
                  <c:v>PCT NORTH, EAST, WEST DEVON CCG</c:v>
                </c:pt>
                <c:pt idx="160">
                  <c:v>PCT EAST AND NORTH HERTFORDSHIRE CCG</c:v>
                </c:pt>
                <c:pt idx="161">
                  <c:v>PCT SOUTH GLOUCESTERSHIRE CCG</c:v>
                </c:pt>
                <c:pt idx="162">
                  <c:v>PCT HOUNSLOW CCG</c:v>
                </c:pt>
                <c:pt idx="163">
                  <c:v>PCT DARTFORD, GRAVESHAM AND SWANLEY CCG</c:v>
                </c:pt>
                <c:pt idx="164">
                  <c:v>PCT WEST KENT CCG</c:v>
                </c:pt>
                <c:pt idx="165">
                  <c:v>PCT WOLVERHAMPTON CCG</c:v>
                </c:pt>
                <c:pt idx="166">
                  <c:v>PCT DONCASTER CCG</c:v>
                </c:pt>
                <c:pt idx="167">
                  <c:v>PCT BLACKBURN WITH DARWEN CCG</c:v>
                </c:pt>
                <c:pt idx="168">
                  <c:v>PCT STOKE ON TRENT CCG</c:v>
                </c:pt>
                <c:pt idx="169">
                  <c:v>PCT TRAFFORD CCG</c:v>
                </c:pt>
                <c:pt idx="170">
                  <c:v>PCT WALSALL CCG</c:v>
                </c:pt>
                <c:pt idx="171">
                  <c:v>PCT TOWER HAMLETS CCG</c:v>
                </c:pt>
                <c:pt idx="172">
                  <c:v>PCT SWALE CCG</c:v>
                </c:pt>
                <c:pt idx="173">
                  <c:v>PCT WANDSWORTH CCG</c:v>
                </c:pt>
                <c:pt idx="174">
                  <c:v>PCT HASTINGS &amp; ROTHER CCG</c:v>
                </c:pt>
                <c:pt idx="175">
                  <c:v>PCT REDDITCH AND BROMSGROVE CCG</c:v>
                </c:pt>
                <c:pt idx="176">
                  <c:v>PCT HALTON CCG</c:v>
                </c:pt>
                <c:pt idx="177">
                  <c:v>PCT ISLE OF WIGHT CCG</c:v>
                </c:pt>
                <c:pt idx="178">
                  <c:v>PCT WIGAN BOROUGH CCG</c:v>
                </c:pt>
                <c:pt idx="179">
                  <c:v>PCT BARNSLEY CCG</c:v>
                </c:pt>
                <c:pt idx="180">
                  <c:v>PCT NORTH WEST SURREY CCG</c:v>
                </c:pt>
                <c:pt idx="181">
                  <c:v>PCT BRISTOL CCG</c:v>
                </c:pt>
                <c:pt idx="182">
                  <c:v>PCT WEST LONDON (K&amp;C &amp; QPP) CCG</c:v>
                </c:pt>
                <c:pt idx="183">
                  <c:v>PCT BOLTON CCG</c:v>
                </c:pt>
                <c:pt idx="184">
                  <c:v>PCT SHEFFIELD CCG</c:v>
                </c:pt>
                <c:pt idx="185">
                  <c:v>PCT LEEDS SOUTH AND EAST CCG</c:v>
                </c:pt>
                <c:pt idx="186">
                  <c:v>PCT WEST CHESHIRE CCG</c:v>
                </c:pt>
                <c:pt idx="187">
                  <c:v>PCT NORTH EAST ESSEX CCG</c:v>
                </c:pt>
                <c:pt idx="188">
                  <c:v>PCT WEST LANCASHIRE CCG</c:v>
                </c:pt>
                <c:pt idx="189">
                  <c:v>PCT THANET CCG</c:v>
                </c:pt>
                <c:pt idx="190">
                  <c:v>PCT WIRRAL CCG</c:v>
                </c:pt>
                <c:pt idx="191">
                  <c:v>PCT SOUTH MANCHESTER CCG</c:v>
                </c:pt>
                <c:pt idx="192">
                  <c:v>PCT SOUTH CHESHIRE CCG</c:v>
                </c:pt>
                <c:pt idx="193">
                  <c:v>Cwm Taf - GP</c:v>
                </c:pt>
                <c:pt idx="194">
                  <c:v>PCT KNOWSLEY CCG</c:v>
                </c:pt>
                <c:pt idx="195">
                  <c:v>PCT TAMESIDE AND GLOSSOP CCG</c:v>
                </c:pt>
                <c:pt idx="196">
                  <c:v>PCT DURHAM DALES,EASINGTON &amp; SEDGEFIELD CCG</c:v>
                </c:pt>
                <c:pt idx="197">
                  <c:v>PCT EASTBOURNE, HAILSHAM AND SEAFORD CCG</c:v>
                </c:pt>
                <c:pt idx="198">
                  <c:v>PCT VALE ROYAL CCG</c:v>
                </c:pt>
                <c:pt idx="199">
                  <c:v>PCT CENTRAL MANCHESTER CCG</c:v>
                </c:pt>
                <c:pt idx="200">
                  <c:v>PCT SCARBOROUGH AND RYEDALE CCG</c:v>
                </c:pt>
                <c:pt idx="201">
                  <c:v>PCT NEWCASTLE GATESHEAD CCG</c:v>
                </c:pt>
                <c:pt idx="202">
                  <c:v>Abertawe Bro Morgannwg Uni - GP</c:v>
                </c:pt>
                <c:pt idx="203">
                  <c:v>PCT MEDWAY CCG</c:v>
                </c:pt>
                <c:pt idx="204">
                  <c:v>PCT HARTLEPOOL AND STOCKTON-ON-TEES CCG</c:v>
                </c:pt>
                <c:pt idx="205">
                  <c:v>PCT HIGH WEALD LEWES HAVENS CCG</c:v>
                </c:pt>
                <c:pt idx="206">
                  <c:v>PCT NORTH DURHAM CCG</c:v>
                </c:pt>
                <c:pt idx="207">
                  <c:v>PCT DARLINGTON CCG</c:v>
                </c:pt>
                <c:pt idx="208">
                  <c:v>PCT NORTHUMBERLAND CCG</c:v>
                </c:pt>
                <c:pt idx="209">
                  <c:v>PCT SALFORD CCG</c:v>
                </c:pt>
                <c:pt idx="210">
                  <c:v>PCT SOUTH TEES CCG</c:v>
                </c:pt>
                <c:pt idx="211">
                  <c:v>PCT SOUTH SEFTON CCG</c:v>
                </c:pt>
                <c:pt idx="212">
                  <c:v>PCT SUNDERLAND CCG</c:v>
                </c:pt>
                <c:pt idx="213">
                  <c:v>PCT ST HELENS CCG</c:v>
                </c:pt>
                <c:pt idx="214">
                  <c:v>PCT LIVERPOOL CCG</c:v>
                </c:pt>
                <c:pt idx="215">
                  <c:v>PCT NORTH TYNESIDE CCG</c:v>
                </c:pt>
              </c:strCache>
            </c:strRef>
          </c:cat>
          <c:val>
            <c:numRef>
              <c:f>'High Strength ICS CCG &amp; HB'!$J$2:$J$217</c:f>
              <c:numCache>
                <c:formatCode>0.00%</c:formatCode>
                <c:ptCount val="216"/>
                <c:pt idx="0">
                  <c:v>0.24470000000000044</c:v>
                </c:pt>
                <c:pt idx="1">
                  <c:v>0.24470000000000044</c:v>
                </c:pt>
                <c:pt idx="2">
                  <c:v>0.24470000000000044</c:v>
                </c:pt>
                <c:pt idx="3">
                  <c:v>0.24470000000000044</c:v>
                </c:pt>
                <c:pt idx="4">
                  <c:v>0.24470000000000044</c:v>
                </c:pt>
                <c:pt idx="5">
                  <c:v>0.24470000000000044</c:v>
                </c:pt>
                <c:pt idx="6">
                  <c:v>0.24470000000000044</c:v>
                </c:pt>
                <c:pt idx="7">
                  <c:v>0.24470000000000044</c:v>
                </c:pt>
                <c:pt idx="8">
                  <c:v>0.24470000000000044</c:v>
                </c:pt>
                <c:pt idx="9">
                  <c:v>0.24470000000000044</c:v>
                </c:pt>
                <c:pt idx="10">
                  <c:v>0.24470000000000044</c:v>
                </c:pt>
                <c:pt idx="11">
                  <c:v>0.24470000000000044</c:v>
                </c:pt>
                <c:pt idx="12">
                  <c:v>0.24470000000000044</c:v>
                </c:pt>
                <c:pt idx="13">
                  <c:v>0.24470000000000044</c:v>
                </c:pt>
                <c:pt idx="14">
                  <c:v>0.24470000000000044</c:v>
                </c:pt>
                <c:pt idx="15">
                  <c:v>0.24470000000000044</c:v>
                </c:pt>
                <c:pt idx="16">
                  <c:v>0.24470000000000044</c:v>
                </c:pt>
                <c:pt idx="17">
                  <c:v>0.24470000000000044</c:v>
                </c:pt>
                <c:pt idx="18">
                  <c:v>0.24470000000000044</c:v>
                </c:pt>
                <c:pt idx="19">
                  <c:v>0.24470000000000044</c:v>
                </c:pt>
                <c:pt idx="20">
                  <c:v>0.24470000000000044</c:v>
                </c:pt>
                <c:pt idx="21">
                  <c:v>0.24470000000000044</c:v>
                </c:pt>
                <c:pt idx="22">
                  <c:v>0.24470000000000044</c:v>
                </c:pt>
                <c:pt idx="23">
                  <c:v>0.24470000000000044</c:v>
                </c:pt>
                <c:pt idx="24">
                  <c:v>0.24470000000000044</c:v>
                </c:pt>
                <c:pt idx="25">
                  <c:v>0.24470000000000044</c:v>
                </c:pt>
                <c:pt idx="26">
                  <c:v>0.24470000000000044</c:v>
                </c:pt>
                <c:pt idx="27">
                  <c:v>0.24470000000000044</c:v>
                </c:pt>
                <c:pt idx="28">
                  <c:v>0.24470000000000044</c:v>
                </c:pt>
                <c:pt idx="29">
                  <c:v>0.24470000000000044</c:v>
                </c:pt>
                <c:pt idx="30">
                  <c:v>0.24470000000000044</c:v>
                </c:pt>
                <c:pt idx="31">
                  <c:v>0.24470000000000044</c:v>
                </c:pt>
                <c:pt idx="32">
                  <c:v>0.24470000000000044</c:v>
                </c:pt>
                <c:pt idx="33">
                  <c:v>0.24470000000000044</c:v>
                </c:pt>
                <c:pt idx="34">
                  <c:v>0.24470000000000044</c:v>
                </c:pt>
                <c:pt idx="35">
                  <c:v>0.24470000000000044</c:v>
                </c:pt>
                <c:pt idx="36">
                  <c:v>0.24470000000000044</c:v>
                </c:pt>
                <c:pt idx="37">
                  <c:v>0.24470000000000044</c:v>
                </c:pt>
                <c:pt idx="38">
                  <c:v>0.24470000000000044</c:v>
                </c:pt>
                <c:pt idx="39">
                  <c:v>0.24470000000000044</c:v>
                </c:pt>
                <c:pt idx="40">
                  <c:v>0.24470000000000044</c:v>
                </c:pt>
                <c:pt idx="41">
                  <c:v>0.24470000000000044</c:v>
                </c:pt>
                <c:pt idx="42">
                  <c:v>0.24470000000000044</c:v>
                </c:pt>
                <c:pt idx="43">
                  <c:v>0.24470000000000044</c:v>
                </c:pt>
                <c:pt idx="44">
                  <c:v>0.24470000000000044</c:v>
                </c:pt>
                <c:pt idx="45">
                  <c:v>0.24470000000000044</c:v>
                </c:pt>
                <c:pt idx="46">
                  <c:v>0.24470000000000044</c:v>
                </c:pt>
                <c:pt idx="47">
                  <c:v>0.24470000000000044</c:v>
                </c:pt>
                <c:pt idx="48">
                  <c:v>0.24470000000000044</c:v>
                </c:pt>
                <c:pt idx="49">
                  <c:v>0.24470000000000044</c:v>
                </c:pt>
                <c:pt idx="50">
                  <c:v>0.24470000000000044</c:v>
                </c:pt>
                <c:pt idx="51">
                  <c:v>0.24470000000000044</c:v>
                </c:pt>
                <c:pt idx="52">
                  <c:v>0.24470000000000044</c:v>
                </c:pt>
                <c:pt idx="53">
                  <c:v>0.24470000000000044</c:v>
                </c:pt>
                <c:pt idx="54">
                  <c:v>0.24470000000000044</c:v>
                </c:pt>
                <c:pt idx="55">
                  <c:v>0.24470000000000044</c:v>
                </c:pt>
                <c:pt idx="56">
                  <c:v>0.24470000000000044</c:v>
                </c:pt>
                <c:pt idx="57">
                  <c:v>0.24470000000000044</c:v>
                </c:pt>
                <c:pt idx="58">
                  <c:v>0.24470000000000044</c:v>
                </c:pt>
                <c:pt idx="59">
                  <c:v>0.24470000000000044</c:v>
                </c:pt>
                <c:pt idx="60">
                  <c:v>0.24470000000000044</c:v>
                </c:pt>
                <c:pt idx="61">
                  <c:v>0.24470000000000044</c:v>
                </c:pt>
                <c:pt idx="62">
                  <c:v>0.24470000000000044</c:v>
                </c:pt>
                <c:pt idx="63">
                  <c:v>0.24470000000000044</c:v>
                </c:pt>
                <c:pt idx="64">
                  <c:v>0.24470000000000044</c:v>
                </c:pt>
                <c:pt idx="65">
                  <c:v>0.24470000000000044</c:v>
                </c:pt>
                <c:pt idx="66">
                  <c:v>0.24470000000000044</c:v>
                </c:pt>
                <c:pt idx="67">
                  <c:v>0.24470000000000044</c:v>
                </c:pt>
                <c:pt idx="68">
                  <c:v>0.24470000000000044</c:v>
                </c:pt>
                <c:pt idx="69">
                  <c:v>0.24470000000000044</c:v>
                </c:pt>
                <c:pt idx="70">
                  <c:v>0.24470000000000044</c:v>
                </c:pt>
                <c:pt idx="71">
                  <c:v>0.24470000000000044</c:v>
                </c:pt>
                <c:pt idx="72">
                  <c:v>0.24470000000000044</c:v>
                </c:pt>
                <c:pt idx="73">
                  <c:v>0.24470000000000044</c:v>
                </c:pt>
                <c:pt idx="74">
                  <c:v>0.24470000000000044</c:v>
                </c:pt>
                <c:pt idx="75">
                  <c:v>0.24470000000000044</c:v>
                </c:pt>
                <c:pt idx="76">
                  <c:v>0.24470000000000044</c:v>
                </c:pt>
                <c:pt idx="77">
                  <c:v>0.24470000000000044</c:v>
                </c:pt>
                <c:pt idx="78">
                  <c:v>0.24470000000000044</c:v>
                </c:pt>
                <c:pt idx="79">
                  <c:v>0.24470000000000044</c:v>
                </c:pt>
                <c:pt idx="80">
                  <c:v>0.24470000000000044</c:v>
                </c:pt>
                <c:pt idx="81">
                  <c:v>0.24470000000000044</c:v>
                </c:pt>
                <c:pt idx="82">
                  <c:v>0.24470000000000044</c:v>
                </c:pt>
                <c:pt idx="83">
                  <c:v>0.24470000000000044</c:v>
                </c:pt>
                <c:pt idx="84">
                  <c:v>0.24470000000000044</c:v>
                </c:pt>
                <c:pt idx="85">
                  <c:v>0.24470000000000044</c:v>
                </c:pt>
                <c:pt idx="86">
                  <c:v>0.24470000000000044</c:v>
                </c:pt>
                <c:pt idx="87">
                  <c:v>0.24470000000000044</c:v>
                </c:pt>
                <c:pt idx="88">
                  <c:v>0.24470000000000044</c:v>
                </c:pt>
                <c:pt idx="89">
                  <c:v>0.24470000000000044</c:v>
                </c:pt>
                <c:pt idx="90">
                  <c:v>0.24470000000000044</c:v>
                </c:pt>
                <c:pt idx="91">
                  <c:v>0.24470000000000044</c:v>
                </c:pt>
                <c:pt idx="92">
                  <c:v>0.24470000000000044</c:v>
                </c:pt>
                <c:pt idx="93">
                  <c:v>0.24470000000000044</c:v>
                </c:pt>
                <c:pt idx="94">
                  <c:v>0.24470000000000044</c:v>
                </c:pt>
                <c:pt idx="95">
                  <c:v>0.24470000000000044</c:v>
                </c:pt>
                <c:pt idx="96">
                  <c:v>0.24470000000000044</c:v>
                </c:pt>
                <c:pt idx="97">
                  <c:v>0.24470000000000044</c:v>
                </c:pt>
                <c:pt idx="98">
                  <c:v>0.24470000000000044</c:v>
                </c:pt>
                <c:pt idx="99">
                  <c:v>0.24470000000000044</c:v>
                </c:pt>
                <c:pt idx="100">
                  <c:v>0.24470000000000044</c:v>
                </c:pt>
                <c:pt idx="101">
                  <c:v>0.24470000000000044</c:v>
                </c:pt>
                <c:pt idx="102">
                  <c:v>0.24470000000000044</c:v>
                </c:pt>
                <c:pt idx="103">
                  <c:v>0.24470000000000044</c:v>
                </c:pt>
                <c:pt idx="104">
                  <c:v>0.24470000000000044</c:v>
                </c:pt>
                <c:pt idx="105">
                  <c:v>0.24470000000000044</c:v>
                </c:pt>
                <c:pt idx="106">
                  <c:v>0.24470000000000044</c:v>
                </c:pt>
                <c:pt idx="107">
                  <c:v>0.24470000000000044</c:v>
                </c:pt>
                <c:pt idx="108">
                  <c:v>0.24470000000000044</c:v>
                </c:pt>
                <c:pt idx="109">
                  <c:v>0.24470000000000044</c:v>
                </c:pt>
                <c:pt idx="110">
                  <c:v>0.24470000000000044</c:v>
                </c:pt>
                <c:pt idx="111">
                  <c:v>0.24470000000000044</c:v>
                </c:pt>
                <c:pt idx="112">
                  <c:v>0.24470000000000044</c:v>
                </c:pt>
                <c:pt idx="113">
                  <c:v>0.24470000000000044</c:v>
                </c:pt>
                <c:pt idx="114">
                  <c:v>0.24470000000000044</c:v>
                </c:pt>
                <c:pt idx="115">
                  <c:v>0.24470000000000044</c:v>
                </c:pt>
                <c:pt idx="116">
                  <c:v>0.24470000000000044</c:v>
                </c:pt>
                <c:pt idx="117">
                  <c:v>0.24470000000000044</c:v>
                </c:pt>
                <c:pt idx="118">
                  <c:v>0.24470000000000044</c:v>
                </c:pt>
                <c:pt idx="119">
                  <c:v>0.24470000000000044</c:v>
                </c:pt>
                <c:pt idx="120">
                  <c:v>0.24470000000000044</c:v>
                </c:pt>
                <c:pt idx="121">
                  <c:v>0.24470000000000044</c:v>
                </c:pt>
                <c:pt idx="122">
                  <c:v>0.24470000000000044</c:v>
                </c:pt>
                <c:pt idx="123">
                  <c:v>0.24470000000000044</c:v>
                </c:pt>
                <c:pt idx="124">
                  <c:v>0.24470000000000044</c:v>
                </c:pt>
                <c:pt idx="125">
                  <c:v>0.24470000000000044</c:v>
                </c:pt>
                <c:pt idx="126">
                  <c:v>0.24470000000000044</c:v>
                </c:pt>
                <c:pt idx="127">
                  <c:v>0.24470000000000044</c:v>
                </c:pt>
                <c:pt idx="128">
                  <c:v>0.24470000000000044</c:v>
                </c:pt>
                <c:pt idx="129">
                  <c:v>0.24470000000000044</c:v>
                </c:pt>
                <c:pt idx="130">
                  <c:v>0.24470000000000044</c:v>
                </c:pt>
                <c:pt idx="131">
                  <c:v>0.24470000000000044</c:v>
                </c:pt>
                <c:pt idx="132">
                  <c:v>0.24470000000000044</c:v>
                </c:pt>
                <c:pt idx="133">
                  <c:v>0.24470000000000044</c:v>
                </c:pt>
                <c:pt idx="134">
                  <c:v>0.24470000000000044</c:v>
                </c:pt>
                <c:pt idx="135">
                  <c:v>0.24470000000000044</c:v>
                </c:pt>
                <c:pt idx="136">
                  <c:v>0.24470000000000044</c:v>
                </c:pt>
                <c:pt idx="137">
                  <c:v>0.24470000000000044</c:v>
                </c:pt>
                <c:pt idx="138">
                  <c:v>0.24470000000000044</c:v>
                </c:pt>
                <c:pt idx="139">
                  <c:v>0.24470000000000044</c:v>
                </c:pt>
                <c:pt idx="140">
                  <c:v>0.24470000000000044</c:v>
                </c:pt>
                <c:pt idx="141">
                  <c:v>0.24470000000000044</c:v>
                </c:pt>
                <c:pt idx="142">
                  <c:v>0.24470000000000044</c:v>
                </c:pt>
                <c:pt idx="143">
                  <c:v>0.24470000000000044</c:v>
                </c:pt>
                <c:pt idx="144">
                  <c:v>0.24470000000000044</c:v>
                </c:pt>
                <c:pt idx="145">
                  <c:v>0.24470000000000044</c:v>
                </c:pt>
                <c:pt idx="146">
                  <c:v>0.24470000000000044</c:v>
                </c:pt>
                <c:pt idx="147">
                  <c:v>0.24470000000000044</c:v>
                </c:pt>
                <c:pt idx="148">
                  <c:v>0.24470000000000044</c:v>
                </c:pt>
                <c:pt idx="149">
                  <c:v>0.24470000000000044</c:v>
                </c:pt>
                <c:pt idx="150">
                  <c:v>0.24470000000000044</c:v>
                </c:pt>
                <c:pt idx="151">
                  <c:v>0.24470000000000044</c:v>
                </c:pt>
                <c:pt idx="152">
                  <c:v>0.24470000000000044</c:v>
                </c:pt>
                <c:pt idx="153">
                  <c:v>0.24470000000000044</c:v>
                </c:pt>
                <c:pt idx="154">
                  <c:v>0.24470000000000044</c:v>
                </c:pt>
                <c:pt idx="155">
                  <c:v>0.24470000000000044</c:v>
                </c:pt>
                <c:pt idx="156">
                  <c:v>0.24470000000000044</c:v>
                </c:pt>
                <c:pt idx="157">
                  <c:v>0.24470000000000044</c:v>
                </c:pt>
                <c:pt idx="158">
                  <c:v>0.24470000000000044</c:v>
                </c:pt>
                <c:pt idx="159">
                  <c:v>0.24470000000000044</c:v>
                </c:pt>
                <c:pt idx="160">
                  <c:v>0.24470000000000044</c:v>
                </c:pt>
                <c:pt idx="161">
                  <c:v>0.24470000000000044</c:v>
                </c:pt>
                <c:pt idx="162">
                  <c:v>0.24470000000000044</c:v>
                </c:pt>
                <c:pt idx="163">
                  <c:v>0.24470000000000044</c:v>
                </c:pt>
                <c:pt idx="164">
                  <c:v>0.24470000000000044</c:v>
                </c:pt>
                <c:pt idx="165">
                  <c:v>0.24470000000000044</c:v>
                </c:pt>
                <c:pt idx="166">
                  <c:v>0.24470000000000044</c:v>
                </c:pt>
                <c:pt idx="167">
                  <c:v>0.24470000000000044</c:v>
                </c:pt>
                <c:pt idx="168">
                  <c:v>0.24470000000000044</c:v>
                </c:pt>
                <c:pt idx="169">
                  <c:v>0.24470000000000044</c:v>
                </c:pt>
                <c:pt idx="170">
                  <c:v>0.24470000000000044</c:v>
                </c:pt>
                <c:pt idx="171">
                  <c:v>0.24470000000000044</c:v>
                </c:pt>
                <c:pt idx="172">
                  <c:v>0.24470000000000044</c:v>
                </c:pt>
                <c:pt idx="173">
                  <c:v>0.24470000000000044</c:v>
                </c:pt>
                <c:pt idx="174">
                  <c:v>0.24470000000000044</c:v>
                </c:pt>
                <c:pt idx="175">
                  <c:v>0.24470000000000044</c:v>
                </c:pt>
                <c:pt idx="176">
                  <c:v>0.24470000000000044</c:v>
                </c:pt>
                <c:pt idx="177">
                  <c:v>0.24470000000000044</c:v>
                </c:pt>
                <c:pt idx="178">
                  <c:v>0.24470000000000044</c:v>
                </c:pt>
                <c:pt idx="179">
                  <c:v>0.24470000000000044</c:v>
                </c:pt>
                <c:pt idx="180">
                  <c:v>0.24470000000000044</c:v>
                </c:pt>
                <c:pt idx="181">
                  <c:v>0.24470000000000044</c:v>
                </c:pt>
                <c:pt idx="182">
                  <c:v>0.24470000000000044</c:v>
                </c:pt>
                <c:pt idx="183">
                  <c:v>0.24470000000000044</c:v>
                </c:pt>
                <c:pt idx="184">
                  <c:v>0.24470000000000044</c:v>
                </c:pt>
                <c:pt idx="185">
                  <c:v>0.24470000000000044</c:v>
                </c:pt>
                <c:pt idx="186">
                  <c:v>0.24470000000000044</c:v>
                </c:pt>
                <c:pt idx="187">
                  <c:v>0.24470000000000044</c:v>
                </c:pt>
                <c:pt idx="188">
                  <c:v>0.24470000000000044</c:v>
                </c:pt>
                <c:pt idx="189">
                  <c:v>0.24470000000000044</c:v>
                </c:pt>
                <c:pt idx="190">
                  <c:v>0.24470000000000044</c:v>
                </c:pt>
                <c:pt idx="191">
                  <c:v>0.24470000000000044</c:v>
                </c:pt>
                <c:pt idx="192">
                  <c:v>0.24470000000000044</c:v>
                </c:pt>
                <c:pt idx="193">
                  <c:v>0.24470000000000044</c:v>
                </c:pt>
                <c:pt idx="194">
                  <c:v>0.24470000000000044</c:v>
                </c:pt>
                <c:pt idx="195">
                  <c:v>0.24470000000000044</c:v>
                </c:pt>
                <c:pt idx="196">
                  <c:v>0.24470000000000044</c:v>
                </c:pt>
                <c:pt idx="197">
                  <c:v>0.24470000000000044</c:v>
                </c:pt>
                <c:pt idx="198">
                  <c:v>0.24470000000000044</c:v>
                </c:pt>
                <c:pt idx="199">
                  <c:v>0.24470000000000044</c:v>
                </c:pt>
                <c:pt idx="200">
                  <c:v>0.24470000000000044</c:v>
                </c:pt>
                <c:pt idx="201">
                  <c:v>0.24470000000000044</c:v>
                </c:pt>
                <c:pt idx="202">
                  <c:v>0.24470000000000044</c:v>
                </c:pt>
                <c:pt idx="203">
                  <c:v>0.24470000000000044</c:v>
                </c:pt>
                <c:pt idx="204">
                  <c:v>0.24470000000000044</c:v>
                </c:pt>
                <c:pt idx="205">
                  <c:v>0.24470000000000044</c:v>
                </c:pt>
                <c:pt idx="206">
                  <c:v>0.24470000000000044</c:v>
                </c:pt>
                <c:pt idx="207">
                  <c:v>0.24470000000000044</c:v>
                </c:pt>
                <c:pt idx="208">
                  <c:v>0.24470000000000044</c:v>
                </c:pt>
                <c:pt idx="209">
                  <c:v>0.24470000000000044</c:v>
                </c:pt>
                <c:pt idx="210">
                  <c:v>0.24470000000000044</c:v>
                </c:pt>
                <c:pt idx="211">
                  <c:v>0.24470000000000044</c:v>
                </c:pt>
                <c:pt idx="212">
                  <c:v>0.24470000000000044</c:v>
                </c:pt>
                <c:pt idx="213">
                  <c:v>0.24470000000000044</c:v>
                </c:pt>
                <c:pt idx="214">
                  <c:v>0.24470000000000044</c:v>
                </c:pt>
                <c:pt idx="215">
                  <c:v>0.24470000000000044</c:v>
                </c:pt>
              </c:numCache>
            </c:numRef>
          </c:val>
        </c:ser>
        <c:ser>
          <c:idx val="2"/>
          <c:order val="2"/>
          <c:tx>
            <c:strRef>
              <c:f>'High Strength ICS CCG &amp; HB'!$K$1</c:f>
              <c:strCache>
                <c:ptCount val="1"/>
                <c:pt idx="0">
                  <c:v>Wales Average</c:v>
                </c:pt>
              </c:strCache>
            </c:strRef>
          </c:tx>
          <c:marker>
            <c:symbol val="none"/>
          </c:marker>
          <c:cat>
            <c:strRef>
              <c:f>'High Strength ICS CCG &amp; HB'!$H$2:$H$217</c:f>
              <c:strCache>
                <c:ptCount val="216"/>
                <c:pt idx="0">
                  <c:v>PCT MANSFIELD &amp; ASHFIELD CCG</c:v>
                </c:pt>
                <c:pt idx="1">
                  <c:v>PCT HARINGEY CCG</c:v>
                </c:pt>
                <c:pt idx="2">
                  <c:v>PCT IPSWICH AND EAST SUFFOLK CCG</c:v>
                </c:pt>
                <c:pt idx="3">
                  <c:v>PCT CHILTERN CCG</c:v>
                </c:pt>
                <c:pt idx="4">
                  <c:v>PCT AYLESBURY VALE CCG</c:v>
                </c:pt>
                <c:pt idx="5">
                  <c:v>PCT EREWASH CCG</c:v>
                </c:pt>
                <c:pt idx="6">
                  <c:v>PCT SOUTHAMPTON CCG</c:v>
                </c:pt>
                <c:pt idx="7">
                  <c:v>PCT NOTTINGHAM NORTH &amp; EAST CCG</c:v>
                </c:pt>
                <c:pt idx="8">
                  <c:v>PCT HARDWICK CCG</c:v>
                </c:pt>
                <c:pt idx="9">
                  <c:v>PCT FAREHAM AND GOSPORT CCG</c:v>
                </c:pt>
                <c:pt idx="10">
                  <c:v>PCT MILTON KEYNES CCG</c:v>
                </c:pt>
                <c:pt idx="11">
                  <c:v>PCT NEWARK &amp; SHERWOOD CCG</c:v>
                </c:pt>
                <c:pt idx="12">
                  <c:v>PCT HULL CCG</c:v>
                </c:pt>
                <c:pt idx="13">
                  <c:v>PCT SOUTHERN DERBYSHIRE CCG</c:v>
                </c:pt>
                <c:pt idx="14">
                  <c:v>PCT BROMLEY CCG</c:v>
                </c:pt>
                <c:pt idx="15">
                  <c:v>PCT NOTTINGHAM CITY CCG</c:v>
                </c:pt>
                <c:pt idx="16">
                  <c:v>PCT CAMBRIDGESHIRE AND PETERBOROUGH CCG</c:v>
                </c:pt>
                <c:pt idx="17">
                  <c:v>PCT BEDFORDSHIRE CCG</c:v>
                </c:pt>
                <c:pt idx="18">
                  <c:v>PCT NORTH DERBYSHIRE CCG</c:v>
                </c:pt>
                <c:pt idx="19">
                  <c:v>PCT NORTH HAMPSHIRE CCG</c:v>
                </c:pt>
                <c:pt idx="20">
                  <c:v>PCT DORSET CCG</c:v>
                </c:pt>
                <c:pt idx="21">
                  <c:v>PCT SOUTH LINCOLNSHIRE CCG</c:v>
                </c:pt>
                <c:pt idx="22">
                  <c:v>PCT NORTH EAST LINCOLNSHIRE CCG</c:v>
                </c:pt>
                <c:pt idx="23">
                  <c:v>PCT RUSHCLIFFE CCG</c:v>
                </c:pt>
                <c:pt idx="24">
                  <c:v>PCT PORTSMOUTH CCG</c:v>
                </c:pt>
                <c:pt idx="25">
                  <c:v>PCT SOUTH EASTERN HAMPSHIRE CCG</c:v>
                </c:pt>
                <c:pt idx="26">
                  <c:v>PCT EAST STAFFORDSHIRE CCG</c:v>
                </c:pt>
                <c:pt idx="27">
                  <c:v>PCT BRENT CCG</c:v>
                </c:pt>
                <c:pt idx="28">
                  <c:v>PCT BASSETLAW CCG</c:v>
                </c:pt>
                <c:pt idx="29">
                  <c:v>PCT LAMBETH CCG</c:v>
                </c:pt>
                <c:pt idx="30">
                  <c:v>PCT OXFORDSHIRE CCG</c:v>
                </c:pt>
                <c:pt idx="31">
                  <c:v>PCT EAST LEICESTERSHIRE AND RUTLAND CCG</c:v>
                </c:pt>
                <c:pt idx="32">
                  <c:v>PCT BRADFORD CITY CCG</c:v>
                </c:pt>
                <c:pt idx="33">
                  <c:v>PCT SLOUGH CCG</c:v>
                </c:pt>
                <c:pt idx="34">
                  <c:v>PCT SE STAFFS &amp; SEISDON PENINSULAR CCG</c:v>
                </c:pt>
                <c:pt idx="35">
                  <c:v>PCT SOUTH WEST LINCOLNSHIRE CCG</c:v>
                </c:pt>
                <c:pt idx="36">
                  <c:v>PCT NORTH SOMERSET CCG</c:v>
                </c:pt>
                <c:pt idx="37">
                  <c:v>PCT ISLINGTON CCG</c:v>
                </c:pt>
                <c:pt idx="38">
                  <c:v>PCT NOTTINGHAM WEST CCG</c:v>
                </c:pt>
                <c:pt idx="39">
                  <c:v>PCT CAMDEN CCG</c:v>
                </c:pt>
                <c:pt idx="40">
                  <c:v>PCT LUTON CCG</c:v>
                </c:pt>
                <c:pt idx="41">
                  <c:v>PCT WEST HAMPSHIRE CCG</c:v>
                </c:pt>
                <c:pt idx="42">
                  <c:v>PCT WEST SUFFOLK CCG</c:v>
                </c:pt>
                <c:pt idx="43">
                  <c:v>PCT WINDSOR, ASCOT AND MAIDENHEAD CCG</c:v>
                </c:pt>
                <c:pt idx="44">
                  <c:v>PCT WOKINGHAM CCG</c:v>
                </c:pt>
                <c:pt idx="45">
                  <c:v>PCT SOUTHWARK CCG</c:v>
                </c:pt>
                <c:pt idx="46">
                  <c:v>PCT WEST LEICESTERSHIRE CCG</c:v>
                </c:pt>
                <c:pt idx="47">
                  <c:v>PCT HARROW CCG</c:v>
                </c:pt>
                <c:pt idx="48">
                  <c:v>PCT CROYDON CCG</c:v>
                </c:pt>
                <c:pt idx="49">
                  <c:v>PCT EAST LANCASHIRE CCG</c:v>
                </c:pt>
                <c:pt idx="50">
                  <c:v>PCT BIRMINGHAM SOUTH AND CENTRAL CCG</c:v>
                </c:pt>
                <c:pt idx="51">
                  <c:v>PCT NORTH LINCOLNSHIRE CCG</c:v>
                </c:pt>
                <c:pt idx="52">
                  <c:v>PCT DUDLEY CCG</c:v>
                </c:pt>
                <c:pt idx="53">
                  <c:v>PCT WAKEFIELD CCG</c:v>
                </c:pt>
                <c:pt idx="54">
                  <c:v>PCT NORTH &amp; WEST READING CCG</c:v>
                </c:pt>
                <c:pt idx="55">
                  <c:v>PCT EAST RIDING OF YORKSHIRE CCG</c:v>
                </c:pt>
                <c:pt idx="56">
                  <c:v>PCT GREENWICH CCG</c:v>
                </c:pt>
                <c:pt idx="57">
                  <c:v>PCT EASTERN CHESHIRE CCG</c:v>
                </c:pt>
                <c:pt idx="58">
                  <c:v>Cardiff And Vale Uni - GP</c:v>
                </c:pt>
                <c:pt idx="59">
                  <c:v>PCT NENE CCG</c:v>
                </c:pt>
                <c:pt idx="60">
                  <c:v>PCT BURY CCG</c:v>
                </c:pt>
                <c:pt idx="61">
                  <c:v>PCT SOUTH WORCESTERSHIRE CCG</c:v>
                </c:pt>
                <c:pt idx="62">
                  <c:v>PCT HILLINGDON CCG</c:v>
                </c:pt>
                <c:pt idx="63">
                  <c:v>PCT ROTHERHAM CCG</c:v>
                </c:pt>
                <c:pt idx="64">
                  <c:v>PCT LEICESTER CITY CCG</c:v>
                </c:pt>
                <c:pt idx="65">
                  <c:v>PCT NEWHAM CCG</c:v>
                </c:pt>
                <c:pt idx="66">
                  <c:v>PCT SOMERSET CCG</c:v>
                </c:pt>
                <c:pt idx="67">
                  <c:v>PCT CHORLEY AND SOUTH RIBBLE CCG</c:v>
                </c:pt>
                <c:pt idx="68">
                  <c:v>PCT EALING CCG</c:v>
                </c:pt>
                <c:pt idx="69">
                  <c:v>PCT ASHFORD CCG</c:v>
                </c:pt>
                <c:pt idx="70">
                  <c:v>PCT GLOUCESTERSHIRE CCG</c:v>
                </c:pt>
                <c:pt idx="71">
                  <c:v>PCT LINCOLNSHIRE WEST CCG</c:v>
                </c:pt>
                <c:pt idx="72">
                  <c:v>PCT GREAT YARMOUTH &amp; WAVENEY CCG</c:v>
                </c:pt>
                <c:pt idx="73">
                  <c:v>PCT LANCASHIRE NORTH CCG</c:v>
                </c:pt>
                <c:pt idx="74">
                  <c:v>PCT KERNOW CCG</c:v>
                </c:pt>
                <c:pt idx="75">
                  <c:v>PCT SANDWELL AND WEST BIRMINGHAM CCG</c:v>
                </c:pt>
                <c:pt idx="76">
                  <c:v>PCT REDBRIDGE CCG</c:v>
                </c:pt>
                <c:pt idx="77">
                  <c:v>PCT WARRINGTON CCG</c:v>
                </c:pt>
                <c:pt idx="78">
                  <c:v>PCT CORBY CCG</c:v>
                </c:pt>
                <c:pt idx="79">
                  <c:v>PCT AIREDALE, WHARFEDALE AND CRAVEN CCG</c:v>
                </c:pt>
                <c:pt idx="80">
                  <c:v>PCT SHROPSHIRE CCG</c:v>
                </c:pt>
                <c:pt idx="81">
                  <c:v>PCT WYRE FOREST CCG</c:v>
                </c:pt>
                <c:pt idx="82">
                  <c:v>PCT MERTON CCG</c:v>
                </c:pt>
                <c:pt idx="83">
                  <c:v>PCT HARROGATE AND RURAL DISTRICT CCG</c:v>
                </c:pt>
                <c:pt idx="84">
                  <c:v>PCT COVENTRY AND RUGBY CCG</c:v>
                </c:pt>
                <c:pt idx="85">
                  <c:v>PCT BATH AND NORTH EAST SOMERSET CCG</c:v>
                </c:pt>
                <c:pt idx="86">
                  <c:v>PCT WALTHAM FOREST CCG</c:v>
                </c:pt>
                <c:pt idx="87">
                  <c:v>PCT BRADFORD DISTRICTS CCG</c:v>
                </c:pt>
                <c:pt idx="88">
                  <c:v>PCT SURREY DOWNS CCG</c:v>
                </c:pt>
                <c:pt idx="89">
                  <c:v>PCT NEWBURY AND DISTRICT CCG</c:v>
                </c:pt>
                <c:pt idx="90">
                  <c:v>PCT ENFIELD CCG</c:v>
                </c:pt>
                <c:pt idx="91">
                  <c:v>PCT KINGSTON CCG</c:v>
                </c:pt>
                <c:pt idx="92">
                  <c:v>PCT MID ESSEX CCG</c:v>
                </c:pt>
                <c:pt idx="93">
                  <c:v>PCT OLDHAM CCG</c:v>
                </c:pt>
                <c:pt idx="94">
                  <c:v>PCT CASTLE POINT AND ROCHFORD CCG</c:v>
                </c:pt>
                <c:pt idx="95">
                  <c:v>PCT CUMBRIA CCG</c:v>
                </c:pt>
                <c:pt idx="96">
                  <c:v>PCT WILTSHIRE CCG</c:v>
                </c:pt>
                <c:pt idx="97">
                  <c:v>PCT CANNOCK CHASE CCG</c:v>
                </c:pt>
                <c:pt idx="98">
                  <c:v>PCT HEREFORDSHIRE CCG</c:v>
                </c:pt>
                <c:pt idx="99">
                  <c:v>PCT HERTS VALLEYS CCG</c:v>
                </c:pt>
                <c:pt idx="100">
                  <c:v>PCT BARNET CCG</c:v>
                </c:pt>
                <c:pt idx="101">
                  <c:v>PCT SUTTON CCG</c:v>
                </c:pt>
                <c:pt idx="102">
                  <c:v>PCT GUILDFORD AND WAVERLEY CCG</c:v>
                </c:pt>
                <c:pt idx="103">
                  <c:v>PCT SOUTH WARWICKSHIRE CCG</c:v>
                </c:pt>
                <c:pt idx="104">
                  <c:v>PCT CITY AND HACKNEY CCG</c:v>
                </c:pt>
                <c:pt idx="105">
                  <c:v>PCT COASTAL WEST SUSSEX CCG</c:v>
                </c:pt>
                <c:pt idx="106">
                  <c:v>PCT GREATER PRESTON CCG</c:v>
                </c:pt>
                <c:pt idx="107">
                  <c:v>Betsi Cadwaladr Uni - GP</c:v>
                </c:pt>
                <c:pt idx="108">
                  <c:v>PCT RICHMOND CCG</c:v>
                </c:pt>
                <c:pt idx="109">
                  <c:v>PCT NORTH EAST HAMPSHIRE AND FARNHAM CCG</c:v>
                </c:pt>
                <c:pt idx="110">
                  <c:v>PCT THURROCK CCG</c:v>
                </c:pt>
                <c:pt idx="111">
                  <c:v>PCT EAST SURREY CCG</c:v>
                </c:pt>
                <c:pt idx="112">
                  <c:v>PCT LEWISHAM CCG</c:v>
                </c:pt>
                <c:pt idx="113">
                  <c:v>Powys Teaching - GP</c:v>
                </c:pt>
                <c:pt idx="114">
                  <c:v>PCT SWINDON CCG</c:v>
                </c:pt>
                <c:pt idx="115">
                  <c:v>PCT SOUTH DEVON AND TORBAY CCG</c:v>
                </c:pt>
                <c:pt idx="116">
                  <c:v>PCT NORTH NORFOLK CCG</c:v>
                </c:pt>
                <c:pt idx="117">
                  <c:v>PCT VALE OF YORK CCG</c:v>
                </c:pt>
                <c:pt idx="118">
                  <c:v>Aneurin Bevan - GP</c:v>
                </c:pt>
                <c:pt idx="119">
                  <c:v>PCT NORWICH CCG</c:v>
                </c:pt>
                <c:pt idx="120">
                  <c:v>PCT HORSHAM AND MID SUSSEX CCG</c:v>
                </c:pt>
                <c:pt idx="121">
                  <c:v>PCT LEEDS NORTH CCG</c:v>
                </c:pt>
                <c:pt idx="122">
                  <c:v>PCT BIRMINGHAM CROSSCITY CCG</c:v>
                </c:pt>
                <c:pt idx="123">
                  <c:v>PCT GREATER HUDDERSFIELD CCG</c:v>
                </c:pt>
                <c:pt idx="124">
                  <c:v>PCT STAFFORD AND SURROUNDS CCG</c:v>
                </c:pt>
                <c:pt idx="125">
                  <c:v>PCT SOUTH TYNESIDE CCG</c:v>
                </c:pt>
                <c:pt idx="126">
                  <c:v>PCT BRACKNELL AND ASCOT CCG</c:v>
                </c:pt>
                <c:pt idx="127">
                  <c:v>PCT TELFORD &amp; WREKIN CCG</c:v>
                </c:pt>
                <c:pt idx="128">
                  <c:v>PCT WARWICKSHIRE NORTH CCG</c:v>
                </c:pt>
                <c:pt idx="129">
                  <c:v>PCT NORTH KIRKLEES CCG</c:v>
                </c:pt>
                <c:pt idx="130">
                  <c:v>PCT HEYWOOD, MIDDLETON &amp; ROCHDALE CCG</c:v>
                </c:pt>
                <c:pt idx="131">
                  <c:v>PCT BEXLEY CCG</c:v>
                </c:pt>
                <c:pt idx="132">
                  <c:v>PCT CANTERBURY AND COASTAL CCG</c:v>
                </c:pt>
                <c:pt idx="133">
                  <c:v>PCT LINCOLNSHIRE EAST CCG</c:v>
                </c:pt>
                <c:pt idx="134">
                  <c:v>PCT BRIGHTON &amp; HOVE CCG</c:v>
                </c:pt>
                <c:pt idx="135">
                  <c:v>PCT SOUTH NORFOLK CCG</c:v>
                </c:pt>
                <c:pt idx="136">
                  <c:v>PCT FYLDE &amp; WYRE CCG</c:v>
                </c:pt>
                <c:pt idx="137">
                  <c:v>PCT BASILDON AND BRENTWOOD CCG</c:v>
                </c:pt>
                <c:pt idx="138">
                  <c:v>PCT SOUTHEND CCG</c:v>
                </c:pt>
                <c:pt idx="139">
                  <c:v>PCT LEEDS WEST CCG</c:v>
                </c:pt>
                <c:pt idx="140">
                  <c:v>PCT NORTH STAFFORDSHIRE CCG</c:v>
                </c:pt>
                <c:pt idx="141">
                  <c:v>PCT WEST ESSEX CCG</c:v>
                </c:pt>
                <c:pt idx="142">
                  <c:v>PCT SOLIHULL CCG</c:v>
                </c:pt>
                <c:pt idx="143">
                  <c:v>PCT SOUTH KENT COAST CCG</c:v>
                </c:pt>
                <c:pt idx="144">
                  <c:v>PCT CENTRAL LONDON (WESTMINSTER) CCG</c:v>
                </c:pt>
                <c:pt idx="145">
                  <c:v>PCT NORTH MANCHESTER CCG</c:v>
                </c:pt>
                <c:pt idx="146">
                  <c:v>PCT BLACKPOOL CCG</c:v>
                </c:pt>
                <c:pt idx="147">
                  <c:v>PCT CRAWLEY CCG</c:v>
                </c:pt>
                <c:pt idx="148">
                  <c:v>PCT CALDERDALE CCG</c:v>
                </c:pt>
                <c:pt idx="149">
                  <c:v>PCT SURREY HEATH CCG</c:v>
                </c:pt>
                <c:pt idx="150">
                  <c:v>PCT STOCKPORT CCG</c:v>
                </c:pt>
                <c:pt idx="151">
                  <c:v>PCT HAMMERSMITH AND FULHAM CCG</c:v>
                </c:pt>
                <c:pt idx="152">
                  <c:v>Hywel Dda - GP</c:v>
                </c:pt>
                <c:pt idx="153">
                  <c:v>PCT HAVERING CCG</c:v>
                </c:pt>
                <c:pt idx="154">
                  <c:v>PCT WEST NORFOLK CCG</c:v>
                </c:pt>
                <c:pt idx="155">
                  <c:v>PCT HAMBLETON, RICHMONDSHIRE AND WHITBY CCG</c:v>
                </c:pt>
                <c:pt idx="156">
                  <c:v>PCT BARKING &amp; DAGENHAM CCG</c:v>
                </c:pt>
                <c:pt idx="157">
                  <c:v>PCT SOUTH READING CCG</c:v>
                </c:pt>
                <c:pt idx="158">
                  <c:v>PCT SOUTHPORT AND FORMBY CCG</c:v>
                </c:pt>
                <c:pt idx="159">
                  <c:v>PCT NORTH, EAST, WEST DEVON CCG</c:v>
                </c:pt>
                <c:pt idx="160">
                  <c:v>PCT EAST AND NORTH HERTFORDSHIRE CCG</c:v>
                </c:pt>
                <c:pt idx="161">
                  <c:v>PCT SOUTH GLOUCESTERSHIRE CCG</c:v>
                </c:pt>
                <c:pt idx="162">
                  <c:v>PCT HOUNSLOW CCG</c:v>
                </c:pt>
                <c:pt idx="163">
                  <c:v>PCT DARTFORD, GRAVESHAM AND SWANLEY CCG</c:v>
                </c:pt>
                <c:pt idx="164">
                  <c:v>PCT WEST KENT CCG</c:v>
                </c:pt>
                <c:pt idx="165">
                  <c:v>PCT WOLVERHAMPTON CCG</c:v>
                </c:pt>
                <c:pt idx="166">
                  <c:v>PCT DONCASTER CCG</c:v>
                </c:pt>
                <c:pt idx="167">
                  <c:v>PCT BLACKBURN WITH DARWEN CCG</c:v>
                </c:pt>
                <c:pt idx="168">
                  <c:v>PCT STOKE ON TRENT CCG</c:v>
                </c:pt>
                <c:pt idx="169">
                  <c:v>PCT TRAFFORD CCG</c:v>
                </c:pt>
                <c:pt idx="170">
                  <c:v>PCT WALSALL CCG</c:v>
                </c:pt>
                <c:pt idx="171">
                  <c:v>PCT TOWER HAMLETS CCG</c:v>
                </c:pt>
                <c:pt idx="172">
                  <c:v>PCT SWALE CCG</c:v>
                </c:pt>
                <c:pt idx="173">
                  <c:v>PCT WANDSWORTH CCG</c:v>
                </c:pt>
                <c:pt idx="174">
                  <c:v>PCT HASTINGS &amp; ROTHER CCG</c:v>
                </c:pt>
                <c:pt idx="175">
                  <c:v>PCT REDDITCH AND BROMSGROVE CCG</c:v>
                </c:pt>
                <c:pt idx="176">
                  <c:v>PCT HALTON CCG</c:v>
                </c:pt>
                <c:pt idx="177">
                  <c:v>PCT ISLE OF WIGHT CCG</c:v>
                </c:pt>
                <c:pt idx="178">
                  <c:v>PCT WIGAN BOROUGH CCG</c:v>
                </c:pt>
                <c:pt idx="179">
                  <c:v>PCT BARNSLEY CCG</c:v>
                </c:pt>
                <c:pt idx="180">
                  <c:v>PCT NORTH WEST SURREY CCG</c:v>
                </c:pt>
                <c:pt idx="181">
                  <c:v>PCT BRISTOL CCG</c:v>
                </c:pt>
                <c:pt idx="182">
                  <c:v>PCT WEST LONDON (K&amp;C &amp; QPP) CCG</c:v>
                </c:pt>
                <c:pt idx="183">
                  <c:v>PCT BOLTON CCG</c:v>
                </c:pt>
                <c:pt idx="184">
                  <c:v>PCT SHEFFIELD CCG</c:v>
                </c:pt>
                <c:pt idx="185">
                  <c:v>PCT LEEDS SOUTH AND EAST CCG</c:v>
                </c:pt>
                <c:pt idx="186">
                  <c:v>PCT WEST CHESHIRE CCG</c:v>
                </c:pt>
                <c:pt idx="187">
                  <c:v>PCT NORTH EAST ESSEX CCG</c:v>
                </c:pt>
                <c:pt idx="188">
                  <c:v>PCT WEST LANCASHIRE CCG</c:v>
                </c:pt>
                <c:pt idx="189">
                  <c:v>PCT THANET CCG</c:v>
                </c:pt>
                <c:pt idx="190">
                  <c:v>PCT WIRRAL CCG</c:v>
                </c:pt>
                <c:pt idx="191">
                  <c:v>PCT SOUTH MANCHESTER CCG</c:v>
                </c:pt>
                <c:pt idx="192">
                  <c:v>PCT SOUTH CHESHIRE CCG</c:v>
                </c:pt>
                <c:pt idx="193">
                  <c:v>Cwm Taf - GP</c:v>
                </c:pt>
                <c:pt idx="194">
                  <c:v>PCT KNOWSLEY CCG</c:v>
                </c:pt>
                <c:pt idx="195">
                  <c:v>PCT TAMESIDE AND GLOSSOP CCG</c:v>
                </c:pt>
                <c:pt idx="196">
                  <c:v>PCT DURHAM DALES,EASINGTON &amp; SEDGEFIELD CCG</c:v>
                </c:pt>
                <c:pt idx="197">
                  <c:v>PCT EASTBOURNE, HAILSHAM AND SEAFORD CCG</c:v>
                </c:pt>
                <c:pt idx="198">
                  <c:v>PCT VALE ROYAL CCG</c:v>
                </c:pt>
                <c:pt idx="199">
                  <c:v>PCT CENTRAL MANCHESTER CCG</c:v>
                </c:pt>
                <c:pt idx="200">
                  <c:v>PCT SCARBOROUGH AND RYEDALE CCG</c:v>
                </c:pt>
                <c:pt idx="201">
                  <c:v>PCT NEWCASTLE GATESHEAD CCG</c:v>
                </c:pt>
                <c:pt idx="202">
                  <c:v>Abertawe Bro Morgannwg Uni - GP</c:v>
                </c:pt>
                <c:pt idx="203">
                  <c:v>PCT MEDWAY CCG</c:v>
                </c:pt>
                <c:pt idx="204">
                  <c:v>PCT HARTLEPOOL AND STOCKTON-ON-TEES CCG</c:v>
                </c:pt>
                <c:pt idx="205">
                  <c:v>PCT HIGH WEALD LEWES HAVENS CCG</c:v>
                </c:pt>
                <c:pt idx="206">
                  <c:v>PCT NORTH DURHAM CCG</c:v>
                </c:pt>
                <c:pt idx="207">
                  <c:v>PCT DARLINGTON CCG</c:v>
                </c:pt>
                <c:pt idx="208">
                  <c:v>PCT NORTHUMBERLAND CCG</c:v>
                </c:pt>
                <c:pt idx="209">
                  <c:v>PCT SALFORD CCG</c:v>
                </c:pt>
                <c:pt idx="210">
                  <c:v>PCT SOUTH TEES CCG</c:v>
                </c:pt>
                <c:pt idx="211">
                  <c:v>PCT SOUTH SEFTON CCG</c:v>
                </c:pt>
                <c:pt idx="212">
                  <c:v>PCT SUNDERLAND CCG</c:v>
                </c:pt>
                <c:pt idx="213">
                  <c:v>PCT ST HELENS CCG</c:v>
                </c:pt>
                <c:pt idx="214">
                  <c:v>PCT LIVERPOOL CCG</c:v>
                </c:pt>
                <c:pt idx="215">
                  <c:v>PCT NORTH TYNESIDE CCG</c:v>
                </c:pt>
              </c:strCache>
            </c:strRef>
          </c:cat>
          <c:val>
            <c:numRef>
              <c:f>'High Strength ICS CCG &amp; HB'!$K$2:$K$217</c:f>
              <c:numCache>
                <c:formatCode>0.00%</c:formatCode>
                <c:ptCount val="216"/>
                <c:pt idx="0">
                  <c:v>0.26700000000000002</c:v>
                </c:pt>
                <c:pt idx="1">
                  <c:v>0.26700000000000002</c:v>
                </c:pt>
                <c:pt idx="2">
                  <c:v>0.26700000000000002</c:v>
                </c:pt>
                <c:pt idx="3">
                  <c:v>0.26700000000000002</c:v>
                </c:pt>
                <c:pt idx="4">
                  <c:v>0.26700000000000002</c:v>
                </c:pt>
                <c:pt idx="5">
                  <c:v>0.26700000000000002</c:v>
                </c:pt>
                <c:pt idx="6">
                  <c:v>0.26700000000000002</c:v>
                </c:pt>
                <c:pt idx="7">
                  <c:v>0.26700000000000002</c:v>
                </c:pt>
                <c:pt idx="8">
                  <c:v>0.26700000000000002</c:v>
                </c:pt>
                <c:pt idx="9">
                  <c:v>0.26700000000000002</c:v>
                </c:pt>
                <c:pt idx="10">
                  <c:v>0.26700000000000002</c:v>
                </c:pt>
                <c:pt idx="11">
                  <c:v>0.26700000000000002</c:v>
                </c:pt>
                <c:pt idx="12">
                  <c:v>0.26700000000000002</c:v>
                </c:pt>
                <c:pt idx="13">
                  <c:v>0.26700000000000002</c:v>
                </c:pt>
                <c:pt idx="14">
                  <c:v>0.26700000000000002</c:v>
                </c:pt>
                <c:pt idx="15">
                  <c:v>0.26700000000000002</c:v>
                </c:pt>
                <c:pt idx="16">
                  <c:v>0.26700000000000002</c:v>
                </c:pt>
                <c:pt idx="17">
                  <c:v>0.26700000000000002</c:v>
                </c:pt>
                <c:pt idx="18">
                  <c:v>0.26700000000000002</c:v>
                </c:pt>
                <c:pt idx="19">
                  <c:v>0.26700000000000002</c:v>
                </c:pt>
                <c:pt idx="20">
                  <c:v>0.26700000000000002</c:v>
                </c:pt>
                <c:pt idx="21">
                  <c:v>0.26700000000000002</c:v>
                </c:pt>
                <c:pt idx="22">
                  <c:v>0.26700000000000002</c:v>
                </c:pt>
                <c:pt idx="23">
                  <c:v>0.26700000000000002</c:v>
                </c:pt>
                <c:pt idx="24">
                  <c:v>0.26700000000000002</c:v>
                </c:pt>
                <c:pt idx="25">
                  <c:v>0.26700000000000002</c:v>
                </c:pt>
                <c:pt idx="26">
                  <c:v>0.26700000000000002</c:v>
                </c:pt>
                <c:pt idx="27">
                  <c:v>0.26700000000000002</c:v>
                </c:pt>
                <c:pt idx="28">
                  <c:v>0.26700000000000002</c:v>
                </c:pt>
                <c:pt idx="29">
                  <c:v>0.26700000000000002</c:v>
                </c:pt>
                <c:pt idx="30">
                  <c:v>0.26700000000000002</c:v>
                </c:pt>
                <c:pt idx="31">
                  <c:v>0.26700000000000002</c:v>
                </c:pt>
                <c:pt idx="32">
                  <c:v>0.26700000000000002</c:v>
                </c:pt>
                <c:pt idx="33">
                  <c:v>0.26700000000000002</c:v>
                </c:pt>
                <c:pt idx="34">
                  <c:v>0.26700000000000002</c:v>
                </c:pt>
                <c:pt idx="35">
                  <c:v>0.26700000000000002</c:v>
                </c:pt>
                <c:pt idx="36">
                  <c:v>0.26700000000000002</c:v>
                </c:pt>
                <c:pt idx="37">
                  <c:v>0.26700000000000002</c:v>
                </c:pt>
                <c:pt idx="38">
                  <c:v>0.26700000000000002</c:v>
                </c:pt>
                <c:pt idx="39">
                  <c:v>0.26700000000000002</c:v>
                </c:pt>
                <c:pt idx="40">
                  <c:v>0.26700000000000002</c:v>
                </c:pt>
                <c:pt idx="41">
                  <c:v>0.26700000000000002</c:v>
                </c:pt>
                <c:pt idx="42">
                  <c:v>0.26700000000000002</c:v>
                </c:pt>
                <c:pt idx="43">
                  <c:v>0.26700000000000002</c:v>
                </c:pt>
                <c:pt idx="44">
                  <c:v>0.26700000000000002</c:v>
                </c:pt>
                <c:pt idx="45">
                  <c:v>0.26700000000000002</c:v>
                </c:pt>
                <c:pt idx="46">
                  <c:v>0.26700000000000002</c:v>
                </c:pt>
                <c:pt idx="47">
                  <c:v>0.26700000000000002</c:v>
                </c:pt>
                <c:pt idx="48">
                  <c:v>0.26700000000000002</c:v>
                </c:pt>
                <c:pt idx="49">
                  <c:v>0.26700000000000002</c:v>
                </c:pt>
                <c:pt idx="50">
                  <c:v>0.26700000000000002</c:v>
                </c:pt>
                <c:pt idx="51">
                  <c:v>0.26700000000000002</c:v>
                </c:pt>
                <c:pt idx="52">
                  <c:v>0.26700000000000002</c:v>
                </c:pt>
                <c:pt idx="53">
                  <c:v>0.26700000000000002</c:v>
                </c:pt>
                <c:pt idx="54">
                  <c:v>0.26700000000000002</c:v>
                </c:pt>
                <c:pt idx="55">
                  <c:v>0.26700000000000002</c:v>
                </c:pt>
                <c:pt idx="56">
                  <c:v>0.26700000000000002</c:v>
                </c:pt>
                <c:pt idx="57">
                  <c:v>0.26700000000000002</c:v>
                </c:pt>
                <c:pt idx="58">
                  <c:v>0.26700000000000002</c:v>
                </c:pt>
                <c:pt idx="59">
                  <c:v>0.26700000000000002</c:v>
                </c:pt>
                <c:pt idx="60">
                  <c:v>0.26700000000000002</c:v>
                </c:pt>
                <c:pt idx="61">
                  <c:v>0.26700000000000002</c:v>
                </c:pt>
                <c:pt idx="62">
                  <c:v>0.26700000000000002</c:v>
                </c:pt>
                <c:pt idx="63">
                  <c:v>0.26700000000000002</c:v>
                </c:pt>
                <c:pt idx="64">
                  <c:v>0.26700000000000002</c:v>
                </c:pt>
                <c:pt idx="65">
                  <c:v>0.26700000000000002</c:v>
                </c:pt>
                <c:pt idx="66">
                  <c:v>0.26700000000000002</c:v>
                </c:pt>
                <c:pt idx="67">
                  <c:v>0.26700000000000002</c:v>
                </c:pt>
                <c:pt idx="68">
                  <c:v>0.26700000000000002</c:v>
                </c:pt>
                <c:pt idx="69">
                  <c:v>0.26700000000000002</c:v>
                </c:pt>
                <c:pt idx="70">
                  <c:v>0.26700000000000002</c:v>
                </c:pt>
                <c:pt idx="71">
                  <c:v>0.26700000000000002</c:v>
                </c:pt>
                <c:pt idx="72">
                  <c:v>0.26700000000000002</c:v>
                </c:pt>
                <c:pt idx="73">
                  <c:v>0.26700000000000002</c:v>
                </c:pt>
                <c:pt idx="74">
                  <c:v>0.26700000000000002</c:v>
                </c:pt>
                <c:pt idx="75">
                  <c:v>0.26700000000000002</c:v>
                </c:pt>
                <c:pt idx="76">
                  <c:v>0.26700000000000002</c:v>
                </c:pt>
                <c:pt idx="77">
                  <c:v>0.26700000000000002</c:v>
                </c:pt>
                <c:pt idx="78">
                  <c:v>0.26700000000000002</c:v>
                </c:pt>
                <c:pt idx="79">
                  <c:v>0.26700000000000002</c:v>
                </c:pt>
                <c:pt idx="80">
                  <c:v>0.26700000000000002</c:v>
                </c:pt>
                <c:pt idx="81">
                  <c:v>0.26700000000000002</c:v>
                </c:pt>
                <c:pt idx="82">
                  <c:v>0.26700000000000002</c:v>
                </c:pt>
                <c:pt idx="83">
                  <c:v>0.26700000000000002</c:v>
                </c:pt>
                <c:pt idx="84">
                  <c:v>0.26700000000000002</c:v>
                </c:pt>
                <c:pt idx="85">
                  <c:v>0.26700000000000002</c:v>
                </c:pt>
                <c:pt idx="86">
                  <c:v>0.26700000000000002</c:v>
                </c:pt>
                <c:pt idx="87">
                  <c:v>0.26700000000000002</c:v>
                </c:pt>
                <c:pt idx="88">
                  <c:v>0.26700000000000002</c:v>
                </c:pt>
                <c:pt idx="89">
                  <c:v>0.26700000000000002</c:v>
                </c:pt>
                <c:pt idx="90">
                  <c:v>0.26700000000000002</c:v>
                </c:pt>
                <c:pt idx="91">
                  <c:v>0.26700000000000002</c:v>
                </c:pt>
                <c:pt idx="92">
                  <c:v>0.26700000000000002</c:v>
                </c:pt>
                <c:pt idx="93">
                  <c:v>0.26700000000000002</c:v>
                </c:pt>
                <c:pt idx="94">
                  <c:v>0.26700000000000002</c:v>
                </c:pt>
                <c:pt idx="95">
                  <c:v>0.26700000000000002</c:v>
                </c:pt>
                <c:pt idx="96">
                  <c:v>0.26700000000000002</c:v>
                </c:pt>
                <c:pt idx="97">
                  <c:v>0.26700000000000002</c:v>
                </c:pt>
                <c:pt idx="98">
                  <c:v>0.26700000000000002</c:v>
                </c:pt>
                <c:pt idx="99">
                  <c:v>0.26700000000000002</c:v>
                </c:pt>
                <c:pt idx="100">
                  <c:v>0.26700000000000002</c:v>
                </c:pt>
                <c:pt idx="101">
                  <c:v>0.26700000000000002</c:v>
                </c:pt>
                <c:pt idx="102">
                  <c:v>0.26700000000000002</c:v>
                </c:pt>
                <c:pt idx="103">
                  <c:v>0.26700000000000002</c:v>
                </c:pt>
                <c:pt idx="104">
                  <c:v>0.26700000000000002</c:v>
                </c:pt>
                <c:pt idx="105">
                  <c:v>0.26700000000000002</c:v>
                </c:pt>
                <c:pt idx="106">
                  <c:v>0.26700000000000002</c:v>
                </c:pt>
                <c:pt idx="107">
                  <c:v>0.26700000000000002</c:v>
                </c:pt>
                <c:pt idx="108">
                  <c:v>0.26700000000000002</c:v>
                </c:pt>
                <c:pt idx="109">
                  <c:v>0.26700000000000002</c:v>
                </c:pt>
                <c:pt idx="110">
                  <c:v>0.26700000000000002</c:v>
                </c:pt>
                <c:pt idx="111">
                  <c:v>0.26700000000000002</c:v>
                </c:pt>
                <c:pt idx="112">
                  <c:v>0.26700000000000002</c:v>
                </c:pt>
                <c:pt idx="113">
                  <c:v>0.26700000000000002</c:v>
                </c:pt>
                <c:pt idx="114">
                  <c:v>0.26700000000000002</c:v>
                </c:pt>
                <c:pt idx="115">
                  <c:v>0.26700000000000002</c:v>
                </c:pt>
                <c:pt idx="116">
                  <c:v>0.26700000000000002</c:v>
                </c:pt>
                <c:pt idx="117">
                  <c:v>0.26700000000000002</c:v>
                </c:pt>
                <c:pt idx="118">
                  <c:v>0.26700000000000002</c:v>
                </c:pt>
                <c:pt idx="119">
                  <c:v>0.26700000000000002</c:v>
                </c:pt>
                <c:pt idx="120">
                  <c:v>0.26700000000000002</c:v>
                </c:pt>
                <c:pt idx="121">
                  <c:v>0.26700000000000002</c:v>
                </c:pt>
                <c:pt idx="122">
                  <c:v>0.26700000000000002</c:v>
                </c:pt>
                <c:pt idx="123">
                  <c:v>0.26700000000000002</c:v>
                </c:pt>
                <c:pt idx="124">
                  <c:v>0.26700000000000002</c:v>
                </c:pt>
                <c:pt idx="125">
                  <c:v>0.26700000000000002</c:v>
                </c:pt>
                <c:pt idx="126">
                  <c:v>0.26700000000000002</c:v>
                </c:pt>
                <c:pt idx="127">
                  <c:v>0.26700000000000002</c:v>
                </c:pt>
                <c:pt idx="128">
                  <c:v>0.26700000000000002</c:v>
                </c:pt>
                <c:pt idx="129">
                  <c:v>0.26700000000000002</c:v>
                </c:pt>
                <c:pt idx="130">
                  <c:v>0.26700000000000002</c:v>
                </c:pt>
                <c:pt idx="131">
                  <c:v>0.26700000000000002</c:v>
                </c:pt>
                <c:pt idx="132">
                  <c:v>0.26700000000000002</c:v>
                </c:pt>
                <c:pt idx="133">
                  <c:v>0.26700000000000002</c:v>
                </c:pt>
                <c:pt idx="134">
                  <c:v>0.26700000000000002</c:v>
                </c:pt>
                <c:pt idx="135">
                  <c:v>0.26700000000000002</c:v>
                </c:pt>
                <c:pt idx="136">
                  <c:v>0.26700000000000002</c:v>
                </c:pt>
                <c:pt idx="137">
                  <c:v>0.26700000000000002</c:v>
                </c:pt>
                <c:pt idx="138">
                  <c:v>0.26700000000000002</c:v>
                </c:pt>
                <c:pt idx="139">
                  <c:v>0.26700000000000002</c:v>
                </c:pt>
                <c:pt idx="140">
                  <c:v>0.26700000000000002</c:v>
                </c:pt>
                <c:pt idx="141">
                  <c:v>0.26700000000000002</c:v>
                </c:pt>
                <c:pt idx="142">
                  <c:v>0.26700000000000002</c:v>
                </c:pt>
                <c:pt idx="143">
                  <c:v>0.26700000000000002</c:v>
                </c:pt>
                <c:pt idx="144">
                  <c:v>0.26700000000000002</c:v>
                </c:pt>
                <c:pt idx="145">
                  <c:v>0.26700000000000002</c:v>
                </c:pt>
                <c:pt idx="146">
                  <c:v>0.26700000000000002</c:v>
                </c:pt>
                <c:pt idx="147">
                  <c:v>0.26700000000000002</c:v>
                </c:pt>
                <c:pt idx="148">
                  <c:v>0.26700000000000002</c:v>
                </c:pt>
                <c:pt idx="149">
                  <c:v>0.26700000000000002</c:v>
                </c:pt>
                <c:pt idx="150">
                  <c:v>0.26700000000000002</c:v>
                </c:pt>
                <c:pt idx="151">
                  <c:v>0.26700000000000002</c:v>
                </c:pt>
                <c:pt idx="152">
                  <c:v>0.26700000000000002</c:v>
                </c:pt>
                <c:pt idx="153">
                  <c:v>0.26700000000000002</c:v>
                </c:pt>
                <c:pt idx="154">
                  <c:v>0.26700000000000002</c:v>
                </c:pt>
                <c:pt idx="155">
                  <c:v>0.26700000000000002</c:v>
                </c:pt>
                <c:pt idx="156">
                  <c:v>0.26700000000000002</c:v>
                </c:pt>
                <c:pt idx="157">
                  <c:v>0.26700000000000002</c:v>
                </c:pt>
                <c:pt idx="158">
                  <c:v>0.26700000000000002</c:v>
                </c:pt>
                <c:pt idx="159">
                  <c:v>0.26700000000000002</c:v>
                </c:pt>
                <c:pt idx="160">
                  <c:v>0.26700000000000002</c:v>
                </c:pt>
                <c:pt idx="161">
                  <c:v>0.26700000000000002</c:v>
                </c:pt>
                <c:pt idx="162">
                  <c:v>0.26700000000000002</c:v>
                </c:pt>
                <c:pt idx="163">
                  <c:v>0.26700000000000002</c:v>
                </c:pt>
                <c:pt idx="164">
                  <c:v>0.26700000000000002</c:v>
                </c:pt>
                <c:pt idx="165">
                  <c:v>0.26700000000000002</c:v>
                </c:pt>
                <c:pt idx="166">
                  <c:v>0.26700000000000002</c:v>
                </c:pt>
                <c:pt idx="167">
                  <c:v>0.26700000000000002</c:v>
                </c:pt>
                <c:pt idx="168">
                  <c:v>0.26700000000000002</c:v>
                </c:pt>
                <c:pt idx="169">
                  <c:v>0.26700000000000002</c:v>
                </c:pt>
                <c:pt idx="170">
                  <c:v>0.26700000000000002</c:v>
                </c:pt>
                <c:pt idx="171">
                  <c:v>0.26700000000000002</c:v>
                </c:pt>
                <c:pt idx="172">
                  <c:v>0.26700000000000002</c:v>
                </c:pt>
                <c:pt idx="173">
                  <c:v>0.26700000000000002</c:v>
                </c:pt>
                <c:pt idx="174">
                  <c:v>0.26700000000000002</c:v>
                </c:pt>
                <c:pt idx="175">
                  <c:v>0.26700000000000002</c:v>
                </c:pt>
                <c:pt idx="176">
                  <c:v>0.26700000000000002</c:v>
                </c:pt>
                <c:pt idx="177">
                  <c:v>0.26700000000000002</c:v>
                </c:pt>
                <c:pt idx="178">
                  <c:v>0.26700000000000002</c:v>
                </c:pt>
                <c:pt idx="179">
                  <c:v>0.26700000000000002</c:v>
                </c:pt>
                <c:pt idx="180">
                  <c:v>0.26700000000000002</c:v>
                </c:pt>
                <c:pt idx="181">
                  <c:v>0.26700000000000002</c:v>
                </c:pt>
                <c:pt idx="182">
                  <c:v>0.26700000000000002</c:v>
                </c:pt>
                <c:pt idx="183">
                  <c:v>0.26700000000000002</c:v>
                </c:pt>
                <c:pt idx="184">
                  <c:v>0.26700000000000002</c:v>
                </c:pt>
                <c:pt idx="185">
                  <c:v>0.26700000000000002</c:v>
                </c:pt>
                <c:pt idx="186">
                  <c:v>0.26700000000000002</c:v>
                </c:pt>
                <c:pt idx="187">
                  <c:v>0.26700000000000002</c:v>
                </c:pt>
                <c:pt idx="188">
                  <c:v>0.26700000000000002</c:v>
                </c:pt>
                <c:pt idx="189">
                  <c:v>0.26700000000000002</c:v>
                </c:pt>
                <c:pt idx="190">
                  <c:v>0.26700000000000002</c:v>
                </c:pt>
                <c:pt idx="191">
                  <c:v>0.26700000000000002</c:v>
                </c:pt>
                <c:pt idx="192">
                  <c:v>0.26700000000000002</c:v>
                </c:pt>
                <c:pt idx="193">
                  <c:v>0.26700000000000002</c:v>
                </c:pt>
                <c:pt idx="194">
                  <c:v>0.26700000000000002</c:v>
                </c:pt>
                <c:pt idx="195">
                  <c:v>0.26700000000000002</c:v>
                </c:pt>
                <c:pt idx="196">
                  <c:v>0.26700000000000002</c:v>
                </c:pt>
                <c:pt idx="197">
                  <c:v>0.26700000000000002</c:v>
                </c:pt>
                <c:pt idx="198">
                  <c:v>0.26700000000000002</c:v>
                </c:pt>
                <c:pt idx="199">
                  <c:v>0.26700000000000002</c:v>
                </c:pt>
                <c:pt idx="200">
                  <c:v>0.26700000000000002</c:v>
                </c:pt>
                <c:pt idx="201">
                  <c:v>0.26700000000000002</c:v>
                </c:pt>
                <c:pt idx="202">
                  <c:v>0.26700000000000002</c:v>
                </c:pt>
                <c:pt idx="203">
                  <c:v>0.26700000000000002</c:v>
                </c:pt>
                <c:pt idx="204">
                  <c:v>0.26700000000000002</c:v>
                </c:pt>
                <c:pt idx="205">
                  <c:v>0.26700000000000002</c:v>
                </c:pt>
                <c:pt idx="206">
                  <c:v>0.26700000000000002</c:v>
                </c:pt>
                <c:pt idx="207">
                  <c:v>0.26700000000000002</c:v>
                </c:pt>
                <c:pt idx="208">
                  <c:v>0.26700000000000002</c:v>
                </c:pt>
                <c:pt idx="209">
                  <c:v>0.26700000000000002</c:v>
                </c:pt>
                <c:pt idx="210">
                  <c:v>0.26700000000000002</c:v>
                </c:pt>
                <c:pt idx="211">
                  <c:v>0.26700000000000002</c:v>
                </c:pt>
                <c:pt idx="212">
                  <c:v>0.26700000000000002</c:v>
                </c:pt>
                <c:pt idx="213">
                  <c:v>0.26700000000000002</c:v>
                </c:pt>
                <c:pt idx="214">
                  <c:v>0.26700000000000002</c:v>
                </c:pt>
                <c:pt idx="215">
                  <c:v>0.26700000000000002</c:v>
                </c:pt>
              </c:numCache>
            </c:numRef>
          </c:val>
        </c:ser>
        <c:marker val="1"/>
        <c:axId val="52039680"/>
        <c:axId val="52041600"/>
      </c:lineChart>
      <c:catAx>
        <c:axId val="52039680"/>
        <c:scaling>
          <c:orientation val="minMax"/>
        </c:scaling>
        <c:delete val="1"/>
        <c:axPos val="b"/>
        <c:title>
          <c:tx>
            <c:rich>
              <a:bodyPr/>
              <a:lstStyle/>
              <a:p>
                <a:pPr>
                  <a:defRPr/>
                </a:pPr>
                <a:r>
                  <a:rPr lang="en-GB" dirty="0" smtClean="0"/>
                  <a:t>CCG/</a:t>
                </a:r>
                <a:r>
                  <a:rPr lang="en-GB" dirty="0" err="1" smtClean="0"/>
                  <a:t>HB</a:t>
                </a:r>
                <a:endParaRPr lang="en-GB" dirty="0"/>
              </a:p>
            </c:rich>
          </c:tx>
          <c:layout>
            <c:manualLayout>
              <c:xMode val="edge"/>
              <c:yMode val="edge"/>
              <c:x val="0.49636715851155083"/>
              <c:y val="0.91993255809911179"/>
            </c:manualLayout>
          </c:layout>
        </c:title>
        <c:tickLblPos val="none"/>
        <c:crossAx val="52041600"/>
        <c:crosses val="autoZero"/>
        <c:auto val="1"/>
        <c:lblAlgn val="ctr"/>
        <c:lblOffset val="100"/>
      </c:catAx>
      <c:valAx>
        <c:axId val="52041600"/>
        <c:scaling>
          <c:orientation val="minMax"/>
        </c:scaling>
        <c:axPos val="l"/>
        <c:title>
          <c:tx>
            <c:rich>
              <a:bodyPr rot="-5400000" vert="horz"/>
              <a:lstStyle/>
              <a:p>
                <a:pPr>
                  <a:defRPr/>
                </a:pPr>
                <a:r>
                  <a:rPr lang="en-GB"/>
                  <a:t>Percentage</a:t>
                </a:r>
              </a:p>
            </c:rich>
          </c:tx>
          <c:layout>
            <c:manualLayout>
              <c:xMode val="edge"/>
              <c:yMode val="edge"/>
              <c:x val="1.8968830612911904E-2"/>
              <c:y val="0.39744016323979303"/>
            </c:manualLayout>
          </c:layout>
        </c:title>
        <c:numFmt formatCode="0%" sourceLinked="0"/>
        <c:tickLblPos val="nextTo"/>
        <c:crossAx val="52039680"/>
        <c:crosses val="autoZero"/>
        <c:crossBetween val="between"/>
      </c:valAx>
    </c:plotArea>
    <c:legend>
      <c:legendPos val="t"/>
      <c:legendEntry>
        <c:idx val="0"/>
        <c:delete val="1"/>
      </c:legendEntry>
      <c:layout/>
    </c:legend>
    <c:plotVisOnly val="1"/>
    <c:dispBlanksAs val="gap"/>
  </c:chart>
  <c:spPr>
    <a:ln>
      <a:noFill/>
    </a:ln>
  </c:spPr>
  <c:txPr>
    <a:bodyPr/>
    <a:lstStyle/>
    <a:p>
      <a:pPr>
        <a:defRPr sz="1000">
          <a:latin typeface="Arial" pitchFamily="34" charset="0"/>
          <a:cs typeface="Arial" pitchFamily="34" charset="0"/>
        </a:defRPr>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8.7127272727273247E-2"/>
          <c:y val="0.12567121309679402"/>
          <c:w val="0.88151181102362208"/>
          <c:h val="0.78738819914278557"/>
        </c:manualLayout>
      </c:layout>
      <c:barChart>
        <c:barDir val="col"/>
        <c:grouping val="clustered"/>
        <c:ser>
          <c:idx val="0"/>
          <c:order val="0"/>
          <c:tx>
            <c:strRef>
              <c:f>'Hyps &amp; Anxs'!$B$1</c:f>
              <c:strCache>
                <c:ptCount val="1"/>
                <c:pt idx="0">
                  <c:v>ADQ</c:v>
                </c:pt>
              </c:strCache>
            </c:strRef>
          </c:tx>
          <c:dPt>
            <c:idx val="126"/>
            <c:spPr>
              <a:solidFill>
                <a:prstClr val="black"/>
              </a:solidFill>
            </c:spPr>
          </c:dPt>
          <c:dPt>
            <c:idx val="147"/>
            <c:spPr>
              <a:solidFill>
                <a:prstClr val="black"/>
              </a:solidFill>
            </c:spPr>
          </c:dPt>
          <c:dPt>
            <c:idx val="201"/>
            <c:spPr>
              <a:solidFill>
                <a:prstClr val="black"/>
              </a:solidFill>
            </c:spPr>
          </c:dPt>
          <c:dPt>
            <c:idx val="202"/>
            <c:spPr>
              <a:solidFill>
                <a:prstClr val="black"/>
              </a:solidFill>
            </c:spPr>
          </c:dPt>
          <c:dPt>
            <c:idx val="205"/>
            <c:spPr>
              <a:solidFill>
                <a:prstClr val="black"/>
              </a:solidFill>
            </c:spPr>
          </c:dPt>
          <c:dPt>
            <c:idx val="206"/>
            <c:spPr>
              <a:solidFill>
                <a:prstClr val="black"/>
              </a:solidFill>
            </c:spPr>
          </c:dPt>
          <c:dPt>
            <c:idx val="211"/>
            <c:spPr>
              <a:solidFill>
                <a:prstClr val="black"/>
              </a:solidFill>
            </c:spPr>
          </c:dPt>
          <c:dLbls>
            <c:dLbl>
              <c:idx val="126"/>
              <c:layout/>
              <c:tx>
                <c:rich>
                  <a:bodyPr/>
                  <a:lstStyle/>
                  <a:p>
                    <a:r>
                      <a:rPr lang="en-US"/>
                      <a:t>Powys</a:t>
                    </a:r>
                  </a:p>
                </c:rich>
              </c:tx>
              <c:showVal val="1"/>
            </c:dLbl>
            <c:dLbl>
              <c:idx val="147"/>
              <c:layout/>
              <c:tx>
                <c:rich>
                  <a:bodyPr/>
                  <a:lstStyle/>
                  <a:p>
                    <a:r>
                      <a:rPr lang="en-US"/>
                      <a:t>Cardiff and Vale</a:t>
                    </a:r>
                  </a:p>
                </c:rich>
              </c:tx>
              <c:showVal val="1"/>
            </c:dLbl>
            <c:dLbl>
              <c:idx val="201"/>
              <c:layout>
                <c:manualLayout>
                  <c:x val="-6.2740779530607318E-2"/>
                  <c:y val="4.5768624586761932E-2"/>
                </c:manualLayout>
              </c:layout>
              <c:tx>
                <c:rich>
                  <a:bodyPr/>
                  <a:lstStyle/>
                  <a:p>
                    <a:r>
                      <a:rPr lang="en-US"/>
                      <a:t>Aneurin</a:t>
                    </a:r>
                    <a:r>
                      <a:rPr lang="en-US" baseline="0"/>
                      <a:t> Bevan</a:t>
                    </a:r>
                    <a:endParaRPr lang="en-US"/>
                  </a:p>
                </c:rich>
              </c:tx>
              <c:showVal val="1"/>
            </c:dLbl>
            <c:dLbl>
              <c:idx val="202"/>
              <c:layout>
                <c:manualLayout>
                  <c:x val="-1.1976393859858429E-2"/>
                  <c:y val="-4.3324049803407622E-2"/>
                </c:manualLayout>
              </c:layout>
              <c:tx>
                <c:rich>
                  <a:bodyPr/>
                  <a:lstStyle/>
                  <a:p>
                    <a:r>
                      <a:rPr lang="en-US"/>
                      <a:t>ABMU</a:t>
                    </a:r>
                  </a:p>
                </c:rich>
              </c:tx>
              <c:showVal val="1"/>
            </c:dLbl>
            <c:dLbl>
              <c:idx val="205"/>
              <c:layout>
                <c:manualLayout>
                  <c:x val="-8.5555608450830784E-3"/>
                  <c:y val="-8.7723197124625216E-2"/>
                </c:manualLayout>
              </c:layout>
              <c:tx>
                <c:rich>
                  <a:bodyPr/>
                  <a:lstStyle/>
                  <a:p>
                    <a:r>
                      <a:rPr lang="en-US"/>
                      <a:t>Hywel</a:t>
                    </a:r>
                    <a:r>
                      <a:rPr lang="en-US" baseline="0"/>
                      <a:t> Dda</a:t>
                    </a:r>
                    <a:endParaRPr lang="en-US"/>
                  </a:p>
                </c:rich>
              </c:tx>
              <c:showVal val="1"/>
            </c:dLbl>
            <c:dLbl>
              <c:idx val="206"/>
              <c:layout>
                <c:manualLayout>
                  <c:x val="9.410769108406972E-3"/>
                  <c:y val="-0.17703588254047112"/>
                </c:manualLayout>
              </c:layout>
              <c:tx>
                <c:rich>
                  <a:bodyPr/>
                  <a:lstStyle/>
                  <a:p>
                    <a:r>
                      <a:rPr lang="en-US"/>
                      <a:t>BCU</a:t>
                    </a:r>
                  </a:p>
                </c:rich>
              </c:tx>
              <c:showVal val="1"/>
            </c:dLbl>
            <c:dLbl>
              <c:idx val="211"/>
              <c:layout>
                <c:manualLayout>
                  <c:x val="1.9202036109122841E-2"/>
                  <c:y val="-0.1353009546243491"/>
                </c:manualLayout>
              </c:layout>
              <c:tx>
                <c:rich>
                  <a:bodyPr/>
                  <a:lstStyle/>
                  <a:p>
                    <a:r>
                      <a:rPr lang="en-US"/>
                      <a:t>Cwm</a:t>
                    </a:r>
                    <a:r>
                      <a:rPr lang="en-US" baseline="0"/>
                      <a:t> Taf</a:t>
                    </a:r>
                    <a:endParaRPr lang="en-US"/>
                  </a:p>
                </c:rich>
              </c:tx>
              <c:showVal val="1"/>
            </c:dLbl>
            <c:delete val="1"/>
            <c:txPr>
              <a:bodyPr rot="-5400000" vert="horz"/>
              <a:lstStyle/>
              <a:p>
                <a:pPr>
                  <a:defRPr/>
                </a:pPr>
                <a:endParaRPr lang="en-US"/>
              </a:p>
            </c:txPr>
          </c:dLbls>
          <c:cat>
            <c:strRef>
              <c:f>'Hyps &amp; Anxs'!$A$2:$A$217</c:f>
              <c:strCache>
                <c:ptCount val="216"/>
                <c:pt idx="0">
                  <c:v>NEWHAM CCG</c:v>
                </c:pt>
                <c:pt idx="1">
                  <c:v>TOWER HAMLETS CCG</c:v>
                </c:pt>
                <c:pt idx="2">
                  <c:v>LEWISHAM CCG</c:v>
                </c:pt>
                <c:pt idx="3">
                  <c:v>NEWBURY AND DISTRICT CCG</c:v>
                </c:pt>
                <c:pt idx="4">
                  <c:v>SOUTHWARK CCG</c:v>
                </c:pt>
                <c:pt idx="5">
                  <c:v>BRENT CCG</c:v>
                </c:pt>
                <c:pt idx="6">
                  <c:v>BROMLEY CCG</c:v>
                </c:pt>
                <c:pt idx="7">
                  <c:v>SOUTH TYNESIDE CCG</c:v>
                </c:pt>
                <c:pt idx="8">
                  <c:v>VALE OF YORK CCG</c:v>
                </c:pt>
                <c:pt idx="9">
                  <c:v>RUSHCLIFFE CCG</c:v>
                </c:pt>
                <c:pt idx="10">
                  <c:v>EALING CCG</c:v>
                </c:pt>
                <c:pt idx="11">
                  <c:v>HARINGEY CCG</c:v>
                </c:pt>
                <c:pt idx="12">
                  <c:v>LAMBETH CCG</c:v>
                </c:pt>
                <c:pt idx="13">
                  <c:v>HARTLEPOOL AND STOCKTON-ON-TEES CCG</c:v>
                </c:pt>
                <c:pt idx="14">
                  <c:v>HAMBLETON, RICHMONDSHIRE AND WHITBY CCG</c:v>
                </c:pt>
                <c:pt idx="15">
                  <c:v>NORTH &amp; WEST READING CCG</c:v>
                </c:pt>
                <c:pt idx="16">
                  <c:v>ASHFORD CCG</c:v>
                </c:pt>
                <c:pt idx="17">
                  <c:v>SOUTH GLOUCESTERSHIRE CCG</c:v>
                </c:pt>
                <c:pt idx="18">
                  <c:v>CROYDON CCG</c:v>
                </c:pt>
                <c:pt idx="19">
                  <c:v>HARROW CCG</c:v>
                </c:pt>
                <c:pt idx="20">
                  <c:v>OXFORDSHIRE CCG</c:v>
                </c:pt>
                <c:pt idx="21">
                  <c:v>BEXLEY CCG</c:v>
                </c:pt>
                <c:pt idx="22">
                  <c:v>AYLESBURY VALE CCG</c:v>
                </c:pt>
                <c:pt idx="23">
                  <c:v>MERTON CCG</c:v>
                </c:pt>
                <c:pt idx="24">
                  <c:v>NOTTINGHAM NORTH &amp; EAST CCG</c:v>
                </c:pt>
                <c:pt idx="25">
                  <c:v>WEST ESSEX CCG</c:v>
                </c:pt>
                <c:pt idx="26">
                  <c:v>HILLINGDON CCG</c:v>
                </c:pt>
                <c:pt idx="27">
                  <c:v>THURROCK CCG</c:v>
                </c:pt>
                <c:pt idx="28">
                  <c:v>HEREFORDSHIRE CCG</c:v>
                </c:pt>
                <c:pt idx="29">
                  <c:v>NORTHUMBERLAND CCG</c:v>
                </c:pt>
                <c:pt idx="30">
                  <c:v>LEEDS SOUTH AND EAST CCG</c:v>
                </c:pt>
                <c:pt idx="31">
                  <c:v>NORTH DURHAM CCG</c:v>
                </c:pt>
                <c:pt idx="32">
                  <c:v>HERTS VALLEYS CCG</c:v>
                </c:pt>
                <c:pt idx="33">
                  <c:v>SE STAFFS &amp; SEISDON PENINSULAR CCG</c:v>
                </c:pt>
                <c:pt idx="34">
                  <c:v>CUMBRIA CCG</c:v>
                </c:pt>
                <c:pt idx="35">
                  <c:v>LEEDS NORTH CCG</c:v>
                </c:pt>
                <c:pt idx="36">
                  <c:v>BLACKPOOL CCG</c:v>
                </c:pt>
                <c:pt idx="37">
                  <c:v>VALE ROYAL CCG</c:v>
                </c:pt>
                <c:pt idx="38">
                  <c:v>LEEDS WEST CCG</c:v>
                </c:pt>
                <c:pt idx="39">
                  <c:v>GREATER PRESTON CCG</c:v>
                </c:pt>
                <c:pt idx="40">
                  <c:v>WALTHAM FOREST CCG</c:v>
                </c:pt>
                <c:pt idx="41">
                  <c:v>CHILTERN CCG</c:v>
                </c:pt>
                <c:pt idx="42">
                  <c:v>EAST LANCASHIRE CCG</c:v>
                </c:pt>
                <c:pt idx="43">
                  <c:v>WEST HAMPSHIRE CCG</c:v>
                </c:pt>
                <c:pt idx="44">
                  <c:v>BRADFORD DISTRICTS CCG</c:v>
                </c:pt>
                <c:pt idx="45">
                  <c:v>BRACKNELL AND ASCOT CCG</c:v>
                </c:pt>
                <c:pt idx="46">
                  <c:v>ENFIELD CCG</c:v>
                </c:pt>
                <c:pt idx="47">
                  <c:v>FAREHAM AND GOSPORT CCG</c:v>
                </c:pt>
                <c:pt idx="48">
                  <c:v>HOUNSLOW CCG</c:v>
                </c:pt>
                <c:pt idx="49">
                  <c:v>AIREDALE, WHARFEDALE AND CRAVEN CCG</c:v>
                </c:pt>
                <c:pt idx="50">
                  <c:v>NOTTINGHAM CITY CCG</c:v>
                </c:pt>
                <c:pt idx="51">
                  <c:v>BASSETLAW CCG</c:v>
                </c:pt>
                <c:pt idx="52">
                  <c:v>EAST LEICESTERSHIRE AND RUTLAND CCG</c:v>
                </c:pt>
                <c:pt idx="53">
                  <c:v>WOKINGHAM CCG</c:v>
                </c:pt>
                <c:pt idx="54">
                  <c:v>SOLIHULL CCG</c:v>
                </c:pt>
                <c:pt idx="55">
                  <c:v>HAVERING CCG</c:v>
                </c:pt>
                <c:pt idx="56">
                  <c:v>NEWCASTLE GATESHEAD CCG</c:v>
                </c:pt>
                <c:pt idx="57">
                  <c:v>DONCASTER CCG</c:v>
                </c:pt>
                <c:pt idx="58">
                  <c:v>NORTH TYNESIDE CCG</c:v>
                </c:pt>
                <c:pt idx="59">
                  <c:v>NEWARK &amp; SHERWOOD CCG</c:v>
                </c:pt>
                <c:pt idx="60">
                  <c:v>EAST AND NORTH HERTFORDSHIRE CCG</c:v>
                </c:pt>
                <c:pt idx="61">
                  <c:v>NORTH EAST LINCOLNSHIRE CCG</c:v>
                </c:pt>
                <c:pt idx="62">
                  <c:v>WYRE FOREST CCG</c:v>
                </c:pt>
                <c:pt idx="63">
                  <c:v>SOUTHERN DERBYSHIRE CCG</c:v>
                </c:pt>
                <c:pt idx="64">
                  <c:v>RICHMOND CCG</c:v>
                </c:pt>
                <c:pt idx="65">
                  <c:v>FYLDE &amp; WYRE CCG</c:v>
                </c:pt>
                <c:pt idx="66">
                  <c:v>WEST LANCASHIRE CCG</c:v>
                </c:pt>
                <c:pt idx="67">
                  <c:v>BRADFORD CITY CCG</c:v>
                </c:pt>
                <c:pt idx="68">
                  <c:v>SOUTH WEST LINCOLNSHIRE CCG</c:v>
                </c:pt>
                <c:pt idx="69">
                  <c:v>IPSWICH AND EAST SUFFOLK CCG</c:v>
                </c:pt>
                <c:pt idx="70">
                  <c:v>NOTTINGHAM WEST CCG</c:v>
                </c:pt>
                <c:pt idx="71">
                  <c:v>EAST STAFFORDSHIRE CCG</c:v>
                </c:pt>
                <c:pt idx="72">
                  <c:v>DURHAM DALES,EASINGTON &amp; SEDGEFIELD CCG</c:v>
                </c:pt>
                <c:pt idx="73">
                  <c:v>CHORLEY AND SOUTH RIBBLE CCG</c:v>
                </c:pt>
                <c:pt idx="74">
                  <c:v>EAST RIDING OF YORKSHIRE CCG</c:v>
                </c:pt>
                <c:pt idx="75">
                  <c:v>CRAWLEY CCG</c:v>
                </c:pt>
                <c:pt idx="76">
                  <c:v>CANTERBURY AND COASTAL CCG</c:v>
                </c:pt>
                <c:pt idx="77">
                  <c:v>WINDSOR, ASCOT AND MAIDENHEAD CCG</c:v>
                </c:pt>
                <c:pt idx="78">
                  <c:v>SOUTH CHESHIRE CCG</c:v>
                </c:pt>
                <c:pt idx="79">
                  <c:v>CALDERDALE CCG</c:v>
                </c:pt>
                <c:pt idx="80">
                  <c:v>REDBRIDGE CCG</c:v>
                </c:pt>
                <c:pt idx="81">
                  <c:v>COASTAL WEST SUSSEX CCG</c:v>
                </c:pt>
                <c:pt idx="82">
                  <c:v>BURY CCG</c:v>
                </c:pt>
                <c:pt idx="83">
                  <c:v>WANDSWORTH CCG</c:v>
                </c:pt>
                <c:pt idx="84">
                  <c:v>CITY AND HACKNEY CCG</c:v>
                </c:pt>
                <c:pt idx="85">
                  <c:v>SOUTH READING CCG</c:v>
                </c:pt>
                <c:pt idx="86">
                  <c:v>WEST CHESHIRE CCG</c:v>
                </c:pt>
                <c:pt idx="87">
                  <c:v>SANDWELL AND WEST BIRMINGHAM CCG</c:v>
                </c:pt>
                <c:pt idx="88">
                  <c:v>EASTERN CHESHIRE CCG</c:v>
                </c:pt>
                <c:pt idx="89">
                  <c:v>LANCASHIRE NORTH CCG</c:v>
                </c:pt>
                <c:pt idx="90">
                  <c:v>NORTH WEST SURREY CCG</c:v>
                </c:pt>
                <c:pt idx="91">
                  <c:v>SOUTHAMPTON CCG</c:v>
                </c:pt>
                <c:pt idx="92">
                  <c:v>EREWASH CCG</c:v>
                </c:pt>
                <c:pt idx="93">
                  <c:v>KINGSTON CCG</c:v>
                </c:pt>
                <c:pt idx="94">
                  <c:v>SCARBOROUGH AND RYEDALE CCG</c:v>
                </c:pt>
                <c:pt idx="95">
                  <c:v>SOUTH EASTERN HAMPSHIRE CCG</c:v>
                </c:pt>
                <c:pt idx="96">
                  <c:v>SUNDERLAND CCG</c:v>
                </c:pt>
                <c:pt idx="97">
                  <c:v>WALSALL CCG</c:v>
                </c:pt>
                <c:pt idx="98">
                  <c:v>SOMERSET CCG</c:v>
                </c:pt>
                <c:pt idx="99">
                  <c:v>GREATER HUDDERSFIELD CCG</c:v>
                </c:pt>
                <c:pt idx="100">
                  <c:v>NORTH LINCOLNSHIRE CCG</c:v>
                </c:pt>
                <c:pt idx="101">
                  <c:v>HORSHAM AND MID SUSSEX CCG</c:v>
                </c:pt>
                <c:pt idx="102">
                  <c:v>NORTH DERBYSHIRE CCG</c:v>
                </c:pt>
                <c:pt idx="103">
                  <c:v>MILTON KEYNES CCG</c:v>
                </c:pt>
                <c:pt idx="104">
                  <c:v>BASILDON AND BRENTWOOD CCG</c:v>
                </c:pt>
                <c:pt idx="105">
                  <c:v>CASTLE POINT AND ROCHFORD CCG</c:v>
                </c:pt>
                <c:pt idx="106">
                  <c:v>CENTRAL MANCHESTER CCG</c:v>
                </c:pt>
                <c:pt idx="107">
                  <c:v>HARROGATE AND RURAL DISTRICT CCG</c:v>
                </c:pt>
                <c:pt idx="108">
                  <c:v>REDDITCH AND BROMSGROVE CCG</c:v>
                </c:pt>
                <c:pt idx="109">
                  <c:v>WEST LEICESTERSHIRE CCG</c:v>
                </c:pt>
                <c:pt idx="110">
                  <c:v>SOUTH WARWICKSHIRE CCG</c:v>
                </c:pt>
                <c:pt idx="111">
                  <c:v>NENE CCG</c:v>
                </c:pt>
                <c:pt idx="112">
                  <c:v>BEDFORDSHIRE CCG</c:v>
                </c:pt>
                <c:pt idx="113">
                  <c:v>DORSET CCG</c:v>
                </c:pt>
                <c:pt idx="114">
                  <c:v>TELFORD &amp; WREKIN CCG</c:v>
                </c:pt>
                <c:pt idx="115">
                  <c:v>BATH AND NORTH EAST SOMERSET CCG</c:v>
                </c:pt>
                <c:pt idx="116">
                  <c:v>ISLINGTON CCG</c:v>
                </c:pt>
                <c:pt idx="117">
                  <c:v>SHROPSHIRE CCG</c:v>
                </c:pt>
                <c:pt idx="118">
                  <c:v>NORTH HAMPSHIRE CCG</c:v>
                </c:pt>
                <c:pt idx="119">
                  <c:v>CAMDEN CCG</c:v>
                </c:pt>
                <c:pt idx="120">
                  <c:v>SALFORD CCG</c:v>
                </c:pt>
                <c:pt idx="121">
                  <c:v>DARLINGTON CCG</c:v>
                </c:pt>
                <c:pt idx="122">
                  <c:v>BARKING &amp; DAGENHAM CCG</c:v>
                </c:pt>
                <c:pt idx="123">
                  <c:v>WILTSHIRE CCG</c:v>
                </c:pt>
                <c:pt idx="124">
                  <c:v>WEST KENT CCG</c:v>
                </c:pt>
                <c:pt idx="125">
                  <c:v>EAST SURREY CCG</c:v>
                </c:pt>
                <c:pt idx="126">
                  <c:v>Powys Teaching</c:v>
                </c:pt>
                <c:pt idx="127">
                  <c:v>MANSFIELD &amp; ASHFIELD CCG</c:v>
                </c:pt>
                <c:pt idx="128">
                  <c:v>TRAFFORD CCG</c:v>
                </c:pt>
                <c:pt idx="129">
                  <c:v>COVENTRY AND RUGBY CCG</c:v>
                </c:pt>
                <c:pt idx="130">
                  <c:v>NORTH EAST HAMPSHIRE AND FARNHAM CCG</c:v>
                </c:pt>
                <c:pt idx="131">
                  <c:v>SOUTH KENT COAST CCG</c:v>
                </c:pt>
                <c:pt idx="132">
                  <c:v>GREENWICH CCG</c:v>
                </c:pt>
                <c:pt idx="133">
                  <c:v>WEST SUFFOLK CCG</c:v>
                </c:pt>
                <c:pt idx="134">
                  <c:v>WEST LONDON (K&amp;C &amp; QPP) CCG</c:v>
                </c:pt>
                <c:pt idx="135">
                  <c:v>NORTH STAFFORDSHIRE CCG</c:v>
                </c:pt>
                <c:pt idx="136">
                  <c:v>DUDLEY CCG</c:v>
                </c:pt>
                <c:pt idx="137">
                  <c:v>ROTHERHAM CCG</c:v>
                </c:pt>
                <c:pt idx="138">
                  <c:v>CAMBRIDGESHIRE AND PETERBOROUGH CCG</c:v>
                </c:pt>
                <c:pt idx="139">
                  <c:v>SWALE CCG</c:v>
                </c:pt>
                <c:pt idx="140">
                  <c:v>DARTFORD, GRAVESHAM AND SWANLEY CCG</c:v>
                </c:pt>
                <c:pt idx="141">
                  <c:v>SLOUGH CCG</c:v>
                </c:pt>
                <c:pt idx="142">
                  <c:v>BIRMINGHAM SOUTH AND CENTRAL CCG</c:v>
                </c:pt>
                <c:pt idx="143">
                  <c:v>WOLVERHAMPTON CCG</c:v>
                </c:pt>
                <c:pt idx="144">
                  <c:v>BARNET CCG</c:v>
                </c:pt>
                <c:pt idx="145">
                  <c:v>BOLTON CCG</c:v>
                </c:pt>
                <c:pt idx="146">
                  <c:v>SHEFFIELD CCG</c:v>
                </c:pt>
                <c:pt idx="147">
                  <c:v>Cardiff And Vale Uni</c:v>
                </c:pt>
                <c:pt idx="148">
                  <c:v>BIRMINGHAM CROSSCITY CCG</c:v>
                </c:pt>
                <c:pt idx="149">
                  <c:v>HAMMERSMITH AND FULHAM CCG</c:v>
                </c:pt>
                <c:pt idx="150">
                  <c:v>GUILDFORD AND WAVERLEY CCG</c:v>
                </c:pt>
                <c:pt idx="151">
                  <c:v>HULL CCG</c:v>
                </c:pt>
                <c:pt idx="152">
                  <c:v>HARDWICK CCG</c:v>
                </c:pt>
                <c:pt idx="153">
                  <c:v>MEDWAY CCG</c:v>
                </c:pt>
                <c:pt idx="154">
                  <c:v>SUTTON CCG</c:v>
                </c:pt>
                <c:pt idx="155">
                  <c:v>WAKEFIELD CCG</c:v>
                </c:pt>
                <c:pt idx="156">
                  <c:v>SOUTH DEVON AND TORBAY CCG</c:v>
                </c:pt>
                <c:pt idx="157">
                  <c:v>MID ESSEX CCG</c:v>
                </c:pt>
                <c:pt idx="158">
                  <c:v>STOCKPORT CCG</c:v>
                </c:pt>
                <c:pt idx="159">
                  <c:v>SOUTH SEFTON CCG</c:v>
                </c:pt>
                <c:pt idx="160">
                  <c:v>BRISTOL CCG</c:v>
                </c:pt>
                <c:pt idx="161">
                  <c:v>SURREY DOWNS CCG</c:v>
                </c:pt>
                <c:pt idx="162">
                  <c:v>SOUTH LINCOLNSHIRE CCG</c:v>
                </c:pt>
                <c:pt idx="163">
                  <c:v>KERNOW CCG</c:v>
                </c:pt>
                <c:pt idx="164">
                  <c:v>GLOUCESTERSHIRE CCG</c:v>
                </c:pt>
                <c:pt idx="165">
                  <c:v>CANNOCK CHASE CCG</c:v>
                </c:pt>
                <c:pt idx="166">
                  <c:v>SWINDON CCG</c:v>
                </c:pt>
                <c:pt idx="167">
                  <c:v>SOUTHPORT AND FORMBY CCG</c:v>
                </c:pt>
                <c:pt idx="168">
                  <c:v>HEYWOOD, MIDDLETON &amp; ROCHDALE CCG</c:v>
                </c:pt>
                <c:pt idx="169">
                  <c:v>NORTH, EAST, WEST DEVON CCG</c:v>
                </c:pt>
                <c:pt idx="170">
                  <c:v>HIGH WEALD LEWES HAVENS CCG</c:v>
                </c:pt>
                <c:pt idx="171">
                  <c:v>PORTSMOUTH CCG</c:v>
                </c:pt>
                <c:pt idx="172">
                  <c:v>SURREY HEATH CCG</c:v>
                </c:pt>
                <c:pt idx="173">
                  <c:v>CENTRAL LONDON (WESTMINSTER) CCG</c:v>
                </c:pt>
                <c:pt idx="174">
                  <c:v>WIGAN BOROUGH CCG</c:v>
                </c:pt>
                <c:pt idx="175">
                  <c:v>NORTH SOMERSET CCG</c:v>
                </c:pt>
                <c:pt idx="176">
                  <c:v>STOKE ON TRENT CCG</c:v>
                </c:pt>
                <c:pt idx="177">
                  <c:v>SOUTH WORCESTERSHIRE CCG</c:v>
                </c:pt>
                <c:pt idx="178">
                  <c:v>WARWICKSHIRE NORTH CCG</c:v>
                </c:pt>
                <c:pt idx="179">
                  <c:v>WARRINGTON CCG</c:v>
                </c:pt>
                <c:pt idx="180">
                  <c:v>LEICESTER CITY CCG</c:v>
                </c:pt>
                <c:pt idx="181">
                  <c:v>LUTON CCG</c:v>
                </c:pt>
                <c:pt idx="182">
                  <c:v>SOUTH NORFOLK CCG</c:v>
                </c:pt>
                <c:pt idx="183">
                  <c:v>NORTH KIRKLEES CCG</c:v>
                </c:pt>
                <c:pt idx="184">
                  <c:v>TAMESIDE AND GLOSSOP CCG</c:v>
                </c:pt>
                <c:pt idx="185">
                  <c:v>WIRRAL CCG</c:v>
                </c:pt>
                <c:pt idx="186">
                  <c:v>EASTBOURNE, HAILSHAM AND SEAFORD CCG</c:v>
                </c:pt>
                <c:pt idx="187">
                  <c:v>SOUTH TEES CCG</c:v>
                </c:pt>
                <c:pt idx="188">
                  <c:v>THANET CCG</c:v>
                </c:pt>
                <c:pt idx="189">
                  <c:v>LIVERPOOL CCG</c:v>
                </c:pt>
                <c:pt idx="190">
                  <c:v>STAFFORD AND SURROUNDS CCG</c:v>
                </c:pt>
                <c:pt idx="191">
                  <c:v>NORTH NORFOLK CCG</c:v>
                </c:pt>
                <c:pt idx="192">
                  <c:v>SOUTHEND CCG</c:v>
                </c:pt>
                <c:pt idx="193">
                  <c:v>ISLE OF WIGHT CCG</c:v>
                </c:pt>
                <c:pt idx="194">
                  <c:v>KNOWSLEY CCG</c:v>
                </c:pt>
                <c:pt idx="195">
                  <c:v>BLACKBURN WITH DARWEN CCG</c:v>
                </c:pt>
                <c:pt idx="196">
                  <c:v>HASTINGS &amp; ROTHER CCG</c:v>
                </c:pt>
                <c:pt idx="197">
                  <c:v>OLDHAM CCG</c:v>
                </c:pt>
                <c:pt idx="198">
                  <c:v>BARNSLEY CCG</c:v>
                </c:pt>
                <c:pt idx="199">
                  <c:v>LINCOLNSHIRE WEST CCG</c:v>
                </c:pt>
                <c:pt idx="200">
                  <c:v>CORBY CCG</c:v>
                </c:pt>
                <c:pt idx="201">
                  <c:v>Aneurin Bevan</c:v>
                </c:pt>
                <c:pt idx="202">
                  <c:v>Abertawe Bro Morgannwg Uni</c:v>
                </c:pt>
                <c:pt idx="203">
                  <c:v>GREAT YARMOUTH &amp; WAVENEY CCG</c:v>
                </c:pt>
                <c:pt idx="204">
                  <c:v>NORTH EAST ESSEX CCG</c:v>
                </c:pt>
                <c:pt idx="205">
                  <c:v>Hywel Dda</c:v>
                </c:pt>
                <c:pt idx="206">
                  <c:v>Betsi Cadwaladr Uni</c:v>
                </c:pt>
                <c:pt idx="207">
                  <c:v>LINCOLNSHIRE EAST CCG</c:v>
                </c:pt>
                <c:pt idx="208">
                  <c:v>NORTH MANCHESTER CCG</c:v>
                </c:pt>
                <c:pt idx="209">
                  <c:v>HALTON CCG</c:v>
                </c:pt>
                <c:pt idx="210">
                  <c:v>SOUTH MANCHESTER CCG</c:v>
                </c:pt>
                <c:pt idx="211">
                  <c:v>Cwm Taf</c:v>
                </c:pt>
                <c:pt idx="212">
                  <c:v>BRIGHTON &amp; HOVE CCG</c:v>
                </c:pt>
                <c:pt idx="213">
                  <c:v>WEST NORFOLK CCG</c:v>
                </c:pt>
                <c:pt idx="214">
                  <c:v>ST HELENS CCG</c:v>
                </c:pt>
                <c:pt idx="215">
                  <c:v>NORWICH CCG</c:v>
                </c:pt>
              </c:strCache>
            </c:strRef>
          </c:cat>
          <c:val>
            <c:numRef>
              <c:f>'Hyps &amp; Anxs'!$B$2:$B$217</c:f>
              <c:numCache>
                <c:formatCode>General</c:formatCode>
                <c:ptCount val="216"/>
                <c:pt idx="0">
                  <c:v>1041</c:v>
                </c:pt>
                <c:pt idx="1">
                  <c:v>1088</c:v>
                </c:pt>
                <c:pt idx="2">
                  <c:v>1092</c:v>
                </c:pt>
                <c:pt idx="3">
                  <c:v>1124</c:v>
                </c:pt>
                <c:pt idx="4">
                  <c:v>1139</c:v>
                </c:pt>
                <c:pt idx="5">
                  <c:v>1147</c:v>
                </c:pt>
                <c:pt idx="6">
                  <c:v>1165</c:v>
                </c:pt>
                <c:pt idx="7">
                  <c:v>1272</c:v>
                </c:pt>
                <c:pt idx="8">
                  <c:v>1275</c:v>
                </c:pt>
                <c:pt idx="9">
                  <c:v>1280</c:v>
                </c:pt>
                <c:pt idx="10">
                  <c:v>1342</c:v>
                </c:pt>
                <c:pt idx="11">
                  <c:v>1347</c:v>
                </c:pt>
                <c:pt idx="12">
                  <c:v>1349</c:v>
                </c:pt>
                <c:pt idx="13">
                  <c:v>1354</c:v>
                </c:pt>
                <c:pt idx="14">
                  <c:v>1358</c:v>
                </c:pt>
                <c:pt idx="15">
                  <c:v>1405</c:v>
                </c:pt>
                <c:pt idx="16">
                  <c:v>1447</c:v>
                </c:pt>
                <c:pt idx="17">
                  <c:v>1467</c:v>
                </c:pt>
                <c:pt idx="18">
                  <c:v>1477</c:v>
                </c:pt>
                <c:pt idx="19">
                  <c:v>1501</c:v>
                </c:pt>
                <c:pt idx="20">
                  <c:v>1505</c:v>
                </c:pt>
                <c:pt idx="21">
                  <c:v>1541</c:v>
                </c:pt>
                <c:pt idx="22">
                  <c:v>1570</c:v>
                </c:pt>
                <c:pt idx="23">
                  <c:v>1590</c:v>
                </c:pt>
                <c:pt idx="24">
                  <c:v>1595</c:v>
                </c:pt>
                <c:pt idx="25">
                  <c:v>1605</c:v>
                </c:pt>
                <c:pt idx="26">
                  <c:v>1621</c:v>
                </c:pt>
                <c:pt idx="27">
                  <c:v>1626</c:v>
                </c:pt>
                <c:pt idx="28">
                  <c:v>1635</c:v>
                </c:pt>
                <c:pt idx="29">
                  <c:v>1638</c:v>
                </c:pt>
                <c:pt idx="30">
                  <c:v>1645</c:v>
                </c:pt>
                <c:pt idx="31">
                  <c:v>1647</c:v>
                </c:pt>
                <c:pt idx="32">
                  <c:v>1663</c:v>
                </c:pt>
                <c:pt idx="33">
                  <c:v>1677</c:v>
                </c:pt>
                <c:pt idx="34">
                  <c:v>1685</c:v>
                </c:pt>
                <c:pt idx="35">
                  <c:v>1688</c:v>
                </c:pt>
                <c:pt idx="36">
                  <c:v>1689</c:v>
                </c:pt>
                <c:pt idx="37">
                  <c:v>1699</c:v>
                </c:pt>
                <c:pt idx="38">
                  <c:v>1701</c:v>
                </c:pt>
                <c:pt idx="39">
                  <c:v>1713</c:v>
                </c:pt>
                <c:pt idx="40">
                  <c:v>1716</c:v>
                </c:pt>
                <c:pt idx="41">
                  <c:v>1728</c:v>
                </c:pt>
                <c:pt idx="42">
                  <c:v>1728</c:v>
                </c:pt>
                <c:pt idx="43">
                  <c:v>1737</c:v>
                </c:pt>
                <c:pt idx="44">
                  <c:v>1739</c:v>
                </c:pt>
                <c:pt idx="45">
                  <c:v>1744</c:v>
                </c:pt>
                <c:pt idx="46">
                  <c:v>1745</c:v>
                </c:pt>
                <c:pt idx="47">
                  <c:v>1747</c:v>
                </c:pt>
                <c:pt idx="48">
                  <c:v>1763</c:v>
                </c:pt>
                <c:pt idx="49">
                  <c:v>1770</c:v>
                </c:pt>
                <c:pt idx="50">
                  <c:v>1770</c:v>
                </c:pt>
                <c:pt idx="51">
                  <c:v>1778</c:v>
                </c:pt>
                <c:pt idx="52">
                  <c:v>1781</c:v>
                </c:pt>
                <c:pt idx="53">
                  <c:v>1808</c:v>
                </c:pt>
                <c:pt idx="54">
                  <c:v>1814</c:v>
                </c:pt>
                <c:pt idx="55">
                  <c:v>1826</c:v>
                </c:pt>
                <c:pt idx="56">
                  <c:v>1845</c:v>
                </c:pt>
                <c:pt idx="57">
                  <c:v>1857</c:v>
                </c:pt>
                <c:pt idx="58">
                  <c:v>1857</c:v>
                </c:pt>
                <c:pt idx="59">
                  <c:v>1867</c:v>
                </c:pt>
                <c:pt idx="60">
                  <c:v>1870</c:v>
                </c:pt>
                <c:pt idx="61">
                  <c:v>1873</c:v>
                </c:pt>
                <c:pt idx="62">
                  <c:v>1873</c:v>
                </c:pt>
                <c:pt idx="63">
                  <c:v>1874</c:v>
                </c:pt>
                <c:pt idx="64">
                  <c:v>1884</c:v>
                </c:pt>
                <c:pt idx="65">
                  <c:v>1886</c:v>
                </c:pt>
                <c:pt idx="66">
                  <c:v>1888</c:v>
                </c:pt>
                <c:pt idx="67">
                  <c:v>1892</c:v>
                </c:pt>
                <c:pt idx="68">
                  <c:v>1895</c:v>
                </c:pt>
                <c:pt idx="69">
                  <c:v>1914</c:v>
                </c:pt>
                <c:pt idx="70">
                  <c:v>1919</c:v>
                </c:pt>
                <c:pt idx="71">
                  <c:v>1922</c:v>
                </c:pt>
                <c:pt idx="72">
                  <c:v>1927</c:v>
                </c:pt>
                <c:pt idx="73">
                  <c:v>1929</c:v>
                </c:pt>
                <c:pt idx="74">
                  <c:v>1931</c:v>
                </c:pt>
                <c:pt idx="75">
                  <c:v>1935</c:v>
                </c:pt>
                <c:pt idx="76">
                  <c:v>1939</c:v>
                </c:pt>
                <c:pt idx="77">
                  <c:v>1941</c:v>
                </c:pt>
                <c:pt idx="78">
                  <c:v>1948</c:v>
                </c:pt>
                <c:pt idx="79">
                  <c:v>1954</c:v>
                </c:pt>
                <c:pt idx="80">
                  <c:v>1962</c:v>
                </c:pt>
                <c:pt idx="81">
                  <c:v>1965</c:v>
                </c:pt>
                <c:pt idx="82">
                  <c:v>1972</c:v>
                </c:pt>
                <c:pt idx="83">
                  <c:v>1974</c:v>
                </c:pt>
                <c:pt idx="84">
                  <c:v>1976</c:v>
                </c:pt>
                <c:pt idx="85">
                  <c:v>1987</c:v>
                </c:pt>
                <c:pt idx="86">
                  <c:v>2000</c:v>
                </c:pt>
                <c:pt idx="87">
                  <c:v>2006</c:v>
                </c:pt>
                <c:pt idx="88">
                  <c:v>2008</c:v>
                </c:pt>
                <c:pt idx="89">
                  <c:v>2020</c:v>
                </c:pt>
                <c:pt idx="90">
                  <c:v>2028</c:v>
                </c:pt>
                <c:pt idx="91">
                  <c:v>2053</c:v>
                </c:pt>
                <c:pt idx="92">
                  <c:v>2060</c:v>
                </c:pt>
                <c:pt idx="93">
                  <c:v>2065</c:v>
                </c:pt>
                <c:pt idx="94">
                  <c:v>2074</c:v>
                </c:pt>
                <c:pt idx="95">
                  <c:v>2078</c:v>
                </c:pt>
                <c:pt idx="96">
                  <c:v>2086</c:v>
                </c:pt>
                <c:pt idx="97">
                  <c:v>2087</c:v>
                </c:pt>
                <c:pt idx="98">
                  <c:v>2088</c:v>
                </c:pt>
                <c:pt idx="99">
                  <c:v>2091</c:v>
                </c:pt>
                <c:pt idx="100">
                  <c:v>2102</c:v>
                </c:pt>
                <c:pt idx="101">
                  <c:v>2112</c:v>
                </c:pt>
                <c:pt idx="102">
                  <c:v>2118</c:v>
                </c:pt>
                <c:pt idx="103">
                  <c:v>2137</c:v>
                </c:pt>
                <c:pt idx="104">
                  <c:v>2140</c:v>
                </c:pt>
                <c:pt idx="105">
                  <c:v>2148</c:v>
                </c:pt>
                <c:pt idx="106">
                  <c:v>2158</c:v>
                </c:pt>
                <c:pt idx="107">
                  <c:v>2170</c:v>
                </c:pt>
                <c:pt idx="108">
                  <c:v>2174</c:v>
                </c:pt>
                <c:pt idx="109">
                  <c:v>2174</c:v>
                </c:pt>
                <c:pt idx="110">
                  <c:v>2182</c:v>
                </c:pt>
                <c:pt idx="111">
                  <c:v>2198</c:v>
                </c:pt>
                <c:pt idx="112">
                  <c:v>2199</c:v>
                </c:pt>
                <c:pt idx="113">
                  <c:v>2200</c:v>
                </c:pt>
                <c:pt idx="114">
                  <c:v>2203</c:v>
                </c:pt>
                <c:pt idx="115">
                  <c:v>2207</c:v>
                </c:pt>
                <c:pt idx="116">
                  <c:v>2208</c:v>
                </c:pt>
                <c:pt idx="117">
                  <c:v>2224</c:v>
                </c:pt>
                <c:pt idx="118">
                  <c:v>2238</c:v>
                </c:pt>
                <c:pt idx="119">
                  <c:v>2243</c:v>
                </c:pt>
                <c:pt idx="120">
                  <c:v>2243</c:v>
                </c:pt>
                <c:pt idx="121">
                  <c:v>2253</c:v>
                </c:pt>
                <c:pt idx="122">
                  <c:v>2264</c:v>
                </c:pt>
                <c:pt idx="123">
                  <c:v>2279</c:v>
                </c:pt>
                <c:pt idx="124">
                  <c:v>2291</c:v>
                </c:pt>
                <c:pt idx="125">
                  <c:v>2293</c:v>
                </c:pt>
                <c:pt idx="126" formatCode="######.00">
                  <c:v>2294.84</c:v>
                </c:pt>
                <c:pt idx="127">
                  <c:v>2302</c:v>
                </c:pt>
                <c:pt idx="128">
                  <c:v>2305</c:v>
                </c:pt>
                <c:pt idx="129">
                  <c:v>2311</c:v>
                </c:pt>
                <c:pt idx="130">
                  <c:v>2322</c:v>
                </c:pt>
                <c:pt idx="131">
                  <c:v>2323</c:v>
                </c:pt>
                <c:pt idx="132">
                  <c:v>2336</c:v>
                </c:pt>
                <c:pt idx="133">
                  <c:v>2343</c:v>
                </c:pt>
                <c:pt idx="134">
                  <c:v>2350</c:v>
                </c:pt>
                <c:pt idx="135">
                  <c:v>2351</c:v>
                </c:pt>
                <c:pt idx="136">
                  <c:v>2355</c:v>
                </c:pt>
                <c:pt idx="137">
                  <c:v>2366</c:v>
                </c:pt>
                <c:pt idx="138">
                  <c:v>2372</c:v>
                </c:pt>
                <c:pt idx="139">
                  <c:v>2393</c:v>
                </c:pt>
                <c:pt idx="140">
                  <c:v>2397</c:v>
                </c:pt>
                <c:pt idx="141">
                  <c:v>2400</c:v>
                </c:pt>
                <c:pt idx="142">
                  <c:v>2401</c:v>
                </c:pt>
                <c:pt idx="143">
                  <c:v>2407</c:v>
                </c:pt>
                <c:pt idx="144">
                  <c:v>2418</c:v>
                </c:pt>
                <c:pt idx="145">
                  <c:v>2442</c:v>
                </c:pt>
                <c:pt idx="146">
                  <c:v>2442</c:v>
                </c:pt>
                <c:pt idx="147" formatCode="######.00">
                  <c:v>2447.29</c:v>
                </c:pt>
                <c:pt idx="148">
                  <c:v>2462</c:v>
                </c:pt>
                <c:pt idx="149">
                  <c:v>2466</c:v>
                </c:pt>
                <c:pt idx="150">
                  <c:v>2483</c:v>
                </c:pt>
                <c:pt idx="151">
                  <c:v>2483</c:v>
                </c:pt>
                <c:pt idx="152">
                  <c:v>2486</c:v>
                </c:pt>
                <c:pt idx="153">
                  <c:v>2492</c:v>
                </c:pt>
                <c:pt idx="154">
                  <c:v>2495</c:v>
                </c:pt>
                <c:pt idx="155">
                  <c:v>2509</c:v>
                </c:pt>
                <c:pt idx="156">
                  <c:v>2523</c:v>
                </c:pt>
                <c:pt idx="157">
                  <c:v>2524</c:v>
                </c:pt>
                <c:pt idx="158">
                  <c:v>2544</c:v>
                </c:pt>
                <c:pt idx="159">
                  <c:v>2564</c:v>
                </c:pt>
                <c:pt idx="160">
                  <c:v>2570</c:v>
                </c:pt>
                <c:pt idx="161">
                  <c:v>2581</c:v>
                </c:pt>
                <c:pt idx="162">
                  <c:v>2614</c:v>
                </c:pt>
                <c:pt idx="163">
                  <c:v>2621</c:v>
                </c:pt>
                <c:pt idx="164">
                  <c:v>2634</c:v>
                </c:pt>
                <c:pt idx="165">
                  <c:v>2651</c:v>
                </c:pt>
                <c:pt idx="166">
                  <c:v>2651</c:v>
                </c:pt>
                <c:pt idx="167">
                  <c:v>2660</c:v>
                </c:pt>
                <c:pt idx="168">
                  <c:v>2665</c:v>
                </c:pt>
                <c:pt idx="169">
                  <c:v>2666</c:v>
                </c:pt>
                <c:pt idx="170">
                  <c:v>2680</c:v>
                </c:pt>
                <c:pt idx="171">
                  <c:v>2689</c:v>
                </c:pt>
                <c:pt idx="172">
                  <c:v>2693</c:v>
                </c:pt>
                <c:pt idx="173">
                  <c:v>2703</c:v>
                </c:pt>
                <c:pt idx="174">
                  <c:v>2703</c:v>
                </c:pt>
                <c:pt idx="175">
                  <c:v>2767</c:v>
                </c:pt>
                <c:pt idx="176">
                  <c:v>2770</c:v>
                </c:pt>
                <c:pt idx="177">
                  <c:v>2772</c:v>
                </c:pt>
                <c:pt idx="178">
                  <c:v>2803</c:v>
                </c:pt>
                <c:pt idx="179">
                  <c:v>2821</c:v>
                </c:pt>
                <c:pt idx="180">
                  <c:v>2882</c:v>
                </c:pt>
                <c:pt idx="181">
                  <c:v>2888</c:v>
                </c:pt>
                <c:pt idx="182">
                  <c:v>2889</c:v>
                </c:pt>
                <c:pt idx="183">
                  <c:v>2908</c:v>
                </c:pt>
                <c:pt idx="184">
                  <c:v>2917</c:v>
                </c:pt>
                <c:pt idx="185">
                  <c:v>2927</c:v>
                </c:pt>
                <c:pt idx="186">
                  <c:v>2933</c:v>
                </c:pt>
                <c:pt idx="187">
                  <c:v>2964</c:v>
                </c:pt>
                <c:pt idx="188">
                  <c:v>2978</c:v>
                </c:pt>
                <c:pt idx="189">
                  <c:v>2983</c:v>
                </c:pt>
                <c:pt idx="190">
                  <c:v>2991</c:v>
                </c:pt>
                <c:pt idx="191">
                  <c:v>3015</c:v>
                </c:pt>
                <c:pt idx="192">
                  <c:v>3025</c:v>
                </c:pt>
                <c:pt idx="193">
                  <c:v>3073</c:v>
                </c:pt>
                <c:pt idx="194">
                  <c:v>3150</c:v>
                </c:pt>
                <c:pt idx="195">
                  <c:v>3160</c:v>
                </c:pt>
                <c:pt idx="196">
                  <c:v>3219</c:v>
                </c:pt>
                <c:pt idx="197">
                  <c:v>3219</c:v>
                </c:pt>
                <c:pt idx="198">
                  <c:v>3272</c:v>
                </c:pt>
                <c:pt idx="199">
                  <c:v>3300</c:v>
                </c:pt>
                <c:pt idx="200">
                  <c:v>3337</c:v>
                </c:pt>
                <c:pt idx="201" formatCode="######.00">
                  <c:v>3376.4500000000012</c:v>
                </c:pt>
                <c:pt idx="202" formatCode="######.00">
                  <c:v>3405.5</c:v>
                </c:pt>
                <c:pt idx="203">
                  <c:v>3487</c:v>
                </c:pt>
                <c:pt idx="204">
                  <c:v>3556</c:v>
                </c:pt>
                <c:pt idx="205" formatCode="######.00">
                  <c:v>3563.2799999999997</c:v>
                </c:pt>
                <c:pt idx="206" formatCode="######.00">
                  <c:v>3575.88</c:v>
                </c:pt>
                <c:pt idx="207">
                  <c:v>3581</c:v>
                </c:pt>
                <c:pt idx="208">
                  <c:v>3582</c:v>
                </c:pt>
                <c:pt idx="209">
                  <c:v>3605</c:v>
                </c:pt>
                <c:pt idx="210">
                  <c:v>3641</c:v>
                </c:pt>
                <c:pt idx="211" formatCode="######.00">
                  <c:v>3900.64</c:v>
                </c:pt>
                <c:pt idx="212">
                  <c:v>3921</c:v>
                </c:pt>
                <c:pt idx="213">
                  <c:v>4035</c:v>
                </c:pt>
                <c:pt idx="214">
                  <c:v>4089.0000000000005</c:v>
                </c:pt>
                <c:pt idx="215">
                  <c:v>4503</c:v>
                </c:pt>
              </c:numCache>
            </c:numRef>
          </c:val>
        </c:ser>
        <c:axId val="81432576"/>
        <c:axId val="81434496"/>
      </c:barChart>
      <c:lineChart>
        <c:grouping val="standard"/>
        <c:ser>
          <c:idx val="1"/>
          <c:order val="1"/>
          <c:tx>
            <c:strRef>
              <c:f>'Hyps &amp; Anxs'!$C$1</c:f>
              <c:strCache>
                <c:ptCount val="1"/>
                <c:pt idx="0">
                  <c:v>England Average</c:v>
                </c:pt>
              </c:strCache>
            </c:strRef>
          </c:tx>
          <c:marker>
            <c:symbol val="none"/>
          </c:marker>
          <c:cat>
            <c:strRef>
              <c:f>'Hyps &amp; Anxs'!$A$2:$A$217</c:f>
              <c:strCache>
                <c:ptCount val="216"/>
                <c:pt idx="0">
                  <c:v>NEWHAM CCG</c:v>
                </c:pt>
                <c:pt idx="1">
                  <c:v>TOWER HAMLETS CCG</c:v>
                </c:pt>
                <c:pt idx="2">
                  <c:v>LEWISHAM CCG</c:v>
                </c:pt>
                <c:pt idx="3">
                  <c:v>NEWBURY AND DISTRICT CCG</c:v>
                </c:pt>
                <c:pt idx="4">
                  <c:v>SOUTHWARK CCG</c:v>
                </c:pt>
                <c:pt idx="5">
                  <c:v>BRENT CCG</c:v>
                </c:pt>
                <c:pt idx="6">
                  <c:v>BROMLEY CCG</c:v>
                </c:pt>
                <c:pt idx="7">
                  <c:v>SOUTH TYNESIDE CCG</c:v>
                </c:pt>
                <c:pt idx="8">
                  <c:v>VALE OF YORK CCG</c:v>
                </c:pt>
                <c:pt idx="9">
                  <c:v>RUSHCLIFFE CCG</c:v>
                </c:pt>
                <c:pt idx="10">
                  <c:v>EALING CCG</c:v>
                </c:pt>
                <c:pt idx="11">
                  <c:v>HARINGEY CCG</c:v>
                </c:pt>
                <c:pt idx="12">
                  <c:v>LAMBETH CCG</c:v>
                </c:pt>
                <c:pt idx="13">
                  <c:v>HARTLEPOOL AND STOCKTON-ON-TEES CCG</c:v>
                </c:pt>
                <c:pt idx="14">
                  <c:v>HAMBLETON, RICHMONDSHIRE AND WHITBY CCG</c:v>
                </c:pt>
                <c:pt idx="15">
                  <c:v>NORTH &amp; WEST READING CCG</c:v>
                </c:pt>
                <c:pt idx="16">
                  <c:v>ASHFORD CCG</c:v>
                </c:pt>
                <c:pt idx="17">
                  <c:v>SOUTH GLOUCESTERSHIRE CCG</c:v>
                </c:pt>
                <c:pt idx="18">
                  <c:v>CROYDON CCG</c:v>
                </c:pt>
                <c:pt idx="19">
                  <c:v>HARROW CCG</c:v>
                </c:pt>
                <c:pt idx="20">
                  <c:v>OXFORDSHIRE CCG</c:v>
                </c:pt>
                <c:pt idx="21">
                  <c:v>BEXLEY CCG</c:v>
                </c:pt>
                <c:pt idx="22">
                  <c:v>AYLESBURY VALE CCG</c:v>
                </c:pt>
                <c:pt idx="23">
                  <c:v>MERTON CCG</c:v>
                </c:pt>
                <c:pt idx="24">
                  <c:v>NOTTINGHAM NORTH &amp; EAST CCG</c:v>
                </c:pt>
                <c:pt idx="25">
                  <c:v>WEST ESSEX CCG</c:v>
                </c:pt>
                <c:pt idx="26">
                  <c:v>HILLINGDON CCG</c:v>
                </c:pt>
                <c:pt idx="27">
                  <c:v>THURROCK CCG</c:v>
                </c:pt>
                <c:pt idx="28">
                  <c:v>HEREFORDSHIRE CCG</c:v>
                </c:pt>
                <c:pt idx="29">
                  <c:v>NORTHUMBERLAND CCG</c:v>
                </c:pt>
                <c:pt idx="30">
                  <c:v>LEEDS SOUTH AND EAST CCG</c:v>
                </c:pt>
                <c:pt idx="31">
                  <c:v>NORTH DURHAM CCG</c:v>
                </c:pt>
                <c:pt idx="32">
                  <c:v>HERTS VALLEYS CCG</c:v>
                </c:pt>
                <c:pt idx="33">
                  <c:v>SE STAFFS &amp; SEISDON PENINSULAR CCG</c:v>
                </c:pt>
                <c:pt idx="34">
                  <c:v>CUMBRIA CCG</c:v>
                </c:pt>
                <c:pt idx="35">
                  <c:v>LEEDS NORTH CCG</c:v>
                </c:pt>
                <c:pt idx="36">
                  <c:v>BLACKPOOL CCG</c:v>
                </c:pt>
                <c:pt idx="37">
                  <c:v>VALE ROYAL CCG</c:v>
                </c:pt>
                <c:pt idx="38">
                  <c:v>LEEDS WEST CCG</c:v>
                </c:pt>
                <c:pt idx="39">
                  <c:v>GREATER PRESTON CCG</c:v>
                </c:pt>
                <c:pt idx="40">
                  <c:v>WALTHAM FOREST CCG</c:v>
                </c:pt>
                <c:pt idx="41">
                  <c:v>CHILTERN CCG</c:v>
                </c:pt>
                <c:pt idx="42">
                  <c:v>EAST LANCASHIRE CCG</c:v>
                </c:pt>
                <c:pt idx="43">
                  <c:v>WEST HAMPSHIRE CCG</c:v>
                </c:pt>
                <c:pt idx="44">
                  <c:v>BRADFORD DISTRICTS CCG</c:v>
                </c:pt>
                <c:pt idx="45">
                  <c:v>BRACKNELL AND ASCOT CCG</c:v>
                </c:pt>
                <c:pt idx="46">
                  <c:v>ENFIELD CCG</c:v>
                </c:pt>
                <c:pt idx="47">
                  <c:v>FAREHAM AND GOSPORT CCG</c:v>
                </c:pt>
                <c:pt idx="48">
                  <c:v>HOUNSLOW CCG</c:v>
                </c:pt>
                <c:pt idx="49">
                  <c:v>AIREDALE, WHARFEDALE AND CRAVEN CCG</c:v>
                </c:pt>
                <c:pt idx="50">
                  <c:v>NOTTINGHAM CITY CCG</c:v>
                </c:pt>
                <c:pt idx="51">
                  <c:v>BASSETLAW CCG</c:v>
                </c:pt>
                <c:pt idx="52">
                  <c:v>EAST LEICESTERSHIRE AND RUTLAND CCG</c:v>
                </c:pt>
                <c:pt idx="53">
                  <c:v>WOKINGHAM CCG</c:v>
                </c:pt>
                <c:pt idx="54">
                  <c:v>SOLIHULL CCG</c:v>
                </c:pt>
                <c:pt idx="55">
                  <c:v>HAVERING CCG</c:v>
                </c:pt>
                <c:pt idx="56">
                  <c:v>NEWCASTLE GATESHEAD CCG</c:v>
                </c:pt>
                <c:pt idx="57">
                  <c:v>DONCASTER CCG</c:v>
                </c:pt>
                <c:pt idx="58">
                  <c:v>NORTH TYNESIDE CCG</c:v>
                </c:pt>
                <c:pt idx="59">
                  <c:v>NEWARK &amp; SHERWOOD CCG</c:v>
                </c:pt>
                <c:pt idx="60">
                  <c:v>EAST AND NORTH HERTFORDSHIRE CCG</c:v>
                </c:pt>
                <c:pt idx="61">
                  <c:v>NORTH EAST LINCOLNSHIRE CCG</c:v>
                </c:pt>
                <c:pt idx="62">
                  <c:v>WYRE FOREST CCG</c:v>
                </c:pt>
                <c:pt idx="63">
                  <c:v>SOUTHERN DERBYSHIRE CCG</c:v>
                </c:pt>
                <c:pt idx="64">
                  <c:v>RICHMOND CCG</c:v>
                </c:pt>
                <c:pt idx="65">
                  <c:v>FYLDE &amp; WYRE CCG</c:v>
                </c:pt>
                <c:pt idx="66">
                  <c:v>WEST LANCASHIRE CCG</c:v>
                </c:pt>
                <c:pt idx="67">
                  <c:v>BRADFORD CITY CCG</c:v>
                </c:pt>
                <c:pt idx="68">
                  <c:v>SOUTH WEST LINCOLNSHIRE CCG</c:v>
                </c:pt>
                <c:pt idx="69">
                  <c:v>IPSWICH AND EAST SUFFOLK CCG</c:v>
                </c:pt>
                <c:pt idx="70">
                  <c:v>NOTTINGHAM WEST CCG</c:v>
                </c:pt>
                <c:pt idx="71">
                  <c:v>EAST STAFFORDSHIRE CCG</c:v>
                </c:pt>
                <c:pt idx="72">
                  <c:v>DURHAM DALES,EASINGTON &amp; SEDGEFIELD CCG</c:v>
                </c:pt>
                <c:pt idx="73">
                  <c:v>CHORLEY AND SOUTH RIBBLE CCG</c:v>
                </c:pt>
                <c:pt idx="74">
                  <c:v>EAST RIDING OF YORKSHIRE CCG</c:v>
                </c:pt>
                <c:pt idx="75">
                  <c:v>CRAWLEY CCG</c:v>
                </c:pt>
                <c:pt idx="76">
                  <c:v>CANTERBURY AND COASTAL CCG</c:v>
                </c:pt>
                <c:pt idx="77">
                  <c:v>WINDSOR, ASCOT AND MAIDENHEAD CCG</c:v>
                </c:pt>
                <c:pt idx="78">
                  <c:v>SOUTH CHESHIRE CCG</c:v>
                </c:pt>
                <c:pt idx="79">
                  <c:v>CALDERDALE CCG</c:v>
                </c:pt>
                <c:pt idx="80">
                  <c:v>REDBRIDGE CCG</c:v>
                </c:pt>
                <c:pt idx="81">
                  <c:v>COASTAL WEST SUSSEX CCG</c:v>
                </c:pt>
                <c:pt idx="82">
                  <c:v>BURY CCG</c:v>
                </c:pt>
                <c:pt idx="83">
                  <c:v>WANDSWORTH CCG</c:v>
                </c:pt>
                <c:pt idx="84">
                  <c:v>CITY AND HACKNEY CCG</c:v>
                </c:pt>
                <c:pt idx="85">
                  <c:v>SOUTH READING CCG</c:v>
                </c:pt>
                <c:pt idx="86">
                  <c:v>WEST CHESHIRE CCG</c:v>
                </c:pt>
                <c:pt idx="87">
                  <c:v>SANDWELL AND WEST BIRMINGHAM CCG</c:v>
                </c:pt>
                <c:pt idx="88">
                  <c:v>EASTERN CHESHIRE CCG</c:v>
                </c:pt>
                <c:pt idx="89">
                  <c:v>LANCASHIRE NORTH CCG</c:v>
                </c:pt>
                <c:pt idx="90">
                  <c:v>NORTH WEST SURREY CCG</c:v>
                </c:pt>
                <c:pt idx="91">
                  <c:v>SOUTHAMPTON CCG</c:v>
                </c:pt>
                <c:pt idx="92">
                  <c:v>EREWASH CCG</c:v>
                </c:pt>
                <c:pt idx="93">
                  <c:v>KINGSTON CCG</c:v>
                </c:pt>
                <c:pt idx="94">
                  <c:v>SCARBOROUGH AND RYEDALE CCG</c:v>
                </c:pt>
                <c:pt idx="95">
                  <c:v>SOUTH EASTERN HAMPSHIRE CCG</c:v>
                </c:pt>
                <c:pt idx="96">
                  <c:v>SUNDERLAND CCG</c:v>
                </c:pt>
                <c:pt idx="97">
                  <c:v>WALSALL CCG</c:v>
                </c:pt>
                <c:pt idx="98">
                  <c:v>SOMERSET CCG</c:v>
                </c:pt>
                <c:pt idx="99">
                  <c:v>GREATER HUDDERSFIELD CCG</c:v>
                </c:pt>
                <c:pt idx="100">
                  <c:v>NORTH LINCOLNSHIRE CCG</c:v>
                </c:pt>
                <c:pt idx="101">
                  <c:v>HORSHAM AND MID SUSSEX CCG</c:v>
                </c:pt>
                <c:pt idx="102">
                  <c:v>NORTH DERBYSHIRE CCG</c:v>
                </c:pt>
                <c:pt idx="103">
                  <c:v>MILTON KEYNES CCG</c:v>
                </c:pt>
                <c:pt idx="104">
                  <c:v>BASILDON AND BRENTWOOD CCG</c:v>
                </c:pt>
                <c:pt idx="105">
                  <c:v>CASTLE POINT AND ROCHFORD CCG</c:v>
                </c:pt>
                <c:pt idx="106">
                  <c:v>CENTRAL MANCHESTER CCG</c:v>
                </c:pt>
                <c:pt idx="107">
                  <c:v>HARROGATE AND RURAL DISTRICT CCG</c:v>
                </c:pt>
                <c:pt idx="108">
                  <c:v>REDDITCH AND BROMSGROVE CCG</c:v>
                </c:pt>
                <c:pt idx="109">
                  <c:v>WEST LEICESTERSHIRE CCG</c:v>
                </c:pt>
                <c:pt idx="110">
                  <c:v>SOUTH WARWICKSHIRE CCG</c:v>
                </c:pt>
                <c:pt idx="111">
                  <c:v>NENE CCG</c:v>
                </c:pt>
                <c:pt idx="112">
                  <c:v>BEDFORDSHIRE CCG</c:v>
                </c:pt>
                <c:pt idx="113">
                  <c:v>DORSET CCG</c:v>
                </c:pt>
                <c:pt idx="114">
                  <c:v>TELFORD &amp; WREKIN CCG</c:v>
                </c:pt>
                <c:pt idx="115">
                  <c:v>BATH AND NORTH EAST SOMERSET CCG</c:v>
                </c:pt>
                <c:pt idx="116">
                  <c:v>ISLINGTON CCG</c:v>
                </c:pt>
                <c:pt idx="117">
                  <c:v>SHROPSHIRE CCG</c:v>
                </c:pt>
                <c:pt idx="118">
                  <c:v>NORTH HAMPSHIRE CCG</c:v>
                </c:pt>
                <c:pt idx="119">
                  <c:v>CAMDEN CCG</c:v>
                </c:pt>
                <c:pt idx="120">
                  <c:v>SALFORD CCG</c:v>
                </c:pt>
                <c:pt idx="121">
                  <c:v>DARLINGTON CCG</c:v>
                </c:pt>
                <c:pt idx="122">
                  <c:v>BARKING &amp; DAGENHAM CCG</c:v>
                </c:pt>
                <c:pt idx="123">
                  <c:v>WILTSHIRE CCG</c:v>
                </c:pt>
                <c:pt idx="124">
                  <c:v>WEST KENT CCG</c:v>
                </c:pt>
                <c:pt idx="125">
                  <c:v>EAST SURREY CCG</c:v>
                </c:pt>
                <c:pt idx="126">
                  <c:v>Powys Teaching</c:v>
                </c:pt>
                <c:pt idx="127">
                  <c:v>MANSFIELD &amp; ASHFIELD CCG</c:v>
                </c:pt>
                <c:pt idx="128">
                  <c:v>TRAFFORD CCG</c:v>
                </c:pt>
                <c:pt idx="129">
                  <c:v>COVENTRY AND RUGBY CCG</c:v>
                </c:pt>
                <c:pt idx="130">
                  <c:v>NORTH EAST HAMPSHIRE AND FARNHAM CCG</c:v>
                </c:pt>
                <c:pt idx="131">
                  <c:v>SOUTH KENT COAST CCG</c:v>
                </c:pt>
                <c:pt idx="132">
                  <c:v>GREENWICH CCG</c:v>
                </c:pt>
                <c:pt idx="133">
                  <c:v>WEST SUFFOLK CCG</c:v>
                </c:pt>
                <c:pt idx="134">
                  <c:v>WEST LONDON (K&amp;C &amp; QPP) CCG</c:v>
                </c:pt>
                <c:pt idx="135">
                  <c:v>NORTH STAFFORDSHIRE CCG</c:v>
                </c:pt>
                <c:pt idx="136">
                  <c:v>DUDLEY CCG</c:v>
                </c:pt>
                <c:pt idx="137">
                  <c:v>ROTHERHAM CCG</c:v>
                </c:pt>
                <c:pt idx="138">
                  <c:v>CAMBRIDGESHIRE AND PETERBOROUGH CCG</c:v>
                </c:pt>
                <c:pt idx="139">
                  <c:v>SWALE CCG</c:v>
                </c:pt>
                <c:pt idx="140">
                  <c:v>DARTFORD, GRAVESHAM AND SWANLEY CCG</c:v>
                </c:pt>
                <c:pt idx="141">
                  <c:v>SLOUGH CCG</c:v>
                </c:pt>
                <c:pt idx="142">
                  <c:v>BIRMINGHAM SOUTH AND CENTRAL CCG</c:v>
                </c:pt>
                <c:pt idx="143">
                  <c:v>WOLVERHAMPTON CCG</c:v>
                </c:pt>
                <c:pt idx="144">
                  <c:v>BARNET CCG</c:v>
                </c:pt>
                <c:pt idx="145">
                  <c:v>BOLTON CCG</c:v>
                </c:pt>
                <c:pt idx="146">
                  <c:v>SHEFFIELD CCG</c:v>
                </c:pt>
                <c:pt idx="147">
                  <c:v>Cardiff And Vale Uni</c:v>
                </c:pt>
                <c:pt idx="148">
                  <c:v>BIRMINGHAM CROSSCITY CCG</c:v>
                </c:pt>
                <c:pt idx="149">
                  <c:v>HAMMERSMITH AND FULHAM CCG</c:v>
                </c:pt>
                <c:pt idx="150">
                  <c:v>GUILDFORD AND WAVERLEY CCG</c:v>
                </c:pt>
                <c:pt idx="151">
                  <c:v>HULL CCG</c:v>
                </c:pt>
                <c:pt idx="152">
                  <c:v>HARDWICK CCG</c:v>
                </c:pt>
                <c:pt idx="153">
                  <c:v>MEDWAY CCG</c:v>
                </c:pt>
                <c:pt idx="154">
                  <c:v>SUTTON CCG</c:v>
                </c:pt>
                <c:pt idx="155">
                  <c:v>WAKEFIELD CCG</c:v>
                </c:pt>
                <c:pt idx="156">
                  <c:v>SOUTH DEVON AND TORBAY CCG</c:v>
                </c:pt>
                <c:pt idx="157">
                  <c:v>MID ESSEX CCG</c:v>
                </c:pt>
                <c:pt idx="158">
                  <c:v>STOCKPORT CCG</c:v>
                </c:pt>
                <c:pt idx="159">
                  <c:v>SOUTH SEFTON CCG</c:v>
                </c:pt>
                <c:pt idx="160">
                  <c:v>BRISTOL CCG</c:v>
                </c:pt>
                <c:pt idx="161">
                  <c:v>SURREY DOWNS CCG</c:v>
                </c:pt>
                <c:pt idx="162">
                  <c:v>SOUTH LINCOLNSHIRE CCG</c:v>
                </c:pt>
                <c:pt idx="163">
                  <c:v>KERNOW CCG</c:v>
                </c:pt>
                <c:pt idx="164">
                  <c:v>GLOUCESTERSHIRE CCG</c:v>
                </c:pt>
                <c:pt idx="165">
                  <c:v>CANNOCK CHASE CCG</c:v>
                </c:pt>
                <c:pt idx="166">
                  <c:v>SWINDON CCG</c:v>
                </c:pt>
                <c:pt idx="167">
                  <c:v>SOUTHPORT AND FORMBY CCG</c:v>
                </c:pt>
                <c:pt idx="168">
                  <c:v>HEYWOOD, MIDDLETON &amp; ROCHDALE CCG</c:v>
                </c:pt>
                <c:pt idx="169">
                  <c:v>NORTH, EAST, WEST DEVON CCG</c:v>
                </c:pt>
                <c:pt idx="170">
                  <c:v>HIGH WEALD LEWES HAVENS CCG</c:v>
                </c:pt>
                <c:pt idx="171">
                  <c:v>PORTSMOUTH CCG</c:v>
                </c:pt>
                <c:pt idx="172">
                  <c:v>SURREY HEATH CCG</c:v>
                </c:pt>
                <c:pt idx="173">
                  <c:v>CENTRAL LONDON (WESTMINSTER) CCG</c:v>
                </c:pt>
                <c:pt idx="174">
                  <c:v>WIGAN BOROUGH CCG</c:v>
                </c:pt>
                <c:pt idx="175">
                  <c:v>NORTH SOMERSET CCG</c:v>
                </c:pt>
                <c:pt idx="176">
                  <c:v>STOKE ON TRENT CCG</c:v>
                </c:pt>
                <c:pt idx="177">
                  <c:v>SOUTH WORCESTERSHIRE CCG</c:v>
                </c:pt>
                <c:pt idx="178">
                  <c:v>WARWICKSHIRE NORTH CCG</c:v>
                </c:pt>
                <c:pt idx="179">
                  <c:v>WARRINGTON CCG</c:v>
                </c:pt>
                <c:pt idx="180">
                  <c:v>LEICESTER CITY CCG</c:v>
                </c:pt>
                <c:pt idx="181">
                  <c:v>LUTON CCG</c:v>
                </c:pt>
                <c:pt idx="182">
                  <c:v>SOUTH NORFOLK CCG</c:v>
                </c:pt>
                <c:pt idx="183">
                  <c:v>NORTH KIRKLEES CCG</c:v>
                </c:pt>
                <c:pt idx="184">
                  <c:v>TAMESIDE AND GLOSSOP CCG</c:v>
                </c:pt>
                <c:pt idx="185">
                  <c:v>WIRRAL CCG</c:v>
                </c:pt>
                <c:pt idx="186">
                  <c:v>EASTBOURNE, HAILSHAM AND SEAFORD CCG</c:v>
                </c:pt>
                <c:pt idx="187">
                  <c:v>SOUTH TEES CCG</c:v>
                </c:pt>
                <c:pt idx="188">
                  <c:v>THANET CCG</c:v>
                </c:pt>
                <c:pt idx="189">
                  <c:v>LIVERPOOL CCG</c:v>
                </c:pt>
                <c:pt idx="190">
                  <c:v>STAFFORD AND SURROUNDS CCG</c:v>
                </c:pt>
                <c:pt idx="191">
                  <c:v>NORTH NORFOLK CCG</c:v>
                </c:pt>
                <c:pt idx="192">
                  <c:v>SOUTHEND CCG</c:v>
                </c:pt>
                <c:pt idx="193">
                  <c:v>ISLE OF WIGHT CCG</c:v>
                </c:pt>
                <c:pt idx="194">
                  <c:v>KNOWSLEY CCG</c:v>
                </c:pt>
                <c:pt idx="195">
                  <c:v>BLACKBURN WITH DARWEN CCG</c:v>
                </c:pt>
                <c:pt idx="196">
                  <c:v>HASTINGS &amp; ROTHER CCG</c:v>
                </c:pt>
                <c:pt idx="197">
                  <c:v>OLDHAM CCG</c:v>
                </c:pt>
                <c:pt idx="198">
                  <c:v>BARNSLEY CCG</c:v>
                </c:pt>
                <c:pt idx="199">
                  <c:v>LINCOLNSHIRE WEST CCG</c:v>
                </c:pt>
                <c:pt idx="200">
                  <c:v>CORBY CCG</c:v>
                </c:pt>
                <c:pt idx="201">
                  <c:v>Aneurin Bevan</c:v>
                </c:pt>
                <c:pt idx="202">
                  <c:v>Abertawe Bro Morgannwg Uni</c:v>
                </c:pt>
                <c:pt idx="203">
                  <c:v>GREAT YARMOUTH &amp; WAVENEY CCG</c:v>
                </c:pt>
                <c:pt idx="204">
                  <c:v>NORTH EAST ESSEX CCG</c:v>
                </c:pt>
                <c:pt idx="205">
                  <c:v>Hywel Dda</c:v>
                </c:pt>
                <c:pt idx="206">
                  <c:v>Betsi Cadwaladr Uni</c:v>
                </c:pt>
                <c:pt idx="207">
                  <c:v>LINCOLNSHIRE EAST CCG</c:v>
                </c:pt>
                <c:pt idx="208">
                  <c:v>NORTH MANCHESTER CCG</c:v>
                </c:pt>
                <c:pt idx="209">
                  <c:v>HALTON CCG</c:v>
                </c:pt>
                <c:pt idx="210">
                  <c:v>SOUTH MANCHESTER CCG</c:v>
                </c:pt>
                <c:pt idx="211">
                  <c:v>Cwm Taf</c:v>
                </c:pt>
                <c:pt idx="212">
                  <c:v>BRIGHTON &amp; HOVE CCG</c:v>
                </c:pt>
                <c:pt idx="213">
                  <c:v>WEST NORFOLK CCG</c:v>
                </c:pt>
                <c:pt idx="214">
                  <c:v>ST HELENS CCG</c:v>
                </c:pt>
                <c:pt idx="215">
                  <c:v>NORWICH CCG</c:v>
                </c:pt>
              </c:strCache>
            </c:strRef>
          </c:cat>
          <c:val>
            <c:numRef>
              <c:f>'Hyps &amp; Anxs'!$C$2:$C$217</c:f>
              <c:numCache>
                <c:formatCode>General</c:formatCode>
                <c:ptCount val="216"/>
                <c:pt idx="0">
                  <c:v>2207</c:v>
                </c:pt>
                <c:pt idx="1">
                  <c:v>2207</c:v>
                </c:pt>
                <c:pt idx="2">
                  <c:v>2207</c:v>
                </c:pt>
                <c:pt idx="3">
                  <c:v>2207</c:v>
                </c:pt>
                <c:pt idx="4">
                  <c:v>2207</c:v>
                </c:pt>
                <c:pt idx="5">
                  <c:v>2207</c:v>
                </c:pt>
                <c:pt idx="6">
                  <c:v>2207</c:v>
                </c:pt>
                <c:pt idx="7">
                  <c:v>2207</c:v>
                </c:pt>
                <c:pt idx="8">
                  <c:v>2207</c:v>
                </c:pt>
                <c:pt idx="9">
                  <c:v>2207</c:v>
                </c:pt>
                <c:pt idx="10">
                  <c:v>2207</c:v>
                </c:pt>
                <c:pt idx="11">
                  <c:v>2207</c:v>
                </c:pt>
                <c:pt idx="12">
                  <c:v>2207</c:v>
                </c:pt>
                <c:pt idx="13">
                  <c:v>2207</c:v>
                </c:pt>
                <c:pt idx="14">
                  <c:v>2207</c:v>
                </c:pt>
                <c:pt idx="15">
                  <c:v>2207</c:v>
                </c:pt>
                <c:pt idx="16">
                  <c:v>2207</c:v>
                </c:pt>
                <c:pt idx="17">
                  <c:v>2207</c:v>
                </c:pt>
                <c:pt idx="18">
                  <c:v>2207</c:v>
                </c:pt>
                <c:pt idx="19">
                  <c:v>2207</c:v>
                </c:pt>
                <c:pt idx="20">
                  <c:v>2207</c:v>
                </c:pt>
                <c:pt idx="21">
                  <c:v>2207</c:v>
                </c:pt>
                <c:pt idx="22">
                  <c:v>2207</c:v>
                </c:pt>
                <c:pt idx="23">
                  <c:v>2207</c:v>
                </c:pt>
                <c:pt idx="24">
                  <c:v>2207</c:v>
                </c:pt>
                <c:pt idx="25">
                  <c:v>2207</c:v>
                </c:pt>
                <c:pt idx="26">
                  <c:v>2207</c:v>
                </c:pt>
                <c:pt idx="27">
                  <c:v>2207</c:v>
                </c:pt>
                <c:pt idx="28">
                  <c:v>2207</c:v>
                </c:pt>
                <c:pt idx="29">
                  <c:v>2207</c:v>
                </c:pt>
                <c:pt idx="30">
                  <c:v>2207</c:v>
                </c:pt>
                <c:pt idx="31">
                  <c:v>2207</c:v>
                </c:pt>
                <c:pt idx="32">
                  <c:v>2207</c:v>
                </c:pt>
                <c:pt idx="33">
                  <c:v>2207</c:v>
                </c:pt>
                <c:pt idx="34">
                  <c:v>2207</c:v>
                </c:pt>
                <c:pt idx="35">
                  <c:v>2207</c:v>
                </c:pt>
                <c:pt idx="36">
                  <c:v>2207</c:v>
                </c:pt>
                <c:pt idx="37">
                  <c:v>2207</c:v>
                </c:pt>
                <c:pt idx="38">
                  <c:v>2207</c:v>
                </c:pt>
                <c:pt idx="39">
                  <c:v>2207</c:v>
                </c:pt>
                <c:pt idx="40">
                  <c:v>2207</c:v>
                </c:pt>
                <c:pt idx="41">
                  <c:v>2207</c:v>
                </c:pt>
                <c:pt idx="42">
                  <c:v>2207</c:v>
                </c:pt>
                <c:pt idx="43">
                  <c:v>2207</c:v>
                </c:pt>
                <c:pt idx="44">
                  <c:v>2207</c:v>
                </c:pt>
                <c:pt idx="45">
                  <c:v>2207</c:v>
                </c:pt>
                <c:pt idx="46">
                  <c:v>2207</c:v>
                </c:pt>
                <c:pt idx="47">
                  <c:v>2207</c:v>
                </c:pt>
                <c:pt idx="48">
                  <c:v>2207</c:v>
                </c:pt>
                <c:pt idx="49">
                  <c:v>2207</c:v>
                </c:pt>
                <c:pt idx="50">
                  <c:v>2207</c:v>
                </c:pt>
                <c:pt idx="51">
                  <c:v>2207</c:v>
                </c:pt>
                <c:pt idx="52">
                  <c:v>2207</c:v>
                </c:pt>
                <c:pt idx="53">
                  <c:v>2207</c:v>
                </c:pt>
                <c:pt idx="54">
                  <c:v>2207</c:v>
                </c:pt>
                <c:pt idx="55">
                  <c:v>2207</c:v>
                </c:pt>
                <c:pt idx="56">
                  <c:v>2207</c:v>
                </c:pt>
                <c:pt idx="57">
                  <c:v>2207</c:v>
                </c:pt>
                <c:pt idx="58">
                  <c:v>2207</c:v>
                </c:pt>
                <c:pt idx="59">
                  <c:v>2207</c:v>
                </c:pt>
                <c:pt idx="60">
                  <c:v>2207</c:v>
                </c:pt>
                <c:pt idx="61">
                  <c:v>2207</c:v>
                </c:pt>
                <c:pt idx="62">
                  <c:v>2207</c:v>
                </c:pt>
                <c:pt idx="63">
                  <c:v>2207</c:v>
                </c:pt>
                <c:pt idx="64">
                  <c:v>2207</c:v>
                </c:pt>
                <c:pt idx="65">
                  <c:v>2207</c:v>
                </c:pt>
                <c:pt idx="66">
                  <c:v>2207</c:v>
                </c:pt>
                <c:pt idx="67">
                  <c:v>2207</c:v>
                </c:pt>
                <c:pt idx="68">
                  <c:v>2207</c:v>
                </c:pt>
                <c:pt idx="69">
                  <c:v>2207</c:v>
                </c:pt>
                <c:pt idx="70">
                  <c:v>2207</c:v>
                </c:pt>
                <c:pt idx="71">
                  <c:v>2207</c:v>
                </c:pt>
                <c:pt idx="72">
                  <c:v>2207</c:v>
                </c:pt>
                <c:pt idx="73">
                  <c:v>2207</c:v>
                </c:pt>
                <c:pt idx="74">
                  <c:v>2207</c:v>
                </c:pt>
                <c:pt idx="75">
                  <c:v>2207</c:v>
                </c:pt>
                <c:pt idx="76">
                  <c:v>2207</c:v>
                </c:pt>
                <c:pt idx="77">
                  <c:v>2207</c:v>
                </c:pt>
                <c:pt idx="78">
                  <c:v>2207</c:v>
                </c:pt>
                <c:pt idx="79">
                  <c:v>2207</c:v>
                </c:pt>
                <c:pt idx="80">
                  <c:v>2207</c:v>
                </c:pt>
                <c:pt idx="81">
                  <c:v>2207</c:v>
                </c:pt>
                <c:pt idx="82">
                  <c:v>2207</c:v>
                </c:pt>
                <c:pt idx="83">
                  <c:v>2207</c:v>
                </c:pt>
                <c:pt idx="84">
                  <c:v>2207</c:v>
                </c:pt>
                <c:pt idx="85">
                  <c:v>2207</c:v>
                </c:pt>
                <c:pt idx="86">
                  <c:v>2207</c:v>
                </c:pt>
                <c:pt idx="87">
                  <c:v>2207</c:v>
                </c:pt>
                <c:pt idx="88">
                  <c:v>2207</c:v>
                </c:pt>
                <c:pt idx="89">
                  <c:v>2207</c:v>
                </c:pt>
                <c:pt idx="90">
                  <c:v>2207</c:v>
                </c:pt>
                <c:pt idx="91">
                  <c:v>2207</c:v>
                </c:pt>
                <c:pt idx="92">
                  <c:v>2207</c:v>
                </c:pt>
                <c:pt idx="93">
                  <c:v>2207</c:v>
                </c:pt>
                <c:pt idx="94">
                  <c:v>2207</c:v>
                </c:pt>
                <c:pt idx="95">
                  <c:v>2207</c:v>
                </c:pt>
                <c:pt idx="96">
                  <c:v>2207</c:v>
                </c:pt>
                <c:pt idx="97">
                  <c:v>2207</c:v>
                </c:pt>
                <c:pt idx="98">
                  <c:v>2207</c:v>
                </c:pt>
                <c:pt idx="99">
                  <c:v>2207</c:v>
                </c:pt>
                <c:pt idx="100">
                  <c:v>2207</c:v>
                </c:pt>
                <c:pt idx="101">
                  <c:v>2207</c:v>
                </c:pt>
                <c:pt idx="102">
                  <c:v>2207</c:v>
                </c:pt>
                <c:pt idx="103">
                  <c:v>2207</c:v>
                </c:pt>
                <c:pt idx="104">
                  <c:v>2207</c:v>
                </c:pt>
                <c:pt idx="105">
                  <c:v>2207</c:v>
                </c:pt>
                <c:pt idx="106">
                  <c:v>2207</c:v>
                </c:pt>
                <c:pt idx="107">
                  <c:v>2207</c:v>
                </c:pt>
                <c:pt idx="108">
                  <c:v>2207</c:v>
                </c:pt>
                <c:pt idx="109">
                  <c:v>2207</c:v>
                </c:pt>
                <c:pt idx="110">
                  <c:v>2207</c:v>
                </c:pt>
                <c:pt idx="111">
                  <c:v>2207</c:v>
                </c:pt>
                <c:pt idx="112">
                  <c:v>2207</c:v>
                </c:pt>
                <c:pt idx="113">
                  <c:v>2207</c:v>
                </c:pt>
                <c:pt idx="114">
                  <c:v>2207</c:v>
                </c:pt>
                <c:pt idx="115">
                  <c:v>2207</c:v>
                </c:pt>
                <c:pt idx="116">
                  <c:v>2207</c:v>
                </c:pt>
                <c:pt idx="117">
                  <c:v>2207</c:v>
                </c:pt>
                <c:pt idx="118">
                  <c:v>2207</c:v>
                </c:pt>
                <c:pt idx="119">
                  <c:v>2207</c:v>
                </c:pt>
                <c:pt idx="120">
                  <c:v>2207</c:v>
                </c:pt>
                <c:pt idx="121">
                  <c:v>2207</c:v>
                </c:pt>
                <c:pt idx="122">
                  <c:v>2207</c:v>
                </c:pt>
                <c:pt idx="123">
                  <c:v>2207</c:v>
                </c:pt>
                <c:pt idx="124">
                  <c:v>2207</c:v>
                </c:pt>
                <c:pt idx="125">
                  <c:v>2207</c:v>
                </c:pt>
                <c:pt idx="126">
                  <c:v>2207</c:v>
                </c:pt>
                <c:pt idx="127">
                  <c:v>2207</c:v>
                </c:pt>
                <c:pt idx="128">
                  <c:v>2207</c:v>
                </c:pt>
                <c:pt idx="129">
                  <c:v>2207</c:v>
                </c:pt>
                <c:pt idx="130">
                  <c:v>2207</c:v>
                </c:pt>
                <c:pt idx="131">
                  <c:v>2207</c:v>
                </c:pt>
                <c:pt idx="132">
                  <c:v>2207</c:v>
                </c:pt>
                <c:pt idx="133">
                  <c:v>2207</c:v>
                </c:pt>
                <c:pt idx="134">
                  <c:v>2207</c:v>
                </c:pt>
                <c:pt idx="135">
                  <c:v>2207</c:v>
                </c:pt>
                <c:pt idx="136">
                  <c:v>2207</c:v>
                </c:pt>
                <c:pt idx="137">
                  <c:v>2207</c:v>
                </c:pt>
                <c:pt idx="138">
                  <c:v>2207</c:v>
                </c:pt>
                <c:pt idx="139">
                  <c:v>2207</c:v>
                </c:pt>
                <c:pt idx="140">
                  <c:v>2207</c:v>
                </c:pt>
                <c:pt idx="141">
                  <c:v>2207</c:v>
                </c:pt>
                <c:pt idx="142">
                  <c:v>2207</c:v>
                </c:pt>
                <c:pt idx="143">
                  <c:v>2207</c:v>
                </c:pt>
                <c:pt idx="144">
                  <c:v>2207</c:v>
                </c:pt>
                <c:pt idx="145">
                  <c:v>2207</c:v>
                </c:pt>
                <c:pt idx="146">
                  <c:v>2207</c:v>
                </c:pt>
                <c:pt idx="147">
                  <c:v>2207</c:v>
                </c:pt>
                <c:pt idx="148">
                  <c:v>2207</c:v>
                </c:pt>
                <c:pt idx="149">
                  <c:v>2207</c:v>
                </c:pt>
                <c:pt idx="150">
                  <c:v>2207</c:v>
                </c:pt>
                <c:pt idx="151">
                  <c:v>2207</c:v>
                </c:pt>
                <c:pt idx="152">
                  <c:v>2207</c:v>
                </c:pt>
                <c:pt idx="153">
                  <c:v>2207</c:v>
                </c:pt>
                <c:pt idx="154">
                  <c:v>2207</c:v>
                </c:pt>
                <c:pt idx="155">
                  <c:v>2207</c:v>
                </c:pt>
                <c:pt idx="156">
                  <c:v>2207</c:v>
                </c:pt>
                <c:pt idx="157">
                  <c:v>2207</c:v>
                </c:pt>
                <c:pt idx="158">
                  <c:v>2207</c:v>
                </c:pt>
                <c:pt idx="159">
                  <c:v>2207</c:v>
                </c:pt>
                <c:pt idx="160">
                  <c:v>2207</c:v>
                </c:pt>
                <c:pt idx="161">
                  <c:v>2207</c:v>
                </c:pt>
                <c:pt idx="162">
                  <c:v>2207</c:v>
                </c:pt>
                <c:pt idx="163">
                  <c:v>2207</c:v>
                </c:pt>
                <c:pt idx="164">
                  <c:v>2207</c:v>
                </c:pt>
                <c:pt idx="165">
                  <c:v>2207</c:v>
                </c:pt>
                <c:pt idx="166">
                  <c:v>2207</c:v>
                </c:pt>
                <c:pt idx="167">
                  <c:v>2207</c:v>
                </c:pt>
                <c:pt idx="168">
                  <c:v>2207</c:v>
                </c:pt>
                <c:pt idx="169">
                  <c:v>2207</c:v>
                </c:pt>
                <c:pt idx="170">
                  <c:v>2207</c:v>
                </c:pt>
                <c:pt idx="171">
                  <c:v>2207</c:v>
                </c:pt>
                <c:pt idx="172">
                  <c:v>2207</c:v>
                </c:pt>
                <c:pt idx="173">
                  <c:v>2207</c:v>
                </c:pt>
                <c:pt idx="174">
                  <c:v>2207</c:v>
                </c:pt>
                <c:pt idx="175">
                  <c:v>2207</c:v>
                </c:pt>
                <c:pt idx="176">
                  <c:v>2207</c:v>
                </c:pt>
                <c:pt idx="177">
                  <c:v>2207</c:v>
                </c:pt>
                <c:pt idx="178">
                  <c:v>2207</c:v>
                </c:pt>
                <c:pt idx="179">
                  <c:v>2207</c:v>
                </c:pt>
                <c:pt idx="180">
                  <c:v>2207</c:v>
                </c:pt>
                <c:pt idx="181">
                  <c:v>2207</c:v>
                </c:pt>
                <c:pt idx="182">
                  <c:v>2207</c:v>
                </c:pt>
                <c:pt idx="183">
                  <c:v>2207</c:v>
                </c:pt>
                <c:pt idx="184">
                  <c:v>2207</c:v>
                </c:pt>
                <c:pt idx="185">
                  <c:v>2207</c:v>
                </c:pt>
                <c:pt idx="186">
                  <c:v>2207</c:v>
                </c:pt>
                <c:pt idx="187">
                  <c:v>2207</c:v>
                </c:pt>
                <c:pt idx="188">
                  <c:v>2207</c:v>
                </c:pt>
                <c:pt idx="189">
                  <c:v>2207</c:v>
                </c:pt>
                <c:pt idx="190">
                  <c:v>2207</c:v>
                </c:pt>
                <c:pt idx="191">
                  <c:v>2207</c:v>
                </c:pt>
                <c:pt idx="192">
                  <c:v>2207</c:v>
                </c:pt>
                <c:pt idx="193">
                  <c:v>2207</c:v>
                </c:pt>
                <c:pt idx="194">
                  <c:v>2207</c:v>
                </c:pt>
                <c:pt idx="195">
                  <c:v>2207</c:v>
                </c:pt>
                <c:pt idx="196">
                  <c:v>2207</c:v>
                </c:pt>
                <c:pt idx="197">
                  <c:v>2207</c:v>
                </c:pt>
                <c:pt idx="198">
                  <c:v>2207</c:v>
                </c:pt>
                <c:pt idx="199">
                  <c:v>2207</c:v>
                </c:pt>
                <c:pt idx="200">
                  <c:v>2207</c:v>
                </c:pt>
                <c:pt idx="201">
                  <c:v>2207</c:v>
                </c:pt>
                <c:pt idx="202">
                  <c:v>2207</c:v>
                </c:pt>
                <c:pt idx="203">
                  <c:v>2207</c:v>
                </c:pt>
                <c:pt idx="204">
                  <c:v>2207</c:v>
                </c:pt>
                <c:pt idx="205">
                  <c:v>2207</c:v>
                </c:pt>
                <c:pt idx="206">
                  <c:v>2207</c:v>
                </c:pt>
                <c:pt idx="207">
                  <c:v>2207</c:v>
                </c:pt>
                <c:pt idx="208">
                  <c:v>2207</c:v>
                </c:pt>
                <c:pt idx="209">
                  <c:v>2207</c:v>
                </c:pt>
                <c:pt idx="210">
                  <c:v>2207</c:v>
                </c:pt>
                <c:pt idx="211">
                  <c:v>2207</c:v>
                </c:pt>
                <c:pt idx="212">
                  <c:v>2207</c:v>
                </c:pt>
                <c:pt idx="213">
                  <c:v>2207</c:v>
                </c:pt>
                <c:pt idx="214">
                  <c:v>2207</c:v>
                </c:pt>
                <c:pt idx="215">
                  <c:v>2207</c:v>
                </c:pt>
              </c:numCache>
            </c:numRef>
          </c:val>
        </c:ser>
        <c:ser>
          <c:idx val="2"/>
          <c:order val="2"/>
          <c:tx>
            <c:strRef>
              <c:f>'Hyps &amp; Anxs'!$D$1</c:f>
              <c:strCache>
                <c:ptCount val="1"/>
                <c:pt idx="0">
                  <c:v>Wales Average</c:v>
                </c:pt>
              </c:strCache>
            </c:strRef>
          </c:tx>
          <c:marker>
            <c:symbol val="none"/>
          </c:marker>
          <c:cat>
            <c:strRef>
              <c:f>'Hyps &amp; Anxs'!$A$2:$A$217</c:f>
              <c:strCache>
                <c:ptCount val="216"/>
                <c:pt idx="0">
                  <c:v>NEWHAM CCG</c:v>
                </c:pt>
                <c:pt idx="1">
                  <c:v>TOWER HAMLETS CCG</c:v>
                </c:pt>
                <c:pt idx="2">
                  <c:v>LEWISHAM CCG</c:v>
                </c:pt>
                <c:pt idx="3">
                  <c:v>NEWBURY AND DISTRICT CCG</c:v>
                </c:pt>
                <c:pt idx="4">
                  <c:v>SOUTHWARK CCG</c:v>
                </c:pt>
                <c:pt idx="5">
                  <c:v>BRENT CCG</c:v>
                </c:pt>
                <c:pt idx="6">
                  <c:v>BROMLEY CCG</c:v>
                </c:pt>
                <c:pt idx="7">
                  <c:v>SOUTH TYNESIDE CCG</c:v>
                </c:pt>
                <c:pt idx="8">
                  <c:v>VALE OF YORK CCG</c:v>
                </c:pt>
                <c:pt idx="9">
                  <c:v>RUSHCLIFFE CCG</c:v>
                </c:pt>
                <c:pt idx="10">
                  <c:v>EALING CCG</c:v>
                </c:pt>
                <c:pt idx="11">
                  <c:v>HARINGEY CCG</c:v>
                </c:pt>
                <c:pt idx="12">
                  <c:v>LAMBETH CCG</c:v>
                </c:pt>
                <c:pt idx="13">
                  <c:v>HARTLEPOOL AND STOCKTON-ON-TEES CCG</c:v>
                </c:pt>
                <c:pt idx="14">
                  <c:v>HAMBLETON, RICHMONDSHIRE AND WHITBY CCG</c:v>
                </c:pt>
                <c:pt idx="15">
                  <c:v>NORTH &amp; WEST READING CCG</c:v>
                </c:pt>
                <c:pt idx="16">
                  <c:v>ASHFORD CCG</c:v>
                </c:pt>
                <c:pt idx="17">
                  <c:v>SOUTH GLOUCESTERSHIRE CCG</c:v>
                </c:pt>
                <c:pt idx="18">
                  <c:v>CROYDON CCG</c:v>
                </c:pt>
                <c:pt idx="19">
                  <c:v>HARROW CCG</c:v>
                </c:pt>
                <c:pt idx="20">
                  <c:v>OXFORDSHIRE CCG</c:v>
                </c:pt>
                <c:pt idx="21">
                  <c:v>BEXLEY CCG</c:v>
                </c:pt>
                <c:pt idx="22">
                  <c:v>AYLESBURY VALE CCG</c:v>
                </c:pt>
                <c:pt idx="23">
                  <c:v>MERTON CCG</c:v>
                </c:pt>
                <c:pt idx="24">
                  <c:v>NOTTINGHAM NORTH &amp; EAST CCG</c:v>
                </c:pt>
                <c:pt idx="25">
                  <c:v>WEST ESSEX CCG</c:v>
                </c:pt>
                <c:pt idx="26">
                  <c:v>HILLINGDON CCG</c:v>
                </c:pt>
                <c:pt idx="27">
                  <c:v>THURROCK CCG</c:v>
                </c:pt>
                <c:pt idx="28">
                  <c:v>HEREFORDSHIRE CCG</c:v>
                </c:pt>
                <c:pt idx="29">
                  <c:v>NORTHUMBERLAND CCG</c:v>
                </c:pt>
                <c:pt idx="30">
                  <c:v>LEEDS SOUTH AND EAST CCG</c:v>
                </c:pt>
                <c:pt idx="31">
                  <c:v>NORTH DURHAM CCG</c:v>
                </c:pt>
                <c:pt idx="32">
                  <c:v>HERTS VALLEYS CCG</c:v>
                </c:pt>
                <c:pt idx="33">
                  <c:v>SE STAFFS &amp; SEISDON PENINSULAR CCG</c:v>
                </c:pt>
                <c:pt idx="34">
                  <c:v>CUMBRIA CCG</c:v>
                </c:pt>
                <c:pt idx="35">
                  <c:v>LEEDS NORTH CCG</c:v>
                </c:pt>
                <c:pt idx="36">
                  <c:v>BLACKPOOL CCG</c:v>
                </c:pt>
                <c:pt idx="37">
                  <c:v>VALE ROYAL CCG</c:v>
                </c:pt>
                <c:pt idx="38">
                  <c:v>LEEDS WEST CCG</c:v>
                </c:pt>
                <c:pt idx="39">
                  <c:v>GREATER PRESTON CCG</c:v>
                </c:pt>
                <c:pt idx="40">
                  <c:v>WALTHAM FOREST CCG</c:v>
                </c:pt>
                <c:pt idx="41">
                  <c:v>CHILTERN CCG</c:v>
                </c:pt>
                <c:pt idx="42">
                  <c:v>EAST LANCASHIRE CCG</c:v>
                </c:pt>
                <c:pt idx="43">
                  <c:v>WEST HAMPSHIRE CCG</c:v>
                </c:pt>
                <c:pt idx="44">
                  <c:v>BRADFORD DISTRICTS CCG</c:v>
                </c:pt>
                <c:pt idx="45">
                  <c:v>BRACKNELL AND ASCOT CCG</c:v>
                </c:pt>
                <c:pt idx="46">
                  <c:v>ENFIELD CCG</c:v>
                </c:pt>
                <c:pt idx="47">
                  <c:v>FAREHAM AND GOSPORT CCG</c:v>
                </c:pt>
                <c:pt idx="48">
                  <c:v>HOUNSLOW CCG</c:v>
                </c:pt>
                <c:pt idx="49">
                  <c:v>AIREDALE, WHARFEDALE AND CRAVEN CCG</c:v>
                </c:pt>
                <c:pt idx="50">
                  <c:v>NOTTINGHAM CITY CCG</c:v>
                </c:pt>
                <c:pt idx="51">
                  <c:v>BASSETLAW CCG</c:v>
                </c:pt>
                <c:pt idx="52">
                  <c:v>EAST LEICESTERSHIRE AND RUTLAND CCG</c:v>
                </c:pt>
                <c:pt idx="53">
                  <c:v>WOKINGHAM CCG</c:v>
                </c:pt>
                <c:pt idx="54">
                  <c:v>SOLIHULL CCG</c:v>
                </c:pt>
                <c:pt idx="55">
                  <c:v>HAVERING CCG</c:v>
                </c:pt>
                <c:pt idx="56">
                  <c:v>NEWCASTLE GATESHEAD CCG</c:v>
                </c:pt>
                <c:pt idx="57">
                  <c:v>DONCASTER CCG</c:v>
                </c:pt>
                <c:pt idx="58">
                  <c:v>NORTH TYNESIDE CCG</c:v>
                </c:pt>
                <c:pt idx="59">
                  <c:v>NEWARK &amp; SHERWOOD CCG</c:v>
                </c:pt>
                <c:pt idx="60">
                  <c:v>EAST AND NORTH HERTFORDSHIRE CCG</c:v>
                </c:pt>
                <c:pt idx="61">
                  <c:v>NORTH EAST LINCOLNSHIRE CCG</c:v>
                </c:pt>
                <c:pt idx="62">
                  <c:v>WYRE FOREST CCG</c:v>
                </c:pt>
                <c:pt idx="63">
                  <c:v>SOUTHERN DERBYSHIRE CCG</c:v>
                </c:pt>
                <c:pt idx="64">
                  <c:v>RICHMOND CCG</c:v>
                </c:pt>
                <c:pt idx="65">
                  <c:v>FYLDE &amp; WYRE CCG</c:v>
                </c:pt>
                <c:pt idx="66">
                  <c:v>WEST LANCASHIRE CCG</c:v>
                </c:pt>
                <c:pt idx="67">
                  <c:v>BRADFORD CITY CCG</c:v>
                </c:pt>
                <c:pt idx="68">
                  <c:v>SOUTH WEST LINCOLNSHIRE CCG</c:v>
                </c:pt>
                <c:pt idx="69">
                  <c:v>IPSWICH AND EAST SUFFOLK CCG</c:v>
                </c:pt>
                <c:pt idx="70">
                  <c:v>NOTTINGHAM WEST CCG</c:v>
                </c:pt>
                <c:pt idx="71">
                  <c:v>EAST STAFFORDSHIRE CCG</c:v>
                </c:pt>
                <c:pt idx="72">
                  <c:v>DURHAM DALES,EASINGTON &amp; SEDGEFIELD CCG</c:v>
                </c:pt>
                <c:pt idx="73">
                  <c:v>CHORLEY AND SOUTH RIBBLE CCG</c:v>
                </c:pt>
                <c:pt idx="74">
                  <c:v>EAST RIDING OF YORKSHIRE CCG</c:v>
                </c:pt>
                <c:pt idx="75">
                  <c:v>CRAWLEY CCG</c:v>
                </c:pt>
                <c:pt idx="76">
                  <c:v>CANTERBURY AND COASTAL CCG</c:v>
                </c:pt>
                <c:pt idx="77">
                  <c:v>WINDSOR, ASCOT AND MAIDENHEAD CCG</c:v>
                </c:pt>
                <c:pt idx="78">
                  <c:v>SOUTH CHESHIRE CCG</c:v>
                </c:pt>
                <c:pt idx="79">
                  <c:v>CALDERDALE CCG</c:v>
                </c:pt>
                <c:pt idx="80">
                  <c:v>REDBRIDGE CCG</c:v>
                </c:pt>
                <c:pt idx="81">
                  <c:v>COASTAL WEST SUSSEX CCG</c:v>
                </c:pt>
                <c:pt idx="82">
                  <c:v>BURY CCG</c:v>
                </c:pt>
                <c:pt idx="83">
                  <c:v>WANDSWORTH CCG</c:v>
                </c:pt>
                <c:pt idx="84">
                  <c:v>CITY AND HACKNEY CCG</c:v>
                </c:pt>
                <c:pt idx="85">
                  <c:v>SOUTH READING CCG</c:v>
                </c:pt>
                <c:pt idx="86">
                  <c:v>WEST CHESHIRE CCG</c:v>
                </c:pt>
                <c:pt idx="87">
                  <c:v>SANDWELL AND WEST BIRMINGHAM CCG</c:v>
                </c:pt>
                <c:pt idx="88">
                  <c:v>EASTERN CHESHIRE CCG</c:v>
                </c:pt>
                <c:pt idx="89">
                  <c:v>LANCASHIRE NORTH CCG</c:v>
                </c:pt>
                <c:pt idx="90">
                  <c:v>NORTH WEST SURREY CCG</c:v>
                </c:pt>
                <c:pt idx="91">
                  <c:v>SOUTHAMPTON CCG</c:v>
                </c:pt>
                <c:pt idx="92">
                  <c:v>EREWASH CCG</c:v>
                </c:pt>
                <c:pt idx="93">
                  <c:v>KINGSTON CCG</c:v>
                </c:pt>
                <c:pt idx="94">
                  <c:v>SCARBOROUGH AND RYEDALE CCG</c:v>
                </c:pt>
                <c:pt idx="95">
                  <c:v>SOUTH EASTERN HAMPSHIRE CCG</c:v>
                </c:pt>
                <c:pt idx="96">
                  <c:v>SUNDERLAND CCG</c:v>
                </c:pt>
                <c:pt idx="97">
                  <c:v>WALSALL CCG</c:v>
                </c:pt>
                <c:pt idx="98">
                  <c:v>SOMERSET CCG</c:v>
                </c:pt>
                <c:pt idx="99">
                  <c:v>GREATER HUDDERSFIELD CCG</c:v>
                </c:pt>
                <c:pt idx="100">
                  <c:v>NORTH LINCOLNSHIRE CCG</c:v>
                </c:pt>
                <c:pt idx="101">
                  <c:v>HORSHAM AND MID SUSSEX CCG</c:v>
                </c:pt>
                <c:pt idx="102">
                  <c:v>NORTH DERBYSHIRE CCG</c:v>
                </c:pt>
                <c:pt idx="103">
                  <c:v>MILTON KEYNES CCG</c:v>
                </c:pt>
                <c:pt idx="104">
                  <c:v>BASILDON AND BRENTWOOD CCG</c:v>
                </c:pt>
                <c:pt idx="105">
                  <c:v>CASTLE POINT AND ROCHFORD CCG</c:v>
                </c:pt>
                <c:pt idx="106">
                  <c:v>CENTRAL MANCHESTER CCG</c:v>
                </c:pt>
                <c:pt idx="107">
                  <c:v>HARROGATE AND RURAL DISTRICT CCG</c:v>
                </c:pt>
                <c:pt idx="108">
                  <c:v>REDDITCH AND BROMSGROVE CCG</c:v>
                </c:pt>
                <c:pt idx="109">
                  <c:v>WEST LEICESTERSHIRE CCG</c:v>
                </c:pt>
                <c:pt idx="110">
                  <c:v>SOUTH WARWICKSHIRE CCG</c:v>
                </c:pt>
                <c:pt idx="111">
                  <c:v>NENE CCG</c:v>
                </c:pt>
                <c:pt idx="112">
                  <c:v>BEDFORDSHIRE CCG</c:v>
                </c:pt>
                <c:pt idx="113">
                  <c:v>DORSET CCG</c:v>
                </c:pt>
                <c:pt idx="114">
                  <c:v>TELFORD &amp; WREKIN CCG</c:v>
                </c:pt>
                <c:pt idx="115">
                  <c:v>BATH AND NORTH EAST SOMERSET CCG</c:v>
                </c:pt>
                <c:pt idx="116">
                  <c:v>ISLINGTON CCG</c:v>
                </c:pt>
                <c:pt idx="117">
                  <c:v>SHROPSHIRE CCG</c:v>
                </c:pt>
                <c:pt idx="118">
                  <c:v>NORTH HAMPSHIRE CCG</c:v>
                </c:pt>
                <c:pt idx="119">
                  <c:v>CAMDEN CCG</c:v>
                </c:pt>
                <c:pt idx="120">
                  <c:v>SALFORD CCG</c:v>
                </c:pt>
                <c:pt idx="121">
                  <c:v>DARLINGTON CCG</c:v>
                </c:pt>
                <c:pt idx="122">
                  <c:v>BARKING &amp; DAGENHAM CCG</c:v>
                </c:pt>
                <c:pt idx="123">
                  <c:v>WILTSHIRE CCG</c:v>
                </c:pt>
                <c:pt idx="124">
                  <c:v>WEST KENT CCG</c:v>
                </c:pt>
                <c:pt idx="125">
                  <c:v>EAST SURREY CCG</c:v>
                </c:pt>
                <c:pt idx="126">
                  <c:v>Powys Teaching</c:v>
                </c:pt>
                <c:pt idx="127">
                  <c:v>MANSFIELD &amp; ASHFIELD CCG</c:v>
                </c:pt>
                <c:pt idx="128">
                  <c:v>TRAFFORD CCG</c:v>
                </c:pt>
                <c:pt idx="129">
                  <c:v>COVENTRY AND RUGBY CCG</c:v>
                </c:pt>
                <c:pt idx="130">
                  <c:v>NORTH EAST HAMPSHIRE AND FARNHAM CCG</c:v>
                </c:pt>
                <c:pt idx="131">
                  <c:v>SOUTH KENT COAST CCG</c:v>
                </c:pt>
                <c:pt idx="132">
                  <c:v>GREENWICH CCG</c:v>
                </c:pt>
                <c:pt idx="133">
                  <c:v>WEST SUFFOLK CCG</c:v>
                </c:pt>
                <c:pt idx="134">
                  <c:v>WEST LONDON (K&amp;C &amp; QPP) CCG</c:v>
                </c:pt>
                <c:pt idx="135">
                  <c:v>NORTH STAFFORDSHIRE CCG</c:v>
                </c:pt>
                <c:pt idx="136">
                  <c:v>DUDLEY CCG</c:v>
                </c:pt>
                <c:pt idx="137">
                  <c:v>ROTHERHAM CCG</c:v>
                </c:pt>
                <c:pt idx="138">
                  <c:v>CAMBRIDGESHIRE AND PETERBOROUGH CCG</c:v>
                </c:pt>
                <c:pt idx="139">
                  <c:v>SWALE CCG</c:v>
                </c:pt>
                <c:pt idx="140">
                  <c:v>DARTFORD, GRAVESHAM AND SWANLEY CCG</c:v>
                </c:pt>
                <c:pt idx="141">
                  <c:v>SLOUGH CCG</c:v>
                </c:pt>
                <c:pt idx="142">
                  <c:v>BIRMINGHAM SOUTH AND CENTRAL CCG</c:v>
                </c:pt>
                <c:pt idx="143">
                  <c:v>WOLVERHAMPTON CCG</c:v>
                </c:pt>
                <c:pt idx="144">
                  <c:v>BARNET CCG</c:v>
                </c:pt>
                <c:pt idx="145">
                  <c:v>BOLTON CCG</c:v>
                </c:pt>
                <c:pt idx="146">
                  <c:v>SHEFFIELD CCG</c:v>
                </c:pt>
                <c:pt idx="147">
                  <c:v>Cardiff And Vale Uni</c:v>
                </c:pt>
                <c:pt idx="148">
                  <c:v>BIRMINGHAM CROSSCITY CCG</c:v>
                </c:pt>
                <c:pt idx="149">
                  <c:v>HAMMERSMITH AND FULHAM CCG</c:v>
                </c:pt>
                <c:pt idx="150">
                  <c:v>GUILDFORD AND WAVERLEY CCG</c:v>
                </c:pt>
                <c:pt idx="151">
                  <c:v>HULL CCG</c:v>
                </c:pt>
                <c:pt idx="152">
                  <c:v>HARDWICK CCG</c:v>
                </c:pt>
                <c:pt idx="153">
                  <c:v>MEDWAY CCG</c:v>
                </c:pt>
                <c:pt idx="154">
                  <c:v>SUTTON CCG</c:v>
                </c:pt>
                <c:pt idx="155">
                  <c:v>WAKEFIELD CCG</c:v>
                </c:pt>
                <c:pt idx="156">
                  <c:v>SOUTH DEVON AND TORBAY CCG</c:v>
                </c:pt>
                <c:pt idx="157">
                  <c:v>MID ESSEX CCG</c:v>
                </c:pt>
                <c:pt idx="158">
                  <c:v>STOCKPORT CCG</c:v>
                </c:pt>
                <c:pt idx="159">
                  <c:v>SOUTH SEFTON CCG</c:v>
                </c:pt>
                <c:pt idx="160">
                  <c:v>BRISTOL CCG</c:v>
                </c:pt>
                <c:pt idx="161">
                  <c:v>SURREY DOWNS CCG</c:v>
                </c:pt>
                <c:pt idx="162">
                  <c:v>SOUTH LINCOLNSHIRE CCG</c:v>
                </c:pt>
                <c:pt idx="163">
                  <c:v>KERNOW CCG</c:v>
                </c:pt>
                <c:pt idx="164">
                  <c:v>GLOUCESTERSHIRE CCG</c:v>
                </c:pt>
                <c:pt idx="165">
                  <c:v>CANNOCK CHASE CCG</c:v>
                </c:pt>
                <c:pt idx="166">
                  <c:v>SWINDON CCG</c:v>
                </c:pt>
                <c:pt idx="167">
                  <c:v>SOUTHPORT AND FORMBY CCG</c:v>
                </c:pt>
                <c:pt idx="168">
                  <c:v>HEYWOOD, MIDDLETON &amp; ROCHDALE CCG</c:v>
                </c:pt>
                <c:pt idx="169">
                  <c:v>NORTH, EAST, WEST DEVON CCG</c:v>
                </c:pt>
                <c:pt idx="170">
                  <c:v>HIGH WEALD LEWES HAVENS CCG</c:v>
                </c:pt>
                <c:pt idx="171">
                  <c:v>PORTSMOUTH CCG</c:v>
                </c:pt>
                <c:pt idx="172">
                  <c:v>SURREY HEATH CCG</c:v>
                </c:pt>
                <c:pt idx="173">
                  <c:v>CENTRAL LONDON (WESTMINSTER) CCG</c:v>
                </c:pt>
                <c:pt idx="174">
                  <c:v>WIGAN BOROUGH CCG</c:v>
                </c:pt>
                <c:pt idx="175">
                  <c:v>NORTH SOMERSET CCG</c:v>
                </c:pt>
                <c:pt idx="176">
                  <c:v>STOKE ON TRENT CCG</c:v>
                </c:pt>
                <c:pt idx="177">
                  <c:v>SOUTH WORCESTERSHIRE CCG</c:v>
                </c:pt>
                <c:pt idx="178">
                  <c:v>WARWICKSHIRE NORTH CCG</c:v>
                </c:pt>
                <c:pt idx="179">
                  <c:v>WARRINGTON CCG</c:v>
                </c:pt>
                <c:pt idx="180">
                  <c:v>LEICESTER CITY CCG</c:v>
                </c:pt>
                <c:pt idx="181">
                  <c:v>LUTON CCG</c:v>
                </c:pt>
                <c:pt idx="182">
                  <c:v>SOUTH NORFOLK CCG</c:v>
                </c:pt>
                <c:pt idx="183">
                  <c:v>NORTH KIRKLEES CCG</c:v>
                </c:pt>
                <c:pt idx="184">
                  <c:v>TAMESIDE AND GLOSSOP CCG</c:v>
                </c:pt>
                <c:pt idx="185">
                  <c:v>WIRRAL CCG</c:v>
                </c:pt>
                <c:pt idx="186">
                  <c:v>EASTBOURNE, HAILSHAM AND SEAFORD CCG</c:v>
                </c:pt>
                <c:pt idx="187">
                  <c:v>SOUTH TEES CCG</c:v>
                </c:pt>
                <c:pt idx="188">
                  <c:v>THANET CCG</c:v>
                </c:pt>
                <c:pt idx="189">
                  <c:v>LIVERPOOL CCG</c:v>
                </c:pt>
                <c:pt idx="190">
                  <c:v>STAFFORD AND SURROUNDS CCG</c:v>
                </c:pt>
                <c:pt idx="191">
                  <c:v>NORTH NORFOLK CCG</c:v>
                </c:pt>
                <c:pt idx="192">
                  <c:v>SOUTHEND CCG</c:v>
                </c:pt>
                <c:pt idx="193">
                  <c:v>ISLE OF WIGHT CCG</c:v>
                </c:pt>
                <c:pt idx="194">
                  <c:v>KNOWSLEY CCG</c:v>
                </c:pt>
                <c:pt idx="195">
                  <c:v>BLACKBURN WITH DARWEN CCG</c:v>
                </c:pt>
                <c:pt idx="196">
                  <c:v>HASTINGS &amp; ROTHER CCG</c:v>
                </c:pt>
                <c:pt idx="197">
                  <c:v>OLDHAM CCG</c:v>
                </c:pt>
                <c:pt idx="198">
                  <c:v>BARNSLEY CCG</c:v>
                </c:pt>
                <c:pt idx="199">
                  <c:v>LINCOLNSHIRE WEST CCG</c:v>
                </c:pt>
                <c:pt idx="200">
                  <c:v>CORBY CCG</c:v>
                </c:pt>
                <c:pt idx="201">
                  <c:v>Aneurin Bevan</c:v>
                </c:pt>
                <c:pt idx="202">
                  <c:v>Abertawe Bro Morgannwg Uni</c:v>
                </c:pt>
                <c:pt idx="203">
                  <c:v>GREAT YARMOUTH &amp; WAVENEY CCG</c:v>
                </c:pt>
                <c:pt idx="204">
                  <c:v>NORTH EAST ESSEX CCG</c:v>
                </c:pt>
                <c:pt idx="205">
                  <c:v>Hywel Dda</c:v>
                </c:pt>
                <c:pt idx="206">
                  <c:v>Betsi Cadwaladr Uni</c:v>
                </c:pt>
                <c:pt idx="207">
                  <c:v>LINCOLNSHIRE EAST CCG</c:v>
                </c:pt>
                <c:pt idx="208">
                  <c:v>NORTH MANCHESTER CCG</c:v>
                </c:pt>
                <c:pt idx="209">
                  <c:v>HALTON CCG</c:v>
                </c:pt>
                <c:pt idx="210">
                  <c:v>SOUTH MANCHESTER CCG</c:v>
                </c:pt>
                <c:pt idx="211">
                  <c:v>Cwm Taf</c:v>
                </c:pt>
                <c:pt idx="212">
                  <c:v>BRIGHTON &amp; HOVE CCG</c:v>
                </c:pt>
                <c:pt idx="213">
                  <c:v>WEST NORFOLK CCG</c:v>
                </c:pt>
                <c:pt idx="214">
                  <c:v>ST HELENS CCG</c:v>
                </c:pt>
                <c:pt idx="215">
                  <c:v>NORWICH CCG</c:v>
                </c:pt>
              </c:strCache>
            </c:strRef>
          </c:cat>
          <c:val>
            <c:numRef>
              <c:f>'Hyps &amp; Anxs'!$D$2:$D$217</c:f>
              <c:numCache>
                <c:formatCode>######.00</c:formatCode>
                <c:ptCount val="216"/>
                <c:pt idx="0">
                  <c:v>3318.8100000000022</c:v>
                </c:pt>
                <c:pt idx="1">
                  <c:v>3318.8100000000022</c:v>
                </c:pt>
                <c:pt idx="2">
                  <c:v>3318.8100000000022</c:v>
                </c:pt>
                <c:pt idx="3">
                  <c:v>3318.8100000000022</c:v>
                </c:pt>
                <c:pt idx="4">
                  <c:v>3318.8100000000022</c:v>
                </c:pt>
                <c:pt idx="5">
                  <c:v>3318.8100000000022</c:v>
                </c:pt>
                <c:pt idx="6">
                  <c:v>3318.8100000000022</c:v>
                </c:pt>
                <c:pt idx="7">
                  <c:v>3318.8100000000022</c:v>
                </c:pt>
                <c:pt idx="8">
                  <c:v>3318.8100000000022</c:v>
                </c:pt>
                <c:pt idx="9">
                  <c:v>3318.8100000000022</c:v>
                </c:pt>
                <c:pt idx="10">
                  <c:v>3318.8100000000022</c:v>
                </c:pt>
                <c:pt idx="11">
                  <c:v>3318.8100000000022</c:v>
                </c:pt>
                <c:pt idx="12">
                  <c:v>3318.8100000000022</c:v>
                </c:pt>
                <c:pt idx="13">
                  <c:v>3318.8100000000022</c:v>
                </c:pt>
                <c:pt idx="14">
                  <c:v>3318.8100000000022</c:v>
                </c:pt>
                <c:pt idx="15">
                  <c:v>3318.8100000000022</c:v>
                </c:pt>
                <c:pt idx="16">
                  <c:v>3318.8100000000022</c:v>
                </c:pt>
                <c:pt idx="17">
                  <c:v>3318.8100000000022</c:v>
                </c:pt>
                <c:pt idx="18">
                  <c:v>3318.8100000000022</c:v>
                </c:pt>
                <c:pt idx="19">
                  <c:v>3318.8100000000022</c:v>
                </c:pt>
                <c:pt idx="20">
                  <c:v>3318.8100000000022</c:v>
                </c:pt>
                <c:pt idx="21">
                  <c:v>3318.8100000000022</c:v>
                </c:pt>
                <c:pt idx="22">
                  <c:v>3318.8100000000022</c:v>
                </c:pt>
                <c:pt idx="23">
                  <c:v>3318.8100000000022</c:v>
                </c:pt>
                <c:pt idx="24">
                  <c:v>3318.8100000000022</c:v>
                </c:pt>
                <c:pt idx="25">
                  <c:v>3318.8100000000022</c:v>
                </c:pt>
                <c:pt idx="26">
                  <c:v>3318.8100000000022</c:v>
                </c:pt>
                <c:pt idx="27">
                  <c:v>3318.8100000000022</c:v>
                </c:pt>
                <c:pt idx="28">
                  <c:v>3318.8100000000022</c:v>
                </c:pt>
                <c:pt idx="29">
                  <c:v>3318.8100000000022</c:v>
                </c:pt>
                <c:pt idx="30">
                  <c:v>3318.8100000000022</c:v>
                </c:pt>
                <c:pt idx="31">
                  <c:v>3318.8100000000022</c:v>
                </c:pt>
                <c:pt idx="32">
                  <c:v>3318.8100000000022</c:v>
                </c:pt>
                <c:pt idx="33">
                  <c:v>3318.8100000000022</c:v>
                </c:pt>
                <c:pt idx="34">
                  <c:v>3318.8100000000022</c:v>
                </c:pt>
                <c:pt idx="35">
                  <c:v>3318.8100000000022</c:v>
                </c:pt>
                <c:pt idx="36">
                  <c:v>3318.8100000000022</c:v>
                </c:pt>
                <c:pt idx="37">
                  <c:v>3318.8100000000022</c:v>
                </c:pt>
                <c:pt idx="38">
                  <c:v>3318.8100000000022</c:v>
                </c:pt>
                <c:pt idx="39">
                  <c:v>3318.8100000000022</c:v>
                </c:pt>
                <c:pt idx="40">
                  <c:v>3318.8100000000022</c:v>
                </c:pt>
                <c:pt idx="41">
                  <c:v>3318.8100000000022</c:v>
                </c:pt>
                <c:pt idx="42">
                  <c:v>3318.8100000000022</c:v>
                </c:pt>
                <c:pt idx="43">
                  <c:v>3318.8100000000022</c:v>
                </c:pt>
                <c:pt idx="44">
                  <c:v>3318.8100000000022</c:v>
                </c:pt>
                <c:pt idx="45">
                  <c:v>3318.8100000000022</c:v>
                </c:pt>
                <c:pt idx="46">
                  <c:v>3318.8100000000022</c:v>
                </c:pt>
                <c:pt idx="47">
                  <c:v>3318.8100000000022</c:v>
                </c:pt>
                <c:pt idx="48">
                  <c:v>3318.8100000000022</c:v>
                </c:pt>
                <c:pt idx="49">
                  <c:v>3318.8100000000022</c:v>
                </c:pt>
                <c:pt idx="50">
                  <c:v>3318.8100000000022</c:v>
                </c:pt>
                <c:pt idx="51">
                  <c:v>3318.8100000000022</c:v>
                </c:pt>
                <c:pt idx="52">
                  <c:v>3318.8100000000022</c:v>
                </c:pt>
                <c:pt idx="53">
                  <c:v>3318.8100000000022</c:v>
                </c:pt>
                <c:pt idx="54">
                  <c:v>3318.8100000000022</c:v>
                </c:pt>
                <c:pt idx="55">
                  <c:v>3318.8100000000022</c:v>
                </c:pt>
                <c:pt idx="56">
                  <c:v>3318.8100000000022</c:v>
                </c:pt>
                <c:pt idx="57">
                  <c:v>3318.8100000000022</c:v>
                </c:pt>
                <c:pt idx="58">
                  <c:v>3318.8100000000022</c:v>
                </c:pt>
                <c:pt idx="59">
                  <c:v>3318.8100000000022</c:v>
                </c:pt>
                <c:pt idx="60">
                  <c:v>3318.8100000000022</c:v>
                </c:pt>
                <c:pt idx="61">
                  <c:v>3318.8100000000022</c:v>
                </c:pt>
                <c:pt idx="62">
                  <c:v>3318.8100000000022</c:v>
                </c:pt>
                <c:pt idx="63">
                  <c:v>3318.8100000000022</c:v>
                </c:pt>
                <c:pt idx="64">
                  <c:v>3318.8100000000022</c:v>
                </c:pt>
                <c:pt idx="65">
                  <c:v>3318.8100000000022</c:v>
                </c:pt>
                <c:pt idx="66">
                  <c:v>3318.8100000000022</c:v>
                </c:pt>
                <c:pt idx="67">
                  <c:v>3318.8100000000022</c:v>
                </c:pt>
                <c:pt idx="68">
                  <c:v>3318.8100000000022</c:v>
                </c:pt>
                <c:pt idx="69">
                  <c:v>3318.8100000000022</c:v>
                </c:pt>
                <c:pt idx="70">
                  <c:v>3318.8100000000022</c:v>
                </c:pt>
                <c:pt idx="71">
                  <c:v>3318.8100000000022</c:v>
                </c:pt>
                <c:pt idx="72">
                  <c:v>3318.8100000000022</c:v>
                </c:pt>
                <c:pt idx="73">
                  <c:v>3318.8100000000022</c:v>
                </c:pt>
                <c:pt idx="74">
                  <c:v>3318.8100000000022</c:v>
                </c:pt>
                <c:pt idx="75">
                  <c:v>3318.8100000000022</c:v>
                </c:pt>
                <c:pt idx="76">
                  <c:v>3318.8100000000022</c:v>
                </c:pt>
                <c:pt idx="77">
                  <c:v>3318.8100000000022</c:v>
                </c:pt>
                <c:pt idx="78">
                  <c:v>3318.8100000000022</c:v>
                </c:pt>
                <c:pt idx="79">
                  <c:v>3318.8100000000022</c:v>
                </c:pt>
                <c:pt idx="80">
                  <c:v>3318.8100000000022</c:v>
                </c:pt>
                <c:pt idx="81">
                  <c:v>3318.8100000000022</c:v>
                </c:pt>
                <c:pt idx="82">
                  <c:v>3318.8100000000022</c:v>
                </c:pt>
                <c:pt idx="83">
                  <c:v>3318.8100000000022</c:v>
                </c:pt>
                <c:pt idx="84">
                  <c:v>3318.8100000000022</c:v>
                </c:pt>
                <c:pt idx="85">
                  <c:v>3318.8100000000022</c:v>
                </c:pt>
                <c:pt idx="86">
                  <c:v>3318.8100000000022</c:v>
                </c:pt>
                <c:pt idx="87">
                  <c:v>3318.8100000000022</c:v>
                </c:pt>
                <c:pt idx="88">
                  <c:v>3318.8100000000022</c:v>
                </c:pt>
                <c:pt idx="89">
                  <c:v>3318.8100000000022</c:v>
                </c:pt>
                <c:pt idx="90">
                  <c:v>3318.8100000000022</c:v>
                </c:pt>
                <c:pt idx="91">
                  <c:v>3318.8100000000022</c:v>
                </c:pt>
                <c:pt idx="92">
                  <c:v>3318.8100000000022</c:v>
                </c:pt>
                <c:pt idx="93">
                  <c:v>3318.8100000000022</c:v>
                </c:pt>
                <c:pt idx="94">
                  <c:v>3318.8100000000022</c:v>
                </c:pt>
                <c:pt idx="95">
                  <c:v>3318.8100000000022</c:v>
                </c:pt>
                <c:pt idx="96">
                  <c:v>3318.8100000000022</c:v>
                </c:pt>
                <c:pt idx="97">
                  <c:v>3318.8100000000022</c:v>
                </c:pt>
                <c:pt idx="98">
                  <c:v>3318.8100000000022</c:v>
                </c:pt>
                <c:pt idx="99">
                  <c:v>3318.8100000000022</c:v>
                </c:pt>
                <c:pt idx="100">
                  <c:v>3318.8100000000022</c:v>
                </c:pt>
                <c:pt idx="101">
                  <c:v>3318.8100000000022</c:v>
                </c:pt>
                <c:pt idx="102">
                  <c:v>3318.8100000000022</c:v>
                </c:pt>
                <c:pt idx="103">
                  <c:v>3318.8100000000022</c:v>
                </c:pt>
                <c:pt idx="104">
                  <c:v>3318.8100000000022</c:v>
                </c:pt>
                <c:pt idx="105">
                  <c:v>3318.8100000000022</c:v>
                </c:pt>
                <c:pt idx="106">
                  <c:v>3318.8100000000022</c:v>
                </c:pt>
                <c:pt idx="107">
                  <c:v>3318.8100000000022</c:v>
                </c:pt>
                <c:pt idx="108">
                  <c:v>3318.8100000000022</c:v>
                </c:pt>
                <c:pt idx="109">
                  <c:v>3318.8100000000022</c:v>
                </c:pt>
                <c:pt idx="110">
                  <c:v>3318.8100000000022</c:v>
                </c:pt>
                <c:pt idx="111">
                  <c:v>3318.8100000000022</c:v>
                </c:pt>
                <c:pt idx="112">
                  <c:v>3318.8100000000022</c:v>
                </c:pt>
                <c:pt idx="113">
                  <c:v>3318.8100000000022</c:v>
                </c:pt>
                <c:pt idx="114">
                  <c:v>3318.8100000000022</c:v>
                </c:pt>
                <c:pt idx="115">
                  <c:v>3318.8100000000022</c:v>
                </c:pt>
                <c:pt idx="116">
                  <c:v>3318.8100000000022</c:v>
                </c:pt>
                <c:pt idx="117">
                  <c:v>3318.8100000000022</c:v>
                </c:pt>
                <c:pt idx="118">
                  <c:v>3318.8100000000022</c:v>
                </c:pt>
                <c:pt idx="119">
                  <c:v>3318.8100000000022</c:v>
                </c:pt>
                <c:pt idx="120">
                  <c:v>3318.8100000000022</c:v>
                </c:pt>
                <c:pt idx="121">
                  <c:v>3318.8100000000022</c:v>
                </c:pt>
                <c:pt idx="122">
                  <c:v>3318.8100000000022</c:v>
                </c:pt>
                <c:pt idx="123">
                  <c:v>3318.8100000000022</c:v>
                </c:pt>
                <c:pt idx="124">
                  <c:v>3318.8100000000022</c:v>
                </c:pt>
                <c:pt idx="125">
                  <c:v>3318.8100000000022</c:v>
                </c:pt>
                <c:pt idx="126">
                  <c:v>3318.8100000000022</c:v>
                </c:pt>
                <c:pt idx="127">
                  <c:v>3318.8100000000022</c:v>
                </c:pt>
                <c:pt idx="128">
                  <c:v>3318.8100000000022</c:v>
                </c:pt>
                <c:pt idx="129">
                  <c:v>3318.8100000000022</c:v>
                </c:pt>
                <c:pt idx="130">
                  <c:v>3318.8100000000022</c:v>
                </c:pt>
                <c:pt idx="131">
                  <c:v>3318.8100000000022</c:v>
                </c:pt>
                <c:pt idx="132">
                  <c:v>3318.8100000000022</c:v>
                </c:pt>
                <c:pt idx="133">
                  <c:v>3318.8100000000022</c:v>
                </c:pt>
                <c:pt idx="134">
                  <c:v>3318.8100000000022</c:v>
                </c:pt>
                <c:pt idx="135">
                  <c:v>3318.8100000000022</c:v>
                </c:pt>
                <c:pt idx="136">
                  <c:v>3318.8100000000022</c:v>
                </c:pt>
                <c:pt idx="137">
                  <c:v>3318.8100000000022</c:v>
                </c:pt>
                <c:pt idx="138">
                  <c:v>3318.8100000000022</c:v>
                </c:pt>
                <c:pt idx="139">
                  <c:v>3318.8100000000022</c:v>
                </c:pt>
                <c:pt idx="140">
                  <c:v>3318.8100000000022</c:v>
                </c:pt>
                <c:pt idx="141">
                  <c:v>3318.8100000000022</c:v>
                </c:pt>
                <c:pt idx="142">
                  <c:v>3318.8100000000022</c:v>
                </c:pt>
                <c:pt idx="143">
                  <c:v>3318.8100000000022</c:v>
                </c:pt>
                <c:pt idx="144">
                  <c:v>3318.8100000000022</c:v>
                </c:pt>
                <c:pt idx="145">
                  <c:v>3318.8100000000022</c:v>
                </c:pt>
                <c:pt idx="146">
                  <c:v>3318.8100000000022</c:v>
                </c:pt>
                <c:pt idx="147">
                  <c:v>3318.8100000000022</c:v>
                </c:pt>
                <c:pt idx="148">
                  <c:v>3318.8100000000022</c:v>
                </c:pt>
                <c:pt idx="149">
                  <c:v>3318.8100000000022</c:v>
                </c:pt>
                <c:pt idx="150">
                  <c:v>3318.8100000000022</c:v>
                </c:pt>
                <c:pt idx="151">
                  <c:v>3318.8100000000022</c:v>
                </c:pt>
                <c:pt idx="152">
                  <c:v>3318.8100000000022</c:v>
                </c:pt>
                <c:pt idx="153">
                  <c:v>3318.8100000000022</c:v>
                </c:pt>
                <c:pt idx="154">
                  <c:v>3318.8100000000022</c:v>
                </c:pt>
                <c:pt idx="155">
                  <c:v>3318.8100000000022</c:v>
                </c:pt>
                <c:pt idx="156">
                  <c:v>3318.8100000000022</c:v>
                </c:pt>
                <c:pt idx="157">
                  <c:v>3318.8100000000022</c:v>
                </c:pt>
                <c:pt idx="158">
                  <c:v>3318.8100000000022</c:v>
                </c:pt>
                <c:pt idx="159">
                  <c:v>3318.8100000000022</c:v>
                </c:pt>
                <c:pt idx="160">
                  <c:v>3318.8100000000022</c:v>
                </c:pt>
                <c:pt idx="161">
                  <c:v>3318.8100000000022</c:v>
                </c:pt>
                <c:pt idx="162">
                  <c:v>3318.8100000000022</c:v>
                </c:pt>
                <c:pt idx="163">
                  <c:v>3318.8100000000022</c:v>
                </c:pt>
                <c:pt idx="164">
                  <c:v>3318.8100000000022</c:v>
                </c:pt>
                <c:pt idx="165">
                  <c:v>3318.8100000000022</c:v>
                </c:pt>
                <c:pt idx="166">
                  <c:v>3318.8100000000022</c:v>
                </c:pt>
                <c:pt idx="167">
                  <c:v>3318.8100000000022</c:v>
                </c:pt>
                <c:pt idx="168">
                  <c:v>3318.8100000000022</c:v>
                </c:pt>
                <c:pt idx="169">
                  <c:v>3318.8100000000022</c:v>
                </c:pt>
                <c:pt idx="170">
                  <c:v>3318.8100000000022</c:v>
                </c:pt>
                <c:pt idx="171">
                  <c:v>3318.8100000000022</c:v>
                </c:pt>
                <c:pt idx="172">
                  <c:v>3318.8100000000022</c:v>
                </c:pt>
                <c:pt idx="173">
                  <c:v>3318.8100000000022</c:v>
                </c:pt>
                <c:pt idx="174">
                  <c:v>3318.8100000000022</c:v>
                </c:pt>
                <c:pt idx="175">
                  <c:v>3318.8100000000022</c:v>
                </c:pt>
                <c:pt idx="176">
                  <c:v>3318.8100000000022</c:v>
                </c:pt>
                <c:pt idx="177">
                  <c:v>3318.8100000000022</c:v>
                </c:pt>
                <c:pt idx="178">
                  <c:v>3318.8100000000022</c:v>
                </c:pt>
                <c:pt idx="179">
                  <c:v>3318.8100000000022</c:v>
                </c:pt>
                <c:pt idx="180">
                  <c:v>3318.8100000000022</c:v>
                </c:pt>
                <c:pt idx="181">
                  <c:v>3318.8100000000022</c:v>
                </c:pt>
                <c:pt idx="182">
                  <c:v>3318.8100000000022</c:v>
                </c:pt>
                <c:pt idx="183">
                  <c:v>3318.8100000000022</c:v>
                </c:pt>
                <c:pt idx="184">
                  <c:v>3318.8100000000022</c:v>
                </c:pt>
                <c:pt idx="185">
                  <c:v>3318.8100000000022</c:v>
                </c:pt>
                <c:pt idx="186">
                  <c:v>3318.8100000000022</c:v>
                </c:pt>
                <c:pt idx="187">
                  <c:v>3318.8100000000022</c:v>
                </c:pt>
                <c:pt idx="188">
                  <c:v>3318.8100000000022</c:v>
                </c:pt>
                <c:pt idx="189">
                  <c:v>3318.8100000000022</c:v>
                </c:pt>
                <c:pt idx="190">
                  <c:v>3318.8100000000022</c:v>
                </c:pt>
                <c:pt idx="191">
                  <c:v>3318.8100000000022</c:v>
                </c:pt>
                <c:pt idx="192">
                  <c:v>3318.8100000000022</c:v>
                </c:pt>
                <c:pt idx="193">
                  <c:v>3318.8100000000022</c:v>
                </c:pt>
                <c:pt idx="194">
                  <c:v>3318.8100000000022</c:v>
                </c:pt>
                <c:pt idx="195">
                  <c:v>3318.8100000000022</c:v>
                </c:pt>
                <c:pt idx="196">
                  <c:v>3318.8100000000022</c:v>
                </c:pt>
                <c:pt idx="197">
                  <c:v>3318.8100000000022</c:v>
                </c:pt>
                <c:pt idx="198">
                  <c:v>3318.8100000000022</c:v>
                </c:pt>
                <c:pt idx="199">
                  <c:v>3318.8100000000022</c:v>
                </c:pt>
                <c:pt idx="200">
                  <c:v>3318.8100000000022</c:v>
                </c:pt>
                <c:pt idx="201">
                  <c:v>3318.8100000000022</c:v>
                </c:pt>
                <c:pt idx="202">
                  <c:v>3318.8100000000022</c:v>
                </c:pt>
                <c:pt idx="203">
                  <c:v>3318.8100000000022</c:v>
                </c:pt>
                <c:pt idx="204">
                  <c:v>3318.8100000000022</c:v>
                </c:pt>
                <c:pt idx="205">
                  <c:v>3318.8100000000022</c:v>
                </c:pt>
                <c:pt idx="206">
                  <c:v>3318.8100000000022</c:v>
                </c:pt>
                <c:pt idx="207">
                  <c:v>3318.8100000000022</c:v>
                </c:pt>
                <c:pt idx="208">
                  <c:v>3318.8100000000022</c:v>
                </c:pt>
                <c:pt idx="209">
                  <c:v>3318.8100000000022</c:v>
                </c:pt>
                <c:pt idx="210">
                  <c:v>3318.8100000000022</c:v>
                </c:pt>
                <c:pt idx="211">
                  <c:v>3318.8100000000022</c:v>
                </c:pt>
                <c:pt idx="212">
                  <c:v>3318.8100000000022</c:v>
                </c:pt>
                <c:pt idx="213">
                  <c:v>3318.8100000000022</c:v>
                </c:pt>
                <c:pt idx="214">
                  <c:v>3318.8100000000022</c:v>
                </c:pt>
                <c:pt idx="215">
                  <c:v>3318.8100000000022</c:v>
                </c:pt>
              </c:numCache>
            </c:numRef>
          </c:val>
        </c:ser>
        <c:marker val="1"/>
        <c:axId val="81432576"/>
        <c:axId val="81434496"/>
      </c:lineChart>
      <c:catAx>
        <c:axId val="81432576"/>
        <c:scaling>
          <c:orientation val="minMax"/>
        </c:scaling>
        <c:delete val="1"/>
        <c:axPos val="b"/>
        <c:title>
          <c:tx>
            <c:rich>
              <a:bodyPr/>
              <a:lstStyle/>
              <a:p>
                <a:pPr>
                  <a:defRPr/>
                </a:pPr>
                <a:r>
                  <a:rPr lang="en-GB" dirty="0" smtClean="0"/>
                  <a:t>CCG/</a:t>
                </a:r>
                <a:r>
                  <a:rPr lang="en-GB" dirty="0" err="1" smtClean="0"/>
                  <a:t>HB</a:t>
                </a:r>
                <a:endParaRPr lang="en-GB" dirty="0"/>
              </a:p>
            </c:rich>
          </c:tx>
          <c:layout>
            <c:manualLayout>
              <c:xMode val="edge"/>
              <c:yMode val="edge"/>
              <c:x val="0.49717610753201463"/>
              <c:y val="0.93836407672416844"/>
            </c:manualLayout>
          </c:layout>
        </c:title>
        <c:tickLblPos val="none"/>
        <c:crossAx val="81434496"/>
        <c:crosses val="autoZero"/>
        <c:auto val="1"/>
        <c:lblAlgn val="ctr"/>
        <c:lblOffset val="100"/>
      </c:catAx>
      <c:valAx>
        <c:axId val="81434496"/>
        <c:scaling>
          <c:orientation val="minMax"/>
        </c:scaling>
        <c:axPos val="l"/>
        <c:title>
          <c:tx>
            <c:rich>
              <a:bodyPr rot="-5400000" vert="horz"/>
              <a:lstStyle/>
              <a:p>
                <a:pPr>
                  <a:defRPr/>
                </a:pPr>
                <a:r>
                  <a:rPr lang="en-GB"/>
                  <a:t>ADQs/1,000 STAR-PUs</a:t>
                </a:r>
              </a:p>
            </c:rich>
          </c:tx>
          <c:layout>
            <c:manualLayout>
              <c:xMode val="edge"/>
              <c:yMode val="edge"/>
              <c:x val="0"/>
              <c:y val="0.35114745315433377"/>
            </c:manualLayout>
          </c:layout>
        </c:title>
        <c:numFmt formatCode="General" sourceLinked="1"/>
        <c:tickLblPos val="nextTo"/>
        <c:crossAx val="81432576"/>
        <c:crosses val="autoZero"/>
        <c:crossBetween val="between"/>
      </c:valAx>
    </c:plotArea>
    <c:legend>
      <c:legendPos val="t"/>
      <c:legendEntry>
        <c:idx val="0"/>
        <c:delete val="1"/>
      </c:legendEntry>
      <c:layout/>
    </c:legend>
    <c:plotVisOnly val="1"/>
    <c:dispBlanksAs val="gap"/>
  </c:chart>
  <c:spPr>
    <a:ln>
      <a:noFill/>
    </a:ln>
  </c:spPr>
  <c:txPr>
    <a:bodyPr/>
    <a:lstStyle/>
    <a:p>
      <a:pPr>
        <a:defRPr sz="1000">
          <a:latin typeface="Arial" pitchFamily="34" charset="0"/>
          <a:cs typeface="Arial" pitchFamily="34" charset="0"/>
        </a:defRPr>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7.199550619376581E-2"/>
          <c:y val="6.6498278977294104E-3"/>
          <c:w val="0.92800449380623418"/>
          <c:h val="0.91090465761074702"/>
        </c:manualLayout>
      </c:layout>
      <c:barChart>
        <c:barDir val="col"/>
        <c:grouping val="clustered"/>
        <c:ser>
          <c:idx val="0"/>
          <c:order val="0"/>
          <c:tx>
            <c:strRef>
              <c:f>Tramadol!$B$1</c:f>
              <c:strCache>
                <c:ptCount val="1"/>
                <c:pt idx="0">
                  <c:v>DDD Usage Per Denominator</c:v>
                </c:pt>
              </c:strCache>
            </c:strRef>
          </c:tx>
          <c:dPt>
            <c:idx val="65"/>
            <c:spPr>
              <a:solidFill>
                <a:prstClr val="black"/>
              </a:solidFill>
            </c:spPr>
          </c:dPt>
          <c:dPt>
            <c:idx val="116"/>
            <c:spPr>
              <a:solidFill>
                <a:prstClr val="black"/>
              </a:solidFill>
            </c:spPr>
          </c:dPt>
          <c:dPt>
            <c:idx val="132"/>
            <c:spPr>
              <a:solidFill>
                <a:prstClr val="black"/>
              </a:solidFill>
            </c:spPr>
          </c:dPt>
          <c:dPt>
            <c:idx val="140"/>
            <c:spPr>
              <a:solidFill>
                <a:prstClr val="black"/>
              </a:solidFill>
            </c:spPr>
          </c:dPt>
          <c:dPt>
            <c:idx val="144"/>
            <c:spPr>
              <a:solidFill>
                <a:prstClr val="black"/>
              </a:solidFill>
            </c:spPr>
          </c:dPt>
          <c:dPt>
            <c:idx val="152"/>
            <c:spPr>
              <a:solidFill>
                <a:prstClr val="black"/>
              </a:solidFill>
            </c:spPr>
          </c:dPt>
          <c:dPt>
            <c:idx val="165"/>
            <c:spPr>
              <a:solidFill>
                <a:prstClr val="black"/>
              </a:solidFill>
            </c:spPr>
          </c:dPt>
          <c:dLbls>
            <c:dLbl>
              <c:idx val="65"/>
              <c:layout/>
              <c:tx>
                <c:rich>
                  <a:bodyPr/>
                  <a:lstStyle/>
                  <a:p>
                    <a:r>
                      <a:rPr lang="en-US" sz="900" dirty="0">
                        <a:latin typeface="Arial" pitchFamily="34" charset="0"/>
                        <a:cs typeface="Arial" pitchFamily="34" charset="0"/>
                      </a:rPr>
                      <a:t>P</a:t>
                    </a:r>
                    <a:r>
                      <a:rPr lang="en-US" dirty="0"/>
                      <a:t>owys</a:t>
                    </a:r>
                  </a:p>
                </c:rich>
              </c:tx>
              <c:showVal val="1"/>
            </c:dLbl>
            <c:dLbl>
              <c:idx val="116"/>
              <c:layout/>
              <c:tx>
                <c:rich>
                  <a:bodyPr/>
                  <a:lstStyle/>
                  <a:p>
                    <a:r>
                      <a:rPr lang="en-US" sz="900" dirty="0">
                        <a:latin typeface="Arial" pitchFamily="34" charset="0"/>
                        <a:cs typeface="Arial" pitchFamily="34" charset="0"/>
                      </a:rPr>
                      <a:t>C</a:t>
                    </a:r>
                    <a:r>
                      <a:rPr lang="en-US" dirty="0"/>
                      <a:t>ardiff and Vale</a:t>
                    </a:r>
                  </a:p>
                </c:rich>
              </c:tx>
              <c:showVal val="1"/>
            </c:dLbl>
            <c:dLbl>
              <c:idx val="132"/>
              <c:layout/>
              <c:tx>
                <c:rich>
                  <a:bodyPr/>
                  <a:lstStyle/>
                  <a:p>
                    <a:r>
                      <a:rPr lang="en-US" sz="900" dirty="0">
                        <a:latin typeface="Arial" pitchFamily="34" charset="0"/>
                        <a:cs typeface="Arial" pitchFamily="34" charset="0"/>
                      </a:rPr>
                      <a:t>A</a:t>
                    </a:r>
                    <a:r>
                      <a:rPr lang="en-US" dirty="0"/>
                      <a:t>neurin Bevan</a:t>
                    </a:r>
                  </a:p>
                </c:rich>
              </c:tx>
              <c:showVal val="1"/>
            </c:dLbl>
            <c:dLbl>
              <c:idx val="140"/>
              <c:layout/>
              <c:tx>
                <c:rich>
                  <a:bodyPr/>
                  <a:lstStyle/>
                  <a:p>
                    <a:r>
                      <a:rPr lang="en-US" sz="900" dirty="0">
                        <a:latin typeface="Arial" pitchFamily="34" charset="0"/>
                        <a:cs typeface="Arial" pitchFamily="34" charset="0"/>
                      </a:rPr>
                      <a:t>B</a:t>
                    </a:r>
                    <a:r>
                      <a:rPr lang="en-US" dirty="0"/>
                      <a:t>CU</a:t>
                    </a:r>
                  </a:p>
                </c:rich>
              </c:tx>
              <c:showVal val="1"/>
            </c:dLbl>
            <c:dLbl>
              <c:idx val="144"/>
              <c:layout/>
              <c:tx>
                <c:rich>
                  <a:bodyPr/>
                  <a:lstStyle/>
                  <a:p>
                    <a:r>
                      <a:rPr lang="en-US" sz="900" dirty="0">
                        <a:latin typeface="Arial" pitchFamily="34" charset="0"/>
                        <a:cs typeface="Arial" pitchFamily="34" charset="0"/>
                      </a:rPr>
                      <a:t>H</a:t>
                    </a:r>
                    <a:r>
                      <a:rPr lang="en-US" dirty="0"/>
                      <a:t>ywel Dda</a:t>
                    </a:r>
                  </a:p>
                </c:rich>
              </c:tx>
              <c:showVal val="1"/>
            </c:dLbl>
            <c:dLbl>
              <c:idx val="152"/>
              <c:layout/>
              <c:tx>
                <c:rich>
                  <a:bodyPr/>
                  <a:lstStyle/>
                  <a:p>
                    <a:r>
                      <a:rPr lang="en-US" sz="900" dirty="0">
                        <a:latin typeface="Arial" pitchFamily="34" charset="0"/>
                        <a:cs typeface="Arial" pitchFamily="34" charset="0"/>
                      </a:rPr>
                      <a:t>A</a:t>
                    </a:r>
                    <a:r>
                      <a:rPr lang="en-US" dirty="0"/>
                      <a:t>BMU</a:t>
                    </a:r>
                  </a:p>
                </c:rich>
              </c:tx>
              <c:showVal val="1"/>
            </c:dLbl>
            <c:dLbl>
              <c:idx val="165"/>
              <c:layout/>
              <c:tx>
                <c:rich>
                  <a:bodyPr/>
                  <a:lstStyle/>
                  <a:p>
                    <a:r>
                      <a:rPr lang="en-US" sz="900" dirty="0">
                        <a:latin typeface="Arial" pitchFamily="34" charset="0"/>
                        <a:cs typeface="Arial" pitchFamily="34" charset="0"/>
                      </a:rPr>
                      <a:t>C</a:t>
                    </a:r>
                    <a:r>
                      <a:rPr lang="en-US" dirty="0"/>
                      <a:t>wm Taf</a:t>
                    </a:r>
                  </a:p>
                </c:rich>
              </c:tx>
              <c:showVal val="1"/>
            </c:dLbl>
            <c:delete val="1"/>
            <c:txPr>
              <a:bodyPr rot="-5400000" vert="horz"/>
              <a:lstStyle/>
              <a:p>
                <a:pPr>
                  <a:defRPr/>
                </a:pPr>
                <a:endParaRPr lang="en-US"/>
              </a:p>
            </c:txPr>
          </c:dLbls>
          <c:cat>
            <c:strRef>
              <c:f>Tramadol!$A$2:$A$217</c:f>
              <c:strCache>
                <c:ptCount val="216"/>
                <c:pt idx="0">
                  <c:v>PCT WANDSWORTH CCG</c:v>
                </c:pt>
                <c:pt idx="1">
                  <c:v>PCT EALING CCG</c:v>
                </c:pt>
                <c:pt idx="2">
                  <c:v>PCT LAMBETH CCG</c:v>
                </c:pt>
                <c:pt idx="3">
                  <c:v>PCT RICHMOND CCG</c:v>
                </c:pt>
                <c:pt idx="4">
                  <c:v>PCT HARROW CCG</c:v>
                </c:pt>
                <c:pt idx="5">
                  <c:v>PCT BRENT CCG</c:v>
                </c:pt>
                <c:pt idx="6">
                  <c:v>PCT HARINGEY CCG</c:v>
                </c:pt>
                <c:pt idx="7">
                  <c:v>PCT CAMDEN CCG</c:v>
                </c:pt>
                <c:pt idx="8">
                  <c:v>PCT KINGSTON CCG</c:v>
                </c:pt>
                <c:pt idx="9">
                  <c:v>PCT MERTON CCG</c:v>
                </c:pt>
                <c:pt idx="10">
                  <c:v>PCT SOUTHWARK CCG</c:v>
                </c:pt>
                <c:pt idx="11">
                  <c:v>PCT NEWHAM CCG</c:v>
                </c:pt>
                <c:pt idx="12">
                  <c:v>PCT REDBRIDGE CCG</c:v>
                </c:pt>
                <c:pt idx="13">
                  <c:v>PCT CITY AND HACKNEY CCG</c:v>
                </c:pt>
                <c:pt idx="14">
                  <c:v>PCT HOUNSLOW CCG</c:v>
                </c:pt>
                <c:pt idx="15">
                  <c:v>PCT HAMMERSMITH AND FULHAM CCG</c:v>
                </c:pt>
                <c:pt idx="16">
                  <c:v>PCT WEST LONDON (K&amp;C &amp; QPP) CCG</c:v>
                </c:pt>
                <c:pt idx="17">
                  <c:v>PCT BARNET CCG</c:v>
                </c:pt>
                <c:pt idx="18">
                  <c:v>PCT LEWISHAM CCG</c:v>
                </c:pt>
                <c:pt idx="19">
                  <c:v>PCT CENTRAL LONDON (WESTMINSTER) CCG</c:v>
                </c:pt>
                <c:pt idx="20">
                  <c:v>PCT ENFIELD CCG</c:v>
                </c:pt>
                <c:pt idx="21">
                  <c:v>PCT TOWER HAMLETS CCG</c:v>
                </c:pt>
                <c:pt idx="22">
                  <c:v>PCT WALTHAM FOREST CCG</c:v>
                </c:pt>
                <c:pt idx="23">
                  <c:v>PCT CROYDON CCG</c:v>
                </c:pt>
                <c:pt idx="24">
                  <c:v>PCT HORSHAM AND MID SUSSEX CCG</c:v>
                </c:pt>
                <c:pt idx="25">
                  <c:v>PCT SURREY DOWNS CCG</c:v>
                </c:pt>
                <c:pt idx="26">
                  <c:v>PCT HILLINGDON CCG</c:v>
                </c:pt>
                <c:pt idx="27">
                  <c:v>PCT GUILDFORD AND WAVERLEY CCG</c:v>
                </c:pt>
                <c:pt idx="28">
                  <c:v>PCT CHILTERN CCG</c:v>
                </c:pt>
                <c:pt idx="29">
                  <c:v>PCT WOKINGHAM CCG</c:v>
                </c:pt>
                <c:pt idx="30">
                  <c:v>PCT HERTS VALLEYS CCG</c:v>
                </c:pt>
                <c:pt idx="31">
                  <c:v>PCT NORTH WEST SURREY CCG</c:v>
                </c:pt>
                <c:pt idx="32">
                  <c:v>PCT BROMLEY CCG</c:v>
                </c:pt>
                <c:pt idx="33">
                  <c:v>PCT LUTON CCG</c:v>
                </c:pt>
                <c:pt idx="34">
                  <c:v>PCT WINDSOR, ASCOT AND MAIDENHEAD CCG</c:v>
                </c:pt>
                <c:pt idx="35">
                  <c:v>PCT SUTTON CCG</c:v>
                </c:pt>
                <c:pt idx="36">
                  <c:v>PCT SOUTH READING CCG</c:v>
                </c:pt>
                <c:pt idx="37">
                  <c:v>PCT ISLINGTON CCG</c:v>
                </c:pt>
                <c:pt idx="38">
                  <c:v>PCT BRIGHTON &amp; HOVE CCG</c:v>
                </c:pt>
                <c:pt idx="39">
                  <c:v>PCT SURREY HEATH CCG</c:v>
                </c:pt>
                <c:pt idx="40">
                  <c:v>PCT EAST SURREY CCG</c:v>
                </c:pt>
                <c:pt idx="41">
                  <c:v>PCT CENTRAL MANCHESTER CCG</c:v>
                </c:pt>
                <c:pt idx="42">
                  <c:v>PCT SLOUGH CCG</c:v>
                </c:pt>
                <c:pt idx="43">
                  <c:v>PCT NEWBURY AND DISTRICT CCG</c:v>
                </c:pt>
                <c:pt idx="44">
                  <c:v>PCT BARKING &amp; DAGENHAM CCG</c:v>
                </c:pt>
                <c:pt idx="45">
                  <c:v>PCT GREENWICH CCG</c:v>
                </c:pt>
                <c:pt idx="46">
                  <c:v>PCT THURROCK CCG</c:v>
                </c:pt>
                <c:pt idx="47">
                  <c:v>PCT NORTH EAST HAMPSHIRE AND FARNHAM CCG</c:v>
                </c:pt>
                <c:pt idx="48">
                  <c:v>PCT HIGH WEALD LEWES HAVENS CCG</c:v>
                </c:pt>
                <c:pt idx="49">
                  <c:v>PCT BRACKNELL AND ASCOT CCG</c:v>
                </c:pt>
                <c:pt idx="50">
                  <c:v>PCT HAVERING CCG</c:v>
                </c:pt>
                <c:pt idx="51">
                  <c:v>PCT NORTH &amp; WEST READING CCG</c:v>
                </c:pt>
                <c:pt idx="52">
                  <c:v>PCT AYLESBURY VALE CCG</c:v>
                </c:pt>
                <c:pt idx="53">
                  <c:v>PCT RUSHCLIFFE CCG</c:v>
                </c:pt>
                <c:pt idx="54">
                  <c:v>PCT OXFORDSHIRE CCG</c:v>
                </c:pt>
                <c:pt idx="55">
                  <c:v>PCT WEST ESSEX CCG</c:v>
                </c:pt>
                <c:pt idx="56">
                  <c:v>PCT WEST KENT CCG</c:v>
                </c:pt>
                <c:pt idx="57">
                  <c:v>PCT SOUTH WARWICKSHIRE CCG</c:v>
                </c:pt>
                <c:pt idx="58">
                  <c:v>PCT BEXLEY CCG</c:v>
                </c:pt>
                <c:pt idx="59">
                  <c:v>PCT LEICESTER CITY CCG</c:v>
                </c:pt>
                <c:pt idx="60">
                  <c:v>PCT WEST HAMPSHIRE CCG</c:v>
                </c:pt>
                <c:pt idx="61">
                  <c:v>PCT EAST AND NORTH HERTFORDSHIRE CCG</c:v>
                </c:pt>
                <c:pt idx="62">
                  <c:v>PCT BIRMINGHAM SOUTH AND CENTRAL CCG</c:v>
                </c:pt>
                <c:pt idx="63">
                  <c:v>PCT MILTON KEYNES CCG</c:v>
                </c:pt>
                <c:pt idx="64">
                  <c:v>PCT GREATER PRESTON CCG</c:v>
                </c:pt>
                <c:pt idx="65">
                  <c:v>Powys Teaching</c:v>
                </c:pt>
                <c:pt idx="66">
                  <c:v>PCT BEDFORDSHIRE CCG</c:v>
                </c:pt>
                <c:pt idx="67">
                  <c:v>PCT BASILDON AND BRENTWOOD CCG</c:v>
                </c:pt>
                <c:pt idx="68">
                  <c:v>PCT DORSET CCG</c:v>
                </c:pt>
                <c:pt idx="69">
                  <c:v>PCT DARTFORD, GRAVESHAM AND SWANLEY CCG</c:v>
                </c:pt>
                <c:pt idx="70">
                  <c:v>PCT IPSWICH AND EAST SUFFOLK CCG</c:v>
                </c:pt>
                <c:pt idx="71">
                  <c:v>PCT LEEDS NORTH CCG</c:v>
                </c:pt>
                <c:pt idx="72">
                  <c:v>PCT BATH AND NORTH EAST SOMERSET CCG</c:v>
                </c:pt>
                <c:pt idx="73">
                  <c:v>PCT MID ESSEX CCG</c:v>
                </c:pt>
                <c:pt idx="74">
                  <c:v>PCT CRAWLEY CCG</c:v>
                </c:pt>
                <c:pt idx="75">
                  <c:v>PCT HARROGATE AND RURAL DISTRICT CCG</c:v>
                </c:pt>
                <c:pt idx="76">
                  <c:v>PCT COVENTRY AND RUGBY CCG</c:v>
                </c:pt>
                <c:pt idx="77">
                  <c:v>PCT EAST LEICESTERSHIRE AND RUTLAND CCG</c:v>
                </c:pt>
                <c:pt idx="78">
                  <c:v>PCT NORTH HAMPSHIRE CCG</c:v>
                </c:pt>
                <c:pt idx="79">
                  <c:v>PCT SHROPSHIRE CCG</c:v>
                </c:pt>
                <c:pt idx="80">
                  <c:v>PCT NORWICH CCG</c:v>
                </c:pt>
                <c:pt idx="81">
                  <c:v>PCT COASTAL WEST SUSSEX CCG</c:v>
                </c:pt>
                <c:pt idx="82">
                  <c:v>PCT SOUTHAMPTON CCG</c:v>
                </c:pt>
                <c:pt idx="83">
                  <c:v>PCT BRISTOL CCG</c:v>
                </c:pt>
                <c:pt idx="84">
                  <c:v>PCT TRAFFORD CCG</c:v>
                </c:pt>
                <c:pt idx="85">
                  <c:v>PCT BRADFORD CITY CCG</c:v>
                </c:pt>
                <c:pt idx="86">
                  <c:v>PCT CAMBRIDGESHIRE AND PETERBOROUGH CCG</c:v>
                </c:pt>
                <c:pt idx="87">
                  <c:v>PCT HEREFORDSHIRE CCG</c:v>
                </c:pt>
                <c:pt idx="88">
                  <c:v>PCT SANDWELL AND WEST BIRMINGHAM CCG</c:v>
                </c:pt>
                <c:pt idx="89">
                  <c:v>PCT SOUTH DEVON AND TORBAY CCG</c:v>
                </c:pt>
                <c:pt idx="90">
                  <c:v>PCT GLOUCESTERSHIRE CCG</c:v>
                </c:pt>
                <c:pt idx="91">
                  <c:v>PCT EASTERN CHESHIRE CCG</c:v>
                </c:pt>
                <c:pt idx="92">
                  <c:v>PCT SOLIHULL CCG</c:v>
                </c:pt>
                <c:pt idx="93">
                  <c:v>PCT WEST LEICESTERSHIRE CCG</c:v>
                </c:pt>
                <c:pt idx="94">
                  <c:v>PCT WEST SUFFOLK CCG</c:v>
                </c:pt>
                <c:pt idx="95">
                  <c:v>PCT AIREDALE, WHARFEDALE AND CRAVEN CCG</c:v>
                </c:pt>
                <c:pt idx="96">
                  <c:v>PCT STOCKPORT CCG</c:v>
                </c:pt>
                <c:pt idx="97">
                  <c:v>PCT VALE OF YORK CCG</c:v>
                </c:pt>
                <c:pt idx="98">
                  <c:v>PCT LEEDS WEST CCG</c:v>
                </c:pt>
                <c:pt idx="99">
                  <c:v>PCT REDDITCH AND BROMSGROVE CCG</c:v>
                </c:pt>
                <c:pt idx="100">
                  <c:v>PCT WOLVERHAMPTON CCG</c:v>
                </c:pt>
                <c:pt idx="101">
                  <c:v>PCT SOUTH WORCESTERSHIRE CCG</c:v>
                </c:pt>
                <c:pt idx="102">
                  <c:v>PCT NOTTINGHAM CITY CCG</c:v>
                </c:pt>
                <c:pt idx="103">
                  <c:v>PCT NENE CCG</c:v>
                </c:pt>
                <c:pt idx="104">
                  <c:v>PCT SWALE CCG</c:v>
                </c:pt>
                <c:pt idx="105">
                  <c:v>PCT SOUTHERN DERBYSHIRE CCG</c:v>
                </c:pt>
                <c:pt idx="106">
                  <c:v>PCT CHORLEY AND SOUTH RIBBLE CCG</c:v>
                </c:pt>
                <c:pt idx="107">
                  <c:v>PCT SOUTHEND CCG</c:v>
                </c:pt>
                <c:pt idx="108">
                  <c:v>PCT MEDWAY CCG</c:v>
                </c:pt>
                <c:pt idx="109">
                  <c:v>PCT BIRMINGHAM CROSSCITY CCG</c:v>
                </c:pt>
                <c:pt idx="110">
                  <c:v>PCT SOUTH NORFOLK CCG</c:v>
                </c:pt>
                <c:pt idx="111">
                  <c:v>PCT GREATER HUDDERSFIELD CCG</c:v>
                </c:pt>
                <c:pt idx="112">
                  <c:v>PCT STAFFORD AND SURROUNDS CCG</c:v>
                </c:pt>
                <c:pt idx="113">
                  <c:v>PCT NORTH, EAST, WEST DEVON CCG</c:v>
                </c:pt>
                <c:pt idx="114">
                  <c:v>PCT SOUTH GLOUCESTERSHIRE CCG</c:v>
                </c:pt>
                <c:pt idx="115">
                  <c:v>PCT SHEFFIELD CCG</c:v>
                </c:pt>
                <c:pt idx="116">
                  <c:v>Cardiff And Vale Uni</c:v>
                </c:pt>
                <c:pt idx="117">
                  <c:v>PCT WEST LANCASHIRE CCG</c:v>
                </c:pt>
                <c:pt idx="118">
                  <c:v>PCT NORTH EAST ESSEX CCG</c:v>
                </c:pt>
                <c:pt idx="119">
                  <c:v>PCT SWINDON CCG</c:v>
                </c:pt>
                <c:pt idx="120">
                  <c:v>PCT EAST STAFFORDSHIRE CCG</c:v>
                </c:pt>
                <c:pt idx="121">
                  <c:v>PCT WALSALL CCG</c:v>
                </c:pt>
                <c:pt idx="122">
                  <c:v>PCT SOMERSET CCG</c:v>
                </c:pt>
                <c:pt idx="123">
                  <c:v>PCT ASHFORD CCG</c:v>
                </c:pt>
                <c:pt idx="124">
                  <c:v>PCT NORTH EAST LINCOLNSHIRE CCG</c:v>
                </c:pt>
                <c:pt idx="125">
                  <c:v>PCT SOUTHPORT AND FORMBY CCG</c:v>
                </c:pt>
                <c:pt idx="126">
                  <c:v>PCT CASTLE POINT AND ROCHFORD CCG</c:v>
                </c:pt>
                <c:pt idx="127">
                  <c:v>PCT TELFORD &amp; WREKIN CCG</c:v>
                </c:pt>
                <c:pt idx="128">
                  <c:v>PCT WYRE FOREST CCG</c:v>
                </c:pt>
                <c:pt idx="129">
                  <c:v>PCT NORTH SOMERSET CCG</c:v>
                </c:pt>
                <c:pt idx="130">
                  <c:v>PCT OLDHAM CCG</c:v>
                </c:pt>
                <c:pt idx="131">
                  <c:v>PCT WILTSHIRE CCG</c:v>
                </c:pt>
                <c:pt idx="132">
                  <c:v>Aneurin Bevan</c:v>
                </c:pt>
                <c:pt idx="133">
                  <c:v>PCT SOUTH EASTERN HAMPSHIRE CCG</c:v>
                </c:pt>
                <c:pt idx="134">
                  <c:v>PCT NORTH DERBYSHIRE CCG</c:v>
                </c:pt>
                <c:pt idx="135">
                  <c:v>PCT SE STAFFS &amp; SEISDON PENINSULAR CCG</c:v>
                </c:pt>
                <c:pt idx="136">
                  <c:v>PCT CANTERBURY AND COASTAL CCG</c:v>
                </c:pt>
                <c:pt idx="137">
                  <c:v>PCT CUMBRIA CCG</c:v>
                </c:pt>
                <c:pt idx="138">
                  <c:v>PCT NORTH NORFOLK CCG</c:v>
                </c:pt>
                <c:pt idx="139">
                  <c:v>PCT PORTSMOUTH CCG</c:v>
                </c:pt>
                <c:pt idx="140">
                  <c:v>Betsi Cadwaladr Uni</c:v>
                </c:pt>
                <c:pt idx="141">
                  <c:v>PCT DUDLEY CCG</c:v>
                </c:pt>
                <c:pt idx="142">
                  <c:v>PCT BURY CCG</c:v>
                </c:pt>
                <c:pt idx="143">
                  <c:v>PCT CALDERDALE CCG</c:v>
                </c:pt>
                <c:pt idx="144">
                  <c:v>Hywel Dda</c:v>
                </c:pt>
                <c:pt idx="145">
                  <c:v>PCT ROTHERHAM CCG</c:v>
                </c:pt>
                <c:pt idx="146">
                  <c:v>PCT FAREHAM AND GOSPORT CCG</c:v>
                </c:pt>
                <c:pt idx="147">
                  <c:v>PCT WEST CHESHIRE CCG</c:v>
                </c:pt>
                <c:pt idx="148">
                  <c:v>PCT WARRINGTON CCG</c:v>
                </c:pt>
                <c:pt idx="149">
                  <c:v>PCT NOTTINGHAM NORTH &amp; EAST CCG</c:v>
                </c:pt>
                <c:pt idx="150">
                  <c:v>PCT BOLTON CCG</c:v>
                </c:pt>
                <c:pt idx="151">
                  <c:v>PCT EASTBOURNE, HAILSHAM AND SEAFORD CCG</c:v>
                </c:pt>
                <c:pt idx="152">
                  <c:v>Abertawe Bro Morgannwg Uni</c:v>
                </c:pt>
                <c:pt idx="153">
                  <c:v>PCT BLACKBURN WITH DARWEN CCG</c:v>
                </c:pt>
                <c:pt idx="154">
                  <c:v>PCT NORTH STAFFORDSHIRE CCG</c:v>
                </c:pt>
                <c:pt idx="155">
                  <c:v>PCT NOTTINGHAM WEST CCG</c:v>
                </c:pt>
                <c:pt idx="156">
                  <c:v>PCT LEEDS SOUTH AND EAST CCG</c:v>
                </c:pt>
                <c:pt idx="157">
                  <c:v>PCT HASTINGS &amp; ROTHER CCG</c:v>
                </c:pt>
                <c:pt idx="158">
                  <c:v>PCT HAMBLETON, RICHMONDSHIRE AND WHITBY CCG</c:v>
                </c:pt>
                <c:pt idx="159">
                  <c:v>PCT SOUTH MANCHESTER CCG</c:v>
                </c:pt>
                <c:pt idx="160">
                  <c:v>PCT KERNOW CCG</c:v>
                </c:pt>
                <c:pt idx="161">
                  <c:v>PCT LINCOLNSHIRE WEST CCG</c:v>
                </c:pt>
                <c:pt idx="162">
                  <c:v>PCT EREWASH CCG</c:v>
                </c:pt>
                <c:pt idx="163">
                  <c:v>PCT SOUTH CHESHIRE CCG</c:v>
                </c:pt>
                <c:pt idx="164">
                  <c:v>PCT NORTH MANCHESTER CCG</c:v>
                </c:pt>
                <c:pt idx="165">
                  <c:v>Cwm Taf</c:v>
                </c:pt>
                <c:pt idx="166">
                  <c:v>PCT NORTH KIRKLEES CCG</c:v>
                </c:pt>
                <c:pt idx="167">
                  <c:v>PCT TAMESIDE AND GLOSSOP CCG</c:v>
                </c:pt>
                <c:pt idx="168">
                  <c:v>PCT SOUTH WEST LINCOLNSHIRE CCG</c:v>
                </c:pt>
                <c:pt idx="169">
                  <c:v>PCT SOUTH SEFTON CCG</c:v>
                </c:pt>
                <c:pt idx="170">
                  <c:v>PCT CANNOCK CHASE CCG</c:v>
                </c:pt>
                <c:pt idx="171">
                  <c:v>PCT EAST LANCASHIRE CCG</c:v>
                </c:pt>
                <c:pt idx="172">
                  <c:v>PCT STOKE ON TRENT CCG</c:v>
                </c:pt>
                <c:pt idx="173">
                  <c:v>PCT DARLINGTON CCG</c:v>
                </c:pt>
                <c:pt idx="174">
                  <c:v>PCT NEWARK &amp; SHERWOOD CCG</c:v>
                </c:pt>
                <c:pt idx="175">
                  <c:v>PCT LANCASHIRE NORTH CCG</c:v>
                </c:pt>
                <c:pt idx="176">
                  <c:v>PCT EAST RIDING OF YORKSHIRE CCG</c:v>
                </c:pt>
                <c:pt idx="177">
                  <c:v>PCT DONCASTER CCG</c:v>
                </c:pt>
                <c:pt idx="178">
                  <c:v>PCT KNOWSLEY CCG</c:v>
                </c:pt>
                <c:pt idx="179">
                  <c:v>PCT LIVERPOOL CCG</c:v>
                </c:pt>
                <c:pt idx="180">
                  <c:v>PCT ISLE OF WIGHT CCG</c:v>
                </c:pt>
                <c:pt idx="181">
                  <c:v>PCT SOUTH LINCOLNSHIRE CCG</c:v>
                </c:pt>
                <c:pt idx="182">
                  <c:v>PCT HEYWOOD, MIDDLETON &amp; ROCHDALE CCG</c:v>
                </c:pt>
                <c:pt idx="183">
                  <c:v>PCT SOUTH KENT COAST CCG</c:v>
                </c:pt>
                <c:pt idx="184">
                  <c:v>PCT BRADFORD DISTRICTS CCG</c:v>
                </c:pt>
                <c:pt idx="185">
                  <c:v>PCT VALE ROYAL CCG</c:v>
                </c:pt>
                <c:pt idx="186">
                  <c:v>PCT SALFORD CCG</c:v>
                </c:pt>
                <c:pt idx="187">
                  <c:v>PCT BASSETLAW CCG</c:v>
                </c:pt>
                <c:pt idx="188">
                  <c:v>PCT CORBY CCG</c:v>
                </c:pt>
                <c:pt idx="189">
                  <c:v>PCT HULL CCG</c:v>
                </c:pt>
                <c:pt idx="190">
                  <c:v>PCT NORTH LINCOLNSHIRE CCG</c:v>
                </c:pt>
                <c:pt idx="191">
                  <c:v>PCT SCARBOROUGH AND RYEDALE CCG</c:v>
                </c:pt>
                <c:pt idx="192">
                  <c:v>PCT NORTH TYNESIDE CCG</c:v>
                </c:pt>
                <c:pt idx="193">
                  <c:v>PCT WARWICKSHIRE NORTH CCG</c:v>
                </c:pt>
                <c:pt idx="194">
                  <c:v>PCT WIRRAL CCG</c:v>
                </c:pt>
                <c:pt idx="195">
                  <c:v>PCT WEST NORFOLK CCG</c:v>
                </c:pt>
                <c:pt idx="196">
                  <c:v>PCT NORTHUMBERLAND CCG</c:v>
                </c:pt>
                <c:pt idx="197">
                  <c:v>PCT NEWCASTLE GATESHEAD CCG</c:v>
                </c:pt>
                <c:pt idx="198">
                  <c:v>PCT FYLDE &amp; WYRE CCG</c:v>
                </c:pt>
                <c:pt idx="199">
                  <c:v>PCT HARTLEPOOL AND STOCKTON-ON-TEES CCG</c:v>
                </c:pt>
                <c:pt idx="200">
                  <c:v>PCT HALTON CCG</c:v>
                </c:pt>
                <c:pt idx="201">
                  <c:v>PCT WIGAN BOROUGH CCG</c:v>
                </c:pt>
                <c:pt idx="202">
                  <c:v>PCT HARDWICK CCG</c:v>
                </c:pt>
                <c:pt idx="203">
                  <c:v>PCT MANSFIELD &amp; ASHFIELD CCG</c:v>
                </c:pt>
                <c:pt idx="204">
                  <c:v>PCT GREAT YARMOUTH &amp; WAVENEY CCG</c:v>
                </c:pt>
                <c:pt idx="205">
                  <c:v>PCT WAKEFIELD CCG</c:v>
                </c:pt>
                <c:pt idx="206">
                  <c:v>PCT NORTH DURHAM CCG</c:v>
                </c:pt>
                <c:pt idx="207">
                  <c:v>PCT BARNSLEY CCG</c:v>
                </c:pt>
                <c:pt idx="208">
                  <c:v>PCT ST HELENS CCG</c:v>
                </c:pt>
                <c:pt idx="209">
                  <c:v>PCT SUNDERLAND CCG</c:v>
                </c:pt>
                <c:pt idx="210">
                  <c:v>PCT SOUTH TYNESIDE CCG</c:v>
                </c:pt>
                <c:pt idx="211">
                  <c:v>PCT SOUTH TEES CCG</c:v>
                </c:pt>
                <c:pt idx="212">
                  <c:v>PCT THANET CCG</c:v>
                </c:pt>
                <c:pt idx="213">
                  <c:v>PCT LINCOLNSHIRE EAST CCG</c:v>
                </c:pt>
                <c:pt idx="214">
                  <c:v>PCT DURHAM DALES,EASINGTON &amp; SEDGEFIELD CCG</c:v>
                </c:pt>
                <c:pt idx="215">
                  <c:v>PCT BLACKPOOL CCG</c:v>
                </c:pt>
              </c:strCache>
            </c:strRef>
          </c:cat>
          <c:val>
            <c:numRef>
              <c:f>Tramadol!$B$2:$B$217</c:f>
              <c:numCache>
                <c:formatCode>General</c:formatCode>
                <c:ptCount val="216"/>
                <c:pt idx="0">
                  <c:v>152.23999999999998</c:v>
                </c:pt>
                <c:pt idx="1">
                  <c:v>173.39000000000001</c:v>
                </c:pt>
                <c:pt idx="2">
                  <c:v>176.98000000000027</c:v>
                </c:pt>
                <c:pt idx="3">
                  <c:v>181.07</c:v>
                </c:pt>
                <c:pt idx="4">
                  <c:v>181.81</c:v>
                </c:pt>
                <c:pt idx="5">
                  <c:v>187.51</c:v>
                </c:pt>
                <c:pt idx="6">
                  <c:v>202.33</c:v>
                </c:pt>
                <c:pt idx="7">
                  <c:v>206.23</c:v>
                </c:pt>
                <c:pt idx="8">
                  <c:v>216.53</c:v>
                </c:pt>
                <c:pt idx="9">
                  <c:v>228.38000000000127</c:v>
                </c:pt>
                <c:pt idx="10">
                  <c:v>232.38000000000127</c:v>
                </c:pt>
                <c:pt idx="11">
                  <c:v>233.45000000000007</c:v>
                </c:pt>
                <c:pt idx="12">
                  <c:v>234.51</c:v>
                </c:pt>
                <c:pt idx="13">
                  <c:v>235.75</c:v>
                </c:pt>
                <c:pt idx="14">
                  <c:v>237.60999999999999</c:v>
                </c:pt>
                <c:pt idx="15">
                  <c:v>238.41</c:v>
                </c:pt>
                <c:pt idx="16">
                  <c:v>241.4</c:v>
                </c:pt>
                <c:pt idx="17">
                  <c:v>252.29</c:v>
                </c:pt>
                <c:pt idx="18">
                  <c:v>259.5</c:v>
                </c:pt>
                <c:pt idx="19">
                  <c:v>268.33999999999969</c:v>
                </c:pt>
                <c:pt idx="20">
                  <c:v>275.17</c:v>
                </c:pt>
                <c:pt idx="21">
                  <c:v>277.20999999999964</c:v>
                </c:pt>
                <c:pt idx="22">
                  <c:v>277.24</c:v>
                </c:pt>
                <c:pt idx="23">
                  <c:v>280.91999999999899</c:v>
                </c:pt>
                <c:pt idx="24">
                  <c:v>282.14999999999998</c:v>
                </c:pt>
                <c:pt idx="25">
                  <c:v>283.58999999999969</c:v>
                </c:pt>
                <c:pt idx="26">
                  <c:v>287.31</c:v>
                </c:pt>
                <c:pt idx="27">
                  <c:v>293.07</c:v>
                </c:pt>
                <c:pt idx="28">
                  <c:v>297.31</c:v>
                </c:pt>
                <c:pt idx="29">
                  <c:v>303.60000000000002</c:v>
                </c:pt>
                <c:pt idx="30">
                  <c:v>306.27999999999969</c:v>
                </c:pt>
                <c:pt idx="31">
                  <c:v>308.68</c:v>
                </c:pt>
                <c:pt idx="32">
                  <c:v>309.05</c:v>
                </c:pt>
                <c:pt idx="33">
                  <c:v>330.59</c:v>
                </c:pt>
                <c:pt idx="34">
                  <c:v>331.21</c:v>
                </c:pt>
                <c:pt idx="35">
                  <c:v>331.78999999999894</c:v>
                </c:pt>
                <c:pt idx="36">
                  <c:v>334.57</c:v>
                </c:pt>
                <c:pt idx="37">
                  <c:v>342.97999999999894</c:v>
                </c:pt>
                <c:pt idx="38">
                  <c:v>353.56</c:v>
                </c:pt>
                <c:pt idx="39">
                  <c:v>358</c:v>
                </c:pt>
                <c:pt idx="40">
                  <c:v>358.64000000000038</c:v>
                </c:pt>
                <c:pt idx="41">
                  <c:v>363.61</c:v>
                </c:pt>
                <c:pt idx="42">
                  <c:v>371.97999999999894</c:v>
                </c:pt>
                <c:pt idx="43">
                  <c:v>371.98999999999899</c:v>
                </c:pt>
                <c:pt idx="44">
                  <c:v>373.78999999999894</c:v>
                </c:pt>
                <c:pt idx="45">
                  <c:v>381.78</c:v>
                </c:pt>
                <c:pt idx="46">
                  <c:v>385.81</c:v>
                </c:pt>
                <c:pt idx="47">
                  <c:v>386.7</c:v>
                </c:pt>
                <c:pt idx="48">
                  <c:v>386.76</c:v>
                </c:pt>
                <c:pt idx="49">
                  <c:v>389.44</c:v>
                </c:pt>
                <c:pt idx="50">
                  <c:v>391.25</c:v>
                </c:pt>
                <c:pt idx="51">
                  <c:v>393.47999999999894</c:v>
                </c:pt>
                <c:pt idx="52">
                  <c:v>398.6</c:v>
                </c:pt>
                <c:pt idx="53">
                  <c:v>404.85</c:v>
                </c:pt>
                <c:pt idx="54">
                  <c:v>408.72999999999894</c:v>
                </c:pt>
                <c:pt idx="55">
                  <c:v>422.40999999999963</c:v>
                </c:pt>
                <c:pt idx="56">
                  <c:v>422.47999999999894</c:v>
                </c:pt>
                <c:pt idx="57">
                  <c:v>423.27</c:v>
                </c:pt>
                <c:pt idx="58">
                  <c:v>431.76</c:v>
                </c:pt>
                <c:pt idx="59">
                  <c:v>435.81</c:v>
                </c:pt>
                <c:pt idx="60">
                  <c:v>437.5</c:v>
                </c:pt>
                <c:pt idx="61">
                  <c:v>438.19</c:v>
                </c:pt>
                <c:pt idx="62">
                  <c:v>442.21999999999969</c:v>
                </c:pt>
                <c:pt idx="63">
                  <c:v>445.28</c:v>
                </c:pt>
                <c:pt idx="64">
                  <c:v>448.34000000000032</c:v>
                </c:pt>
                <c:pt idx="65" formatCode="######.00">
                  <c:v>452.74</c:v>
                </c:pt>
                <c:pt idx="66">
                  <c:v>455.16</c:v>
                </c:pt>
                <c:pt idx="67">
                  <c:v>456.6</c:v>
                </c:pt>
                <c:pt idx="68">
                  <c:v>456.65000000000032</c:v>
                </c:pt>
                <c:pt idx="69">
                  <c:v>457.76</c:v>
                </c:pt>
                <c:pt idx="70">
                  <c:v>467.22999999999894</c:v>
                </c:pt>
                <c:pt idx="71">
                  <c:v>467.26</c:v>
                </c:pt>
                <c:pt idx="72">
                  <c:v>467.44</c:v>
                </c:pt>
                <c:pt idx="73">
                  <c:v>470.44</c:v>
                </c:pt>
                <c:pt idx="74">
                  <c:v>474.69</c:v>
                </c:pt>
                <c:pt idx="75">
                  <c:v>479.8</c:v>
                </c:pt>
                <c:pt idx="76">
                  <c:v>480.85</c:v>
                </c:pt>
                <c:pt idx="77">
                  <c:v>491.84000000000032</c:v>
                </c:pt>
                <c:pt idx="78">
                  <c:v>494.61</c:v>
                </c:pt>
                <c:pt idx="79">
                  <c:v>501.08</c:v>
                </c:pt>
                <c:pt idx="80">
                  <c:v>508.86</c:v>
                </c:pt>
                <c:pt idx="81">
                  <c:v>510.72999999999894</c:v>
                </c:pt>
                <c:pt idx="82">
                  <c:v>515.02</c:v>
                </c:pt>
                <c:pt idx="83">
                  <c:v>518.64</c:v>
                </c:pt>
                <c:pt idx="84">
                  <c:v>519.66999999999996</c:v>
                </c:pt>
                <c:pt idx="85">
                  <c:v>521.82999999999947</c:v>
                </c:pt>
                <c:pt idx="86">
                  <c:v>527.78000000000054</c:v>
                </c:pt>
                <c:pt idx="87">
                  <c:v>530.73</c:v>
                </c:pt>
                <c:pt idx="88">
                  <c:v>530.97</c:v>
                </c:pt>
                <c:pt idx="89">
                  <c:v>533.94999999999948</c:v>
                </c:pt>
                <c:pt idx="90">
                  <c:v>537.37</c:v>
                </c:pt>
                <c:pt idx="91">
                  <c:v>537.81999999999948</c:v>
                </c:pt>
                <c:pt idx="92">
                  <c:v>542.76</c:v>
                </c:pt>
                <c:pt idx="93">
                  <c:v>544.23</c:v>
                </c:pt>
                <c:pt idx="94">
                  <c:v>544.24</c:v>
                </c:pt>
                <c:pt idx="95">
                  <c:v>546.47</c:v>
                </c:pt>
                <c:pt idx="96">
                  <c:v>546.87</c:v>
                </c:pt>
                <c:pt idx="97">
                  <c:v>549.48</c:v>
                </c:pt>
                <c:pt idx="98">
                  <c:v>550.81999999999948</c:v>
                </c:pt>
                <c:pt idx="99">
                  <c:v>556.05999999999949</c:v>
                </c:pt>
                <c:pt idx="100">
                  <c:v>561.44999999999948</c:v>
                </c:pt>
                <c:pt idx="101">
                  <c:v>568.16</c:v>
                </c:pt>
                <c:pt idx="102">
                  <c:v>576.12</c:v>
                </c:pt>
                <c:pt idx="103">
                  <c:v>576.42999999999938</c:v>
                </c:pt>
                <c:pt idx="104">
                  <c:v>577.94999999999948</c:v>
                </c:pt>
                <c:pt idx="105">
                  <c:v>578.83999999999946</c:v>
                </c:pt>
                <c:pt idx="106">
                  <c:v>579.54</c:v>
                </c:pt>
                <c:pt idx="107">
                  <c:v>586.67999999999995</c:v>
                </c:pt>
                <c:pt idx="108">
                  <c:v>587.70000000000005</c:v>
                </c:pt>
                <c:pt idx="109">
                  <c:v>587.77000000000055</c:v>
                </c:pt>
                <c:pt idx="110">
                  <c:v>589.75</c:v>
                </c:pt>
                <c:pt idx="111">
                  <c:v>591.89</c:v>
                </c:pt>
                <c:pt idx="112">
                  <c:v>596.62</c:v>
                </c:pt>
                <c:pt idx="113">
                  <c:v>598.07000000000005</c:v>
                </c:pt>
                <c:pt idx="114">
                  <c:v>599.62</c:v>
                </c:pt>
                <c:pt idx="115">
                  <c:v>602.55999999999949</c:v>
                </c:pt>
                <c:pt idx="116" formatCode="######.00">
                  <c:v>603.65</c:v>
                </c:pt>
                <c:pt idx="117">
                  <c:v>615.29999999999995</c:v>
                </c:pt>
                <c:pt idx="118">
                  <c:v>623.66999999999996</c:v>
                </c:pt>
                <c:pt idx="119">
                  <c:v>624.87</c:v>
                </c:pt>
                <c:pt idx="120">
                  <c:v>627.52</c:v>
                </c:pt>
                <c:pt idx="121">
                  <c:v>629.13</c:v>
                </c:pt>
                <c:pt idx="122">
                  <c:v>629.15</c:v>
                </c:pt>
                <c:pt idx="123">
                  <c:v>631.61</c:v>
                </c:pt>
                <c:pt idx="124">
                  <c:v>631.62</c:v>
                </c:pt>
                <c:pt idx="125">
                  <c:v>631.83999999999946</c:v>
                </c:pt>
                <c:pt idx="126">
                  <c:v>635.17999999999995</c:v>
                </c:pt>
                <c:pt idx="127">
                  <c:v>642.43999999999949</c:v>
                </c:pt>
                <c:pt idx="128">
                  <c:v>649.35999999999797</c:v>
                </c:pt>
                <c:pt idx="129">
                  <c:v>650.16999999999996</c:v>
                </c:pt>
                <c:pt idx="130">
                  <c:v>652.04999999999939</c:v>
                </c:pt>
                <c:pt idx="131">
                  <c:v>653.47</c:v>
                </c:pt>
                <c:pt idx="132" formatCode="######.00">
                  <c:v>656.07</c:v>
                </c:pt>
                <c:pt idx="133">
                  <c:v>663.23</c:v>
                </c:pt>
                <c:pt idx="134">
                  <c:v>669.73</c:v>
                </c:pt>
                <c:pt idx="135">
                  <c:v>670.16</c:v>
                </c:pt>
                <c:pt idx="136">
                  <c:v>671.26</c:v>
                </c:pt>
                <c:pt idx="137">
                  <c:v>674.76</c:v>
                </c:pt>
                <c:pt idx="138">
                  <c:v>681.68000000000052</c:v>
                </c:pt>
                <c:pt idx="139">
                  <c:v>683.82999999999947</c:v>
                </c:pt>
                <c:pt idx="140" formatCode="######.00">
                  <c:v>689.3</c:v>
                </c:pt>
                <c:pt idx="141">
                  <c:v>695.42</c:v>
                </c:pt>
                <c:pt idx="142">
                  <c:v>698.49</c:v>
                </c:pt>
                <c:pt idx="143">
                  <c:v>699.43999999999949</c:v>
                </c:pt>
                <c:pt idx="144" formatCode="######.00">
                  <c:v>707.66</c:v>
                </c:pt>
                <c:pt idx="145">
                  <c:v>708.66</c:v>
                </c:pt>
                <c:pt idx="146">
                  <c:v>710.26</c:v>
                </c:pt>
                <c:pt idx="147">
                  <c:v>716.32999999999947</c:v>
                </c:pt>
                <c:pt idx="148">
                  <c:v>716.63</c:v>
                </c:pt>
                <c:pt idx="149">
                  <c:v>717.74</c:v>
                </c:pt>
                <c:pt idx="150">
                  <c:v>720.41</c:v>
                </c:pt>
                <c:pt idx="151">
                  <c:v>723.65</c:v>
                </c:pt>
                <c:pt idx="152" formatCode="######.00">
                  <c:v>726.32999999999947</c:v>
                </c:pt>
                <c:pt idx="153">
                  <c:v>730.12</c:v>
                </c:pt>
                <c:pt idx="154">
                  <c:v>733.31999999999948</c:v>
                </c:pt>
                <c:pt idx="155">
                  <c:v>734.42</c:v>
                </c:pt>
                <c:pt idx="156">
                  <c:v>742.78000000000054</c:v>
                </c:pt>
                <c:pt idx="157">
                  <c:v>745.21</c:v>
                </c:pt>
                <c:pt idx="158">
                  <c:v>750.97</c:v>
                </c:pt>
                <c:pt idx="159">
                  <c:v>760.89</c:v>
                </c:pt>
                <c:pt idx="160">
                  <c:v>761.33999999999946</c:v>
                </c:pt>
                <c:pt idx="161">
                  <c:v>761.82999999999947</c:v>
                </c:pt>
                <c:pt idx="162">
                  <c:v>762.6</c:v>
                </c:pt>
                <c:pt idx="163">
                  <c:v>766.88</c:v>
                </c:pt>
                <c:pt idx="164">
                  <c:v>770.69</c:v>
                </c:pt>
                <c:pt idx="165" formatCode="######.00">
                  <c:v>770.81</c:v>
                </c:pt>
                <c:pt idx="166">
                  <c:v>786.55</c:v>
                </c:pt>
                <c:pt idx="167">
                  <c:v>795.78000000000054</c:v>
                </c:pt>
                <c:pt idx="168">
                  <c:v>801.06</c:v>
                </c:pt>
                <c:pt idx="169">
                  <c:v>804.47</c:v>
                </c:pt>
                <c:pt idx="170">
                  <c:v>805.94999999999948</c:v>
                </c:pt>
                <c:pt idx="171">
                  <c:v>806.65</c:v>
                </c:pt>
                <c:pt idx="172">
                  <c:v>807.9</c:v>
                </c:pt>
                <c:pt idx="173">
                  <c:v>811.75</c:v>
                </c:pt>
                <c:pt idx="174">
                  <c:v>816.81</c:v>
                </c:pt>
                <c:pt idx="175">
                  <c:v>818.47</c:v>
                </c:pt>
                <c:pt idx="176">
                  <c:v>819.57</c:v>
                </c:pt>
                <c:pt idx="177">
                  <c:v>820.73</c:v>
                </c:pt>
                <c:pt idx="178">
                  <c:v>821.3</c:v>
                </c:pt>
                <c:pt idx="179">
                  <c:v>823.72</c:v>
                </c:pt>
                <c:pt idx="180">
                  <c:v>825.51</c:v>
                </c:pt>
                <c:pt idx="181">
                  <c:v>833.93</c:v>
                </c:pt>
                <c:pt idx="182">
                  <c:v>836.26</c:v>
                </c:pt>
                <c:pt idx="183">
                  <c:v>841.29000000000053</c:v>
                </c:pt>
                <c:pt idx="184">
                  <c:v>849.02</c:v>
                </c:pt>
                <c:pt idx="185">
                  <c:v>851.07</c:v>
                </c:pt>
                <c:pt idx="186">
                  <c:v>851.72</c:v>
                </c:pt>
                <c:pt idx="187">
                  <c:v>867.05</c:v>
                </c:pt>
                <c:pt idx="188">
                  <c:v>874.89</c:v>
                </c:pt>
                <c:pt idx="189">
                  <c:v>882.1</c:v>
                </c:pt>
                <c:pt idx="190">
                  <c:v>885.32999999999947</c:v>
                </c:pt>
                <c:pt idx="191">
                  <c:v>890.2</c:v>
                </c:pt>
                <c:pt idx="192">
                  <c:v>898.01</c:v>
                </c:pt>
                <c:pt idx="193">
                  <c:v>902.31</c:v>
                </c:pt>
                <c:pt idx="194">
                  <c:v>911.59</c:v>
                </c:pt>
                <c:pt idx="195">
                  <c:v>924.6</c:v>
                </c:pt>
                <c:pt idx="196">
                  <c:v>924.89</c:v>
                </c:pt>
                <c:pt idx="197">
                  <c:v>951.54</c:v>
                </c:pt>
                <c:pt idx="198">
                  <c:v>962.21</c:v>
                </c:pt>
                <c:pt idx="199" formatCode="#,##0.00">
                  <c:v>1016.1700000000005</c:v>
                </c:pt>
                <c:pt idx="200" formatCode="#,##0.00">
                  <c:v>1037.0999999999999</c:v>
                </c:pt>
                <c:pt idx="201" formatCode="#,##0.00">
                  <c:v>1041.21</c:v>
                </c:pt>
                <c:pt idx="202" formatCode="#,##0.00">
                  <c:v>1060.8399999999999</c:v>
                </c:pt>
                <c:pt idx="203" formatCode="#,##0.00">
                  <c:v>1076.31</c:v>
                </c:pt>
                <c:pt idx="204" formatCode="#,##0.00">
                  <c:v>1084.8899999999999</c:v>
                </c:pt>
                <c:pt idx="205" formatCode="#,##0.00">
                  <c:v>1089.6199999999999</c:v>
                </c:pt>
                <c:pt idx="206" formatCode="#,##0.00">
                  <c:v>1101.04</c:v>
                </c:pt>
                <c:pt idx="207" formatCode="#,##0.00">
                  <c:v>1104.3799999999999</c:v>
                </c:pt>
                <c:pt idx="208" formatCode="#,##0.00">
                  <c:v>1118.28</c:v>
                </c:pt>
                <c:pt idx="209" formatCode="#,##0.00">
                  <c:v>1145.02</c:v>
                </c:pt>
                <c:pt idx="210" formatCode="#,##0.00">
                  <c:v>1157.0899999999999</c:v>
                </c:pt>
                <c:pt idx="211" formatCode="#,##0.00">
                  <c:v>1159.8699999999999</c:v>
                </c:pt>
                <c:pt idx="212" formatCode="#,##0.00">
                  <c:v>1169.0999999999999</c:v>
                </c:pt>
                <c:pt idx="213" formatCode="#,##0.00">
                  <c:v>1169.77</c:v>
                </c:pt>
                <c:pt idx="214" formatCode="#,##0.00">
                  <c:v>1198.31</c:v>
                </c:pt>
                <c:pt idx="215" formatCode="#,##0.00">
                  <c:v>1322.93</c:v>
                </c:pt>
              </c:numCache>
            </c:numRef>
          </c:val>
        </c:ser>
        <c:axId val="81463936"/>
        <c:axId val="81486592"/>
      </c:barChart>
      <c:lineChart>
        <c:grouping val="standard"/>
        <c:ser>
          <c:idx val="1"/>
          <c:order val="1"/>
          <c:tx>
            <c:strRef>
              <c:f>Tramadol!$C$1</c:f>
              <c:strCache>
                <c:ptCount val="1"/>
                <c:pt idx="0">
                  <c:v>England Average</c:v>
                </c:pt>
              </c:strCache>
            </c:strRef>
          </c:tx>
          <c:marker>
            <c:symbol val="none"/>
          </c:marker>
          <c:cat>
            <c:strRef>
              <c:f>Tramadol!$A$2:$A$217</c:f>
              <c:strCache>
                <c:ptCount val="216"/>
                <c:pt idx="0">
                  <c:v>PCT WANDSWORTH CCG</c:v>
                </c:pt>
                <c:pt idx="1">
                  <c:v>PCT EALING CCG</c:v>
                </c:pt>
                <c:pt idx="2">
                  <c:v>PCT LAMBETH CCG</c:v>
                </c:pt>
                <c:pt idx="3">
                  <c:v>PCT RICHMOND CCG</c:v>
                </c:pt>
                <c:pt idx="4">
                  <c:v>PCT HARROW CCG</c:v>
                </c:pt>
                <c:pt idx="5">
                  <c:v>PCT BRENT CCG</c:v>
                </c:pt>
                <c:pt idx="6">
                  <c:v>PCT HARINGEY CCG</c:v>
                </c:pt>
                <c:pt idx="7">
                  <c:v>PCT CAMDEN CCG</c:v>
                </c:pt>
                <c:pt idx="8">
                  <c:v>PCT KINGSTON CCG</c:v>
                </c:pt>
                <c:pt idx="9">
                  <c:v>PCT MERTON CCG</c:v>
                </c:pt>
                <c:pt idx="10">
                  <c:v>PCT SOUTHWARK CCG</c:v>
                </c:pt>
                <c:pt idx="11">
                  <c:v>PCT NEWHAM CCG</c:v>
                </c:pt>
                <c:pt idx="12">
                  <c:v>PCT REDBRIDGE CCG</c:v>
                </c:pt>
                <c:pt idx="13">
                  <c:v>PCT CITY AND HACKNEY CCG</c:v>
                </c:pt>
                <c:pt idx="14">
                  <c:v>PCT HOUNSLOW CCG</c:v>
                </c:pt>
                <c:pt idx="15">
                  <c:v>PCT HAMMERSMITH AND FULHAM CCG</c:v>
                </c:pt>
                <c:pt idx="16">
                  <c:v>PCT WEST LONDON (K&amp;C &amp; QPP) CCG</c:v>
                </c:pt>
                <c:pt idx="17">
                  <c:v>PCT BARNET CCG</c:v>
                </c:pt>
                <c:pt idx="18">
                  <c:v>PCT LEWISHAM CCG</c:v>
                </c:pt>
                <c:pt idx="19">
                  <c:v>PCT CENTRAL LONDON (WESTMINSTER) CCG</c:v>
                </c:pt>
                <c:pt idx="20">
                  <c:v>PCT ENFIELD CCG</c:v>
                </c:pt>
                <c:pt idx="21">
                  <c:v>PCT TOWER HAMLETS CCG</c:v>
                </c:pt>
                <c:pt idx="22">
                  <c:v>PCT WALTHAM FOREST CCG</c:v>
                </c:pt>
                <c:pt idx="23">
                  <c:v>PCT CROYDON CCG</c:v>
                </c:pt>
                <c:pt idx="24">
                  <c:v>PCT HORSHAM AND MID SUSSEX CCG</c:v>
                </c:pt>
                <c:pt idx="25">
                  <c:v>PCT SURREY DOWNS CCG</c:v>
                </c:pt>
                <c:pt idx="26">
                  <c:v>PCT HILLINGDON CCG</c:v>
                </c:pt>
                <c:pt idx="27">
                  <c:v>PCT GUILDFORD AND WAVERLEY CCG</c:v>
                </c:pt>
                <c:pt idx="28">
                  <c:v>PCT CHILTERN CCG</c:v>
                </c:pt>
                <c:pt idx="29">
                  <c:v>PCT WOKINGHAM CCG</c:v>
                </c:pt>
                <c:pt idx="30">
                  <c:v>PCT HERTS VALLEYS CCG</c:v>
                </c:pt>
                <c:pt idx="31">
                  <c:v>PCT NORTH WEST SURREY CCG</c:v>
                </c:pt>
                <c:pt idx="32">
                  <c:v>PCT BROMLEY CCG</c:v>
                </c:pt>
                <c:pt idx="33">
                  <c:v>PCT LUTON CCG</c:v>
                </c:pt>
                <c:pt idx="34">
                  <c:v>PCT WINDSOR, ASCOT AND MAIDENHEAD CCG</c:v>
                </c:pt>
                <c:pt idx="35">
                  <c:v>PCT SUTTON CCG</c:v>
                </c:pt>
                <c:pt idx="36">
                  <c:v>PCT SOUTH READING CCG</c:v>
                </c:pt>
                <c:pt idx="37">
                  <c:v>PCT ISLINGTON CCG</c:v>
                </c:pt>
                <c:pt idx="38">
                  <c:v>PCT BRIGHTON &amp; HOVE CCG</c:v>
                </c:pt>
                <c:pt idx="39">
                  <c:v>PCT SURREY HEATH CCG</c:v>
                </c:pt>
                <c:pt idx="40">
                  <c:v>PCT EAST SURREY CCG</c:v>
                </c:pt>
                <c:pt idx="41">
                  <c:v>PCT CENTRAL MANCHESTER CCG</c:v>
                </c:pt>
                <c:pt idx="42">
                  <c:v>PCT SLOUGH CCG</c:v>
                </c:pt>
                <c:pt idx="43">
                  <c:v>PCT NEWBURY AND DISTRICT CCG</c:v>
                </c:pt>
                <c:pt idx="44">
                  <c:v>PCT BARKING &amp; DAGENHAM CCG</c:v>
                </c:pt>
                <c:pt idx="45">
                  <c:v>PCT GREENWICH CCG</c:v>
                </c:pt>
                <c:pt idx="46">
                  <c:v>PCT THURROCK CCG</c:v>
                </c:pt>
                <c:pt idx="47">
                  <c:v>PCT NORTH EAST HAMPSHIRE AND FARNHAM CCG</c:v>
                </c:pt>
                <c:pt idx="48">
                  <c:v>PCT HIGH WEALD LEWES HAVENS CCG</c:v>
                </c:pt>
                <c:pt idx="49">
                  <c:v>PCT BRACKNELL AND ASCOT CCG</c:v>
                </c:pt>
                <c:pt idx="50">
                  <c:v>PCT HAVERING CCG</c:v>
                </c:pt>
                <c:pt idx="51">
                  <c:v>PCT NORTH &amp; WEST READING CCG</c:v>
                </c:pt>
                <c:pt idx="52">
                  <c:v>PCT AYLESBURY VALE CCG</c:v>
                </c:pt>
                <c:pt idx="53">
                  <c:v>PCT RUSHCLIFFE CCG</c:v>
                </c:pt>
                <c:pt idx="54">
                  <c:v>PCT OXFORDSHIRE CCG</c:v>
                </c:pt>
                <c:pt idx="55">
                  <c:v>PCT WEST ESSEX CCG</c:v>
                </c:pt>
                <c:pt idx="56">
                  <c:v>PCT WEST KENT CCG</c:v>
                </c:pt>
                <c:pt idx="57">
                  <c:v>PCT SOUTH WARWICKSHIRE CCG</c:v>
                </c:pt>
                <c:pt idx="58">
                  <c:v>PCT BEXLEY CCG</c:v>
                </c:pt>
                <c:pt idx="59">
                  <c:v>PCT LEICESTER CITY CCG</c:v>
                </c:pt>
                <c:pt idx="60">
                  <c:v>PCT WEST HAMPSHIRE CCG</c:v>
                </c:pt>
                <c:pt idx="61">
                  <c:v>PCT EAST AND NORTH HERTFORDSHIRE CCG</c:v>
                </c:pt>
                <c:pt idx="62">
                  <c:v>PCT BIRMINGHAM SOUTH AND CENTRAL CCG</c:v>
                </c:pt>
                <c:pt idx="63">
                  <c:v>PCT MILTON KEYNES CCG</c:v>
                </c:pt>
                <c:pt idx="64">
                  <c:v>PCT GREATER PRESTON CCG</c:v>
                </c:pt>
                <c:pt idx="65">
                  <c:v>Powys Teaching</c:v>
                </c:pt>
                <c:pt idx="66">
                  <c:v>PCT BEDFORDSHIRE CCG</c:v>
                </c:pt>
                <c:pt idx="67">
                  <c:v>PCT BASILDON AND BRENTWOOD CCG</c:v>
                </c:pt>
                <c:pt idx="68">
                  <c:v>PCT DORSET CCG</c:v>
                </c:pt>
                <c:pt idx="69">
                  <c:v>PCT DARTFORD, GRAVESHAM AND SWANLEY CCG</c:v>
                </c:pt>
                <c:pt idx="70">
                  <c:v>PCT IPSWICH AND EAST SUFFOLK CCG</c:v>
                </c:pt>
                <c:pt idx="71">
                  <c:v>PCT LEEDS NORTH CCG</c:v>
                </c:pt>
                <c:pt idx="72">
                  <c:v>PCT BATH AND NORTH EAST SOMERSET CCG</c:v>
                </c:pt>
                <c:pt idx="73">
                  <c:v>PCT MID ESSEX CCG</c:v>
                </c:pt>
                <c:pt idx="74">
                  <c:v>PCT CRAWLEY CCG</c:v>
                </c:pt>
                <c:pt idx="75">
                  <c:v>PCT HARROGATE AND RURAL DISTRICT CCG</c:v>
                </c:pt>
                <c:pt idx="76">
                  <c:v>PCT COVENTRY AND RUGBY CCG</c:v>
                </c:pt>
                <c:pt idx="77">
                  <c:v>PCT EAST LEICESTERSHIRE AND RUTLAND CCG</c:v>
                </c:pt>
                <c:pt idx="78">
                  <c:v>PCT NORTH HAMPSHIRE CCG</c:v>
                </c:pt>
                <c:pt idx="79">
                  <c:v>PCT SHROPSHIRE CCG</c:v>
                </c:pt>
                <c:pt idx="80">
                  <c:v>PCT NORWICH CCG</c:v>
                </c:pt>
                <c:pt idx="81">
                  <c:v>PCT COASTAL WEST SUSSEX CCG</c:v>
                </c:pt>
                <c:pt idx="82">
                  <c:v>PCT SOUTHAMPTON CCG</c:v>
                </c:pt>
                <c:pt idx="83">
                  <c:v>PCT BRISTOL CCG</c:v>
                </c:pt>
                <c:pt idx="84">
                  <c:v>PCT TRAFFORD CCG</c:v>
                </c:pt>
                <c:pt idx="85">
                  <c:v>PCT BRADFORD CITY CCG</c:v>
                </c:pt>
                <c:pt idx="86">
                  <c:v>PCT CAMBRIDGESHIRE AND PETERBOROUGH CCG</c:v>
                </c:pt>
                <c:pt idx="87">
                  <c:v>PCT HEREFORDSHIRE CCG</c:v>
                </c:pt>
                <c:pt idx="88">
                  <c:v>PCT SANDWELL AND WEST BIRMINGHAM CCG</c:v>
                </c:pt>
                <c:pt idx="89">
                  <c:v>PCT SOUTH DEVON AND TORBAY CCG</c:v>
                </c:pt>
                <c:pt idx="90">
                  <c:v>PCT GLOUCESTERSHIRE CCG</c:v>
                </c:pt>
                <c:pt idx="91">
                  <c:v>PCT EASTERN CHESHIRE CCG</c:v>
                </c:pt>
                <c:pt idx="92">
                  <c:v>PCT SOLIHULL CCG</c:v>
                </c:pt>
                <c:pt idx="93">
                  <c:v>PCT WEST LEICESTERSHIRE CCG</c:v>
                </c:pt>
                <c:pt idx="94">
                  <c:v>PCT WEST SUFFOLK CCG</c:v>
                </c:pt>
                <c:pt idx="95">
                  <c:v>PCT AIREDALE, WHARFEDALE AND CRAVEN CCG</c:v>
                </c:pt>
                <c:pt idx="96">
                  <c:v>PCT STOCKPORT CCG</c:v>
                </c:pt>
                <c:pt idx="97">
                  <c:v>PCT VALE OF YORK CCG</c:v>
                </c:pt>
                <c:pt idx="98">
                  <c:v>PCT LEEDS WEST CCG</c:v>
                </c:pt>
                <c:pt idx="99">
                  <c:v>PCT REDDITCH AND BROMSGROVE CCG</c:v>
                </c:pt>
                <c:pt idx="100">
                  <c:v>PCT WOLVERHAMPTON CCG</c:v>
                </c:pt>
                <c:pt idx="101">
                  <c:v>PCT SOUTH WORCESTERSHIRE CCG</c:v>
                </c:pt>
                <c:pt idx="102">
                  <c:v>PCT NOTTINGHAM CITY CCG</c:v>
                </c:pt>
                <c:pt idx="103">
                  <c:v>PCT NENE CCG</c:v>
                </c:pt>
                <c:pt idx="104">
                  <c:v>PCT SWALE CCG</c:v>
                </c:pt>
                <c:pt idx="105">
                  <c:v>PCT SOUTHERN DERBYSHIRE CCG</c:v>
                </c:pt>
                <c:pt idx="106">
                  <c:v>PCT CHORLEY AND SOUTH RIBBLE CCG</c:v>
                </c:pt>
                <c:pt idx="107">
                  <c:v>PCT SOUTHEND CCG</c:v>
                </c:pt>
                <c:pt idx="108">
                  <c:v>PCT MEDWAY CCG</c:v>
                </c:pt>
                <c:pt idx="109">
                  <c:v>PCT BIRMINGHAM CROSSCITY CCG</c:v>
                </c:pt>
                <c:pt idx="110">
                  <c:v>PCT SOUTH NORFOLK CCG</c:v>
                </c:pt>
                <c:pt idx="111">
                  <c:v>PCT GREATER HUDDERSFIELD CCG</c:v>
                </c:pt>
                <c:pt idx="112">
                  <c:v>PCT STAFFORD AND SURROUNDS CCG</c:v>
                </c:pt>
                <c:pt idx="113">
                  <c:v>PCT NORTH, EAST, WEST DEVON CCG</c:v>
                </c:pt>
                <c:pt idx="114">
                  <c:v>PCT SOUTH GLOUCESTERSHIRE CCG</c:v>
                </c:pt>
                <c:pt idx="115">
                  <c:v>PCT SHEFFIELD CCG</c:v>
                </c:pt>
                <c:pt idx="116">
                  <c:v>Cardiff And Vale Uni</c:v>
                </c:pt>
                <c:pt idx="117">
                  <c:v>PCT WEST LANCASHIRE CCG</c:v>
                </c:pt>
                <c:pt idx="118">
                  <c:v>PCT NORTH EAST ESSEX CCG</c:v>
                </c:pt>
                <c:pt idx="119">
                  <c:v>PCT SWINDON CCG</c:v>
                </c:pt>
                <c:pt idx="120">
                  <c:v>PCT EAST STAFFORDSHIRE CCG</c:v>
                </c:pt>
                <c:pt idx="121">
                  <c:v>PCT WALSALL CCG</c:v>
                </c:pt>
                <c:pt idx="122">
                  <c:v>PCT SOMERSET CCG</c:v>
                </c:pt>
                <c:pt idx="123">
                  <c:v>PCT ASHFORD CCG</c:v>
                </c:pt>
                <c:pt idx="124">
                  <c:v>PCT NORTH EAST LINCOLNSHIRE CCG</c:v>
                </c:pt>
                <c:pt idx="125">
                  <c:v>PCT SOUTHPORT AND FORMBY CCG</c:v>
                </c:pt>
                <c:pt idx="126">
                  <c:v>PCT CASTLE POINT AND ROCHFORD CCG</c:v>
                </c:pt>
                <c:pt idx="127">
                  <c:v>PCT TELFORD &amp; WREKIN CCG</c:v>
                </c:pt>
                <c:pt idx="128">
                  <c:v>PCT WYRE FOREST CCG</c:v>
                </c:pt>
                <c:pt idx="129">
                  <c:v>PCT NORTH SOMERSET CCG</c:v>
                </c:pt>
                <c:pt idx="130">
                  <c:v>PCT OLDHAM CCG</c:v>
                </c:pt>
                <c:pt idx="131">
                  <c:v>PCT WILTSHIRE CCG</c:v>
                </c:pt>
                <c:pt idx="132">
                  <c:v>Aneurin Bevan</c:v>
                </c:pt>
                <c:pt idx="133">
                  <c:v>PCT SOUTH EASTERN HAMPSHIRE CCG</c:v>
                </c:pt>
                <c:pt idx="134">
                  <c:v>PCT NORTH DERBYSHIRE CCG</c:v>
                </c:pt>
                <c:pt idx="135">
                  <c:v>PCT SE STAFFS &amp; SEISDON PENINSULAR CCG</c:v>
                </c:pt>
                <c:pt idx="136">
                  <c:v>PCT CANTERBURY AND COASTAL CCG</c:v>
                </c:pt>
                <c:pt idx="137">
                  <c:v>PCT CUMBRIA CCG</c:v>
                </c:pt>
                <c:pt idx="138">
                  <c:v>PCT NORTH NORFOLK CCG</c:v>
                </c:pt>
                <c:pt idx="139">
                  <c:v>PCT PORTSMOUTH CCG</c:v>
                </c:pt>
                <c:pt idx="140">
                  <c:v>Betsi Cadwaladr Uni</c:v>
                </c:pt>
                <c:pt idx="141">
                  <c:v>PCT DUDLEY CCG</c:v>
                </c:pt>
                <c:pt idx="142">
                  <c:v>PCT BURY CCG</c:v>
                </c:pt>
                <c:pt idx="143">
                  <c:v>PCT CALDERDALE CCG</c:v>
                </c:pt>
                <c:pt idx="144">
                  <c:v>Hywel Dda</c:v>
                </c:pt>
                <c:pt idx="145">
                  <c:v>PCT ROTHERHAM CCG</c:v>
                </c:pt>
                <c:pt idx="146">
                  <c:v>PCT FAREHAM AND GOSPORT CCG</c:v>
                </c:pt>
                <c:pt idx="147">
                  <c:v>PCT WEST CHESHIRE CCG</c:v>
                </c:pt>
                <c:pt idx="148">
                  <c:v>PCT WARRINGTON CCG</c:v>
                </c:pt>
                <c:pt idx="149">
                  <c:v>PCT NOTTINGHAM NORTH &amp; EAST CCG</c:v>
                </c:pt>
                <c:pt idx="150">
                  <c:v>PCT BOLTON CCG</c:v>
                </c:pt>
                <c:pt idx="151">
                  <c:v>PCT EASTBOURNE, HAILSHAM AND SEAFORD CCG</c:v>
                </c:pt>
                <c:pt idx="152">
                  <c:v>Abertawe Bro Morgannwg Uni</c:v>
                </c:pt>
                <c:pt idx="153">
                  <c:v>PCT BLACKBURN WITH DARWEN CCG</c:v>
                </c:pt>
                <c:pt idx="154">
                  <c:v>PCT NORTH STAFFORDSHIRE CCG</c:v>
                </c:pt>
                <c:pt idx="155">
                  <c:v>PCT NOTTINGHAM WEST CCG</c:v>
                </c:pt>
                <c:pt idx="156">
                  <c:v>PCT LEEDS SOUTH AND EAST CCG</c:v>
                </c:pt>
                <c:pt idx="157">
                  <c:v>PCT HASTINGS &amp; ROTHER CCG</c:v>
                </c:pt>
                <c:pt idx="158">
                  <c:v>PCT HAMBLETON, RICHMONDSHIRE AND WHITBY CCG</c:v>
                </c:pt>
                <c:pt idx="159">
                  <c:v>PCT SOUTH MANCHESTER CCG</c:v>
                </c:pt>
                <c:pt idx="160">
                  <c:v>PCT KERNOW CCG</c:v>
                </c:pt>
                <c:pt idx="161">
                  <c:v>PCT LINCOLNSHIRE WEST CCG</c:v>
                </c:pt>
                <c:pt idx="162">
                  <c:v>PCT EREWASH CCG</c:v>
                </c:pt>
                <c:pt idx="163">
                  <c:v>PCT SOUTH CHESHIRE CCG</c:v>
                </c:pt>
                <c:pt idx="164">
                  <c:v>PCT NORTH MANCHESTER CCG</c:v>
                </c:pt>
                <c:pt idx="165">
                  <c:v>Cwm Taf</c:v>
                </c:pt>
                <c:pt idx="166">
                  <c:v>PCT NORTH KIRKLEES CCG</c:v>
                </c:pt>
                <c:pt idx="167">
                  <c:v>PCT TAMESIDE AND GLOSSOP CCG</c:v>
                </c:pt>
                <c:pt idx="168">
                  <c:v>PCT SOUTH WEST LINCOLNSHIRE CCG</c:v>
                </c:pt>
                <c:pt idx="169">
                  <c:v>PCT SOUTH SEFTON CCG</c:v>
                </c:pt>
                <c:pt idx="170">
                  <c:v>PCT CANNOCK CHASE CCG</c:v>
                </c:pt>
                <c:pt idx="171">
                  <c:v>PCT EAST LANCASHIRE CCG</c:v>
                </c:pt>
                <c:pt idx="172">
                  <c:v>PCT STOKE ON TRENT CCG</c:v>
                </c:pt>
                <c:pt idx="173">
                  <c:v>PCT DARLINGTON CCG</c:v>
                </c:pt>
                <c:pt idx="174">
                  <c:v>PCT NEWARK &amp; SHERWOOD CCG</c:v>
                </c:pt>
                <c:pt idx="175">
                  <c:v>PCT LANCASHIRE NORTH CCG</c:v>
                </c:pt>
                <c:pt idx="176">
                  <c:v>PCT EAST RIDING OF YORKSHIRE CCG</c:v>
                </c:pt>
                <c:pt idx="177">
                  <c:v>PCT DONCASTER CCG</c:v>
                </c:pt>
                <c:pt idx="178">
                  <c:v>PCT KNOWSLEY CCG</c:v>
                </c:pt>
                <c:pt idx="179">
                  <c:v>PCT LIVERPOOL CCG</c:v>
                </c:pt>
                <c:pt idx="180">
                  <c:v>PCT ISLE OF WIGHT CCG</c:v>
                </c:pt>
                <c:pt idx="181">
                  <c:v>PCT SOUTH LINCOLNSHIRE CCG</c:v>
                </c:pt>
                <c:pt idx="182">
                  <c:v>PCT HEYWOOD, MIDDLETON &amp; ROCHDALE CCG</c:v>
                </c:pt>
                <c:pt idx="183">
                  <c:v>PCT SOUTH KENT COAST CCG</c:v>
                </c:pt>
                <c:pt idx="184">
                  <c:v>PCT BRADFORD DISTRICTS CCG</c:v>
                </c:pt>
                <c:pt idx="185">
                  <c:v>PCT VALE ROYAL CCG</c:v>
                </c:pt>
                <c:pt idx="186">
                  <c:v>PCT SALFORD CCG</c:v>
                </c:pt>
                <c:pt idx="187">
                  <c:v>PCT BASSETLAW CCG</c:v>
                </c:pt>
                <c:pt idx="188">
                  <c:v>PCT CORBY CCG</c:v>
                </c:pt>
                <c:pt idx="189">
                  <c:v>PCT HULL CCG</c:v>
                </c:pt>
                <c:pt idx="190">
                  <c:v>PCT NORTH LINCOLNSHIRE CCG</c:v>
                </c:pt>
                <c:pt idx="191">
                  <c:v>PCT SCARBOROUGH AND RYEDALE CCG</c:v>
                </c:pt>
                <c:pt idx="192">
                  <c:v>PCT NORTH TYNESIDE CCG</c:v>
                </c:pt>
                <c:pt idx="193">
                  <c:v>PCT WARWICKSHIRE NORTH CCG</c:v>
                </c:pt>
                <c:pt idx="194">
                  <c:v>PCT WIRRAL CCG</c:v>
                </c:pt>
                <c:pt idx="195">
                  <c:v>PCT WEST NORFOLK CCG</c:v>
                </c:pt>
                <c:pt idx="196">
                  <c:v>PCT NORTHUMBERLAND CCG</c:v>
                </c:pt>
                <c:pt idx="197">
                  <c:v>PCT NEWCASTLE GATESHEAD CCG</c:v>
                </c:pt>
                <c:pt idx="198">
                  <c:v>PCT FYLDE &amp; WYRE CCG</c:v>
                </c:pt>
                <c:pt idx="199">
                  <c:v>PCT HARTLEPOOL AND STOCKTON-ON-TEES CCG</c:v>
                </c:pt>
                <c:pt idx="200">
                  <c:v>PCT HALTON CCG</c:v>
                </c:pt>
                <c:pt idx="201">
                  <c:v>PCT WIGAN BOROUGH CCG</c:v>
                </c:pt>
                <c:pt idx="202">
                  <c:v>PCT HARDWICK CCG</c:v>
                </c:pt>
                <c:pt idx="203">
                  <c:v>PCT MANSFIELD &amp; ASHFIELD CCG</c:v>
                </c:pt>
                <c:pt idx="204">
                  <c:v>PCT GREAT YARMOUTH &amp; WAVENEY CCG</c:v>
                </c:pt>
                <c:pt idx="205">
                  <c:v>PCT WAKEFIELD CCG</c:v>
                </c:pt>
                <c:pt idx="206">
                  <c:v>PCT NORTH DURHAM CCG</c:v>
                </c:pt>
                <c:pt idx="207">
                  <c:v>PCT BARNSLEY CCG</c:v>
                </c:pt>
                <c:pt idx="208">
                  <c:v>PCT ST HELENS CCG</c:v>
                </c:pt>
                <c:pt idx="209">
                  <c:v>PCT SUNDERLAND CCG</c:v>
                </c:pt>
                <c:pt idx="210">
                  <c:v>PCT SOUTH TYNESIDE CCG</c:v>
                </c:pt>
                <c:pt idx="211">
                  <c:v>PCT SOUTH TEES CCG</c:v>
                </c:pt>
                <c:pt idx="212">
                  <c:v>PCT THANET CCG</c:v>
                </c:pt>
                <c:pt idx="213">
                  <c:v>PCT LINCOLNSHIRE EAST CCG</c:v>
                </c:pt>
                <c:pt idx="214">
                  <c:v>PCT DURHAM DALES,EASINGTON &amp; SEDGEFIELD CCG</c:v>
                </c:pt>
                <c:pt idx="215">
                  <c:v>PCT BLACKPOOL CCG</c:v>
                </c:pt>
              </c:strCache>
            </c:strRef>
          </c:cat>
          <c:val>
            <c:numRef>
              <c:f>Tramadol!$C$2:$C$217</c:f>
              <c:numCache>
                <c:formatCode>0.00</c:formatCode>
                <c:ptCount val="216"/>
                <c:pt idx="0">
                  <c:v>597.13009569377948</c:v>
                </c:pt>
                <c:pt idx="1">
                  <c:v>597.13009569377948</c:v>
                </c:pt>
                <c:pt idx="2">
                  <c:v>597.13009569377948</c:v>
                </c:pt>
                <c:pt idx="3">
                  <c:v>597.13009569377948</c:v>
                </c:pt>
                <c:pt idx="4">
                  <c:v>597.13009569377948</c:v>
                </c:pt>
                <c:pt idx="5">
                  <c:v>597.13009569377948</c:v>
                </c:pt>
                <c:pt idx="6">
                  <c:v>597.13009569377948</c:v>
                </c:pt>
                <c:pt idx="7">
                  <c:v>597.13009569377948</c:v>
                </c:pt>
                <c:pt idx="8">
                  <c:v>597.13009569377948</c:v>
                </c:pt>
                <c:pt idx="9">
                  <c:v>597.13009569377948</c:v>
                </c:pt>
                <c:pt idx="10">
                  <c:v>597.13009569377948</c:v>
                </c:pt>
                <c:pt idx="11">
                  <c:v>597.13009569377948</c:v>
                </c:pt>
                <c:pt idx="12">
                  <c:v>597.13009569377948</c:v>
                </c:pt>
                <c:pt idx="13">
                  <c:v>597.13009569377948</c:v>
                </c:pt>
                <c:pt idx="14">
                  <c:v>597.13009569377948</c:v>
                </c:pt>
                <c:pt idx="15">
                  <c:v>597.13009569377948</c:v>
                </c:pt>
                <c:pt idx="16">
                  <c:v>597.13009569377948</c:v>
                </c:pt>
                <c:pt idx="17">
                  <c:v>597.13009569377948</c:v>
                </c:pt>
                <c:pt idx="18">
                  <c:v>597.13009569377948</c:v>
                </c:pt>
                <c:pt idx="19">
                  <c:v>597.13009569377948</c:v>
                </c:pt>
                <c:pt idx="20">
                  <c:v>597.13009569377948</c:v>
                </c:pt>
                <c:pt idx="21">
                  <c:v>597.13009569377948</c:v>
                </c:pt>
                <c:pt idx="22">
                  <c:v>597.13009569377948</c:v>
                </c:pt>
                <c:pt idx="23">
                  <c:v>597.13009569377948</c:v>
                </c:pt>
                <c:pt idx="24">
                  <c:v>597.13009569377948</c:v>
                </c:pt>
                <c:pt idx="25">
                  <c:v>597.13009569377948</c:v>
                </c:pt>
                <c:pt idx="26">
                  <c:v>597.13009569377948</c:v>
                </c:pt>
                <c:pt idx="27">
                  <c:v>597.13009569377948</c:v>
                </c:pt>
                <c:pt idx="28">
                  <c:v>597.13009569377948</c:v>
                </c:pt>
                <c:pt idx="29">
                  <c:v>597.13009569377948</c:v>
                </c:pt>
                <c:pt idx="30">
                  <c:v>597.13009569377948</c:v>
                </c:pt>
                <c:pt idx="31">
                  <c:v>597.13009569377948</c:v>
                </c:pt>
                <c:pt idx="32">
                  <c:v>597.13009569377948</c:v>
                </c:pt>
                <c:pt idx="33">
                  <c:v>597.13009569377948</c:v>
                </c:pt>
                <c:pt idx="34">
                  <c:v>597.13009569377948</c:v>
                </c:pt>
                <c:pt idx="35">
                  <c:v>597.13009569377948</c:v>
                </c:pt>
                <c:pt idx="36">
                  <c:v>597.13009569377948</c:v>
                </c:pt>
                <c:pt idx="37">
                  <c:v>597.13009569377948</c:v>
                </c:pt>
                <c:pt idx="38">
                  <c:v>597.13009569377948</c:v>
                </c:pt>
                <c:pt idx="39">
                  <c:v>597.13009569377948</c:v>
                </c:pt>
                <c:pt idx="40">
                  <c:v>597.13009569377948</c:v>
                </c:pt>
                <c:pt idx="41">
                  <c:v>597.13009569377948</c:v>
                </c:pt>
                <c:pt idx="42">
                  <c:v>597.13009569377948</c:v>
                </c:pt>
                <c:pt idx="43">
                  <c:v>597.13009569377948</c:v>
                </c:pt>
                <c:pt idx="44">
                  <c:v>597.13009569377948</c:v>
                </c:pt>
                <c:pt idx="45">
                  <c:v>597.13009569377948</c:v>
                </c:pt>
                <c:pt idx="46">
                  <c:v>597.13009569377948</c:v>
                </c:pt>
                <c:pt idx="47">
                  <c:v>597.13009569377948</c:v>
                </c:pt>
                <c:pt idx="48">
                  <c:v>597.13009569377948</c:v>
                </c:pt>
                <c:pt idx="49">
                  <c:v>597.13009569377948</c:v>
                </c:pt>
                <c:pt idx="50">
                  <c:v>597.13009569377948</c:v>
                </c:pt>
                <c:pt idx="51">
                  <c:v>597.13009569377948</c:v>
                </c:pt>
                <c:pt idx="52">
                  <c:v>597.13009569377948</c:v>
                </c:pt>
                <c:pt idx="53">
                  <c:v>597.13009569377948</c:v>
                </c:pt>
                <c:pt idx="54">
                  <c:v>597.13009569377948</c:v>
                </c:pt>
                <c:pt idx="55">
                  <c:v>597.13009569377948</c:v>
                </c:pt>
                <c:pt idx="56">
                  <c:v>597.13009569377948</c:v>
                </c:pt>
                <c:pt idx="57">
                  <c:v>597.13009569377948</c:v>
                </c:pt>
                <c:pt idx="58">
                  <c:v>597.13009569377948</c:v>
                </c:pt>
                <c:pt idx="59">
                  <c:v>597.13009569377948</c:v>
                </c:pt>
                <c:pt idx="60">
                  <c:v>597.13009569377948</c:v>
                </c:pt>
                <c:pt idx="61">
                  <c:v>597.13009569377948</c:v>
                </c:pt>
                <c:pt idx="62">
                  <c:v>597.13009569377948</c:v>
                </c:pt>
                <c:pt idx="63">
                  <c:v>597.13009569377948</c:v>
                </c:pt>
                <c:pt idx="64">
                  <c:v>597.13009569377948</c:v>
                </c:pt>
                <c:pt idx="65">
                  <c:v>597.13009569377948</c:v>
                </c:pt>
                <c:pt idx="66">
                  <c:v>597.13009569377948</c:v>
                </c:pt>
                <c:pt idx="67">
                  <c:v>597.13009569377948</c:v>
                </c:pt>
                <c:pt idx="68">
                  <c:v>597.13009569377948</c:v>
                </c:pt>
                <c:pt idx="69">
                  <c:v>597.13009569377948</c:v>
                </c:pt>
                <c:pt idx="70">
                  <c:v>597.13009569377948</c:v>
                </c:pt>
                <c:pt idx="71">
                  <c:v>597.13009569377948</c:v>
                </c:pt>
                <c:pt idx="72">
                  <c:v>597.13009569377948</c:v>
                </c:pt>
                <c:pt idx="73">
                  <c:v>597.13009569377948</c:v>
                </c:pt>
                <c:pt idx="74">
                  <c:v>597.13009569377948</c:v>
                </c:pt>
                <c:pt idx="75">
                  <c:v>597.13009569377948</c:v>
                </c:pt>
                <c:pt idx="76">
                  <c:v>597.13009569377948</c:v>
                </c:pt>
                <c:pt idx="77">
                  <c:v>597.13009569377948</c:v>
                </c:pt>
                <c:pt idx="78">
                  <c:v>597.13009569377948</c:v>
                </c:pt>
                <c:pt idx="79">
                  <c:v>597.13009569377948</c:v>
                </c:pt>
                <c:pt idx="80">
                  <c:v>597.13009569377948</c:v>
                </c:pt>
                <c:pt idx="81">
                  <c:v>597.13009569377948</c:v>
                </c:pt>
                <c:pt idx="82">
                  <c:v>597.13009569377948</c:v>
                </c:pt>
                <c:pt idx="83">
                  <c:v>597.13009569377948</c:v>
                </c:pt>
                <c:pt idx="84">
                  <c:v>597.13009569377948</c:v>
                </c:pt>
                <c:pt idx="85">
                  <c:v>597.13009569377948</c:v>
                </c:pt>
                <c:pt idx="86">
                  <c:v>597.13009569377948</c:v>
                </c:pt>
                <c:pt idx="87">
                  <c:v>597.13009569377948</c:v>
                </c:pt>
                <c:pt idx="88">
                  <c:v>597.13009569377948</c:v>
                </c:pt>
                <c:pt idx="89">
                  <c:v>597.13009569377948</c:v>
                </c:pt>
                <c:pt idx="90">
                  <c:v>597.13009569377948</c:v>
                </c:pt>
                <c:pt idx="91">
                  <c:v>597.13009569377948</c:v>
                </c:pt>
                <c:pt idx="92">
                  <c:v>597.13009569377948</c:v>
                </c:pt>
                <c:pt idx="93">
                  <c:v>597.13009569377948</c:v>
                </c:pt>
                <c:pt idx="94">
                  <c:v>597.13009569377948</c:v>
                </c:pt>
                <c:pt idx="95">
                  <c:v>597.13009569377948</c:v>
                </c:pt>
                <c:pt idx="96">
                  <c:v>597.13009569377948</c:v>
                </c:pt>
                <c:pt idx="97">
                  <c:v>597.13009569377948</c:v>
                </c:pt>
                <c:pt idx="98">
                  <c:v>597.13009569377948</c:v>
                </c:pt>
                <c:pt idx="99">
                  <c:v>597.13009569377948</c:v>
                </c:pt>
                <c:pt idx="100">
                  <c:v>597.13009569377948</c:v>
                </c:pt>
                <c:pt idx="101">
                  <c:v>597.13009569377948</c:v>
                </c:pt>
                <c:pt idx="102">
                  <c:v>597.13009569377948</c:v>
                </c:pt>
                <c:pt idx="103">
                  <c:v>597.13009569377948</c:v>
                </c:pt>
                <c:pt idx="104">
                  <c:v>597.13009569377948</c:v>
                </c:pt>
                <c:pt idx="105">
                  <c:v>597.13009569377948</c:v>
                </c:pt>
                <c:pt idx="106">
                  <c:v>597.13009569377948</c:v>
                </c:pt>
                <c:pt idx="107">
                  <c:v>597.13009569377948</c:v>
                </c:pt>
                <c:pt idx="108">
                  <c:v>597.13009569377948</c:v>
                </c:pt>
                <c:pt idx="109">
                  <c:v>597.13009569377948</c:v>
                </c:pt>
                <c:pt idx="110">
                  <c:v>597.13009569377948</c:v>
                </c:pt>
                <c:pt idx="111">
                  <c:v>597.13009569377948</c:v>
                </c:pt>
                <c:pt idx="112">
                  <c:v>597.13009569377948</c:v>
                </c:pt>
                <c:pt idx="113">
                  <c:v>597.13009569377948</c:v>
                </c:pt>
                <c:pt idx="114">
                  <c:v>597.13009569377948</c:v>
                </c:pt>
                <c:pt idx="115">
                  <c:v>597.13009569377948</c:v>
                </c:pt>
                <c:pt idx="116">
                  <c:v>597.13009569377948</c:v>
                </c:pt>
                <c:pt idx="117">
                  <c:v>597.13009569377948</c:v>
                </c:pt>
                <c:pt idx="118">
                  <c:v>597.13009569377948</c:v>
                </c:pt>
                <c:pt idx="119">
                  <c:v>597.13009569377948</c:v>
                </c:pt>
                <c:pt idx="120">
                  <c:v>597.13009569377948</c:v>
                </c:pt>
                <c:pt idx="121">
                  <c:v>597.13009569377948</c:v>
                </c:pt>
                <c:pt idx="122">
                  <c:v>597.13009569377948</c:v>
                </c:pt>
                <c:pt idx="123">
                  <c:v>597.13009569377948</c:v>
                </c:pt>
                <c:pt idx="124">
                  <c:v>597.13009569377948</c:v>
                </c:pt>
                <c:pt idx="125">
                  <c:v>597.13009569377948</c:v>
                </c:pt>
                <c:pt idx="126">
                  <c:v>597.13009569377948</c:v>
                </c:pt>
                <c:pt idx="127">
                  <c:v>597.13009569377948</c:v>
                </c:pt>
                <c:pt idx="128">
                  <c:v>597.13009569377948</c:v>
                </c:pt>
                <c:pt idx="129">
                  <c:v>597.13009569377948</c:v>
                </c:pt>
                <c:pt idx="130">
                  <c:v>597.13009569377948</c:v>
                </c:pt>
                <c:pt idx="131">
                  <c:v>597.13009569377948</c:v>
                </c:pt>
                <c:pt idx="132">
                  <c:v>597.13009569377948</c:v>
                </c:pt>
                <c:pt idx="133">
                  <c:v>597.13009569377948</c:v>
                </c:pt>
                <c:pt idx="134">
                  <c:v>597.13009569377948</c:v>
                </c:pt>
                <c:pt idx="135">
                  <c:v>597.13009569377948</c:v>
                </c:pt>
                <c:pt idx="136">
                  <c:v>597.13009569377948</c:v>
                </c:pt>
                <c:pt idx="137">
                  <c:v>597.13009569377948</c:v>
                </c:pt>
                <c:pt idx="138">
                  <c:v>597.13009569377948</c:v>
                </c:pt>
                <c:pt idx="139">
                  <c:v>597.13009569377948</c:v>
                </c:pt>
                <c:pt idx="140">
                  <c:v>597.13009569377948</c:v>
                </c:pt>
                <c:pt idx="141">
                  <c:v>597.13009569377948</c:v>
                </c:pt>
                <c:pt idx="142">
                  <c:v>597.13009569377948</c:v>
                </c:pt>
                <c:pt idx="143">
                  <c:v>597.13009569377948</c:v>
                </c:pt>
                <c:pt idx="144">
                  <c:v>597.13009569377948</c:v>
                </c:pt>
                <c:pt idx="145">
                  <c:v>597.13009569377948</c:v>
                </c:pt>
                <c:pt idx="146">
                  <c:v>597.13009569377948</c:v>
                </c:pt>
                <c:pt idx="147">
                  <c:v>597.13009569377948</c:v>
                </c:pt>
                <c:pt idx="148">
                  <c:v>597.13009569377948</c:v>
                </c:pt>
                <c:pt idx="149">
                  <c:v>597.13009569377948</c:v>
                </c:pt>
                <c:pt idx="150">
                  <c:v>597.13009569377948</c:v>
                </c:pt>
                <c:pt idx="151">
                  <c:v>597.13009569377948</c:v>
                </c:pt>
                <c:pt idx="152">
                  <c:v>597.13009569377948</c:v>
                </c:pt>
                <c:pt idx="153">
                  <c:v>597.13009569377948</c:v>
                </c:pt>
                <c:pt idx="154">
                  <c:v>597.13009569377948</c:v>
                </c:pt>
                <c:pt idx="155">
                  <c:v>597.13009569377948</c:v>
                </c:pt>
                <c:pt idx="156">
                  <c:v>597.13009569377948</c:v>
                </c:pt>
                <c:pt idx="157">
                  <c:v>597.13009569377948</c:v>
                </c:pt>
                <c:pt idx="158">
                  <c:v>597.13009569377948</c:v>
                </c:pt>
                <c:pt idx="159">
                  <c:v>597.13009569377948</c:v>
                </c:pt>
                <c:pt idx="160">
                  <c:v>597.13009569377948</c:v>
                </c:pt>
                <c:pt idx="161">
                  <c:v>597.13009569377948</c:v>
                </c:pt>
                <c:pt idx="162">
                  <c:v>597.13009569377948</c:v>
                </c:pt>
                <c:pt idx="163">
                  <c:v>597.13009569377948</c:v>
                </c:pt>
                <c:pt idx="164">
                  <c:v>597.13009569377948</c:v>
                </c:pt>
                <c:pt idx="165">
                  <c:v>597.13009569377948</c:v>
                </c:pt>
                <c:pt idx="166">
                  <c:v>597.13009569377948</c:v>
                </c:pt>
                <c:pt idx="167">
                  <c:v>597.13009569377948</c:v>
                </c:pt>
                <c:pt idx="168">
                  <c:v>597.13009569377948</c:v>
                </c:pt>
                <c:pt idx="169">
                  <c:v>597.13009569377948</c:v>
                </c:pt>
                <c:pt idx="170">
                  <c:v>597.13009569377948</c:v>
                </c:pt>
                <c:pt idx="171">
                  <c:v>597.13009569377948</c:v>
                </c:pt>
                <c:pt idx="172">
                  <c:v>597.13009569377948</c:v>
                </c:pt>
                <c:pt idx="173">
                  <c:v>597.13009569377948</c:v>
                </c:pt>
                <c:pt idx="174">
                  <c:v>597.13009569377948</c:v>
                </c:pt>
                <c:pt idx="175">
                  <c:v>597.13009569377948</c:v>
                </c:pt>
                <c:pt idx="176">
                  <c:v>597.13009569377948</c:v>
                </c:pt>
                <c:pt idx="177">
                  <c:v>597.13009569377948</c:v>
                </c:pt>
                <c:pt idx="178">
                  <c:v>597.13009569377948</c:v>
                </c:pt>
                <c:pt idx="179">
                  <c:v>597.13009569377948</c:v>
                </c:pt>
                <c:pt idx="180">
                  <c:v>597.13009569377948</c:v>
                </c:pt>
                <c:pt idx="181">
                  <c:v>597.13009569377948</c:v>
                </c:pt>
                <c:pt idx="182">
                  <c:v>597.13009569377948</c:v>
                </c:pt>
                <c:pt idx="183">
                  <c:v>597.13009569377948</c:v>
                </c:pt>
                <c:pt idx="184">
                  <c:v>597.13009569377948</c:v>
                </c:pt>
                <c:pt idx="185">
                  <c:v>597.13009569377948</c:v>
                </c:pt>
                <c:pt idx="186">
                  <c:v>597.13009569377948</c:v>
                </c:pt>
                <c:pt idx="187">
                  <c:v>597.13009569377948</c:v>
                </c:pt>
                <c:pt idx="188">
                  <c:v>597.13009569377948</c:v>
                </c:pt>
                <c:pt idx="189">
                  <c:v>597.13009569377948</c:v>
                </c:pt>
                <c:pt idx="190">
                  <c:v>597.13009569377948</c:v>
                </c:pt>
                <c:pt idx="191">
                  <c:v>597.13009569377948</c:v>
                </c:pt>
                <c:pt idx="192">
                  <c:v>597.13009569377948</c:v>
                </c:pt>
                <c:pt idx="193">
                  <c:v>597.13009569377948</c:v>
                </c:pt>
                <c:pt idx="194">
                  <c:v>597.13009569377948</c:v>
                </c:pt>
                <c:pt idx="195">
                  <c:v>597.13009569377948</c:v>
                </c:pt>
                <c:pt idx="196">
                  <c:v>597.13009569377948</c:v>
                </c:pt>
                <c:pt idx="197">
                  <c:v>597.13009569377948</c:v>
                </c:pt>
                <c:pt idx="198">
                  <c:v>597.13009569377948</c:v>
                </c:pt>
                <c:pt idx="199">
                  <c:v>597.13009569377948</c:v>
                </c:pt>
                <c:pt idx="200">
                  <c:v>597.13009569377948</c:v>
                </c:pt>
                <c:pt idx="201">
                  <c:v>597.13009569377948</c:v>
                </c:pt>
                <c:pt idx="202">
                  <c:v>597.13009569377948</c:v>
                </c:pt>
                <c:pt idx="203">
                  <c:v>597.13009569377948</c:v>
                </c:pt>
                <c:pt idx="204">
                  <c:v>597.13009569377948</c:v>
                </c:pt>
                <c:pt idx="205">
                  <c:v>597.13009569377948</c:v>
                </c:pt>
                <c:pt idx="206">
                  <c:v>597.13009569377948</c:v>
                </c:pt>
                <c:pt idx="207">
                  <c:v>597.13009569377948</c:v>
                </c:pt>
                <c:pt idx="208">
                  <c:v>597.13009569377948</c:v>
                </c:pt>
                <c:pt idx="209">
                  <c:v>597.13009569377948</c:v>
                </c:pt>
                <c:pt idx="210">
                  <c:v>597.13009569377948</c:v>
                </c:pt>
                <c:pt idx="211">
                  <c:v>597.13009569377948</c:v>
                </c:pt>
                <c:pt idx="212">
                  <c:v>597.13009569377948</c:v>
                </c:pt>
                <c:pt idx="213">
                  <c:v>597.13009569377948</c:v>
                </c:pt>
                <c:pt idx="214">
                  <c:v>597.13009569377948</c:v>
                </c:pt>
                <c:pt idx="215">
                  <c:v>597.13009569377948</c:v>
                </c:pt>
              </c:numCache>
            </c:numRef>
          </c:val>
        </c:ser>
        <c:ser>
          <c:idx val="2"/>
          <c:order val="2"/>
          <c:tx>
            <c:strRef>
              <c:f>Tramadol!$D$1</c:f>
              <c:strCache>
                <c:ptCount val="1"/>
                <c:pt idx="0">
                  <c:v>Wales Average</c:v>
                </c:pt>
              </c:strCache>
            </c:strRef>
          </c:tx>
          <c:marker>
            <c:symbol val="none"/>
          </c:marker>
          <c:cat>
            <c:strRef>
              <c:f>Tramadol!$A$2:$A$217</c:f>
              <c:strCache>
                <c:ptCount val="216"/>
                <c:pt idx="0">
                  <c:v>PCT WANDSWORTH CCG</c:v>
                </c:pt>
                <c:pt idx="1">
                  <c:v>PCT EALING CCG</c:v>
                </c:pt>
                <c:pt idx="2">
                  <c:v>PCT LAMBETH CCG</c:v>
                </c:pt>
                <c:pt idx="3">
                  <c:v>PCT RICHMOND CCG</c:v>
                </c:pt>
                <c:pt idx="4">
                  <c:v>PCT HARROW CCG</c:v>
                </c:pt>
                <c:pt idx="5">
                  <c:v>PCT BRENT CCG</c:v>
                </c:pt>
                <c:pt idx="6">
                  <c:v>PCT HARINGEY CCG</c:v>
                </c:pt>
                <c:pt idx="7">
                  <c:v>PCT CAMDEN CCG</c:v>
                </c:pt>
                <c:pt idx="8">
                  <c:v>PCT KINGSTON CCG</c:v>
                </c:pt>
                <c:pt idx="9">
                  <c:v>PCT MERTON CCG</c:v>
                </c:pt>
                <c:pt idx="10">
                  <c:v>PCT SOUTHWARK CCG</c:v>
                </c:pt>
                <c:pt idx="11">
                  <c:v>PCT NEWHAM CCG</c:v>
                </c:pt>
                <c:pt idx="12">
                  <c:v>PCT REDBRIDGE CCG</c:v>
                </c:pt>
                <c:pt idx="13">
                  <c:v>PCT CITY AND HACKNEY CCG</c:v>
                </c:pt>
                <c:pt idx="14">
                  <c:v>PCT HOUNSLOW CCG</c:v>
                </c:pt>
                <c:pt idx="15">
                  <c:v>PCT HAMMERSMITH AND FULHAM CCG</c:v>
                </c:pt>
                <c:pt idx="16">
                  <c:v>PCT WEST LONDON (K&amp;C &amp; QPP) CCG</c:v>
                </c:pt>
                <c:pt idx="17">
                  <c:v>PCT BARNET CCG</c:v>
                </c:pt>
                <c:pt idx="18">
                  <c:v>PCT LEWISHAM CCG</c:v>
                </c:pt>
                <c:pt idx="19">
                  <c:v>PCT CENTRAL LONDON (WESTMINSTER) CCG</c:v>
                </c:pt>
                <c:pt idx="20">
                  <c:v>PCT ENFIELD CCG</c:v>
                </c:pt>
                <c:pt idx="21">
                  <c:v>PCT TOWER HAMLETS CCG</c:v>
                </c:pt>
                <c:pt idx="22">
                  <c:v>PCT WALTHAM FOREST CCG</c:v>
                </c:pt>
                <c:pt idx="23">
                  <c:v>PCT CROYDON CCG</c:v>
                </c:pt>
                <c:pt idx="24">
                  <c:v>PCT HORSHAM AND MID SUSSEX CCG</c:v>
                </c:pt>
                <c:pt idx="25">
                  <c:v>PCT SURREY DOWNS CCG</c:v>
                </c:pt>
                <c:pt idx="26">
                  <c:v>PCT HILLINGDON CCG</c:v>
                </c:pt>
                <c:pt idx="27">
                  <c:v>PCT GUILDFORD AND WAVERLEY CCG</c:v>
                </c:pt>
                <c:pt idx="28">
                  <c:v>PCT CHILTERN CCG</c:v>
                </c:pt>
                <c:pt idx="29">
                  <c:v>PCT WOKINGHAM CCG</c:v>
                </c:pt>
                <c:pt idx="30">
                  <c:v>PCT HERTS VALLEYS CCG</c:v>
                </c:pt>
                <c:pt idx="31">
                  <c:v>PCT NORTH WEST SURREY CCG</c:v>
                </c:pt>
                <c:pt idx="32">
                  <c:v>PCT BROMLEY CCG</c:v>
                </c:pt>
                <c:pt idx="33">
                  <c:v>PCT LUTON CCG</c:v>
                </c:pt>
                <c:pt idx="34">
                  <c:v>PCT WINDSOR, ASCOT AND MAIDENHEAD CCG</c:v>
                </c:pt>
                <c:pt idx="35">
                  <c:v>PCT SUTTON CCG</c:v>
                </c:pt>
                <c:pt idx="36">
                  <c:v>PCT SOUTH READING CCG</c:v>
                </c:pt>
                <c:pt idx="37">
                  <c:v>PCT ISLINGTON CCG</c:v>
                </c:pt>
                <c:pt idx="38">
                  <c:v>PCT BRIGHTON &amp; HOVE CCG</c:v>
                </c:pt>
                <c:pt idx="39">
                  <c:v>PCT SURREY HEATH CCG</c:v>
                </c:pt>
                <c:pt idx="40">
                  <c:v>PCT EAST SURREY CCG</c:v>
                </c:pt>
                <c:pt idx="41">
                  <c:v>PCT CENTRAL MANCHESTER CCG</c:v>
                </c:pt>
                <c:pt idx="42">
                  <c:v>PCT SLOUGH CCG</c:v>
                </c:pt>
                <c:pt idx="43">
                  <c:v>PCT NEWBURY AND DISTRICT CCG</c:v>
                </c:pt>
                <c:pt idx="44">
                  <c:v>PCT BARKING &amp; DAGENHAM CCG</c:v>
                </c:pt>
                <c:pt idx="45">
                  <c:v>PCT GREENWICH CCG</c:v>
                </c:pt>
                <c:pt idx="46">
                  <c:v>PCT THURROCK CCG</c:v>
                </c:pt>
                <c:pt idx="47">
                  <c:v>PCT NORTH EAST HAMPSHIRE AND FARNHAM CCG</c:v>
                </c:pt>
                <c:pt idx="48">
                  <c:v>PCT HIGH WEALD LEWES HAVENS CCG</c:v>
                </c:pt>
                <c:pt idx="49">
                  <c:v>PCT BRACKNELL AND ASCOT CCG</c:v>
                </c:pt>
                <c:pt idx="50">
                  <c:v>PCT HAVERING CCG</c:v>
                </c:pt>
                <c:pt idx="51">
                  <c:v>PCT NORTH &amp; WEST READING CCG</c:v>
                </c:pt>
                <c:pt idx="52">
                  <c:v>PCT AYLESBURY VALE CCG</c:v>
                </c:pt>
                <c:pt idx="53">
                  <c:v>PCT RUSHCLIFFE CCG</c:v>
                </c:pt>
                <c:pt idx="54">
                  <c:v>PCT OXFORDSHIRE CCG</c:v>
                </c:pt>
                <c:pt idx="55">
                  <c:v>PCT WEST ESSEX CCG</c:v>
                </c:pt>
                <c:pt idx="56">
                  <c:v>PCT WEST KENT CCG</c:v>
                </c:pt>
                <c:pt idx="57">
                  <c:v>PCT SOUTH WARWICKSHIRE CCG</c:v>
                </c:pt>
                <c:pt idx="58">
                  <c:v>PCT BEXLEY CCG</c:v>
                </c:pt>
                <c:pt idx="59">
                  <c:v>PCT LEICESTER CITY CCG</c:v>
                </c:pt>
                <c:pt idx="60">
                  <c:v>PCT WEST HAMPSHIRE CCG</c:v>
                </c:pt>
                <c:pt idx="61">
                  <c:v>PCT EAST AND NORTH HERTFORDSHIRE CCG</c:v>
                </c:pt>
                <c:pt idx="62">
                  <c:v>PCT BIRMINGHAM SOUTH AND CENTRAL CCG</c:v>
                </c:pt>
                <c:pt idx="63">
                  <c:v>PCT MILTON KEYNES CCG</c:v>
                </c:pt>
                <c:pt idx="64">
                  <c:v>PCT GREATER PRESTON CCG</c:v>
                </c:pt>
                <c:pt idx="65">
                  <c:v>Powys Teaching</c:v>
                </c:pt>
                <c:pt idx="66">
                  <c:v>PCT BEDFORDSHIRE CCG</c:v>
                </c:pt>
                <c:pt idx="67">
                  <c:v>PCT BASILDON AND BRENTWOOD CCG</c:v>
                </c:pt>
                <c:pt idx="68">
                  <c:v>PCT DORSET CCG</c:v>
                </c:pt>
                <c:pt idx="69">
                  <c:v>PCT DARTFORD, GRAVESHAM AND SWANLEY CCG</c:v>
                </c:pt>
                <c:pt idx="70">
                  <c:v>PCT IPSWICH AND EAST SUFFOLK CCG</c:v>
                </c:pt>
                <c:pt idx="71">
                  <c:v>PCT LEEDS NORTH CCG</c:v>
                </c:pt>
                <c:pt idx="72">
                  <c:v>PCT BATH AND NORTH EAST SOMERSET CCG</c:v>
                </c:pt>
                <c:pt idx="73">
                  <c:v>PCT MID ESSEX CCG</c:v>
                </c:pt>
                <c:pt idx="74">
                  <c:v>PCT CRAWLEY CCG</c:v>
                </c:pt>
                <c:pt idx="75">
                  <c:v>PCT HARROGATE AND RURAL DISTRICT CCG</c:v>
                </c:pt>
                <c:pt idx="76">
                  <c:v>PCT COVENTRY AND RUGBY CCG</c:v>
                </c:pt>
                <c:pt idx="77">
                  <c:v>PCT EAST LEICESTERSHIRE AND RUTLAND CCG</c:v>
                </c:pt>
                <c:pt idx="78">
                  <c:v>PCT NORTH HAMPSHIRE CCG</c:v>
                </c:pt>
                <c:pt idx="79">
                  <c:v>PCT SHROPSHIRE CCG</c:v>
                </c:pt>
                <c:pt idx="80">
                  <c:v>PCT NORWICH CCG</c:v>
                </c:pt>
                <c:pt idx="81">
                  <c:v>PCT COASTAL WEST SUSSEX CCG</c:v>
                </c:pt>
                <c:pt idx="82">
                  <c:v>PCT SOUTHAMPTON CCG</c:v>
                </c:pt>
                <c:pt idx="83">
                  <c:v>PCT BRISTOL CCG</c:v>
                </c:pt>
                <c:pt idx="84">
                  <c:v>PCT TRAFFORD CCG</c:v>
                </c:pt>
                <c:pt idx="85">
                  <c:v>PCT BRADFORD CITY CCG</c:v>
                </c:pt>
                <c:pt idx="86">
                  <c:v>PCT CAMBRIDGESHIRE AND PETERBOROUGH CCG</c:v>
                </c:pt>
                <c:pt idx="87">
                  <c:v>PCT HEREFORDSHIRE CCG</c:v>
                </c:pt>
                <c:pt idx="88">
                  <c:v>PCT SANDWELL AND WEST BIRMINGHAM CCG</c:v>
                </c:pt>
                <c:pt idx="89">
                  <c:v>PCT SOUTH DEVON AND TORBAY CCG</c:v>
                </c:pt>
                <c:pt idx="90">
                  <c:v>PCT GLOUCESTERSHIRE CCG</c:v>
                </c:pt>
                <c:pt idx="91">
                  <c:v>PCT EASTERN CHESHIRE CCG</c:v>
                </c:pt>
                <c:pt idx="92">
                  <c:v>PCT SOLIHULL CCG</c:v>
                </c:pt>
                <c:pt idx="93">
                  <c:v>PCT WEST LEICESTERSHIRE CCG</c:v>
                </c:pt>
                <c:pt idx="94">
                  <c:v>PCT WEST SUFFOLK CCG</c:v>
                </c:pt>
                <c:pt idx="95">
                  <c:v>PCT AIREDALE, WHARFEDALE AND CRAVEN CCG</c:v>
                </c:pt>
                <c:pt idx="96">
                  <c:v>PCT STOCKPORT CCG</c:v>
                </c:pt>
                <c:pt idx="97">
                  <c:v>PCT VALE OF YORK CCG</c:v>
                </c:pt>
                <c:pt idx="98">
                  <c:v>PCT LEEDS WEST CCG</c:v>
                </c:pt>
                <c:pt idx="99">
                  <c:v>PCT REDDITCH AND BROMSGROVE CCG</c:v>
                </c:pt>
                <c:pt idx="100">
                  <c:v>PCT WOLVERHAMPTON CCG</c:v>
                </c:pt>
                <c:pt idx="101">
                  <c:v>PCT SOUTH WORCESTERSHIRE CCG</c:v>
                </c:pt>
                <c:pt idx="102">
                  <c:v>PCT NOTTINGHAM CITY CCG</c:v>
                </c:pt>
                <c:pt idx="103">
                  <c:v>PCT NENE CCG</c:v>
                </c:pt>
                <c:pt idx="104">
                  <c:v>PCT SWALE CCG</c:v>
                </c:pt>
                <c:pt idx="105">
                  <c:v>PCT SOUTHERN DERBYSHIRE CCG</c:v>
                </c:pt>
                <c:pt idx="106">
                  <c:v>PCT CHORLEY AND SOUTH RIBBLE CCG</c:v>
                </c:pt>
                <c:pt idx="107">
                  <c:v>PCT SOUTHEND CCG</c:v>
                </c:pt>
                <c:pt idx="108">
                  <c:v>PCT MEDWAY CCG</c:v>
                </c:pt>
                <c:pt idx="109">
                  <c:v>PCT BIRMINGHAM CROSSCITY CCG</c:v>
                </c:pt>
                <c:pt idx="110">
                  <c:v>PCT SOUTH NORFOLK CCG</c:v>
                </c:pt>
                <c:pt idx="111">
                  <c:v>PCT GREATER HUDDERSFIELD CCG</c:v>
                </c:pt>
                <c:pt idx="112">
                  <c:v>PCT STAFFORD AND SURROUNDS CCG</c:v>
                </c:pt>
                <c:pt idx="113">
                  <c:v>PCT NORTH, EAST, WEST DEVON CCG</c:v>
                </c:pt>
                <c:pt idx="114">
                  <c:v>PCT SOUTH GLOUCESTERSHIRE CCG</c:v>
                </c:pt>
                <c:pt idx="115">
                  <c:v>PCT SHEFFIELD CCG</c:v>
                </c:pt>
                <c:pt idx="116">
                  <c:v>Cardiff And Vale Uni</c:v>
                </c:pt>
                <c:pt idx="117">
                  <c:v>PCT WEST LANCASHIRE CCG</c:v>
                </c:pt>
                <c:pt idx="118">
                  <c:v>PCT NORTH EAST ESSEX CCG</c:v>
                </c:pt>
                <c:pt idx="119">
                  <c:v>PCT SWINDON CCG</c:v>
                </c:pt>
                <c:pt idx="120">
                  <c:v>PCT EAST STAFFORDSHIRE CCG</c:v>
                </c:pt>
                <c:pt idx="121">
                  <c:v>PCT WALSALL CCG</c:v>
                </c:pt>
                <c:pt idx="122">
                  <c:v>PCT SOMERSET CCG</c:v>
                </c:pt>
                <c:pt idx="123">
                  <c:v>PCT ASHFORD CCG</c:v>
                </c:pt>
                <c:pt idx="124">
                  <c:v>PCT NORTH EAST LINCOLNSHIRE CCG</c:v>
                </c:pt>
                <c:pt idx="125">
                  <c:v>PCT SOUTHPORT AND FORMBY CCG</c:v>
                </c:pt>
                <c:pt idx="126">
                  <c:v>PCT CASTLE POINT AND ROCHFORD CCG</c:v>
                </c:pt>
                <c:pt idx="127">
                  <c:v>PCT TELFORD &amp; WREKIN CCG</c:v>
                </c:pt>
                <c:pt idx="128">
                  <c:v>PCT WYRE FOREST CCG</c:v>
                </c:pt>
                <c:pt idx="129">
                  <c:v>PCT NORTH SOMERSET CCG</c:v>
                </c:pt>
                <c:pt idx="130">
                  <c:v>PCT OLDHAM CCG</c:v>
                </c:pt>
                <c:pt idx="131">
                  <c:v>PCT WILTSHIRE CCG</c:v>
                </c:pt>
                <c:pt idx="132">
                  <c:v>Aneurin Bevan</c:v>
                </c:pt>
                <c:pt idx="133">
                  <c:v>PCT SOUTH EASTERN HAMPSHIRE CCG</c:v>
                </c:pt>
                <c:pt idx="134">
                  <c:v>PCT NORTH DERBYSHIRE CCG</c:v>
                </c:pt>
                <c:pt idx="135">
                  <c:v>PCT SE STAFFS &amp; SEISDON PENINSULAR CCG</c:v>
                </c:pt>
                <c:pt idx="136">
                  <c:v>PCT CANTERBURY AND COASTAL CCG</c:v>
                </c:pt>
                <c:pt idx="137">
                  <c:v>PCT CUMBRIA CCG</c:v>
                </c:pt>
                <c:pt idx="138">
                  <c:v>PCT NORTH NORFOLK CCG</c:v>
                </c:pt>
                <c:pt idx="139">
                  <c:v>PCT PORTSMOUTH CCG</c:v>
                </c:pt>
                <c:pt idx="140">
                  <c:v>Betsi Cadwaladr Uni</c:v>
                </c:pt>
                <c:pt idx="141">
                  <c:v>PCT DUDLEY CCG</c:v>
                </c:pt>
                <c:pt idx="142">
                  <c:v>PCT BURY CCG</c:v>
                </c:pt>
                <c:pt idx="143">
                  <c:v>PCT CALDERDALE CCG</c:v>
                </c:pt>
                <c:pt idx="144">
                  <c:v>Hywel Dda</c:v>
                </c:pt>
                <c:pt idx="145">
                  <c:v>PCT ROTHERHAM CCG</c:v>
                </c:pt>
                <c:pt idx="146">
                  <c:v>PCT FAREHAM AND GOSPORT CCG</c:v>
                </c:pt>
                <c:pt idx="147">
                  <c:v>PCT WEST CHESHIRE CCG</c:v>
                </c:pt>
                <c:pt idx="148">
                  <c:v>PCT WARRINGTON CCG</c:v>
                </c:pt>
                <c:pt idx="149">
                  <c:v>PCT NOTTINGHAM NORTH &amp; EAST CCG</c:v>
                </c:pt>
                <c:pt idx="150">
                  <c:v>PCT BOLTON CCG</c:v>
                </c:pt>
                <c:pt idx="151">
                  <c:v>PCT EASTBOURNE, HAILSHAM AND SEAFORD CCG</c:v>
                </c:pt>
                <c:pt idx="152">
                  <c:v>Abertawe Bro Morgannwg Uni</c:v>
                </c:pt>
                <c:pt idx="153">
                  <c:v>PCT BLACKBURN WITH DARWEN CCG</c:v>
                </c:pt>
                <c:pt idx="154">
                  <c:v>PCT NORTH STAFFORDSHIRE CCG</c:v>
                </c:pt>
                <c:pt idx="155">
                  <c:v>PCT NOTTINGHAM WEST CCG</c:v>
                </c:pt>
                <c:pt idx="156">
                  <c:v>PCT LEEDS SOUTH AND EAST CCG</c:v>
                </c:pt>
                <c:pt idx="157">
                  <c:v>PCT HASTINGS &amp; ROTHER CCG</c:v>
                </c:pt>
                <c:pt idx="158">
                  <c:v>PCT HAMBLETON, RICHMONDSHIRE AND WHITBY CCG</c:v>
                </c:pt>
                <c:pt idx="159">
                  <c:v>PCT SOUTH MANCHESTER CCG</c:v>
                </c:pt>
                <c:pt idx="160">
                  <c:v>PCT KERNOW CCG</c:v>
                </c:pt>
                <c:pt idx="161">
                  <c:v>PCT LINCOLNSHIRE WEST CCG</c:v>
                </c:pt>
                <c:pt idx="162">
                  <c:v>PCT EREWASH CCG</c:v>
                </c:pt>
                <c:pt idx="163">
                  <c:v>PCT SOUTH CHESHIRE CCG</c:v>
                </c:pt>
                <c:pt idx="164">
                  <c:v>PCT NORTH MANCHESTER CCG</c:v>
                </c:pt>
                <c:pt idx="165">
                  <c:v>Cwm Taf</c:v>
                </c:pt>
                <c:pt idx="166">
                  <c:v>PCT NORTH KIRKLEES CCG</c:v>
                </c:pt>
                <c:pt idx="167">
                  <c:v>PCT TAMESIDE AND GLOSSOP CCG</c:v>
                </c:pt>
                <c:pt idx="168">
                  <c:v>PCT SOUTH WEST LINCOLNSHIRE CCG</c:v>
                </c:pt>
                <c:pt idx="169">
                  <c:v>PCT SOUTH SEFTON CCG</c:v>
                </c:pt>
                <c:pt idx="170">
                  <c:v>PCT CANNOCK CHASE CCG</c:v>
                </c:pt>
                <c:pt idx="171">
                  <c:v>PCT EAST LANCASHIRE CCG</c:v>
                </c:pt>
                <c:pt idx="172">
                  <c:v>PCT STOKE ON TRENT CCG</c:v>
                </c:pt>
                <c:pt idx="173">
                  <c:v>PCT DARLINGTON CCG</c:v>
                </c:pt>
                <c:pt idx="174">
                  <c:v>PCT NEWARK &amp; SHERWOOD CCG</c:v>
                </c:pt>
                <c:pt idx="175">
                  <c:v>PCT LANCASHIRE NORTH CCG</c:v>
                </c:pt>
                <c:pt idx="176">
                  <c:v>PCT EAST RIDING OF YORKSHIRE CCG</c:v>
                </c:pt>
                <c:pt idx="177">
                  <c:v>PCT DONCASTER CCG</c:v>
                </c:pt>
                <c:pt idx="178">
                  <c:v>PCT KNOWSLEY CCG</c:v>
                </c:pt>
                <c:pt idx="179">
                  <c:v>PCT LIVERPOOL CCG</c:v>
                </c:pt>
                <c:pt idx="180">
                  <c:v>PCT ISLE OF WIGHT CCG</c:v>
                </c:pt>
                <c:pt idx="181">
                  <c:v>PCT SOUTH LINCOLNSHIRE CCG</c:v>
                </c:pt>
                <c:pt idx="182">
                  <c:v>PCT HEYWOOD, MIDDLETON &amp; ROCHDALE CCG</c:v>
                </c:pt>
                <c:pt idx="183">
                  <c:v>PCT SOUTH KENT COAST CCG</c:v>
                </c:pt>
                <c:pt idx="184">
                  <c:v>PCT BRADFORD DISTRICTS CCG</c:v>
                </c:pt>
                <c:pt idx="185">
                  <c:v>PCT VALE ROYAL CCG</c:v>
                </c:pt>
                <c:pt idx="186">
                  <c:v>PCT SALFORD CCG</c:v>
                </c:pt>
                <c:pt idx="187">
                  <c:v>PCT BASSETLAW CCG</c:v>
                </c:pt>
                <c:pt idx="188">
                  <c:v>PCT CORBY CCG</c:v>
                </c:pt>
                <c:pt idx="189">
                  <c:v>PCT HULL CCG</c:v>
                </c:pt>
                <c:pt idx="190">
                  <c:v>PCT NORTH LINCOLNSHIRE CCG</c:v>
                </c:pt>
                <c:pt idx="191">
                  <c:v>PCT SCARBOROUGH AND RYEDALE CCG</c:v>
                </c:pt>
                <c:pt idx="192">
                  <c:v>PCT NORTH TYNESIDE CCG</c:v>
                </c:pt>
                <c:pt idx="193">
                  <c:v>PCT WARWICKSHIRE NORTH CCG</c:v>
                </c:pt>
                <c:pt idx="194">
                  <c:v>PCT WIRRAL CCG</c:v>
                </c:pt>
                <c:pt idx="195">
                  <c:v>PCT WEST NORFOLK CCG</c:v>
                </c:pt>
                <c:pt idx="196">
                  <c:v>PCT NORTHUMBERLAND CCG</c:v>
                </c:pt>
                <c:pt idx="197">
                  <c:v>PCT NEWCASTLE GATESHEAD CCG</c:v>
                </c:pt>
                <c:pt idx="198">
                  <c:v>PCT FYLDE &amp; WYRE CCG</c:v>
                </c:pt>
                <c:pt idx="199">
                  <c:v>PCT HARTLEPOOL AND STOCKTON-ON-TEES CCG</c:v>
                </c:pt>
                <c:pt idx="200">
                  <c:v>PCT HALTON CCG</c:v>
                </c:pt>
                <c:pt idx="201">
                  <c:v>PCT WIGAN BOROUGH CCG</c:v>
                </c:pt>
                <c:pt idx="202">
                  <c:v>PCT HARDWICK CCG</c:v>
                </c:pt>
                <c:pt idx="203">
                  <c:v>PCT MANSFIELD &amp; ASHFIELD CCG</c:v>
                </c:pt>
                <c:pt idx="204">
                  <c:v>PCT GREAT YARMOUTH &amp; WAVENEY CCG</c:v>
                </c:pt>
                <c:pt idx="205">
                  <c:v>PCT WAKEFIELD CCG</c:v>
                </c:pt>
                <c:pt idx="206">
                  <c:v>PCT NORTH DURHAM CCG</c:v>
                </c:pt>
                <c:pt idx="207">
                  <c:v>PCT BARNSLEY CCG</c:v>
                </c:pt>
                <c:pt idx="208">
                  <c:v>PCT ST HELENS CCG</c:v>
                </c:pt>
                <c:pt idx="209">
                  <c:v>PCT SUNDERLAND CCG</c:v>
                </c:pt>
                <c:pt idx="210">
                  <c:v>PCT SOUTH TYNESIDE CCG</c:v>
                </c:pt>
                <c:pt idx="211">
                  <c:v>PCT SOUTH TEES CCG</c:v>
                </c:pt>
                <c:pt idx="212">
                  <c:v>PCT THANET CCG</c:v>
                </c:pt>
                <c:pt idx="213">
                  <c:v>PCT LINCOLNSHIRE EAST CCG</c:v>
                </c:pt>
                <c:pt idx="214">
                  <c:v>PCT DURHAM DALES,EASINGTON &amp; SEDGEFIELD CCG</c:v>
                </c:pt>
                <c:pt idx="215">
                  <c:v>PCT BLACKPOOL CCG</c:v>
                </c:pt>
              </c:strCache>
            </c:strRef>
          </c:cat>
          <c:val>
            <c:numRef>
              <c:f>Tramadol!$D$2:$D$217</c:f>
              <c:numCache>
                <c:formatCode>######.00</c:formatCode>
                <c:ptCount val="216"/>
                <c:pt idx="0">
                  <c:v>675.45999999999947</c:v>
                </c:pt>
                <c:pt idx="1">
                  <c:v>675.45999999999947</c:v>
                </c:pt>
                <c:pt idx="2">
                  <c:v>675.45999999999947</c:v>
                </c:pt>
                <c:pt idx="3">
                  <c:v>675.45999999999947</c:v>
                </c:pt>
                <c:pt idx="4">
                  <c:v>675.45999999999947</c:v>
                </c:pt>
                <c:pt idx="5">
                  <c:v>675.45999999999947</c:v>
                </c:pt>
                <c:pt idx="6">
                  <c:v>675.45999999999947</c:v>
                </c:pt>
                <c:pt idx="7">
                  <c:v>675.45999999999947</c:v>
                </c:pt>
                <c:pt idx="8">
                  <c:v>675.45999999999947</c:v>
                </c:pt>
                <c:pt idx="9">
                  <c:v>675.45999999999947</c:v>
                </c:pt>
                <c:pt idx="10">
                  <c:v>675.45999999999947</c:v>
                </c:pt>
                <c:pt idx="11">
                  <c:v>675.45999999999947</c:v>
                </c:pt>
                <c:pt idx="12">
                  <c:v>675.45999999999947</c:v>
                </c:pt>
                <c:pt idx="13">
                  <c:v>675.45999999999947</c:v>
                </c:pt>
                <c:pt idx="14">
                  <c:v>675.45999999999947</c:v>
                </c:pt>
                <c:pt idx="15">
                  <c:v>675.45999999999947</c:v>
                </c:pt>
                <c:pt idx="16">
                  <c:v>675.45999999999947</c:v>
                </c:pt>
                <c:pt idx="17">
                  <c:v>675.45999999999947</c:v>
                </c:pt>
                <c:pt idx="18">
                  <c:v>675.45999999999947</c:v>
                </c:pt>
                <c:pt idx="19">
                  <c:v>675.45999999999947</c:v>
                </c:pt>
                <c:pt idx="20">
                  <c:v>675.45999999999947</c:v>
                </c:pt>
                <c:pt idx="21">
                  <c:v>675.45999999999947</c:v>
                </c:pt>
                <c:pt idx="22">
                  <c:v>675.45999999999947</c:v>
                </c:pt>
                <c:pt idx="23">
                  <c:v>675.45999999999947</c:v>
                </c:pt>
                <c:pt idx="24">
                  <c:v>675.45999999999947</c:v>
                </c:pt>
                <c:pt idx="25">
                  <c:v>675.45999999999947</c:v>
                </c:pt>
                <c:pt idx="26">
                  <c:v>675.45999999999947</c:v>
                </c:pt>
                <c:pt idx="27">
                  <c:v>675.45999999999947</c:v>
                </c:pt>
                <c:pt idx="28">
                  <c:v>675.45999999999947</c:v>
                </c:pt>
                <c:pt idx="29">
                  <c:v>675.45999999999947</c:v>
                </c:pt>
                <c:pt idx="30">
                  <c:v>675.45999999999947</c:v>
                </c:pt>
                <c:pt idx="31">
                  <c:v>675.45999999999947</c:v>
                </c:pt>
                <c:pt idx="32">
                  <c:v>675.45999999999947</c:v>
                </c:pt>
                <c:pt idx="33">
                  <c:v>675.45999999999947</c:v>
                </c:pt>
                <c:pt idx="34">
                  <c:v>675.45999999999947</c:v>
                </c:pt>
                <c:pt idx="35">
                  <c:v>675.45999999999947</c:v>
                </c:pt>
                <c:pt idx="36">
                  <c:v>675.45999999999947</c:v>
                </c:pt>
                <c:pt idx="37">
                  <c:v>675.45999999999947</c:v>
                </c:pt>
                <c:pt idx="38">
                  <c:v>675.45999999999947</c:v>
                </c:pt>
                <c:pt idx="39">
                  <c:v>675.45999999999947</c:v>
                </c:pt>
                <c:pt idx="40">
                  <c:v>675.45999999999947</c:v>
                </c:pt>
                <c:pt idx="41">
                  <c:v>675.45999999999947</c:v>
                </c:pt>
                <c:pt idx="42">
                  <c:v>675.45999999999947</c:v>
                </c:pt>
                <c:pt idx="43">
                  <c:v>675.45999999999947</c:v>
                </c:pt>
                <c:pt idx="44">
                  <c:v>675.45999999999947</c:v>
                </c:pt>
                <c:pt idx="45">
                  <c:v>675.45999999999947</c:v>
                </c:pt>
                <c:pt idx="46">
                  <c:v>675.45999999999947</c:v>
                </c:pt>
                <c:pt idx="47">
                  <c:v>675.45999999999947</c:v>
                </c:pt>
                <c:pt idx="48">
                  <c:v>675.45999999999947</c:v>
                </c:pt>
                <c:pt idx="49">
                  <c:v>675.45999999999947</c:v>
                </c:pt>
                <c:pt idx="50">
                  <c:v>675.45999999999947</c:v>
                </c:pt>
                <c:pt idx="51">
                  <c:v>675.45999999999947</c:v>
                </c:pt>
                <c:pt idx="52">
                  <c:v>675.45999999999947</c:v>
                </c:pt>
                <c:pt idx="53">
                  <c:v>675.45999999999947</c:v>
                </c:pt>
                <c:pt idx="54">
                  <c:v>675.45999999999947</c:v>
                </c:pt>
                <c:pt idx="55">
                  <c:v>675.45999999999947</c:v>
                </c:pt>
                <c:pt idx="56">
                  <c:v>675.45999999999947</c:v>
                </c:pt>
                <c:pt idx="57">
                  <c:v>675.45999999999947</c:v>
                </c:pt>
                <c:pt idx="58">
                  <c:v>675.45999999999947</c:v>
                </c:pt>
                <c:pt idx="59">
                  <c:v>675.45999999999947</c:v>
                </c:pt>
                <c:pt idx="60">
                  <c:v>675.45999999999947</c:v>
                </c:pt>
                <c:pt idx="61">
                  <c:v>675.45999999999947</c:v>
                </c:pt>
                <c:pt idx="62">
                  <c:v>675.45999999999947</c:v>
                </c:pt>
                <c:pt idx="63">
                  <c:v>675.45999999999947</c:v>
                </c:pt>
                <c:pt idx="64">
                  <c:v>675.45999999999947</c:v>
                </c:pt>
                <c:pt idx="65">
                  <c:v>675.45999999999947</c:v>
                </c:pt>
                <c:pt idx="66">
                  <c:v>675.45999999999947</c:v>
                </c:pt>
                <c:pt idx="67">
                  <c:v>675.45999999999947</c:v>
                </c:pt>
                <c:pt idx="68">
                  <c:v>675.45999999999947</c:v>
                </c:pt>
                <c:pt idx="69">
                  <c:v>675.45999999999947</c:v>
                </c:pt>
                <c:pt idx="70">
                  <c:v>675.45999999999947</c:v>
                </c:pt>
                <c:pt idx="71">
                  <c:v>675.45999999999947</c:v>
                </c:pt>
                <c:pt idx="72">
                  <c:v>675.45999999999947</c:v>
                </c:pt>
                <c:pt idx="73">
                  <c:v>675.45999999999947</c:v>
                </c:pt>
                <c:pt idx="74">
                  <c:v>675.45999999999947</c:v>
                </c:pt>
                <c:pt idx="75">
                  <c:v>675.45999999999947</c:v>
                </c:pt>
                <c:pt idx="76">
                  <c:v>675.45999999999947</c:v>
                </c:pt>
                <c:pt idx="77">
                  <c:v>675.45999999999947</c:v>
                </c:pt>
                <c:pt idx="78">
                  <c:v>675.45999999999947</c:v>
                </c:pt>
                <c:pt idx="79">
                  <c:v>675.45999999999947</c:v>
                </c:pt>
                <c:pt idx="80">
                  <c:v>675.45999999999947</c:v>
                </c:pt>
                <c:pt idx="81">
                  <c:v>675.45999999999947</c:v>
                </c:pt>
                <c:pt idx="82">
                  <c:v>675.45999999999947</c:v>
                </c:pt>
                <c:pt idx="83">
                  <c:v>675.45999999999947</c:v>
                </c:pt>
                <c:pt idx="84">
                  <c:v>675.45999999999947</c:v>
                </c:pt>
                <c:pt idx="85">
                  <c:v>675.45999999999947</c:v>
                </c:pt>
                <c:pt idx="86">
                  <c:v>675.45999999999947</c:v>
                </c:pt>
                <c:pt idx="87">
                  <c:v>675.45999999999947</c:v>
                </c:pt>
                <c:pt idx="88">
                  <c:v>675.45999999999947</c:v>
                </c:pt>
                <c:pt idx="89">
                  <c:v>675.45999999999947</c:v>
                </c:pt>
                <c:pt idx="90">
                  <c:v>675.45999999999947</c:v>
                </c:pt>
                <c:pt idx="91">
                  <c:v>675.45999999999947</c:v>
                </c:pt>
                <c:pt idx="92">
                  <c:v>675.45999999999947</c:v>
                </c:pt>
                <c:pt idx="93">
                  <c:v>675.45999999999947</c:v>
                </c:pt>
                <c:pt idx="94">
                  <c:v>675.45999999999947</c:v>
                </c:pt>
                <c:pt idx="95">
                  <c:v>675.45999999999947</c:v>
                </c:pt>
                <c:pt idx="96">
                  <c:v>675.45999999999947</c:v>
                </c:pt>
                <c:pt idx="97">
                  <c:v>675.45999999999947</c:v>
                </c:pt>
                <c:pt idx="98">
                  <c:v>675.45999999999947</c:v>
                </c:pt>
                <c:pt idx="99">
                  <c:v>675.45999999999947</c:v>
                </c:pt>
                <c:pt idx="100">
                  <c:v>675.45999999999947</c:v>
                </c:pt>
                <c:pt idx="101">
                  <c:v>675.45999999999947</c:v>
                </c:pt>
                <c:pt idx="102">
                  <c:v>675.45999999999947</c:v>
                </c:pt>
                <c:pt idx="103">
                  <c:v>675.45999999999947</c:v>
                </c:pt>
                <c:pt idx="104">
                  <c:v>675.45999999999947</c:v>
                </c:pt>
                <c:pt idx="105">
                  <c:v>675.45999999999947</c:v>
                </c:pt>
                <c:pt idx="106">
                  <c:v>675.45999999999947</c:v>
                </c:pt>
                <c:pt idx="107">
                  <c:v>675.45999999999947</c:v>
                </c:pt>
                <c:pt idx="108">
                  <c:v>675.45999999999947</c:v>
                </c:pt>
                <c:pt idx="109">
                  <c:v>675.45999999999947</c:v>
                </c:pt>
                <c:pt idx="110">
                  <c:v>675.45999999999947</c:v>
                </c:pt>
                <c:pt idx="111">
                  <c:v>675.45999999999947</c:v>
                </c:pt>
                <c:pt idx="112">
                  <c:v>675.45999999999947</c:v>
                </c:pt>
                <c:pt idx="113">
                  <c:v>675.45999999999947</c:v>
                </c:pt>
                <c:pt idx="114">
                  <c:v>675.45999999999947</c:v>
                </c:pt>
                <c:pt idx="115">
                  <c:v>675.45999999999947</c:v>
                </c:pt>
                <c:pt idx="116">
                  <c:v>675.45999999999947</c:v>
                </c:pt>
                <c:pt idx="117">
                  <c:v>675.45999999999947</c:v>
                </c:pt>
                <c:pt idx="118">
                  <c:v>675.45999999999947</c:v>
                </c:pt>
                <c:pt idx="119">
                  <c:v>675.45999999999947</c:v>
                </c:pt>
                <c:pt idx="120">
                  <c:v>675.45999999999947</c:v>
                </c:pt>
                <c:pt idx="121">
                  <c:v>675.45999999999947</c:v>
                </c:pt>
                <c:pt idx="122">
                  <c:v>675.45999999999947</c:v>
                </c:pt>
                <c:pt idx="123">
                  <c:v>675.45999999999947</c:v>
                </c:pt>
                <c:pt idx="124">
                  <c:v>675.45999999999947</c:v>
                </c:pt>
                <c:pt idx="125">
                  <c:v>675.45999999999947</c:v>
                </c:pt>
                <c:pt idx="126">
                  <c:v>675.45999999999947</c:v>
                </c:pt>
                <c:pt idx="127">
                  <c:v>675.45999999999947</c:v>
                </c:pt>
                <c:pt idx="128">
                  <c:v>675.45999999999947</c:v>
                </c:pt>
                <c:pt idx="129">
                  <c:v>675.45999999999947</c:v>
                </c:pt>
                <c:pt idx="130">
                  <c:v>675.45999999999947</c:v>
                </c:pt>
                <c:pt idx="131">
                  <c:v>675.45999999999947</c:v>
                </c:pt>
                <c:pt idx="132">
                  <c:v>675.45999999999947</c:v>
                </c:pt>
                <c:pt idx="133">
                  <c:v>675.45999999999947</c:v>
                </c:pt>
                <c:pt idx="134">
                  <c:v>675.45999999999947</c:v>
                </c:pt>
                <c:pt idx="135">
                  <c:v>675.45999999999947</c:v>
                </c:pt>
                <c:pt idx="136">
                  <c:v>675.45999999999947</c:v>
                </c:pt>
                <c:pt idx="137">
                  <c:v>675.45999999999947</c:v>
                </c:pt>
                <c:pt idx="138">
                  <c:v>675.45999999999947</c:v>
                </c:pt>
                <c:pt idx="139">
                  <c:v>675.45999999999947</c:v>
                </c:pt>
                <c:pt idx="140">
                  <c:v>675.45999999999947</c:v>
                </c:pt>
                <c:pt idx="141">
                  <c:v>675.45999999999947</c:v>
                </c:pt>
                <c:pt idx="142">
                  <c:v>675.45999999999947</c:v>
                </c:pt>
                <c:pt idx="143">
                  <c:v>675.45999999999947</c:v>
                </c:pt>
                <c:pt idx="144">
                  <c:v>675.45999999999947</c:v>
                </c:pt>
                <c:pt idx="145">
                  <c:v>675.45999999999947</c:v>
                </c:pt>
                <c:pt idx="146">
                  <c:v>675.45999999999947</c:v>
                </c:pt>
                <c:pt idx="147">
                  <c:v>675.45999999999947</c:v>
                </c:pt>
                <c:pt idx="148">
                  <c:v>675.45999999999947</c:v>
                </c:pt>
                <c:pt idx="149">
                  <c:v>675.45999999999947</c:v>
                </c:pt>
                <c:pt idx="150">
                  <c:v>675.45999999999947</c:v>
                </c:pt>
                <c:pt idx="151">
                  <c:v>675.45999999999947</c:v>
                </c:pt>
                <c:pt idx="152">
                  <c:v>675.45999999999947</c:v>
                </c:pt>
                <c:pt idx="153">
                  <c:v>675.45999999999947</c:v>
                </c:pt>
                <c:pt idx="154">
                  <c:v>675.45999999999947</c:v>
                </c:pt>
                <c:pt idx="155">
                  <c:v>675.45999999999947</c:v>
                </c:pt>
                <c:pt idx="156">
                  <c:v>675.45999999999947</c:v>
                </c:pt>
                <c:pt idx="157">
                  <c:v>675.45999999999947</c:v>
                </c:pt>
                <c:pt idx="158">
                  <c:v>675.45999999999947</c:v>
                </c:pt>
                <c:pt idx="159">
                  <c:v>675.45999999999947</c:v>
                </c:pt>
                <c:pt idx="160">
                  <c:v>675.45999999999947</c:v>
                </c:pt>
                <c:pt idx="161">
                  <c:v>675.45999999999947</c:v>
                </c:pt>
                <c:pt idx="162">
                  <c:v>675.45999999999947</c:v>
                </c:pt>
                <c:pt idx="163">
                  <c:v>675.45999999999947</c:v>
                </c:pt>
                <c:pt idx="164">
                  <c:v>675.45999999999947</c:v>
                </c:pt>
                <c:pt idx="165">
                  <c:v>675.45999999999947</c:v>
                </c:pt>
                <c:pt idx="166">
                  <c:v>675.45999999999947</c:v>
                </c:pt>
                <c:pt idx="167">
                  <c:v>675.45999999999947</c:v>
                </c:pt>
                <c:pt idx="168">
                  <c:v>675.45999999999947</c:v>
                </c:pt>
                <c:pt idx="169">
                  <c:v>675.45999999999947</c:v>
                </c:pt>
                <c:pt idx="170">
                  <c:v>675.45999999999947</c:v>
                </c:pt>
                <c:pt idx="171">
                  <c:v>675.45999999999947</c:v>
                </c:pt>
                <c:pt idx="172">
                  <c:v>675.45999999999947</c:v>
                </c:pt>
                <c:pt idx="173">
                  <c:v>675.45999999999947</c:v>
                </c:pt>
                <c:pt idx="174">
                  <c:v>675.45999999999947</c:v>
                </c:pt>
                <c:pt idx="175">
                  <c:v>675.45999999999947</c:v>
                </c:pt>
                <c:pt idx="176">
                  <c:v>675.45999999999947</c:v>
                </c:pt>
                <c:pt idx="177">
                  <c:v>675.45999999999947</c:v>
                </c:pt>
                <c:pt idx="178">
                  <c:v>675.45999999999947</c:v>
                </c:pt>
                <c:pt idx="179">
                  <c:v>675.45999999999947</c:v>
                </c:pt>
                <c:pt idx="180">
                  <c:v>675.45999999999947</c:v>
                </c:pt>
                <c:pt idx="181">
                  <c:v>675.45999999999947</c:v>
                </c:pt>
                <c:pt idx="182">
                  <c:v>675.45999999999947</c:v>
                </c:pt>
                <c:pt idx="183">
                  <c:v>675.45999999999947</c:v>
                </c:pt>
                <c:pt idx="184">
                  <c:v>675.45999999999947</c:v>
                </c:pt>
                <c:pt idx="185">
                  <c:v>675.45999999999947</c:v>
                </c:pt>
                <c:pt idx="186">
                  <c:v>675.45999999999947</c:v>
                </c:pt>
                <c:pt idx="187">
                  <c:v>675.45999999999947</c:v>
                </c:pt>
                <c:pt idx="188">
                  <c:v>675.45999999999947</c:v>
                </c:pt>
                <c:pt idx="189">
                  <c:v>675.45999999999947</c:v>
                </c:pt>
                <c:pt idx="190">
                  <c:v>675.45999999999947</c:v>
                </c:pt>
                <c:pt idx="191">
                  <c:v>675.45999999999947</c:v>
                </c:pt>
                <c:pt idx="192">
                  <c:v>675.45999999999947</c:v>
                </c:pt>
                <c:pt idx="193">
                  <c:v>675.45999999999947</c:v>
                </c:pt>
                <c:pt idx="194">
                  <c:v>675.45999999999947</c:v>
                </c:pt>
                <c:pt idx="195">
                  <c:v>675.45999999999947</c:v>
                </c:pt>
                <c:pt idx="196">
                  <c:v>675.45999999999947</c:v>
                </c:pt>
                <c:pt idx="197">
                  <c:v>675.45999999999947</c:v>
                </c:pt>
                <c:pt idx="198">
                  <c:v>675.45999999999947</c:v>
                </c:pt>
                <c:pt idx="199">
                  <c:v>675.45999999999947</c:v>
                </c:pt>
                <c:pt idx="200">
                  <c:v>675.45999999999947</c:v>
                </c:pt>
                <c:pt idx="201">
                  <c:v>675.45999999999947</c:v>
                </c:pt>
                <c:pt idx="202">
                  <c:v>675.45999999999947</c:v>
                </c:pt>
                <c:pt idx="203">
                  <c:v>675.45999999999947</c:v>
                </c:pt>
                <c:pt idx="204">
                  <c:v>675.45999999999947</c:v>
                </c:pt>
                <c:pt idx="205">
                  <c:v>675.45999999999947</c:v>
                </c:pt>
                <c:pt idx="206">
                  <c:v>675.45999999999947</c:v>
                </c:pt>
                <c:pt idx="207">
                  <c:v>675.45999999999947</c:v>
                </c:pt>
                <c:pt idx="208">
                  <c:v>675.45999999999947</c:v>
                </c:pt>
                <c:pt idx="209">
                  <c:v>675.45999999999947</c:v>
                </c:pt>
                <c:pt idx="210">
                  <c:v>675.45999999999947</c:v>
                </c:pt>
                <c:pt idx="211">
                  <c:v>675.45999999999947</c:v>
                </c:pt>
                <c:pt idx="212">
                  <c:v>675.45999999999947</c:v>
                </c:pt>
                <c:pt idx="213">
                  <c:v>675.45999999999947</c:v>
                </c:pt>
                <c:pt idx="214">
                  <c:v>675.45999999999947</c:v>
                </c:pt>
                <c:pt idx="215">
                  <c:v>675.45999999999947</c:v>
                </c:pt>
              </c:numCache>
            </c:numRef>
          </c:val>
        </c:ser>
        <c:marker val="1"/>
        <c:axId val="81463936"/>
        <c:axId val="81486592"/>
      </c:lineChart>
      <c:catAx>
        <c:axId val="81463936"/>
        <c:scaling>
          <c:orientation val="minMax"/>
        </c:scaling>
        <c:delete val="1"/>
        <c:axPos val="b"/>
        <c:title>
          <c:tx>
            <c:rich>
              <a:bodyPr/>
              <a:lstStyle/>
              <a:p>
                <a:pPr>
                  <a:defRPr/>
                </a:pPr>
                <a:r>
                  <a:rPr lang="en-GB" dirty="0" smtClean="0"/>
                  <a:t>CCG/</a:t>
                </a:r>
                <a:r>
                  <a:rPr lang="en-GB" dirty="0" err="1" smtClean="0"/>
                  <a:t>HB</a:t>
                </a:r>
                <a:endParaRPr lang="en-GB" dirty="0"/>
              </a:p>
            </c:rich>
          </c:tx>
          <c:layout/>
        </c:title>
        <c:tickLblPos val="none"/>
        <c:crossAx val="81486592"/>
        <c:crosses val="autoZero"/>
        <c:auto val="1"/>
        <c:lblAlgn val="ctr"/>
        <c:lblOffset val="100"/>
      </c:catAx>
      <c:valAx>
        <c:axId val="81486592"/>
        <c:scaling>
          <c:orientation val="minMax"/>
        </c:scaling>
        <c:axPos val="l"/>
        <c:title>
          <c:tx>
            <c:rich>
              <a:bodyPr rot="-5400000" vert="horz"/>
              <a:lstStyle/>
              <a:p>
                <a:pPr>
                  <a:defRPr/>
                </a:pPr>
                <a:r>
                  <a:rPr lang="en-GB"/>
                  <a:t>DDDs per 1,000 patients</a:t>
                </a:r>
              </a:p>
            </c:rich>
          </c:tx>
          <c:layout/>
        </c:title>
        <c:numFmt formatCode="General" sourceLinked="1"/>
        <c:tickLblPos val="nextTo"/>
        <c:crossAx val="81463936"/>
        <c:crosses val="autoZero"/>
        <c:crossBetween val="between"/>
      </c:valAx>
    </c:plotArea>
    <c:legend>
      <c:legendPos val="t"/>
      <c:legendEntry>
        <c:idx val="0"/>
        <c:delete val="1"/>
      </c:legendEntry>
      <c:layout/>
    </c:legend>
    <c:plotVisOnly val="1"/>
    <c:dispBlanksAs val="gap"/>
  </c:chart>
  <c:spPr>
    <a:ln>
      <a:noFill/>
    </a:ln>
  </c:spPr>
  <c:txPr>
    <a:bodyPr/>
    <a:lstStyle/>
    <a:p>
      <a:pPr>
        <a:defRPr sz="1000">
          <a:latin typeface="Arial" pitchFamily="34" charset="0"/>
          <a:cs typeface="Arial" pitchFamily="34" charset="0"/>
        </a:defRPr>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7.0297093433400931E-2"/>
          <c:y val="3.4831434306005875E-2"/>
          <c:w val="0.90771392798392458"/>
          <c:h val="0.86701632123570749"/>
        </c:manualLayout>
      </c:layout>
      <c:lineChart>
        <c:grouping val="standard"/>
        <c:ser>
          <c:idx val="0"/>
          <c:order val="0"/>
          <c:tx>
            <c:strRef>
              <c:f>'Opioid Patches Wales'!$B$2</c:f>
              <c:strCache>
                <c:ptCount val="1"/>
                <c:pt idx="0">
                  <c:v>Aneurin Bevan </c:v>
                </c:pt>
              </c:strCache>
            </c:strRef>
          </c:tx>
          <c:spPr>
            <a:ln w="25400">
              <a:solidFill>
                <a:srgbClr val="FFC000"/>
              </a:solidFill>
            </a:ln>
          </c:spPr>
          <c:marker>
            <c:symbol val="circle"/>
            <c:size val="4"/>
            <c:spPr>
              <a:solidFill>
                <a:srgbClr val="FFC000"/>
              </a:solidFill>
              <a:ln>
                <a:solidFill>
                  <a:schemeClr val="tx1"/>
                </a:solidFill>
              </a:ln>
            </c:spPr>
          </c:marker>
          <c:cat>
            <c:numRef>
              <c:f>'Opioid Patches Wales'!$A$3:$A$11</c:f>
              <c:numCache>
                <c:formatCode>mmm\-yy</c:formatCode>
                <c:ptCount val="9"/>
                <c:pt idx="0">
                  <c:v>41883</c:v>
                </c:pt>
                <c:pt idx="1">
                  <c:v>41974</c:v>
                </c:pt>
                <c:pt idx="2">
                  <c:v>42064</c:v>
                </c:pt>
                <c:pt idx="3">
                  <c:v>42156</c:v>
                </c:pt>
                <c:pt idx="4">
                  <c:v>42248</c:v>
                </c:pt>
                <c:pt idx="5">
                  <c:v>42339</c:v>
                </c:pt>
                <c:pt idx="6">
                  <c:v>42430</c:v>
                </c:pt>
                <c:pt idx="7">
                  <c:v>42522</c:v>
                </c:pt>
                <c:pt idx="8">
                  <c:v>42614</c:v>
                </c:pt>
              </c:numCache>
            </c:numRef>
          </c:cat>
          <c:val>
            <c:numRef>
              <c:f>'Opioid Patches Wales'!$B$3:$B$11</c:f>
              <c:numCache>
                <c:formatCode>General</c:formatCode>
                <c:ptCount val="9"/>
                <c:pt idx="0">
                  <c:v>12.63</c:v>
                </c:pt>
                <c:pt idx="1">
                  <c:v>12.73</c:v>
                </c:pt>
                <c:pt idx="2">
                  <c:v>12.25</c:v>
                </c:pt>
                <c:pt idx="3">
                  <c:v>12.33</c:v>
                </c:pt>
                <c:pt idx="4">
                  <c:v>12.09</c:v>
                </c:pt>
                <c:pt idx="5">
                  <c:v>11.89</c:v>
                </c:pt>
                <c:pt idx="6">
                  <c:v>11.72</c:v>
                </c:pt>
                <c:pt idx="7">
                  <c:v>11.54</c:v>
                </c:pt>
                <c:pt idx="8">
                  <c:v>11.3</c:v>
                </c:pt>
              </c:numCache>
            </c:numRef>
          </c:val>
        </c:ser>
        <c:ser>
          <c:idx val="1"/>
          <c:order val="1"/>
          <c:tx>
            <c:strRef>
              <c:f>'Opioid Patches Wales'!$C$2</c:f>
              <c:strCache>
                <c:ptCount val="1"/>
                <c:pt idx="0">
                  <c:v>Cardiff And Vale Uni </c:v>
                </c:pt>
              </c:strCache>
            </c:strRef>
          </c:tx>
          <c:spPr>
            <a:ln w="25400">
              <a:solidFill>
                <a:schemeClr val="accent1">
                  <a:lumMod val="75000"/>
                </a:schemeClr>
              </a:solidFill>
            </a:ln>
          </c:spPr>
          <c:marker>
            <c:symbol val="circle"/>
            <c:size val="4"/>
            <c:spPr>
              <a:solidFill>
                <a:schemeClr val="accent1">
                  <a:lumMod val="75000"/>
                </a:schemeClr>
              </a:solidFill>
              <a:ln>
                <a:solidFill>
                  <a:schemeClr val="tx1"/>
                </a:solidFill>
              </a:ln>
            </c:spPr>
          </c:marker>
          <c:cat>
            <c:numRef>
              <c:f>'Opioid Patches Wales'!$A$3:$A$11</c:f>
              <c:numCache>
                <c:formatCode>mmm\-yy</c:formatCode>
                <c:ptCount val="9"/>
                <c:pt idx="0">
                  <c:v>41883</c:v>
                </c:pt>
                <c:pt idx="1">
                  <c:v>41974</c:v>
                </c:pt>
                <c:pt idx="2">
                  <c:v>42064</c:v>
                </c:pt>
                <c:pt idx="3">
                  <c:v>42156</c:v>
                </c:pt>
                <c:pt idx="4">
                  <c:v>42248</c:v>
                </c:pt>
                <c:pt idx="5">
                  <c:v>42339</c:v>
                </c:pt>
                <c:pt idx="6">
                  <c:v>42430</c:v>
                </c:pt>
                <c:pt idx="7">
                  <c:v>42522</c:v>
                </c:pt>
                <c:pt idx="8">
                  <c:v>42614</c:v>
                </c:pt>
              </c:numCache>
            </c:numRef>
          </c:cat>
          <c:val>
            <c:numRef>
              <c:f>'Opioid Patches Wales'!$C$3:$C$11</c:f>
              <c:numCache>
                <c:formatCode>General</c:formatCode>
                <c:ptCount val="9"/>
                <c:pt idx="0">
                  <c:v>10.75</c:v>
                </c:pt>
                <c:pt idx="1">
                  <c:v>10.450000000000006</c:v>
                </c:pt>
                <c:pt idx="2">
                  <c:v>10.47</c:v>
                </c:pt>
                <c:pt idx="3">
                  <c:v>10.29</c:v>
                </c:pt>
                <c:pt idx="4">
                  <c:v>10.51</c:v>
                </c:pt>
                <c:pt idx="5">
                  <c:v>10.57</c:v>
                </c:pt>
                <c:pt idx="6">
                  <c:v>10.51</c:v>
                </c:pt>
                <c:pt idx="7">
                  <c:v>10.360000000000024</c:v>
                </c:pt>
                <c:pt idx="8">
                  <c:v>10.53</c:v>
                </c:pt>
              </c:numCache>
            </c:numRef>
          </c:val>
        </c:ser>
        <c:ser>
          <c:idx val="2"/>
          <c:order val="2"/>
          <c:tx>
            <c:strRef>
              <c:f>'Opioid Patches Wales'!$D$2</c:f>
              <c:strCache>
                <c:ptCount val="1"/>
                <c:pt idx="0">
                  <c:v>Hywel Dda </c:v>
                </c:pt>
              </c:strCache>
            </c:strRef>
          </c:tx>
          <c:spPr>
            <a:ln w="25400">
              <a:solidFill>
                <a:srgbClr val="C00000"/>
              </a:solidFill>
            </a:ln>
          </c:spPr>
          <c:marker>
            <c:symbol val="circle"/>
            <c:size val="4"/>
            <c:spPr>
              <a:solidFill>
                <a:srgbClr val="C00000"/>
              </a:solidFill>
              <a:ln>
                <a:solidFill>
                  <a:schemeClr val="tx1"/>
                </a:solidFill>
              </a:ln>
            </c:spPr>
          </c:marker>
          <c:cat>
            <c:numRef>
              <c:f>'Opioid Patches Wales'!$A$3:$A$11</c:f>
              <c:numCache>
                <c:formatCode>mmm\-yy</c:formatCode>
                <c:ptCount val="9"/>
                <c:pt idx="0">
                  <c:v>41883</c:v>
                </c:pt>
                <c:pt idx="1">
                  <c:v>41974</c:v>
                </c:pt>
                <c:pt idx="2">
                  <c:v>42064</c:v>
                </c:pt>
                <c:pt idx="3">
                  <c:v>42156</c:v>
                </c:pt>
                <c:pt idx="4">
                  <c:v>42248</c:v>
                </c:pt>
                <c:pt idx="5">
                  <c:v>42339</c:v>
                </c:pt>
                <c:pt idx="6">
                  <c:v>42430</c:v>
                </c:pt>
                <c:pt idx="7">
                  <c:v>42522</c:v>
                </c:pt>
                <c:pt idx="8">
                  <c:v>42614</c:v>
                </c:pt>
              </c:numCache>
            </c:numRef>
          </c:cat>
          <c:val>
            <c:numRef>
              <c:f>'Opioid Patches Wales'!$D$3:$D$11</c:f>
              <c:numCache>
                <c:formatCode>General</c:formatCode>
                <c:ptCount val="9"/>
                <c:pt idx="0">
                  <c:v>13.74</c:v>
                </c:pt>
                <c:pt idx="1">
                  <c:v>13.870000000000006</c:v>
                </c:pt>
                <c:pt idx="2">
                  <c:v>13.65</c:v>
                </c:pt>
                <c:pt idx="3">
                  <c:v>13.62</c:v>
                </c:pt>
                <c:pt idx="4">
                  <c:v>13.76</c:v>
                </c:pt>
                <c:pt idx="5">
                  <c:v>13.61</c:v>
                </c:pt>
                <c:pt idx="6">
                  <c:v>13.5</c:v>
                </c:pt>
                <c:pt idx="7">
                  <c:v>13.68</c:v>
                </c:pt>
                <c:pt idx="8">
                  <c:v>13.34</c:v>
                </c:pt>
              </c:numCache>
            </c:numRef>
          </c:val>
        </c:ser>
        <c:ser>
          <c:idx val="3"/>
          <c:order val="3"/>
          <c:tx>
            <c:strRef>
              <c:f>'Opioid Patches Wales'!$E$2</c:f>
              <c:strCache>
                <c:ptCount val="1"/>
                <c:pt idx="0">
                  <c:v>Betsi Cadwaladr Uni </c:v>
                </c:pt>
              </c:strCache>
            </c:strRef>
          </c:tx>
          <c:spPr>
            <a:ln w="25400">
              <a:solidFill>
                <a:srgbClr val="00B050"/>
              </a:solidFill>
            </a:ln>
          </c:spPr>
          <c:marker>
            <c:symbol val="circle"/>
            <c:size val="4"/>
            <c:spPr>
              <a:solidFill>
                <a:srgbClr val="00B050"/>
              </a:solidFill>
              <a:ln>
                <a:solidFill>
                  <a:schemeClr val="tx1"/>
                </a:solidFill>
              </a:ln>
            </c:spPr>
          </c:marker>
          <c:cat>
            <c:numRef>
              <c:f>'Opioid Patches Wales'!$A$3:$A$11</c:f>
              <c:numCache>
                <c:formatCode>mmm\-yy</c:formatCode>
                <c:ptCount val="9"/>
                <c:pt idx="0">
                  <c:v>41883</c:v>
                </c:pt>
                <c:pt idx="1">
                  <c:v>41974</c:v>
                </c:pt>
                <c:pt idx="2">
                  <c:v>42064</c:v>
                </c:pt>
                <c:pt idx="3">
                  <c:v>42156</c:v>
                </c:pt>
                <c:pt idx="4">
                  <c:v>42248</c:v>
                </c:pt>
                <c:pt idx="5">
                  <c:v>42339</c:v>
                </c:pt>
                <c:pt idx="6">
                  <c:v>42430</c:v>
                </c:pt>
                <c:pt idx="7">
                  <c:v>42522</c:v>
                </c:pt>
                <c:pt idx="8">
                  <c:v>42614</c:v>
                </c:pt>
              </c:numCache>
            </c:numRef>
          </c:cat>
          <c:val>
            <c:numRef>
              <c:f>'Opioid Patches Wales'!$E$3:$E$11</c:f>
              <c:numCache>
                <c:formatCode>General</c:formatCode>
                <c:ptCount val="9"/>
                <c:pt idx="0">
                  <c:v>10.73</c:v>
                </c:pt>
                <c:pt idx="1">
                  <c:v>10.73</c:v>
                </c:pt>
                <c:pt idx="2">
                  <c:v>10.64</c:v>
                </c:pt>
                <c:pt idx="3">
                  <c:v>10.47</c:v>
                </c:pt>
                <c:pt idx="4">
                  <c:v>10.77</c:v>
                </c:pt>
                <c:pt idx="5">
                  <c:v>10.65</c:v>
                </c:pt>
                <c:pt idx="6">
                  <c:v>10.64</c:v>
                </c:pt>
                <c:pt idx="7">
                  <c:v>10.7</c:v>
                </c:pt>
                <c:pt idx="8">
                  <c:v>10.65</c:v>
                </c:pt>
              </c:numCache>
            </c:numRef>
          </c:val>
        </c:ser>
        <c:ser>
          <c:idx val="4"/>
          <c:order val="4"/>
          <c:tx>
            <c:strRef>
              <c:f>'Opioid Patches Wales'!$F$2</c:f>
              <c:strCache>
                <c:ptCount val="1"/>
                <c:pt idx="0">
                  <c:v>Abertawe Bro Morgannwg Uni</c:v>
                </c:pt>
              </c:strCache>
            </c:strRef>
          </c:tx>
          <c:spPr>
            <a:ln w="25400">
              <a:solidFill>
                <a:schemeClr val="accent6">
                  <a:lumMod val="75000"/>
                </a:schemeClr>
              </a:solidFill>
            </a:ln>
          </c:spPr>
          <c:marker>
            <c:symbol val="circle"/>
            <c:size val="4"/>
            <c:spPr>
              <a:solidFill>
                <a:schemeClr val="accent6">
                  <a:lumMod val="75000"/>
                </a:schemeClr>
              </a:solidFill>
              <a:ln>
                <a:solidFill>
                  <a:schemeClr val="tx1"/>
                </a:solidFill>
              </a:ln>
            </c:spPr>
          </c:marker>
          <c:cat>
            <c:numRef>
              <c:f>'Opioid Patches Wales'!$A$3:$A$11</c:f>
              <c:numCache>
                <c:formatCode>mmm\-yy</c:formatCode>
                <c:ptCount val="9"/>
                <c:pt idx="0">
                  <c:v>41883</c:v>
                </c:pt>
                <c:pt idx="1">
                  <c:v>41974</c:v>
                </c:pt>
                <c:pt idx="2">
                  <c:v>42064</c:v>
                </c:pt>
                <c:pt idx="3">
                  <c:v>42156</c:v>
                </c:pt>
                <c:pt idx="4">
                  <c:v>42248</c:v>
                </c:pt>
                <c:pt idx="5">
                  <c:v>42339</c:v>
                </c:pt>
                <c:pt idx="6">
                  <c:v>42430</c:v>
                </c:pt>
                <c:pt idx="7">
                  <c:v>42522</c:v>
                </c:pt>
                <c:pt idx="8">
                  <c:v>42614</c:v>
                </c:pt>
              </c:numCache>
            </c:numRef>
          </c:cat>
          <c:val>
            <c:numRef>
              <c:f>'Opioid Patches Wales'!$F$3:$F$11</c:f>
              <c:numCache>
                <c:formatCode>General</c:formatCode>
                <c:ptCount val="9"/>
                <c:pt idx="0">
                  <c:v>8.48</c:v>
                </c:pt>
                <c:pt idx="1">
                  <c:v>8.42</c:v>
                </c:pt>
                <c:pt idx="2">
                  <c:v>8.08</c:v>
                </c:pt>
                <c:pt idx="3">
                  <c:v>7.94</c:v>
                </c:pt>
                <c:pt idx="4">
                  <c:v>7.99</c:v>
                </c:pt>
                <c:pt idx="5">
                  <c:v>7.79</c:v>
                </c:pt>
                <c:pt idx="6">
                  <c:v>7.7</c:v>
                </c:pt>
                <c:pt idx="7">
                  <c:v>7.78</c:v>
                </c:pt>
                <c:pt idx="8">
                  <c:v>7.75</c:v>
                </c:pt>
              </c:numCache>
            </c:numRef>
          </c:val>
        </c:ser>
        <c:ser>
          <c:idx val="5"/>
          <c:order val="5"/>
          <c:tx>
            <c:strRef>
              <c:f>'Opioid Patches Wales'!$G$2</c:f>
              <c:strCache>
                <c:ptCount val="1"/>
                <c:pt idx="0">
                  <c:v>Powys Teaching </c:v>
                </c:pt>
              </c:strCache>
            </c:strRef>
          </c:tx>
          <c:spPr>
            <a:ln w="25400">
              <a:solidFill>
                <a:srgbClr val="7030A0"/>
              </a:solidFill>
            </a:ln>
          </c:spPr>
          <c:marker>
            <c:symbol val="circle"/>
            <c:size val="4"/>
            <c:spPr>
              <a:solidFill>
                <a:srgbClr val="7030A0"/>
              </a:solidFill>
              <a:ln>
                <a:solidFill>
                  <a:schemeClr val="tx1"/>
                </a:solidFill>
              </a:ln>
            </c:spPr>
          </c:marker>
          <c:cat>
            <c:numRef>
              <c:f>'Opioid Patches Wales'!$A$3:$A$11</c:f>
              <c:numCache>
                <c:formatCode>mmm\-yy</c:formatCode>
                <c:ptCount val="9"/>
                <c:pt idx="0">
                  <c:v>41883</c:v>
                </c:pt>
                <c:pt idx="1">
                  <c:v>41974</c:v>
                </c:pt>
                <c:pt idx="2">
                  <c:v>42064</c:v>
                </c:pt>
                <c:pt idx="3">
                  <c:v>42156</c:v>
                </c:pt>
                <c:pt idx="4">
                  <c:v>42248</c:v>
                </c:pt>
                <c:pt idx="5">
                  <c:v>42339</c:v>
                </c:pt>
                <c:pt idx="6">
                  <c:v>42430</c:v>
                </c:pt>
                <c:pt idx="7">
                  <c:v>42522</c:v>
                </c:pt>
                <c:pt idx="8">
                  <c:v>42614</c:v>
                </c:pt>
              </c:numCache>
            </c:numRef>
          </c:cat>
          <c:val>
            <c:numRef>
              <c:f>'Opioid Patches Wales'!$G$3:$G$11</c:f>
              <c:numCache>
                <c:formatCode>General</c:formatCode>
                <c:ptCount val="9"/>
                <c:pt idx="0">
                  <c:v>15.77</c:v>
                </c:pt>
                <c:pt idx="1">
                  <c:v>15.52</c:v>
                </c:pt>
                <c:pt idx="2">
                  <c:v>14.21</c:v>
                </c:pt>
                <c:pt idx="3">
                  <c:v>14.39</c:v>
                </c:pt>
                <c:pt idx="4">
                  <c:v>14.59</c:v>
                </c:pt>
                <c:pt idx="5">
                  <c:v>14.49</c:v>
                </c:pt>
                <c:pt idx="6">
                  <c:v>14.28</c:v>
                </c:pt>
                <c:pt idx="7">
                  <c:v>14.33</c:v>
                </c:pt>
                <c:pt idx="8">
                  <c:v>14.350000000000026</c:v>
                </c:pt>
              </c:numCache>
            </c:numRef>
          </c:val>
        </c:ser>
        <c:ser>
          <c:idx val="6"/>
          <c:order val="6"/>
          <c:tx>
            <c:strRef>
              <c:f>'Opioid Patches Wales'!$H$2</c:f>
              <c:strCache>
                <c:ptCount val="1"/>
                <c:pt idx="0">
                  <c:v>Cwm Taf </c:v>
                </c:pt>
              </c:strCache>
            </c:strRef>
          </c:tx>
          <c:spPr>
            <a:ln w="25400">
              <a:solidFill>
                <a:schemeClr val="accent5">
                  <a:lumMod val="75000"/>
                </a:schemeClr>
              </a:solidFill>
            </a:ln>
          </c:spPr>
          <c:marker>
            <c:symbol val="circle"/>
            <c:size val="4"/>
            <c:spPr>
              <a:solidFill>
                <a:schemeClr val="accent5">
                  <a:lumMod val="75000"/>
                </a:schemeClr>
              </a:solidFill>
              <a:ln>
                <a:solidFill>
                  <a:schemeClr val="tx1"/>
                </a:solidFill>
              </a:ln>
            </c:spPr>
          </c:marker>
          <c:cat>
            <c:numRef>
              <c:f>'Opioid Patches Wales'!$A$3:$A$11</c:f>
              <c:numCache>
                <c:formatCode>mmm\-yy</c:formatCode>
                <c:ptCount val="9"/>
                <c:pt idx="0">
                  <c:v>41883</c:v>
                </c:pt>
                <c:pt idx="1">
                  <c:v>41974</c:v>
                </c:pt>
                <c:pt idx="2">
                  <c:v>42064</c:v>
                </c:pt>
                <c:pt idx="3">
                  <c:v>42156</c:v>
                </c:pt>
                <c:pt idx="4">
                  <c:v>42248</c:v>
                </c:pt>
                <c:pt idx="5">
                  <c:v>42339</c:v>
                </c:pt>
                <c:pt idx="6">
                  <c:v>42430</c:v>
                </c:pt>
                <c:pt idx="7">
                  <c:v>42522</c:v>
                </c:pt>
                <c:pt idx="8">
                  <c:v>42614</c:v>
                </c:pt>
              </c:numCache>
            </c:numRef>
          </c:cat>
          <c:val>
            <c:numRef>
              <c:f>'Opioid Patches Wales'!$H$3:$H$11</c:f>
              <c:numCache>
                <c:formatCode>General</c:formatCode>
                <c:ptCount val="9"/>
                <c:pt idx="0">
                  <c:v>15.99</c:v>
                </c:pt>
                <c:pt idx="1">
                  <c:v>15.96</c:v>
                </c:pt>
                <c:pt idx="2">
                  <c:v>15.950000000000006</c:v>
                </c:pt>
                <c:pt idx="3">
                  <c:v>16.239999999999988</c:v>
                </c:pt>
                <c:pt idx="4">
                  <c:v>16.18</c:v>
                </c:pt>
                <c:pt idx="5">
                  <c:v>15.94</c:v>
                </c:pt>
                <c:pt idx="6">
                  <c:v>15.370000000000006</c:v>
                </c:pt>
                <c:pt idx="7">
                  <c:v>15.6</c:v>
                </c:pt>
                <c:pt idx="8">
                  <c:v>15.6</c:v>
                </c:pt>
              </c:numCache>
            </c:numRef>
          </c:val>
        </c:ser>
        <c:marker val="1"/>
        <c:axId val="81339904"/>
        <c:axId val="81341440"/>
      </c:lineChart>
      <c:catAx>
        <c:axId val="81339904"/>
        <c:scaling>
          <c:orientation val="minMax"/>
        </c:scaling>
        <c:axPos val="b"/>
        <c:numFmt formatCode="mmm\-yy" sourceLinked="1"/>
        <c:tickLblPos val="nextTo"/>
        <c:crossAx val="81341440"/>
        <c:crosses val="autoZero"/>
        <c:lblAlgn val="ctr"/>
        <c:lblOffset val="100"/>
      </c:catAx>
      <c:valAx>
        <c:axId val="81341440"/>
        <c:scaling>
          <c:orientation val="minMax"/>
          <c:min val="5"/>
        </c:scaling>
        <c:axPos val="l"/>
        <c:title>
          <c:tx>
            <c:rich>
              <a:bodyPr rot="-5400000" vert="horz"/>
              <a:lstStyle/>
              <a:p>
                <a:pPr>
                  <a:defRPr/>
                </a:pPr>
                <a:r>
                  <a:rPr lang="en-GB"/>
                  <a:t>Percentage</a:t>
                </a:r>
              </a:p>
            </c:rich>
          </c:tx>
          <c:layout/>
        </c:title>
        <c:numFmt formatCode="#\%" sourceLinked="0"/>
        <c:tickLblPos val="nextTo"/>
        <c:crossAx val="81339904"/>
        <c:crosses val="autoZero"/>
        <c:crossBetween val="between"/>
      </c:valAx>
    </c:plotArea>
    <c:plotVisOnly val="1"/>
  </c:chart>
  <c:spPr>
    <a:ln>
      <a:noFill/>
    </a:ln>
  </c:spPr>
  <c:txPr>
    <a:bodyPr/>
    <a:lstStyle/>
    <a:p>
      <a:pPr>
        <a:defRPr sz="1000">
          <a:latin typeface="Arial" pitchFamily="34" charset="0"/>
          <a:cs typeface="Arial" pitchFamily="34" charset="0"/>
        </a:defRPr>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8.4180441430156596E-3"/>
          <c:y val="6.3002408062794724E-3"/>
          <c:w val="0.99081517656960982"/>
          <c:h val="0.92752499118966047"/>
        </c:manualLayout>
      </c:layout>
      <c:barChart>
        <c:barDir val="col"/>
        <c:grouping val="clustered"/>
        <c:ser>
          <c:idx val="0"/>
          <c:order val="0"/>
          <c:tx>
            <c:strRef>
              <c:f>'Opioid patches CCG &amp; HB'!$G$1</c:f>
              <c:strCache>
                <c:ptCount val="1"/>
                <c:pt idx="0">
                  <c:v>%</c:v>
                </c:pt>
              </c:strCache>
            </c:strRef>
          </c:tx>
          <c:dPt>
            <c:idx val="14"/>
            <c:spPr>
              <a:solidFill>
                <a:schemeClr val="tx1"/>
              </a:solidFill>
            </c:spPr>
          </c:dPt>
          <c:dPt>
            <c:idx val="39"/>
            <c:spPr>
              <a:solidFill>
                <a:prstClr val="black"/>
              </a:solidFill>
            </c:spPr>
          </c:dPt>
          <c:dPt>
            <c:idx val="41"/>
            <c:spPr>
              <a:solidFill>
                <a:prstClr val="black"/>
              </a:solidFill>
            </c:spPr>
          </c:dPt>
          <c:dPt>
            <c:idx val="52"/>
            <c:spPr>
              <a:solidFill>
                <a:prstClr val="black"/>
              </a:solidFill>
            </c:spPr>
          </c:dPt>
          <c:dPt>
            <c:idx val="86"/>
            <c:spPr>
              <a:solidFill>
                <a:prstClr val="black"/>
              </a:solidFill>
            </c:spPr>
          </c:dPt>
          <c:dPt>
            <c:idx val="101"/>
            <c:spPr>
              <a:solidFill>
                <a:prstClr val="black"/>
              </a:solidFill>
            </c:spPr>
          </c:dPt>
          <c:dPt>
            <c:idx val="127"/>
            <c:spPr>
              <a:solidFill>
                <a:prstClr val="black"/>
              </a:solidFill>
            </c:spPr>
          </c:dPt>
          <c:dLbls>
            <c:dLbl>
              <c:idx val="14"/>
              <c:layout/>
              <c:tx>
                <c:rich>
                  <a:bodyPr/>
                  <a:lstStyle/>
                  <a:p>
                    <a:r>
                      <a:rPr lang="en-US" sz="900" dirty="0">
                        <a:latin typeface="Arial" pitchFamily="34" charset="0"/>
                        <a:cs typeface="Arial" pitchFamily="34" charset="0"/>
                      </a:rPr>
                      <a:t>A</a:t>
                    </a:r>
                    <a:r>
                      <a:rPr lang="en-US" dirty="0"/>
                      <a:t>BMU</a:t>
                    </a:r>
                  </a:p>
                </c:rich>
              </c:tx>
              <c:showVal val="1"/>
            </c:dLbl>
            <c:dLbl>
              <c:idx val="39"/>
              <c:layout>
                <c:manualLayout>
                  <c:x val="-2.9962546816479432E-2"/>
                  <c:y val="4.8134777376654635E-3"/>
                </c:manualLayout>
              </c:layout>
              <c:tx>
                <c:rich>
                  <a:bodyPr/>
                  <a:lstStyle/>
                  <a:p>
                    <a:r>
                      <a:rPr lang="en-US" sz="900" dirty="0">
                        <a:latin typeface="Arial" pitchFamily="34" charset="0"/>
                        <a:cs typeface="Arial" pitchFamily="34" charset="0"/>
                      </a:rPr>
                      <a:t>C</a:t>
                    </a:r>
                    <a:r>
                      <a:rPr lang="en-US" dirty="0"/>
                      <a:t>ardiff</a:t>
                    </a:r>
                    <a:r>
                      <a:rPr lang="en-US" baseline="0" dirty="0"/>
                      <a:t> and Vale</a:t>
                    </a:r>
                    <a:endParaRPr lang="en-US" dirty="0"/>
                  </a:p>
                </c:rich>
              </c:tx>
              <c:showVal val="1"/>
            </c:dLbl>
            <c:dLbl>
              <c:idx val="41"/>
              <c:layout/>
              <c:tx>
                <c:rich>
                  <a:bodyPr/>
                  <a:lstStyle/>
                  <a:p>
                    <a:r>
                      <a:rPr lang="en-US" sz="900" dirty="0">
                        <a:latin typeface="Arial" pitchFamily="34" charset="0"/>
                        <a:cs typeface="Arial" pitchFamily="34" charset="0"/>
                      </a:rPr>
                      <a:t>B</a:t>
                    </a:r>
                    <a:r>
                      <a:rPr lang="en-US" dirty="0"/>
                      <a:t>CU</a:t>
                    </a:r>
                  </a:p>
                </c:rich>
              </c:tx>
              <c:showVal val="1"/>
            </c:dLbl>
            <c:dLbl>
              <c:idx val="52"/>
              <c:layout/>
              <c:tx>
                <c:rich>
                  <a:bodyPr/>
                  <a:lstStyle/>
                  <a:p>
                    <a:r>
                      <a:rPr lang="en-US" sz="900" dirty="0">
                        <a:latin typeface="Arial" pitchFamily="34" charset="0"/>
                        <a:cs typeface="Arial" pitchFamily="34" charset="0"/>
                      </a:rPr>
                      <a:t>A</a:t>
                    </a:r>
                    <a:r>
                      <a:rPr lang="en-US" dirty="0"/>
                      <a:t>neurin</a:t>
                    </a:r>
                    <a:r>
                      <a:rPr lang="en-US" baseline="0" dirty="0"/>
                      <a:t> Bevan</a:t>
                    </a:r>
                    <a:endParaRPr lang="en-US" dirty="0"/>
                  </a:p>
                </c:rich>
              </c:tx>
              <c:showVal val="1"/>
            </c:dLbl>
            <c:dLbl>
              <c:idx val="86"/>
              <c:layout/>
              <c:tx>
                <c:rich>
                  <a:bodyPr/>
                  <a:lstStyle/>
                  <a:p>
                    <a:r>
                      <a:rPr lang="en-US" sz="900" dirty="0">
                        <a:latin typeface="Arial" pitchFamily="34" charset="0"/>
                        <a:cs typeface="Arial" pitchFamily="34" charset="0"/>
                      </a:rPr>
                      <a:t>H</a:t>
                    </a:r>
                    <a:r>
                      <a:rPr lang="en-US" dirty="0"/>
                      <a:t>ywel</a:t>
                    </a:r>
                    <a:r>
                      <a:rPr lang="en-US" baseline="0" dirty="0"/>
                      <a:t> Dda</a:t>
                    </a:r>
                    <a:endParaRPr lang="en-US" dirty="0"/>
                  </a:p>
                </c:rich>
              </c:tx>
              <c:showVal val="1"/>
            </c:dLbl>
            <c:dLbl>
              <c:idx val="101"/>
              <c:layout/>
              <c:tx>
                <c:rich>
                  <a:bodyPr/>
                  <a:lstStyle/>
                  <a:p>
                    <a:r>
                      <a:rPr lang="en-US" sz="900" dirty="0">
                        <a:latin typeface="Arial" pitchFamily="34" charset="0"/>
                        <a:cs typeface="Arial" pitchFamily="34" charset="0"/>
                      </a:rPr>
                      <a:t>P</a:t>
                    </a:r>
                    <a:r>
                      <a:rPr lang="en-US" dirty="0"/>
                      <a:t>owys</a:t>
                    </a:r>
                  </a:p>
                </c:rich>
              </c:tx>
              <c:showVal val="1"/>
            </c:dLbl>
            <c:dLbl>
              <c:idx val="127"/>
              <c:layout/>
              <c:tx>
                <c:rich>
                  <a:bodyPr/>
                  <a:lstStyle/>
                  <a:p>
                    <a:r>
                      <a:rPr lang="en-US" sz="900" dirty="0">
                        <a:latin typeface="Arial" pitchFamily="34" charset="0"/>
                        <a:cs typeface="Arial" pitchFamily="34" charset="0"/>
                      </a:rPr>
                      <a:t>C</a:t>
                    </a:r>
                    <a:r>
                      <a:rPr lang="en-US" dirty="0"/>
                      <a:t>wm</a:t>
                    </a:r>
                    <a:r>
                      <a:rPr lang="en-US" baseline="0" dirty="0"/>
                      <a:t> Taf</a:t>
                    </a:r>
                    <a:endParaRPr lang="en-US" dirty="0"/>
                  </a:p>
                </c:rich>
              </c:tx>
              <c:showVal val="1"/>
            </c:dLbl>
            <c:delete val="1"/>
            <c:txPr>
              <a:bodyPr rot="-5400000" vert="horz"/>
              <a:lstStyle/>
              <a:p>
                <a:pPr>
                  <a:defRPr/>
                </a:pPr>
                <a:endParaRPr lang="en-US"/>
              </a:p>
            </c:txPr>
          </c:dLbls>
          <c:cat>
            <c:strRef>
              <c:f>'Opioid patches CCG &amp; HB'!$F$2:$F$217</c:f>
              <c:strCache>
                <c:ptCount val="216"/>
                <c:pt idx="0">
                  <c:v>PCT NEWCASTLE GATESHEAD CCG</c:v>
                </c:pt>
                <c:pt idx="1">
                  <c:v>PCT NORTHUMBERLAND CCG</c:v>
                </c:pt>
                <c:pt idx="2">
                  <c:v>PCT SOUTH TYNESIDE CCG</c:v>
                </c:pt>
                <c:pt idx="3">
                  <c:v>PCT NORTH TYNESIDE CCG</c:v>
                </c:pt>
                <c:pt idx="4">
                  <c:v>PCT SUNDERLAND CCG</c:v>
                </c:pt>
                <c:pt idx="5">
                  <c:v>PCT OXFORDSHIRE CCG</c:v>
                </c:pt>
                <c:pt idx="6">
                  <c:v>PCT WIRRAL CCG</c:v>
                </c:pt>
                <c:pt idx="7">
                  <c:v>PCT SOUTHERN DERBYSHIRE CCG</c:v>
                </c:pt>
                <c:pt idx="8">
                  <c:v>PCT NORTH DURHAM CCG</c:v>
                </c:pt>
                <c:pt idx="9">
                  <c:v>PCT SOUTH TEES CCG</c:v>
                </c:pt>
                <c:pt idx="10">
                  <c:v>PCT EREWASH CCG</c:v>
                </c:pt>
                <c:pt idx="11">
                  <c:v>PCT HARTLEPOOL AND STOCKTON-ON-TEES CCG</c:v>
                </c:pt>
                <c:pt idx="12">
                  <c:v>PCT CUMBRIA CCG</c:v>
                </c:pt>
                <c:pt idx="13">
                  <c:v>PCT CORBY CCG</c:v>
                </c:pt>
                <c:pt idx="14">
                  <c:v>Abertawe Bro Morgannwg Uni</c:v>
                </c:pt>
                <c:pt idx="15">
                  <c:v>PCT NORTH EAST LINCOLNSHIRE CCG</c:v>
                </c:pt>
                <c:pt idx="16">
                  <c:v>PCT DURHAM DALES,EASINGTON &amp; SEDGEFIELD CCG</c:v>
                </c:pt>
                <c:pt idx="17">
                  <c:v>PCT NENE CCG</c:v>
                </c:pt>
                <c:pt idx="18">
                  <c:v>PCT WYRE FOREST CCG</c:v>
                </c:pt>
                <c:pt idx="19">
                  <c:v>PCT NEWBURY AND DISTRICT CCG</c:v>
                </c:pt>
                <c:pt idx="20">
                  <c:v>PCT HALTON CCG</c:v>
                </c:pt>
                <c:pt idx="21">
                  <c:v>PCT LANCASHIRE NORTH CCG</c:v>
                </c:pt>
                <c:pt idx="22">
                  <c:v>PCT DORSET CCG</c:v>
                </c:pt>
                <c:pt idx="23">
                  <c:v>PCT BRADFORD CITY CCG</c:v>
                </c:pt>
                <c:pt idx="24">
                  <c:v>PCT HARDWICK CCG</c:v>
                </c:pt>
                <c:pt idx="25">
                  <c:v>PCT SALFORD CCG</c:v>
                </c:pt>
                <c:pt idx="26">
                  <c:v>PCT EAST LANCASHIRE CCG</c:v>
                </c:pt>
                <c:pt idx="27">
                  <c:v>PCT SOMERSET CCG</c:v>
                </c:pt>
                <c:pt idx="28">
                  <c:v>PCT SOLIHULL CCG</c:v>
                </c:pt>
                <c:pt idx="29">
                  <c:v>PCT MANSFIELD &amp; ASHFIELD CCG</c:v>
                </c:pt>
                <c:pt idx="30">
                  <c:v>PCT SOUTH READING CCG</c:v>
                </c:pt>
                <c:pt idx="31">
                  <c:v>PCT PORTSMOUTH CCG</c:v>
                </c:pt>
                <c:pt idx="32">
                  <c:v>PCT AYLESBURY VALE CCG</c:v>
                </c:pt>
                <c:pt idx="33">
                  <c:v>PCT BEDFORDSHIRE CCG</c:v>
                </c:pt>
                <c:pt idx="34">
                  <c:v>PCT MILTON KEYNES CCG</c:v>
                </c:pt>
                <c:pt idx="35">
                  <c:v>PCT SLOUGH CCG</c:v>
                </c:pt>
                <c:pt idx="36">
                  <c:v>PCT BRACKNELL AND ASCOT CCG</c:v>
                </c:pt>
                <c:pt idx="37">
                  <c:v>PCT HEREFORDSHIRE CCG</c:v>
                </c:pt>
                <c:pt idx="38">
                  <c:v>PCT NORTH &amp; WEST READING CCG</c:v>
                </c:pt>
                <c:pt idx="39">
                  <c:v>Cardiff And Vale Uni </c:v>
                </c:pt>
                <c:pt idx="40">
                  <c:v>PCT GREAT YARMOUTH &amp; WAVENEY CCG</c:v>
                </c:pt>
                <c:pt idx="41">
                  <c:v>Betsi Cadwaladr Uni </c:v>
                </c:pt>
                <c:pt idx="42">
                  <c:v>PCT TOWER HAMLETS CCG</c:v>
                </c:pt>
                <c:pt idx="43">
                  <c:v>PCT SOUTH WORCESTERSHIRE CCG</c:v>
                </c:pt>
                <c:pt idx="44">
                  <c:v>PCT NORTH, EAST, WEST DEVON CCG</c:v>
                </c:pt>
                <c:pt idx="45">
                  <c:v>PCT BLACKBURN WITH DARWEN CCG</c:v>
                </c:pt>
                <c:pt idx="46">
                  <c:v>PCT REDDITCH AND BROMSGROVE CCG</c:v>
                </c:pt>
                <c:pt idx="47">
                  <c:v>PCT GREATER HUDDERSFIELD CCG</c:v>
                </c:pt>
                <c:pt idx="48">
                  <c:v>PCT CAMBRIDGESHIRE AND PETERBOROUGH CCG</c:v>
                </c:pt>
                <c:pt idx="49">
                  <c:v>PCT VALE ROYAL CCG</c:v>
                </c:pt>
                <c:pt idx="50">
                  <c:v>PCT LIVERPOOL CCG</c:v>
                </c:pt>
                <c:pt idx="51">
                  <c:v>PCT HULL CCG</c:v>
                </c:pt>
                <c:pt idx="52">
                  <c:v>Aneurin Bevan </c:v>
                </c:pt>
                <c:pt idx="53">
                  <c:v>PCT NORTH DERBYSHIRE CCG</c:v>
                </c:pt>
                <c:pt idx="54">
                  <c:v>PCT HERTS VALLEYS CCG</c:v>
                </c:pt>
                <c:pt idx="55">
                  <c:v>PCT NOTTINGHAM CITY CCG</c:v>
                </c:pt>
                <c:pt idx="56">
                  <c:v>PCT SANDWELL AND WEST BIRMINGHAM CCG</c:v>
                </c:pt>
                <c:pt idx="57">
                  <c:v>PCT GLOUCESTERSHIRE CCG</c:v>
                </c:pt>
                <c:pt idx="58">
                  <c:v>PCT NORTH LINCOLNSHIRE CCG</c:v>
                </c:pt>
                <c:pt idx="59">
                  <c:v>PCT CHILTERN CCG</c:v>
                </c:pt>
                <c:pt idx="60">
                  <c:v>PCT WARRINGTON CCG</c:v>
                </c:pt>
                <c:pt idx="61">
                  <c:v>PCT TELFORD &amp; WREKIN CCG</c:v>
                </c:pt>
                <c:pt idx="62">
                  <c:v>PCT CAMDEN CCG</c:v>
                </c:pt>
                <c:pt idx="63">
                  <c:v>PCT ISLINGTON CCG</c:v>
                </c:pt>
                <c:pt idx="64">
                  <c:v>PCT KNOWSLEY CCG</c:v>
                </c:pt>
                <c:pt idx="65">
                  <c:v>PCT IPSWICH AND EAST SUFFOLK CCG</c:v>
                </c:pt>
                <c:pt idx="66">
                  <c:v>PCT THANET CCG</c:v>
                </c:pt>
                <c:pt idx="67">
                  <c:v>PCT DARLINGTON CCG</c:v>
                </c:pt>
                <c:pt idx="68">
                  <c:v>PCT NOTTINGHAM NORTH &amp; EAST CCG</c:v>
                </c:pt>
                <c:pt idx="69">
                  <c:v>PCT EAST AND NORTH HERTFORDSHIRE CCG</c:v>
                </c:pt>
                <c:pt idx="70">
                  <c:v>PCT WARWICKSHIRE NORTH CCG</c:v>
                </c:pt>
                <c:pt idx="71">
                  <c:v>PCT WILTSHIRE CCG</c:v>
                </c:pt>
                <c:pt idx="72">
                  <c:v>PCT CALDERDALE CCG</c:v>
                </c:pt>
                <c:pt idx="73">
                  <c:v>PCT SOUTHPORT AND FORMBY CCG</c:v>
                </c:pt>
                <c:pt idx="74">
                  <c:v>PCT WEST SUFFOLK CCG</c:v>
                </c:pt>
                <c:pt idx="75">
                  <c:v>PCT EASTBOURNE, HAILSHAM AND SEAFORD CCG</c:v>
                </c:pt>
                <c:pt idx="76">
                  <c:v>PCT NOTTINGHAM WEST CCG</c:v>
                </c:pt>
                <c:pt idx="77">
                  <c:v>PCT WAKEFIELD CCG</c:v>
                </c:pt>
                <c:pt idx="78">
                  <c:v>PCT BARNSLEY CCG</c:v>
                </c:pt>
                <c:pt idx="79">
                  <c:v>PCT SOUTH KENT COAST CCG</c:v>
                </c:pt>
                <c:pt idx="80">
                  <c:v>PCT BLACKPOOL CCG</c:v>
                </c:pt>
                <c:pt idx="81">
                  <c:v>PCT WEST LANCASHIRE CCG</c:v>
                </c:pt>
                <c:pt idx="82">
                  <c:v>PCT BRADFORD DISTRICTS CCG</c:v>
                </c:pt>
                <c:pt idx="83">
                  <c:v>PCT WEST LONDON (K&amp;C &amp; QPP) CCG</c:v>
                </c:pt>
                <c:pt idx="84">
                  <c:v>PCT HEYWOOD, MIDDLETON &amp; ROCHDALE CCG</c:v>
                </c:pt>
                <c:pt idx="85">
                  <c:v>PCT NEWHAM CCG</c:v>
                </c:pt>
                <c:pt idx="86">
                  <c:v>Hywel Dda </c:v>
                </c:pt>
                <c:pt idx="87">
                  <c:v>PCT STOCKPORT CCG</c:v>
                </c:pt>
                <c:pt idx="88">
                  <c:v>PCT ST HELENS CCG</c:v>
                </c:pt>
                <c:pt idx="89">
                  <c:v>PCT LAMBETH CCG</c:v>
                </c:pt>
                <c:pt idx="90">
                  <c:v>PCT LUTON CCG</c:v>
                </c:pt>
                <c:pt idx="91">
                  <c:v>PCT BIRMINGHAM SOUTH AND CENTRAL CCG</c:v>
                </c:pt>
                <c:pt idx="92">
                  <c:v>PCT ASHFORD CCG</c:v>
                </c:pt>
                <c:pt idx="93">
                  <c:v>PCT CITY AND HACKNEY CCG</c:v>
                </c:pt>
                <c:pt idx="94">
                  <c:v>PCT RUSHCLIFFE CCG</c:v>
                </c:pt>
                <c:pt idx="95">
                  <c:v>PCT SOUTH SEFTON CCG</c:v>
                </c:pt>
                <c:pt idx="96">
                  <c:v>PCT SWINDON CCG</c:v>
                </c:pt>
                <c:pt idx="97">
                  <c:v>PCT LEICESTER CITY CCG</c:v>
                </c:pt>
                <c:pt idx="98">
                  <c:v>PCT SWALE CCG</c:v>
                </c:pt>
                <c:pt idx="99">
                  <c:v>PCT WINDSOR, ASCOT AND MAIDENHEAD CCG</c:v>
                </c:pt>
                <c:pt idx="100">
                  <c:v>PCT ISLE OF WIGHT CCG</c:v>
                </c:pt>
                <c:pt idx="101">
                  <c:v>Powys Teaching </c:v>
                </c:pt>
                <c:pt idx="102">
                  <c:v>PCT TAMESIDE AND GLOSSOP CCG</c:v>
                </c:pt>
                <c:pt idx="103">
                  <c:v>PCT WIGAN BOROUGH CCG</c:v>
                </c:pt>
                <c:pt idx="104">
                  <c:v>PCT BURY CCG</c:v>
                </c:pt>
                <c:pt idx="105">
                  <c:v>PCT WOKINGHAM CCG</c:v>
                </c:pt>
                <c:pt idx="106">
                  <c:v>PCT SE STAFFS &amp; SEISDON PENINSULAR CCG</c:v>
                </c:pt>
                <c:pt idx="107">
                  <c:v>PCT BIRMINGHAM CROSSCITY CCG</c:v>
                </c:pt>
                <c:pt idx="108">
                  <c:v>PCT HAMBLETON, RICHMONDSHIRE AND WHITBY CCG</c:v>
                </c:pt>
                <c:pt idx="109">
                  <c:v>PCT CENTRAL LONDON (WESTMINSTER) CCG</c:v>
                </c:pt>
                <c:pt idx="110">
                  <c:v>PCT HAMMERSMITH AND FULHAM CCG</c:v>
                </c:pt>
                <c:pt idx="111">
                  <c:v>PCT BOLTON CCG</c:v>
                </c:pt>
                <c:pt idx="112">
                  <c:v>PCT NEWARK &amp; SHERWOOD CCG</c:v>
                </c:pt>
                <c:pt idx="113">
                  <c:v>PCT STAFFORD AND SURROUNDS CCG</c:v>
                </c:pt>
                <c:pt idx="114">
                  <c:v>PCT SOUTHAMPTON CCG</c:v>
                </c:pt>
                <c:pt idx="115">
                  <c:v>PCT SOUTH DEVON AND TORBAY CCG</c:v>
                </c:pt>
                <c:pt idx="116">
                  <c:v>PCT CENTRAL MANCHESTER CCG</c:v>
                </c:pt>
                <c:pt idx="117">
                  <c:v>PCT SOUTH WARWICKSHIRE CCG</c:v>
                </c:pt>
                <c:pt idx="118">
                  <c:v>PCT LINCOLNSHIRE WEST CCG</c:v>
                </c:pt>
                <c:pt idx="119">
                  <c:v>PCT NORTH KIRKLEES CCG</c:v>
                </c:pt>
                <c:pt idx="120">
                  <c:v>PCT DUDLEY CCG</c:v>
                </c:pt>
                <c:pt idx="121">
                  <c:v>PCT COVENTRY AND RUGBY CCG</c:v>
                </c:pt>
                <c:pt idx="122">
                  <c:v>PCT EALING CCG</c:v>
                </c:pt>
                <c:pt idx="123">
                  <c:v>PCT SOUTHWARK CCG</c:v>
                </c:pt>
                <c:pt idx="124">
                  <c:v>PCT SOUTH CHESHIRE CCG</c:v>
                </c:pt>
                <c:pt idx="125">
                  <c:v>PCT KERNOW CCG</c:v>
                </c:pt>
                <c:pt idx="126">
                  <c:v>PCT WALTHAM FOREST CCG</c:v>
                </c:pt>
                <c:pt idx="127">
                  <c:v>Cwm Taf </c:v>
                </c:pt>
                <c:pt idx="128">
                  <c:v>PCT EAST LEICESTERSHIRE AND RUTLAND CCG</c:v>
                </c:pt>
                <c:pt idx="129">
                  <c:v>PCT LEEDS WEST CCG</c:v>
                </c:pt>
                <c:pt idx="130">
                  <c:v>PCT NORTH STAFFORDSHIRE CCG</c:v>
                </c:pt>
                <c:pt idx="131">
                  <c:v>PCT WEST LEICESTERSHIRE CCG</c:v>
                </c:pt>
                <c:pt idx="132">
                  <c:v>PCT NORTH SOMERSET CCG</c:v>
                </c:pt>
                <c:pt idx="133">
                  <c:v>PCT BRISTOL CCG</c:v>
                </c:pt>
                <c:pt idx="134">
                  <c:v>PCT FAREHAM AND GOSPORT CCG</c:v>
                </c:pt>
                <c:pt idx="135">
                  <c:v>PCT NORWICH CCG</c:v>
                </c:pt>
                <c:pt idx="136">
                  <c:v>PCT LEEDS SOUTH AND EAST CCG</c:v>
                </c:pt>
                <c:pt idx="137">
                  <c:v>PCT SHEFFIELD CCG</c:v>
                </c:pt>
                <c:pt idx="138">
                  <c:v>PCT STOKE ON TRENT CCG</c:v>
                </c:pt>
                <c:pt idx="139">
                  <c:v>PCT BRENT CCG</c:v>
                </c:pt>
                <c:pt idx="140">
                  <c:v>PCT SUTTON CCG</c:v>
                </c:pt>
                <c:pt idx="141">
                  <c:v>PCT MEDWAY CCG</c:v>
                </c:pt>
                <c:pt idx="142">
                  <c:v>PCT HARROW CCG</c:v>
                </c:pt>
                <c:pt idx="143">
                  <c:v>PCT CANTERBURY AND COASTAL CCG</c:v>
                </c:pt>
                <c:pt idx="144">
                  <c:v>PCT SHROPSHIRE CCG</c:v>
                </c:pt>
                <c:pt idx="145">
                  <c:v>PCT WEST CHESHIRE CCG</c:v>
                </c:pt>
                <c:pt idx="146">
                  <c:v>PCT KINGSTON CCG</c:v>
                </c:pt>
                <c:pt idx="147">
                  <c:v>PCT FYLDE &amp; WYRE CCG</c:v>
                </c:pt>
                <c:pt idx="148">
                  <c:v>PCT SOUTH EASTERN HAMPSHIRE CCG</c:v>
                </c:pt>
                <c:pt idx="149">
                  <c:v>PCT EASTERN CHESHIRE CCG</c:v>
                </c:pt>
                <c:pt idx="150">
                  <c:v>PCT GREENWICH CCG</c:v>
                </c:pt>
                <c:pt idx="151">
                  <c:v>PCT CHORLEY AND SOUTH RIBBLE CCG</c:v>
                </c:pt>
                <c:pt idx="152">
                  <c:v>PCT HARINGEY CCG</c:v>
                </c:pt>
                <c:pt idx="153">
                  <c:v>PCT CROYDON CCG</c:v>
                </c:pt>
                <c:pt idx="154">
                  <c:v>PCT HILLINGDON CCG</c:v>
                </c:pt>
                <c:pt idx="155">
                  <c:v>PCT WEST NORFOLK CCG</c:v>
                </c:pt>
                <c:pt idx="156">
                  <c:v>PCT MERTON CCG</c:v>
                </c:pt>
                <c:pt idx="157">
                  <c:v>PCT REDBRIDGE CCG</c:v>
                </c:pt>
                <c:pt idx="158">
                  <c:v>PCT NORTH MANCHESTER CCG</c:v>
                </c:pt>
                <c:pt idx="159">
                  <c:v>PCT BARKING &amp; DAGENHAM CCG</c:v>
                </c:pt>
                <c:pt idx="160">
                  <c:v>PCT SOUTH LINCOLNSHIRE CCG</c:v>
                </c:pt>
                <c:pt idx="161">
                  <c:v>PCT NORTH NORFOLK CCG</c:v>
                </c:pt>
                <c:pt idx="162">
                  <c:v>PCT LEEDS NORTH CCG</c:v>
                </c:pt>
                <c:pt idx="163">
                  <c:v>PCT RICHMOND CCG</c:v>
                </c:pt>
                <c:pt idx="164">
                  <c:v>PCT SOUTH MANCHESTER CCG</c:v>
                </c:pt>
                <c:pt idx="165">
                  <c:v>PCT HASTINGS &amp; ROTHER CCG</c:v>
                </c:pt>
                <c:pt idx="166">
                  <c:v>PCT HOUNSLOW CCG</c:v>
                </c:pt>
                <c:pt idx="167">
                  <c:v>PCT SCARBOROUGH AND RYEDALE CCG</c:v>
                </c:pt>
                <c:pt idx="168">
                  <c:v>PCT OLDHAM CCG</c:v>
                </c:pt>
                <c:pt idx="169">
                  <c:v>PCT BRIGHTON &amp; HOVE CCG</c:v>
                </c:pt>
                <c:pt idx="170">
                  <c:v>PCT EAST RIDING OF YORKSHIRE CCG</c:v>
                </c:pt>
                <c:pt idx="171">
                  <c:v>PCT SOUTH GLOUCESTERSHIRE CCG</c:v>
                </c:pt>
                <c:pt idx="172">
                  <c:v>PCT HAVERING CCG</c:v>
                </c:pt>
                <c:pt idx="173">
                  <c:v>PCT CANNOCK CHASE CCG</c:v>
                </c:pt>
                <c:pt idx="174">
                  <c:v>PCT NORTH HAMPSHIRE CCG</c:v>
                </c:pt>
                <c:pt idx="175">
                  <c:v>PCT GREATER PRESTON CCG</c:v>
                </c:pt>
                <c:pt idx="176">
                  <c:v>PCT BASSETLAW CCG</c:v>
                </c:pt>
                <c:pt idx="177">
                  <c:v>PCT BATH AND NORTH EAST SOMERSET CCG</c:v>
                </c:pt>
                <c:pt idx="178">
                  <c:v>PCT LINCOLNSHIRE EAST CCG</c:v>
                </c:pt>
                <c:pt idx="179">
                  <c:v>PCT WANDSWORTH CCG</c:v>
                </c:pt>
                <c:pt idx="180">
                  <c:v>PCT THURROCK CCG</c:v>
                </c:pt>
                <c:pt idx="181">
                  <c:v>PCT BARNET CCG</c:v>
                </c:pt>
                <c:pt idx="182">
                  <c:v>PCT CASTLE POINT AND ROCHFORD CCG</c:v>
                </c:pt>
                <c:pt idx="183">
                  <c:v>PCT NORTH EAST ESSEX CCG</c:v>
                </c:pt>
                <c:pt idx="184">
                  <c:v>PCT SOUTHEND CCG</c:v>
                </c:pt>
                <c:pt idx="185">
                  <c:v>PCT SOUTH WEST LINCOLNSHIRE CCG</c:v>
                </c:pt>
                <c:pt idx="186">
                  <c:v>PCT VALE OF YORK CCG</c:v>
                </c:pt>
                <c:pt idx="187">
                  <c:v>PCT EAST STAFFORDSHIRE CCG</c:v>
                </c:pt>
                <c:pt idx="188">
                  <c:v>PCT LEWISHAM CCG</c:v>
                </c:pt>
                <c:pt idx="189">
                  <c:v>PCT COASTAL WEST SUSSEX CCG</c:v>
                </c:pt>
                <c:pt idx="190">
                  <c:v>PCT TRAFFORD CCG</c:v>
                </c:pt>
                <c:pt idx="191">
                  <c:v>PCT SOUTH NORFOLK CCG</c:v>
                </c:pt>
                <c:pt idx="192">
                  <c:v>PCT WEST ESSEX CCG</c:v>
                </c:pt>
                <c:pt idx="193">
                  <c:v>PCT HARROGATE AND RURAL DISTRICT CCG</c:v>
                </c:pt>
                <c:pt idx="194">
                  <c:v>PCT BASILDON AND BRENTWOOD CCG</c:v>
                </c:pt>
                <c:pt idx="195">
                  <c:v>PCT CRAWLEY CCG</c:v>
                </c:pt>
                <c:pt idx="196">
                  <c:v>PCT SURREY HEATH CCG</c:v>
                </c:pt>
                <c:pt idx="197">
                  <c:v>PCT HIGH WEALD LEWES HAVENS CCG</c:v>
                </c:pt>
                <c:pt idx="198">
                  <c:v>PCT SURREY DOWNS CCG</c:v>
                </c:pt>
                <c:pt idx="199">
                  <c:v>PCT NORTH EAST HAMPSHIRE AND FARNHAM CCG</c:v>
                </c:pt>
                <c:pt idx="200">
                  <c:v>PCT WALSALL CCG</c:v>
                </c:pt>
                <c:pt idx="201">
                  <c:v>PCT MID ESSEX CCG</c:v>
                </c:pt>
                <c:pt idx="202">
                  <c:v>PCT HORSHAM AND MID SUSSEX CCG</c:v>
                </c:pt>
                <c:pt idx="203">
                  <c:v>PCT DARTFORD, GRAVESHAM AND SWANLEY CCG</c:v>
                </c:pt>
                <c:pt idx="204">
                  <c:v>PCT ROTHERHAM CCG</c:v>
                </c:pt>
                <c:pt idx="205">
                  <c:v>PCT AIREDALE, WHARFEDALE AND CRAVEN CCG</c:v>
                </c:pt>
                <c:pt idx="206">
                  <c:v>PCT WOLVERHAMPTON CCG</c:v>
                </c:pt>
                <c:pt idx="207">
                  <c:v>PCT EAST SURREY CCG</c:v>
                </c:pt>
                <c:pt idx="208">
                  <c:v>PCT WEST HAMPSHIRE CCG</c:v>
                </c:pt>
                <c:pt idx="209">
                  <c:v>PCT NORTH WEST SURREY CCG</c:v>
                </c:pt>
                <c:pt idx="210">
                  <c:v>PCT WEST KENT CCG</c:v>
                </c:pt>
                <c:pt idx="211">
                  <c:v>PCT DONCASTER CCG</c:v>
                </c:pt>
                <c:pt idx="212">
                  <c:v>PCT ENFIELD CCG</c:v>
                </c:pt>
                <c:pt idx="213">
                  <c:v>PCT GUILDFORD AND WAVERLEY CCG</c:v>
                </c:pt>
                <c:pt idx="214">
                  <c:v>PCT BEXLEY CCG</c:v>
                </c:pt>
                <c:pt idx="215">
                  <c:v>PCT BROMLEY CCG</c:v>
                </c:pt>
              </c:strCache>
            </c:strRef>
          </c:cat>
          <c:val>
            <c:numRef>
              <c:f>'Opioid patches CCG &amp; HB'!$G$2:$G$217</c:f>
              <c:numCache>
                <c:formatCode>0.00%</c:formatCode>
                <c:ptCount val="216"/>
                <c:pt idx="0">
                  <c:v>2.2468847683699E-2</c:v>
                </c:pt>
                <c:pt idx="1">
                  <c:v>2.88983120852499E-2</c:v>
                </c:pt>
                <c:pt idx="2">
                  <c:v>2.9912820922978485E-2</c:v>
                </c:pt>
                <c:pt idx="3">
                  <c:v>3.0397680875387877E-2</c:v>
                </c:pt>
                <c:pt idx="4">
                  <c:v>3.1898187975366296E-2</c:v>
                </c:pt>
                <c:pt idx="5">
                  <c:v>4.7338183301604574E-2</c:v>
                </c:pt>
                <c:pt idx="6">
                  <c:v>4.8852865621401363E-2</c:v>
                </c:pt>
                <c:pt idx="7">
                  <c:v>5.1117496807152024E-2</c:v>
                </c:pt>
                <c:pt idx="8">
                  <c:v>5.2937969080762079E-2</c:v>
                </c:pt>
                <c:pt idx="9">
                  <c:v>5.4504105741933512E-2</c:v>
                </c:pt>
                <c:pt idx="10">
                  <c:v>6.3461105693496361E-2</c:v>
                </c:pt>
                <c:pt idx="11">
                  <c:v>6.7773422488663498E-2</c:v>
                </c:pt>
                <c:pt idx="12">
                  <c:v>6.8789132716458951E-2</c:v>
                </c:pt>
                <c:pt idx="13">
                  <c:v>7.0085660251418533E-2</c:v>
                </c:pt>
                <c:pt idx="14">
                  <c:v>7.7500000000000013E-2</c:v>
                </c:pt>
                <c:pt idx="15">
                  <c:v>7.8647161454838313E-2</c:v>
                </c:pt>
                <c:pt idx="16">
                  <c:v>8.0937139599073268E-2</c:v>
                </c:pt>
                <c:pt idx="17">
                  <c:v>8.1248558468516932E-2</c:v>
                </c:pt>
                <c:pt idx="18">
                  <c:v>8.1685786347734116E-2</c:v>
                </c:pt>
                <c:pt idx="19">
                  <c:v>8.43659372528342E-2</c:v>
                </c:pt>
                <c:pt idx="20">
                  <c:v>8.5062930420327712E-2</c:v>
                </c:pt>
                <c:pt idx="21">
                  <c:v>8.6275329016085228E-2</c:v>
                </c:pt>
                <c:pt idx="22">
                  <c:v>8.7612549240292728E-2</c:v>
                </c:pt>
                <c:pt idx="23">
                  <c:v>8.8464874241110228E-2</c:v>
                </c:pt>
                <c:pt idx="24">
                  <c:v>9.0288688138256093E-2</c:v>
                </c:pt>
                <c:pt idx="25">
                  <c:v>9.0979345229731626E-2</c:v>
                </c:pt>
                <c:pt idx="26">
                  <c:v>9.1917958221024249E-2</c:v>
                </c:pt>
                <c:pt idx="27">
                  <c:v>9.220051905477393E-2</c:v>
                </c:pt>
                <c:pt idx="28">
                  <c:v>9.5342066957787505E-2</c:v>
                </c:pt>
                <c:pt idx="29">
                  <c:v>9.6600898613011243E-2</c:v>
                </c:pt>
                <c:pt idx="30">
                  <c:v>9.7249900358708632E-2</c:v>
                </c:pt>
                <c:pt idx="31">
                  <c:v>9.7456272548751E-2</c:v>
                </c:pt>
                <c:pt idx="32">
                  <c:v>9.7861348071610774E-2</c:v>
                </c:pt>
                <c:pt idx="33">
                  <c:v>0.1010497636028528</c:v>
                </c:pt>
                <c:pt idx="34">
                  <c:v>0.10282667569397427</c:v>
                </c:pt>
                <c:pt idx="35">
                  <c:v>0.10356157182284149</c:v>
                </c:pt>
                <c:pt idx="36">
                  <c:v>0.10362416107382677</c:v>
                </c:pt>
                <c:pt idx="37">
                  <c:v>0.10474060334951722</c:v>
                </c:pt>
                <c:pt idx="38">
                  <c:v>0.1050564555719208</c:v>
                </c:pt>
                <c:pt idx="39">
                  <c:v>0.10529999999999999</c:v>
                </c:pt>
                <c:pt idx="40">
                  <c:v>0.10616320440720965</c:v>
                </c:pt>
                <c:pt idx="41">
                  <c:v>0.10650000000000009</c:v>
                </c:pt>
                <c:pt idx="42">
                  <c:v>0.10698184476666329</c:v>
                </c:pt>
                <c:pt idx="43">
                  <c:v>0.1084171717802923</c:v>
                </c:pt>
                <c:pt idx="44">
                  <c:v>0.11076351988504543</c:v>
                </c:pt>
                <c:pt idx="45">
                  <c:v>0.11084168995561409</c:v>
                </c:pt>
                <c:pt idx="46">
                  <c:v>0.11142454160789844</c:v>
                </c:pt>
                <c:pt idx="47">
                  <c:v>0.11153938809925285</c:v>
                </c:pt>
                <c:pt idx="48">
                  <c:v>0.11158644179079978</c:v>
                </c:pt>
                <c:pt idx="49">
                  <c:v>0.11184497024241546</c:v>
                </c:pt>
                <c:pt idx="50">
                  <c:v>0.11199223175271079</c:v>
                </c:pt>
                <c:pt idx="51">
                  <c:v>0.11204263844852069</c:v>
                </c:pt>
                <c:pt idx="52">
                  <c:v>0.113</c:v>
                </c:pt>
                <c:pt idx="53">
                  <c:v>0.11395003992243641</c:v>
                </c:pt>
                <c:pt idx="54">
                  <c:v>0.11407927689340511</c:v>
                </c:pt>
                <c:pt idx="55">
                  <c:v>0.11461341249493996</c:v>
                </c:pt>
                <c:pt idx="56">
                  <c:v>0.11505421082258499</c:v>
                </c:pt>
                <c:pt idx="57">
                  <c:v>0.11562757896316322</c:v>
                </c:pt>
                <c:pt idx="58">
                  <c:v>0.11619098630346621</c:v>
                </c:pt>
                <c:pt idx="59">
                  <c:v>0.11637907864322959</c:v>
                </c:pt>
                <c:pt idx="60">
                  <c:v>0.1168578914084369</c:v>
                </c:pt>
                <c:pt idx="61">
                  <c:v>0.11714662885640376</c:v>
                </c:pt>
                <c:pt idx="62">
                  <c:v>0.11742323688169347</c:v>
                </c:pt>
                <c:pt idx="63">
                  <c:v>0.11776192264363657</c:v>
                </c:pt>
                <c:pt idx="64">
                  <c:v>0.11836090773027012</c:v>
                </c:pt>
                <c:pt idx="65">
                  <c:v>0.1185371244850815</c:v>
                </c:pt>
                <c:pt idx="66">
                  <c:v>0.12125185028547272</c:v>
                </c:pt>
                <c:pt idx="67">
                  <c:v>0.12180661332305023</c:v>
                </c:pt>
                <c:pt idx="68">
                  <c:v>0.12219003476245729</c:v>
                </c:pt>
                <c:pt idx="69">
                  <c:v>0.12275979780739185</c:v>
                </c:pt>
                <c:pt idx="70">
                  <c:v>0.12323023037837451</c:v>
                </c:pt>
                <c:pt idx="71">
                  <c:v>0.12334069675536551</c:v>
                </c:pt>
                <c:pt idx="72">
                  <c:v>0.12390161544069712</c:v>
                </c:pt>
                <c:pt idx="73">
                  <c:v>0.12523708579716941</c:v>
                </c:pt>
                <c:pt idx="74">
                  <c:v>0.12616996218930143</c:v>
                </c:pt>
                <c:pt idx="75">
                  <c:v>0.12639182847151917</c:v>
                </c:pt>
                <c:pt idx="76">
                  <c:v>0.1281352235550709</c:v>
                </c:pt>
                <c:pt idx="77">
                  <c:v>0.12930368026464817</c:v>
                </c:pt>
                <c:pt idx="78">
                  <c:v>0.13097366225718032</c:v>
                </c:pt>
                <c:pt idx="79">
                  <c:v>0.13101941913245577</c:v>
                </c:pt>
                <c:pt idx="80">
                  <c:v>0.13211131161553805</c:v>
                </c:pt>
                <c:pt idx="81">
                  <c:v>0.1325286515484029</c:v>
                </c:pt>
                <c:pt idx="82">
                  <c:v>0.13253624416100199</c:v>
                </c:pt>
                <c:pt idx="83">
                  <c:v>0.1327760497667185</c:v>
                </c:pt>
                <c:pt idx="84">
                  <c:v>0.13280839895013141</c:v>
                </c:pt>
                <c:pt idx="85">
                  <c:v>0.13320800322277426</c:v>
                </c:pt>
                <c:pt idx="86">
                  <c:v>0.13339999999999999</c:v>
                </c:pt>
                <c:pt idx="87">
                  <c:v>0.13470747449510923</c:v>
                </c:pt>
                <c:pt idx="88">
                  <c:v>0.13504982360586743</c:v>
                </c:pt>
                <c:pt idx="89">
                  <c:v>0.13606305524013093</c:v>
                </c:pt>
                <c:pt idx="90">
                  <c:v>0.13633481293595417</c:v>
                </c:pt>
                <c:pt idx="91">
                  <c:v>0.13769199401930141</c:v>
                </c:pt>
                <c:pt idx="92">
                  <c:v>0.13836844791135094</c:v>
                </c:pt>
                <c:pt idx="93">
                  <c:v>0.13869244067263894</c:v>
                </c:pt>
                <c:pt idx="94">
                  <c:v>0.13902387492076887</c:v>
                </c:pt>
                <c:pt idx="95">
                  <c:v>0.13969233406179324</c:v>
                </c:pt>
                <c:pt idx="96">
                  <c:v>0.1398173745497194</c:v>
                </c:pt>
                <c:pt idx="97">
                  <c:v>0.14017484601629246</c:v>
                </c:pt>
                <c:pt idx="98">
                  <c:v>0.14118412491867058</c:v>
                </c:pt>
                <c:pt idx="99">
                  <c:v>0.14199897750511462</c:v>
                </c:pt>
                <c:pt idx="100">
                  <c:v>0.14286433679122076</c:v>
                </c:pt>
                <c:pt idx="101">
                  <c:v>0.14350000000000004</c:v>
                </c:pt>
                <c:pt idx="102">
                  <c:v>0.14399092970521543</c:v>
                </c:pt>
                <c:pt idx="103">
                  <c:v>0.14513106500191914</c:v>
                </c:pt>
                <c:pt idx="104">
                  <c:v>0.14518725639722377</c:v>
                </c:pt>
                <c:pt idx="105">
                  <c:v>0.1459801077496892</c:v>
                </c:pt>
                <c:pt idx="106">
                  <c:v>0.14612048606638517</c:v>
                </c:pt>
                <c:pt idx="107">
                  <c:v>0.14842127129206684</c:v>
                </c:pt>
                <c:pt idx="108">
                  <c:v>0.14851068308599419</c:v>
                </c:pt>
                <c:pt idx="109">
                  <c:v>0.14875505426686544</c:v>
                </c:pt>
                <c:pt idx="110">
                  <c:v>0.14897540983606886</c:v>
                </c:pt>
                <c:pt idx="111">
                  <c:v>0.14921305079764102</c:v>
                </c:pt>
                <c:pt idx="112">
                  <c:v>0.14969508687148025</c:v>
                </c:pt>
                <c:pt idx="113">
                  <c:v>0.14997445068983353</c:v>
                </c:pt>
                <c:pt idx="114">
                  <c:v>0.15006803318264025</c:v>
                </c:pt>
                <c:pt idx="115">
                  <c:v>0.15020450378449782</c:v>
                </c:pt>
                <c:pt idx="116">
                  <c:v>0.15070960698690147</c:v>
                </c:pt>
                <c:pt idx="117">
                  <c:v>0.15309077744592467</c:v>
                </c:pt>
                <c:pt idx="118">
                  <c:v>0.15309819465519106</c:v>
                </c:pt>
                <c:pt idx="119">
                  <c:v>0.15315039762300095</c:v>
                </c:pt>
                <c:pt idx="120">
                  <c:v>0.15333428225749507</c:v>
                </c:pt>
                <c:pt idx="121">
                  <c:v>0.15402553351863194</c:v>
                </c:pt>
                <c:pt idx="122">
                  <c:v>0.15448899792992674</c:v>
                </c:pt>
                <c:pt idx="123">
                  <c:v>0.15454673820954531</c:v>
                </c:pt>
                <c:pt idx="124">
                  <c:v>0.15455610213164694</c:v>
                </c:pt>
                <c:pt idx="125">
                  <c:v>0.15537321334039364</c:v>
                </c:pt>
                <c:pt idx="126">
                  <c:v>0.1559729163308077</c:v>
                </c:pt>
                <c:pt idx="127">
                  <c:v>0.15600000000000044</c:v>
                </c:pt>
                <c:pt idx="128">
                  <c:v>0.15602158617391898</c:v>
                </c:pt>
                <c:pt idx="129">
                  <c:v>0.15645677694770543</c:v>
                </c:pt>
                <c:pt idx="130">
                  <c:v>0.15895976919378121</c:v>
                </c:pt>
                <c:pt idx="131">
                  <c:v>0.1597218129309837</c:v>
                </c:pt>
                <c:pt idx="132">
                  <c:v>0.15983682551455589</c:v>
                </c:pt>
                <c:pt idx="133">
                  <c:v>0.15985345932094824</c:v>
                </c:pt>
                <c:pt idx="134">
                  <c:v>0.16078177302667088</c:v>
                </c:pt>
                <c:pt idx="135">
                  <c:v>0.16196676785428984</c:v>
                </c:pt>
                <c:pt idx="136">
                  <c:v>0.16267672007540057</c:v>
                </c:pt>
                <c:pt idx="137">
                  <c:v>0.16432871950841038</c:v>
                </c:pt>
                <c:pt idx="138">
                  <c:v>0.16511097845552722</c:v>
                </c:pt>
                <c:pt idx="139">
                  <c:v>0.16528781677262044</c:v>
                </c:pt>
                <c:pt idx="140">
                  <c:v>0.16574472444171276</c:v>
                </c:pt>
                <c:pt idx="141">
                  <c:v>0.16728527707234594</c:v>
                </c:pt>
                <c:pt idx="142">
                  <c:v>0.16736072031513788</c:v>
                </c:pt>
                <c:pt idx="143">
                  <c:v>0.16738048886004794</c:v>
                </c:pt>
                <c:pt idx="144">
                  <c:v>0.16750948166877391</c:v>
                </c:pt>
                <c:pt idx="145">
                  <c:v>0.16756393001345896</c:v>
                </c:pt>
                <c:pt idx="146">
                  <c:v>0.16809045226130867</c:v>
                </c:pt>
                <c:pt idx="147">
                  <c:v>0.17017650639074661</c:v>
                </c:pt>
                <c:pt idx="148">
                  <c:v>0.17114442630250853</c:v>
                </c:pt>
                <c:pt idx="149">
                  <c:v>0.17130775113590371</c:v>
                </c:pt>
                <c:pt idx="150">
                  <c:v>0.17576438583003537</c:v>
                </c:pt>
                <c:pt idx="151">
                  <c:v>0.17692471742375768</c:v>
                </c:pt>
                <c:pt idx="152">
                  <c:v>0.17693251533742627</c:v>
                </c:pt>
                <c:pt idx="153">
                  <c:v>0.17694829760403824</c:v>
                </c:pt>
                <c:pt idx="154">
                  <c:v>0.17723998041547581</c:v>
                </c:pt>
                <c:pt idx="155">
                  <c:v>0.17737226277372264</c:v>
                </c:pt>
                <c:pt idx="156">
                  <c:v>0.17769525095656091</c:v>
                </c:pt>
                <c:pt idx="157">
                  <c:v>0.17778572706134871</c:v>
                </c:pt>
                <c:pt idx="158">
                  <c:v>0.17822645072264032</c:v>
                </c:pt>
                <c:pt idx="159">
                  <c:v>0.17847835224884406</c:v>
                </c:pt>
                <c:pt idx="160">
                  <c:v>0.17964955718503217</c:v>
                </c:pt>
                <c:pt idx="161">
                  <c:v>0.18092321155108537</c:v>
                </c:pt>
                <c:pt idx="162">
                  <c:v>0.18133333333333582</c:v>
                </c:pt>
                <c:pt idx="163">
                  <c:v>0.18137465920504967</c:v>
                </c:pt>
                <c:pt idx="164">
                  <c:v>0.18267207108893913</c:v>
                </c:pt>
                <c:pt idx="165">
                  <c:v>0.18271197105552944</c:v>
                </c:pt>
                <c:pt idx="166">
                  <c:v>0.1833348611238427</c:v>
                </c:pt>
                <c:pt idx="167">
                  <c:v>0.18451976810988671</c:v>
                </c:pt>
                <c:pt idx="168">
                  <c:v>0.18461886110274381</c:v>
                </c:pt>
                <c:pt idx="169">
                  <c:v>0.18481901326806646</c:v>
                </c:pt>
                <c:pt idx="170">
                  <c:v>0.18565400843881857</c:v>
                </c:pt>
                <c:pt idx="171">
                  <c:v>0.18765395786610017</c:v>
                </c:pt>
                <c:pt idx="172">
                  <c:v>0.1891575663026521</c:v>
                </c:pt>
                <c:pt idx="173">
                  <c:v>0.18994090441932607</c:v>
                </c:pt>
                <c:pt idx="174">
                  <c:v>0.19235045585946398</c:v>
                </c:pt>
                <c:pt idx="175">
                  <c:v>0.19283630221130221</c:v>
                </c:pt>
                <c:pt idx="176">
                  <c:v>0.19364910649040307</c:v>
                </c:pt>
                <c:pt idx="177">
                  <c:v>0.19513465645673803</c:v>
                </c:pt>
                <c:pt idx="178">
                  <c:v>0.19560767693307698</c:v>
                </c:pt>
                <c:pt idx="179">
                  <c:v>0.19754965375542513</c:v>
                </c:pt>
                <c:pt idx="180">
                  <c:v>0.20001599488164043</c:v>
                </c:pt>
                <c:pt idx="181">
                  <c:v>0.20126522961574508</c:v>
                </c:pt>
                <c:pt idx="182">
                  <c:v>0.20193609531546514</c:v>
                </c:pt>
                <c:pt idx="183">
                  <c:v>0.20450642126579691</c:v>
                </c:pt>
                <c:pt idx="184">
                  <c:v>0.20497463790258511</c:v>
                </c:pt>
                <c:pt idx="185">
                  <c:v>0.20655585260955467</c:v>
                </c:pt>
                <c:pt idx="186">
                  <c:v>0.20716570003794244</c:v>
                </c:pt>
                <c:pt idx="187">
                  <c:v>0.20883805914597228</c:v>
                </c:pt>
                <c:pt idx="188">
                  <c:v>0.20971726598956941</c:v>
                </c:pt>
                <c:pt idx="189">
                  <c:v>0.21203393174196458</c:v>
                </c:pt>
                <c:pt idx="190">
                  <c:v>0.21325339474311314</c:v>
                </c:pt>
                <c:pt idx="191">
                  <c:v>0.21329987452948806</c:v>
                </c:pt>
                <c:pt idx="192">
                  <c:v>0.21341384515850956</c:v>
                </c:pt>
                <c:pt idx="193">
                  <c:v>0.21516083916084044</c:v>
                </c:pt>
                <c:pt idx="194">
                  <c:v>0.21753751944988203</c:v>
                </c:pt>
                <c:pt idx="195">
                  <c:v>0.22138695733884567</c:v>
                </c:pt>
                <c:pt idx="196">
                  <c:v>0.22842970891528522</c:v>
                </c:pt>
                <c:pt idx="197">
                  <c:v>0.23018705390105818</c:v>
                </c:pt>
                <c:pt idx="198">
                  <c:v>0.23227225672877838</c:v>
                </c:pt>
                <c:pt idx="199">
                  <c:v>0.23259947253755495</c:v>
                </c:pt>
                <c:pt idx="200">
                  <c:v>0.23291809510878791</c:v>
                </c:pt>
                <c:pt idx="201">
                  <c:v>0.23330668324894138</c:v>
                </c:pt>
                <c:pt idx="202">
                  <c:v>0.23361581920903937</c:v>
                </c:pt>
                <c:pt idx="203">
                  <c:v>0.23410441157881431</c:v>
                </c:pt>
                <c:pt idx="204">
                  <c:v>0.23438099454035721</c:v>
                </c:pt>
                <c:pt idx="205">
                  <c:v>0.23571144786878051</c:v>
                </c:pt>
                <c:pt idx="206">
                  <c:v>0.24374867780833728</c:v>
                </c:pt>
                <c:pt idx="207">
                  <c:v>0.24513741239467673</c:v>
                </c:pt>
                <c:pt idx="208">
                  <c:v>0.24561213199401224</c:v>
                </c:pt>
                <c:pt idx="209">
                  <c:v>0.2487012987013027</c:v>
                </c:pt>
                <c:pt idx="210">
                  <c:v>0.25580180258631929</c:v>
                </c:pt>
                <c:pt idx="211">
                  <c:v>0.25616962882627653</c:v>
                </c:pt>
                <c:pt idx="212">
                  <c:v>0.26540938362466154</c:v>
                </c:pt>
                <c:pt idx="213">
                  <c:v>0.2801218196814923</c:v>
                </c:pt>
                <c:pt idx="214">
                  <c:v>0.2884014353513138</c:v>
                </c:pt>
                <c:pt idx="215">
                  <c:v>0.32460790207115142</c:v>
                </c:pt>
              </c:numCache>
            </c:numRef>
          </c:val>
        </c:ser>
        <c:axId val="81965824"/>
        <c:axId val="81967744"/>
      </c:barChart>
      <c:lineChart>
        <c:grouping val="standard"/>
        <c:ser>
          <c:idx val="1"/>
          <c:order val="1"/>
          <c:tx>
            <c:strRef>
              <c:f>'Opioid patches CCG &amp; HB'!$H$1</c:f>
              <c:strCache>
                <c:ptCount val="1"/>
                <c:pt idx="0">
                  <c:v>England Average</c:v>
                </c:pt>
              </c:strCache>
            </c:strRef>
          </c:tx>
          <c:marker>
            <c:symbol val="none"/>
          </c:marker>
          <c:cat>
            <c:strRef>
              <c:f>'Opioid patches CCG &amp; HB'!$F$2:$F$217</c:f>
              <c:strCache>
                <c:ptCount val="216"/>
                <c:pt idx="0">
                  <c:v>PCT NEWCASTLE GATESHEAD CCG</c:v>
                </c:pt>
                <c:pt idx="1">
                  <c:v>PCT NORTHUMBERLAND CCG</c:v>
                </c:pt>
                <c:pt idx="2">
                  <c:v>PCT SOUTH TYNESIDE CCG</c:v>
                </c:pt>
                <c:pt idx="3">
                  <c:v>PCT NORTH TYNESIDE CCG</c:v>
                </c:pt>
                <c:pt idx="4">
                  <c:v>PCT SUNDERLAND CCG</c:v>
                </c:pt>
                <c:pt idx="5">
                  <c:v>PCT OXFORDSHIRE CCG</c:v>
                </c:pt>
                <c:pt idx="6">
                  <c:v>PCT WIRRAL CCG</c:v>
                </c:pt>
                <c:pt idx="7">
                  <c:v>PCT SOUTHERN DERBYSHIRE CCG</c:v>
                </c:pt>
                <c:pt idx="8">
                  <c:v>PCT NORTH DURHAM CCG</c:v>
                </c:pt>
                <c:pt idx="9">
                  <c:v>PCT SOUTH TEES CCG</c:v>
                </c:pt>
                <c:pt idx="10">
                  <c:v>PCT EREWASH CCG</c:v>
                </c:pt>
                <c:pt idx="11">
                  <c:v>PCT HARTLEPOOL AND STOCKTON-ON-TEES CCG</c:v>
                </c:pt>
                <c:pt idx="12">
                  <c:v>PCT CUMBRIA CCG</c:v>
                </c:pt>
                <c:pt idx="13">
                  <c:v>PCT CORBY CCG</c:v>
                </c:pt>
                <c:pt idx="14">
                  <c:v>Abertawe Bro Morgannwg Uni</c:v>
                </c:pt>
                <c:pt idx="15">
                  <c:v>PCT NORTH EAST LINCOLNSHIRE CCG</c:v>
                </c:pt>
                <c:pt idx="16">
                  <c:v>PCT DURHAM DALES,EASINGTON &amp; SEDGEFIELD CCG</c:v>
                </c:pt>
                <c:pt idx="17">
                  <c:v>PCT NENE CCG</c:v>
                </c:pt>
                <c:pt idx="18">
                  <c:v>PCT WYRE FOREST CCG</c:v>
                </c:pt>
                <c:pt idx="19">
                  <c:v>PCT NEWBURY AND DISTRICT CCG</c:v>
                </c:pt>
                <c:pt idx="20">
                  <c:v>PCT HALTON CCG</c:v>
                </c:pt>
                <c:pt idx="21">
                  <c:v>PCT LANCASHIRE NORTH CCG</c:v>
                </c:pt>
                <c:pt idx="22">
                  <c:v>PCT DORSET CCG</c:v>
                </c:pt>
                <c:pt idx="23">
                  <c:v>PCT BRADFORD CITY CCG</c:v>
                </c:pt>
                <c:pt idx="24">
                  <c:v>PCT HARDWICK CCG</c:v>
                </c:pt>
                <c:pt idx="25">
                  <c:v>PCT SALFORD CCG</c:v>
                </c:pt>
                <c:pt idx="26">
                  <c:v>PCT EAST LANCASHIRE CCG</c:v>
                </c:pt>
                <c:pt idx="27">
                  <c:v>PCT SOMERSET CCG</c:v>
                </c:pt>
                <c:pt idx="28">
                  <c:v>PCT SOLIHULL CCG</c:v>
                </c:pt>
                <c:pt idx="29">
                  <c:v>PCT MANSFIELD &amp; ASHFIELD CCG</c:v>
                </c:pt>
                <c:pt idx="30">
                  <c:v>PCT SOUTH READING CCG</c:v>
                </c:pt>
                <c:pt idx="31">
                  <c:v>PCT PORTSMOUTH CCG</c:v>
                </c:pt>
                <c:pt idx="32">
                  <c:v>PCT AYLESBURY VALE CCG</c:v>
                </c:pt>
                <c:pt idx="33">
                  <c:v>PCT BEDFORDSHIRE CCG</c:v>
                </c:pt>
                <c:pt idx="34">
                  <c:v>PCT MILTON KEYNES CCG</c:v>
                </c:pt>
                <c:pt idx="35">
                  <c:v>PCT SLOUGH CCG</c:v>
                </c:pt>
                <c:pt idx="36">
                  <c:v>PCT BRACKNELL AND ASCOT CCG</c:v>
                </c:pt>
                <c:pt idx="37">
                  <c:v>PCT HEREFORDSHIRE CCG</c:v>
                </c:pt>
                <c:pt idx="38">
                  <c:v>PCT NORTH &amp; WEST READING CCG</c:v>
                </c:pt>
                <c:pt idx="39">
                  <c:v>Cardiff And Vale Uni </c:v>
                </c:pt>
                <c:pt idx="40">
                  <c:v>PCT GREAT YARMOUTH &amp; WAVENEY CCG</c:v>
                </c:pt>
                <c:pt idx="41">
                  <c:v>Betsi Cadwaladr Uni </c:v>
                </c:pt>
                <c:pt idx="42">
                  <c:v>PCT TOWER HAMLETS CCG</c:v>
                </c:pt>
                <c:pt idx="43">
                  <c:v>PCT SOUTH WORCESTERSHIRE CCG</c:v>
                </c:pt>
                <c:pt idx="44">
                  <c:v>PCT NORTH, EAST, WEST DEVON CCG</c:v>
                </c:pt>
                <c:pt idx="45">
                  <c:v>PCT BLACKBURN WITH DARWEN CCG</c:v>
                </c:pt>
                <c:pt idx="46">
                  <c:v>PCT REDDITCH AND BROMSGROVE CCG</c:v>
                </c:pt>
                <c:pt idx="47">
                  <c:v>PCT GREATER HUDDERSFIELD CCG</c:v>
                </c:pt>
                <c:pt idx="48">
                  <c:v>PCT CAMBRIDGESHIRE AND PETERBOROUGH CCG</c:v>
                </c:pt>
                <c:pt idx="49">
                  <c:v>PCT VALE ROYAL CCG</c:v>
                </c:pt>
                <c:pt idx="50">
                  <c:v>PCT LIVERPOOL CCG</c:v>
                </c:pt>
                <c:pt idx="51">
                  <c:v>PCT HULL CCG</c:v>
                </c:pt>
                <c:pt idx="52">
                  <c:v>Aneurin Bevan </c:v>
                </c:pt>
                <c:pt idx="53">
                  <c:v>PCT NORTH DERBYSHIRE CCG</c:v>
                </c:pt>
                <c:pt idx="54">
                  <c:v>PCT HERTS VALLEYS CCG</c:v>
                </c:pt>
                <c:pt idx="55">
                  <c:v>PCT NOTTINGHAM CITY CCG</c:v>
                </c:pt>
                <c:pt idx="56">
                  <c:v>PCT SANDWELL AND WEST BIRMINGHAM CCG</c:v>
                </c:pt>
                <c:pt idx="57">
                  <c:v>PCT GLOUCESTERSHIRE CCG</c:v>
                </c:pt>
                <c:pt idx="58">
                  <c:v>PCT NORTH LINCOLNSHIRE CCG</c:v>
                </c:pt>
                <c:pt idx="59">
                  <c:v>PCT CHILTERN CCG</c:v>
                </c:pt>
                <c:pt idx="60">
                  <c:v>PCT WARRINGTON CCG</c:v>
                </c:pt>
                <c:pt idx="61">
                  <c:v>PCT TELFORD &amp; WREKIN CCG</c:v>
                </c:pt>
                <c:pt idx="62">
                  <c:v>PCT CAMDEN CCG</c:v>
                </c:pt>
                <c:pt idx="63">
                  <c:v>PCT ISLINGTON CCG</c:v>
                </c:pt>
                <c:pt idx="64">
                  <c:v>PCT KNOWSLEY CCG</c:v>
                </c:pt>
                <c:pt idx="65">
                  <c:v>PCT IPSWICH AND EAST SUFFOLK CCG</c:v>
                </c:pt>
                <c:pt idx="66">
                  <c:v>PCT THANET CCG</c:v>
                </c:pt>
                <c:pt idx="67">
                  <c:v>PCT DARLINGTON CCG</c:v>
                </c:pt>
                <c:pt idx="68">
                  <c:v>PCT NOTTINGHAM NORTH &amp; EAST CCG</c:v>
                </c:pt>
                <c:pt idx="69">
                  <c:v>PCT EAST AND NORTH HERTFORDSHIRE CCG</c:v>
                </c:pt>
                <c:pt idx="70">
                  <c:v>PCT WARWICKSHIRE NORTH CCG</c:v>
                </c:pt>
                <c:pt idx="71">
                  <c:v>PCT WILTSHIRE CCG</c:v>
                </c:pt>
                <c:pt idx="72">
                  <c:v>PCT CALDERDALE CCG</c:v>
                </c:pt>
                <c:pt idx="73">
                  <c:v>PCT SOUTHPORT AND FORMBY CCG</c:v>
                </c:pt>
                <c:pt idx="74">
                  <c:v>PCT WEST SUFFOLK CCG</c:v>
                </c:pt>
                <c:pt idx="75">
                  <c:v>PCT EASTBOURNE, HAILSHAM AND SEAFORD CCG</c:v>
                </c:pt>
                <c:pt idx="76">
                  <c:v>PCT NOTTINGHAM WEST CCG</c:v>
                </c:pt>
                <c:pt idx="77">
                  <c:v>PCT WAKEFIELD CCG</c:v>
                </c:pt>
                <c:pt idx="78">
                  <c:v>PCT BARNSLEY CCG</c:v>
                </c:pt>
                <c:pt idx="79">
                  <c:v>PCT SOUTH KENT COAST CCG</c:v>
                </c:pt>
                <c:pt idx="80">
                  <c:v>PCT BLACKPOOL CCG</c:v>
                </c:pt>
                <c:pt idx="81">
                  <c:v>PCT WEST LANCASHIRE CCG</c:v>
                </c:pt>
                <c:pt idx="82">
                  <c:v>PCT BRADFORD DISTRICTS CCG</c:v>
                </c:pt>
                <c:pt idx="83">
                  <c:v>PCT WEST LONDON (K&amp;C &amp; QPP) CCG</c:v>
                </c:pt>
                <c:pt idx="84">
                  <c:v>PCT HEYWOOD, MIDDLETON &amp; ROCHDALE CCG</c:v>
                </c:pt>
                <c:pt idx="85">
                  <c:v>PCT NEWHAM CCG</c:v>
                </c:pt>
                <c:pt idx="86">
                  <c:v>Hywel Dda </c:v>
                </c:pt>
                <c:pt idx="87">
                  <c:v>PCT STOCKPORT CCG</c:v>
                </c:pt>
                <c:pt idx="88">
                  <c:v>PCT ST HELENS CCG</c:v>
                </c:pt>
                <c:pt idx="89">
                  <c:v>PCT LAMBETH CCG</c:v>
                </c:pt>
                <c:pt idx="90">
                  <c:v>PCT LUTON CCG</c:v>
                </c:pt>
                <c:pt idx="91">
                  <c:v>PCT BIRMINGHAM SOUTH AND CENTRAL CCG</c:v>
                </c:pt>
                <c:pt idx="92">
                  <c:v>PCT ASHFORD CCG</c:v>
                </c:pt>
                <c:pt idx="93">
                  <c:v>PCT CITY AND HACKNEY CCG</c:v>
                </c:pt>
                <c:pt idx="94">
                  <c:v>PCT RUSHCLIFFE CCG</c:v>
                </c:pt>
                <c:pt idx="95">
                  <c:v>PCT SOUTH SEFTON CCG</c:v>
                </c:pt>
                <c:pt idx="96">
                  <c:v>PCT SWINDON CCG</c:v>
                </c:pt>
                <c:pt idx="97">
                  <c:v>PCT LEICESTER CITY CCG</c:v>
                </c:pt>
                <c:pt idx="98">
                  <c:v>PCT SWALE CCG</c:v>
                </c:pt>
                <c:pt idx="99">
                  <c:v>PCT WINDSOR, ASCOT AND MAIDENHEAD CCG</c:v>
                </c:pt>
                <c:pt idx="100">
                  <c:v>PCT ISLE OF WIGHT CCG</c:v>
                </c:pt>
                <c:pt idx="101">
                  <c:v>Powys Teaching </c:v>
                </c:pt>
                <c:pt idx="102">
                  <c:v>PCT TAMESIDE AND GLOSSOP CCG</c:v>
                </c:pt>
                <c:pt idx="103">
                  <c:v>PCT WIGAN BOROUGH CCG</c:v>
                </c:pt>
                <c:pt idx="104">
                  <c:v>PCT BURY CCG</c:v>
                </c:pt>
                <c:pt idx="105">
                  <c:v>PCT WOKINGHAM CCG</c:v>
                </c:pt>
                <c:pt idx="106">
                  <c:v>PCT SE STAFFS &amp; SEISDON PENINSULAR CCG</c:v>
                </c:pt>
                <c:pt idx="107">
                  <c:v>PCT BIRMINGHAM CROSSCITY CCG</c:v>
                </c:pt>
                <c:pt idx="108">
                  <c:v>PCT HAMBLETON, RICHMONDSHIRE AND WHITBY CCG</c:v>
                </c:pt>
                <c:pt idx="109">
                  <c:v>PCT CENTRAL LONDON (WESTMINSTER) CCG</c:v>
                </c:pt>
                <c:pt idx="110">
                  <c:v>PCT HAMMERSMITH AND FULHAM CCG</c:v>
                </c:pt>
                <c:pt idx="111">
                  <c:v>PCT BOLTON CCG</c:v>
                </c:pt>
                <c:pt idx="112">
                  <c:v>PCT NEWARK &amp; SHERWOOD CCG</c:v>
                </c:pt>
                <c:pt idx="113">
                  <c:v>PCT STAFFORD AND SURROUNDS CCG</c:v>
                </c:pt>
                <c:pt idx="114">
                  <c:v>PCT SOUTHAMPTON CCG</c:v>
                </c:pt>
                <c:pt idx="115">
                  <c:v>PCT SOUTH DEVON AND TORBAY CCG</c:v>
                </c:pt>
                <c:pt idx="116">
                  <c:v>PCT CENTRAL MANCHESTER CCG</c:v>
                </c:pt>
                <c:pt idx="117">
                  <c:v>PCT SOUTH WARWICKSHIRE CCG</c:v>
                </c:pt>
                <c:pt idx="118">
                  <c:v>PCT LINCOLNSHIRE WEST CCG</c:v>
                </c:pt>
                <c:pt idx="119">
                  <c:v>PCT NORTH KIRKLEES CCG</c:v>
                </c:pt>
                <c:pt idx="120">
                  <c:v>PCT DUDLEY CCG</c:v>
                </c:pt>
                <c:pt idx="121">
                  <c:v>PCT COVENTRY AND RUGBY CCG</c:v>
                </c:pt>
                <c:pt idx="122">
                  <c:v>PCT EALING CCG</c:v>
                </c:pt>
                <c:pt idx="123">
                  <c:v>PCT SOUTHWARK CCG</c:v>
                </c:pt>
                <c:pt idx="124">
                  <c:v>PCT SOUTH CHESHIRE CCG</c:v>
                </c:pt>
                <c:pt idx="125">
                  <c:v>PCT KERNOW CCG</c:v>
                </c:pt>
                <c:pt idx="126">
                  <c:v>PCT WALTHAM FOREST CCG</c:v>
                </c:pt>
                <c:pt idx="127">
                  <c:v>Cwm Taf </c:v>
                </c:pt>
                <c:pt idx="128">
                  <c:v>PCT EAST LEICESTERSHIRE AND RUTLAND CCG</c:v>
                </c:pt>
                <c:pt idx="129">
                  <c:v>PCT LEEDS WEST CCG</c:v>
                </c:pt>
                <c:pt idx="130">
                  <c:v>PCT NORTH STAFFORDSHIRE CCG</c:v>
                </c:pt>
                <c:pt idx="131">
                  <c:v>PCT WEST LEICESTERSHIRE CCG</c:v>
                </c:pt>
                <c:pt idx="132">
                  <c:v>PCT NORTH SOMERSET CCG</c:v>
                </c:pt>
                <c:pt idx="133">
                  <c:v>PCT BRISTOL CCG</c:v>
                </c:pt>
                <c:pt idx="134">
                  <c:v>PCT FAREHAM AND GOSPORT CCG</c:v>
                </c:pt>
                <c:pt idx="135">
                  <c:v>PCT NORWICH CCG</c:v>
                </c:pt>
                <c:pt idx="136">
                  <c:v>PCT LEEDS SOUTH AND EAST CCG</c:v>
                </c:pt>
                <c:pt idx="137">
                  <c:v>PCT SHEFFIELD CCG</c:v>
                </c:pt>
                <c:pt idx="138">
                  <c:v>PCT STOKE ON TRENT CCG</c:v>
                </c:pt>
                <c:pt idx="139">
                  <c:v>PCT BRENT CCG</c:v>
                </c:pt>
                <c:pt idx="140">
                  <c:v>PCT SUTTON CCG</c:v>
                </c:pt>
                <c:pt idx="141">
                  <c:v>PCT MEDWAY CCG</c:v>
                </c:pt>
                <c:pt idx="142">
                  <c:v>PCT HARROW CCG</c:v>
                </c:pt>
                <c:pt idx="143">
                  <c:v>PCT CANTERBURY AND COASTAL CCG</c:v>
                </c:pt>
                <c:pt idx="144">
                  <c:v>PCT SHROPSHIRE CCG</c:v>
                </c:pt>
                <c:pt idx="145">
                  <c:v>PCT WEST CHESHIRE CCG</c:v>
                </c:pt>
                <c:pt idx="146">
                  <c:v>PCT KINGSTON CCG</c:v>
                </c:pt>
                <c:pt idx="147">
                  <c:v>PCT FYLDE &amp; WYRE CCG</c:v>
                </c:pt>
                <c:pt idx="148">
                  <c:v>PCT SOUTH EASTERN HAMPSHIRE CCG</c:v>
                </c:pt>
                <c:pt idx="149">
                  <c:v>PCT EASTERN CHESHIRE CCG</c:v>
                </c:pt>
                <c:pt idx="150">
                  <c:v>PCT GREENWICH CCG</c:v>
                </c:pt>
                <c:pt idx="151">
                  <c:v>PCT CHORLEY AND SOUTH RIBBLE CCG</c:v>
                </c:pt>
                <c:pt idx="152">
                  <c:v>PCT HARINGEY CCG</c:v>
                </c:pt>
                <c:pt idx="153">
                  <c:v>PCT CROYDON CCG</c:v>
                </c:pt>
                <c:pt idx="154">
                  <c:v>PCT HILLINGDON CCG</c:v>
                </c:pt>
                <c:pt idx="155">
                  <c:v>PCT WEST NORFOLK CCG</c:v>
                </c:pt>
                <c:pt idx="156">
                  <c:v>PCT MERTON CCG</c:v>
                </c:pt>
                <c:pt idx="157">
                  <c:v>PCT REDBRIDGE CCG</c:v>
                </c:pt>
                <c:pt idx="158">
                  <c:v>PCT NORTH MANCHESTER CCG</c:v>
                </c:pt>
                <c:pt idx="159">
                  <c:v>PCT BARKING &amp; DAGENHAM CCG</c:v>
                </c:pt>
                <c:pt idx="160">
                  <c:v>PCT SOUTH LINCOLNSHIRE CCG</c:v>
                </c:pt>
                <c:pt idx="161">
                  <c:v>PCT NORTH NORFOLK CCG</c:v>
                </c:pt>
                <c:pt idx="162">
                  <c:v>PCT LEEDS NORTH CCG</c:v>
                </c:pt>
                <c:pt idx="163">
                  <c:v>PCT RICHMOND CCG</c:v>
                </c:pt>
                <c:pt idx="164">
                  <c:v>PCT SOUTH MANCHESTER CCG</c:v>
                </c:pt>
                <c:pt idx="165">
                  <c:v>PCT HASTINGS &amp; ROTHER CCG</c:v>
                </c:pt>
                <c:pt idx="166">
                  <c:v>PCT HOUNSLOW CCG</c:v>
                </c:pt>
                <c:pt idx="167">
                  <c:v>PCT SCARBOROUGH AND RYEDALE CCG</c:v>
                </c:pt>
                <c:pt idx="168">
                  <c:v>PCT OLDHAM CCG</c:v>
                </c:pt>
                <c:pt idx="169">
                  <c:v>PCT BRIGHTON &amp; HOVE CCG</c:v>
                </c:pt>
                <c:pt idx="170">
                  <c:v>PCT EAST RIDING OF YORKSHIRE CCG</c:v>
                </c:pt>
                <c:pt idx="171">
                  <c:v>PCT SOUTH GLOUCESTERSHIRE CCG</c:v>
                </c:pt>
                <c:pt idx="172">
                  <c:v>PCT HAVERING CCG</c:v>
                </c:pt>
                <c:pt idx="173">
                  <c:v>PCT CANNOCK CHASE CCG</c:v>
                </c:pt>
                <c:pt idx="174">
                  <c:v>PCT NORTH HAMPSHIRE CCG</c:v>
                </c:pt>
                <c:pt idx="175">
                  <c:v>PCT GREATER PRESTON CCG</c:v>
                </c:pt>
                <c:pt idx="176">
                  <c:v>PCT BASSETLAW CCG</c:v>
                </c:pt>
                <c:pt idx="177">
                  <c:v>PCT BATH AND NORTH EAST SOMERSET CCG</c:v>
                </c:pt>
                <c:pt idx="178">
                  <c:v>PCT LINCOLNSHIRE EAST CCG</c:v>
                </c:pt>
                <c:pt idx="179">
                  <c:v>PCT WANDSWORTH CCG</c:v>
                </c:pt>
                <c:pt idx="180">
                  <c:v>PCT THURROCK CCG</c:v>
                </c:pt>
                <c:pt idx="181">
                  <c:v>PCT BARNET CCG</c:v>
                </c:pt>
                <c:pt idx="182">
                  <c:v>PCT CASTLE POINT AND ROCHFORD CCG</c:v>
                </c:pt>
                <c:pt idx="183">
                  <c:v>PCT NORTH EAST ESSEX CCG</c:v>
                </c:pt>
                <c:pt idx="184">
                  <c:v>PCT SOUTHEND CCG</c:v>
                </c:pt>
                <c:pt idx="185">
                  <c:v>PCT SOUTH WEST LINCOLNSHIRE CCG</c:v>
                </c:pt>
                <c:pt idx="186">
                  <c:v>PCT VALE OF YORK CCG</c:v>
                </c:pt>
                <c:pt idx="187">
                  <c:v>PCT EAST STAFFORDSHIRE CCG</c:v>
                </c:pt>
                <c:pt idx="188">
                  <c:v>PCT LEWISHAM CCG</c:v>
                </c:pt>
                <c:pt idx="189">
                  <c:v>PCT COASTAL WEST SUSSEX CCG</c:v>
                </c:pt>
                <c:pt idx="190">
                  <c:v>PCT TRAFFORD CCG</c:v>
                </c:pt>
                <c:pt idx="191">
                  <c:v>PCT SOUTH NORFOLK CCG</c:v>
                </c:pt>
                <c:pt idx="192">
                  <c:v>PCT WEST ESSEX CCG</c:v>
                </c:pt>
                <c:pt idx="193">
                  <c:v>PCT HARROGATE AND RURAL DISTRICT CCG</c:v>
                </c:pt>
                <c:pt idx="194">
                  <c:v>PCT BASILDON AND BRENTWOOD CCG</c:v>
                </c:pt>
                <c:pt idx="195">
                  <c:v>PCT CRAWLEY CCG</c:v>
                </c:pt>
                <c:pt idx="196">
                  <c:v>PCT SURREY HEATH CCG</c:v>
                </c:pt>
                <c:pt idx="197">
                  <c:v>PCT HIGH WEALD LEWES HAVENS CCG</c:v>
                </c:pt>
                <c:pt idx="198">
                  <c:v>PCT SURREY DOWNS CCG</c:v>
                </c:pt>
                <c:pt idx="199">
                  <c:v>PCT NORTH EAST HAMPSHIRE AND FARNHAM CCG</c:v>
                </c:pt>
                <c:pt idx="200">
                  <c:v>PCT WALSALL CCG</c:v>
                </c:pt>
                <c:pt idx="201">
                  <c:v>PCT MID ESSEX CCG</c:v>
                </c:pt>
                <c:pt idx="202">
                  <c:v>PCT HORSHAM AND MID SUSSEX CCG</c:v>
                </c:pt>
                <c:pt idx="203">
                  <c:v>PCT DARTFORD, GRAVESHAM AND SWANLEY CCG</c:v>
                </c:pt>
                <c:pt idx="204">
                  <c:v>PCT ROTHERHAM CCG</c:v>
                </c:pt>
                <c:pt idx="205">
                  <c:v>PCT AIREDALE, WHARFEDALE AND CRAVEN CCG</c:v>
                </c:pt>
                <c:pt idx="206">
                  <c:v>PCT WOLVERHAMPTON CCG</c:v>
                </c:pt>
                <c:pt idx="207">
                  <c:v>PCT EAST SURREY CCG</c:v>
                </c:pt>
                <c:pt idx="208">
                  <c:v>PCT WEST HAMPSHIRE CCG</c:v>
                </c:pt>
                <c:pt idx="209">
                  <c:v>PCT NORTH WEST SURREY CCG</c:v>
                </c:pt>
                <c:pt idx="210">
                  <c:v>PCT WEST KENT CCG</c:v>
                </c:pt>
                <c:pt idx="211">
                  <c:v>PCT DONCASTER CCG</c:v>
                </c:pt>
                <c:pt idx="212">
                  <c:v>PCT ENFIELD CCG</c:v>
                </c:pt>
                <c:pt idx="213">
                  <c:v>PCT GUILDFORD AND WAVERLEY CCG</c:v>
                </c:pt>
                <c:pt idx="214">
                  <c:v>PCT BEXLEY CCG</c:v>
                </c:pt>
                <c:pt idx="215">
                  <c:v>PCT BROMLEY CCG</c:v>
                </c:pt>
              </c:strCache>
            </c:strRef>
          </c:cat>
          <c:val>
            <c:numRef>
              <c:f>'Opioid patches CCG &amp; HB'!$H$2:$H$217</c:f>
              <c:numCache>
                <c:formatCode>0%</c:formatCode>
                <c:ptCount val="216"/>
                <c:pt idx="0">
                  <c:v>0.15000000000000024</c:v>
                </c:pt>
                <c:pt idx="1">
                  <c:v>0.15000000000000024</c:v>
                </c:pt>
                <c:pt idx="2">
                  <c:v>0.15000000000000024</c:v>
                </c:pt>
                <c:pt idx="3">
                  <c:v>0.15000000000000024</c:v>
                </c:pt>
                <c:pt idx="4">
                  <c:v>0.15000000000000024</c:v>
                </c:pt>
                <c:pt idx="5">
                  <c:v>0.15000000000000024</c:v>
                </c:pt>
                <c:pt idx="6">
                  <c:v>0.15000000000000024</c:v>
                </c:pt>
                <c:pt idx="7">
                  <c:v>0.15000000000000024</c:v>
                </c:pt>
                <c:pt idx="8">
                  <c:v>0.15000000000000024</c:v>
                </c:pt>
                <c:pt idx="9">
                  <c:v>0.15000000000000024</c:v>
                </c:pt>
                <c:pt idx="10">
                  <c:v>0.15000000000000024</c:v>
                </c:pt>
                <c:pt idx="11">
                  <c:v>0.15000000000000024</c:v>
                </c:pt>
                <c:pt idx="12">
                  <c:v>0.15000000000000024</c:v>
                </c:pt>
                <c:pt idx="13">
                  <c:v>0.15000000000000024</c:v>
                </c:pt>
                <c:pt idx="14">
                  <c:v>0.15000000000000024</c:v>
                </c:pt>
                <c:pt idx="15">
                  <c:v>0.15000000000000024</c:v>
                </c:pt>
                <c:pt idx="16">
                  <c:v>0.15000000000000024</c:v>
                </c:pt>
                <c:pt idx="17">
                  <c:v>0.15000000000000024</c:v>
                </c:pt>
                <c:pt idx="18">
                  <c:v>0.15000000000000024</c:v>
                </c:pt>
                <c:pt idx="19">
                  <c:v>0.15000000000000024</c:v>
                </c:pt>
                <c:pt idx="20">
                  <c:v>0.15000000000000024</c:v>
                </c:pt>
                <c:pt idx="21">
                  <c:v>0.15000000000000024</c:v>
                </c:pt>
                <c:pt idx="22">
                  <c:v>0.15000000000000024</c:v>
                </c:pt>
                <c:pt idx="23">
                  <c:v>0.15000000000000024</c:v>
                </c:pt>
                <c:pt idx="24">
                  <c:v>0.15000000000000024</c:v>
                </c:pt>
                <c:pt idx="25">
                  <c:v>0.15000000000000024</c:v>
                </c:pt>
                <c:pt idx="26">
                  <c:v>0.15000000000000024</c:v>
                </c:pt>
                <c:pt idx="27">
                  <c:v>0.15000000000000024</c:v>
                </c:pt>
                <c:pt idx="28">
                  <c:v>0.15000000000000024</c:v>
                </c:pt>
                <c:pt idx="29">
                  <c:v>0.15000000000000024</c:v>
                </c:pt>
                <c:pt idx="30">
                  <c:v>0.15000000000000024</c:v>
                </c:pt>
                <c:pt idx="31">
                  <c:v>0.15000000000000024</c:v>
                </c:pt>
                <c:pt idx="32">
                  <c:v>0.15000000000000024</c:v>
                </c:pt>
                <c:pt idx="33">
                  <c:v>0.15000000000000024</c:v>
                </c:pt>
                <c:pt idx="34">
                  <c:v>0.15000000000000024</c:v>
                </c:pt>
                <c:pt idx="35">
                  <c:v>0.15000000000000024</c:v>
                </c:pt>
                <c:pt idx="36">
                  <c:v>0.15000000000000024</c:v>
                </c:pt>
                <c:pt idx="37">
                  <c:v>0.15000000000000024</c:v>
                </c:pt>
                <c:pt idx="38">
                  <c:v>0.15000000000000024</c:v>
                </c:pt>
                <c:pt idx="39">
                  <c:v>0.15000000000000024</c:v>
                </c:pt>
                <c:pt idx="40">
                  <c:v>0.15000000000000024</c:v>
                </c:pt>
                <c:pt idx="41">
                  <c:v>0.15000000000000024</c:v>
                </c:pt>
                <c:pt idx="42">
                  <c:v>0.15000000000000024</c:v>
                </c:pt>
                <c:pt idx="43">
                  <c:v>0.15000000000000024</c:v>
                </c:pt>
                <c:pt idx="44">
                  <c:v>0.15000000000000024</c:v>
                </c:pt>
                <c:pt idx="45">
                  <c:v>0.15000000000000024</c:v>
                </c:pt>
                <c:pt idx="46">
                  <c:v>0.15000000000000024</c:v>
                </c:pt>
                <c:pt idx="47">
                  <c:v>0.15000000000000024</c:v>
                </c:pt>
                <c:pt idx="48">
                  <c:v>0.15000000000000024</c:v>
                </c:pt>
                <c:pt idx="49">
                  <c:v>0.15000000000000024</c:v>
                </c:pt>
                <c:pt idx="50">
                  <c:v>0.15000000000000024</c:v>
                </c:pt>
                <c:pt idx="51">
                  <c:v>0.15000000000000024</c:v>
                </c:pt>
                <c:pt idx="52">
                  <c:v>0.15000000000000024</c:v>
                </c:pt>
                <c:pt idx="53">
                  <c:v>0.15000000000000024</c:v>
                </c:pt>
                <c:pt idx="54">
                  <c:v>0.15000000000000024</c:v>
                </c:pt>
                <c:pt idx="55">
                  <c:v>0.15000000000000024</c:v>
                </c:pt>
                <c:pt idx="56">
                  <c:v>0.15000000000000024</c:v>
                </c:pt>
                <c:pt idx="57">
                  <c:v>0.15000000000000024</c:v>
                </c:pt>
                <c:pt idx="58">
                  <c:v>0.15000000000000024</c:v>
                </c:pt>
                <c:pt idx="59">
                  <c:v>0.15000000000000024</c:v>
                </c:pt>
                <c:pt idx="60">
                  <c:v>0.15000000000000024</c:v>
                </c:pt>
                <c:pt idx="61">
                  <c:v>0.15000000000000024</c:v>
                </c:pt>
                <c:pt idx="62">
                  <c:v>0.15000000000000024</c:v>
                </c:pt>
                <c:pt idx="63">
                  <c:v>0.15000000000000024</c:v>
                </c:pt>
                <c:pt idx="64">
                  <c:v>0.15000000000000024</c:v>
                </c:pt>
                <c:pt idx="65">
                  <c:v>0.15000000000000024</c:v>
                </c:pt>
                <c:pt idx="66">
                  <c:v>0.15000000000000024</c:v>
                </c:pt>
                <c:pt idx="67">
                  <c:v>0.15000000000000024</c:v>
                </c:pt>
                <c:pt idx="68">
                  <c:v>0.15000000000000024</c:v>
                </c:pt>
                <c:pt idx="69">
                  <c:v>0.15000000000000024</c:v>
                </c:pt>
                <c:pt idx="70">
                  <c:v>0.15000000000000024</c:v>
                </c:pt>
                <c:pt idx="71">
                  <c:v>0.15000000000000024</c:v>
                </c:pt>
                <c:pt idx="72">
                  <c:v>0.15000000000000024</c:v>
                </c:pt>
                <c:pt idx="73">
                  <c:v>0.15000000000000024</c:v>
                </c:pt>
                <c:pt idx="74">
                  <c:v>0.15000000000000024</c:v>
                </c:pt>
                <c:pt idx="75">
                  <c:v>0.15000000000000024</c:v>
                </c:pt>
                <c:pt idx="76">
                  <c:v>0.15000000000000024</c:v>
                </c:pt>
                <c:pt idx="77">
                  <c:v>0.15000000000000024</c:v>
                </c:pt>
                <c:pt idx="78">
                  <c:v>0.15000000000000024</c:v>
                </c:pt>
                <c:pt idx="79">
                  <c:v>0.15000000000000024</c:v>
                </c:pt>
                <c:pt idx="80">
                  <c:v>0.15000000000000024</c:v>
                </c:pt>
                <c:pt idx="81">
                  <c:v>0.15000000000000024</c:v>
                </c:pt>
                <c:pt idx="82">
                  <c:v>0.15000000000000024</c:v>
                </c:pt>
                <c:pt idx="83">
                  <c:v>0.15000000000000024</c:v>
                </c:pt>
                <c:pt idx="84">
                  <c:v>0.15000000000000024</c:v>
                </c:pt>
                <c:pt idx="85">
                  <c:v>0.15000000000000024</c:v>
                </c:pt>
                <c:pt idx="86">
                  <c:v>0.15000000000000024</c:v>
                </c:pt>
                <c:pt idx="87">
                  <c:v>0.15000000000000024</c:v>
                </c:pt>
                <c:pt idx="88">
                  <c:v>0.15000000000000024</c:v>
                </c:pt>
                <c:pt idx="89">
                  <c:v>0.15000000000000024</c:v>
                </c:pt>
                <c:pt idx="90">
                  <c:v>0.15000000000000024</c:v>
                </c:pt>
                <c:pt idx="91">
                  <c:v>0.15000000000000024</c:v>
                </c:pt>
                <c:pt idx="92">
                  <c:v>0.15000000000000024</c:v>
                </c:pt>
                <c:pt idx="93">
                  <c:v>0.15000000000000024</c:v>
                </c:pt>
                <c:pt idx="94">
                  <c:v>0.15000000000000024</c:v>
                </c:pt>
                <c:pt idx="95">
                  <c:v>0.15000000000000024</c:v>
                </c:pt>
                <c:pt idx="96">
                  <c:v>0.15000000000000024</c:v>
                </c:pt>
                <c:pt idx="97">
                  <c:v>0.15000000000000024</c:v>
                </c:pt>
                <c:pt idx="98">
                  <c:v>0.15000000000000024</c:v>
                </c:pt>
                <c:pt idx="99">
                  <c:v>0.15000000000000024</c:v>
                </c:pt>
                <c:pt idx="100">
                  <c:v>0.15000000000000024</c:v>
                </c:pt>
                <c:pt idx="101">
                  <c:v>0.15000000000000024</c:v>
                </c:pt>
                <c:pt idx="102">
                  <c:v>0.15000000000000024</c:v>
                </c:pt>
                <c:pt idx="103">
                  <c:v>0.15000000000000024</c:v>
                </c:pt>
                <c:pt idx="104">
                  <c:v>0.15000000000000024</c:v>
                </c:pt>
                <c:pt idx="105">
                  <c:v>0.15000000000000024</c:v>
                </c:pt>
                <c:pt idx="106">
                  <c:v>0.15000000000000024</c:v>
                </c:pt>
                <c:pt idx="107">
                  <c:v>0.15000000000000024</c:v>
                </c:pt>
                <c:pt idx="108">
                  <c:v>0.15000000000000024</c:v>
                </c:pt>
                <c:pt idx="109">
                  <c:v>0.15000000000000024</c:v>
                </c:pt>
                <c:pt idx="110">
                  <c:v>0.15000000000000024</c:v>
                </c:pt>
                <c:pt idx="111">
                  <c:v>0.15000000000000024</c:v>
                </c:pt>
                <c:pt idx="112">
                  <c:v>0.15000000000000024</c:v>
                </c:pt>
                <c:pt idx="113">
                  <c:v>0.15000000000000024</c:v>
                </c:pt>
                <c:pt idx="114">
                  <c:v>0.15000000000000024</c:v>
                </c:pt>
                <c:pt idx="115">
                  <c:v>0.15000000000000024</c:v>
                </c:pt>
                <c:pt idx="116">
                  <c:v>0.15000000000000024</c:v>
                </c:pt>
                <c:pt idx="117">
                  <c:v>0.15000000000000024</c:v>
                </c:pt>
                <c:pt idx="118">
                  <c:v>0.15000000000000024</c:v>
                </c:pt>
                <c:pt idx="119">
                  <c:v>0.15000000000000024</c:v>
                </c:pt>
                <c:pt idx="120">
                  <c:v>0.15000000000000024</c:v>
                </c:pt>
                <c:pt idx="121">
                  <c:v>0.15000000000000024</c:v>
                </c:pt>
                <c:pt idx="122">
                  <c:v>0.15000000000000024</c:v>
                </c:pt>
                <c:pt idx="123">
                  <c:v>0.15000000000000024</c:v>
                </c:pt>
                <c:pt idx="124">
                  <c:v>0.15000000000000024</c:v>
                </c:pt>
                <c:pt idx="125">
                  <c:v>0.15000000000000024</c:v>
                </c:pt>
                <c:pt idx="126">
                  <c:v>0.15000000000000024</c:v>
                </c:pt>
                <c:pt idx="127">
                  <c:v>0.15000000000000024</c:v>
                </c:pt>
                <c:pt idx="128">
                  <c:v>0.15000000000000024</c:v>
                </c:pt>
                <c:pt idx="129">
                  <c:v>0.15000000000000024</c:v>
                </c:pt>
                <c:pt idx="130">
                  <c:v>0.15000000000000024</c:v>
                </c:pt>
                <c:pt idx="131">
                  <c:v>0.15000000000000024</c:v>
                </c:pt>
                <c:pt idx="132">
                  <c:v>0.15000000000000024</c:v>
                </c:pt>
                <c:pt idx="133">
                  <c:v>0.15000000000000024</c:v>
                </c:pt>
                <c:pt idx="134">
                  <c:v>0.15000000000000024</c:v>
                </c:pt>
                <c:pt idx="135">
                  <c:v>0.15000000000000024</c:v>
                </c:pt>
                <c:pt idx="136">
                  <c:v>0.15000000000000024</c:v>
                </c:pt>
                <c:pt idx="137">
                  <c:v>0.15000000000000024</c:v>
                </c:pt>
                <c:pt idx="138">
                  <c:v>0.15000000000000024</c:v>
                </c:pt>
                <c:pt idx="139">
                  <c:v>0.15000000000000024</c:v>
                </c:pt>
                <c:pt idx="140">
                  <c:v>0.15000000000000024</c:v>
                </c:pt>
                <c:pt idx="141">
                  <c:v>0.15000000000000024</c:v>
                </c:pt>
                <c:pt idx="142">
                  <c:v>0.15000000000000024</c:v>
                </c:pt>
                <c:pt idx="143">
                  <c:v>0.15000000000000024</c:v>
                </c:pt>
                <c:pt idx="144">
                  <c:v>0.15000000000000024</c:v>
                </c:pt>
                <c:pt idx="145">
                  <c:v>0.15000000000000024</c:v>
                </c:pt>
                <c:pt idx="146">
                  <c:v>0.15000000000000024</c:v>
                </c:pt>
                <c:pt idx="147">
                  <c:v>0.15000000000000024</c:v>
                </c:pt>
                <c:pt idx="148">
                  <c:v>0.15000000000000024</c:v>
                </c:pt>
                <c:pt idx="149">
                  <c:v>0.15000000000000024</c:v>
                </c:pt>
                <c:pt idx="150">
                  <c:v>0.15000000000000024</c:v>
                </c:pt>
                <c:pt idx="151">
                  <c:v>0.15000000000000024</c:v>
                </c:pt>
                <c:pt idx="152">
                  <c:v>0.15000000000000024</c:v>
                </c:pt>
                <c:pt idx="153">
                  <c:v>0.15000000000000024</c:v>
                </c:pt>
                <c:pt idx="154">
                  <c:v>0.15000000000000024</c:v>
                </c:pt>
                <c:pt idx="155">
                  <c:v>0.15000000000000024</c:v>
                </c:pt>
                <c:pt idx="156">
                  <c:v>0.15000000000000024</c:v>
                </c:pt>
                <c:pt idx="157">
                  <c:v>0.15000000000000024</c:v>
                </c:pt>
                <c:pt idx="158">
                  <c:v>0.15000000000000024</c:v>
                </c:pt>
                <c:pt idx="159">
                  <c:v>0.15000000000000024</c:v>
                </c:pt>
                <c:pt idx="160">
                  <c:v>0.15000000000000024</c:v>
                </c:pt>
                <c:pt idx="161">
                  <c:v>0.15000000000000024</c:v>
                </c:pt>
                <c:pt idx="162">
                  <c:v>0.15000000000000024</c:v>
                </c:pt>
                <c:pt idx="163">
                  <c:v>0.15000000000000024</c:v>
                </c:pt>
                <c:pt idx="164">
                  <c:v>0.15000000000000024</c:v>
                </c:pt>
                <c:pt idx="165">
                  <c:v>0.15000000000000024</c:v>
                </c:pt>
                <c:pt idx="166">
                  <c:v>0.15000000000000024</c:v>
                </c:pt>
                <c:pt idx="167">
                  <c:v>0.15000000000000024</c:v>
                </c:pt>
                <c:pt idx="168">
                  <c:v>0.15000000000000024</c:v>
                </c:pt>
                <c:pt idx="169">
                  <c:v>0.15000000000000024</c:v>
                </c:pt>
                <c:pt idx="170">
                  <c:v>0.15000000000000024</c:v>
                </c:pt>
                <c:pt idx="171">
                  <c:v>0.15000000000000024</c:v>
                </c:pt>
                <c:pt idx="172">
                  <c:v>0.15000000000000024</c:v>
                </c:pt>
                <c:pt idx="173">
                  <c:v>0.15000000000000024</c:v>
                </c:pt>
                <c:pt idx="174">
                  <c:v>0.15000000000000024</c:v>
                </c:pt>
                <c:pt idx="175">
                  <c:v>0.15000000000000024</c:v>
                </c:pt>
                <c:pt idx="176">
                  <c:v>0.15000000000000024</c:v>
                </c:pt>
                <c:pt idx="177">
                  <c:v>0.15000000000000024</c:v>
                </c:pt>
                <c:pt idx="178">
                  <c:v>0.15000000000000024</c:v>
                </c:pt>
                <c:pt idx="179">
                  <c:v>0.15000000000000024</c:v>
                </c:pt>
                <c:pt idx="180">
                  <c:v>0.15000000000000024</c:v>
                </c:pt>
                <c:pt idx="181">
                  <c:v>0.15000000000000024</c:v>
                </c:pt>
                <c:pt idx="182">
                  <c:v>0.15000000000000024</c:v>
                </c:pt>
                <c:pt idx="183">
                  <c:v>0.15000000000000024</c:v>
                </c:pt>
                <c:pt idx="184">
                  <c:v>0.15000000000000024</c:v>
                </c:pt>
                <c:pt idx="185">
                  <c:v>0.15000000000000024</c:v>
                </c:pt>
                <c:pt idx="186">
                  <c:v>0.15000000000000024</c:v>
                </c:pt>
                <c:pt idx="187">
                  <c:v>0.15000000000000024</c:v>
                </c:pt>
                <c:pt idx="188">
                  <c:v>0.15000000000000024</c:v>
                </c:pt>
                <c:pt idx="189">
                  <c:v>0.15000000000000024</c:v>
                </c:pt>
                <c:pt idx="190">
                  <c:v>0.15000000000000024</c:v>
                </c:pt>
                <c:pt idx="191">
                  <c:v>0.15000000000000024</c:v>
                </c:pt>
                <c:pt idx="192">
                  <c:v>0.15000000000000024</c:v>
                </c:pt>
                <c:pt idx="193">
                  <c:v>0.15000000000000024</c:v>
                </c:pt>
                <c:pt idx="194">
                  <c:v>0.15000000000000024</c:v>
                </c:pt>
                <c:pt idx="195">
                  <c:v>0.15000000000000024</c:v>
                </c:pt>
                <c:pt idx="196">
                  <c:v>0.15000000000000024</c:v>
                </c:pt>
                <c:pt idx="197">
                  <c:v>0.15000000000000024</c:v>
                </c:pt>
                <c:pt idx="198">
                  <c:v>0.15000000000000024</c:v>
                </c:pt>
                <c:pt idx="199">
                  <c:v>0.15000000000000024</c:v>
                </c:pt>
                <c:pt idx="200">
                  <c:v>0.15000000000000024</c:v>
                </c:pt>
                <c:pt idx="201">
                  <c:v>0.15000000000000024</c:v>
                </c:pt>
                <c:pt idx="202">
                  <c:v>0.15000000000000024</c:v>
                </c:pt>
                <c:pt idx="203">
                  <c:v>0.15000000000000024</c:v>
                </c:pt>
                <c:pt idx="204">
                  <c:v>0.15000000000000024</c:v>
                </c:pt>
                <c:pt idx="205">
                  <c:v>0.15000000000000024</c:v>
                </c:pt>
                <c:pt idx="206">
                  <c:v>0.15000000000000024</c:v>
                </c:pt>
                <c:pt idx="207">
                  <c:v>0.15000000000000024</c:v>
                </c:pt>
                <c:pt idx="208">
                  <c:v>0.15000000000000024</c:v>
                </c:pt>
                <c:pt idx="209">
                  <c:v>0.15000000000000024</c:v>
                </c:pt>
                <c:pt idx="210">
                  <c:v>0.15000000000000024</c:v>
                </c:pt>
                <c:pt idx="211">
                  <c:v>0.15000000000000024</c:v>
                </c:pt>
                <c:pt idx="212">
                  <c:v>0.15000000000000024</c:v>
                </c:pt>
                <c:pt idx="213">
                  <c:v>0.15000000000000024</c:v>
                </c:pt>
                <c:pt idx="214">
                  <c:v>0.15000000000000024</c:v>
                </c:pt>
                <c:pt idx="215">
                  <c:v>0.15000000000000024</c:v>
                </c:pt>
              </c:numCache>
            </c:numRef>
          </c:val>
        </c:ser>
        <c:ser>
          <c:idx val="2"/>
          <c:order val="2"/>
          <c:tx>
            <c:strRef>
              <c:f>'Opioid patches CCG &amp; HB'!$I$1</c:f>
              <c:strCache>
                <c:ptCount val="1"/>
                <c:pt idx="0">
                  <c:v>Wales Average</c:v>
                </c:pt>
              </c:strCache>
            </c:strRef>
          </c:tx>
          <c:marker>
            <c:symbol val="none"/>
          </c:marker>
          <c:cat>
            <c:strRef>
              <c:f>'Opioid patches CCG &amp; HB'!$F$2:$F$217</c:f>
              <c:strCache>
                <c:ptCount val="216"/>
                <c:pt idx="0">
                  <c:v>PCT NEWCASTLE GATESHEAD CCG</c:v>
                </c:pt>
                <c:pt idx="1">
                  <c:v>PCT NORTHUMBERLAND CCG</c:v>
                </c:pt>
                <c:pt idx="2">
                  <c:v>PCT SOUTH TYNESIDE CCG</c:v>
                </c:pt>
                <c:pt idx="3">
                  <c:v>PCT NORTH TYNESIDE CCG</c:v>
                </c:pt>
                <c:pt idx="4">
                  <c:v>PCT SUNDERLAND CCG</c:v>
                </c:pt>
                <c:pt idx="5">
                  <c:v>PCT OXFORDSHIRE CCG</c:v>
                </c:pt>
                <c:pt idx="6">
                  <c:v>PCT WIRRAL CCG</c:v>
                </c:pt>
                <c:pt idx="7">
                  <c:v>PCT SOUTHERN DERBYSHIRE CCG</c:v>
                </c:pt>
                <c:pt idx="8">
                  <c:v>PCT NORTH DURHAM CCG</c:v>
                </c:pt>
                <c:pt idx="9">
                  <c:v>PCT SOUTH TEES CCG</c:v>
                </c:pt>
                <c:pt idx="10">
                  <c:v>PCT EREWASH CCG</c:v>
                </c:pt>
                <c:pt idx="11">
                  <c:v>PCT HARTLEPOOL AND STOCKTON-ON-TEES CCG</c:v>
                </c:pt>
                <c:pt idx="12">
                  <c:v>PCT CUMBRIA CCG</c:v>
                </c:pt>
                <c:pt idx="13">
                  <c:v>PCT CORBY CCG</c:v>
                </c:pt>
                <c:pt idx="14">
                  <c:v>Abertawe Bro Morgannwg Uni</c:v>
                </c:pt>
                <c:pt idx="15">
                  <c:v>PCT NORTH EAST LINCOLNSHIRE CCG</c:v>
                </c:pt>
                <c:pt idx="16">
                  <c:v>PCT DURHAM DALES,EASINGTON &amp; SEDGEFIELD CCG</c:v>
                </c:pt>
                <c:pt idx="17">
                  <c:v>PCT NENE CCG</c:v>
                </c:pt>
                <c:pt idx="18">
                  <c:v>PCT WYRE FOREST CCG</c:v>
                </c:pt>
                <c:pt idx="19">
                  <c:v>PCT NEWBURY AND DISTRICT CCG</c:v>
                </c:pt>
                <c:pt idx="20">
                  <c:v>PCT HALTON CCG</c:v>
                </c:pt>
                <c:pt idx="21">
                  <c:v>PCT LANCASHIRE NORTH CCG</c:v>
                </c:pt>
                <c:pt idx="22">
                  <c:v>PCT DORSET CCG</c:v>
                </c:pt>
                <c:pt idx="23">
                  <c:v>PCT BRADFORD CITY CCG</c:v>
                </c:pt>
                <c:pt idx="24">
                  <c:v>PCT HARDWICK CCG</c:v>
                </c:pt>
                <c:pt idx="25">
                  <c:v>PCT SALFORD CCG</c:v>
                </c:pt>
                <c:pt idx="26">
                  <c:v>PCT EAST LANCASHIRE CCG</c:v>
                </c:pt>
                <c:pt idx="27">
                  <c:v>PCT SOMERSET CCG</c:v>
                </c:pt>
                <c:pt idx="28">
                  <c:v>PCT SOLIHULL CCG</c:v>
                </c:pt>
                <c:pt idx="29">
                  <c:v>PCT MANSFIELD &amp; ASHFIELD CCG</c:v>
                </c:pt>
                <c:pt idx="30">
                  <c:v>PCT SOUTH READING CCG</c:v>
                </c:pt>
                <c:pt idx="31">
                  <c:v>PCT PORTSMOUTH CCG</c:v>
                </c:pt>
                <c:pt idx="32">
                  <c:v>PCT AYLESBURY VALE CCG</c:v>
                </c:pt>
                <c:pt idx="33">
                  <c:v>PCT BEDFORDSHIRE CCG</c:v>
                </c:pt>
                <c:pt idx="34">
                  <c:v>PCT MILTON KEYNES CCG</c:v>
                </c:pt>
                <c:pt idx="35">
                  <c:v>PCT SLOUGH CCG</c:v>
                </c:pt>
                <c:pt idx="36">
                  <c:v>PCT BRACKNELL AND ASCOT CCG</c:v>
                </c:pt>
                <c:pt idx="37">
                  <c:v>PCT HEREFORDSHIRE CCG</c:v>
                </c:pt>
                <c:pt idx="38">
                  <c:v>PCT NORTH &amp; WEST READING CCG</c:v>
                </c:pt>
                <c:pt idx="39">
                  <c:v>Cardiff And Vale Uni </c:v>
                </c:pt>
                <c:pt idx="40">
                  <c:v>PCT GREAT YARMOUTH &amp; WAVENEY CCG</c:v>
                </c:pt>
                <c:pt idx="41">
                  <c:v>Betsi Cadwaladr Uni </c:v>
                </c:pt>
                <c:pt idx="42">
                  <c:v>PCT TOWER HAMLETS CCG</c:v>
                </c:pt>
                <c:pt idx="43">
                  <c:v>PCT SOUTH WORCESTERSHIRE CCG</c:v>
                </c:pt>
                <c:pt idx="44">
                  <c:v>PCT NORTH, EAST, WEST DEVON CCG</c:v>
                </c:pt>
                <c:pt idx="45">
                  <c:v>PCT BLACKBURN WITH DARWEN CCG</c:v>
                </c:pt>
                <c:pt idx="46">
                  <c:v>PCT REDDITCH AND BROMSGROVE CCG</c:v>
                </c:pt>
                <c:pt idx="47">
                  <c:v>PCT GREATER HUDDERSFIELD CCG</c:v>
                </c:pt>
                <c:pt idx="48">
                  <c:v>PCT CAMBRIDGESHIRE AND PETERBOROUGH CCG</c:v>
                </c:pt>
                <c:pt idx="49">
                  <c:v>PCT VALE ROYAL CCG</c:v>
                </c:pt>
                <c:pt idx="50">
                  <c:v>PCT LIVERPOOL CCG</c:v>
                </c:pt>
                <c:pt idx="51">
                  <c:v>PCT HULL CCG</c:v>
                </c:pt>
                <c:pt idx="52">
                  <c:v>Aneurin Bevan </c:v>
                </c:pt>
                <c:pt idx="53">
                  <c:v>PCT NORTH DERBYSHIRE CCG</c:v>
                </c:pt>
                <c:pt idx="54">
                  <c:v>PCT HERTS VALLEYS CCG</c:v>
                </c:pt>
                <c:pt idx="55">
                  <c:v>PCT NOTTINGHAM CITY CCG</c:v>
                </c:pt>
                <c:pt idx="56">
                  <c:v>PCT SANDWELL AND WEST BIRMINGHAM CCG</c:v>
                </c:pt>
                <c:pt idx="57">
                  <c:v>PCT GLOUCESTERSHIRE CCG</c:v>
                </c:pt>
                <c:pt idx="58">
                  <c:v>PCT NORTH LINCOLNSHIRE CCG</c:v>
                </c:pt>
                <c:pt idx="59">
                  <c:v>PCT CHILTERN CCG</c:v>
                </c:pt>
                <c:pt idx="60">
                  <c:v>PCT WARRINGTON CCG</c:v>
                </c:pt>
                <c:pt idx="61">
                  <c:v>PCT TELFORD &amp; WREKIN CCG</c:v>
                </c:pt>
                <c:pt idx="62">
                  <c:v>PCT CAMDEN CCG</c:v>
                </c:pt>
                <c:pt idx="63">
                  <c:v>PCT ISLINGTON CCG</c:v>
                </c:pt>
                <c:pt idx="64">
                  <c:v>PCT KNOWSLEY CCG</c:v>
                </c:pt>
                <c:pt idx="65">
                  <c:v>PCT IPSWICH AND EAST SUFFOLK CCG</c:v>
                </c:pt>
                <c:pt idx="66">
                  <c:v>PCT THANET CCG</c:v>
                </c:pt>
                <c:pt idx="67">
                  <c:v>PCT DARLINGTON CCG</c:v>
                </c:pt>
                <c:pt idx="68">
                  <c:v>PCT NOTTINGHAM NORTH &amp; EAST CCG</c:v>
                </c:pt>
                <c:pt idx="69">
                  <c:v>PCT EAST AND NORTH HERTFORDSHIRE CCG</c:v>
                </c:pt>
                <c:pt idx="70">
                  <c:v>PCT WARWICKSHIRE NORTH CCG</c:v>
                </c:pt>
                <c:pt idx="71">
                  <c:v>PCT WILTSHIRE CCG</c:v>
                </c:pt>
                <c:pt idx="72">
                  <c:v>PCT CALDERDALE CCG</c:v>
                </c:pt>
                <c:pt idx="73">
                  <c:v>PCT SOUTHPORT AND FORMBY CCG</c:v>
                </c:pt>
                <c:pt idx="74">
                  <c:v>PCT WEST SUFFOLK CCG</c:v>
                </c:pt>
                <c:pt idx="75">
                  <c:v>PCT EASTBOURNE, HAILSHAM AND SEAFORD CCG</c:v>
                </c:pt>
                <c:pt idx="76">
                  <c:v>PCT NOTTINGHAM WEST CCG</c:v>
                </c:pt>
                <c:pt idx="77">
                  <c:v>PCT WAKEFIELD CCG</c:v>
                </c:pt>
                <c:pt idx="78">
                  <c:v>PCT BARNSLEY CCG</c:v>
                </c:pt>
                <c:pt idx="79">
                  <c:v>PCT SOUTH KENT COAST CCG</c:v>
                </c:pt>
                <c:pt idx="80">
                  <c:v>PCT BLACKPOOL CCG</c:v>
                </c:pt>
                <c:pt idx="81">
                  <c:v>PCT WEST LANCASHIRE CCG</c:v>
                </c:pt>
                <c:pt idx="82">
                  <c:v>PCT BRADFORD DISTRICTS CCG</c:v>
                </c:pt>
                <c:pt idx="83">
                  <c:v>PCT WEST LONDON (K&amp;C &amp; QPP) CCG</c:v>
                </c:pt>
                <c:pt idx="84">
                  <c:v>PCT HEYWOOD, MIDDLETON &amp; ROCHDALE CCG</c:v>
                </c:pt>
                <c:pt idx="85">
                  <c:v>PCT NEWHAM CCG</c:v>
                </c:pt>
                <c:pt idx="86">
                  <c:v>Hywel Dda </c:v>
                </c:pt>
                <c:pt idx="87">
                  <c:v>PCT STOCKPORT CCG</c:v>
                </c:pt>
                <c:pt idx="88">
                  <c:v>PCT ST HELENS CCG</c:v>
                </c:pt>
                <c:pt idx="89">
                  <c:v>PCT LAMBETH CCG</c:v>
                </c:pt>
                <c:pt idx="90">
                  <c:v>PCT LUTON CCG</c:v>
                </c:pt>
                <c:pt idx="91">
                  <c:v>PCT BIRMINGHAM SOUTH AND CENTRAL CCG</c:v>
                </c:pt>
                <c:pt idx="92">
                  <c:v>PCT ASHFORD CCG</c:v>
                </c:pt>
                <c:pt idx="93">
                  <c:v>PCT CITY AND HACKNEY CCG</c:v>
                </c:pt>
                <c:pt idx="94">
                  <c:v>PCT RUSHCLIFFE CCG</c:v>
                </c:pt>
                <c:pt idx="95">
                  <c:v>PCT SOUTH SEFTON CCG</c:v>
                </c:pt>
                <c:pt idx="96">
                  <c:v>PCT SWINDON CCG</c:v>
                </c:pt>
                <c:pt idx="97">
                  <c:v>PCT LEICESTER CITY CCG</c:v>
                </c:pt>
                <c:pt idx="98">
                  <c:v>PCT SWALE CCG</c:v>
                </c:pt>
                <c:pt idx="99">
                  <c:v>PCT WINDSOR, ASCOT AND MAIDENHEAD CCG</c:v>
                </c:pt>
                <c:pt idx="100">
                  <c:v>PCT ISLE OF WIGHT CCG</c:v>
                </c:pt>
                <c:pt idx="101">
                  <c:v>Powys Teaching </c:v>
                </c:pt>
                <c:pt idx="102">
                  <c:v>PCT TAMESIDE AND GLOSSOP CCG</c:v>
                </c:pt>
                <c:pt idx="103">
                  <c:v>PCT WIGAN BOROUGH CCG</c:v>
                </c:pt>
                <c:pt idx="104">
                  <c:v>PCT BURY CCG</c:v>
                </c:pt>
                <c:pt idx="105">
                  <c:v>PCT WOKINGHAM CCG</c:v>
                </c:pt>
                <c:pt idx="106">
                  <c:v>PCT SE STAFFS &amp; SEISDON PENINSULAR CCG</c:v>
                </c:pt>
                <c:pt idx="107">
                  <c:v>PCT BIRMINGHAM CROSSCITY CCG</c:v>
                </c:pt>
                <c:pt idx="108">
                  <c:v>PCT HAMBLETON, RICHMONDSHIRE AND WHITBY CCG</c:v>
                </c:pt>
                <c:pt idx="109">
                  <c:v>PCT CENTRAL LONDON (WESTMINSTER) CCG</c:v>
                </c:pt>
                <c:pt idx="110">
                  <c:v>PCT HAMMERSMITH AND FULHAM CCG</c:v>
                </c:pt>
                <c:pt idx="111">
                  <c:v>PCT BOLTON CCG</c:v>
                </c:pt>
                <c:pt idx="112">
                  <c:v>PCT NEWARK &amp; SHERWOOD CCG</c:v>
                </c:pt>
                <c:pt idx="113">
                  <c:v>PCT STAFFORD AND SURROUNDS CCG</c:v>
                </c:pt>
                <c:pt idx="114">
                  <c:v>PCT SOUTHAMPTON CCG</c:v>
                </c:pt>
                <c:pt idx="115">
                  <c:v>PCT SOUTH DEVON AND TORBAY CCG</c:v>
                </c:pt>
                <c:pt idx="116">
                  <c:v>PCT CENTRAL MANCHESTER CCG</c:v>
                </c:pt>
                <c:pt idx="117">
                  <c:v>PCT SOUTH WARWICKSHIRE CCG</c:v>
                </c:pt>
                <c:pt idx="118">
                  <c:v>PCT LINCOLNSHIRE WEST CCG</c:v>
                </c:pt>
                <c:pt idx="119">
                  <c:v>PCT NORTH KIRKLEES CCG</c:v>
                </c:pt>
                <c:pt idx="120">
                  <c:v>PCT DUDLEY CCG</c:v>
                </c:pt>
                <c:pt idx="121">
                  <c:v>PCT COVENTRY AND RUGBY CCG</c:v>
                </c:pt>
                <c:pt idx="122">
                  <c:v>PCT EALING CCG</c:v>
                </c:pt>
                <c:pt idx="123">
                  <c:v>PCT SOUTHWARK CCG</c:v>
                </c:pt>
                <c:pt idx="124">
                  <c:v>PCT SOUTH CHESHIRE CCG</c:v>
                </c:pt>
                <c:pt idx="125">
                  <c:v>PCT KERNOW CCG</c:v>
                </c:pt>
                <c:pt idx="126">
                  <c:v>PCT WALTHAM FOREST CCG</c:v>
                </c:pt>
                <c:pt idx="127">
                  <c:v>Cwm Taf </c:v>
                </c:pt>
                <c:pt idx="128">
                  <c:v>PCT EAST LEICESTERSHIRE AND RUTLAND CCG</c:v>
                </c:pt>
                <c:pt idx="129">
                  <c:v>PCT LEEDS WEST CCG</c:v>
                </c:pt>
                <c:pt idx="130">
                  <c:v>PCT NORTH STAFFORDSHIRE CCG</c:v>
                </c:pt>
                <c:pt idx="131">
                  <c:v>PCT WEST LEICESTERSHIRE CCG</c:v>
                </c:pt>
                <c:pt idx="132">
                  <c:v>PCT NORTH SOMERSET CCG</c:v>
                </c:pt>
                <c:pt idx="133">
                  <c:v>PCT BRISTOL CCG</c:v>
                </c:pt>
                <c:pt idx="134">
                  <c:v>PCT FAREHAM AND GOSPORT CCG</c:v>
                </c:pt>
                <c:pt idx="135">
                  <c:v>PCT NORWICH CCG</c:v>
                </c:pt>
                <c:pt idx="136">
                  <c:v>PCT LEEDS SOUTH AND EAST CCG</c:v>
                </c:pt>
                <c:pt idx="137">
                  <c:v>PCT SHEFFIELD CCG</c:v>
                </c:pt>
                <c:pt idx="138">
                  <c:v>PCT STOKE ON TRENT CCG</c:v>
                </c:pt>
                <c:pt idx="139">
                  <c:v>PCT BRENT CCG</c:v>
                </c:pt>
                <c:pt idx="140">
                  <c:v>PCT SUTTON CCG</c:v>
                </c:pt>
                <c:pt idx="141">
                  <c:v>PCT MEDWAY CCG</c:v>
                </c:pt>
                <c:pt idx="142">
                  <c:v>PCT HARROW CCG</c:v>
                </c:pt>
                <c:pt idx="143">
                  <c:v>PCT CANTERBURY AND COASTAL CCG</c:v>
                </c:pt>
                <c:pt idx="144">
                  <c:v>PCT SHROPSHIRE CCG</c:v>
                </c:pt>
                <c:pt idx="145">
                  <c:v>PCT WEST CHESHIRE CCG</c:v>
                </c:pt>
                <c:pt idx="146">
                  <c:v>PCT KINGSTON CCG</c:v>
                </c:pt>
                <c:pt idx="147">
                  <c:v>PCT FYLDE &amp; WYRE CCG</c:v>
                </c:pt>
                <c:pt idx="148">
                  <c:v>PCT SOUTH EASTERN HAMPSHIRE CCG</c:v>
                </c:pt>
                <c:pt idx="149">
                  <c:v>PCT EASTERN CHESHIRE CCG</c:v>
                </c:pt>
                <c:pt idx="150">
                  <c:v>PCT GREENWICH CCG</c:v>
                </c:pt>
                <c:pt idx="151">
                  <c:v>PCT CHORLEY AND SOUTH RIBBLE CCG</c:v>
                </c:pt>
                <c:pt idx="152">
                  <c:v>PCT HARINGEY CCG</c:v>
                </c:pt>
                <c:pt idx="153">
                  <c:v>PCT CROYDON CCG</c:v>
                </c:pt>
                <c:pt idx="154">
                  <c:v>PCT HILLINGDON CCG</c:v>
                </c:pt>
                <c:pt idx="155">
                  <c:v>PCT WEST NORFOLK CCG</c:v>
                </c:pt>
                <c:pt idx="156">
                  <c:v>PCT MERTON CCG</c:v>
                </c:pt>
                <c:pt idx="157">
                  <c:v>PCT REDBRIDGE CCG</c:v>
                </c:pt>
                <c:pt idx="158">
                  <c:v>PCT NORTH MANCHESTER CCG</c:v>
                </c:pt>
                <c:pt idx="159">
                  <c:v>PCT BARKING &amp; DAGENHAM CCG</c:v>
                </c:pt>
                <c:pt idx="160">
                  <c:v>PCT SOUTH LINCOLNSHIRE CCG</c:v>
                </c:pt>
                <c:pt idx="161">
                  <c:v>PCT NORTH NORFOLK CCG</c:v>
                </c:pt>
                <c:pt idx="162">
                  <c:v>PCT LEEDS NORTH CCG</c:v>
                </c:pt>
                <c:pt idx="163">
                  <c:v>PCT RICHMOND CCG</c:v>
                </c:pt>
                <c:pt idx="164">
                  <c:v>PCT SOUTH MANCHESTER CCG</c:v>
                </c:pt>
                <c:pt idx="165">
                  <c:v>PCT HASTINGS &amp; ROTHER CCG</c:v>
                </c:pt>
                <c:pt idx="166">
                  <c:v>PCT HOUNSLOW CCG</c:v>
                </c:pt>
                <c:pt idx="167">
                  <c:v>PCT SCARBOROUGH AND RYEDALE CCG</c:v>
                </c:pt>
                <c:pt idx="168">
                  <c:v>PCT OLDHAM CCG</c:v>
                </c:pt>
                <c:pt idx="169">
                  <c:v>PCT BRIGHTON &amp; HOVE CCG</c:v>
                </c:pt>
                <c:pt idx="170">
                  <c:v>PCT EAST RIDING OF YORKSHIRE CCG</c:v>
                </c:pt>
                <c:pt idx="171">
                  <c:v>PCT SOUTH GLOUCESTERSHIRE CCG</c:v>
                </c:pt>
                <c:pt idx="172">
                  <c:v>PCT HAVERING CCG</c:v>
                </c:pt>
                <c:pt idx="173">
                  <c:v>PCT CANNOCK CHASE CCG</c:v>
                </c:pt>
                <c:pt idx="174">
                  <c:v>PCT NORTH HAMPSHIRE CCG</c:v>
                </c:pt>
                <c:pt idx="175">
                  <c:v>PCT GREATER PRESTON CCG</c:v>
                </c:pt>
                <c:pt idx="176">
                  <c:v>PCT BASSETLAW CCG</c:v>
                </c:pt>
                <c:pt idx="177">
                  <c:v>PCT BATH AND NORTH EAST SOMERSET CCG</c:v>
                </c:pt>
                <c:pt idx="178">
                  <c:v>PCT LINCOLNSHIRE EAST CCG</c:v>
                </c:pt>
                <c:pt idx="179">
                  <c:v>PCT WANDSWORTH CCG</c:v>
                </c:pt>
                <c:pt idx="180">
                  <c:v>PCT THURROCK CCG</c:v>
                </c:pt>
                <c:pt idx="181">
                  <c:v>PCT BARNET CCG</c:v>
                </c:pt>
                <c:pt idx="182">
                  <c:v>PCT CASTLE POINT AND ROCHFORD CCG</c:v>
                </c:pt>
                <c:pt idx="183">
                  <c:v>PCT NORTH EAST ESSEX CCG</c:v>
                </c:pt>
                <c:pt idx="184">
                  <c:v>PCT SOUTHEND CCG</c:v>
                </c:pt>
                <c:pt idx="185">
                  <c:v>PCT SOUTH WEST LINCOLNSHIRE CCG</c:v>
                </c:pt>
                <c:pt idx="186">
                  <c:v>PCT VALE OF YORK CCG</c:v>
                </c:pt>
                <c:pt idx="187">
                  <c:v>PCT EAST STAFFORDSHIRE CCG</c:v>
                </c:pt>
                <c:pt idx="188">
                  <c:v>PCT LEWISHAM CCG</c:v>
                </c:pt>
                <c:pt idx="189">
                  <c:v>PCT COASTAL WEST SUSSEX CCG</c:v>
                </c:pt>
                <c:pt idx="190">
                  <c:v>PCT TRAFFORD CCG</c:v>
                </c:pt>
                <c:pt idx="191">
                  <c:v>PCT SOUTH NORFOLK CCG</c:v>
                </c:pt>
                <c:pt idx="192">
                  <c:v>PCT WEST ESSEX CCG</c:v>
                </c:pt>
                <c:pt idx="193">
                  <c:v>PCT HARROGATE AND RURAL DISTRICT CCG</c:v>
                </c:pt>
                <c:pt idx="194">
                  <c:v>PCT BASILDON AND BRENTWOOD CCG</c:v>
                </c:pt>
                <c:pt idx="195">
                  <c:v>PCT CRAWLEY CCG</c:v>
                </c:pt>
                <c:pt idx="196">
                  <c:v>PCT SURREY HEATH CCG</c:v>
                </c:pt>
                <c:pt idx="197">
                  <c:v>PCT HIGH WEALD LEWES HAVENS CCG</c:v>
                </c:pt>
                <c:pt idx="198">
                  <c:v>PCT SURREY DOWNS CCG</c:v>
                </c:pt>
                <c:pt idx="199">
                  <c:v>PCT NORTH EAST HAMPSHIRE AND FARNHAM CCG</c:v>
                </c:pt>
                <c:pt idx="200">
                  <c:v>PCT WALSALL CCG</c:v>
                </c:pt>
                <c:pt idx="201">
                  <c:v>PCT MID ESSEX CCG</c:v>
                </c:pt>
                <c:pt idx="202">
                  <c:v>PCT HORSHAM AND MID SUSSEX CCG</c:v>
                </c:pt>
                <c:pt idx="203">
                  <c:v>PCT DARTFORD, GRAVESHAM AND SWANLEY CCG</c:v>
                </c:pt>
                <c:pt idx="204">
                  <c:v>PCT ROTHERHAM CCG</c:v>
                </c:pt>
                <c:pt idx="205">
                  <c:v>PCT AIREDALE, WHARFEDALE AND CRAVEN CCG</c:v>
                </c:pt>
                <c:pt idx="206">
                  <c:v>PCT WOLVERHAMPTON CCG</c:v>
                </c:pt>
                <c:pt idx="207">
                  <c:v>PCT EAST SURREY CCG</c:v>
                </c:pt>
                <c:pt idx="208">
                  <c:v>PCT WEST HAMPSHIRE CCG</c:v>
                </c:pt>
                <c:pt idx="209">
                  <c:v>PCT NORTH WEST SURREY CCG</c:v>
                </c:pt>
                <c:pt idx="210">
                  <c:v>PCT WEST KENT CCG</c:v>
                </c:pt>
                <c:pt idx="211">
                  <c:v>PCT DONCASTER CCG</c:v>
                </c:pt>
                <c:pt idx="212">
                  <c:v>PCT ENFIELD CCG</c:v>
                </c:pt>
                <c:pt idx="213">
                  <c:v>PCT GUILDFORD AND WAVERLEY CCG</c:v>
                </c:pt>
                <c:pt idx="214">
                  <c:v>PCT BEXLEY CCG</c:v>
                </c:pt>
                <c:pt idx="215">
                  <c:v>PCT BROMLEY CCG</c:v>
                </c:pt>
              </c:strCache>
            </c:strRef>
          </c:cat>
          <c:val>
            <c:numRef>
              <c:f>'Opioid patches CCG &amp; HB'!$I$2:$I$217</c:f>
              <c:numCache>
                <c:formatCode>0.00%</c:formatCode>
                <c:ptCount val="216"/>
                <c:pt idx="0">
                  <c:v>0.1193</c:v>
                </c:pt>
                <c:pt idx="1">
                  <c:v>0.1193</c:v>
                </c:pt>
                <c:pt idx="2">
                  <c:v>0.1193</c:v>
                </c:pt>
                <c:pt idx="3">
                  <c:v>0.1193</c:v>
                </c:pt>
                <c:pt idx="4">
                  <c:v>0.1193</c:v>
                </c:pt>
                <c:pt idx="5">
                  <c:v>0.1193</c:v>
                </c:pt>
                <c:pt idx="6">
                  <c:v>0.1193</c:v>
                </c:pt>
                <c:pt idx="7">
                  <c:v>0.1193</c:v>
                </c:pt>
                <c:pt idx="8">
                  <c:v>0.1193</c:v>
                </c:pt>
                <c:pt idx="9">
                  <c:v>0.1193</c:v>
                </c:pt>
                <c:pt idx="10">
                  <c:v>0.1193</c:v>
                </c:pt>
                <c:pt idx="11">
                  <c:v>0.1193</c:v>
                </c:pt>
                <c:pt idx="12">
                  <c:v>0.1193</c:v>
                </c:pt>
                <c:pt idx="13">
                  <c:v>0.1193</c:v>
                </c:pt>
                <c:pt idx="14">
                  <c:v>0.1193</c:v>
                </c:pt>
                <c:pt idx="15">
                  <c:v>0.1193</c:v>
                </c:pt>
                <c:pt idx="16">
                  <c:v>0.1193</c:v>
                </c:pt>
                <c:pt idx="17">
                  <c:v>0.1193</c:v>
                </c:pt>
                <c:pt idx="18">
                  <c:v>0.1193</c:v>
                </c:pt>
                <c:pt idx="19">
                  <c:v>0.1193</c:v>
                </c:pt>
                <c:pt idx="20">
                  <c:v>0.1193</c:v>
                </c:pt>
                <c:pt idx="21">
                  <c:v>0.1193</c:v>
                </c:pt>
                <c:pt idx="22">
                  <c:v>0.1193</c:v>
                </c:pt>
                <c:pt idx="23">
                  <c:v>0.1193</c:v>
                </c:pt>
                <c:pt idx="24">
                  <c:v>0.1193</c:v>
                </c:pt>
                <c:pt idx="25">
                  <c:v>0.1193</c:v>
                </c:pt>
                <c:pt idx="26">
                  <c:v>0.1193</c:v>
                </c:pt>
                <c:pt idx="27">
                  <c:v>0.1193</c:v>
                </c:pt>
                <c:pt idx="28">
                  <c:v>0.1193</c:v>
                </c:pt>
                <c:pt idx="29">
                  <c:v>0.1193</c:v>
                </c:pt>
                <c:pt idx="30">
                  <c:v>0.1193</c:v>
                </c:pt>
                <c:pt idx="31">
                  <c:v>0.1193</c:v>
                </c:pt>
                <c:pt idx="32">
                  <c:v>0.1193</c:v>
                </c:pt>
                <c:pt idx="33">
                  <c:v>0.1193</c:v>
                </c:pt>
                <c:pt idx="34">
                  <c:v>0.1193</c:v>
                </c:pt>
                <c:pt idx="35">
                  <c:v>0.1193</c:v>
                </c:pt>
                <c:pt idx="36">
                  <c:v>0.1193</c:v>
                </c:pt>
                <c:pt idx="37">
                  <c:v>0.1193</c:v>
                </c:pt>
                <c:pt idx="38">
                  <c:v>0.1193</c:v>
                </c:pt>
                <c:pt idx="39">
                  <c:v>0.1193</c:v>
                </c:pt>
                <c:pt idx="40">
                  <c:v>0.1193</c:v>
                </c:pt>
                <c:pt idx="41">
                  <c:v>0.1193</c:v>
                </c:pt>
                <c:pt idx="42">
                  <c:v>0.1193</c:v>
                </c:pt>
                <c:pt idx="43">
                  <c:v>0.1193</c:v>
                </c:pt>
                <c:pt idx="44">
                  <c:v>0.1193</c:v>
                </c:pt>
                <c:pt idx="45">
                  <c:v>0.1193</c:v>
                </c:pt>
                <c:pt idx="46">
                  <c:v>0.1193</c:v>
                </c:pt>
                <c:pt idx="47">
                  <c:v>0.1193</c:v>
                </c:pt>
                <c:pt idx="48">
                  <c:v>0.1193</c:v>
                </c:pt>
                <c:pt idx="49">
                  <c:v>0.1193</c:v>
                </c:pt>
                <c:pt idx="50">
                  <c:v>0.1193</c:v>
                </c:pt>
                <c:pt idx="51">
                  <c:v>0.1193</c:v>
                </c:pt>
                <c:pt idx="52">
                  <c:v>0.1193</c:v>
                </c:pt>
                <c:pt idx="53">
                  <c:v>0.1193</c:v>
                </c:pt>
                <c:pt idx="54">
                  <c:v>0.1193</c:v>
                </c:pt>
                <c:pt idx="55">
                  <c:v>0.1193</c:v>
                </c:pt>
                <c:pt idx="56">
                  <c:v>0.1193</c:v>
                </c:pt>
                <c:pt idx="57">
                  <c:v>0.1193</c:v>
                </c:pt>
                <c:pt idx="58">
                  <c:v>0.1193</c:v>
                </c:pt>
                <c:pt idx="59">
                  <c:v>0.1193</c:v>
                </c:pt>
                <c:pt idx="60">
                  <c:v>0.1193</c:v>
                </c:pt>
                <c:pt idx="61">
                  <c:v>0.1193</c:v>
                </c:pt>
                <c:pt idx="62">
                  <c:v>0.1193</c:v>
                </c:pt>
                <c:pt idx="63">
                  <c:v>0.1193</c:v>
                </c:pt>
                <c:pt idx="64">
                  <c:v>0.1193</c:v>
                </c:pt>
                <c:pt idx="65">
                  <c:v>0.1193</c:v>
                </c:pt>
                <c:pt idx="66">
                  <c:v>0.1193</c:v>
                </c:pt>
                <c:pt idx="67">
                  <c:v>0.1193</c:v>
                </c:pt>
                <c:pt idx="68">
                  <c:v>0.1193</c:v>
                </c:pt>
                <c:pt idx="69">
                  <c:v>0.1193</c:v>
                </c:pt>
                <c:pt idx="70">
                  <c:v>0.1193</c:v>
                </c:pt>
                <c:pt idx="71">
                  <c:v>0.1193</c:v>
                </c:pt>
                <c:pt idx="72">
                  <c:v>0.1193</c:v>
                </c:pt>
                <c:pt idx="73">
                  <c:v>0.1193</c:v>
                </c:pt>
                <c:pt idx="74">
                  <c:v>0.1193</c:v>
                </c:pt>
                <c:pt idx="75">
                  <c:v>0.1193</c:v>
                </c:pt>
                <c:pt idx="76">
                  <c:v>0.1193</c:v>
                </c:pt>
                <c:pt idx="77">
                  <c:v>0.1193</c:v>
                </c:pt>
                <c:pt idx="78">
                  <c:v>0.1193</c:v>
                </c:pt>
                <c:pt idx="79">
                  <c:v>0.1193</c:v>
                </c:pt>
                <c:pt idx="80">
                  <c:v>0.1193</c:v>
                </c:pt>
                <c:pt idx="81">
                  <c:v>0.1193</c:v>
                </c:pt>
                <c:pt idx="82">
                  <c:v>0.1193</c:v>
                </c:pt>
                <c:pt idx="83">
                  <c:v>0.1193</c:v>
                </c:pt>
                <c:pt idx="84">
                  <c:v>0.1193</c:v>
                </c:pt>
                <c:pt idx="85">
                  <c:v>0.1193</c:v>
                </c:pt>
                <c:pt idx="86">
                  <c:v>0.1193</c:v>
                </c:pt>
                <c:pt idx="87">
                  <c:v>0.1193</c:v>
                </c:pt>
                <c:pt idx="88">
                  <c:v>0.1193</c:v>
                </c:pt>
                <c:pt idx="89">
                  <c:v>0.1193</c:v>
                </c:pt>
                <c:pt idx="90">
                  <c:v>0.1193</c:v>
                </c:pt>
                <c:pt idx="91">
                  <c:v>0.1193</c:v>
                </c:pt>
                <c:pt idx="92">
                  <c:v>0.1193</c:v>
                </c:pt>
                <c:pt idx="93">
                  <c:v>0.1193</c:v>
                </c:pt>
                <c:pt idx="94">
                  <c:v>0.1193</c:v>
                </c:pt>
                <c:pt idx="95">
                  <c:v>0.1193</c:v>
                </c:pt>
                <c:pt idx="96">
                  <c:v>0.1193</c:v>
                </c:pt>
                <c:pt idx="97">
                  <c:v>0.1193</c:v>
                </c:pt>
                <c:pt idx="98">
                  <c:v>0.1193</c:v>
                </c:pt>
                <c:pt idx="99">
                  <c:v>0.1193</c:v>
                </c:pt>
                <c:pt idx="100">
                  <c:v>0.1193</c:v>
                </c:pt>
                <c:pt idx="101">
                  <c:v>0.1193</c:v>
                </c:pt>
                <c:pt idx="102">
                  <c:v>0.1193</c:v>
                </c:pt>
                <c:pt idx="103">
                  <c:v>0.1193</c:v>
                </c:pt>
                <c:pt idx="104">
                  <c:v>0.1193</c:v>
                </c:pt>
                <c:pt idx="105">
                  <c:v>0.1193</c:v>
                </c:pt>
                <c:pt idx="106">
                  <c:v>0.1193</c:v>
                </c:pt>
                <c:pt idx="107">
                  <c:v>0.1193</c:v>
                </c:pt>
                <c:pt idx="108">
                  <c:v>0.1193</c:v>
                </c:pt>
                <c:pt idx="109">
                  <c:v>0.1193</c:v>
                </c:pt>
                <c:pt idx="110">
                  <c:v>0.1193</c:v>
                </c:pt>
                <c:pt idx="111">
                  <c:v>0.1193</c:v>
                </c:pt>
                <c:pt idx="112">
                  <c:v>0.1193</c:v>
                </c:pt>
                <c:pt idx="113">
                  <c:v>0.1193</c:v>
                </c:pt>
                <c:pt idx="114">
                  <c:v>0.1193</c:v>
                </c:pt>
                <c:pt idx="115">
                  <c:v>0.1193</c:v>
                </c:pt>
                <c:pt idx="116">
                  <c:v>0.1193</c:v>
                </c:pt>
                <c:pt idx="117">
                  <c:v>0.1193</c:v>
                </c:pt>
                <c:pt idx="118">
                  <c:v>0.1193</c:v>
                </c:pt>
                <c:pt idx="119">
                  <c:v>0.1193</c:v>
                </c:pt>
                <c:pt idx="120">
                  <c:v>0.1193</c:v>
                </c:pt>
                <c:pt idx="121">
                  <c:v>0.1193</c:v>
                </c:pt>
                <c:pt idx="122">
                  <c:v>0.1193</c:v>
                </c:pt>
                <c:pt idx="123">
                  <c:v>0.1193</c:v>
                </c:pt>
                <c:pt idx="124">
                  <c:v>0.1193</c:v>
                </c:pt>
                <c:pt idx="125">
                  <c:v>0.1193</c:v>
                </c:pt>
                <c:pt idx="126">
                  <c:v>0.1193</c:v>
                </c:pt>
                <c:pt idx="127">
                  <c:v>0.1193</c:v>
                </c:pt>
                <c:pt idx="128">
                  <c:v>0.1193</c:v>
                </c:pt>
                <c:pt idx="129">
                  <c:v>0.1193</c:v>
                </c:pt>
                <c:pt idx="130">
                  <c:v>0.1193</c:v>
                </c:pt>
                <c:pt idx="131">
                  <c:v>0.1193</c:v>
                </c:pt>
                <c:pt idx="132">
                  <c:v>0.1193</c:v>
                </c:pt>
                <c:pt idx="133">
                  <c:v>0.1193</c:v>
                </c:pt>
                <c:pt idx="134">
                  <c:v>0.1193</c:v>
                </c:pt>
                <c:pt idx="135">
                  <c:v>0.1193</c:v>
                </c:pt>
                <c:pt idx="136">
                  <c:v>0.1193</c:v>
                </c:pt>
                <c:pt idx="137">
                  <c:v>0.1193</c:v>
                </c:pt>
                <c:pt idx="138">
                  <c:v>0.1193</c:v>
                </c:pt>
                <c:pt idx="139">
                  <c:v>0.1193</c:v>
                </c:pt>
                <c:pt idx="140">
                  <c:v>0.1193</c:v>
                </c:pt>
                <c:pt idx="141">
                  <c:v>0.1193</c:v>
                </c:pt>
                <c:pt idx="142">
                  <c:v>0.1193</c:v>
                </c:pt>
                <c:pt idx="143">
                  <c:v>0.1193</c:v>
                </c:pt>
                <c:pt idx="144">
                  <c:v>0.1193</c:v>
                </c:pt>
                <c:pt idx="145">
                  <c:v>0.1193</c:v>
                </c:pt>
                <c:pt idx="146">
                  <c:v>0.1193</c:v>
                </c:pt>
                <c:pt idx="147">
                  <c:v>0.1193</c:v>
                </c:pt>
                <c:pt idx="148">
                  <c:v>0.1193</c:v>
                </c:pt>
                <c:pt idx="149">
                  <c:v>0.1193</c:v>
                </c:pt>
                <c:pt idx="150">
                  <c:v>0.1193</c:v>
                </c:pt>
                <c:pt idx="151">
                  <c:v>0.1193</c:v>
                </c:pt>
                <c:pt idx="152">
                  <c:v>0.1193</c:v>
                </c:pt>
                <c:pt idx="153">
                  <c:v>0.1193</c:v>
                </c:pt>
                <c:pt idx="154">
                  <c:v>0.1193</c:v>
                </c:pt>
                <c:pt idx="155">
                  <c:v>0.1193</c:v>
                </c:pt>
                <c:pt idx="156">
                  <c:v>0.1193</c:v>
                </c:pt>
                <c:pt idx="157">
                  <c:v>0.1193</c:v>
                </c:pt>
                <c:pt idx="158">
                  <c:v>0.1193</c:v>
                </c:pt>
                <c:pt idx="159">
                  <c:v>0.1193</c:v>
                </c:pt>
                <c:pt idx="160">
                  <c:v>0.1193</c:v>
                </c:pt>
                <c:pt idx="161">
                  <c:v>0.1193</c:v>
                </c:pt>
                <c:pt idx="162">
                  <c:v>0.1193</c:v>
                </c:pt>
                <c:pt idx="163">
                  <c:v>0.1193</c:v>
                </c:pt>
                <c:pt idx="164">
                  <c:v>0.1193</c:v>
                </c:pt>
                <c:pt idx="165">
                  <c:v>0.1193</c:v>
                </c:pt>
                <c:pt idx="166">
                  <c:v>0.1193</c:v>
                </c:pt>
                <c:pt idx="167">
                  <c:v>0.1193</c:v>
                </c:pt>
                <c:pt idx="168">
                  <c:v>0.1193</c:v>
                </c:pt>
                <c:pt idx="169">
                  <c:v>0.1193</c:v>
                </c:pt>
                <c:pt idx="170">
                  <c:v>0.1193</c:v>
                </c:pt>
                <c:pt idx="171">
                  <c:v>0.1193</c:v>
                </c:pt>
                <c:pt idx="172">
                  <c:v>0.1193</c:v>
                </c:pt>
                <c:pt idx="173">
                  <c:v>0.1193</c:v>
                </c:pt>
                <c:pt idx="174">
                  <c:v>0.1193</c:v>
                </c:pt>
                <c:pt idx="175">
                  <c:v>0.1193</c:v>
                </c:pt>
                <c:pt idx="176">
                  <c:v>0.1193</c:v>
                </c:pt>
                <c:pt idx="177">
                  <c:v>0.1193</c:v>
                </c:pt>
                <c:pt idx="178">
                  <c:v>0.1193</c:v>
                </c:pt>
                <c:pt idx="179">
                  <c:v>0.1193</c:v>
                </c:pt>
                <c:pt idx="180">
                  <c:v>0.1193</c:v>
                </c:pt>
                <c:pt idx="181">
                  <c:v>0.1193</c:v>
                </c:pt>
                <c:pt idx="182">
                  <c:v>0.1193</c:v>
                </c:pt>
                <c:pt idx="183">
                  <c:v>0.1193</c:v>
                </c:pt>
                <c:pt idx="184">
                  <c:v>0.1193</c:v>
                </c:pt>
                <c:pt idx="185">
                  <c:v>0.1193</c:v>
                </c:pt>
                <c:pt idx="186">
                  <c:v>0.1193</c:v>
                </c:pt>
                <c:pt idx="187">
                  <c:v>0.1193</c:v>
                </c:pt>
                <c:pt idx="188">
                  <c:v>0.1193</c:v>
                </c:pt>
                <c:pt idx="189">
                  <c:v>0.1193</c:v>
                </c:pt>
                <c:pt idx="190">
                  <c:v>0.1193</c:v>
                </c:pt>
                <c:pt idx="191">
                  <c:v>0.1193</c:v>
                </c:pt>
                <c:pt idx="192">
                  <c:v>0.1193</c:v>
                </c:pt>
                <c:pt idx="193">
                  <c:v>0.1193</c:v>
                </c:pt>
                <c:pt idx="194">
                  <c:v>0.1193</c:v>
                </c:pt>
                <c:pt idx="195">
                  <c:v>0.1193</c:v>
                </c:pt>
                <c:pt idx="196">
                  <c:v>0.1193</c:v>
                </c:pt>
                <c:pt idx="197">
                  <c:v>0.1193</c:v>
                </c:pt>
                <c:pt idx="198">
                  <c:v>0.1193</c:v>
                </c:pt>
                <c:pt idx="199">
                  <c:v>0.1193</c:v>
                </c:pt>
                <c:pt idx="200">
                  <c:v>0.1193</c:v>
                </c:pt>
                <c:pt idx="201">
                  <c:v>0.1193</c:v>
                </c:pt>
                <c:pt idx="202">
                  <c:v>0.1193</c:v>
                </c:pt>
                <c:pt idx="203">
                  <c:v>0.1193</c:v>
                </c:pt>
                <c:pt idx="204">
                  <c:v>0.1193</c:v>
                </c:pt>
                <c:pt idx="205">
                  <c:v>0.1193</c:v>
                </c:pt>
                <c:pt idx="206">
                  <c:v>0.1193</c:v>
                </c:pt>
                <c:pt idx="207">
                  <c:v>0.1193</c:v>
                </c:pt>
                <c:pt idx="208">
                  <c:v>0.1193</c:v>
                </c:pt>
                <c:pt idx="209">
                  <c:v>0.1193</c:v>
                </c:pt>
                <c:pt idx="210">
                  <c:v>0.1193</c:v>
                </c:pt>
                <c:pt idx="211">
                  <c:v>0.1193</c:v>
                </c:pt>
                <c:pt idx="212">
                  <c:v>0.1193</c:v>
                </c:pt>
                <c:pt idx="213">
                  <c:v>0.1193</c:v>
                </c:pt>
                <c:pt idx="214">
                  <c:v>0.1193</c:v>
                </c:pt>
                <c:pt idx="215">
                  <c:v>0.1193</c:v>
                </c:pt>
              </c:numCache>
            </c:numRef>
          </c:val>
        </c:ser>
        <c:marker val="1"/>
        <c:axId val="81965824"/>
        <c:axId val="81967744"/>
      </c:lineChart>
      <c:catAx>
        <c:axId val="81965824"/>
        <c:scaling>
          <c:orientation val="minMax"/>
        </c:scaling>
        <c:delete val="1"/>
        <c:axPos val="b"/>
        <c:title>
          <c:tx>
            <c:rich>
              <a:bodyPr/>
              <a:lstStyle/>
              <a:p>
                <a:pPr>
                  <a:defRPr/>
                </a:pPr>
                <a:r>
                  <a:rPr lang="en-GB"/>
                  <a:t>CCG/HB</a:t>
                </a:r>
              </a:p>
            </c:rich>
          </c:tx>
          <c:layout/>
        </c:title>
        <c:tickLblPos val="none"/>
        <c:crossAx val="81967744"/>
        <c:crosses val="autoZero"/>
        <c:auto val="1"/>
        <c:lblAlgn val="ctr"/>
        <c:lblOffset val="100"/>
      </c:catAx>
      <c:valAx>
        <c:axId val="81967744"/>
        <c:scaling>
          <c:orientation val="minMax"/>
        </c:scaling>
        <c:axPos val="l"/>
        <c:numFmt formatCode="0%" sourceLinked="0"/>
        <c:tickLblPos val="nextTo"/>
        <c:crossAx val="81965824"/>
        <c:crosses val="autoZero"/>
        <c:crossBetween val="between"/>
      </c:valAx>
    </c:plotArea>
    <c:legend>
      <c:legendPos val="t"/>
      <c:legendEntry>
        <c:idx val="0"/>
        <c:delete val="1"/>
      </c:legendEntry>
      <c:layout>
        <c:manualLayout>
          <c:xMode val="edge"/>
          <c:yMode val="edge"/>
          <c:x val="0.35173808997350881"/>
          <c:y val="4.8969179492478795E-2"/>
          <c:w val="0.31928792257703381"/>
          <c:h val="4.8465092558175694E-2"/>
        </c:manualLayout>
      </c:layout>
    </c:legend>
    <c:plotVisOnly val="1"/>
    <c:dispBlanksAs val="gap"/>
  </c:chart>
  <c:spPr>
    <a:ln>
      <a:noFill/>
    </a:ln>
  </c:spPr>
  <c:txPr>
    <a:bodyPr/>
    <a:lstStyle/>
    <a:p>
      <a:pPr>
        <a:defRPr sz="1000">
          <a:latin typeface="Arial" pitchFamily="34" charset="0"/>
          <a:cs typeface="Arial" pitchFamily="34" charset="0"/>
        </a:defRPr>
      </a:pPr>
      <a:endParaRPr lang="en-US"/>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col"/>
        <c:grouping val="clustered"/>
        <c:ser>
          <c:idx val="0"/>
          <c:order val="0"/>
          <c:tx>
            <c:strRef>
              <c:f>'Gabapentin &amp; Pregabalin'!$B$1</c:f>
              <c:strCache>
                <c:ptCount val="1"/>
                <c:pt idx="0">
                  <c:v>DDD Usage Per Denominator</c:v>
                </c:pt>
              </c:strCache>
            </c:strRef>
          </c:tx>
          <c:dPt>
            <c:idx val="110"/>
            <c:spPr>
              <a:solidFill>
                <a:prstClr val="black"/>
              </a:solidFill>
            </c:spPr>
          </c:dPt>
          <c:dPt>
            <c:idx val="111"/>
            <c:spPr>
              <a:solidFill>
                <a:prstClr val="black"/>
              </a:solidFill>
            </c:spPr>
          </c:dPt>
          <c:dPt>
            <c:idx val="146"/>
            <c:spPr>
              <a:solidFill>
                <a:prstClr val="black"/>
              </a:solidFill>
            </c:spPr>
          </c:dPt>
          <c:dPt>
            <c:idx val="151"/>
            <c:spPr>
              <a:solidFill>
                <a:prstClr val="black"/>
              </a:solidFill>
            </c:spPr>
          </c:dPt>
          <c:dPt>
            <c:idx val="179"/>
            <c:spPr>
              <a:solidFill>
                <a:prstClr val="black"/>
              </a:solidFill>
            </c:spPr>
          </c:dPt>
          <c:dPt>
            <c:idx val="193"/>
            <c:spPr>
              <a:solidFill>
                <a:prstClr val="black"/>
              </a:solidFill>
            </c:spPr>
          </c:dPt>
          <c:dPt>
            <c:idx val="204"/>
            <c:spPr>
              <a:solidFill>
                <a:prstClr val="black"/>
              </a:solidFill>
            </c:spPr>
          </c:dPt>
          <c:dLbls>
            <c:dLbl>
              <c:idx val="110"/>
              <c:layout/>
              <c:tx>
                <c:rich>
                  <a:bodyPr/>
                  <a:lstStyle/>
                  <a:p>
                    <a:r>
                      <a:rPr lang="en-US" sz="900" dirty="0">
                        <a:latin typeface="Arial" pitchFamily="34" charset="0"/>
                        <a:cs typeface="Arial" pitchFamily="34" charset="0"/>
                      </a:rPr>
                      <a:t>P</a:t>
                    </a:r>
                    <a:r>
                      <a:rPr lang="en-US" dirty="0"/>
                      <a:t>owys</a:t>
                    </a:r>
                  </a:p>
                </c:rich>
              </c:tx>
              <c:showVal val="1"/>
            </c:dLbl>
            <c:dLbl>
              <c:idx val="111"/>
              <c:layout>
                <c:manualLayout>
                  <c:x val="3.1980319803198036E-2"/>
                  <c:y val="0"/>
                </c:manualLayout>
              </c:layout>
              <c:tx>
                <c:rich>
                  <a:bodyPr/>
                  <a:lstStyle/>
                  <a:p>
                    <a:r>
                      <a:rPr lang="en-US" sz="900" dirty="0">
                        <a:latin typeface="Arial" pitchFamily="34" charset="0"/>
                        <a:cs typeface="Arial" pitchFamily="34" charset="0"/>
                      </a:rPr>
                      <a:t>C</a:t>
                    </a:r>
                    <a:r>
                      <a:rPr lang="en-US" dirty="0"/>
                      <a:t>ardiff</a:t>
                    </a:r>
                    <a:r>
                      <a:rPr lang="en-US" baseline="0" dirty="0"/>
                      <a:t> and Vale</a:t>
                    </a:r>
                    <a:endParaRPr lang="en-US" dirty="0"/>
                  </a:p>
                </c:rich>
              </c:tx>
              <c:showVal val="1"/>
            </c:dLbl>
            <c:dLbl>
              <c:idx val="146"/>
              <c:layout/>
              <c:tx>
                <c:rich>
                  <a:bodyPr/>
                  <a:lstStyle/>
                  <a:p>
                    <a:r>
                      <a:rPr lang="en-US" sz="900" dirty="0">
                        <a:latin typeface="Arial" pitchFamily="34" charset="0"/>
                        <a:cs typeface="Arial" pitchFamily="34" charset="0"/>
                      </a:rPr>
                      <a:t>B</a:t>
                    </a:r>
                    <a:r>
                      <a:rPr lang="en-US" dirty="0"/>
                      <a:t>CU</a:t>
                    </a:r>
                  </a:p>
                </c:rich>
              </c:tx>
              <c:showVal val="1"/>
            </c:dLbl>
            <c:dLbl>
              <c:idx val="151"/>
              <c:layout/>
              <c:tx>
                <c:rich>
                  <a:bodyPr/>
                  <a:lstStyle/>
                  <a:p>
                    <a:r>
                      <a:rPr lang="en-US" sz="900" dirty="0">
                        <a:latin typeface="Arial" pitchFamily="34" charset="0"/>
                        <a:cs typeface="Arial" pitchFamily="34" charset="0"/>
                      </a:rPr>
                      <a:t>H</a:t>
                    </a:r>
                    <a:r>
                      <a:rPr lang="en-US" dirty="0"/>
                      <a:t>ywel</a:t>
                    </a:r>
                    <a:r>
                      <a:rPr lang="en-US" baseline="0" dirty="0"/>
                      <a:t> Dda</a:t>
                    </a:r>
                    <a:endParaRPr lang="en-US" dirty="0"/>
                  </a:p>
                </c:rich>
              </c:tx>
              <c:showVal val="1"/>
            </c:dLbl>
            <c:dLbl>
              <c:idx val="179"/>
              <c:layout/>
              <c:tx>
                <c:rich>
                  <a:bodyPr/>
                  <a:lstStyle/>
                  <a:p>
                    <a:r>
                      <a:rPr lang="en-US" dirty="0"/>
                      <a:t>ABMU</a:t>
                    </a:r>
                  </a:p>
                </c:rich>
              </c:tx>
              <c:showVal val="1"/>
            </c:dLbl>
            <c:dLbl>
              <c:idx val="193"/>
              <c:layout/>
              <c:tx>
                <c:rich>
                  <a:bodyPr/>
                  <a:lstStyle/>
                  <a:p>
                    <a:r>
                      <a:rPr lang="en-US" sz="900" dirty="0">
                        <a:latin typeface="Arial" pitchFamily="34" charset="0"/>
                        <a:cs typeface="Arial" pitchFamily="34" charset="0"/>
                      </a:rPr>
                      <a:t>A</a:t>
                    </a:r>
                    <a:r>
                      <a:rPr lang="en-US" dirty="0"/>
                      <a:t>neurin</a:t>
                    </a:r>
                    <a:r>
                      <a:rPr lang="en-US" baseline="0" dirty="0"/>
                      <a:t> Bevan</a:t>
                    </a:r>
                    <a:endParaRPr lang="en-US" dirty="0"/>
                  </a:p>
                </c:rich>
              </c:tx>
              <c:showVal val="1"/>
            </c:dLbl>
            <c:dLbl>
              <c:idx val="204"/>
              <c:layout/>
              <c:tx>
                <c:rich>
                  <a:bodyPr/>
                  <a:lstStyle/>
                  <a:p>
                    <a:r>
                      <a:rPr lang="en-US" sz="900" dirty="0">
                        <a:latin typeface="Arial" pitchFamily="34" charset="0"/>
                        <a:cs typeface="Arial" pitchFamily="34" charset="0"/>
                      </a:rPr>
                      <a:t>C</a:t>
                    </a:r>
                    <a:r>
                      <a:rPr lang="en-US" dirty="0"/>
                      <a:t>wm</a:t>
                    </a:r>
                    <a:r>
                      <a:rPr lang="en-US" baseline="0" dirty="0"/>
                      <a:t> Taf</a:t>
                    </a:r>
                    <a:endParaRPr lang="en-US" dirty="0"/>
                  </a:p>
                </c:rich>
              </c:tx>
              <c:showVal val="1"/>
            </c:dLbl>
            <c:delete val="1"/>
            <c:txPr>
              <a:bodyPr rot="-5400000" vert="horz"/>
              <a:lstStyle/>
              <a:p>
                <a:pPr>
                  <a:defRPr/>
                </a:pPr>
                <a:endParaRPr lang="en-US"/>
              </a:p>
            </c:txPr>
          </c:dLbls>
          <c:cat>
            <c:strRef>
              <c:f>'Gabapentin &amp; Pregabalin'!$A$2:$A$217</c:f>
              <c:strCache>
                <c:ptCount val="216"/>
                <c:pt idx="0">
                  <c:v>PCT CHILTERN CCG</c:v>
                </c:pt>
                <c:pt idx="1">
                  <c:v>PCT WANDSWORTH CCG</c:v>
                </c:pt>
                <c:pt idx="2">
                  <c:v>PCT MERTON CCG</c:v>
                </c:pt>
                <c:pt idx="3">
                  <c:v>PCT RICHMOND CCG</c:v>
                </c:pt>
                <c:pt idx="4">
                  <c:v>PCT HARINGEY CCG</c:v>
                </c:pt>
                <c:pt idx="5">
                  <c:v>PCT CAMDEN CCG</c:v>
                </c:pt>
                <c:pt idx="6">
                  <c:v>PCT WALTHAM FOREST CCG</c:v>
                </c:pt>
                <c:pt idx="7">
                  <c:v>PCT BRENT CCG</c:v>
                </c:pt>
                <c:pt idx="8">
                  <c:v>PCT NEWHAM CCG</c:v>
                </c:pt>
                <c:pt idx="9">
                  <c:v>PCT AYLESBURY VALE CCG</c:v>
                </c:pt>
                <c:pt idx="10">
                  <c:v>PCT HARROW CCG</c:v>
                </c:pt>
                <c:pt idx="11">
                  <c:v>PCT BARNET CCG</c:v>
                </c:pt>
                <c:pt idx="12">
                  <c:v>PCT SLOUGH CCG</c:v>
                </c:pt>
                <c:pt idx="13">
                  <c:v>PCT LAMBETH CCG</c:v>
                </c:pt>
                <c:pt idx="14">
                  <c:v>PCT KINGSTON CCG</c:v>
                </c:pt>
                <c:pt idx="15">
                  <c:v>PCT EALING CCG</c:v>
                </c:pt>
                <c:pt idx="16">
                  <c:v>PCT ENFIELD CCG</c:v>
                </c:pt>
                <c:pt idx="17">
                  <c:v>PCT HOUNSLOW CCG</c:v>
                </c:pt>
                <c:pt idx="18">
                  <c:v>PCT REDBRIDGE CCG</c:v>
                </c:pt>
                <c:pt idx="19">
                  <c:v>PCT SUTTON CCG</c:v>
                </c:pt>
                <c:pt idx="20">
                  <c:v>PCT WINDSOR, ASCOT AND MAIDENHEAD CCG</c:v>
                </c:pt>
                <c:pt idx="21">
                  <c:v>PCT HERTS VALLEYS CCG</c:v>
                </c:pt>
                <c:pt idx="22">
                  <c:v>PCT WEST LONDON (K&amp;C &amp; QPP) CCG</c:v>
                </c:pt>
                <c:pt idx="23">
                  <c:v>PCT CENTRAL LONDON (WESTMINSTER) CCG</c:v>
                </c:pt>
                <c:pt idx="24">
                  <c:v>PCT EAST SURREY CCG</c:v>
                </c:pt>
                <c:pt idx="25">
                  <c:v>PCT HAMMERSMITH AND FULHAM CCG</c:v>
                </c:pt>
                <c:pt idx="26">
                  <c:v>PCT SURREY DOWNS CCG</c:v>
                </c:pt>
                <c:pt idx="27">
                  <c:v>PCT WOKINGHAM CCG</c:v>
                </c:pt>
                <c:pt idx="28">
                  <c:v>PCT CITY AND HACKNEY CCG</c:v>
                </c:pt>
                <c:pt idx="29">
                  <c:v>PCT CROYDON CCG</c:v>
                </c:pt>
                <c:pt idx="30">
                  <c:v>PCT BRACKNELL AND ASCOT CCG</c:v>
                </c:pt>
                <c:pt idx="31">
                  <c:v>PCT HILLINGDON CCG</c:v>
                </c:pt>
                <c:pt idx="32">
                  <c:v>PCT BRADFORD CITY CCG</c:v>
                </c:pt>
                <c:pt idx="33">
                  <c:v>PCT SOUTHWARK CCG</c:v>
                </c:pt>
                <c:pt idx="34">
                  <c:v>PCT BARKING &amp; DAGENHAM CCG</c:v>
                </c:pt>
                <c:pt idx="35">
                  <c:v>PCT GUILDFORD AND WAVERLEY CCG</c:v>
                </c:pt>
                <c:pt idx="36">
                  <c:v>PCT SOUTH WARWICKSHIRE CCG</c:v>
                </c:pt>
                <c:pt idx="37">
                  <c:v>PCT TOWER HAMLETS CCG</c:v>
                </c:pt>
                <c:pt idx="38">
                  <c:v>PCT SURREY HEATH CCG</c:v>
                </c:pt>
                <c:pt idx="39">
                  <c:v>PCT SOUTH READING CCG</c:v>
                </c:pt>
                <c:pt idx="40">
                  <c:v>PCT LEICESTER CITY CCG</c:v>
                </c:pt>
                <c:pt idx="41">
                  <c:v>PCT WEST ESSEX CCG</c:v>
                </c:pt>
                <c:pt idx="42">
                  <c:v>PCT OXFORDSHIRE CCG</c:v>
                </c:pt>
                <c:pt idx="43">
                  <c:v>PCT LUTON CCG</c:v>
                </c:pt>
                <c:pt idx="44">
                  <c:v>PCT BROMLEY CCG</c:v>
                </c:pt>
                <c:pt idx="45">
                  <c:v>PCT MILTON KEYNES CCG</c:v>
                </c:pt>
                <c:pt idx="46">
                  <c:v>PCT EAST AND NORTH HERTFORDSHIRE CCG</c:v>
                </c:pt>
                <c:pt idx="47">
                  <c:v>PCT HAVERING CCG</c:v>
                </c:pt>
                <c:pt idx="48">
                  <c:v>PCT CRAWLEY CCG</c:v>
                </c:pt>
                <c:pt idx="49">
                  <c:v>PCT NORTH WEST SURREY CCG</c:v>
                </c:pt>
                <c:pt idx="50">
                  <c:v>PCT ISLINGTON CCG</c:v>
                </c:pt>
                <c:pt idx="51">
                  <c:v>PCT BATH AND NORTH EAST SOMERSET CCG</c:v>
                </c:pt>
                <c:pt idx="52">
                  <c:v>PCT LEEDS NORTH CCG</c:v>
                </c:pt>
                <c:pt idx="53">
                  <c:v>PCT GREENWICH CCG</c:v>
                </c:pt>
                <c:pt idx="54">
                  <c:v>PCT BEDFORDSHIRE CCG</c:v>
                </c:pt>
                <c:pt idx="55">
                  <c:v>PCT NORTH EAST HAMPSHIRE AND FARNHAM CCG</c:v>
                </c:pt>
                <c:pt idx="56">
                  <c:v>PCT RUSHCLIFFE CCG</c:v>
                </c:pt>
                <c:pt idx="57">
                  <c:v>PCT LEWISHAM CCG</c:v>
                </c:pt>
                <c:pt idx="58">
                  <c:v>PCT SOUTH GLOUCESTERSHIRE CCG</c:v>
                </c:pt>
                <c:pt idx="59">
                  <c:v>PCT DORSET CCG</c:v>
                </c:pt>
                <c:pt idx="60">
                  <c:v>PCT BIRMINGHAM SOUTH AND CENTRAL CCG</c:v>
                </c:pt>
                <c:pt idx="61">
                  <c:v>PCT NORTH &amp; WEST READING CCG</c:v>
                </c:pt>
                <c:pt idx="62">
                  <c:v>PCT NEWBURY AND DISTRICT CCG</c:v>
                </c:pt>
                <c:pt idx="63">
                  <c:v>PCT NORTH HAMPSHIRE CCG</c:v>
                </c:pt>
                <c:pt idx="64">
                  <c:v>PCT SOUTHERN DERBYSHIRE CCG</c:v>
                </c:pt>
                <c:pt idx="65">
                  <c:v>PCT COVENTRY AND RUGBY CCG</c:v>
                </c:pt>
                <c:pt idx="66">
                  <c:v>PCT THURROCK CCG</c:v>
                </c:pt>
                <c:pt idx="67">
                  <c:v>PCT BRISTOL CCG</c:v>
                </c:pt>
                <c:pt idx="68">
                  <c:v>PCT HORSHAM AND MID SUSSEX CCG</c:v>
                </c:pt>
                <c:pt idx="69">
                  <c:v>PCT LEEDS WEST CCG</c:v>
                </c:pt>
                <c:pt idx="70">
                  <c:v>PCT SOLIHULL CCG</c:v>
                </c:pt>
                <c:pt idx="71">
                  <c:v>PCT CAMBRIDGESHIRE AND PETERBOROUGH CCG</c:v>
                </c:pt>
                <c:pt idx="72">
                  <c:v>PCT BEXLEY CCG</c:v>
                </c:pt>
                <c:pt idx="73">
                  <c:v>PCT EAST LEICESTERSHIRE AND RUTLAND CCG</c:v>
                </c:pt>
                <c:pt idx="74">
                  <c:v>PCT HEREFORDSHIRE CCG</c:v>
                </c:pt>
                <c:pt idx="75">
                  <c:v>PCT WOLVERHAMPTON CCG</c:v>
                </c:pt>
                <c:pt idx="76">
                  <c:v>PCT WEST KENT CCG</c:v>
                </c:pt>
                <c:pt idx="77">
                  <c:v>PCT REDDITCH AND BROMSGROVE CCG</c:v>
                </c:pt>
                <c:pt idx="78">
                  <c:v>PCT EAST STAFFORDSHIRE CCG</c:v>
                </c:pt>
                <c:pt idx="79">
                  <c:v>PCT NOTTINGHAM CITY CCG</c:v>
                </c:pt>
                <c:pt idx="80">
                  <c:v>PCT DARTFORD, GRAVESHAM AND SWANLEY CCG</c:v>
                </c:pt>
                <c:pt idx="81">
                  <c:v>PCT HARROGATE AND RURAL DISTRICT CCG</c:v>
                </c:pt>
                <c:pt idx="82">
                  <c:v>PCT WEST HAMPSHIRE CCG</c:v>
                </c:pt>
                <c:pt idx="83">
                  <c:v>PCT DUDLEY CCG</c:v>
                </c:pt>
                <c:pt idx="84">
                  <c:v>PCT SOUTH WORCESTERSHIRE CCG</c:v>
                </c:pt>
                <c:pt idx="85">
                  <c:v>PCT COASTAL WEST SUSSEX CCG</c:v>
                </c:pt>
                <c:pt idx="86">
                  <c:v>PCT WEST LEICESTERSHIRE CCG</c:v>
                </c:pt>
                <c:pt idx="87">
                  <c:v>PCT PORTSMOUTH CCG</c:v>
                </c:pt>
                <c:pt idx="88">
                  <c:v>PCT WYRE FOREST CCG</c:v>
                </c:pt>
                <c:pt idx="89">
                  <c:v>PCT SHROPSHIRE CCG</c:v>
                </c:pt>
                <c:pt idx="90">
                  <c:v>PCT BASILDON AND BRENTWOOD CCG</c:v>
                </c:pt>
                <c:pt idx="91">
                  <c:v>PCT CASTLE POINT AND ROCHFORD CCG</c:v>
                </c:pt>
                <c:pt idx="92">
                  <c:v>PCT NORTH KIRKLEES CCG</c:v>
                </c:pt>
                <c:pt idx="93">
                  <c:v>PCT NORTH EAST LINCOLNSHIRE CCG</c:v>
                </c:pt>
                <c:pt idx="94">
                  <c:v>PCT ASHFORD CCG</c:v>
                </c:pt>
                <c:pt idx="95">
                  <c:v>PCT GLOUCESTERSHIRE CCG</c:v>
                </c:pt>
                <c:pt idx="96">
                  <c:v>PCT AIREDALE, WHARFEDALE AND CRAVEN CCG</c:v>
                </c:pt>
                <c:pt idx="97">
                  <c:v>PCT BIRMINGHAM CROSSCITY CCG</c:v>
                </c:pt>
                <c:pt idx="98">
                  <c:v>PCT SOMERSET CCG</c:v>
                </c:pt>
                <c:pt idx="99">
                  <c:v>PCT SOUTHEND CCG</c:v>
                </c:pt>
                <c:pt idx="100">
                  <c:v>PCT FAREHAM AND GOSPORT CCG</c:v>
                </c:pt>
                <c:pt idx="101">
                  <c:v>PCT NENE CCG</c:v>
                </c:pt>
                <c:pt idx="102">
                  <c:v>PCT WARWICKSHIRE NORTH CCG</c:v>
                </c:pt>
                <c:pt idx="103">
                  <c:v>PCT STAFFORD AND SURROUNDS CCG</c:v>
                </c:pt>
                <c:pt idx="104">
                  <c:v>PCT HIGH WEALD LEWES HAVENS CCG</c:v>
                </c:pt>
                <c:pt idx="105">
                  <c:v>PCT LEEDS SOUTH AND EAST CCG</c:v>
                </c:pt>
                <c:pt idx="106">
                  <c:v>PCT SANDWELL AND WEST BIRMINGHAM CCG</c:v>
                </c:pt>
                <c:pt idx="107">
                  <c:v>PCT EREWASH CCG</c:v>
                </c:pt>
                <c:pt idx="108">
                  <c:v>PCT CORBY CCG</c:v>
                </c:pt>
                <c:pt idx="109">
                  <c:v>PCT NORTH SOMERSET CCG</c:v>
                </c:pt>
                <c:pt idx="110">
                  <c:v>Powys Teaching</c:v>
                </c:pt>
                <c:pt idx="111">
                  <c:v>Cardiff And Vale Uni</c:v>
                </c:pt>
                <c:pt idx="112">
                  <c:v>PCT HASTINGS &amp; ROTHER CCG</c:v>
                </c:pt>
                <c:pt idx="113">
                  <c:v>PCT GREATER HUDDERSFIELD CCG</c:v>
                </c:pt>
                <c:pt idx="114">
                  <c:v>PCT CENTRAL MANCHESTER CCG</c:v>
                </c:pt>
                <c:pt idx="115">
                  <c:v>PCT WILTSHIRE CCG</c:v>
                </c:pt>
                <c:pt idx="116">
                  <c:v>PCT SOUTH EASTERN HAMPSHIRE CCG</c:v>
                </c:pt>
                <c:pt idx="117">
                  <c:v>PCT CALDERDALE CCG</c:v>
                </c:pt>
                <c:pt idx="118">
                  <c:v>PCT SOUTHAMPTON CCG</c:v>
                </c:pt>
                <c:pt idx="119">
                  <c:v>PCT MID ESSEX CCG</c:v>
                </c:pt>
                <c:pt idx="120">
                  <c:v>PCT BRADFORD DISTRICTS CCG</c:v>
                </c:pt>
                <c:pt idx="121">
                  <c:v>PCT CUMBRIA CCG</c:v>
                </c:pt>
                <c:pt idx="122">
                  <c:v>PCT CHORLEY AND SOUTH RIBBLE CCG</c:v>
                </c:pt>
                <c:pt idx="123">
                  <c:v>PCT SWINDON CCG</c:v>
                </c:pt>
                <c:pt idx="124">
                  <c:v>PCT IPSWICH AND EAST SUFFOLK CCG</c:v>
                </c:pt>
                <c:pt idx="125">
                  <c:v>PCT HULL CCG</c:v>
                </c:pt>
                <c:pt idx="126">
                  <c:v>PCT EASTERN CHESHIRE CCG</c:v>
                </c:pt>
                <c:pt idx="127">
                  <c:v>PCT EAST RIDING OF YORKSHIRE CCG</c:v>
                </c:pt>
                <c:pt idx="128">
                  <c:v>PCT CANNOCK CHASE CCG</c:v>
                </c:pt>
                <c:pt idx="129">
                  <c:v>PCT WEST CHESHIRE CCG</c:v>
                </c:pt>
                <c:pt idx="130">
                  <c:v>PCT SOUTH LINCOLNSHIRE CCG</c:v>
                </c:pt>
                <c:pt idx="131">
                  <c:v>PCT NORTH STAFFORDSHIRE CCG</c:v>
                </c:pt>
                <c:pt idx="132">
                  <c:v>PCT NOTTINGHAM NORTH &amp; EAST CCG</c:v>
                </c:pt>
                <c:pt idx="133">
                  <c:v>PCT VALE OF YORK CCG</c:v>
                </c:pt>
                <c:pt idx="134">
                  <c:v>PCT SOUTH CHESHIRE CCG</c:v>
                </c:pt>
                <c:pt idx="135">
                  <c:v>PCT NOTTINGHAM WEST CCG</c:v>
                </c:pt>
                <c:pt idx="136">
                  <c:v>PCT BRIGHTON &amp; HOVE CCG</c:v>
                </c:pt>
                <c:pt idx="137">
                  <c:v>PCT MEDWAY CCG</c:v>
                </c:pt>
                <c:pt idx="138">
                  <c:v>PCT TELFORD &amp; WREKIN CCG</c:v>
                </c:pt>
                <c:pt idx="139">
                  <c:v>PCT EASTBOURNE, HAILSHAM AND SEAFORD CCG</c:v>
                </c:pt>
                <c:pt idx="140">
                  <c:v>PCT NEWARK &amp; SHERWOOD CCG</c:v>
                </c:pt>
                <c:pt idx="141">
                  <c:v>PCT CANTERBURY AND COASTAL CCG</c:v>
                </c:pt>
                <c:pt idx="142">
                  <c:v>PCT SHEFFIELD CCG</c:v>
                </c:pt>
                <c:pt idx="143">
                  <c:v>PCT TRAFFORD CCG</c:v>
                </c:pt>
                <c:pt idx="144">
                  <c:v>PCT GREATER PRESTON CCG</c:v>
                </c:pt>
                <c:pt idx="145">
                  <c:v>PCT HAMBLETON, RICHMONDSHIRE AND WHITBY CCG</c:v>
                </c:pt>
                <c:pt idx="146">
                  <c:v>Betsi Cadwaladr Uni</c:v>
                </c:pt>
                <c:pt idx="147">
                  <c:v>PCT NORTH, EAST, WEST DEVON CCG</c:v>
                </c:pt>
                <c:pt idx="148">
                  <c:v>PCT BLACKBURN WITH DARWEN CCG</c:v>
                </c:pt>
                <c:pt idx="149">
                  <c:v>PCT NORTH LINCOLNSHIRE CCG</c:v>
                </c:pt>
                <c:pt idx="150">
                  <c:v>PCT WEST SUFFOLK CCG</c:v>
                </c:pt>
                <c:pt idx="151">
                  <c:v>Hywel Dda</c:v>
                </c:pt>
                <c:pt idx="152">
                  <c:v>PCT ROTHERHAM CCG</c:v>
                </c:pt>
                <c:pt idx="153">
                  <c:v>PCT STOKE ON TRENT CCG</c:v>
                </c:pt>
                <c:pt idx="154">
                  <c:v>PCT MANSFIELD &amp; ASHFIELD CCG</c:v>
                </c:pt>
                <c:pt idx="155">
                  <c:v>PCT SOUTH WEST LINCOLNSHIRE CCG</c:v>
                </c:pt>
                <c:pt idx="156">
                  <c:v>PCT STOCKPORT CCG</c:v>
                </c:pt>
                <c:pt idx="157">
                  <c:v>PCT SE STAFFS &amp; SEISDON PENINSULAR CCG</c:v>
                </c:pt>
                <c:pt idx="158">
                  <c:v>PCT SCARBOROUGH AND RYEDALE CCG</c:v>
                </c:pt>
                <c:pt idx="159">
                  <c:v>PCT SOUTH NORFOLK CCG</c:v>
                </c:pt>
                <c:pt idx="160">
                  <c:v>PCT NORWICH CCG</c:v>
                </c:pt>
                <c:pt idx="161">
                  <c:v>PCT WARRINGTON CCG</c:v>
                </c:pt>
                <c:pt idx="162">
                  <c:v>PCT SOUTH MANCHESTER CCG</c:v>
                </c:pt>
                <c:pt idx="163">
                  <c:v>PCT SOUTH KENT COAST CCG</c:v>
                </c:pt>
                <c:pt idx="164">
                  <c:v>PCT WALSALL CCG</c:v>
                </c:pt>
                <c:pt idx="165">
                  <c:v>PCT LANCASHIRE NORTH CCG</c:v>
                </c:pt>
                <c:pt idx="166">
                  <c:v>PCT BURY CCG</c:v>
                </c:pt>
                <c:pt idx="167">
                  <c:v>PCT SWALE CCG</c:v>
                </c:pt>
                <c:pt idx="168">
                  <c:v>PCT WIRRAL CCG</c:v>
                </c:pt>
                <c:pt idx="169">
                  <c:v>PCT EAST LANCASHIRE CCG</c:v>
                </c:pt>
                <c:pt idx="170">
                  <c:v>PCT VALE ROYAL CCG</c:v>
                </c:pt>
                <c:pt idx="171">
                  <c:v>PCT SOUTH DEVON AND TORBAY CCG</c:v>
                </c:pt>
                <c:pt idx="172">
                  <c:v>PCT KERNOW CCG</c:v>
                </c:pt>
                <c:pt idx="173">
                  <c:v>PCT BOLTON CCG</c:v>
                </c:pt>
                <c:pt idx="174">
                  <c:v>PCT NORTH NORFOLK CCG</c:v>
                </c:pt>
                <c:pt idx="175">
                  <c:v>PCT ISLE OF WIGHT CCG</c:v>
                </c:pt>
                <c:pt idx="176">
                  <c:v>PCT WAKEFIELD CCG</c:v>
                </c:pt>
                <c:pt idx="177">
                  <c:v>PCT LINCOLNSHIRE WEST CCG</c:v>
                </c:pt>
                <c:pt idx="178">
                  <c:v>PCT NORTH EAST ESSEX CCG</c:v>
                </c:pt>
                <c:pt idx="179">
                  <c:v>Abertawe Bro Morgannwg Uni</c:v>
                </c:pt>
                <c:pt idx="180">
                  <c:v>PCT NORTH DERBYSHIRE CCG</c:v>
                </c:pt>
                <c:pt idx="181">
                  <c:v>PCT SOUTHPORT AND FORMBY CCG</c:v>
                </c:pt>
                <c:pt idx="182">
                  <c:v>PCT DARLINGTON CCG</c:v>
                </c:pt>
                <c:pt idx="183">
                  <c:v>PCT BARNSLEY CCG</c:v>
                </c:pt>
                <c:pt idx="184">
                  <c:v>PCT SUNDERLAND CCG</c:v>
                </c:pt>
                <c:pt idx="185">
                  <c:v>PCT TAMESIDE AND GLOSSOP CCG</c:v>
                </c:pt>
                <c:pt idx="186">
                  <c:v>PCT WEST LANCASHIRE CCG</c:v>
                </c:pt>
                <c:pt idx="187">
                  <c:v>PCT HEYWOOD, MIDDLETON &amp; ROCHDALE CCG</c:v>
                </c:pt>
                <c:pt idx="188">
                  <c:v>PCT THANET CCG</c:v>
                </c:pt>
                <c:pt idx="189">
                  <c:v>PCT NORTHUMBERLAND CCG</c:v>
                </c:pt>
                <c:pt idx="190">
                  <c:v>PCT NORTH TYNESIDE CCG</c:v>
                </c:pt>
                <c:pt idx="191">
                  <c:v>PCT SALFORD CCG</c:v>
                </c:pt>
                <c:pt idx="192">
                  <c:v>PCT DONCASTER CCG</c:v>
                </c:pt>
                <c:pt idx="193">
                  <c:v>Aneurin Bevan</c:v>
                </c:pt>
                <c:pt idx="194">
                  <c:v>PCT WEST NORFOLK CCG</c:v>
                </c:pt>
                <c:pt idx="195">
                  <c:v>PCT NORTH MANCHESTER CCG</c:v>
                </c:pt>
                <c:pt idx="196">
                  <c:v>PCT NEWCASTLE GATESHEAD CCG</c:v>
                </c:pt>
                <c:pt idx="197">
                  <c:v>PCT BASSETLAW CCG</c:v>
                </c:pt>
                <c:pt idx="198">
                  <c:v>PCT OLDHAM CCG</c:v>
                </c:pt>
                <c:pt idx="199">
                  <c:v>PCT HARTLEPOOL AND STOCKTON-ON-TEES CCG</c:v>
                </c:pt>
                <c:pt idx="200">
                  <c:v>PCT FYLDE &amp; WYRE CCG</c:v>
                </c:pt>
                <c:pt idx="201">
                  <c:v>PCT NORTH DURHAM CCG</c:v>
                </c:pt>
                <c:pt idx="202">
                  <c:v>PCT BLACKPOOL CCG</c:v>
                </c:pt>
                <c:pt idx="203">
                  <c:v>PCT SOUTH TYNESIDE CCG</c:v>
                </c:pt>
                <c:pt idx="204">
                  <c:v>Cwm Taf</c:v>
                </c:pt>
                <c:pt idx="205">
                  <c:v>PCT LIVERPOOL CCG</c:v>
                </c:pt>
                <c:pt idx="206">
                  <c:v>PCT GREAT YARMOUTH &amp; WAVENEY CCG</c:v>
                </c:pt>
                <c:pt idx="207">
                  <c:v>PCT HARDWICK CCG</c:v>
                </c:pt>
                <c:pt idx="208">
                  <c:v>PCT WIGAN BOROUGH CCG</c:v>
                </c:pt>
                <c:pt idx="209">
                  <c:v>PCT SOUTH SEFTON CCG</c:v>
                </c:pt>
                <c:pt idx="210">
                  <c:v>PCT SOUTH TEES CCG</c:v>
                </c:pt>
                <c:pt idx="211">
                  <c:v>PCT LINCOLNSHIRE EAST CCG</c:v>
                </c:pt>
                <c:pt idx="212">
                  <c:v>PCT DURHAM DALES,EASINGTON &amp; SEDGEFIELD CCG</c:v>
                </c:pt>
                <c:pt idx="213">
                  <c:v>PCT KNOWSLEY CCG</c:v>
                </c:pt>
                <c:pt idx="214">
                  <c:v>PCT ST HELENS CCG</c:v>
                </c:pt>
                <c:pt idx="215">
                  <c:v>PCT HALTON CCG</c:v>
                </c:pt>
              </c:strCache>
            </c:strRef>
          </c:cat>
          <c:val>
            <c:numRef>
              <c:f>'Gabapentin &amp; Pregabalin'!$B$2:$B$217</c:f>
              <c:numCache>
                <c:formatCode>General</c:formatCode>
                <c:ptCount val="216"/>
                <c:pt idx="0">
                  <c:v>366.59</c:v>
                </c:pt>
                <c:pt idx="1">
                  <c:v>391.25</c:v>
                </c:pt>
                <c:pt idx="2">
                  <c:v>425.86</c:v>
                </c:pt>
                <c:pt idx="3">
                  <c:v>426.38</c:v>
                </c:pt>
                <c:pt idx="4">
                  <c:v>440.13</c:v>
                </c:pt>
                <c:pt idx="5">
                  <c:v>441.06</c:v>
                </c:pt>
                <c:pt idx="6">
                  <c:v>451.07</c:v>
                </c:pt>
                <c:pt idx="7">
                  <c:v>456.14000000000038</c:v>
                </c:pt>
                <c:pt idx="8">
                  <c:v>472.32</c:v>
                </c:pt>
                <c:pt idx="9">
                  <c:v>474.86</c:v>
                </c:pt>
                <c:pt idx="10">
                  <c:v>475.34000000000032</c:v>
                </c:pt>
                <c:pt idx="11">
                  <c:v>475.48999999999899</c:v>
                </c:pt>
                <c:pt idx="12">
                  <c:v>480.90999999999963</c:v>
                </c:pt>
                <c:pt idx="13">
                  <c:v>484.11</c:v>
                </c:pt>
                <c:pt idx="14">
                  <c:v>490.51</c:v>
                </c:pt>
                <c:pt idx="15">
                  <c:v>495.71</c:v>
                </c:pt>
                <c:pt idx="16">
                  <c:v>496.71</c:v>
                </c:pt>
                <c:pt idx="17">
                  <c:v>500</c:v>
                </c:pt>
                <c:pt idx="18">
                  <c:v>506.7</c:v>
                </c:pt>
                <c:pt idx="19">
                  <c:v>506.81</c:v>
                </c:pt>
                <c:pt idx="20">
                  <c:v>518.35999999999797</c:v>
                </c:pt>
                <c:pt idx="21">
                  <c:v>542.29999999999995</c:v>
                </c:pt>
                <c:pt idx="22">
                  <c:v>553.73</c:v>
                </c:pt>
                <c:pt idx="23">
                  <c:v>554.74</c:v>
                </c:pt>
                <c:pt idx="24">
                  <c:v>563.08000000000004</c:v>
                </c:pt>
                <c:pt idx="25">
                  <c:v>574.75</c:v>
                </c:pt>
                <c:pt idx="26">
                  <c:v>576.79999999999995</c:v>
                </c:pt>
                <c:pt idx="27">
                  <c:v>581.9</c:v>
                </c:pt>
                <c:pt idx="28">
                  <c:v>583.76</c:v>
                </c:pt>
                <c:pt idx="29">
                  <c:v>586.79000000000053</c:v>
                </c:pt>
                <c:pt idx="30">
                  <c:v>592.5</c:v>
                </c:pt>
                <c:pt idx="31">
                  <c:v>592.91</c:v>
                </c:pt>
                <c:pt idx="32">
                  <c:v>598.79999999999995</c:v>
                </c:pt>
                <c:pt idx="33">
                  <c:v>602.45999999999947</c:v>
                </c:pt>
                <c:pt idx="34">
                  <c:v>602.98</c:v>
                </c:pt>
                <c:pt idx="35">
                  <c:v>605.11</c:v>
                </c:pt>
                <c:pt idx="36">
                  <c:v>626.39</c:v>
                </c:pt>
                <c:pt idx="37">
                  <c:v>643.81999999999948</c:v>
                </c:pt>
                <c:pt idx="38">
                  <c:v>655.12</c:v>
                </c:pt>
                <c:pt idx="39">
                  <c:v>656.77000000000055</c:v>
                </c:pt>
                <c:pt idx="40">
                  <c:v>666.37</c:v>
                </c:pt>
                <c:pt idx="41">
                  <c:v>670.35999999999797</c:v>
                </c:pt>
                <c:pt idx="42">
                  <c:v>673.74</c:v>
                </c:pt>
                <c:pt idx="43">
                  <c:v>679.55</c:v>
                </c:pt>
                <c:pt idx="44">
                  <c:v>684.02</c:v>
                </c:pt>
                <c:pt idx="45">
                  <c:v>685.26</c:v>
                </c:pt>
                <c:pt idx="46">
                  <c:v>694.83999999999946</c:v>
                </c:pt>
                <c:pt idx="47">
                  <c:v>698.44999999999948</c:v>
                </c:pt>
                <c:pt idx="48">
                  <c:v>704.82999999999947</c:v>
                </c:pt>
                <c:pt idx="49">
                  <c:v>705.6</c:v>
                </c:pt>
                <c:pt idx="50">
                  <c:v>707.79000000000053</c:v>
                </c:pt>
                <c:pt idx="51">
                  <c:v>723.5</c:v>
                </c:pt>
                <c:pt idx="52">
                  <c:v>724.58</c:v>
                </c:pt>
                <c:pt idx="53">
                  <c:v>727.35999999999797</c:v>
                </c:pt>
                <c:pt idx="54">
                  <c:v>728.97</c:v>
                </c:pt>
                <c:pt idx="55">
                  <c:v>734.2</c:v>
                </c:pt>
                <c:pt idx="56">
                  <c:v>735.82999999999947</c:v>
                </c:pt>
                <c:pt idx="57">
                  <c:v>740.2</c:v>
                </c:pt>
                <c:pt idx="58">
                  <c:v>751.28000000000054</c:v>
                </c:pt>
                <c:pt idx="59">
                  <c:v>755.4</c:v>
                </c:pt>
                <c:pt idx="60">
                  <c:v>756.38</c:v>
                </c:pt>
                <c:pt idx="61">
                  <c:v>764.53</c:v>
                </c:pt>
                <c:pt idx="62">
                  <c:v>774.83999999999946</c:v>
                </c:pt>
                <c:pt idx="63">
                  <c:v>782.44999999999948</c:v>
                </c:pt>
                <c:pt idx="64">
                  <c:v>786.65</c:v>
                </c:pt>
                <c:pt idx="65">
                  <c:v>787.57</c:v>
                </c:pt>
                <c:pt idx="66">
                  <c:v>789.52</c:v>
                </c:pt>
                <c:pt idx="67">
                  <c:v>797.75</c:v>
                </c:pt>
                <c:pt idx="68">
                  <c:v>798.32999999999947</c:v>
                </c:pt>
                <c:pt idx="69">
                  <c:v>800.92</c:v>
                </c:pt>
                <c:pt idx="70">
                  <c:v>818.93</c:v>
                </c:pt>
                <c:pt idx="71">
                  <c:v>831.21</c:v>
                </c:pt>
                <c:pt idx="72">
                  <c:v>841.78000000000054</c:v>
                </c:pt>
                <c:pt idx="73">
                  <c:v>847.03</c:v>
                </c:pt>
                <c:pt idx="74">
                  <c:v>852.03</c:v>
                </c:pt>
                <c:pt idx="75">
                  <c:v>852.6</c:v>
                </c:pt>
                <c:pt idx="76">
                  <c:v>852.7</c:v>
                </c:pt>
                <c:pt idx="77">
                  <c:v>856.43999999999949</c:v>
                </c:pt>
                <c:pt idx="78">
                  <c:v>858.76</c:v>
                </c:pt>
                <c:pt idx="79">
                  <c:v>874.74</c:v>
                </c:pt>
                <c:pt idx="80">
                  <c:v>891.44999999999948</c:v>
                </c:pt>
                <c:pt idx="81">
                  <c:v>894.28000000000054</c:v>
                </c:pt>
                <c:pt idx="82">
                  <c:v>894.45999999999947</c:v>
                </c:pt>
                <c:pt idx="83">
                  <c:v>895.31999999999948</c:v>
                </c:pt>
                <c:pt idx="84">
                  <c:v>897.61</c:v>
                </c:pt>
                <c:pt idx="85">
                  <c:v>900.64</c:v>
                </c:pt>
                <c:pt idx="86">
                  <c:v>904.7</c:v>
                </c:pt>
                <c:pt idx="87">
                  <c:v>908.82999999999947</c:v>
                </c:pt>
                <c:pt idx="88">
                  <c:v>916.92</c:v>
                </c:pt>
                <c:pt idx="89">
                  <c:v>919.99</c:v>
                </c:pt>
                <c:pt idx="90">
                  <c:v>925.53</c:v>
                </c:pt>
                <c:pt idx="91">
                  <c:v>935.11</c:v>
                </c:pt>
                <c:pt idx="92">
                  <c:v>936.44999999999948</c:v>
                </c:pt>
                <c:pt idx="93">
                  <c:v>944.7</c:v>
                </c:pt>
                <c:pt idx="94">
                  <c:v>944.91</c:v>
                </c:pt>
                <c:pt idx="95">
                  <c:v>952.12</c:v>
                </c:pt>
                <c:pt idx="96">
                  <c:v>953.34999999999798</c:v>
                </c:pt>
                <c:pt idx="97">
                  <c:v>954.12</c:v>
                </c:pt>
                <c:pt idx="98">
                  <c:v>955.58</c:v>
                </c:pt>
                <c:pt idx="99">
                  <c:v>970.56</c:v>
                </c:pt>
                <c:pt idx="100">
                  <c:v>974.14</c:v>
                </c:pt>
                <c:pt idx="101">
                  <c:v>975.83999999999946</c:v>
                </c:pt>
                <c:pt idx="102">
                  <c:v>979.58</c:v>
                </c:pt>
                <c:pt idx="103">
                  <c:v>984.71</c:v>
                </c:pt>
                <c:pt idx="104">
                  <c:v>991.35999999999797</c:v>
                </c:pt>
                <c:pt idx="105">
                  <c:v>991.68000000000052</c:v>
                </c:pt>
                <c:pt idx="106" formatCode="#,##0.00">
                  <c:v>1000.4</c:v>
                </c:pt>
                <c:pt idx="107" formatCode="#,##0.00">
                  <c:v>1008.04</c:v>
                </c:pt>
                <c:pt idx="108" formatCode="#,##0.00">
                  <c:v>1008.57</c:v>
                </c:pt>
                <c:pt idx="109" formatCode="#,##0.00">
                  <c:v>1010.43</c:v>
                </c:pt>
                <c:pt idx="110" formatCode="######.00">
                  <c:v>1015.38</c:v>
                </c:pt>
                <c:pt idx="111" formatCode="######.00">
                  <c:v>1028.6699999999998</c:v>
                </c:pt>
                <c:pt idx="112" formatCode="#,##0.00">
                  <c:v>1035.3799999999999</c:v>
                </c:pt>
                <c:pt idx="113" formatCode="#,##0.00">
                  <c:v>1037.8399999999999</c:v>
                </c:pt>
                <c:pt idx="114" formatCode="#,##0.00">
                  <c:v>1038.01</c:v>
                </c:pt>
                <c:pt idx="115" formatCode="#,##0.00">
                  <c:v>1040.1799999999998</c:v>
                </c:pt>
                <c:pt idx="116" formatCode="#,##0.00">
                  <c:v>1043.05</c:v>
                </c:pt>
                <c:pt idx="117" formatCode="#,##0.00">
                  <c:v>1043.52</c:v>
                </c:pt>
                <c:pt idx="118" formatCode="#,##0.00">
                  <c:v>1051.1899999999998</c:v>
                </c:pt>
                <c:pt idx="119" formatCode="#,##0.00">
                  <c:v>1051.45</c:v>
                </c:pt>
                <c:pt idx="120" formatCode="#,##0.00">
                  <c:v>1056.45</c:v>
                </c:pt>
                <c:pt idx="121" formatCode="#,##0.00">
                  <c:v>1056.5</c:v>
                </c:pt>
                <c:pt idx="122" formatCode="#,##0.00">
                  <c:v>1057.0899999999999</c:v>
                </c:pt>
                <c:pt idx="123" formatCode="#,##0.00">
                  <c:v>1066.42</c:v>
                </c:pt>
                <c:pt idx="124" formatCode="#,##0.00">
                  <c:v>1075.31</c:v>
                </c:pt>
                <c:pt idx="125" formatCode="#,##0.00">
                  <c:v>1076.43</c:v>
                </c:pt>
                <c:pt idx="126" formatCode="#,##0.00">
                  <c:v>1079.95</c:v>
                </c:pt>
                <c:pt idx="127" formatCode="#,##0.00">
                  <c:v>1084.33</c:v>
                </c:pt>
                <c:pt idx="128" formatCode="#,##0.00">
                  <c:v>1088.56</c:v>
                </c:pt>
                <c:pt idx="129" formatCode="#,##0.00">
                  <c:v>1089.6499999999999</c:v>
                </c:pt>
                <c:pt idx="130" formatCode="#,##0.00">
                  <c:v>1103.82</c:v>
                </c:pt>
                <c:pt idx="131" formatCode="#,##0.00">
                  <c:v>1107.21</c:v>
                </c:pt>
                <c:pt idx="132" formatCode="#,##0.00">
                  <c:v>1110.54</c:v>
                </c:pt>
                <c:pt idx="133" formatCode="#,##0.00">
                  <c:v>1111.9100000000001</c:v>
                </c:pt>
                <c:pt idx="134" formatCode="#,##0.00">
                  <c:v>1120.06</c:v>
                </c:pt>
                <c:pt idx="135" formatCode="#,##0.00">
                  <c:v>1124.3599999999999</c:v>
                </c:pt>
                <c:pt idx="136" formatCode="#,##0.00">
                  <c:v>1135.1899999999998</c:v>
                </c:pt>
                <c:pt idx="137" formatCode="#,##0.00">
                  <c:v>1140.95</c:v>
                </c:pt>
                <c:pt idx="138" formatCode="#,##0.00">
                  <c:v>1160.57</c:v>
                </c:pt>
                <c:pt idx="139" formatCode="#,##0.00">
                  <c:v>1161.6599999999999</c:v>
                </c:pt>
                <c:pt idx="140" formatCode="#,##0.00">
                  <c:v>1162.26</c:v>
                </c:pt>
                <c:pt idx="141" formatCode="#,##0.00">
                  <c:v>1162.5</c:v>
                </c:pt>
                <c:pt idx="142" formatCode="#,##0.00">
                  <c:v>1171.5999999999999</c:v>
                </c:pt>
                <c:pt idx="143" formatCode="#,##0.00">
                  <c:v>1179.07</c:v>
                </c:pt>
                <c:pt idx="144" formatCode="#,##0.00">
                  <c:v>1182.06</c:v>
                </c:pt>
                <c:pt idx="145" formatCode="#,##0.00">
                  <c:v>1184.8799999999999</c:v>
                </c:pt>
                <c:pt idx="146" formatCode="######.00">
                  <c:v>1187.45</c:v>
                </c:pt>
                <c:pt idx="147" formatCode="#,##0.00">
                  <c:v>1199.54</c:v>
                </c:pt>
                <c:pt idx="148" formatCode="#,##0.00">
                  <c:v>1208.33</c:v>
                </c:pt>
                <c:pt idx="149" formatCode="#,##0.00">
                  <c:v>1209.08</c:v>
                </c:pt>
                <c:pt idx="150" formatCode="#,##0.00">
                  <c:v>1209.43</c:v>
                </c:pt>
                <c:pt idx="151" formatCode="######.00">
                  <c:v>1223.8599999999999</c:v>
                </c:pt>
                <c:pt idx="152" formatCode="#,##0.00">
                  <c:v>1227.98</c:v>
                </c:pt>
                <c:pt idx="153" formatCode="#,##0.00">
                  <c:v>1229.8899999999999</c:v>
                </c:pt>
                <c:pt idx="154" formatCode="#,##0.00">
                  <c:v>1237.8899999999999</c:v>
                </c:pt>
                <c:pt idx="155" formatCode="#,##0.00">
                  <c:v>1239.42</c:v>
                </c:pt>
                <c:pt idx="156" formatCode="#,##0.00">
                  <c:v>1240.5899999999999</c:v>
                </c:pt>
                <c:pt idx="157" formatCode="#,##0.00">
                  <c:v>1244.6099999999999</c:v>
                </c:pt>
                <c:pt idx="158" formatCode="#,##0.00">
                  <c:v>1255.32</c:v>
                </c:pt>
                <c:pt idx="159" formatCode="#,##0.00">
                  <c:v>1269.48</c:v>
                </c:pt>
                <c:pt idx="160" formatCode="#,##0.00">
                  <c:v>1271.77</c:v>
                </c:pt>
                <c:pt idx="161" formatCode="#,##0.00">
                  <c:v>1281.28</c:v>
                </c:pt>
                <c:pt idx="162" formatCode="#,##0.00">
                  <c:v>1284.42</c:v>
                </c:pt>
                <c:pt idx="163" formatCode="#,##0.00">
                  <c:v>1291.9100000000001</c:v>
                </c:pt>
                <c:pt idx="164" formatCode="#,##0.00">
                  <c:v>1318.51</c:v>
                </c:pt>
                <c:pt idx="165" formatCode="#,##0.00">
                  <c:v>1328.87</c:v>
                </c:pt>
                <c:pt idx="166" formatCode="#,##0.00">
                  <c:v>1331.34</c:v>
                </c:pt>
                <c:pt idx="167" formatCode="#,##0.00">
                  <c:v>1336.71</c:v>
                </c:pt>
                <c:pt idx="168" formatCode="#,##0.00">
                  <c:v>1337.85</c:v>
                </c:pt>
                <c:pt idx="169" formatCode="#,##0.00">
                  <c:v>1341.81</c:v>
                </c:pt>
                <c:pt idx="170" formatCode="#,##0.00">
                  <c:v>1344.32</c:v>
                </c:pt>
                <c:pt idx="171" formatCode="#,##0.00">
                  <c:v>1355.51</c:v>
                </c:pt>
                <c:pt idx="172" formatCode="#,##0.00">
                  <c:v>1357.45</c:v>
                </c:pt>
                <c:pt idx="173" formatCode="#,##0.00">
                  <c:v>1360.51</c:v>
                </c:pt>
                <c:pt idx="174" formatCode="#,##0.00">
                  <c:v>1388.84</c:v>
                </c:pt>
                <c:pt idx="175" formatCode="#,##0.00">
                  <c:v>1399.11</c:v>
                </c:pt>
                <c:pt idx="176" formatCode="#,##0.00">
                  <c:v>1404.1799999999998</c:v>
                </c:pt>
                <c:pt idx="177" formatCode="#,##0.00">
                  <c:v>1429.47</c:v>
                </c:pt>
                <c:pt idx="178" formatCode="#,##0.00">
                  <c:v>1438.6599999999999</c:v>
                </c:pt>
                <c:pt idx="179" formatCode="######.00">
                  <c:v>1455.84</c:v>
                </c:pt>
                <c:pt idx="180" formatCode="#,##0.00">
                  <c:v>1482.06</c:v>
                </c:pt>
                <c:pt idx="181" formatCode="#,##0.00">
                  <c:v>1497.1</c:v>
                </c:pt>
                <c:pt idx="182" formatCode="#,##0.00">
                  <c:v>1497.1399999999999</c:v>
                </c:pt>
                <c:pt idx="183" formatCode="#,##0.00">
                  <c:v>1521.8799999999999</c:v>
                </c:pt>
                <c:pt idx="184" formatCode="#,##0.00">
                  <c:v>1531.25</c:v>
                </c:pt>
                <c:pt idx="185" formatCode="#,##0.00">
                  <c:v>1531.62</c:v>
                </c:pt>
                <c:pt idx="186" formatCode="#,##0.00">
                  <c:v>1536.82</c:v>
                </c:pt>
                <c:pt idx="187" formatCode="#,##0.00">
                  <c:v>1540.8899999999999</c:v>
                </c:pt>
                <c:pt idx="188" formatCode="#,##0.00">
                  <c:v>1544.1699999999998</c:v>
                </c:pt>
                <c:pt idx="189" formatCode="#,##0.00">
                  <c:v>1544.21</c:v>
                </c:pt>
                <c:pt idx="190" formatCode="#,##0.00">
                  <c:v>1552.3899999999999</c:v>
                </c:pt>
                <c:pt idx="191" formatCode="#,##0.00">
                  <c:v>1557.73</c:v>
                </c:pt>
                <c:pt idx="192" formatCode="#,##0.00">
                  <c:v>1559.6399999999999</c:v>
                </c:pt>
                <c:pt idx="193" formatCode="######.00">
                  <c:v>1565.73</c:v>
                </c:pt>
                <c:pt idx="194" formatCode="#,##0.00">
                  <c:v>1570.2</c:v>
                </c:pt>
                <c:pt idx="195" formatCode="#,##0.00">
                  <c:v>1571.01</c:v>
                </c:pt>
                <c:pt idx="196" formatCode="#,##0.00">
                  <c:v>1571.97</c:v>
                </c:pt>
                <c:pt idx="197" formatCode="#,##0.00">
                  <c:v>1578.3899999999999</c:v>
                </c:pt>
                <c:pt idx="198" formatCode="#,##0.00">
                  <c:v>1591.57</c:v>
                </c:pt>
                <c:pt idx="199" formatCode="#,##0.00">
                  <c:v>1592.6599999999999</c:v>
                </c:pt>
                <c:pt idx="200" formatCode="#,##0.00">
                  <c:v>1609.96</c:v>
                </c:pt>
                <c:pt idx="201" formatCode="#,##0.00">
                  <c:v>1619.27</c:v>
                </c:pt>
                <c:pt idx="202" formatCode="#,##0.00">
                  <c:v>1628.84</c:v>
                </c:pt>
                <c:pt idx="203" formatCode="#,##0.00">
                  <c:v>1644.75</c:v>
                </c:pt>
                <c:pt idx="204" formatCode="######.00">
                  <c:v>1662.12</c:v>
                </c:pt>
                <c:pt idx="205" formatCode="#,##0.00">
                  <c:v>1679.42</c:v>
                </c:pt>
                <c:pt idx="206" formatCode="#,##0.00">
                  <c:v>1691.52</c:v>
                </c:pt>
                <c:pt idx="207" formatCode="#,##0.00">
                  <c:v>1740.6799999999998</c:v>
                </c:pt>
                <c:pt idx="208" formatCode="#,##0.00">
                  <c:v>1818.96</c:v>
                </c:pt>
                <c:pt idx="209" formatCode="#,##0.00">
                  <c:v>1836.3899999999999</c:v>
                </c:pt>
                <c:pt idx="210" formatCode="#,##0.00">
                  <c:v>1889.43</c:v>
                </c:pt>
                <c:pt idx="211" formatCode="#,##0.00">
                  <c:v>1893.86</c:v>
                </c:pt>
                <c:pt idx="212" formatCode="#,##0.00">
                  <c:v>1960.74</c:v>
                </c:pt>
                <c:pt idx="213" formatCode="#,##0.00">
                  <c:v>2081.1999999999998</c:v>
                </c:pt>
                <c:pt idx="214" formatCode="#,##0.00">
                  <c:v>2101.9</c:v>
                </c:pt>
                <c:pt idx="215" formatCode="#,##0.00">
                  <c:v>2147.06</c:v>
                </c:pt>
              </c:numCache>
            </c:numRef>
          </c:val>
        </c:ser>
        <c:axId val="82042240"/>
        <c:axId val="81884672"/>
      </c:barChart>
      <c:lineChart>
        <c:grouping val="standard"/>
        <c:ser>
          <c:idx val="1"/>
          <c:order val="1"/>
          <c:tx>
            <c:strRef>
              <c:f>'Gabapentin &amp; Pregabalin'!$C$1</c:f>
              <c:strCache>
                <c:ptCount val="1"/>
                <c:pt idx="0">
                  <c:v>England Average</c:v>
                </c:pt>
              </c:strCache>
            </c:strRef>
          </c:tx>
          <c:marker>
            <c:symbol val="none"/>
          </c:marker>
          <c:cat>
            <c:strRef>
              <c:f>'Gabapentin &amp; Pregabalin'!$A$2:$A$217</c:f>
              <c:strCache>
                <c:ptCount val="216"/>
                <c:pt idx="0">
                  <c:v>PCT CHILTERN CCG</c:v>
                </c:pt>
                <c:pt idx="1">
                  <c:v>PCT WANDSWORTH CCG</c:v>
                </c:pt>
                <c:pt idx="2">
                  <c:v>PCT MERTON CCG</c:v>
                </c:pt>
                <c:pt idx="3">
                  <c:v>PCT RICHMOND CCG</c:v>
                </c:pt>
                <c:pt idx="4">
                  <c:v>PCT HARINGEY CCG</c:v>
                </c:pt>
                <c:pt idx="5">
                  <c:v>PCT CAMDEN CCG</c:v>
                </c:pt>
                <c:pt idx="6">
                  <c:v>PCT WALTHAM FOREST CCG</c:v>
                </c:pt>
                <c:pt idx="7">
                  <c:v>PCT BRENT CCG</c:v>
                </c:pt>
                <c:pt idx="8">
                  <c:v>PCT NEWHAM CCG</c:v>
                </c:pt>
                <c:pt idx="9">
                  <c:v>PCT AYLESBURY VALE CCG</c:v>
                </c:pt>
                <c:pt idx="10">
                  <c:v>PCT HARROW CCG</c:v>
                </c:pt>
                <c:pt idx="11">
                  <c:v>PCT BARNET CCG</c:v>
                </c:pt>
                <c:pt idx="12">
                  <c:v>PCT SLOUGH CCG</c:v>
                </c:pt>
                <c:pt idx="13">
                  <c:v>PCT LAMBETH CCG</c:v>
                </c:pt>
                <c:pt idx="14">
                  <c:v>PCT KINGSTON CCG</c:v>
                </c:pt>
                <c:pt idx="15">
                  <c:v>PCT EALING CCG</c:v>
                </c:pt>
                <c:pt idx="16">
                  <c:v>PCT ENFIELD CCG</c:v>
                </c:pt>
                <c:pt idx="17">
                  <c:v>PCT HOUNSLOW CCG</c:v>
                </c:pt>
                <c:pt idx="18">
                  <c:v>PCT REDBRIDGE CCG</c:v>
                </c:pt>
                <c:pt idx="19">
                  <c:v>PCT SUTTON CCG</c:v>
                </c:pt>
                <c:pt idx="20">
                  <c:v>PCT WINDSOR, ASCOT AND MAIDENHEAD CCG</c:v>
                </c:pt>
                <c:pt idx="21">
                  <c:v>PCT HERTS VALLEYS CCG</c:v>
                </c:pt>
                <c:pt idx="22">
                  <c:v>PCT WEST LONDON (K&amp;C &amp; QPP) CCG</c:v>
                </c:pt>
                <c:pt idx="23">
                  <c:v>PCT CENTRAL LONDON (WESTMINSTER) CCG</c:v>
                </c:pt>
                <c:pt idx="24">
                  <c:v>PCT EAST SURREY CCG</c:v>
                </c:pt>
                <c:pt idx="25">
                  <c:v>PCT HAMMERSMITH AND FULHAM CCG</c:v>
                </c:pt>
                <c:pt idx="26">
                  <c:v>PCT SURREY DOWNS CCG</c:v>
                </c:pt>
                <c:pt idx="27">
                  <c:v>PCT WOKINGHAM CCG</c:v>
                </c:pt>
                <c:pt idx="28">
                  <c:v>PCT CITY AND HACKNEY CCG</c:v>
                </c:pt>
                <c:pt idx="29">
                  <c:v>PCT CROYDON CCG</c:v>
                </c:pt>
                <c:pt idx="30">
                  <c:v>PCT BRACKNELL AND ASCOT CCG</c:v>
                </c:pt>
                <c:pt idx="31">
                  <c:v>PCT HILLINGDON CCG</c:v>
                </c:pt>
                <c:pt idx="32">
                  <c:v>PCT BRADFORD CITY CCG</c:v>
                </c:pt>
                <c:pt idx="33">
                  <c:v>PCT SOUTHWARK CCG</c:v>
                </c:pt>
                <c:pt idx="34">
                  <c:v>PCT BARKING &amp; DAGENHAM CCG</c:v>
                </c:pt>
                <c:pt idx="35">
                  <c:v>PCT GUILDFORD AND WAVERLEY CCG</c:v>
                </c:pt>
                <c:pt idx="36">
                  <c:v>PCT SOUTH WARWICKSHIRE CCG</c:v>
                </c:pt>
                <c:pt idx="37">
                  <c:v>PCT TOWER HAMLETS CCG</c:v>
                </c:pt>
                <c:pt idx="38">
                  <c:v>PCT SURREY HEATH CCG</c:v>
                </c:pt>
                <c:pt idx="39">
                  <c:v>PCT SOUTH READING CCG</c:v>
                </c:pt>
                <c:pt idx="40">
                  <c:v>PCT LEICESTER CITY CCG</c:v>
                </c:pt>
                <c:pt idx="41">
                  <c:v>PCT WEST ESSEX CCG</c:v>
                </c:pt>
                <c:pt idx="42">
                  <c:v>PCT OXFORDSHIRE CCG</c:v>
                </c:pt>
                <c:pt idx="43">
                  <c:v>PCT LUTON CCG</c:v>
                </c:pt>
                <c:pt idx="44">
                  <c:v>PCT BROMLEY CCG</c:v>
                </c:pt>
                <c:pt idx="45">
                  <c:v>PCT MILTON KEYNES CCG</c:v>
                </c:pt>
                <c:pt idx="46">
                  <c:v>PCT EAST AND NORTH HERTFORDSHIRE CCG</c:v>
                </c:pt>
                <c:pt idx="47">
                  <c:v>PCT HAVERING CCG</c:v>
                </c:pt>
                <c:pt idx="48">
                  <c:v>PCT CRAWLEY CCG</c:v>
                </c:pt>
                <c:pt idx="49">
                  <c:v>PCT NORTH WEST SURREY CCG</c:v>
                </c:pt>
                <c:pt idx="50">
                  <c:v>PCT ISLINGTON CCG</c:v>
                </c:pt>
                <c:pt idx="51">
                  <c:v>PCT BATH AND NORTH EAST SOMERSET CCG</c:v>
                </c:pt>
                <c:pt idx="52">
                  <c:v>PCT LEEDS NORTH CCG</c:v>
                </c:pt>
                <c:pt idx="53">
                  <c:v>PCT GREENWICH CCG</c:v>
                </c:pt>
                <c:pt idx="54">
                  <c:v>PCT BEDFORDSHIRE CCG</c:v>
                </c:pt>
                <c:pt idx="55">
                  <c:v>PCT NORTH EAST HAMPSHIRE AND FARNHAM CCG</c:v>
                </c:pt>
                <c:pt idx="56">
                  <c:v>PCT RUSHCLIFFE CCG</c:v>
                </c:pt>
                <c:pt idx="57">
                  <c:v>PCT LEWISHAM CCG</c:v>
                </c:pt>
                <c:pt idx="58">
                  <c:v>PCT SOUTH GLOUCESTERSHIRE CCG</c:v>
                </c:pt>
                <c:pt idx="59">
                  <c:v>PCT DORSET CCG</c:v>
                </c:pt>
                <c:pt idx="60">
                  <c:v>PCT BIRMINGHAM SOUTH AND CENTRAL CCG</c:v>
                </c:pt>
                <c:pt idx="61">
                  <c:v>PCT NORTH &amp; WEST READING CCG</c:v>
                </c:pt>
                <c:pt idx="62">
                  <c:v>PCT NEWBURY AND DISTRICT CCG</c:v>
                </c:pt>
                <c:pt idx="63">
                  <c:v>PCT NORTH HAMPSHIRE CCG</c:v>
                </c:pt>
                <c:pt idx="64">
                  <c:v>PCT SOUTHERN DERBYSHIRE CCG</c:v>
                </c:pt>
                <c:pt idx="65">
                  <c:v>PCT COVENTRY AND RUGBY CCG</c:v>
                </c:pt>
                <c:pt idx="66">
                  <c:v>PCT THURROCK CCG</c:v>
                </c:pt>
                <c:pt idx="67">
                  <c:v>PCT BRISTOL CCG</c:v>
                </c:pt>
                <c:pt idx="68">
                  <c:v>PCT HORSHAM AND MID SUSSEX CCG</c:v>
                </c:pt>
                <c:pt idx="69">
                  <c:v>PCT LEEDS WEST CCG</c:v>
                </c:pt>
                <c:pt idx="70">
                  <c:v>PCT SOLIHULL CCG</c:v>
                </c:pt>
                <c:pt idx="71">
                  <c:v>PCT CAMBRIDGESHIRE AND PETERBOROUGH CCG</c:v>
                </c:pt>
                <c:pt idx="72">
                  <c:v>PCT BEXLEY CCG</c:v>
                </c:pt>
                <c:pt idx="73">
                  <c:v>PCT EAST LEICESTERSHIRE AND RUTLAND CCG</c:v>
                </c:pt>
                <c:pt idx="74">
                  <c:v>PCT HEREFORDSHIRE CCG</c:v>
                </c:pt>
                <c:pt idx="75">
                  <c:v>PCT WOLVERHAMPTON CCG</c:v>
                </c:pt>
                <c:pt idx="76">
                  <c:v>PCT WEST KENT CCG</c:v>
                </c:pt>
                <c:pt idx="77">
                  <c:v>PCT REDDITCH AND BROMSGROVE CCG</c:v>
                </c:pt>
                <c:pt idx="78">
                  <c:v>PCT EAST STAFFORDSHIRE CCG</c:v>
                </c:pt>
                <c:pt idx="79">
                  <c:v>PCT NOTTINGHAM CITY CCG</c:v>
                </c:pt>
                <c:pt idx="80">
                  <c:v>PCT DARTFORD, GRAVESHAM AND SWANLEY CCG</c:v>
                </c:pt>
                <c:pt idx="81">
                  <c:v>PCT HARROGATE AND RURAL DISTRICT CCG</c:v>
                </c:pt>
                <c:pt idx="82">
                  <c:v>PCT WEST HAMPSHIRE CCG</c:v>
                </c:pt>
                <c:pt idx="83">
                  <c:v>PCT DUDLEY CCG</c:v>
                </c:pt>
                <c:pt idx="84">
                  <c:v>PCT SOUTH WORCESTERSHIRE CCG</c:v>
                </c:pt>
                <c:pt idx="85">
                  <c:v>PCT COASTAL WEST SUSSEX CCG</c:v>
                </c:pt>
                <c:pt idx="86">
                  <c:v>PCT WEST LEICESTERSHIRE CCG</c:v>
                </c:pt>
                <c:pt idx="87">
                  <c:v>PCT PORTSMOUTH CCG</c:v>
                </c:pt>
                <c:pt idx="88">
                  <c:v>PCT WYRE FOREST CCG</c:v>
                </c:pt>
                <c:pt idx="89">
                  <c:v>PCT SHROPSHIRE CCG</c:v>
                </c:pt>
                <c:pt idx="90">
                  <c:v>PCT BASILDON AND BRENTWOOD CCG</c:v>
                </c:pt>
                <c:pt idx="91">
                  <c:v>PCT CASTLE POINT AND ROCHFORD CCG</c:v>
                </c:pt>
                <c:pt idx="92">
                  <c:v>PCT NORTH KIRKLEES CCG</c:v>
                </c:pt>
                <c:pt idx="93">
                  <c:v>PCT NORTH EAST LINCOLNSHIRE CCG</c:v>
                </c:pt>
                <c:pt idx="94">
                  <c:v>PCT ASHFORD CCG</c:v>
                </c:pt>
                <c:pt idx="95">
                  <c:v>PCT GLOUCESTERSHIRE CCG</c:v>
                </c:pt>
                <c:pt idx="96">
                  <c:v>PCT AIREDALE, WHARFEDALE AND CRAVEN CCG</c:v>
                </c:pt>
                <c:pt idx="97">
                  <c:v>PCT BIRMINGHAM CROSSCITY CCG</c:v>
                </c:pt>
                <c:pt idx="98">
                  <c:v>PCT SOMERSET CCG</c:v>
                </c:pt>
                <c:pt idx="99">
                  <c:v>PCT SOUTHEND CCG</c:v>
                </c:pt>
                <c:pt idx="100">
                  <c:v>PCT FAREHAM AND GOSPORT CCG</c:v>
                </c:pt>
                <c:pt idx="101">
                  <c:v>PCT NENE CCG</c:v>
                </c:pt>
                <c:pt idx="102">
                  <c:v>PCT WARWICKSHIRE NORTH CCG</c:v>
                </c:pt>
                <c:pt idx="103">
                  <c:v>PCT STAFFORD AND SURROUNDS CCG</c:v>
                </c:pt>
                <c:pt idx="104">
                  <c:v>PCT HIGH WEALD LEWES HAVENS CCG</c:v>
                </c:pt>
                <c:pt idx="105">
                  <c:v>PCT LEEDS SOUTH AND EAST CCG</c:v>
                </c:pt>
                <c:pt idx="106">
                  <c:v>PCT SANDWELL AND WEST BIRMINGHAM CCG</c:v>
                </c:pt>
                <c:pt idx="107">
                  <c:v>PCT EREWASH CCG</c:v>
                </c:pt>
                <c:pt idx="108">
                  <c:v>PCT CORBY CCG</c:v>
                </c:pt>
                <c:pt idx="109">
                  <c:v>PCT NORTH SOMERSET CCG</c:v>
                </c:pt>
                <c:pt idx="110">
                  <c:v>Powys Teaching</c:v>
                </c:pt>
                <c:pt idx="111">
                  <c:v>Cardiff And Vale Uni</c:v>
                </c:pt>
                <c:pt idx="112">
                  <c:v>PCT HASTINGS &amp; ROTHER CCG</c:v>
                </c:pt>
                <c:pt idx="113">
                  <c:v>PCT GREATER HUDDERSFIELD CCG</c:v>
                </c:pt>
                <c:pt idx="114">
                  <c:v>PCT CENTRAL MANCHESTER CCG</c:v>
                </c:pt>
                <c:pt idx="115">
                  <c:v>PCT WILTSHIRE CCG</c:v>
                </c:pt>
                <c:pt idx="116">
                  <c:v>PCT SOUTH EASTERN HAMPSHIRE CCG</c:v>
                </c:pt>
                <c:pt idx="117">
                  <c:v>PCT CALDERDALE CCG</c:v>
                </c:pt>
                <c:pt idx="118">
                  <c:v>PCT SOUTHAMPTON CCG</c:v>
                </c:pt>
                <c:pt idx="119">
                  <c:v>PCT MID ESSEX CCG</c:v>
                </c:pt>
                <c:pt idx="120">
                  <c:v>PCT BRADFORD DISTRICTS CCG</c:v>
                </c:pt>
                <c:pt idx="121">
                  <c:v>PCT CUMBRIA CCG</c:v>
                </c:pt>
                <c:pt idx="122">
                  <c:v>PCT CHORLEY AND SOUTH RIBBLE CCG</c:v>
                </c:pt>
                <c:pt idx="123">
                  <c:v>PCT SWINDON CCG</c:v>
                </c:pt>
                <c:pt idx="124">
                  <c:v>PCT IPSWICH AND EAST SUFFOLK CCG</c:v>
                </c:pt>
                <c:pt idx="125">
                  <c:v>PCT HULL CCG</c:v>
                </c:pt>
                <c:pt idx="126">
                  <c:v>PCT EASTERN CHESHIRE CCG</c:v>
                </c:pt>
                <c:pt idx="127">
                  <c:v>PCT EAST RIDING OF YORKSHIRE CCG</c:v>
                </c:pt>
                <c:pt idx="128">
                  <c:v>PCT CANNOCK CHASE CCG</c:v>
                </c:pt>
                <c:pt idx="129">
                  <c:v>PCT WEST CHESHIRE CCG</c:v>
                </c:pt>
                <c:pt idx="130">
                  <c:v>PCT SOUTH LINCOLNSHIRE CCG</c:v>
                </c:pt>
                <c:pt idx="131">
                  <c:v>PCT NORTH STAFFORDSHIRE CCG</c:v>
                </c:pt>
                <c:pt idx="132">
                  <c:v>PCT NOTTINGHAM NORTH &amp; EAST CCG</c:v>
                </c:pt>
                <c:pt idx="133">
                  <c:v>PCT VALE OF YORK CCG</c:v>
                </c:pt>
                <c:pt idx="134">
                  <c:v>PCT SOUTH CHESHIRE CCG</c:v>
                </c:pt>
                <c:pt idx="135">
                  <c:v>PCT NOTTINGHAM WEST CCG</c:v>
                </c:pt>
                <c:pt idx="136">
                  <c:v>PCT BRIGHTON &amp; HOVE CCG</c:v>
                </c:pt>
                <c:pt idx="137">
                  <c:v>PCT MEDWAY CCG</c:v>
                </c:pt>
                <c:pt idx="138">
                  <c:v>PCT TELFORD &amp; WREKIN CCG</c:v>
                </c:pt>
                <c:pt idx="139">
                  <c:v>PCT EASTBOURNE, HAILSHAM AND SEAFORD CCG</c:v>
                </c:pt>
                <c:pt idx="140">
                  <c:v>PCT NEWARK &amp; SHERWOOD CCG</c:v>
                </c:pt>
                <c:pt idx="141">
                  <c:v>PCT CANTERBURY AND COASTAL CCG</c:v>
                </c:pt>
                <c:pt idx="142">
                  <c:v>PCT SHEFFIELD CCG</c:v>
                </c:pt>
                <c:pt idx="143">
                  <c:v>PCT TRAFFORD CCG</c:v>
                </c:pt>
                <c:pt idx="144">
                  <c:v>PCT GREATER PRESTON CCG</c:v>
                </c:pt>
                <c:pt idx="145">
                  <c:v>PCT HAMBLETON, RICHMONDSHIRE AND WHITBY CCG</c:v>
                </c:pt>
                <c:pt idx="146">
                  <c:v>Betsi Cadwaladr Uni</c:v>
                </c:pt>
                <c:pt idx="147">
                  <c:v>PCT NORTH, EAST, WEST DEVON CCG</c:v>
                </c:pt>
                <c:pt idx="148">
                  <c:v>PCT BLACKBURN WITH DARWEN CCG</c:v>
                </c:pt>
                <c:pt idx="149">
                  <c:v>PCT NORTH LINCOLNSHIRE CCG</c:v>
                </c:pt>
                <c:pt idx="150">
                  <c:v>PCT WEST SUFFOLK CCG</c:v>
                </c:pt>
                <c:pt idx="151">
                  <c:v>Hywel Dda</c:v>
                </c:pt>
                <c:pt idx="152">
                  <c:v>PCT ROTHERHAM CCG</c:v>
                </c:pt>
                <c:pt idx="153">
                  <c:v>PCT STOKE ON TRENT CCG</c:v>
                </c:pt>
                <c:pt idx="154">
                  <c:v>PCT MANSFIELD &amp; ASHFIELD CCG</c:v>
                </c:pt>
                <c:pt idx="155">
                  <c:v>PCT SOUTH WEST LINCOLNSHIRE CCG</c:v>
                </c:pt>
                <c:pt idx="156">
                  <c:v>PCT STOCKPORT CCG</c:v>
                </c:pt>
                <c:pt idx="157">
                  <c:v>PCT SE STAFFS &amp; SEISDON PENINSULAR CCG</c:v>
                </c:pt>
                <c:pt idx="158">
                  <c:v>PCT SCARBOROUGH AND RYEDALE CCG</c:v>
                </c:pt>
                <c:pt idx="159">
                  <c:v>PCT SOUTH NORFOLK CCG</c:v>
                </c:pt>
                <c:pt idx="160">
                  <c:v>PCT NORWICH CCG</c:v>
                </c:pt>
                <c:pt idx="161">
                  <c:v>PCT WARRINGTON CCG</c:v>
                </c:pt>
                <c:pt idx="162">
                  <c:v>PCT SOUTH MANCHESTER CCG</c:v>
                </c:pt>
                <c:pt idx="163">
                  <c:v>PCT SOUTH KENT COAST CCG</c:v>
                </c:pt>
                <c:pt idx="164">
                  <c:v>PCT WALSALL CCG</c:v>
                </c:pt>
                <c:pt idx="165">
                  <c:v>PCT LANCASHIRE NORTH CCG</c:v>
                </c:pt>
                <c:pt idx="166">
                  <c:v>PCT BURY CCG</c:v>
                </c:pt>
                <c:pt idx="167">
                  <c:v>PCT SWALE CCG</c:v>
                </c:pt>
                <c:pt idx="168">
                  <c:v>PCT WIRRAL CCG</c:v>
                </c:pt>
                <c:pt idx="169">
                  <c:v>PCT EAST LANCASHIRE CCG</c:v>
                </c:pt>
                <c:pt idx="170">
                  <c:v>PCT VALE ROYAL CCG</c:v>
                </c:pt>
                <c:pt idx="171">
                  <c:v>PCT SOUTH DEVON AND TORBAY CCG</c:v>
                </c:pt>
                <c:pt idx="172">
                  <c:v>PCT KERNOW CCG</c:v>
                </c:pt>
                <c:pt idx="173">
                  <c:v>PCT BOLTON CCG</c:v>
                </c:pt>
                <c:pt idx="174">
                  <c:v>PCT NORTH NORFOLK CCG</c:v>
                </c:pt>
                <c:pt idx="175">
                  <c:v>PCT ISLE OF WIGHT CCG</c:v>
                </c:pt>
                <c:pt idx="176">
                  <c:v>PCT WAKEFIELD CCG</c:v>
                </c:pt>
                <c:pt idx="177">
                  <c:v>PCT LINCOLNSHIRE WEST CCG</c:v>
                </c:pt>
                <c:pt idx="178">
                  <c:v>PCT NORTH EAST ESSEX CCG</c:v>
                </c:pt>
                <c:pt idx="179">
                  <c:v>Abertawe Bro Morgannwg Uni</c:v>
                </c:pt>
                <c:pt idx="180">
                  <c:v>PCT NORTH DERBYSHIRE CCG</c:v>
                </c:pt>
                <c:pt idx="181">
                  <c:v>PCT SOUTHPORT AND FORMBY CCG</c:v>
                </c:pt>
                <c:pt idx="182">
                  <c:v>PCT DARLINGTON CCG</c:v>
                </c:pt>
                <c:pt idx="183">
                  <c:v>PCT BARNSLEY CCG</c:v>
                </c:pt>
                <c:pt idx="184">
                  <c:v>PCT SUNDERLAND CCG</c:v>
                </c:pt>
                <c:pt idx="185">
                  <c:v>PCT TAMESIDE AND GLOSSOP CCG</c:v>
                </c:pt>
                <c:pt idx="186">
                  <c:v>PCT WEST LANCASHIRE CCG</c:v>
                </c:pt>
                <c:pt idx="187">
                  <c:v>PCT HEYWOOD, MIDDLETON &amp; ROCHDALE CCG</c:v>
                </c:pt>
                <c:pt idx="188">
                  <c:v>PCT THANET CCG</c:v>
                </c:pt>
                <c:pt idx="189">
                  <c:v>PCT NORTHUMBERLAND CCG</c:v>
                </c:pt>
                <c:pt idx="190">
                  <c:v>PCT NORTH TYNESIDE CCG</c:v>
                </c:pt>
                <c:pt idx="191">
                  <c:v>PCT SALFORD CCG</c:v>
                </c:pt>
                <c:pt idx="192">
                  <c:v>PCT DONCASTER CCG</c:v>
                </c:pt>
                <c:pt idx="193">
                  <c:v>Aneurin Bevan</c:v>
                </c:pt>
                <c:pt idx="194">
                  <c:v>PCT WEST NORFOLK CCG</c:v>
                </c:pt>
                <c:pt idx="195">
                  <c:v>PCT NORTH MANCHESTER CCG</c:v>
                </c:pt>
                <c:pt idx="196">
                  <c:v>PCT NEWCASTLE GATESHEAD CCG</c:v>
                </c:pt>
                <c:pt idx="197">
                  <c:v>PCT BASSETLAW CCG</c:v>
                </c:pt>
                <c:pt idx="198">
                  <c:v>PCT OLDHAM CCG</c:v>
                </c:pt>
                <c:pt idx="199">
                  <c:v>PCT HARTLEPOOL AND STOCKTON-ON-TEES CCG</c:v>
                </c:pt>
                <c:pt idx="200">
                  <c:v>PCT FYLDE &amp; WYRE CCG</c:v>
                </c:pt>
                <c:pt idx="201">
                  <c:v>PCT NORTH DURHAM CCG</c:v>
                </c:pt>
                <c:pt idx="202">
                  <c:v>PCT BLACKPOOL CCG</c:v>
                </c:pt>
                <c:pt idx="203">
                  <c:v>PCT SOUTH TYNESIDE CCG</c:v>
                </c:pt>
                <c:pt idx="204">
                  <c:v>Cwm Taf</c:v>
                </c:pt>
                <c:pt idx="205">
                  <c:v>PCT LIVERPOOL CCG</c:v>
                </c:pt>
                <c:pt idx="206">
                  <c:v>PCT GREAT YARMOUTH &amp; WAVENEY CCG</c:v>
                </c:pt>
                <c:pt idx="207">
                  <c:v>PCT HARDWICK CCG</c:v>
                </c:pt>
                <c:pt idx="208">
                  <c:v>PCT WIGAN BOROUGH CCG</c:v>
                </c:pt>
                <c:pt idx="209">
                  <c:v>PCT SOUTH SEFTON CCG</c:v>
                </c:pt>
                <c:pt idx="210">
                  <c:v>PCT SOUTH TEES CCG</c:v>
                </c:pt>
                <c:pt idx="211">
                  <c:v>PCT LINCOLNSHIRE EAST CCG</c:v>
                </c:pt>
                <c:pt idx="212">
                  <c:v>PCT DURHAM DALES,EASINGTON &amp; SEDGEFIELD CCG</c:v>
                </c:pt>
                <c:pt idx="213">
                  <c:v>PCT KNOWSLEY CCG</c:v>
                </c:pt>
                <c:pt idx="214">
                  <c:v>PCT ST HELENS CCG</c:v>
                </c:pt>
                <c:pt idx="215">
                  <c:v>PCT HALTON CCG</c:v>
                </c:pt>
              </c:strCache>
            </c:strRef>
          </c:cat>
          <c:val>
            <c:numRef>
              <c:f>'Gabapentin &amp; Pregabalin'!$C$2:$C$217</c:f>
              <c:numCache>
                <c:formatCode>General</c:formatCode>
                <c:ptCount val="216"/>
                <c:pt idx="0">
                  <c:v>1026.2698564593302</c:v>
                </c:pt>
                <c:pt idx="1">
                  <c:v>1026.2698564593302</c:v>
                </c:pt>
                <c:pt idx="2">
                  <c:v>1026.2698564593302</c:v>
                </c:pt>
                <c:pt idx="3">
                  <c:v>1026.2698564593302</c:v>
                </c:pt>
                <c:pt idx="4">
                  <c:v>1026.2698564593302</c:v>
                </c:pt>
                <c:pt idx="5">
                  <c:v>1026.2698564593302</c:v>
                </c:pt>
                <c:pt idx="6">
                  <c:v>1026.2698564593302</c:v>
                </c:pt>
                <c:pt idx="7">
                  <c:v>1026.2698564593302</c:v>
                </c:pt>
                <c:pt idx="8">
                  <c:v>1026.2698564593302</c:v>
                </c:pt>
                <c:pt idx="9">
                  <c:v>1026.2698564593302</c:v>
                </c:pt>
                <c:pt idx="10">
                  <c:v>1026.2698564593302</c:v>
                </c:pt>
                <c:pt idx="11">
                  <c:v>1026.2698564593302</c:v>
                </c:pt>
                <c:pt idx="12">
                  <c:v>1026.2698564593302</c:v>
                </c:pt>
                <c:pt idx="13">
                  <c:v>1026.2698564593302</c:v>
                </c:pt>
                <c:pt idx="14">
                  <c:v>1026.2698564593302</c:v>
                </c:pt>
                <c:pt idx="15">
                  <c:v>1026.2698564593302</c:v>
                </c:pt>
                <c:pt idx="16">
                  <c:v>1026.2698564593302</c:v>
                </c:pt>
                <c:pt idx="17">
                  <c:v>1026.2698564593302</c:v>
                </c:pt>
                <c:pt idx="18">
                  <c:v>1026.2698564593302</c:v>
                </c:pt>
                <c:pt idx="19">
                  <c:v>1026.2698564593302</c:v>
                </c:pt>
                <c:pt idx="20">
                  <c:v>1026.2698564593302</c:v>
                </c:pt>
                <c:pt idx="21">
                  <c:v>1026.2698564593302</c:v>
                </c:pt>
                <c:pt idx="22">
                  <c:v>1026.2698564593302</c:v>
                </c:pt>
                <c:pt idx="23">
                  <c:v>1026.2698564593302</c:v>
                </c:pt>
                <c:pt idx="24">
                  <c:v>1026.2698564593302</c:v>
                </c:pt>
                <c:pt idx="25">
                  <c:v>1026.2698564593302</c:v>
                </c:pt>
                <c:pt idx="26">
                  <c:v>1026.2698564593302</c:v>
                </c:pt>
                <c:pt idx="27">
                  <c:v>1026.2698564593302</c:v>
                </c:pt>
                <c:pt idx="28">
                  <c:v>1026.2698564593302</c:v>
                </c:pt>
                <c:pt idx="29">
                  <c:v>1026.2698564593302</c:v>
                </c:pt>
                <c:pt idx="30">
                  <c:v>1026.2698564593302</c:v>
                </c:pt>
                <c:pt idx="31">
                  <c:v>1026.2698564593302</c:v>
                </c:pt>
                <c:pt idx="32">
                  <c:v>1026.2698564593302</c:v>
                </c:pt>
                <c:pt idx="33">
                  <c:v>1026.2698564593302</c:v>
                </c:pt>
                <c:pt idx="34">
                  <c:v>1026.2698564593302</c:v>
                </c:pt>
                <c:pt idx="35">
                  <c:v>1026.2698564593302</c:v>
                </c:pt>
                <c:pt idx="36">
                  <c:v>1026.2698564593302</c:v>
                </c:pt>
                <c:pt idx="37">
                  <c:v>1026.2698564593302</c:v>
                </c:pt>
                <c:pt idx="38">
                  <c:v>1026.2698564593302</c:v>
                </c:pt>
                <c:pt idx="39">
                  <c:v>1026.2698564593302</c:v>
                </c:pt>
                <c:pt idx="40">
                  <c:v>1026.2698564593302</c:v>
                </c:pt>
                <c:pt idx="41">
                  <c:v>1026.2698564593302</c:v>
                </c:pt>
                <c:pt idx="42">
                  <c:v>1026.2698564593302</c:v>
                </c:pt>
                <c:pt idx="43">
                  <c:v>1026.2698564593302</c:v>
                </c:pt>
                <c:pt idx="44">
                  <c:v>1026.2698564593302</c:v>
                </c:pt>
                <c:pt idx="45">
                  <c:v>1026.2698564593302</c:v>
                </c:pt>
                <c:pt idx="46">
                  <c:v>1026.2698564593302</c:v>
                </c:pt>
                <c:pt idx="47">
                  <c:v>1026.2698564593302</c:v>
                </c:pt>
                <c:pt idx="48">
                  <c:v>1026.2698564593302</c:v>
                </c:pt>
                <c:pt idx="49">
                  <c:v>1026.2698564593302</c:v>
                </c:pt>
                <c:pt idx="50">
                  <c:v>1026.2698564593302</c:v>
                </c:pt>
                <c:pt idx="51">
                  <c:v>1026.2698564593302</c:v>
                </c:pt>
                <c:pt idx="52">
                  <c:v>1026.2698564593302</c:v>
                </c:pt>
                <c:pt idx="53">
                  <c:v>1026.2698564593302</c:v>
                </c:pt>
                <c:pt idx="54">
                  <c:v>1026.2698564593302</c:v>
                </c:pt>
                <c:pt idx="55">
                  <c:v>1026.2698564593302</c:v>
                </c:pt>
                <c:pt idx="56">
                  <c:v>1026.2698564593302</c:v>
                </c:pt>
                <c:pt idx="57">
                  <c:v>1026.2698564593302</c:v>
                </c:pt>
                <c:pt idx="58">
                  <c:v>1026.2698564593302</c:v>
                </c:pt>
                <c:pt idx="59">
                  <c:v>1026.2698564593302</c:v>
                </c:pt>
                <c:pt idx="60">
                  <c:v>1026.2698564593302</c:v>
                </c:pt>
                <c:pt idx="61">
                  <c:v>1026.2698564593302</c:v>
                </c:pt>
                <c:pt idx="62">
                  <c:v>1026.2698564593302</c:v>
                </c:pt>
                <c:pt idx="63">
                  <c:v>1026.2698564593302</c:v>
                </c:pt>
                <c:pt idx="64">
                  <c:v>1026.2698564593302</c:v>
                </c:pt>
                <c:pt idx="65">
                  <c:v>1026.2698564593302</c:v>
                </c:pt>
                <c:pt idx="66">
                  <c:v>1026.2698564593302</c:v>
                </c:pt>
                <c:pt idx="67">
                  <c:v>1026.2698564593302</c:v>
                </c:pt>
                <c:pt idx="68">
                  <c:v>1026.2698564593302</c:v>
                </c:pt>
                <c:pt idx="69">
                  <c:v>1026.2698564593302</c:v>
                </c:pt>
                <c:pt idx="70">
                  <c:v>1026.2698564593302</c:v>
                </c:pt>
                <c:pt idx="71">
                  <c:v>1026.2698564593302</c:v>
                </c:pt>
                <c:pt idx="72">
                  <c:v>1026.2698564593302</c:v>
                </c:pt>
                <c:pt idx="73">
                  <c:v>1026.2698564593302</c:v>
                </c:pt>
                <c:pt idx="74">
                  <c:v>1026.2698564593302</c:v>
                </c:pt>
                <c:pt idx="75">
                  <c:v>1026.2698564593302</c:v>
                </c:pt>
                <c:pt idx="76">
                  <c:v>1026.2698564593302</c:v>
                </c:pt>
                <c:pt idx="77">
                  <c:v>1026.2698564593302</c:v>
                </c:pt>
                <c:pt idx="78">
                  <c:v>1026.2698564593302</c:v>
                </c:pt>
                <c:pt idx="79">
                  <c:v>1026.2698564593302</c:v>
                </c:pt>
                <c:pt idx="80">
                  <c:v>1026.2698564593302</c:v>
                </c:pt>
                <c:pt idx="81">
                  <c:v>1026.2698564593302</c:v>
                </c:pt>
                <c:pt idx="82">
                  <c:v>1026.2698564593302</c:v>
                </c:pt>
                <c:pt idx="83">
                  <c:v>1026.2698564593302</c:v>
                </c:pt>
                <c:pt idx="84">
                  <c:v>1026.2698564593302</c:v>
                </c:pt>
                <c:pt idx="85">
                  <c:v>1026.2698564593302</c:v>
                </c:pt>
                <c:pt idx="86">
                  <c:v>1026.2698564593302</c:v>
                </c:pt>
                <c:pt idx="87">
                  <c:v>1026.2698564593302</c:v>
                </c:pt>
                <c:pt idx="88">
                  <c:v>1026.2698564593302</c:v>
                </c:pt>
                <c:pt idx="89">
                  <c:v>1026.2698564593302</c:v>
                </c:pt>
                <c:pt idx="90">
                  <c:v>1026.2698564593302</c:v>
                </c:pt>
                <c:pt idx="91">
                  <c:v>1026.2698564593302</c:v>
                </c:pt>
                <c:pt idx="92">
                  <c:v>1026.2698564593302</c:v>
                </c:pt>
                <c:pt idx="93">
                  <c:v>1026.2698564593302</c:v>
                </c:pt>
                <c:pt idx="94">
                  <c:v>1026.2698564593302</c:v>
                </c:pt>
                <c:pt idx="95">
                  <c:v>1026.2698564593302</c:v>
                </c:pt>
                <c:pt idx="96">
                  <c:v>1026.2698564593302</c:v>
                </c:pt>
                <c:pt idx="97">
                  <c:v>1026.2698564593302</c:v>
                </c:pt>
                <c:pt idx="98">
                  <c:v>1026.2698564593302</c:v>
                </c:pt>
                <c:pt idx="99">
                  <c:v>1026.2698564593302</c:v>
                </c:pt>
                <c:pt idx="100">
                  <c:v>1026.2698564593302</c:v>
                </c:pt>
                <c:pt idx="101">
                  <c:v>1026.2698564593302</c:v>
                </c:pt>
                <c:pt idx="102">
                  <c:v>1026.2698564593302</c:v>
                </c:pt>
                <c:pt idx="103">
                  <c:v>1026.2698564593302</c:v>
                </c:pt>
                <c:pt idx="104">
                  <c:v>1026.2698564593302</c:v>
                </c:pt>
                <c:pt idx="105">
                  <c:v>1026.2698564593302</c:v>
                </c:pt>
                <c:pt idx="106">
                  <c:v>1026.2698564593302</c:v>
                </c:pt>
                <c:pt idx="107">
                  <c:v>1026.2698564593302</c:v>
                </c:pt>
                <c:pt idx="108">
                  <c:v>1026.2698564593302</c:v>
                </c:pt>
                <c:pt idx="109">
                  <c:v>1026.2698564593302</c:v>
                </c:pt>
                <c:pt idx="110">
                  <c:v>1026.2698564593302</c:v>
                </c:pt>
                <c:pt idx="111">
                  <c:v>1026.2698564593302</c:v>
                </c:pt>
                <c:pt idx="112">
                  <c:v>1026.2698564593302</c:v>
                </c:pt>
                <c:pt idx="113">
                  <c:v>1026.2698564593302</c:v>
                </c:pt>
                <c:pt idx="114">
                  <c:v>1026.2698564593302</c:v>
                </c:pt>
                <c:pt idx="115">
                  <c:v>1026.2698564593302</c:v>
                </c:pt>
                <c:pt idx="116">
                  <c:v>1026.2698564593302</c:v>
                </c:pt>
                <c:pt idx="117">
                  <c:v>1026.2698564593302</c:v>
                </c:pt>
                <c:pt idx="118">
                  <c:v>1026.2698564593302</c:v>
                </c:pt>
                <c:pt idx="119">
                  <c:v>1026.2698564593302</c:v>
                </c:pt>
                <c:pt idx="120">
                  <c:v>1026.2698564593302</c:v>
                </c:pt>
                <c:pt idx="121">
                  <c:v>1026.2698564593302</c:v>
                </c:pt>
                <c:pt idx="122">
                  <c:v>1026.2698564593302</c:v>
                </c:pt>
                <c:pt idx="123">
                  <c:v>1026.2698564593302</c:v>
                </c:pt>
                <c:pt idx="124">
                  <c:v>1026.2698564593302</c:v>
                </c:pt>
                <c:pt idx="125">
                  <c:v>1026.2698564593302</c:v>
                </c:pt>
                <c:pt idx="126">
                  <c:v>1026.2698564593302</c:v>
                </c:pt>
                <c:pt idx="127">
                  <c:v>1026.2698564593302</c:v>
                </c:pt>
                <c:pt idx="128">
                  <c:v>1026.2698564593302</c:v>
                </c:pt>
                <c:pt idx="129">
                  <c:v>1026.2698564593302</c:v>
                </c:pt>
                <c:pt idx="130">
                  <c:v>1026.2698564593302</c:v>
                </c:pt>
                <c:pt idx="131">
                  <c:v>1026.2698564593302</c:v>
                </c:pt>
                <c:pt idx="132">
                  <c:v>1026.2698564593302</c:v>
                </c:pt>
                <c:pt idx="133">
                  <c:v>1026.2698564593302</c:v>
                </c:pt>
                <c:pt idx="134">
                  <c:v>1026.2698564593302</c:v>
                </c:pt>
                <c:pt idx="135">
                  <c:v>1026.2698564593302</c:v>
                </c:pt>
                <c:pt idx="136">
                  <c:v>1026.2698564593302</c:v>
                </c:pt>
                <c:pt idx="137">
                  <c:v>1026.2698564593302</c:v>
                </c:pt>
                <c:pt idx="138">
                  <c:v>1026.2698564593302</c:v>
                </c:pt>
                <c:pt idx="139">
                  <c:v>1026.2698564593302</c:v>
                </c:pt>
                <c:pt idx="140">
                  <c:v>1026.2698564593302</c:v>
                </c:pt>
                <c:pt idx="141">
                  <c:v>1026.2698564593302</c:v>
                </c:pt>
                <c:pt idx="142">
                  <c:v>1026.2698564593302</c:v>
                </c:pt>
                <c:pt idx="143">
                  <c:v>1026.2698564593302</c:v>
                </c:pt>
                <c:pt idx="144">
                  <c:v>1026.2698564593302</c:v>
                </c:pt>
                <c:pt idx="145">
                  <c:v>1026.2698564593302</c:v>
                </c:pt>
                <c:pt idx="146">
                  <c:v>1026.2698564593302</c:v>
                </c:pt>
                <c:pt idx="147">
                  <c:v>1026.2698564593302</c:v>
                </c:pt>
                <c:pt idx="148">
                  <c:v>1026.2698564593302</c:v>
                </c:pt>
                <c:pt idx="149">
                  <c:v>1026.2698564593302</c:v>
                </c:pt>
                <c:pt idx="150">
                  <c:v>1026.2698564593302</c:v>
                </c:pt>
                <c:pt idx="151">
                  <c:v>1026.2698564593302</c:v>
                </c:pt>
                <c:pt idx="152">
                  <c:v>1026.2698564593302</c:v>
                </c:pt>
                <c:pt idx="153">
                  <c:v>1026.2698564593302</c:v>
                </c:pt>
                <c:pt idx="154">
                  <c:v>1026.2698564593302</c:v>
                </c:pt>
                <c:pt idx="155">
                  <c:v>1026.2698564593302</c:v>
                </c:pt>
                <c:pt idx="156">
                  <c:v>1026.2698564593302</c:v>
                </c:pt>
                <c:pt idx="157">
                  <c:v>1026.2698564593302</c:v>
                </c:pt>
                <c:pt idx="158">
                  <c:v>1026.2698564593302</c:v>
                </c:pt>
                <c:pt idx="159">
                  <c:v>1026.2698564593302</c:v>
                </c:pt>
                <c:pt idx="160">
                  <c:v>1026.2698564593302</c:v>
                </c:pt>
                <c:pt idx="161">
                  <c:v>1026.2698564593302</c:v>
                </c:pt>
                <c:pt idx="162">
                  <c:v>1026.2698564593302</c:v>
                </c:pt>
                <c:pt idx="163">
                  <c:v>1026.2698564593302</c:v>
                </c:pt>
                <c:pt idx="164">
                  <c:v>1026.2698564593302</c:v>
                </c:pt>
                <c:pt idx="165">
                  <c:v>1026.2698564593302</c:v>
                </c:pt>
                <c:pt idx="166">
                  <c:v>1026.2698564593302</c:v>
                </c:pt>
                <c:pt idx="167">
                  <c:v>1026.2698564593302</c:v>
                </c:pt>
                <c:pt idx="168">
                  <c:v>1026.2698564593302</c:v>
                </c:pt>
                <c:pt idx="169">
                  <c:v>1026.2698564593302</c:v>
                </c:pt>
                <c:pt idx="170">
                  <c:v>1026.2698564593302</c:v>
                </c:pt>
                <c:pt idx="171">
                  <c:v>1026.2698564593302</c:v>
                </c:pt>
                <c:pt idx="172">
                  <c:v>1026.2698564593302</c:v>
                </c:pt>
                <c:pt idx="173">
                  <c:v>1026.2698564593302</c:v>
                </c:pt>
                <c:pt idx="174">
                  <c:v>1026.2698564593302</c:v>
                </c:pt>
                <c:pt idx="175">
                  <c:v>1026.2698564593302</c:v>
                </c:pt>
                <c:pt idx="176">
                  <c:v>1026.2698564593302</c:v>
                </c:pt>
                <c:pt idx="177">
                  <c:v>1026.2698564593302</c:v>
                </c:pt>
                <c:pt idx="178">
                  <c:v>1026.2698564593302</c:v>
                </c:pt>
                <c:pt idx="179">
                  <c:v>1026.2698564593302</c:v>
                </c:pt>
                <c:pt idx="180">
                  <c:v>1026.2698564593302</c:v>
                </c:pt>
                <c:pt idx="181">
                  <c:v>1026.2698564593302</c:v>
                </c:pt>
                <c:pt idx="182">
                  <c:v>1026.2698564593302</c:v>
                </c:pt>
                <c:pt idx="183">
                  <c:v>1026.2698564593302</c:v>
                </c:pt>
                <c:pt idx="184">
                  <c:v>1026.2698564593302</c:v>
                </c:pt>
                <c:pt idx="185">
                  <c:v>1026.2698564593302</c:v>
                </c:pt>
                <c:pt idx="186">
                  <c:v>1026.2698564593302</c:v>
                </c:pt>
                <c:pt idx="187">
                  <c:v>1026.2698564593302</c:v>
                </c:pt>
                <c:pt idx="188">
                  <c:v>1026.2698564593302</c:v>
                </c:pt>
                <c:pt idx="189">
                  <c:v>1026.2698564593302</c:v>
                </c:pt>
                <c:pt idx="190">
                  <c:v>1026.2698564593302</c:v>
                </c:pt>
                <c:pt idx="191">
                  <c:v>1026.2698564593302</c:v>
                </c:pt>
                <c:pt idx="192">
                  <c:v>1026.2698564593302</c:v>
                </c:pt>
                <c:pt idx="193">
                  <c:v>1026.2698564593302</c:v>
                </c:pt>
                <c:pt idx="194">
                  <c:v>1026.2698564593302</c:v>
                </c:pt>
                <c:pt idx="195">
                  <c:v>1026.2698564593302</c:v>
                </c:pt>
                <c:pt idx="196">
                  <c:v>1026.2698564593302</c:v>
                </c:pt>
                <c:pt idx="197">
                  <c:v>1026.2698564593302</c:v>
                </c:pt>
                <c:pt idx="198">
                  <c:v>1026.2698564593302</c:v>
                </c:pt>
                <c:pt idx="199">
                  <c:v>1026.2698564593302</c:v>
                </c:pt>
                <c:pt idx="200">
                  <c:v>1026.2698564593302</c:v>
                </c:pt>
                <c:pt idx="201">
                  <c:v>1026.2698564593302</c:v>
                </c:pt>
                <c:pt idx="202">
                  <c:v>1026.2698564593302</c:v>
                </c:pt>
                <c:pt idx="203">
                  <c:v>1026.2698564593302</c:v>
                </c:pt>
                <c:pt idx="204">
                  <c:v>1026.2698564593302</c:v>
                </c:pt>
                <c:pt idx="205">
                  <c:v>1026.2698564593302</c:v>
                </c:pt>
                <c:pt idx="206">
                  <c:v>1026.2698564593302</c:v>
                </c:pt>
                <c:pt idx="207">
                  <c:v>1026.2698564593302</c:v>
                </c:pt>
                <c:pt idx="208">
                  <c:v>1026.2698564593302</c:v>
                </c:pt>
                <c:pt idx="209">
                  <c:v>1026.2698564593302</c:v>
                </c:pt>
                <c:pt idx="210">
                  <c:v>1026.2698564593302</c:v>
                </c:pt>
                <c:pt idx="211">
                  <c:v>1026.2698564593302</c:v>
                </c:pt>
                <c:pt idx="212">
                  <c:v>1026.2698564593302</c:v>
                </c:pt>
                <c:pt idx="213">
                  <c:v>1026.2698564593302</c:v>
                </c:pt>
                <c:pt idx="214">
                  <c:v>1026.2698564593302</c:v>
                </c:pt>
                <c:pt idx="215">
                  <c:v>1026.2698564593302</c:v>
                </c:pt>
              </c:numCache>
            </c:numRef>
          </c:val>
        </c:ser>
        <c:ser>
          <c:idx val="2"/>
          <c:order val="2"/>
          <c:tx>
            <c:strRef>
              <c:f>'Gabapentin &amp; Pregabalin'!$D$1</c:f>
              <c:strCache>
                <c:ptCount val="1"/>
                <c:pt idx="0">
                  <c:v>Wales Average</c:v>
                </c:pt>
              </c:strCache>
            </c:strRef>
          </c:tx>
          <c:marker>
            <c:symbol val="none"/>
          </c:marker>
          <c:cat>
            <c:strRef>
              <c:f>'Gabapentin &amp; Pregabalin'!$A$2:$A$217</c:f>
              <c:strCache>
                <c:ptCount val="216"/>
                <c:pt idx="0">
                  <c:v>PCT CHILTERN CCG</c:v>
                </c:pt>
                <c:pt idx="1">
                  <c:v>PCT WANDSWORTH CCG</c:v>
                </c:pt>
                <c:pt idx="2">
                  <c:v>PCT MERTON CCG</c:v>
                </c:pt>
                <c:pt idx="3">
                  <c:v>PCT RICHMOND CCG</c:v>
                </c:pt>
                <c:pt idx="4">
                  <c:v>PCT HARINGEY CCG</c:v>
                </c:pt>
                <c:pt idx="5">
                  <c:v>PCT CAMDEN CCG</c:v>
                </c:pt>
                <c:pt idx="6">
                  <c:v>PCT WALTHAM FOREST CCG</c:v>
                </c:pt>
                <c:pt idx="7">
                  <c:v>PCT BRENT CCG</c:v>
                </c:pt>
                <c:pt idx="8">
                  <c:v>PCT NEWHAM CCG</c:v>
                </c:pt>
                <c:pt idx="9">
                  <c:v>PCT AYLESBURY VALE CCG</c:v>
                </c:pt>
                <c:pt idx="10">
                  <c:v>PCT HARROW CCG</c:v>
                </c:pt>
                <c:pt idx="11">
                  <c:v>PCT BARNET CCG</c:v>
                </c:pt>
                <c:pt idx="12">
                  <c:v>PCT SLOUGH CCG</c:v>
                </c:pt>
                <c:pt idx="13">
                  <c:v>PCT LAMBETH CCG</c:v>
                </c:pt>
                <c:pt idx="14">
                  <c:v>PCT KINGSTON CCG</c:v>
                </c:pt>
                <c:pt idx="15">
                  <c:v>PCT EALING CCG</c:v>
                </c:pt>
                <c:pt idx="16">
                  <c:v>PCT ENFIELD CCG</c:v>
                </c:pt>
                <c:pt idx="17">
                  <c:v>PCT HOUNSLOW CCG</c:v>
                </c:pt>
                <c:pt idx="18">
                  <c:v>PCT REDBRIDGE CCG</c:v>
                </c:pt>
                <c:pt idx="19">
                  <c:v>PCT SUTTON CCG</c:v>
                </c:pt>
                <c:pt idx="20">
                  <c:v>PCT WINDSOR, ASCOT AND MAIDENHEAD CCG</c:v>
                </c:pt>
                <c:pt idx="21">
                  <c:v>PCT HERTS VALLEYS CCG</c:v>
                </c:pt>
                <c:pt idx="22">
                  <c:v>PCT WEST LONDON (K&amp;C &amp; QPP) CCG</c:v>
                </c:pt>
                <c:pt idx="23">
                  <c:v>PCT CENTRAL LONDON (WESTMINSTER) CCG</c:v>
                </c:pt>
                <c:pt idx="24">
                  <c:v>PCT EAST SURREY CCG</c:v>
                </c:pt>
                <c:pt idx="25">
                  <c:v>PCT HAMMERSMITH AND FULHAM CCG</c:v>
                </c:pt>
                <c:pt idx="26">
                  <c:v>PCT SURREY DOWNS CCG</c:v>
                </c:pt>
                <c:pt idx="27">
                  <c:v>PCT WOKINGHAM CCG</c:v>
                </c:pt>
                <c:pt idx="28">
                  <c:v>PCT CITY AND HACKNEY CCG</c:v>
                </c:pt>
                <c:pt idx="29">
                  <c:v>PCT CROYDON CCG</c:v>
                </c:pt>
                <c:pt idx="30">
                  <c:v>PCT BRACKNELL AND ASCOT CCG</c:v>
                </c:pt>
                <c:pt idx="31">
                  <c:v>PCT HILLINGDON CCG</c:v>
                </c:pt>
                <c:pt idx="32">
                  <c:v>PCT BRADFORD CITY CCG</c:v>
                </c:pt>
                <c:pt idx="33">
                  <c:v>PCT SOUTHWARK CCG</c:v>
                </c:pt>
                <c:pt idx="34">
                  <c:v>PCT BARKING &amp; DAGENHAM CCG</c:v>
                </c:pt>
                <c:pt idx="35">
                  <c:v>PCT GUILDFORD AND WAVERLEY CCG</c:v>
                </c:pt>
                <c:pt idx="36">
                  <c:v>PCT SOUTH WARWICKSHIRE CCG</c:v>
                </c:pt>
                <c:pt idx="37">
                  <c:v>PCT TOWER HAMLETS CCG</c:v>
                </c:pt>
                <c:pt idx="38">
                  <c:v>PCT SURREY HEATH CCG</c:v>
                </c:pt>
                <c:pt idx="39">
                  <c:v>PCT SOUTH READING CCG</c:v>
                </c:pt>
                <c:pt idx="40">
                  <c:v>PCT LEICESTER CITY CCG</c:v>
                </c:pt>
                <c:pt idx="41">
                  <c:v>PCT WEST ESSEX CCG</c:v>
                </c:pt>
                <c:pt idx="42">
                  <c:v>PCT OXFORDSHIRE CCG</c:v>
                </c:pt>
                <c:pt idx="43">
                  <c:v>PCT LUTON CCG</c:v>
                </c:pt>
                <c:pt idx="44">
                  <c:v>PCT BROMLEY CCG</c:v>
                </c:pt>
                <c:pt idx="45">
                  <c:v>PCT MILTON KEYNES CCG</c:v>
                </c:pt>
                <c:pt idx="46">
                  <c:v>PCT EAST AND NORTH HERTFORDSHIRE CCG</c:v>
                </c:pt>
                <c:pt idx="47">
                  <c:v>PCT HAVERING CCG</c:v>
                </c:pt>
                <c:pt idx="48">
                  <c:v>PCT CRAWLEY CCG</c:v>
                </c:pt>
                <c:pt idx="49">
                  <c:v>PCT NORTH WEST SURREY CCG</c:v>
                </c:pt>
                <c:pt idx="50">
                  <c:v>PCT ISLINGTON CCG</c:v>
                </c:pt>
                <c:pt idx="51">
                  <c:v>PCT BATH AND NORTH EAST SOMERSET CCG</c:v>
                </c:pt>
                <c:pt idx="52">
                  <c:v>PCT LEEDS NORTH CCG</c:v>
                </c:pt>
                <c:pt idx="53">
                  <c:v>PCT GREENWICH CCG</c:v>
                </c:pt>
                <c:pt idx="54">
                  <c:v>PCT BEDFORDSHIRE CCG</c:v>
                </c:pt>
                <c:pt idx="55">
                  <c:v>PCT NORTH EAST HAMPSHIRE AND FARNHAM CCG</c:v>
                </c:pt>
                <c:pt idx="56">
                  <c:v>PCT RUSHCLIFFE CCG</c:v>
                </c:pt>
                <c:pt idx="57">
                  <c:v>PCT LEWISHAM CCG</c:v>
                </c:pt>
                <c:pt idx="58">
                  <c:v>PCT SOUTH GLOUCESTERSHIRE CCG</c:v>
                </c:pt>
                <c:pt idx="59">
                  <c:v>PCT DORSET CCG</c:v>
                </c:pt>
                <c:pt idx="60">
                  <c:v>PCT BIRMINGHAM SOUTH AND CENTRAL CCG</c:v>
                </c:pt>
                <c:pt idx="61">
                  <c:v>PCT NORTH &amp; WEST READING CCG</c:v>
                </c:pt>
                <c:pt idx="62">
                  <c:v>PCT NEWBURY AND DISTRICT CCG</c:v>
                </c:pt>
                <c:pt idx="63">
                  <c:v>PCT NORTH HAMPSHIRE CCG</c:v>
                </c:pt>
                <c:pt idx="64">
                  <c:v>PCT SOUTHERN DERBYSHIRE CCG</c:v>
                </c:pt>
                <c:pt idx="65">
                  <c:v>PCT COVENTRY AND RUGBY CCG</c:v>
                </c:pt>
                <c:pt idx="66">
                  <c:v>PCT THURROCK CCG</c:v>
                </c:pt>
                <c:pt idx="67">
                  <c:v>PCT BRISTOL CCG</c:v>
                </c:pt>
                <c:pt idx="68">
                  <c:v>PCT HORSHAM AND MID SUSSEX CCG</c:v>
                </c:pt>
                <c:pt idx="69">
                  <c:v>PCT LEEDS WEST CCG</c:v>
                </c:pt>
                <c:pt idx="70">
                  <c:v>PCT SOLIHULL CCG</c:v>
                </c:pt>
                <c:pt idx="71">
                  <c:v>PCT CAMBRIDGESHIRE AND PETERBOROUGH CCG</c:v>
                </c:pt>
                <c:pt idx="72">
                  <c:v>PCT BEXLEY CCG</c:v>
                </c:pt>
                <c:pt idx="73">
                  <c:v>PCT EAST LEICESTERSHIRE AND RUTLAND CCG</c:v>
                </c:pt>
                <c:pt idx="74">
                  <c:v>PCT HEREFORDSHIRE CCG</c:v>
                </c:pt>
                <c:pt idx="75">
                  <c:v>PCT WOLVERHAMPTON CCG</c:v>
                </c:pt>
                <c:pt idx="76">
                  <c:v>PCT WEST KENT CCG</c:v>
                </c:pt>
                <c:pt idx="77">
                  <c:v>PCT REDDITCH AND BROMSGROVE CCG</c:v>
                </c:pt>
                <c:pt idx="78">
                  <c:v>PCT EAST STAFFORDSHIRE CCG</c:v>
                </c:pt>
                <c:pt idx="79">
                  <c:v>PCT NOTTINGHAM CITY CCG</c:v>
                </c:pt>
                <c:pt idx="80">
                  <c:v>PCT DARTFORD, GRAVESHAM AND SWANLEY CCG</c:v>
                </c:pt>
                <c:pt idx="81">
                  <c:v>PCT HARROGATE AND RURAL DISTRICT CCG</c:v>
                </c:pt>
                <c:pt idx="82">
                  <c:v>PCT WEST HAMPSHIRE CCG</c:v>
                </c:pt>
                <c:pt idx="83">
                  <c:v>PCT DUDLEY CCG</c:v>
                </c:pt>
                <c:pt idx="84">
                  <c:v>PCT SOUTH WORCESTERSHIRE CCG</c:v>
                </c:pt>
                <c:pt idx="85">
                  <c:v>PCT COASTAL WEST SUSSEX CCG</c:v>
                </c:pt>
                <c:pt idx="86">
                  <c:v>PCT WEST LEICESTERSHIRE CCG</c:v>
                </c:pt>
                <c:pt idx="87">
                  <c:v>PCT PORTSMOUTH CCG</c:v>
                </c:pt>
                <c:pt idx="88">
                  <c:v>PCT WYRE FOREST CCG</c:v>
                </c:pt>
                <c:pt idx="89">
                  <c:v>PCT SHROPSHIRE CCG</c:v>
                </c:pt>
                <c:pt idx="90">
                  <c:v>PCT BASILDON AND BRENTWOOD CCG</c:v>
                </c:pt>
                <c:pt idx="91">
                  <c:v>PCT CASTLE POINT AND ROCHFORD CCG</c:v>
                </c:pt>
                <c:pt idx="92">
                  <c:v>PCT NORTH KIRKLEES CCG</c:v>
                </c:pt>
                <c:pt idx="93">
                  <c:v>PCT NORTH EAST LINCOLNSHIRE CCG</c:v>
                </c:pt>
                <c:pt idx="94">
                  <c:v>PCT ASHFORD CCG</c:v>
                </c:pt>
                <c:pt idx="95">
                  <c:v>PCT GLOUCESTERSHIRE CCG</c:v>
                </c:pt>
                <c:pt idx="96">
                  <c:v>PCT AIREDALE, WHARFEDALE AND CRAVEN CCG</c:v>
                </c:pt>
                <c:pt idx="97">
                  <c:v>PCT BIRMINGHAM CROSSCITY CCG</c:v>
                </c:pt>
                <c:pt idx="98">
                  <c:v>PCT SOMERSET CCG</c:v>
                </c:pt>
                <c:pt idx="99">
                  <c:v>PCT SOUTHEND CCG</c:v>
                </c:pt>
                <c:pt idx="100">
                  <c:v>PCT FAREHAM AND GOSPORT CCG</c:v>
                </c:pt>
                <c:pt idx="101">
                  <c:v>PCT NENE CCG</c:v>
                </c:pt>
                <c:pt idx="102">
                  <c:v>PCT WARWICKSHIRE NORTH CCG</c:v>
                </c:pt>
                <c:pt idx="103">
                  <c:v>PCT STAFFORD AND SURROUNDS CCG</c:v>
                </c:pt>
                <c:pt idx="104">
                  <c:v>PCT HIGH WEALD LEWES HAVENS CCG</c:v>
                </c:pt>
                <c:pt idx="105">
                  <c:v>PCT LEEDS SOUTH AND EAST CCG</c:v>
                </c:pt>
                <c:pt idx="106">
                  <c:v>PCT SANDWELL AND WEST BIRMINGHAM CCG</c:v>
                </c:pt>
                <c:pt idx="107">
                  <c:v>PCT EREWASH CCG</c:v>
                </c:pt>
                <c:pt idx="108">
                  <c:v>PCT CORBY CCG</c:v>
                </c:pt>
                <c:pt idx="109">
                  <c:v>PCT NORTH SOMERSET CCG</c:v>
                </c:pt>
                <c:pt idx="110">
                  <c:v>Powys Teaching</c:v>
                </c:pt>
                <c:pt idx="111">
                  <c:v>Cardiff And Vale Uni</c:v>
                </c:pt>
                <c:pt idx="112">
                  <c:v>PCT HASTINGS &amp; ROTHER CCG</c:v>
                </c:pt>
                <c:pt idx="113">
                  <c:v>PCT GREATER HUDDERSFIELD CCG</c:v>
                </c:pt>
                <c:pt idx="114">
                  <c:v>PCT CENTRAL MANCHESTER CCG</c:v>
                </c:pt>
                <c:pt idx="115">
                  <c:v>PCT WILTSHIRE CCG</c:v>
                </c:pt>
                <c:pt idx="116">
                  <c:v>PCT SOUTH EASTERN HAMPSHIRE CCG</c:v>
                </c:pt>
                <c:pt idx="117">
                  <c:v>PCT CALDERDALE CCG</c:v>
                </c:pt>
                <c:pt idx="118">
                  <c:v>PCT SOUTHAMPTON CCG</c:v>
                </c:pt>
                <c:pt idx="119">
                  <c:v>PCT MID ESSEX CCG</c:v>
                </c:pt>
                <c:pt idx="120">
                  <c:v>PCT BRADFORD DISTRICTS CCG</c:v>
                </c:pt>
                <c:pt idx="121">
                  <c:v>PCT CUMBRIA CCG</c:v>
                </c:pt>
                <c:pt idx="122">
                  <c:v>PCT CHORLEY AND SOUTH RIBBLE CCG</c:v>
                </c:pt>
                <c:pt idx="123">
                  <c:v>PCT SWINDON CCG</c:v>
                </c:pt>
                <c:pt idx="124">
                  <c:v>PCT IPSWICH AND EAST SUFFOLK CCG</c:v>
                </c:pt>
                <c:pt idx="125">
                  <c:v>PCT HULL CCG</c:v>
                </c:pt>
                <c:pt idx="126">
                  <c:v>PCT EASTERN CHESHIRE CCG</c:v>
                </c:pt>
                <c:pt idx="127">
                  <c:v>PCT EAST RIDING OF YORKSHIRE CCG</c:v>
                </c:pt>
                <c:pt idx="128">
                  <c:v>PCT CANNOCK CHASE CCG</c:v>
                </c:pt>
                <c:pt idx="129">
                  <c:v>PCT WEST CHESHIRE CCG</c:v>
                </c:pt>
                <c:pt idx="130">
                  <c:v>PCT SOUTH LINCOLNSHIRE CCG</c:v>
                </c:pt>
                <c:pt idx="131">
                  <c:v>PCT NORTH STAFFORDSHIRE CCG</c:v>
                </c:pt>
                <c:pt idx="132">
                  <c:v>PCT NOTTINGHAM NORTH &amp; EAST CCG</c:v>
                </c:pt>
                <c:pt idx="133">
                  <c:v>PCT VALE OF YORK CCG</c:v>
                </c:pt>
                <c:pt idx="134">
                  <c:v>PCT SOUTH CHESHIRE CCG</c:v>
                </c:pt>
                <c:pt idx="135">
                  <c:v>PCT NOTTINGHAM WEST CCG</c:v>
                </c:pt>
                <c:pt idx="136">
                  <c:v>PCT BRIGHTON &amp; HOVE CCG</c:v>
                </c:pt>
                <c:pt idx="137">
                  <c:v>PCT MEDWAY CCG</c:v>
                </c:pt>
                <c:pt idx="138">
                  <c:v>PCT TELFORD &amp; WREKIN CCG</c:v>
                </c:pt>
                <c:pt idx="139">
                  <c:v>PCT EASTBOURNE, HAILSHAM AND SEAFORD CCG</c:v>
                </c:pt>
                <c:pt idx="140">
                  <c:v>PCT NEWARK &amp; SHERWOOD CCG</c:v>
                </c:pt>
                <c:pt idx="141">
                  <c:v>PCT CANTERBURY AND COASTAL CCG</c:v>
                </c:pt>
                <c:pt idx="142">
                  <c:v>PCT SHEFFIELD CCG</c:v>
                </c:pt>
                <c:pt idx="143">
                  <c:v>PCT TRAFFORD CCG</c:v>
                </c:pt>
                <c:pt idx="144">
                  <c:v>PCT GREATER PRESTON CCG</c:v>
                </c:pt>
                <c:pt idx="145">
                  <c:v>PCT HAMBLETON, RICHMONDSHIRE AND WHITBY CCG</c:v>
                </c:pt>
                <c:pt idx="146">
                  <c:v>Betsi Cadwaladr Uni</c:v>
                </c:pt>
                <c:pt idx="147">
                  <c:v>PCT NORTH, EAST, WEST DEVON CCG</c:v>
                </c:pt>
                <c:pt idx="148">
                  <c:v>PCT BLACKBURN WITH DARWEN CCG</c:v>
                </c:pt>
                <c:pt idx="149">
                  <c:v>PCT NORTH LINCOLNSHIRE CCG</c:v>
                </c:pt>
                <c:pt idx="150">
                  <c:v>PCT WEST SUFFOLK CCG</c:v>
                </c:pt>
                <c:pt idx="151">
                  <c:v>Hywel Dda</c:v>
                </c:pt>
                <c:pt idx="152">
                  <c:v>PCT ROTHERHAM CCG</c:v>
                </c:pt>
                <c:pt idx="153">
                  <c:v>PCT STOKE ON TRENT CCG</c:v>
                </c:pt>
                <c:pt idx="154">
                  <c:v>PCT MANSFIELD &amp; ASHFIELD CCG</c:v>
                </c:pt>
                <c:pt idx="155">
                  <c:v>PCT SOUTH WEST LINCOLNSHIRE CCG</c:v>
                </c:pt>
                <c:pt idx="156">
                  <c:v>PCT STOCKPORT CCG</c:v>
                </c:pt>
                <c:pt idx="157">
                  <c:v>PCT SE STAFFS &amp; SEISDON PENINSULAR CCG</c:v>
                </c:pt>
                <c:pt idx="158">
                  <c:v>PCT SCARBOROUGH AND RYEDALE CCG</c:v>
                </c:pt>
                <c:pt idx="159">
                  <c:v>PCT SOUTH NORFOLK CCG</c:v>
                </c:pt>
                <c:pt idx="160">
                  <c:v>PCT NORWICH CCG</c:v>
                </c:pt>
                <c:pt idx="161">
                  <c:v>PCT WARRINGTON CCG</c:v>
                </c:pt>
                <c:pt idx="162">
                  <c:v>PCT SOUTH MANCHESTER CCG</c:v>
                </c:pt>
                <c:pt idx="163">
                  <c:v>PCT SOUTH KENT COAST CCG</c:v>
                </c:pt>
                <c:pt idx="164">
                  <c:v>PCT WALSALL CCG</c:v>
                </c:pt>
                <c:pt idx="165">
                  <c:v>PCT LANCASHIRE NORTH CCG</c:v>
                </c:pt>
                <c:pt idx="166">
                  <c:v>PCT BURY CCG</c:v>
                </c:pt>
                <c:pt idx="167">
                  <c:v>PCT SWALE CCG</c:v>
                </c:pt>
                <c:pt idx="168">
                  <c:v>PCT WIRRAL CCG</c:v>
                </c:pt>
                <c:pt idx="169">
                  <c:v>PCT EAST LANCASHIRE CCG</c:v>
                </c:pt>
                <c:pt idx="170">
                  <c:v>PCT VALE ROYAL CCG</c:v>
                </c:pt>
                <c:pt idx="171">
                  <c:v>PCT SOUTH DEVON AND TORBAY CCG</c:v>
                </c:pt>
                <c:pt idx="172">
                  <c:v>PCT KERNOW CCG</c:v>
                </c:pt>
                <c:pt idx="173">
                  <c:v>PCT BOLTON CCG</c:v>
                </c:pt>
                <c:pt idx="174">
                  <c:v>PCT NORTH NORFOLK CCG</c:v>
                </c:pt>
                <c:pt idx="175">
                  <c:v>PCT ISLE OF WIGHT CCG</c:v>
                </c:pt>
                <c:pt idx="176">
                  <c:v>PCT WAKEFIELD CCG</c:v>
                </c:pt>
                <c:pt idx="177">
                  <c:v>PCT LINCOLNSHIRE WEST CCG</c:v>
                </c:pt>
                <c:pt idx="178">
                  <c:v>PCT NORTH EAST ESSEX CCG</c:v>
                </c:pt>
                <c:pt idx="179">
                  <c:v>Abertawe Bro Morgannwg Uni</c:v>
                </c:pt>
                <c:pt idx="180">
                  <c:v>PCT NORTH DERBYSHIRE CCG</c:v>
                </c:pt>
                <c:pt idx="181">
                  <c:v>PCT SOUTHPORT AND FORMBY CCG</c:v>
                </c:pt>
                <c:pt idx="182">
                  <c:v>PCT DARLINGTON CCG</c:v>
                </c:pt>
                <c:pt idx="183">
                  <c:v>PCT BARNSLEY CCG</c:v>
                </c:pt>
                <c:pt idx="184">
                  <c:v>PCT SUNDERLAND CCG</c:v>
                </c:pt>
                <c:pt idx="185">
                  <c:v>PCT TAMESIDE AND GLOSSOP CCG</c:v>
                </c:pt>
                <c:pt idx="186">
                  <c:v>PCT WEST LANCASHIRE CCG</c:v>
                </c:pt>
                <c:pt idx="187">
                  <c:v>PCT HEYWOOD, MIDDLETON &amp; ROCHDALE CCG</c:v>
                </c:pt>
                <c:pt idx="188">
                  <c:v>PCT THANET CCG</c:v>
                </c:pt>
                <c:pt idx="189">
                  <c:v>PCT NORTHUMBERLAND CCG</c:v>
                </c:pt>
                <c:pt idx="190">
                  <c:v>PCT NORTH TYNESIDE CCG</c:v>
                </c:pt>
                <c:pt idx="191">
                  <c:v>PCT SALFORD CCG</c:v>
                </c:pt>
                <c:pt idx="192">
                  <c:v>PCT DONCASTER CCG</c:v>
                </c:pt>
                <c:pt idx="193">
                  <c:v>Aneurin Bevan</c:v>
                </c:pt>
                <c:pt idx="194">
                  <c:v>PCT WEST NORFOLK CCG</c:v>
                </c:pt>
                <c:pt idx="195">
                  <c:v>PCT NORTH MANCHESTER CCG</c:v>
                </c:pt>
                <c:pt idx="196">
                  <c:v>PCT NEWCASTLE GATESHEAD CCG</c:v>
                </c:pt>
                <c:pt idx="197">
                  <c:v>PCT BASSETLAW CCG</c:v>
                </c:pt>
                <c:pt idx="198">
                  <c:v>PCT OLDHAM CCG</c:v>
                </c:pt>
                <c:pt idx="199">
                  <c:v>PCT HARTLEPOOL AND STOCKTON-ON-TEES CCG</c:v>
                </c:pt>
                <c:pt idx="200">
                  <c:v>PCT FYLDE &amp; WYRE CCG</c:v>
                </c:pt>
                <c:pt idx="201">
                  <c:v>PCT NORTH DURHAM CCG</c:v>
                </c:pt>
                <c:pt idx="202">
                  <c:v>PCT BLACKPOOL CCG</c:v>
                </c:pt>
                <c:pt idx="203">
                  <c:v>PCT SOUTH TYNESIDE CCG</c:v>
                </c:pt>
                <c:pt idx="204">
                  <c:v>Cwm Taf</c:v>
                </c:pt>
                <c:pt idx="205">
                  <c:v>PCT LIVERPOOL CCG</c:v>
                </c:pt>
                <c:pt idx="206">
                  <c:v>PCT GREAT YARMOUTH &amp; WAVENEY CCG</c:v>
                </c:pt>
                <c:pt idx="207">
                  <c:v>PCT HARDWICK CCG</c:v>
                </c:pt>
                <c:pt idx="208">
                  <c:v>PCT WIGAN BOROUGH CCG</c:v>
                </c:pt>
                <c:pt idx="209">
                  <c:v>PCT SOUTH SEFTON CCG</c:v>
                </c:pt>
                <c:pt idx="210">
                  <c:v>PCT SOUTH TEES CCG</c:v>
                </c:pt>
                <c:pt idx="211">
                  <c:v>PCT LINCOLNSHIRE EAST CCG</c:v>
                </c:pt>
                <c:pt idx="212">
                  <c:v>PCT DURHAM DALES,EASINGTON &amp; SEDGEFIELD CCG</c:v>
                </c:pt>
                <c:pt idx="213">
                  <c:v>PCT KNOWSLEY CCG</c:v>
                </c:pt>
                <c:pt idx="214">
                  <c:v>PCT ST HELENS CCG</c:v>
                </c:pt>
                <c:pt idx="215">
                  <c:v>PCT HALTON CCG</c:v>
                </c:pt>
              </c:strCache>
            </c:strRef>
          </c:cat>
          <c:val>
            <c:numRef>
              <c:f>'Gabapentin &amp; Pregabalin'!$D$2:$D$217</c:f>
              <c:numCache>
                <c:formatCode>######.00</c:formatCode>
                <c:ptCount val="216"/>
                <c:pt idx="0">
                  <c:v>1321.1599999999999</c:v>
                </c:pt>
                <c:pt idx="1">
                  <c:v>1321.1599999999999</c:v>
                </c:pt>
                <c:pt idx="2">
                  <c:v>1321.1599999999999</c:v>
                </c:pt>
                <c:pt idx="3">
                  <c:v>1321.1599999999999</c:v>
                </c:pt>
                <c:pt idx="4">
                  <c:v>1321.1599999999999</c:v>
                </c:pt>
                <c:pt idx="5">
                  <c:v>1321.1599999999999</c:v>
                </c:pt>
                <c:pt idx="6">
                  <c:v>1321.1599999999999</c:v>
                </c:pt>
                <c:pt idx="7">
                  <c:v>1321.1599999999999</c:v>
                </c:pt>
                <c:pt idx="8">
                  <c:v>1321.1599999999999</c:v>
                </c:pt>
                <c:pt idx="9">
                  <c:v>1321.1599999999999</c:v>
                </c:pt>
                <c:pt idx="10">
                  <c:v>1321.1599999999999</c:v>
                </c:pt>
                <c:pt idx="11">
                  <c:v>1321.1599999999999</c:v>
                </c:pt>
                <c:pt idx="12">
                  <c:v>1321.1599999999999</c:v>
                </c:pt>
                <c:pt idx="13">
                  <c:v>1321.1599999999999</c:v>
                </c:pt>
                <c:pt idx="14">
                  <c:v>1321.1599999999999</c:v>
                </c:pt>
                <c:pt idx="15">
                  <c:v>1321.1599999999999</c:v>
                </c:pt>
                <c:pt idx="16">
                  <c:v>1321.1599999999999</c:v>
                </c:pt>
                <c:pt idx="17">
                  <c:v>1321.1599999999999</c:v>
                </c:pt>
                <c:pt idx="18">
                  <c:v>1321.1599999999999</c:v>
                </c:pt>
                <c:pt idx="19">
                  <c:v>1321.1599999999999</c:v>
                </c:pt>
                <c:pt idx="20">
                  <c:v>1321.1599999999999</c:v>
                </c:pt>
                <c:pt idx="21">
                  <c:v>1321.1599999999999</c:v>
                </c:pt>
                <c:pt idx="22">
                  <c:v>1321.1599999999999</c:v>
                </c:pt>
                <c:pt idx="23">
                  <c:v>1321.1599999999999</c:v>
                </c:pt>
                <c:pt idx="24">
                  <c:v>1321.1599999999999</c:v>
                </c:pt>
                <c:pt idx="25">
                  <c:v>1321.1599999999999</c:v>
                </c:pt>
                <c:pt idx="26">
                  <c:v>1321.1599999999999</c:v>
                </c:pt>
                <c:pt idx="27">
                  <c:v>1321.1599999999999</c:v>
                </c:pt>
                <c:pt idx="28">
                  <c:v>1321.1599999999999</c:v>
                </c:pt>
                <c:pt idx="29">
                  <c:v>1321.1599999999999</c:v>
                </c:pt>
                <c:pt idx="30">
                  <c:v>1321.1599999999999</c:v>
                </c:pt>
                <c:pt idx="31">
                  <c:v>1321.1599999999999</c:v>
                </c:pt>
                <c:pt idx="32">
                  <c:v>1321.1599999999999</c:v>
                </c:pt>
                <c:pt idx="33">
                  <c:v>1321.1599999999999</c:v>
                </c:pt>
                <c:pt idx="34">
                  <c:v>1321.1599999999999</c:v>
                </c:pt>
                <c:pt idx="35">
                  <c:v>1321.1599999999999</c:v>
                </c:pt>
                <c:pt idx="36">
                  <c:v>1321.1599999999999</c:v>
                </c:pt>
                <c:pt idx="37">
                  <c:v>1321.1599999999999</c:v>
                </c:pt>
                <c:pt idx="38">
                  <c:v>1321.1599999999999</c:v>
                </c:pt>
                <c:pt idx="39">
                  <c:v>1321.1599999999999</c:v>
                </c:pt>
                <c:pt idx="40">
                  <c:v>1321.1599999999999</c:v>
                </c:pt>
                <c:pt idx="41">
                  <c:v>1321.1599999999999</c:v>
                </c:pt>
                <c:pt idx="42">
                  <c:v>1321.1599999999999</c:v>
                </c:pt>
                <c:pt idx="43">
                  <c:v>1321.1599999999999</c:v>
                </c:pt>
                <c:pt idx="44">
                  <c:v>1321.1599999999999</c:v>
                </c:pt>
                <c:pt idx="45">
                  <c:v>1321.1599999999999</c:v>
                </c:pt>
                <c:pt idx="46">
                  <c:v>1321.1599999999999</c:v>
                </c:pt>
                <c:pt idx="47">
                  <c:v>1321.1599999999999</c:v>
                </c:pt>
                <c:pt idx="48">
                  <c:v>1321.1599999999999</c:v>
                </c:pt>
                <c:pt idx="49">
                  <c:v>1321.1599999999999</c:v>
                </c:pt>
                <c:pt idx="50">
                  <c:v>1321.1599999999999</c:v>
                </c:pt>
                <c:pt idx="51">
                  <c:v>1321.1599999999999</c:v>
                </c:pt>
                <c:pt idx="52">
                  <c:v>1321.1599999999999</c:v>
                </c:pt>
                <c:pt idx="53">
                  <c:v>1321.1599999999999</c:v>
                </c:pt>
                <c:pt idx="54">
                  <c:v>1321.1599999999999</c:v>
                </c:pt>
                <c:pt idx="55">
                  <c:v>1321.1599999999999</c:v>
                </c:pt>
                <c:pt idx="56">
                  <c:v>1321.1599999999999</c:v>
                </c:pt>
                <c:pt idx="57">
                  <c:v>1321.1599999999999</c:v>
                </c:pt>
                <c:pt idx="58">
                  <c:v>1321.1599999999999</c:v>
                </c:pt>
                <c:pt idx="59">
                  <c:v>1321.1599999999999</c:v>
                </c:pt>
                <c:pt idx="60">
                  <c:v>1321.1599999999999</c:v>
                </c:pt>
                <c:pt idx="61">
                  <c:v>1321.1599999999999</c:v>
                </c:pt>
                <c:pt idx="62">
                  <c:v>1321.1599999999999</c:v>
                </c:pt>
                <c:pt idx="63">
                  <c:v>1321.1599999999999</c:v>
                </c:pt>
                <c:pt idx="64">
                  <c:v>1321.1599999999999</c:v>
                </c:pt>
                <c:pt idx="65">
                  <c:v>1321.1599999999999</c:v>
                </c:pt>
                <c:pt idx="66">
                  <c:v>1321.1599999999999</c:v>
                </c:pt>
                <c:pt idx="67">
                  <c:v>1321.1599999999999</c:v>
                </c:pt>
                <c:pt idx="68">
                  <c:v>1321.1599999999999</c:v>
                </c:pt>
                <c:pt idx="69">
                  <c:v>1321.1599999999999</c:v>
                </c:pt>
                <c:pt idx="70">
                  <c:v>1321.1599999999999</c:v>
                </c:pt>
                <c:pt idx="71">
                  <c:v>1321.1599999999999</c:v>
                </c:pt>
                <c:pt idx="72">
                  <c:v>1321.1599999999999</c:v>
                </c:pt>
                <c:pt idx="73">
                  <c:v>1321.1599999999999</c:v>
                </c:pt>
                <c:pt idx="74">
                  <c:v>1321.1599999999999</c:v>
                </c:pt>
                <c:pt idx="75">
                  <c:v>1321.1599999999999</c:v>
                </c:pt>
                <c:pt idx="76">
                  <c:v>1321.1599999999999</c:v>
                </c:pt>
                <c:pt idx="77">
                  <c:v>1321.1599999999999</c:v>
                </c:pt>
                <c:pt idx="78">
                  <c:v>1321.1599999999999</c:v>
                </c:pt>
                <c:pt idx="79">
                  <c:v>1321.1599999999999</c:v>
                </c:pt>
                <c:pt idx="80">
                  <c:v>1321.1599999999999</c:v>
                </c:pt>
                <c:pt idx="81">
                  <c:v>1321.1599999999999</c:v>
                </c:pt>
                <c:pt idx="82">
                  <c:v>1321.1599999999999</c:v>
                </c:pt>
                <c:pt idx="83">
                  <c:v>1321.1599999999999</c:v>
                </c:pt>
                <c:pt idx="84">
                  <c:v>1321.1599999999999</c:v>
                </c:pt>
                <c:pt idx="85">
                  <c:v>1321.1599999999999</c:v>
                </c:pt>
                <c:pt idx="86">
                  <c:v>1321.1599999999999</c:v>
                </c:pt>
                <c:pt idx="87">
                  <c:v>1321.1599999999999</c:v>
                </c:pt>
                <c:pt idx="88">
                  <c:v>1321.1599999999999</c:v>
                </c:pt>
                <c:pt idx="89">
                  <c:v>1321.1599999999999</c:v>
                </c:pt>
                <c:pt idx="90">
                  <c:v>1321.1599999999999</c:v>
                </c:pt>
                <c:pt idx="91">
                  <c:v>1321.1599999999999</c:v>
                </c:pt>
                <c:pt idx="92">
                  <c:v>1321.1599999999999</c:v>
                </c:pt>
                <c:pt idx="93">
                  <c:v>1321.1599999999999</c:v>
                </c:pt>
                <c:pt idx="94">
                  <c:v>1321.1599999999999</c:v>
                </c:pt>
                <c:pt idx="95">
                  <c:v>1321.1599999999999</c:v>
                </c:pt>
                <c:pt idx="96">
                  <c:v>1321.1599999999999</c:v>
                </c:pt>
                <c:pt idx="97">
                  <c:v>1321.1599999999999</c:v>
                </c:pt>
                <c:pt idx="98">
                  <c:v>1321.1599999999999</c:v>
                </c:pt>
                <c:pt idx="99">
                  <c:v>1321.1599999999999</c:v>
                </c:pt>
                <c:pt idx="100">
                  <c:v>1321.1599999999999</c:v>
                </c:pt>
                <c:pt idx="101">
                  <c:v>1321.1599999999999</c:v>
                </c:pt>
                <c:pt idx="102">
                  <c:v>1321.1599999999999</c:v>
                </c:pt>
                <c:pt idx="103">
                  <c:v>1321.1599999999999</c:v>
                </c:pt>
                <c:pt idx="104">
                  <c:v>1321.1599999999999</c:v>
                </c:pt>
                <c:pt idx="105">
                  <c:v>1321.1599999999999</c:v>
                </c:pt>
                <c:pt idx="106">
                  <c:v>1321.1599999999999</c:v>
                </c:pt>
                <c:pt idx="107">
                  <c:v>1321.1599999999999</c:v>
                </c:pt>
                <c:pt idx="108">
                  <c:v>1321.1599999999999</c:v>
                </c:pt>
                <c:pt idx="109">
                  <c:v>1321.1599999999999</c:v>
                </c:pt>
                <c:pt idx="110">
                  <c:v>1321.1599999999999</c:v>
                </c:pt>
                <c:pt idx="111">
                  <c:v>1321.1599999999999</c:v>
                </c:pt>
                <c:pt idx="112">
                  <c:v>1321.1599999999999</c:v>
                </c:pt>
                <c:pt idx="113">
                  <c:v>1321.1599999999999</c:v>
                </c:pt>
                <c:pt idx="114">
                  <c:v>1321.1599999999999</c:v>
                </c:pt>
                <c:pt idx="115">
                  <c:v>1321.1599999999999</c:v>
                </c:pt>
                <c:pt idx="116">
                  <c:v>1321.1599999999999</c:v>
                </c:pt>
                <c:pt idx="117">
                  <c:v>1321.1599999999999</c:v>
                </c:pt>
                <c:pt idx="118">
                  <c:v>1321.1599999999999</c:v>
                </c:pt>
                <c:pt idx="119">
                  <c:v>1321.1599999999999</c:v>
                </c:pt>
                <c:pt idx="120">
                  <c:v>1321.1599999999999</c:v>
                </c:pt>
                <c:pt idx="121">
                  <c:v>1321.1599999999999</c:v>
                </c:pt>
                <c:pt idx="122">
                  <c:v>1321.1599999999999</c:v>
                </c:pt>
                <c:pt idx="123">
                  <c:v>1321.1599999999999</c:v>
                </c:pt>
                <c:pt idx="124">
                  <c:v>1321.1599999999999</c:v>
                </c:pt>
                <c:pt idx="125">
                  <c:v>1321.1599999999999</c:v>
                </c:pt>
                <c:pt idx="126">
                  <c:v>1321.1599999999999</c:v>
                </c:pt>
                <c:pt idx="127">
                  <c:v>1321.1599999999999</c:v>
                </c:pt>
                <c:pt idx="128">
                  <c:v>1321.1599999999999</c:v>
                </c:pt>
                <c:pt idx="129">
                  <c:v>1321.1599999999999</c:v>
                </c:pt>
                <c:pt idx="130">
                  <c:v>1321.1599999999999</c:v>
                </c:pt>
                <c:pt idx="131">
                  <c:v>1321.1599999999999</c:v>
                </c:pt>
                <c:pt idx="132">
                  <c:v>1321.1599999999999</c:v>
                </c:pt>
                <c:pt idx="133">
                  <c:v>1321.1599999999999</c:v>
                </c:pt>
                <c:pt idx="134">
                  <c:v>1321.1599999999999</c:v>
                </c:pt>
                <c:pt idx="135">
                  <c:v>1321.1599999999999</c:v>
                </c:pt>
                <c:pt idx="136">
                  <c:v>1321.1599999999999</c:v>
                </c:pt>
                <c:pt idx="137">
                  <c:v>1321.1599999999999</c:v>
                </c:pt>
                <c:pt idx="138">
                  <c:v>1321.1599999999999</c:v>
                </c:pt>
                <c:pt idx="139">
                  <c:v>1321.1599999999999</c:v>
                </c:pt>
                <c:pt idx="140">
                  <c:v>1321.1599999999999</c:v>
                </c:pt>
                <c:pt idx="141">
                  <c:v>1321.1599999999999</c:v>
                </c:pt>
                <c:pt idx="142">
                  <c:v>1321.1599999999999</c:v>
                </c:pt>
                <c:pt idx="143">
                  <c:v>1321.1599999999999</c:v>
                </c:pt>
                <c:pt idx="144">
                  <c:v>1321.1599999999999</c:v>
                </c:pt>
                <c:pt idx="145">
                  <c:v>1321.1599999999999</c:v>
                </c:pt>
                <c:pt idx="146">
                  <c:v>1321.1599999999999</c:v>
                </c:pt>
                <c:pt idx="147">
                  <c:v>1321.1599999999999</c:v>
                </c:pt>
                <c:pt idx="148">
                  <c:v>1321.1599999999999</c:v>
                </c:pt>
                <c:pt idx="149">
                  <c:v>1321.1599999999999</c:v>
                </c:pt>
                <c:pt idx="150">
                  <c:v>1321.1599999999999</c:v>
                </c:pt>
                <c:pt idx="151">
                  <c:v>1321.1599999999999</c:v>
                </c:pt>
                <c:pt idx="152">
                  <c:v>1321.1599999999999</c:v>
                </c:pt>
                <c:pt idx="153">
                  <c:v>1321.1599999999999</c:v>
                </c:pt>
                <c:pt idx="154">
                  <c:v>1321.1599999999999</c:v>
                </c:pt>
                <c:pt idx="155">
                  <c:v>1321.1599999999999</c:v>
                </c:pt>
                <c:pt idx="156">
                  <c:v>1321.1599999999999</c:v>
                </c:pt>
                <c:pt idx="157">
                  <c:v>1321.1599999999999</c:v>
                </c:pt>
                <c:pt idx="158">
                  <c:v>1321.1599999999999</c:v>
                </c:pt>
                <c:pt idx="159">
                  <c:v>1321.1599999999999</c:v>
                </c:pt>
                <c:pt idx="160">
                  <c:v>1321.1599999999999</c:v>
                </c:pt>
                <c:pt idx="161">
                  <c:v>1321.1599999999999</c:v>
                </c:pt>
                <c:pt idx="162">
                  <c:v>1321.1599999999999</c:v>
                </c:pt>
                <c:pt idx="163">
                  <c:v>1321.1599999999999</c:v>
                </c:pt>
                <c:pt idx="164">
                  <c:v>1321.1599999999999</c:v>
                </c:pt>
                <c:pt idx="165">
                  <c:v>1321.1599999999999</c:v>
                </c:pt>
                <c:pt idx="166">
                  <c:v>1321.1599999999999</c:v>
                </c:pt>
                <c:pt idx="167">
                  <c:v>1321.1599999999999</c:v>
                </c:pt>
                <c:pt idx="168">
                  <c:v>1321.1599999999999</c:v>
                </c:pt>
                <c:pt idx="169">
                  <c:v>1321.1599999999999</c:v>
                </c:pt>
                <c:pt idx="170">
                  <c:v>1321.1599999999999</c:v>
                </c:pt>
                <c:pt idx="171">
                  <c:v>1321.1599999999999</c:v>
                </c:pt>
                <c:pt idx="172">
                  <c:v>1321.1599999999999</c:v>
                </c:pt>
                <c:pt idx="173">
                  <c:v>1321.1599999999999</c:v>
                </c:pt>
                <c:pt idx="174">
                  <c:v>1321.1599999999999</c:v>
                </c:pt>
                <c:pt idx="175">
                  <c:v>1321.1599999999999</c:v>
                </c:pt>
                <c:pt idx="176">
                  <c:v>1321.1599999999999</c:v>
                </c:pt>
                <c:pt idx="177">
                  <c:v>1321.1599999999999</c:v>
                </c:pt>
                <c:pt idx="178">
                  <c:v>1321.1599999999999</c:v>
                </c:pt>
                <c:pt idx="179">
                  <c:v>1321.1599999999999</c:v>
                </c:pt>
                <c:pt idx="180">
                  <c:v>1321.1599999999999</c:v>
                </c:pt>
                <c:pt idx="181">
                  <c:v>1321.1599999999999</c:v>
                </c:pt>
                <c:pt idx="182">
                  <c:v>1321.1599999999999</c:v>
                </c:pt>
                <c:pt idx="183">
                  <c:v>1321.1599999999999</c:v>
                </c:pt>
                <c:pt idx="184">
                  <c:v>1321.1599999999999</c:v>
                </c:pt>
                <c:pt idx="185">
                  <c:v>1321.1599999999999</c:v>
                </c:pt>
                <c:pt idx="186">
                  <c:v>1321.1599999999999</c:v>
                </c:pt>
                <c:pt idx="187">
                  <c:v>1321.1599999999999</c:v>
                </c:pt>
                <c:pt idx="188">
                  <c:v>1321.1599999999999</c:v>
                </c:pt>
                <c:pt idx="189">
                  <c:v>1321.1599999999999</c:v>
                </c:pt>
                <c:pt idx="190">
                  <c:v>1321.1599999999999</c:v>
                </c:pt>
                <c:pt idx="191">
                  <c:v>1321.1599999999999</c:v>
                </c:pt>
                <c:pt idx="192">
                  <c:v>1321.1599999999999</c:v>
                </c:pt>
                <c:pt idx="193">
                  <c:v>1321.1599999999999</c:v>
                </c:pt>
                <c:pt idx="194">
                  <c:v>1321.1599999999999</c:v>
                </c:pt>
                <c:pt idx="195">
                  <c:v>1321.1599999999999</c:v>
                </c:pt>
                <c:pt idx="196">
                  <c:v>1321.1599999999999</c:v>
                </c:pt>
                <c:pt idx="197">
                  <c:v>1321.1599999999999</c:v>
                </c:pt>
                <c:pt idx="198">
                  <c:v>1321.1599999999999</c:v>
                </c:pt>
                <c:pt idx="199">
                  <c:v>1321.1599999999999</c:v>
                </c:pt>
                <c:pt idx="200">
                  <c:v>1321.1599999999999</c:v>
                </c:pt>
                <c:pt idx="201">
                  <c:v>1321.1599999999999</c:v>
                </c:pt>
                <c:pt idx="202">
                  <c:v>1321.1599999999999</c:v>
                </c:pt>
                <c:pt idx="203">
                  <c:v>1321.1599999999999</c:v>
                </c:pt>
                <c:pt idx="204">
                  <c:v>1321.1599999999999</c:v>
                </c:pt>
                <c:pt idx="205">
                  <c:v>1321.1599999999999</c:v>
                </c:pt>
                <c:pt idx="206">
                  <c:v>1321.1599999999999</c:v>
                </c:pt>
                <c:pt idx="207">
                  <c:v>1321.1599999999999</c:v>
                </c:pt>
                <c:pt idx="208">
                  <c:v>1321.1599999999999</c:v>
                </c:pt>
                <c:pt idx="209">
                  <c:v>1321.1599999999999</c:v>
                </c:pt>
                <c:pt idx="210">
                  <c:v>1321.1599999999999</c:v>
                </c:pt>
                <c:pt idx="211">
                  <c:v>1321.1599999999999</c:v>
                </c:pt>
                <c:pt idx="212">
                  <c:v>1321.1599999999999</c:v>
                </c:pt>
                <c:pt idx="213">
                  <c:v>1321.1599999999999</c:v>
                </c:pt>
                <c:pt idx="214">
                  <c:v>1321.1599999999999</c:v>
                </c:pt>
                <c:pt idx="215">
                  <c:v>1321.1599999999999</c:v>
                </c:pt>
              </c:numCache>
            </c:numRef>
          </c:val>
        </c:ser>
        <c:marker val="1"/>
        <c:axId val="82042240"/>
        <c:axId val="81884672"/>
      </c:lineChart>
      <c:catAx>
        <c:axId val="82042240"/>
        <c:scaling>
          <c:orientation val="minMax"/>
        </c:scaling>
        <c:delete val="1"/>
        <c:axPos val="b"/>
        <c:title>
          <c:tx>
            <c:rich>
              <a:bodyPr/>
              <a:lstStyle/>
              <a:p>
                <a:pPr>
                  <a:defRPr/>
                </a:pPr>
                <a:r>
                  <a:rPr lang="en-GB"/>
                  <a:t>CCG/HB</a:t>
                </a:r>
              </a:p>
            </c:rich>
          </c:tx>
          <c:layout/>
        </c:title>
        <c:tickLblPos val="none"/>
        <c:crossAx val="81884672"/>
        <c:crosses val="autoZero"/>
        <c:auto val="1"/>
        <c:lblAlgn val="ctr"/>
        <c:lblOffset val="100"/>
      </c:catAx>
      <c:valAx>
        <c:axId val="81884672"/>
        <c:scaling>
          <c:orientation val="minMax"/>
        </c:scaling>
        <c:axPos val="l"/>
        <c:title>
          <c:tx>
            <c:rich>
              <a:bodyPr rot="-5400000" vert="horz"/>
              <a:lstStyle/>
              <a:p>
                <a:pPr>
                  <a:defRPr/>
                </a:pPr>
                <a:r>
                  <a:rPr lang="en-GB"/>
                  <a:t>DDDs per 1,000 patients</a:t>
                </a:r>
              </a:p>
            </c:rich>
          </c:tx>
          <c:layout/>
        </c:title>
        <c:numFmt formatCode="General" sourceLinked="1"/>
        <c:tickLblPos val="nextTo"/>
        <c:crossAx val="82042240"/>
        <c:crosses val="autoZero"/>
        <c:crossBetween val="between"/>
      </c:valAx>
    </c:plotArea>
    <c:legend>
      <c:legendPos val="t"/>
      <c:legendEntry>
        <c:idx val="0"/>
        <c:delete val="1"/>
      </c:legendEntry>
      <c:layout/>
    </c:legend>
    <c:plotVisOnly val="1"/>
    <c:dispBlanksAs val="gap"/>
  </c:chart>
  <c:spPr>
    <a:ln>
      <a:noFill/>
    </a:ln>
  </c:spPr>
  <c:txPr>
    <a:bodyPr/>
    <a:lstStyle/>
    <a:p>
      <a:pPr>
        <a:defRPr sz="1000">
          <a:latin typeface="Arial" pitchFamily="34" charset="0"/>
          <a:cs typeface="Arial" pitchFamily="34" charset="0"/>
        </a:defRPr>
      </a:pPr>
      <a:endParaRPr lang="en-US"/>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6.6205724284464446E-2"/>
          <c:y val="2.2391860108395552E-2"/>
          <c:w val="0.93379427571553564"/>
          <c:h val="0.92467468425025068"/>
        </c:manualLayout>
      </c:layout>
      <c:barChart>
        <c:barDir val="col"/>
        <c:grouping val="clustered"/>
        <c:ser>
          <c:idx val="0"/>
          <c:order val="0"/>
          <c:tx>
            <c:strRef>
              <c:f>'Total antibacterials'!$B$1</c:f>
              <c:strCache>
                <c:ptCount val="1"/>
                <c:pt idx="0">
                  <c:v>CCG/HB</c:v>
                </c:pt>
              </c:strCache>
            </c:strRef>
          </c:tx>
          <c:dPt>
            <c:idx val="110"/>
            <c:spPr>
              <a:solidFill>
                <a:prstClr val="black"/>
              </a:solidFill>
            </c:spPr>
          </c:dPt>
          <c:dPt>
            <c:idx val="178"/>
            <c:spPr>
              <a:solidFill>
                <a:prstClr val="black"/>
              </a:solidFill>
            </c:spPr>
          </c:dPt>
          <c:dPt>
            <c:idx val="202"/>
            <c:spPr>
              <a:solidFill>
                <a:prstClr val="black"/>
              </a:solidFill>
            </c:spPr>
          </c:dPt>
          <c:dPt>
            <c:idx val="204"/>
            <c:spPr>
              <a:solidFill>
                <a:prstClr val="black"/>
              </a:solidFill>
            </c:spPr>
          </c:dPt>
          <c:dPt>
            <c:idx val="207"/>
            <c:spPr>
              <a:solidFill>
                <a:prstClr val="black"/>
              </a:solidFill>
            </c:spPr>
          </c:dPt>
          <c:dPt>
            <c:idx val="209"/>
            <c:spPr>
              <a:solidFill>
                <a:prstClr val="black"/>
              </a:solidFill>
            </c:spPr>
          </c:dPt>
          <c:dPt>
            <c:idx val="211"/>
            <c:spPr>
              <a:solidFill>
                <a:prstClr val="black"/>
              </a:solidFill>
            </c:spPr>
          </c:dPt>
          <c:dLbls>
            <c:dLbl>
              <c:idx val="110"/>
              <c:layout/>
              <c:tx>
                <c:rich>
                  <a:bodyPr/>
                  <a:lstStyle/>
                  <a:p>
                    <a:r>
                      <a:rPr lang="en-US" sz="900" dirty="0">
                        <a:latin typeface="Arial" pitchFamily="34" charset="0"/>
                        <a:cs typeface="Arial" pitchFamily="34" charset="0"/>
                      </a:rPr>
                      <a:t>P</a:t>
                    </a:r>
                    <a:r>
                      <a:rPr lang="en-US" dirty="0"/>
                      <a:t>owys</a:t>
                    </a:r>
                  </a:p>
                </c:rich>
              </c:tx>
              <c:showVal val="1"/>
            </c:dLbl>
            <c:dLbl>
              <c:idx val="178"/>
              <c:layout/>
              <c:tx>
                <c:rich>
                  <a:bodyPr/>
                  <a:lstStyle/>
                  <a:p>
                    <a:r>
                      <a:rPr lang="en-US" sz="900" dirty="0">
                        <a:latin typeface="Arial" pitchFamily="34" charset="0"/>
                        <a:cs typeface="Arial" pitchFamily="34" charset="0"/>
                      </a:rPr>
                      <a:t>C</a:t>
                    </a:r>
                    <a:r>
                      <a:rPr lang="en-US" dirty="0"/>
                      <a:t>ardiff</a:t>
                    </a:r>
                    <a:r>
                      <a:rPr lang="en-US" baseline="0" dirty="0"/>
                      <a:t> and Vale</a:t>
                    </a:r>
                    <a:endParaRPr lang="en-US" dirty="0"/>
                  </a:p>
                </c:rich>
              </c:tx>
              <c:showVal val="1"/>
            </c:dLbl>
            <c:dLbl>
              <c:idx val="202"/>
              <c:layout>
                <c:manualLayout>
                  <c:x val="-2.9131652661064818E-2"/>
                  <c:y val="0"/>
                </c:manualLayout>
              </c:layout>
              <c:tx>
                <c:rich>
                  <a:bodyPr/>
                  <a:lstStyle/>
                  <a:p>
                    <a:r>
                      <a:rPr lang="en-US" sz="900" dirty="0">
                        <a:latin typeface="Arial" pitchFamily="34" charset="0"/>
                        <a:cs typeface="Arial" pitchFamily="34" charset="0"/>
                      </a:rPr>
                      <a:t>A</a:t>
                    </a:r>
                    <a:r>
                      <a:rPr lang="en-US" dirty="0"/>
                      <a:t>neurin</a:t>
                    </a:r>
                    <a:r>
                      <a:rPr lang="en-US" baseline="0" dirty="0"/>
                      <a:t> Bevan</a:t>
                    </a:r>
                    <a:endParaRPr lang="en-US" dirty="0"/>
                  </a:p>
                </c:rich>
              </c:tx>
              <c:showVal val="1"/>
            </c:dLbl>
            <c:dLbl>
              <c:idx val="204"/>
              <c:layout>
                <c:manualLayout>
                  <c:x val="-1.5686274509803921E-2"/>
                  <c:y val="0"/>
                </c:manualLayout>
              </c:layout>
              <c:tx>
                <c:rich>
                  <a:bodyPr/>
                  <a:lstStyle/>
                  <a:p>
                    <a:r>
                      <a:rPr lang="en-US" sz="900" dirty="0">
                        <a:latin typeface="Arial" pitchFamily="34" charset="0"/>
                        <a:cs typeface="Arial" pitchFamily="34" charset="0"/>
                      </a:rPr>
                      <a:t>B</a:t>
                    </a:r>
                    <a:r>
                      <a:rPr lang="en-US" dirty="0"/>
                      <a:t>CU</a:t>
                    </a:r>
                  </a:p>
                </c:rich>
              </c:tx>
              <c:showVal val="1"/>
            </c:dLbl>
            <c:dLbl>
              <c:idx val="207"/>
              <c:layout>
                <c:manualLayout>
                  <c:x val="-1.5686274509803921E-2"/>
                  <c:y val="0"/>
                </c:manualLayout>
              </c:layout>
              <c:tx>
                <c:rich>
                  <a:bodyPr/>
                  <a:lstStyle/>
                  <a:p>
                    <a:r>
                      <a:rPr lang="en-US" sz="900" dirty="0">
                        <a:latin typeface="Arial" pitchFamily="34" charset="0"/>
                        <a:cs typeface="Arial" pitchFamily="34" charset="0"/>
                      </a:rPr>
                      <a:t>H</a:t>
                    </a:r>
                    <a:r>
                      <a:rPr lang="en-US" dirty="0"/>
                      <a:t>ywel</a:t>
                    </a:r>
                    <a:r>
                      <a:rPr lang="en-US" baseline="0" dirty="0"/>
                      <a:t> Dda</a:t>
                    </a:r>
                    <a:endParaRPr lang="en-US" dirty="0"/>
                  </a:p>
                </c:rich>
              </c:tx>
              <c:showVal val="1"/>
            </c:dLbl>
            <c:dLbl>
              <c:idx val="209"/>
              <c:layout>
                <c:manualLayout>
                  <c:x val="-6.7226890756302534E-3"/>
                  <c:y val="8.23045267489712E-3"/>
                </c:manualLayout>
              </c:layout>
              <c:tx>
                <c:rich>
                  <a:bodyPr/>
                  <a:lstStyle/>
                  <a:p>
                    <a:r>
                      <a:rPr lang="en-US" sz="900" dirty="0">
                        <a:latin typeface="Arial" pitchFamily="34" charset="0"/>
                        <a:cs typeface="Arial" pitchFamily="34" charset="0"/>
                      </a:rPr>
                      <a:t>A</a:t>
                    </a:r>
                    <a:r>
                      <a:rPr lang="en-US" dirty="0"/>
                      <a:t>BMU</a:t>
                    </a:r>
                  </a:p>
                </c:rich>
              </c:tx>
              <c:showVal val="1"/>
            </c:dLbl>
            <c:dLbl>
              <c:idx val="211"/>
              <c:layout>
                <c:manualLayout>
                  <c:x val="0"/>
                  <c:y val="0"/>
                </c:manualLayout>
              </c:layout>
              <c:tx>
                <c:rich>
                  <a:bodyPr/>
                  <a:lstStyle/>
                  <a:p>
                    <a:r>
                      <a:rPr lang="en-US" sz="900" dirty="0">
                        <a:latin typeface="Arial" pitchFamily="34" charset="0"/>
                        <a:cs typeface="Arial" pitchFamily="34" charset="0"/>
                      </a:rPr>
                      <a:t>C</a:t>
                    </a:r>
                    <a:r>
                      <a:rPr lang="en-US" dirty="0"/>
                      <a:t>wm</a:t>
                    </a:r>
                    <a:r>
                      <a:rPr lang="en-US" baseline="0" dirty="0"/>
                      <a:t> Taf</a:t>
                    </a:r>
                    <a:endParaRPr lang="en-US" dirty="0"/>
                  </a:p>
                </c:rich>
              </c:tx>
              <c:showVal val="1"/>
            </c:dLbl>
            <c:delete val="1"/>
            <c:txPr>
              <a:bodyPr rot="-5400000" vert="horz"/>
              <a:lstStyle/>
              <a:p>
                <a:pPr>
                  <a:defRPr/>
                </a:pPr>
                <a:endParaRPr lang="en-US"/>
              </a:p>
            </c:txPr>
          </c:dLbls>
          <c:cat>
            <c:strRef>
              <c:f>'Total antibacterials'!$A$2:$A$217</c:f>
              <c:strCache>
                <c:ptCount val="216"/>
                <c:pt idx="0">
                  <c:v>CAMDEN CCG</c:v>
                </c:pt>
                <c:pt idx="1">
                  <c:v>HARINGEY CCG</c:v>
                </c:pt>
                <c:pt idx="2">
                  <c:v>WEST LONDON (K&amp;C &amp; QPP) CCG</c:v>
                </c:pt>
                <c:pt idx="3">
                  <c:v>CENTRAL LONDON (WESTMINSTER) CCG</c:v>
                </c:pt>
                <c:pt idx="4">
                  <c:v>CITY AND HACKNEY CCG</c:v>
                </c:pt>
                <c:pt idx="5">
                  <c:v>LAMBETH CCG</c:v>
                </c:pt>
                <c:pt idx="6">
                  <c:v>SOUTHWARK CCG</c:v>
                </c:pt>
                <c:pt idx="7">
                  <c:v>BRENT CCG</c:v>
                </c:pt>
                <c:pt idx="8">
                  <c:v>HOUNSLOW CCG</c:v>
                </c:pt>
                <c:pt idx="9">
                  <c:v>ISLINGTON CCG</c:v>
                </c:pt>
                <c:pt idx="10">
                  <c:v>EALING CCG</c:v>
                </c:pt>
                <c:pt idx="11">
                  <c:v>RICHMOND CCG</c:v>
                </c:pt>
                <c:pt idx="12">
                  <c:v>HAMMERSMITH AND FULHAM CCG</c:v>
                </c:pt>
                <c:pt idx="13">
                  <c:v>BARNET CCG</c:v>
                </c:pt>
                <c:pt idx="14">
                  <c:v>BRIGHTON &amp; HOVE CCG</c:v>
                </c:pt>
                <c:pt idx="15">
                  <c:v>WANDSWORTH CCG</c:v>
                </c:pt>
                <c:pt idx="16">
                  <c:v>BATH AND NORTH EAST SOMERSET CCG</c:v>
                </c:pt>
                <c:pt idx="17">
                  <c:v>HORSHAM AND MID SUSSEX CCG</c:v>
                </c:pt>
                <c:pt idx="18">
                  <c:v>BROMLEY CCG</c:v>
                </c:pt>
                <c:pt idx="19">
                  <c:v>KINGSTON CCG</c:v>
                </c:pt>
                <c:pt idx="20">
                  <c:v>TOWER HAMLETS CCG</c:v>
                </c:pt>
                <c:pt idx="21">
                  <c:v>OXFORDSHIRE CCG</c:v>
                </c:pt>
                <c:pt idx="22">
                  <c:v>RUSHCLIFFE CCG</c:v>
                </c:pt>
                <c:pt idx="23">
                  <c:v>WALTHAM FOREST CCG</c:v>
                </c:pt>
                <c:pt idx="24">
                  <c:v>ENFIELD CCG</c:v>
                </c:pt>
                <c:pt idx="25">
                  <c:v>SOUTHERN DERBYSHIRE CCG</c:v>
                </c:pt>
                <c:pt idx="26">
                  <c:v>MERTON CCG</c:v>
                </c:pt>
                <c:pt idx="27">
                  <c:v>LEWISHAM CCG</c:v>
                </c:pt>
                <c:pt idx="28">
                  <c:v>NEWBURY AND DISTRICT CCG</c:v>
                </c:pt>
                <c:pt idx="29">
                  <c:v>NEWHAM CCG</c:v>
                </c:pt>
                <c:pt idx="30">
                  <c:v>EREWASH CCG</c:v>
                </c:pt>
                <c:pt idx="31">
                  <c:v>HILLINGDON CCG</c:v>
                </c:pt>
                <c:pt idx="32">
                  <c:v>SOUTH EASTERN HAMPSHIRE CCG</c:v>
                </c:pt>
                <c:pt idx="33">
                  <c:v>GREENWICH CCG</c:v>
                </c:pt>
                <c:pt idx="34">
                  <c:v>CROYDON CCG</c:v>
                </c:pt>
                <c:pt idx="35">
                  <c:v>GUILDFORD AND WAVERLEY CCG</c:v>
                </c:pt>
                <c:pt idx="36">
                  <c:v>CRAWLEY CCG</c:v>
                </c:pt>
                <c:pt idx="37">
                  <c:v>NOTTINGHAM WEST CCG</c:v>
                </c:pt>
                <c:pt idx="38">
                  <c:v>SOUTHAMPTON CCG</c:v>
                </c:pt>
                <c:pt idx="39">
                  <c:v>BRISTOL CCG</c:v>
                </c:pt>
                <c:pt idx="40">
                  <c:v>HARROGATE AND RURAL DISTRICT CCG</c:v>
                </c:pt>
                <c:pt idx="41">
                  <c:v>WOKINGHAM CCG</c:v>
                </c:pt>
                <c:pt idx="42">
                  <c:v>SOUTH GLOUCESTERSHIRE CCG</c:v>
                </c:pt>
                <c:pt idx="43">
                  <c:v>FAREHAM AND GOSPORT CCG</c:v>
                </c:pt>
                <c:pt idx="44">
                  <c:v>BARKING &amp; DAGENHAM CCG</c:v>
                </c:pt>
                <c:pt idx="45">
                  <c:v>EAST SURREY CCG</c:v>
                </c:pt>
                <c:pt idx="46">
                  <c:v>WEST HAMPSHIRE CCG</c:v>
                </c:pt>
                <c:pt idx="47">
                  <c:v>SOUTH READING CCG</c:v>
                </c:pt>
                <c:pt idx="48">
                  <c:v>VALE OF YORK CCG</c:v>
                </c:pt>
                <c:pt idx="49">
                  <c:v>NOTTINGHAM CITY CCG</c:v>
                </c:pt>
                <c:pt idx="50">
                  <c:v>NORTH HAMPSHIRE CCG</c:v>
                </c:pt>
                <c:pt idx="51">
                  <c:v>COVENTRY AND RUGBY CCG</c:v>
                </c:pt>
                <c:pt idx="52">
                  <c:v>NORTH WEST SURREY CCG</c:v>
                </c:pt>
                <c:pt idx="53">
                  <c:v>REDBRIDGE CCG</c:v>
                </c:pt>
                <c:pt idx="54">
                  <c:v>LEEDS WEST CCG</c:v>
                </c:pt>
                <c:pt idx="55">
                  <c:v>GLOUCESTERSHIRE CCG</c:v>
                </c:pt>
                <c:pt idx="56">
                  <c:v>SURREY HEATH CCG</c:v>
                </c:pt>
                <c:pt idx="57">
                  <c:v>SOMERSET CCG</c:v>
                </c:pt>
                <c:pt idx="58">
                  <c:v>MEDWAY CCG</c:v>
                </c:pt>
                <c:pt idx="59">
                  <c:v>DORSET CCG</c:v>
                </c:pt>
                <c:pt idx="60">
                  <c:v>SOUTH NORFOLK CCG</c:v>
                </c:pt>
                <c:pt idx="61">
                  <c:v>NORTH &amp; WEST READING CCG</c:v>
                </c:pt>
                <c:pt idx="62">
                  <c:v>COASTAL WEST SUSSEX CCG</c:v>
                </c:pt>
                <c:pt idx="63">
                  <c:v>HAMBLETON, RICHMONDSHIRE AND WHITBY CCG</c:v>
                </c:pt>
                <c:pt idx="64">
                  <c:v>HARROW CCG</c:v>
                </c:pt>
                <c:pt idx="65">
                  <c:v>EAST LEICESTERSHIRE AND RUTLAND CCG</c:v>
                </c:pt>
                <c:pt idx="66">
                  <c:v>WINDSOR, ASCOT AND MAIDENHEAD CCG</c:v>
                </c:pt>
                <c:pt idx="67">
                  <c:v>SURREY DOWNS CCG</c:v>
                </c:pt>
                <c:pt idx="68">
                  <c:v>BRACKNELL AND ASCOT CCG</c:v>
                </c:pt>
                <c:pt idx="69">
                  <c:v>WOLVERHAMPTON CCG</c:v>
                </c:pt>
                <c:pt idx="70">
                  <c:v>EASTERN CHESHIRE CCG</c:v>
                </c:pt>
                <c:pt idx="71">
                  <c:v>NORTH EAST HAMPSHIRE AND FARNHAM CCG</c:v>
                </c:pt>
                <c:pt idx="72">
                  <c:v>SOUTH WARWICKSHIRE CCG</c:v>
                </c:pt>
                <c:pt idx="73">
                  <c:v>CORBY CCG</c:v>
                </c:pt>
                <c:pt idx="74">
                  <c:v>LEICESTER CITY CCG</c:v>
                </c:pt>
                <c:pt idx="75">
                  <c:v>HERTS VALLEYS CCG</c:v>
                </c:pt>
                <c:pt idx="76">
                  <c:v>NOTTINGHAM NORTH &amp; EAST CCG</c:v>
                </c:pt>
                <c:pt idx="77">
                  <c:v>EASTBOURNE, HAILSHAM AND SEAFORD CCG</c:v>
                </c:pt>
                <c:pt idx="78">
                  <c:v>NORTH SOMERSET CCG</c:v>
                </c:pt>
                <c:pt idx="79">
                  <c:v>HEREFORDSHIRE CCG</c:v>
                </c:pt>
                <c:pt idx="80">
                  <c:v>IPSWICH AND EAST SUFFOLK CCG</c:v>
                </c:pt>
                <c:pt idx="81">
                  <c:v>HIGH WEALD LEWES HAVENS CCG</c:v>
                </c:pt>
                <c:pt idx="82">
                  <c:v>SHROPSHIRE CCG</c:v>
                </c:pt>
                <c:pt idx="83">
                  <c:v>WEST LEICESTERSHIRE CCG</c:v>
                </c:pt>
                <c:pt idx="84">
                  <c:v>LEEDS NORTH CCG</c:v>
                </c:pt>
                <c:pt idx="85">
                  <c:v>NORTH, EAST, WEST DEVON CCG</c:v>
                </c:pt>
                <c:pt idx="86">
                  <c:v>SUTTON CCG</c:v>
                </c:pt>
                <c:pt idx="87">
                  <c:v>BIRMINGHAM CROSSCITY CCG</c:v>
                </c:pt>
                <c:pt idx="88">
                  <c:v>WEST CHESHIRE CCG</c:v>
                </c:pt>
                <c:pt idx="89">
                  <c:v>WILTSHIRE CCG</c:v>
                </c:pt>
                <c:pt idx="90">
                  <c:v>HAVERING CCG</c:v>
                </c:pt>
                <c:pt idx="91">
                  <c:v>CENTRAL MANCHESTER CCG</c:v>
                </c:pt>
                <c:pt idx="92">
                  <c:v>SOUTH DEVON AND TORBAY CCG</c:v>
                </c:pt>
                <c:pt idx="93">
                  <c:v>PORTSMOUTH CCG</c:v>
                </c:pt>
                <c:pt idx="94">
                  <c:v>THANET CCG</c:v>
                </c:pt>
                <c:pt idx="95">
                  <c:v>SWINDON CCG</c:v>
                </c:pt>
                <c:pt idx="96">
                  <c:v>TELFORD &amp; WREKIN CCG</c:v>
                </c:pt>
                <c:pt idx="97">
                  <c:v>AIREDALE, WHARFEDALE AND CRAVEN CCG</c:v>
                </c:pt>
                <c:pt idx="98">
                  <c:v>BASSETLAW CCG</c:v>
                </c:pt>
                <c:pt idx="99">
                  <c:v>VALE ROYAL CCG</c:v>
                </c:pt>
                <c:pt idx="100">
                  <c:v>TRAFFORD CCG</c:v>
                </c:pt>
                <c:pt idx="101">
                  <c:v>AYLESBURY VALE CCG</c:v>
                </c:pt>
                <c:pt idx="102">
                  <c:v>KERNOW CCG</c:v>
                </c:pt>
                <c:pt idx="103">
                  <c:v>LINCOLNSHIRE WEST CCG</c:v>
                </c:pt>
                <c:pt idx="104">
                  <c:v>CHILTERN CCG</c:v>
                </c:pt>
                <c:pt idx="105">
                  <c:v>SOLIHULL CCG</c:v>
                </c:pt>
                <c:pt idx="106">
                  <c:v>WEST LANCASHIRE CCG</c:v>
                </c:pt>
                <c:pt idx="107">
                  <c:v>SANDWELL AND WEST BIRMINGHAM CCG</c:v>
                </c:pt>
                <c:pt idx="108">
                  <c:v>BEDFORDSHIRE CCG</c:v>
                </c:pt>
                <c:pt idx="109">
                  <c:v>HASTINGS &amp; ROTHER CCG</c:v>
                </c:pt>
                <c:pt idx="110">
                  <c:v>Powys Teaching</c:v>
                </c:pt>
                <c:pt idx="111">
                  <c:v>WARRINGTON CCG</c:v>
                </c:pt>
                <c:pt idx="112">
                  <c:v>SOUTH CHESHIRE CCG</c:v>
                </c:pt>
                <c:pt idx="113">
                  <c:v>LANCASHIRE NORTH CCG</c:v>
                </c:pt>
                <c:pt idx="114">
                  <c:v>CASTLE POINT AND ROCHFORD CCG</c:v>
                </c:pt>
                <c:pt idx="115">
                  <c:v>SHEFFIELD CCG</c:v>
                </c:pt>
                <c:pt idx="116">
                  <c:v>SOUTHEND CCG</c:v>
                </c:pt>
                <c:pt idx="117">
                  <c:v>FYLDE &amp; WYRE CCG</c:v>
                </c:pt>
                <c:pt idx="118">
                  <c:v>CAMBRIDGESHIRE AND PETERBOROUGH CCG</c:v>
                </c:pt>
                <c:pt idx="119">
                  <c:v>DARTFORD, GRAVESHAM AND SWANLEY CCG</c:v>
                </c:pt>
                <c:pt idx="120">
                  <c:v>MID ESSEX CCG</c:v>
                </c:pt>
                <c:pt idx="121">
                  <c:v>THURROCK CCG</c:v>
                </c:pt>
                <c:pt idx="122">
                  <c:v>BARNSLEY CCG</c:v>
                </c:pt>
                <c:pt idx="123">
                  <c:v>WEST KENT CCG</c:v>
                </c:pt>
                <c:pt idx="124">
                  <c:v>WYRE FOREST CCG</c:v>
                </c:pt>
                <c:pt idx="125">
                  <c:v>EAST RIDING OF YORKSHIRE CCG</c:v>
                </c:pt>
                <c:pt idx="126">
                  <c:v>WARWICKSHIRE NORTH CCG</c:v>
                </c:pt>
                <c:pt idx="127">
                  <c:v>HULL CCG</c:v>
                </c:pt>
                <c:pt idx="128">
                  <c:v>SE STAFFS &amp; SEISDON PENINSULAR CCG</c:v>
                </c:pt>
                <c:pt idx="129">
                  <c:v>ISLE OF WIGHT CCG</c:v>
                </c:pt>
                <c:pt idx="130">
                  <c:v>SOUTH WEST LINCOLNSHIRE CCG</c:v>
                </c:pt>
                <c:pt idx="131">
                  <c:v>TAMESIDE AND GLOSSOP CCG</c:v>
                </c:pt>
                <c:pt idx="132">
                  <c:v>NORTH EAST LINCOLNSHIRE CCG</c:v>
                </c:pt>
                <c:pt idx="133">
                  <c:v>NEWARK &amp; SHERWOOD CCG</c:v>
                </c:pt>
                <c:pt idx="134">
                  <c:v>CHORLEY AND SOUTH RIBBLE CCG</c:v>
                </c:pt>
                <c:pt idx="135">
                  <c:v>DUDLEY CCG</c:v>
                </c:pt>
                <c:pt idx="136">
                  <c:v>NORTH NORFOLK CCG</c:v>
                </c:pt>
                <c:pt idx="137">
                  <c:v>NORTH LINCOLNSHIRE CCG</c:v>
                </c:pt>
                <c:pt idx="138">
                  <c:v>WEST SUFFOLK CCG</c:v>
                </c:pt>
                <c:pt idx="139">
                  <c:v>SOUTHPORT AND FORMBY CCG</c:v>
                </c:pt>
                <c:pt idx="140">
                  <c:v>SOUTH WORCESTERSHIRE CCG</c:v>
                </c:pt>
                <c:pt idx="141">
                  <c:v>BRADFORD CITY CCG</c:v>
                </c:pt>
                <c:pt idx="142">
                  <c:v>WEST ESSEX CCG</c:v>
                </c:pt>
                <c:pt idx="143">
                  <c:v>NENE CCG</c:v>
                </c:pt>
                <c:pt idx="144">
                  <c:v>LEEDS SOUTH AND EAST CCG</c:v>
                </c:pt>
                <c:pt idx="145">
                  <c:v>WIGAN BOROUGH CCG</c:v>
                </c:pt>
                <c:pt idx="146">
                  <c:v>NORWICH CCG</c:v>
                </c:pt>
                <c:pt idx="147">
                  <c:v>MILTON KEYNES CCG</c:v>
                </c:pt>
                <c:pt idx="148">
                  <c:v>SOUTH KENT COAST CCG</c:v>
                </c:pt>
                <c:pt idx="149">
                  <c:v>NORTH DERBYSHIRE CCG</c:v>
                </c:pt>
                <c:pt idx="150">
                  <c:v>ASHFORD CCG</c:v>
                </c:pt>
                <c:pt idx="151">
                  <c:v>EAST AND NORTH HERTFORDSHIRE CCG</c:v>
                </c:pt>
                <c:pt idx="152">
                  <c:v>NORTH STAFFORDSHIRE CCG</c:v>
                </c:pt>
                <c:pt idx="153">
                  <c:v>NORTHUMBERLAND CCG</c:v>
                </c:pt>
                <c:pt idx="154">
                  <c:v>BASILDON AND BRENTWOOD CCG</c:v>
                </c:pt>
                <c:pt idx="155">
                  <c:v>BURY CCG</c:v>
                </c:pt>
                <c:pt idx="156">
                  <c:v>LIVERPOOL CCG</c:v>
                </c:pt>
                <c:pt idx="157">
                  <c:v>SOUTH LINCOLNSHIRE CCG</c:v>
                </c:pt>
                <c:pt idx="158">
                  <c:v>SWALE CCG</c:v>
                </c:pt>
                <c:pt idx="159">
                  <c:v>EAST STAFFORDSHIRE CCG</c:v>
                </c:pt>
                <c:pt idx="160">
                  <c:v>WIRRAL CCG</c:v>
                </c:pt>
                <c:pt idx="161">
                  <c:v>BEXLEY CCG</c:v>
                </c:pt>
                <c:pt idx="162">
                  <c:v>GREAT YARMOUTH &amp; WAVENEY CCG</c:v>
                </c:pt>
                <c:pt idx="163">
                  <c:v>DARLINGTON CCG</c:v>
                </c:pt>
                <c:pt idx="164">
                  <c:v>EAST LANCASHIRE CCG</c:v>
                </c:pt>
                <c:pt idx="165">
                  <c:v>DONCASTER CCG</c:v>
                </c:pt>
                <c:pt idx="166">
                  <c:v>NORTH KIRKLEES CCG</c:v>
                </c:pt>
                <c:pt idx="167">
                  <c:v>WAKEFIELD CCG</c:v>
                </c:pt>
                <c:pt idx="168">
                  <c:v>CANTERBURY AND COASTAL CCG</c:v>
                </c:pt>
                <c:pt idx="169">
                  <c:v>BIRMINGHAM SOUTH AND CENTRAL CCG</c:v>
                </c:pt>
                <c:pt idx="170">
                  <c:v>BRADFORD DISTRICTS CCG</c:v>
                </c:pt>
                <c:pt idx="171">
                  <c:v>NORTH DURHAM CCG</c:v>
                </c:pt>
                <c:pt idx="172">
                  <c:v>GREATER HUDDERSFIELD CCG</c:v>
                </c:pt>
                <c:pt idx="173">
                  <c:v>HARDWICK CCG</c:v>
                </c:pt>
                <c:pt idx="174">
                  <c:v>SLOUGH CCG</c:v>
                </c:pt>
                <c:pt idx="175">
                  <c:v>WEST NORFOLK CCG</c:v>
                </c:pt>
                <c:pt idx="176">
                  <c:v>BLACKBURN WITH DARWEN CCG</c:v>
                </c:pt>
                <c:pt idx="177">
                  <c:v>CANNOCK CHASE CCG</c:v>
                </c:pt>
                <c:pt idx="178">
                  <c:v>Cardiff And Vale Uni</c:v>
                </c:pt>
                <c:pt idx="179">
                  <c:v>LUTON CCG</c:v>
                </c:pt>
                <c:pt idx="180">
                  <c:v>NEWCASTLE GATESHEAD CCG</c:v>
                </c:pt>
                <c:pt idx="181">
                  <c:v>SOUTH MANCHESTER CCG</c:v>
                </c:pt>
                <c:pt idx="182">
                  <c:v>STAFFORD AND SURROUNDS CCG</c:v>
                </c:pt>
                <c:pt idx="183">
                  <c:v>WALSALL CCG</c:v>
                </c:pt>
                <c:pt idx="184">
                  <c:v>ROTHERHAM CCG</c:v>
                </c:pt>
                <c:pt idx="185">
                  <c:v>STOKE ON TRENT CCG</c:v>
                </c:pt>
                <c:pt idx="186">
                  <c:v>SOUTH TYNESIDE CCG</c:v>
                </c:pt>
                <c:pt idx="187">
                  <c:v>SOUTH SEFTON CCG</c:v>
                </c:pt>
                <c:pt idx="188">
                  <c:v>LINCOLNSHIRE EAST CCG</c:v>
                </c:pt>
                <c:pt idx="189">
                  <c:v>STOCKPORT CCG</c:v>
                </c:pt>
                <c:pt idx="190">
                  <c:v>NORTH TYNESIDE CCG</c:v>
                </c:pt>
                <c:pt idx="191">
                  <c:v>SALFORD CCG</c:v>
                </c:pt>
                <c:pt idx="192">
                  <c:v>SCARBOROUGH AND RYEDALE CCG</c:v>
                </c:pt>
                <c:pt idx="193">
                  <c:v>CALDERDALE CCG</c:v>
                </c:pt>
                <c:pt idx="194">
                  <c:v>CUMBRIA CCG</c:v>
                </c:pt>
                <c:pt idx="195">
                  <c:v>NORTH MANCHESTER CCG</c:v>
                </c:pt>
                <c:pt idx="196">
                  <c:v>NORTH EAST ESSEX CCG</c:v>
                </c:pt>
                <c:pt idx="197">
                  <c:v>GREATER PRESTON CCG</c:v>
                </c:pt>
                <c:pt idx="198">
                  <c:v>MANSFIELD &amp; ASHFIELD CCG</c:v>
                </c:pt>
                <c:pt idx="199">
                  <c:v>REDDITCH AND BROMSGROVE CCG</c:v>
                </c:pt>
                <c:pt idx="200">
                  <c:v>HEYWOOD, MIDDLETON &amp; ROCHDALE CCG</c:v>
                </c:pt>
                <c:pt idx="201">
                  <c:v>BOLTON CCG</c:v>
                </c:pt>
                <c:pt idx="202">
                  <c:v>Aneurin Bevan</c:v>
                </c:pt>
                <c:pt idx="203">
                  <c:v>HARTLEPOOL AND STOCKTON-ON-TEES CCG</c:v>
                </c:pt>
                <c:pt idx="204">
                  <c:v>Betsi Cadwaladr Uni</c:v>
                </c:pt>
                <c:pt idx="205">
                  <c:v>DURHAM DALES,EASINGTON &amp; SEDGEFIELD CCG</c:v>
                </c:pt>
                <c:pt idx="206">
                  <c:v>HALTON CCG</c:v>
                </c:pt>
                <c:pt idx="207">
                  <c:v>Hywel Dda</c:v>
                </c:pt>
                <c:pt idx="208">
                  <c:v>SUNDERLAND CCG</c:v>
                </c:pt>
                <c:pt idx="209">
                  <c:v>Abertawe Bro Morgannwg Uni</c:v>
                </c:pt>
                <c:pt idx="210">
                  <c:v>BLACKPOOL CCG</c:v>
                </c:pt>
                <c:pt idx="211">
                  <c:v>Cwm Taf</c:v>
                </c:pt>
                <c:pt idx="212">
                  <c:v>OLDHAM CCG</c:v>
                </c:pt>
                <c:pt idx="213">
                  <c:v>SOUTH TEES CCG</c:v>
                </c:pt>
                <c:pt idx="214">
                  <c:v>ST HELENS CCG</c:v>
                </c:pt>
                <c:pt idx="215">
                  <c:v>KNOWSLEY CCG</c:v>
                </c:pt>
              </c:strCache>
            </c:strRef>
          </c:cat>
          <c:val>
            <c:numRef>
              <c:f>'Total antibacterials'!$B$2:$B$217</c:f>
              <c:numCache>
                <c:formatCode>0.00</c:formatCode>
                <c:ptCount val="216"/>
                <c:pt idx="0">
                  <c:v>138.27417198871152</c:v>
                </c:pt>
                <c:pt idx="1">
                  <c:v>150.76518185326481</c:v>
                </c:pt>
                <c:pt idx="2">
                  <c:v>156.49975273979908</c:v>
                </c:pt>
                <c:pt idx="3">
                  <c:v>157.45556488989155</c:v>
                </c:pt>
                <c:pt idx="4">
                  <c:v>158.02129173364253</c:v>
                </c:pt>
                <c:pt idx="5">
                  <c:v>172.02982413652632</c:v>
                </c:pt>
                <c:pt idx="6">
                  <c:v>172.80695682814948</c:v>
                </c:pt>
                <c:pt idx="7">
                  <c:v>172.90040319121559</c:v>
                </c:pt>
                <c:pt idx="8">
                  <c:v>180.84840883348872</c:v>
                </c:pt>
                <c:pt idx="9">
                  <c:v>183.02761373758702</c:v>
                </c:pt>
                <c:pt idx="10">
                  <c:v>185.35228108903851</c:v>
                </c:pt>
                <c:pt idx="11">
                  <c:v>187.17587693599307</c:v>
                </c:pt>
                <c:pt idx="12">
                  <c:v>187.30146689297729</c:v>
                </c:pt>
                <c:pt idx="13">
                  <c:v>188.95142835219826</c:v>
                </c:pt>
                <c:pt idx="14">
                  <c:v>192.80211917303754</c:v>
                </c:pt>
                <c:pt idx="15">
                  <c:v>194.48232187817828</c:v>
                </c:pt>
                <c:pt idx="16">
                  <c:v>194.51820355161129</c:v>
                </c:pt>
                <c:pt idx="17">
                  <c:v>195.34001225535434</c:v>
                </c:pt>
                <c:pt idx="18">
                  <c:v>196.18864252737927</c:v>
                </c:pt>
                <c:pt idx="19">
                  <c:v>196.72572617190403</c:v>
                </c:pt>
                <c:pt idx="20">
                  <c:v>197.01119600211427</c:v>
                </c:pt>
                <c:pt idx="21">
                  <c:v>198.74081211564732</c:v>
                </c:pt>
                <c:pt idx="22">
                  <c:v>199.09916152726692</c:v>
                </c:pt>
                <c:pt idx="23">
                  <c:v>199.48292895726632</c:v>
                </c:pt>
                <c:pt idx="24">
                  <c:v>200.87237039393165</c:v>
                </c:pt>
                <c:pt idx="25">
                  <c:v>202.27598161127435</c:v>
                </c:pt>
                <c:pt idx="26">
                  <c:v>204.11330007029815</c:v>
                </c:pt>
                <c:pt idx="27">
                  <c:v>204.49002183578764</c:v>
                </c:pt>
                <c:pt idx="28">
                  <c:v>204.58152737928279</c:v>
                </c:pt>
                <c:pt idx="29">
                  <c:v>205.09611857861208</c:v>
                </c:pt>
                <c:pt idx="30">
                  <c:v>205.10552255781622</c:v>
                </c:pt>
                <c:pt idx="31">
                  <c:v>206.68507161253265</c:v>
                </c:pt>
                <c:pt idx="32">
                  <c:v>207.32858422143875</c:v>
                </c:pt>
                <c:pt idx="33">
                  <c:v>209.10325996024432</c:v>
                </c:pt>
                <c:pt idx="34">
                  <c:v>209.64071186061258</c:v>
                </c:pt>
                <c:pt idx="35">
                  <c:v>210.59730558038564</c:v>
                </c:pt>
                <c:pt idx="36">
                  <c:v>211.45299145299572</c:v>
                </c:pt>
                <c:pt idx="37">
                  <c:v>211.68477757825951</c:v>
                </c:pt>
                <c:pt idx="38">
                  <c:v>212.94380421228598</c:v>
                </c:pt>
                <c:pt idx="39">
                  <c:v>214.40657115279066</c:v>
                </c:pt>
                <c:pt idx="40">
                  <c:v>214.85416777346865</c:v>
                </c:pt>
                <c:pt idx="41">
                  <c:v>214.93922799519169</c:v>
                </c:pt>
                <c:pt idx="42">
                  <c:v>216.69534595222152</c:v>
                </c:pt>
                <c:pt idx="43">
                  <c:v>217.51436154130332</c:v>
                </c:pt>
                <c:pt idx="44">
                  <c:v>217.91229931141331</c:v>
                </c:pt>
                <c:pt idx="45">
                  <c:v>218.54789264452648</c:v>
                </c:pt>
                <c:pt idx="46">
                  <c:v>219.02668413769464</c:v>
                </c:pt>
                <c:pt idx="47">
                  <c:v>219.05567300915916</c:v>
                </c:pt>
                <c:pt idx="48">
                  <c:v>219.94737212128518</c:v>
                </c:pt>
                <c:pt idx="49">
                  <c:v>220.92837177545007</c:v>
                </c:pt>
                <c:pt idx="50">
                  <c:v>220.99674188488001</c:v>
                </c:pt>
                <c:pt idx="51">
                  <c:v>222.87289396827293</c:v>
                </c:pt>
                <c:pt idx="52">
                  <c:v>223.51296588540146</c:v>
                </c:pt>
                <c:pt idx="53">
                  <c:v>224.39453221732461</c:v>
                </c:pt>
                <c:pt idx="54">
                  <c:v>224.48327943964077</c:v>
                </c:pt>
                <c:pt idx="55">
                  <c:v>224.82897427968467</c:v>
                </c:pt>
                <c:pt idx="56">
                  <c:v>225.62885795317627</c:v>
                </c:pt>
                <c:pt idx="57">
                  <c:v>225.85809138811877</c:v>
                </c:pt>
                <c:pt idx="58">
                  <c:v>225.96663744428847</c:v>
                </c:pt>
                <c:pt idx="59">
                  <c:v>227.12693193308021</c:v>
                </c:pt>
                <c:pt idx="60">
                  <c:v>228.44703511801961</c:v>
                </c:pt>
                <c:pt idx="61">
                  <c:v>229.70008512867452</c:v>
                </c:pt>
                <c:pt idx="62">
                  <c:v>229.70461388233377</c:v>
                </c:pt>
                <c:pt idx="63">
                  <c:v>230.08829076939099</c:v>
                </c:pt>
                <c:pt idx="64">
                  <c:v>230.17474073021612</c:v>
                </c:pt>
                <c:pt idx="65">
                  <c:v>231.37469772244592</c:v>
                </c:pt>
                <c:pt idx="66">
                  <c:v>231.50427951694218</c:v>
                </c:pt>
                <c:pt idx="67">
                  <c:v>231.57404586296298</c:v>
                </c:pt>
                <c:pt idx="68">
                  <c:v>232.39971703304002</c:v>
                </c:pt>
                <c:pt idx="69">
                  <c:v>232.58382118147961</c:v>
                </c:pt>
                <c:pt idx="70">
                  <c:v>233.04203421600002</c:v>
                </c:pt>
                <c:pt idx="71">
                  <c:v>233.58830825991762</c:v>
                </c:pt>
                <c:pt idx="72">
                  <c:v>233.70028033839517</c:v>
                </c:pt>
                <c:pt idx="73">
                  <c:v>234.06916850625458</c:v>
                </c:pt>
                <c:pt idx="74">
                  <c:v>234.20209168520825</c:v>
                </c:pt>
                <c:pt idx="75">
                  <c:v>234.71972509609034</c:v>
                </c:pt>
                <c:pt idx="76">
                  <c:v>234.96379318297122</c:v>
                </c:pt>
                <c:pt idx="77">
                  <c:v>235.34876650084792</c:v>
                </c:pt>
                <c:pt idx="78">
                  <c:v>235.65730521254508</c:v>
                </c:pt>
                <c:pt idx="79">
                  <c:v>236.19045894485112</c:v>
                </c:pt>
                <c:pt idx="80">
                  <c:v>236.61463092373072</c:v>
                </c:pt>
                <c:pt idx="81">
                  <c:v>236.62623924311811</c:v>
                </c:pt>
                <c:pt idx="82">
                  <c:v>236.65409095152583</c:v>
                </c:pt>
                <c:pt idx="83">
                  <c:v>236.66235579189882</c:v>
                </c:pt>
                <c:pt idx="84">
                  <c:v>237.27379191848388</c:v>
                </c:pt>
                <c:pt idx="85">
                  <c:v>237.40043399489878</c:v>
                </c:pt>
                <c:pt idx="86">
                  <c:v>237.84279450955592</c:v>
                </c:pt>
                <c:pt idx="87">
                  <c:v>238.08551655701248</c:v>
                </c:pt>
                <c:pt idx="88">
                  <c:v>238.88435992355699</c:v>
                </c:pt>
                <c:pt idx="89">
                  <c:v>239.85687815475049</c:v>
                </c:pt>
                <c:pt idx="90">
                  <c:v>239.86789977444718</c:v>
                </c:pt>
                <c:pt idx="91">
                  <c:v>240.25939415474579</c:v>
                </c:pt>
                <c:pt idx="92">
                  <c:v>240.60537424070634</c:v>
                </c:pt>
                <c:pt idx="93">
                  <c:v>240.67076634313798</c:v>
                </c:pt>
                <c:pt idx="94">
                  <c:v>241.07384127356917</c:v>
                </c:pt>
                <c:pt idx="95">
                  <c:v>241.33926227617312</c:v>
                </c:pt>
                <c:pt idx="96">
                  <c:v>241.62294508569752</c:v>
                </c:pt>
                <c:pt idx="97">
                  <c:v>241.82045838097116</c:v>
                </c:pt>
                <c:pt idx="98">
                  <c:v>242.38122564861769</c:v>
                </c:pt>
                <c:pt idx="99">
                  <c:v>242.51196212985113</c:v>
                </c:pt>
                <c:pt idx="100">
                  <c:v>243.9154713346077</c:v>
                </c:pt>
                <c:pt idx="101">
                  <c:v>244.41159228200738</c:v>
                </c:pt>
                <c:pt idx="102">
                  <c:v>244.58594935579319</c:v>
                </c:pt>
                <c:pt idx="103">
                  <c:v>244.80858036645321</c:v>
                </c:pt>
                <c:pt idx="104">
                  <c:v>244.92835900186981</c:v>
                </c:pt>
                <c:pt idx="105">
                  <c:v>245.30352981299643</c:v>
                </c:pt>
                <c:pt idx="106">
                  <c:v>245.47109835509363</c:v>
                </c:pt>
                <c:pt idx="107">
                  <c:v>245.67188788128607</c:v>
                </c:pt>
                <c:pt idx="108">
                  <c:v>246.30623226088929</c:v>
                </c:pt>
                <c:pt idx="109">
                  <c:v>247.92690622416958</c:v>
                </c:pt>
                <c:pt idx="110">
                  <c:v>248.48000000000027</c:v>
                </c:pt>
                <c:pt idx="111">
                  <c:v>248.77528576665117</c:v>
                </c:pt>
                <c:pt idx="112">
                  <c:v>248.94094434880165</c:v>
                </c:pt>
                <c:pt idx="113">
                  <c:v>249.09070869613132</c:v>
                </c:pt>
                <c:pt idx="114">
                  <c:v>249.90782390679161</c:v>
                </c:pt>
                <c:pt idx="115">
                  <c:v>249.99533990717285</c:v>
                </c:pt>
                <c:pt idx="116">
                  <c:v>250.16628342296798</c:v>
                </c:pt>
                <c:pt idx="117">
                  <c:v>250.34818941504184</c:v>
                </c:pt>
                <c:pt idx="118">
                  <c:v>250.35254337647197</c:v>
                </c:pt>
                <c:pt idx="119">
                  <c:v>250.63503197292539</c:v>
                </c:pt>
                <c:pt idx="120">
                  <c:v>251.01923811950562</c:v>
                </c:pt>
                <c:pt idx="121">
                  <c:v>251.06387540062815</c:v>
                </c:pt>
                <c:pt idx="122">
                  <c:v>251.16955017300714</c:v>
                </c:pt>
                <c:pt idx="123">
                  <c:v>251.44614082822127</c:v>
                </c:pt>
                <c:pt idx="124">
                  <c:v>251.44763528408922</c:v>
                </c:pt>
                <c:pt idx="125">
                  <c:v>251.53686822254932</c:v>
                </c:pt>
                <c:pt idx="126">
                  <c:v>251.93842004719906</c:v>
                </c:pt>
                <c:pt idx="127">
                  <c:v>252.39407057588875</c:v>
                </c:pt>
                <c:pt idx="128">
                  <c:v>252.91673005933561</c:v>
                </c:pt>
                <c:pt idx="129">
                  <c:v>253.40116611409627</c:v>
                </c:pt>
                <c:pt idx="130">
                  <c:v>253.43093587409791</c:v>
                </c:pt>
                <c:pt idx="131">
                  <c:v>253.87203902897781</c:v>
                </c:pt>
                <c:pt idx="132">
                  <c:v>254.12592800841563</c:v>
                </c:pt>
                <c:pt idx="133">
                  <c:v>254.85401984754787</c:v>
                </c:pt>
                <c:pt idx="134">
                  <c:v>255.84799601838759</c:v>
                </c:pt>
                <c:pt idx="135">
                  <c:v>256.73535815610006</c:v>
                </c:pt>
                <c:pt idx="136">
                  <c:v>256.87442500162632</c:v>
                </c:pt>
                <c:pt idx="137">
                  <c:v>257.11185258055031</c:v>
                </c:pt>
                <c:pt idx="138">
                  <c:v>257.19695130831593</c:v>
                </c:pt>
                <c:pt idx="139">
                  <c:v>257.49429673012526</c:v>
                </c:pt>
                <c:pt idx="140">
                  <c:v>257.81205886006632</c:v>
                </c:pt>
                <c:pt idx="141">
                  <c:v>258.00006604801689</c:v>
                </c:pt>
                <c:pt idx="142">
                  <c:v>258.09050235296843</c:v>
                </c:pt>
                <c:pt idx="143">
                  <c:v>258.23511880571129</c:v>
                </c:pt>
                <c:pt idx="144">
                  <c:v>258.84139580826957</c:v>
                </c:pt>
                <c:pt idx="145">
                  <c:v>258.95625783466386</c:v>
                </c:pt>
                <c:pt idx="146">
                  <c:v>259.14542977705418</c:v>
                </c:pt>
                <c:pt idx="147">
                  <c:v>259.16575481523466</c:v>
                </c:pt>
                <c:pt idx="148">
                  <c:v>259.20236435435271</c:v>
                </c:pt>
                <c:pt idx="149">
                  <c:v>259.39009148041004</c:v>
                </c:pt>
                <c:pt idx="150">
                  <c:v>260.02488276390238</c:v>
                </c:pt>
                <c:pt idx="151">
                  <c:v>260.03628767896066</c:v>
                </c:pt>
                <c:pt idx="152">
                  <c:v>261.04542874729123</c:v>
                </c:pt>
                <c:pt idx="153">
                  <c:v>261.16215323819029</c:v>
                </c:pt>
                <c:pt idx="154">
                  <c:v>261.31269150137075</c:v>
                </c:pt>
                <c:pt idx="155">
                  <c:v>262.81673014680899</c:v>
                </c:pt>
                <c:pt idx="156">
                  <c:v>262.9237227221692</c:v>
                </c:pt>
                <c:pt idx="157">
                  <c:v>263.5945271065068</c:v>
                </c:pt>
                <c:pt idx="158">
                  <c:v>264.30369194760863</c:v>
                </c:pt>
                <c:pt idx="159">
                  <c:v>264.36547447764804</c:v>
                </c:pt>
                <c:pt idx="160">
                  <c:v>265.94301221166893</c:v>
                </c:pt>
                <c:pt idx="161">
                  <c:v>266.16547034378578</c:v>
                </c:pt>
                <c:pt idx="162">
                  <c:v>266.68985194543416</c:v>
                </c:pt>
                <c:pt idx="163">
                  <c:v>267.24659482970071</c:v>
                </c:pt>
                <c:pt idx="164">
                  <c:v>267.32273170267308</c:v>
                </c:pt>
                <c:pt idx="165">
                  <c:v>267.41455632204566</c:v>
                </c:pt>
                <c:pt idx="166">
                  <c:v>267.55599093388702</c:v>
                </c:pt>
                <c:pt idx="167">
                  <c:v>267.76396393757869</c:v>
                </c:pt>
                <c:pt idx="168">
                  <c:v>267.80859378096244</c:v>
                </c:pt>
                <c:pt idx="169">
                  <c:v>268.11411894937669</c:v>
                </c:pt>
                <c:pt idx="170">
                  <c:v>268.20406667097916</c:v>
                </c:pt>
                <c:pt idx="171">
                  <c:v>269.17133071589666</c:v>
                </c:pt>
                <c:pt idx="172">
                  <c:v>269.42335529230473</c:v>
                </c:pt>
                <c:pt idx="173">
                  <c:v>269.47371976758899</c:v>
                </c:pt>
                <c:pt idx="174">
                  <c:v>269.63043987811523</c:v>
                </c:pt>
                <c:pt idx="175">
                  <c:v>270.18675009060894</c:v>
                </c:pt>
                <c:pt idx="176">
                  <c:v>270.62987622613832</c:v>
                </c:pt>
                <c:pt idx="177">
                  <c:v>272.66420290048427</c:v>
                </c:pt>
                <c:pt idx="178">
                  <c:v>273</c:v>
                </c:pt>
                <c:pt idx="179">
                  <c:v>273.01746469457731</c:v>
                </c:pt>
                <c:pt idx="180">
                  <c:v>273.18628277170347</c:v>
                </c:pt>
                <c:pt idx="181">
                  <c:v>273.27240944394043</c:v>
                </c:pt>
                <c:pt idx="182">
                  <c:v>273.36634125834894</c:v>
                </c:pt>
                <c:pt idx="183">
                  <c:v>274.93276988090662</c:v>
                </c:pt>
                <c:pt idx="184">
                  <c:v>275.30140998569323</c:v>
                </c:pt>
                <c:pt idx="185">
                  <c:v>276.38507470206969</c:v>
                </c:pt>
                <c:pt idx="186">
                  <c:v>276.60103533241403</c:v>
                </c:pt>
                <c:pt idx="187">
                  <c:v>276.76329216049453</c:v>
                </c:pt>
                <c:pt idx="188">
                  <c:v>276.95321176874393</c:v>
                </c:pt>
                <c:pt idx="189">
                  <c:v>278.43240339668699</c:v>
                </c:pt>
                <c:pt idx="190">
                  <c:v>279.58823955507324</c:v>
                </c:pt>
                <c:pt idx="191">
                  <c:v>280.03630664936429</c:v>
                </c:pt>
                <c:pt idx="192">
                  <c:v>280.57553956834369</c:v>
                </c:pt>
                <c:pt idx="193">
                  <c:v>280.78344419807826</c:v>
                </c:pt>
                <c:pt idx="194">
                  <c:v>281.83189591974377</c:v>
                </c:pt>
                <c:pt idx="195">
                  <c:v>283.31729556516785</c:v>
                </c:pt>
                <c:pt idx="196">
                  <c:v>283.7846568235243</c:v>
                </c:pt>
                <c:pt idx="197">
                  <c:v>284.0117973867417</c:v>
                </c:pt>
                <c:pt idx="198">
                  <c:v>285.39728520231</c:v>
                </c:pt>
                <c:pt idx="199">
                  <c:v>287.15720005633932</c:v>
                </c:pt>
                <c:pt idx="200">
                  <c:v>287.46687759541226</c:v>
                </c:pt>
                <c:pt idx="201">
                  <c:v>289.26106362145532</c:v>
                </c:pt>
                <c:pt idx="202">
                  <c:v>291.75</c:v>
                </c:pt>
                <c:pt idx="203">
                  <c:v>296.89088444595052</c:v>
                </c:pt>
                <c:pt idx="204">
                  <c:v>297.64000000000038</c:v>
                </c:pt>
                <c:pt idx="205">
                  <c:v>298.46190891851387</c:v>
                </c:pt>
                <c:pt idx="206">
                  <c:v>298.54483737236438</c:v>
                </c:pt>
                <c:pt idx="207">
                  <c:v>300.87</c:v>
                </c:pt>
                <c:pt idx="208">
                  <c:v>300.97603703935425</c:v>
                </c:pt>
                <c:pt idx="209">
                  <c:v>310.39</c:v>
                </c:pt>
                <c:pt idx="210">
                  <c:v>311.43141759336424</c:v>
                </c:pt>
                <c:pt idx="211">
                  <c:v>317.8</c:v>
                </c:pt>
                <c:pt idx="212">
                  <c:v>318.31031419109894</c:v>
                </c:pt>
                <c:pt idx="213">
                  <c:v>318.31503167827663</c:v>
                </c:pt>
                <c:pt idx="214">
                  <c:v>320.23677527807604</c:v>
                </c:pt>
                <c:pt idx="215">
                  <c:v>322.03578298918029</c:v>
                </c:pt>
              </c:numCache>
            </c:numRef>
          </c:val>
        </c:ser>
        <c:axId val="82279424"/>
        <c:axId val="82310272"/>
      </c:barChart>
      <c:lineChart>
        <c:grouping val="standard"/>
        <c:ser>
          <c:idx val="1"/>
          <c:order val="1"/>
          <c:tx>
            <c:strRef>
              <c:f>'Total antibacterials'!$C$1</c:f>
              <c:strCache>
                <c:ptCount val="1"/>
                <c:pt idx="0">
                  <c:v>England Average</c:v>
                </c:pt>
              </c:strCache>
            </c:strRef>
          </c:tx>
          <c:marker>
            <c:symbol val="none"/>
          </c:marker>
          <c:cat>
            <c:strRef>
              <c:f>'Total antibacterials'!$A$2:$A$217</c:f>
              <c:strCache>
                <c:ptCount val="216"/>
                <c:pt idx="0">
                  <c:v>CAMDEN CCG</c:v>
                </c:pt>
                <c:pt idx="1">
                  <c:v>HARINGEY CCG</c:v>
                </c:pt>
                <c:pt idx="2">
                  <c:v>WEST LONDON (K&amp;C &amp; QPP) CCG</c:v>
                </c:pt>
                <c:pt idx="3">
                  <c:v>CENTRAL LONDON (WESTMINSTER) CCG</c:v>
                </c:pt>
                <c:pt idx="4">
                  <c:v>CITY AND HACKNEY CCG</c:v>
                </c:pt>
                <c:pt idx="5">
                  <c:v>LAMBETH CCG</c:v>
                </c:pt>
                <c:pt idx="6">
                  <c:v>SOUTHWARK CCG</c:v>
                </c:pt>
                <c:pt idx="7">
                  <c:v>BRENT CCG</c:v>
                </c:pt>
                <c:pt idx="8">
                  <c:v>HOUNSLOW CCG</c:v>
                </c:pt>
                <c:pt idx="9">
                  <c:v>ISLINGTON CCG</c:v>
                </c:pt>
                <c:pt idx="10">
                  <c:v>EALING CCG</c:v>
                </c:pt>
                <c:pt idx="11">
                  <c:v>RICHMOND CCG</c:v>
                </c:pt>
                <c:pt idx="12">
                  <c:v>HAMMERSMITH AND FULHAM CCG</c:v>
                </c:pt>
                <c:pt idx="13">
                  <c:v>BARNET CCG</c:v>
                </c:pt>
                <c:pt idx="14">
                  <c:v>BRIGHTON &amp; HOVE CCG</c:v>
                </c:pt>
                <c:pt idx="15">
                  <c:v>WANDSWORTH CCG</c:v>
                </c:pt>
                <c:pt idx="16">
                  <c:v>BATH AND NORTH EAST SOMERSET CCG</c:v>
                </c:pt>
                <c:pt idx="17">
                  <c:v>HORSHAM AND MID SUSSEX CCG</c:v>
                </c:pt>
                <c:pt idx="18">
                  <c:v>BROMLEY CCG</c:v>
                </c:pt>
                <c:pt idx="19">
                  <c:v>KINGSTON CCG</c:v>
                </c:pt>
                <c:pt idx="20">
                  <c:v>TOWER HAMLETS CCG</c:v>
                </c:pt>
                <c:pt idx="21">
                  <c:v>OXFORDSHIRE CCG</c:v>
                </c:pt>
                <c:pt idx="22">
                  <c:v>RUSHCLIFFE CCG</c:v>
                </c:pt>
                <c:pt idx="23">
                  <c:v>WALTHAM FOREST CCG</c:v>
                </c:pt>
                <c:pt idx="24">
                  <c:v>ENFIELD CCG</c:v>
                </c:pt>
                <c:pt idx="25">
                  <c:v>SOUTHERN DERBYSHIRE CCG</c:v>
                </c:pt>
                <c:pt idx="26">
                  <c:v>MERTON CCG</c:v>
                </c:pt>
                <c:pt idx="27">
                  <c:v>LEWISHAM CCG</c:v>
                </c:pt>
                <c:pt idx="28">
                  <c:v>NEWBURY AND DISTRICT CCG</c:v>
                </c:pt>
                <c:pt idx="29">
                  <c:v>NEWHAM CCG</c:v>
                </c:pt>
                <c:pt idx="30">
                  <c:v>EREWASH CCG</c:v>
                </c:pt>
                <c:pt idx="31">
                  <c:v>HILLINGDON CCG</c:v>
                </c:pt>
                <c:pt idx="32">
                  <c:v>SOUTH EASTERN HAMPSHIRE CCG</c:v>
                </c:pt>
                <c:pt idx="33">
                  <c:v>GREENWICH CCG</c:v>
                </c:pt>
                <c:pt idx="34">
                  <c:v>CROYDON CCG</c:v>
                </c:pt>
                <c:pt idx="35">
                  <c:v>GUILDFORD AND WAVERLEY CCG</c:v>
                </c:pt>
                <c:pt idx="36">
                  <c:v>CRAWLEY CCG</c:v>
                </c:pt>
                <c:pt idx="37">
                  <c:v>NOTTINGHAM WEST CCG</c:v>
                </c:pt>
                <c:pt idx="38">
                  <c:v>SOUTHAMPTON CCG</c:v>
                </c:pt>
                <c:pt idx="39">
                  <c:v>BRISTOL CCG</c:v>
                </c:pt>
                <c:pt idx="40">
                  <c:v>HARROGATE AND RURAL DISTRICT CCG</c:v>
                </c:pt>
                <c:pt idx="41">
                  <c:v>WOKINGHAM CCG</c:v>
                </c:pt>
                <c:pt idx="42">
                  <c:v>SOUTH GLOUCESTERSHIRE CCG</c:v>
                </c:pt>
                <c:pt idx="43">
                  <c:v>FAREHAM AND GOSPORT CCG</c:v>
                </c:pt>
                <c:pt idx="44">
                  <c:v>BARKING &amp; DAGENHAM CCG</c:v>
                </c:pt>
                <c:pt idx="45">
                  <c:v>EAST SURREY CCG</c:v>
                </c:pt>
                <c:pt idx="46">
                  <c:v>WEST HAMPSHIRE CCG</c:v>
                </c:pt>
                <c:pt idx="47">
                  <c:v>SOUTH READING CCG</c:v>
                </c:pt>
                <c:pt idx="48">
                  <c:v>VALE OF YORK CCG</c:v>
                </c:pt>
                <c:pt idx="49">
                  <c:v>NOTTINGHAM CITY CCG</c:v>
                </c:pt>
                <c:pt idx="50">
                  <c:v>NORTH HAMPSHIRE CCG</c:v>
                </c:pt>
                <c:pt idx="51">
                  <c:v>COVENTRY AND RUGBY CCG</c:v>
                </c:pt>
                <c:pt idx="52">
                  <c:v>NORTH WEST SURREY CCG</c:v>
                </c:pt>
                <c:pt idx="53">
                  <c:v>REDBRIDGE CCG</c:v>
                </c:pt>
                <c:pt idx="54">
                  <c:v>LEEDS WEST CCG</c:v>
                </c:pt>
                <c:pt idx="55">
                  <c:v>GLOUCESTERSHIRE CCG</c:v>
                </c:pt>
                <c:pt idx="56">
                  <c:v>SURREY HEATH CCG</c:v>
                </c:pt>
                <c:pt idx="57">
                  <c:v>SOMERSET CCG</c:v>
                </c:pt>
                <c:pt idx="58">
                  <c:v>MEDWAY CCG</c:v>
                </c:pt>
                <c:pt idx="59">
                  <c:v>DORSET CCG</c:v>
                </c:pt>
                <c:pt idx="60">
                  <c:v>SOUTH NORFOLK CCG</c:v>
                </c:pt>
                <c:pt idx="61">
                  <c:v>NORTH &amp; WEST READING CCG</c:v>
                </c:pt>
                <c:pt idx="62">
                  <c:v>COASTAL WEST SUSSEX CCG</c:v>
                </c:pt>
                <c:pt idx="63">
                  <c:v>HAMBLETON, RICHMONDSHIRE AND WHITBY CCG</c:v>
                </c:pt>
                <c:pt idx="64">
                  <c:v>HARROW CCG</c:v>
                </c:pt>
                <c:pt idx="65">
                  <c:v>EAST LEICESTERSHIRE AND RUTLAND CCG</c:v>
                </c:pt>
                <c:pt idx="66">
                  <c:v>WINDSOR, ASCOT AND MAIDENHEAD CCG</c:v>
                </c:pt>
                <c:pt idx="67">
                  <c:v>SURREY DOWNS CCG</c:v>
                </c:pt>
                <c:pt idx="68">
                  <c:v>BRACKNELL AND ASCOT CCG</c:v>
                </c:pt>
                <c:pt idx="69">
                  <c:v>WOLVERHAMPTON CCG</c:v>
                </c:pt>
                <c:pt idx="70">
                  <c:v>EASTERN CHESHIRE CCG</c:v>
                </c:pt>
                <c:pt idx="71">
                  <c:v>NORTH EAST HAMPSHIRE AND FARNHAM CCG</c:v>
                </c:pt>
                <c:pt idx="72">
                  <c:v>SOUTH WARWICKSHIRE CCG</c:v>
                </c:pt>
                <c:pt idx="73">
                  <c:v>CORBY CCG</c:v>
                </c:pt>
                <c:pt idx="74">
                  <c:v>LEICESTER CITY CCG</c:v>
                </c:pt>
                <c:pt idx="75">
                  <c:v>HERTS VALLEYS CCG</c:v>
                </c:pt>
                <c:pt idx="76">
                  <c:v>NOTTINGHAM NORTH &amp; EAST CCG</c:v>
                </c:pt>
                <c:pt idx="77">
                  <c:v>EASTBOURNE, HAILSHAM AND SEAFORD CCG</c:v>
                </c:pt>
                <c:pt idx="78">
                  <c:v>NORTH SOMERSET CCG</c:v>
                </c:pt>
                <c:pt idx="79">
                  <c:v>HEREFORDSHIRE CCG</c:v>
                </c:pt>
                <c:pt idx="80">
                  <c:v>IPSWICH AND EAST SUFFOLK CCG</c:v>
                </c:pt>
                <c:pt idx="81">
                  <c:v>HIGH WEALD LEWES HAVENS CCG</c:v>
                </c:pt>
                <c:pt idx="82">
                  <c:v>SHROPSHIRE CCG</c:v>
                </c:pt>
                <c:pt idx="83">
                  <c:v>WEST LEICESTERSHIRE CCG</c:v>
                </c:pt>
                <c:pt idx="84">
                  <c:v>LEEDS NORTH CCG</c:v>
                </c:pt>
                <c:pt idx="85">
                  <c:v>NORTH, EAST, WEST DEVON CCG</c:v>
                </c:pt>
                <c:pt idx="86">
                  <c:v>SUTTON CCG</c:v>
                </c:pt>
                <c:pt idx="87">
                  <c:v>BIRMINGHAM CROSSCITY CCG</c:v>
                </c:pt>
                <c:pt idx="88">
                  <c:v>WEST CHESHIRE CCG</c:v>
                </c:pt>
                <c:pt idx="89">
                  <c:v>WILTSHIRE CCG</c:v>
                </c:pt>
                <c:pt idx="90">
                  <c:v>HAVERING CCG</c:v>
                </c:pt>
                <c:pt idx="91">
                  <c:v>CENTRAL MANCHESTER CCG</c:v>
                </c:pt>
                <c:pt idx="92">
                  <c:v>SOUTH DEVON AND TORBAY CCG</c:v>
                </c:pt>
                <c:pt idx="93">
                  <c:v>PORTSMOUTH CCG</c:v>
                </c:pt>
                <c:pt idx="94">
                  <c:v>THANET CCG</c:v>
                </c:pt>
                <c:pt idx="95">
                  <c:v>SWINDON CCG</c:v>
                </c:pt>
                <c:pt idx="96">
                  <c:v>TELFORD &amp; WREKIN CCG</c:v>
                </c:pt>
                <c:pt idx="97">
                  <c:v>AIREDALE, WHARFEDALE AND CRAVEN CCG</c:v>
                </c:pt>
                <c:pt idx="98">
                  <c:v>BASSETLAW CCG</c:v>
                </c:pt>
                <c:pt idx="99">
                  <c:v>VALE ROYAL CCG</c:v>
                </c:pt>
                <c:pt idx="100">
                  <c:v>TRAFFORD CCG</c:v>
                </c:pt>
                <c:pt idx="101">
                  <c:v>AYLESBURY VALE CCG</c:v>
                </c:pt>
                <c:pt idx="102">
                  <c:v>KERNOW CCG</c:v>
                </c:pt>
                <c:pt idx="103">
                  <c:v>LINCOLNSHIRE WEST CCG</c:v>
                </c:pt>
                <c:pt idx="104">
                  <c:v>CHILTERN CCG</c:v>
                </c:pt>
                <c:pt idx="105">
                  <c:v>SOLIHULL CCG</c:v>
                </c:pt>
                <c:pt idx="106">
                  <c:v>WEST LANCASHIRE CCG</c:v>
                </c:pt>
                <c:pt idx="107">
                  <c:v>SANDWELL AND WEST BIRMINGHAM CCG</c:v>
                </c:pt>
                <c:pt idx="108">
                  <c:v>BEDFORDSHIRE CCG</c:v>
                </c:pt>
                <c:pt idx="109">
                  <c:v>HASTINGS &amp; ROTHER CCG</c:v>
                </c:pt>
                <c:pt idx="110">
                  <c:v>Powys Teaching</c:v>
                </c:pt>
                <c:pt idx="111">
                  <c:v>WARRINGTON CCG</c:v>
                </c:pt>
                <c:pt idx="112">
                  <c:v>SOUTH CHESHIRE CCG</c:v>
                </c:pt>
                <c:pt idx="113">
                  <c:v>LANCASHIRE NORTH CCG</c:v>
                </c:pt>
                <c:pt idx="114">
                  <c:v>CASTLE POINT AND ROCHFORD CCG</c:v>
                </c:pt>
                <c:pt idx="115">
                  <c:v>SHEFFIELD CCG</c:v>
                </c:pt>
                <c:pt idx="116">
                  <c:v>SOUTHEND CCG</c:v>
                </c:pt>
                <c:pt idx="117">
                  <c:v>FYLDE &amp; WYRE CCG</c:v>
                </c:pt>
                <c:pt idx="118">
                  <c:v>CAMBRIDGESHIRE AND PETERBOROUGH CCG</c:v>
                </c:pt>
                <c:pt idx="119">
                  <c:v>DARTFORD, GRAVESHAM AND SWANLEY CCG</c:v>
                </c:pt>
                <c:pt idx="120">
                  <c:v>MID ESSEX CCG</c:v>
                </c:pt>
                <c:pt idx="121">
                  <c:v>THURROCK CCG</c:v>
                </c:pt>
                <c:pt idx="122">
                  <c:v>BARNSLEY CCG</c:v>
                </c:pt>
                <c:pt idx="123">
                  <c:v>WEST KENT CCG</c:v>
                </c:pt>
                <c:pt idx="124">
                  <c:v>WYRE FOREST CCG</c:v>
                </c:pt>
                <c:pt idx="125">
                  <c:v>EAST RIDING OF YORKSHIRE CCG</c:v>
                </c:pt>
                <c:pt idx="126">
                  <c:v>WARWICKSHIRE NORTH CCG</c:v>
                </c:pt>
                <c:pt idx="127">
                  <c:v>HULL CCG</c:v>
                </c:pt>
                <c:pt idx="128">
                  <c:v>SE STAFFS &amp; SEISDON PENINSULAR CCG</c:v>
                </c:pt>
                <c:pt idx="129">
                  <c:v>ISLE OF WIGHT CCG</c:v>
                </c:pt>
                <c:pt idx="130">
                  <c:v>SOUTH WEST LINCOLNSHIRE CCG</c:v>
                </c:pt>
                <c:pt idx="131">
                  <c:v>TAMESIDE AND GLOSSOP CCG</c:v>
                </c:pt>
                <c:pt idx="132">
                  <c:v>NORTH EAST LINCOLNSHIRE CCG</c:v>
                </c:pt>
                <c:pt idx="133">
                  <c:v>NEWARK &amp; SHERWOOD CCG</c:v>
                </c:pt>
                <c:pt idx="134">
                  <c:v>CHORLEY AND SOUTH RIBBLE CCG</c:v>
                </c:pt>
                <c:pt idx="135">
                  <c:v>DUDLEY CCG</c:v>
                </c:pt>
                <c:pt idx="136">
                  <c:v>NORTH NORFOLK CCG</c:v>
                </c:pt>
                <c:pt idx="137">
                  <c:v>NORTH LINCOLNSHIRE CCG</c:v>
                </c:pt>
                <c:pt idx="138">
                  <c:v>WEST SUFFOLK CCG</c:v>
                </c:pt>
                <c:pt idx="139">
                  <c:v>SOUTHPORT AND FORMBY CCG</c:v>
                </c:pt>
                <c:pt idx="140">
                  <c:v>SOUTH WORCESTERSHIRE CCG</c:v>
                </c:pt>
                <c:pt idx="141">
                  <c:v>BRADFORD CITY CCG</c:v>
                </c:pt>
                <c:pt idx="142">
                  <c:v>WEST ESSEX CCG</c:v>
                </c:pt>
                <c:pt idx="143">
                  <c:v>NENE CCG</c:v>
                </c:pt>
                <c:pt idx="144">
                  <c:v>LEEDS SOUTH AND EAST CCG</c:v>
                </c:pt>
                <c:pt idx="145">
                  <c:v>WIGAN BOROUGH CCG</c:v>
                </c:pt>
                <c:pt idx="146">
                  <c:v>NORWICH CCG</c:v>
                </c:pt>
                <c:pt idx="147">
                  <c:v>MILTON KEYNES CCG</c:v>
                </c:pt>
                <c:pt idx="148">
                  <c:v>SOUTH KENT COAST CCG</c:v>
                </c:pt>
                <c:pt idx="149">
                  <c:v>NORTH DERBYSHIRE CCG</c:v>
                </c:pt>
                <c:pt idx="150">
                  <c:v>ASHFORD CCG</c:v>
                </c:pt>
                <c:pt idx="151">
                  <c:v>EAST AND NORTH HERTFORDSHIRE CCG</c:v>
                </c:pt>
                <c:pt idx="152">
                  <c:v>NORTH STAFFORDSHIRE CCG</c:v>
                </c:pt>
                <c:pt idx="153">
                  <c:v>NORTHUMBERLAND CCG</c:v>
                </c:pt>
                <c:pt idx="154">
                  <c:v>BASILDON AND BRENTWOOD CCG</c:v>
                </c:pt>
                <c:pt idx="155">
                  <c:v>BURY CCG</c:v>
                </c:pt>
                <c:pt idx="156">
                  <c:v>LIVERPOOL CCG</c:v>
                </c:pt>
                <c:pt idx="157">
                  <c:v>SOUTH LINCOLNSHIRE CCG</c:v>
                </c:pt>
                <c:pt idx="158">
                  <c:v>SWALE CCG</c:v>
                </c:pt>
                <c:pt idx="159">
                  <c:v>EAST STAFFORDSHIRE CCG</c:v>
                </c:pt>
                <c:pt idx="160">
                  <c:v>WIRRAL CCG</c:v>
                </c:pt>
                <c:pt idx="161">
                  <c:v>BEXLEY CCG</c:v>
                </c:pt>
                <c:pt idx="162">
                  <c:v>GREAT YARMOUTH &amp; WAVENEY CCG</c:v>
                </c:pt>
                <c:pt idx="163">
                  <c:v>DARLINGTON CCG</c:v>
                </c:pt>
                <c:pt idx="164">
                  <c:v>EAST LANCASHIRE CCG</c:v>
                </c:pt>
                <c:pt idx="165">
                  <c:v>DONCASTER CCG</c:v>
                </c:pt>
                <c:pt idx="166">
                  <c:v>NORTH KIRKLEES CCG</c:v>
                </c:pt>
                <c:pt idx="167">
                  <c:v>WAKEFIELD CCG</c:v>
                </c:pt>
                <c:pt idx="168">
                  <c:v>CANTERBURY AND COASTAL CCG</c:v>
                </c:pt>
                <c:pt idx="169">
                  <c:v>BIRMINGHAM SOUTH AND CENTRAL CCG</c:v>
                </c:pt>
                <c:pt idx="170">
                  <c:v>BRADFORD DISTRICTS CCG</c:v>
                </c:pt>
                <c:pt idx="171">
                  <c:v>NORTH DURHAM CCG</c:v>
                </c:pt>
                <c:pt idx="172">
                  <c:v>GREATER HUDDERSFIELD CCG</c:v>
                </c:pt>
                <c:pt idx="173">
                  <c:v>HARDWICK CCG</c:v>
                </c:pt>
                <c:pt idx="174">
                  <c:v>SLOUGH CCG</c:v>
                </c:pt>
                <c:pt idx="175">
                  <c:v>WEST NORFOLK CCG</c:v>
                </c:pt>
                <c:pt idx="176">
                  <c:v>BLACKBURN WITH DARWEN CCG</c:v>
                </c:pt>
                <c:pt idx="177">
                  <c:v>CANNOCK CHASE CCG</c:v>
                </c:pt>
                <c:pt idx="178">
                  <c:v>Cardiff And Vale Uni</c:v>
                </c:pt>
                <c:pt idx="179">
                  <c:v>LUTON CCG</c:v>
                </c:pt>
                <c:pt idx="180">
                  <c:v>NEWCASTLE GATESHEAD CCG</c:v>
                </c:pt>
                <c:pt idx="181">
                  <c:v>SOUTH MANCHESTER CCG</c:v>
                </c:pt>
                <c:pt idx="182">
                  <c:v>STAFFORD AND SURROUNDS CCG</c:v>
                </c:pt>
                <c:pt idx="183">
                  <c:v>WALSALL CCG</c:v>
                </c:pt>
                <c:pt idx="184">
                  <c:v>ROTHERHAM CCG</c:v>
                </c:pt>
                <c:pt idx="185">
                  <c:v>STOKE ON TRENT CCG</c:v>
                </c:pt>
                <c:pt idx="186">
                  <c:v>SOUTH TYNESIDE CCG</c:v>
                </c:pt>
                <c:pt idx="187">
                  <c:v>SOUTH SEFTON CCG</c:v>
                </c:pt>
                <c:pt idx="188">
                  <c:v>LINCOLNSHIRE EAST CCG</c:v>
                </c:pt>
                <c:pt idx="189">
                  <c:v>STOCKPORT CCG</c:v>
                </c:pt>
                <c:pt idx="190">
                  <c:v>NORTH TYNESIDE CCG</c:v>
                </c:pt>
                <c:pt idx="191">
                  <c:v>SALFORD CCG</c:v>
                </c:pt>
                <c:pt idx="192">
                  <c:v>SCARBOROUGH AND RYEDALE CCG</c:v>
                </c:pt>
                <c:pt idx="193">
                  <c:v>CALDERDALE CCG</c:v>
                </c:pt>
                <c:pt idx="194">
                  <c:v>CUMBRIA CCG</c:v>
                </c:pt>
                <c:pt idx="195">
                  <c:v>NORTH MANCHESTER CCG</c:v>
                </c:pt>
                <c:pt idx="196">
                  <c:v>NORTH EAST ESSEX CCG</c:v>
                </c:pt>
                <c:pt idx="197">
                  <c:v>GREATER PRESTON CCG</c:v>
                </c:pt>
                <c:pt idx="198">
                  <c:v>MANSFIELD &amp; ASHFIELD CCG</c:v>
                </c:pt>
                <c:pt idx="199">
                  <c:v>REDDITCH AND BROMSGROVE CCG</c:v>
                </c:pt>
                <c:pt idx="200">
                  <c:v>HEYWOOD, MIDDLETON &amp; ROCHDALE CCG</c:v>
                </c:pt>
                <c:pt idx="201">
                  <c:v>BOLTON CCG</c:v>
                </c:pt>
                <c:pt idx="202">
                  <c:v>Aneurin Bevan</c:v>
                </c:pt>
                <c:pt idx="203">
                  <c:v>HARTLEPOOL AND STOCKTON-ON-TEES CCG</c:v>
                </c:pt>
                <c:pt idx="204">
                  <c:v>Betsi Cadwaladr Uni</c:v>
                </c:pt>
                <c:pt idx="205">
                  <c:v>DURHAM DALES,EASINGTON &amp; SEDGEFIELD CCG</c:v>
                </c:pt>
                <c:pt idx="206">
                  <c:v>HALTON CCG</c:v>
                </c:pt>
                <c:pt idx="207">
                  <c:v>Hywel Dda</c:v>
                </c:pt>
                <c:pt idx="208">
                  <c:v>SUNDERLAND CCG</c:v>
                </c:pt>
                <c:pt idx="209">
                  <c:v>Abertawe Bro Morgannwg Uni</c:v>
                </c:pt>
                <c:pt idx="210">
                  <c:v>BLACKPOOL CCG</c:v>
                </c:pt>
                <c:pt idx="211">
                  <c:v>Cwm Taf</c:v>
                </c:pt>
                <c:pt idx="212">
                  <c:v>OLDHAM CCG</c:v>
                </c:pt>
                <c:pt idx="213">
                  <c:v>SOUTH TEES CCG</c:v>
                </c:pt>
                <c:pt idx="214">
                  <c:v>ST HELENS CCG</c:v>
                </c:pt>
                <c:pt idx="215">
                  <c:v>KNOWSLEY CCG</c:v>
                </c:pt>
              </c:strCache>
            </c:strRef>
          </c:cat>
          <c:val>
            <c:numRef>
              <c:f>'Total antibacterials'!$C$2:$C$217</c:f>
              <c:numCache>
                <c:formatCode>0.00</c:formatCode>
                <c:ptCount val="216"/>
                <c:pt idx="0">
                  <c:v>240.28634881315747</c:v>
                </c:pt>
                <c:pt idx="1">
                  <c:v>240.28634881315747</c:v>
                </c:pt>
                <c:pt idx="2">
                  <c:v>240.28634881315747</c:v>
                </c:pt>
                <c:pt idx="3">
                  <c:v>240.28634881315747</c:v>
                </c:pt>
                <c:pt idx="4">
                  <c:v>240.28634881315747</c:v>
                </c:pt>
                <c:pt idx="5">
                  <c:v>240.28634881315747</c:v>
                </c:pt>
                <c:pt idx="6">
                  <c:v>240.28634881315747</c:v>
                </c:pt>
                <c:pt idx="7">
                  <c:v>240.28634881315747</c:v>
                </c:pt>
                <c:pt idx="8">
                  <c:v>240.28634881315747</c:v>
                </c:pt>
                <c:pt idx="9">
                  <c:v>240.28634881315747</c:v>
                </c:pt>
                <c:pt idx="10">
                  <c:v>240.28634881315747</c:v>
                </c:pt>
                <c:pt idx="11">
                  <c:v>240.28634881315747</c:v>
                </c:pt>
                <c:pt idx="12">
                  <c:v>240.28634881315747</c:v>
                </c:pt>
                <c:pt idx="13">
                  <c:v>240.28634881315747</c:v>
                </c:pt>
                <c:pt idx="14">
                  <c:v>240.28634881315747</c:v>
                </c:pt>
                <c:pt idx="15">
                  <c:v>240.28634881315747</c:v>
                </c:pt>
                <c:pt idx="16">
                  <c:v>240.28634881315747</c:v>
                </c:pt>
                <c:pt idx="17">
                  <c:v>240.28634881315747</c:v>
                </c:pt>
                <c:pt idx="18">
                  <c:v>240.28634881315747</c:v>
                </c:pt>
                <c:pt idx="19">
                  <c:v>240.28634881315747</c:v>
                </c:pt>
                <c:pt idx="20">
                  <c:v>240.28634881315747</c:v>
                </c:pt>
                <c:pt idx="21">
                  <c:v>240.28634881315747</c:v>
                </c:pt>
                <c:pt idx="22">
                  <c:v>240.28634881315747</c:v>
                </c:pt>
                <c:pt idx="23">
                  <c:v>240.28634881315747</c:v>
                </c:pt>
                <c:pt idx="24">
                  <c:v>240.28634881315747</c:v>
                </c:pt>
                <c:pt idx="25">
                  <c:v>240.28634881315747</c:v>
                </c:pt>
                <c:pt idx="26">
                  <c:v>240.28634881315747</c:v>
                </c:pt>
                <c:pt idx="27">
                  <c:v>240.28634881315747</c:v>
                </c:pt>
                <c:pt idx="28">
                  <c:v>240.28634881315747</c:v>
                </c:pt>
                <c:pt idx="29">
                  <c:v>240.28634881315747</c:v>
                </c:pt>
                <c:pt idx="30">
                  <c:v>240.28634881315747</c:v>
                </c:pt>
                <c:pt idx="31">
                  <c:v>240.28634881315747</c:v>
                </c:pt>
                <c:pt idx="32">
                  <c:v>240.28634881315747</c:v>
                </c:pt>
                <c:pt idx="33">
                  <c:v>240.28634881315747</c:v>
                </c:pt>
                <c:pt idx="34">
                  <c:v>240.28634881315747</c:v>
                </c:pt>
                <c:pt idx="35">
                  <c:v>240.28634881315747</c:v>
                </c:pt>
                <c:pt idx="36">
                  <c:v>240.28634881315747</c:v>
                </c:pt>
                <c:pt idx="37">
                  <c:v>240.28634881315747</c:v>
                </c:pt>
                <c:pt idx="38">
                  <c:v>240.28634881315747</c:v>
                </c:pt>
                <c:pt idx="39">
                  <c:v>240.28634881315747</c:v>
                </c:pt>
                <c:pt idx="40">
                  <c:v>240.28634881315747</c:v>
                </c:pt>
                <c:pt idx="41">
                  <c:v>240.28634881315747</c:v>
                </c:pt>
                <c:pt idx="42">
                  <c:v>240.28634881315747</c:v>
                </c:pt>
                <c:pt idx="43">
                  <c:v>240.28634881315747</c:v>
                </c:pt>
                <c:pt idx="44">
                  <c:v>240.28634881315747</c:v>
                </c:pt>
                <c:pt idx="45">
                  <c:v>240.28634881315747</c:v>
                </c:pt>
                <c:pt idx="46">
                  <c:v>240.28634881315747</c:v>
                </c:pt>
                <c:pt idx="47">
                  <c:v>240.28634881315747</c:v>
                </c:pt>
                <c:pt idx="48">
                  <c:v>240.28634881315747</c:v>
                </c:pt>
                <c:pt idx="49">
                  <c:v>240.28634881315747</c:v>
                </c:pt>
                <c:pt idx="50">
                  <c:v>240.28634881315747</c:v>
                </c:pt>
                <c:pt idx="51">
                  <c:v>240.28634881315747</c:v>
                </c:pt>
                <c:pt idx="52">
                  <c:v>240.28634881315747</c:v>
                </c:pt>
                <c:pt idx="53">
                  <c:v>240.28634881315747</c:v>
                </c:pt>
                <c:pt idx="54">
                  <c:v>240.28634881315747</c:v>
                </c:pt>
                <c:pt idx="55">
                  <c:v>240.28634881315747</c:v>
                </c:pt>
                <c:pt idx="56">
                  <c:v>240.28634881315747</c:v>
                </c:pt>
                <c:pt idx="57">
                  <c:v>240.28634881315747</c:v>
                </c:pt>
                <c:pt idx="58">
                  <c:v>240.28634881315747</c:v>
                </c:pt>
                <c:pt idx="59">
                  <c:v>240.28634881315747</c:v>
                </c:pt>
                <c:pt idx="60">
                  <c:v>240.28634881315747</c:v>
                </c:pt>
                <c:pt idx="61">
                  <c:v>240.28634881315747</c:v>
                </c:pt>
                <c:pt idx="62">
                  <c:v>240.28634881315747</c:v>
                </c:pt>
                <c:pt idx="63">
                  <c:v>240.28634881315747</c:v>
                </c:pt>
                <c:pt idx="64">
                  <c:v>240.28634881315747</c:v>
                </c:pt>
                <c:pt idx="65">
                  <c:v>240.28634881315747</c:v>
                </c:pt>
                <c:pt idx="66">
                  <c:v>240.28634881315747</c:v>
                </c:pt>
                <c:pt idx="67">
                  <c:v>240.28634881315747</c:v>
                </c:pt>
                <c:pt idx="68">
                  <c:v>240.28634881315747</c:v>
                </c:pt>
                <c:pt idx="69">
                  <c:v>240.28634881315747</c:v>
                </c:pt>
                <c:pt idx="70">
                  <c:v>240.28634881315747</c:v>
                </c:pt>
                <c:pt idx="71">
                  <c:v>240.28634881315747</c:v>
                </c:pt>
                <c:pt idx="72">
                  <c:v>240.28634881315747</c:v>
                </c:pt>
                <c:pt idx="73">
                  <c:v>240.28634881315747</c:v>
                </c:pt>
                <c:pt idx="74">
                  <c:v>240.28634881315747</c:v>
                </c:pt>
                <c:pt idx="75">
                  <c:v>240.28634881315747</c:v>
                </c:pt>
                <c:pt idx="76">
                  <c:v>240.28634881315747</c:v>
                </c:pt>
                <c:pt idx="77">
                  <c:v>240.28634881315747</c:v>
                </c:pt>
                <c:pt idx="78">
                  <c:v>240.28634881315747</c:v>
                </c:pt>
                <c:pt idx="79">
                  <c:v>240.28634881315747</c:v>
                </c:pt>
                <c:pt idx="80">
                  <c:v>240.28634881315747</c:v>
                </c:pt>
                <c:pt idx="81">
                  <c:v>240.28634881315747</c:v>
                </c:pt>
                <c:pt idx="82">
                  <c:v>240.28634881315747</c:v>
                </c:pt>
                <c:pt idx="83">
                  <c:v>240.28634881315747</c:v>
                </c:pt>
                <c:pt idx="84">
                  <c:v>240.28634881315747</c:v>
                </c:pt>
                <c:pt idx="85">
                  <c:v>240.28634881315747</c:v>
                </c:pt>
                <c:pt idx="86">
                  <c:v>240.28634881315747</c:v>
                </c:pt>
                <c:pt idx="87">
                  <c:v>240.28634881315747</c:v>
                </c:pt>
                <c:pt idx="88">
                  <c:v>240.28634881315747</c:v>
                </c:pt>
                <c:pt idx="89">
                  <c:v>240.28634881315747</c:v>
                </c:pt>
                <c:pt idx="90">
                  <c:v>240.28634881315747</c:v>
                </c:pt>
                <c:pt idx="91">
                  <c:v>240.28634881315747</c:v>
                </c:pt>
                <c:pt idx="92">
                  <c:v>240.28634881315747</c:v>
                </c:pt>
                <c:pt idx="93">
                  <c:v>240.28634881315747</c:v>
                </c:pt>
                <c:pt idx="94">
                  <c:v>240.28634881315747</c:v>
                </c:pt>
                <c:pt idx="95">
                  <c:v>240.28634881315747</c:v>
                </c:pt>
                <c:pt idx="96">
                  <c:v>240.28634881315747</c:v>
                </c:pt>
                <c:pt idx="97">
                  <c:v>240.28634881315747</c:v>
                </c:pt>
                <c:pt idx="98">
                  <c:v>240.28634881315747</c:v>
                </c:pt>
                <c:pt idx="99">
                  <c:v>240.28634881315747</c:v>
                </c:pt>
                <c:pt idx="100">
                  <c:v>240.28634881315747</c:v>
                </c:pt>
                <c:pt idx="101">
                  <c:v>240.28634881315747</c:v>
                </c:pt>
                <c:pt idx="102">
                  <c:v>240.28634881315747</c:v>
                </c:pt>
                <c:pt idx="103">
                  <c:v>240.28634881315747</c:v>
                </c:pt>
                <c:pt idx="104">
                  <c:v>240.28634881315747</c:v>
                </c:pt>
                <c:pt idx="105">
                  <c:v>240.28634881315747</c:v>
                </c:pt>
                <c:pt idx="106">
                  <c:v>240.28634881315747</c:v>
                </c:pt>
                <c:pt idx="107">
                  <c:v>240.28634881315747</c:v>
                </c:pt>
                <c:pt idx="108">
                  <c:v>240.28634881315747</c:v>
                </c:pt>
                <c:pt idx="109">
                  <c:v>240.28634881315747</c:v>
                </c:pt>
                <c:pt idx="110">
                  <c:v>240.28634881315747</c:v>
                </c:pt>
                <c:pt idx="111">
                  <c:v>240.28634881315747</c:v>
                </c:pt>
                <c:pt idx="112">
                  <c:v>240.28634881315747</c:v>
                </c:pt>
                <c:pt idx="113">
                  <c:v>240.28634881315747</c:v>
                </c:pt>
                <c:pt idx="114">
                  <c:v>240.28634881315747</c:v>
                </c:pt>
                <c:pt idx="115">
                  <c:v>240.28634881315747</c:v>
                </c:pt>
                <c:pt idx="116">
                  <c:v>240.28634881315747</c:v>
                </c:pt>
                <c:pt idx="117">
                  <c:v>240.28634881315747</c:v>
                </c:pt>
                <c:pt idx="118">
                  <c:v>240.28634881315747</c:v>
                </c:pt>
                <c:pt idx="119">
                  <c:v>240.28634881315747</c:v>
                </c:pt>
                <c:pt idx="120">
                  <c:v>240.28634881315747</c:v>
                </c:pt>
                <c:pt idx="121">
                  <c:v>240.28634881315747</c:v>
                </c:pt>
                <c:pt idx="122">
                  <c:v>240.28634881315747</c:v>
                </c:pt>
                <c:pt idx="123">
                  <c:v>240.28634881315747</c:v>
                </c:pt>
                <c:pt idx="124">
                  <c:v>240.28634881315747</c:v>
                </c:pt>
                <c:pt idx="125">
                  <c:v>240.28634881315747</c:v>
                </c:pt>
                <c:pt idx="126">
                  <c:v>240.28634881315747</c:v>
                </c:pt>
                <c:pt idx="127">
                  <c:v>240.28634881315747</c:v>
                </c:pt>
                <c:pt idx="128">
                  <c:v>240.28634881315747</c:v>
                </c:pt>
                <c:pt idx="129">
                  <c:v>240.28634881315747</c:v>
                </c:pt>
                <c:pt idx="130">
                  <c:v>240.28634881315747</c:v>
                </c:pt>
                <c:pt idx="131">
                  <c:v>240.28634881315747</c:v>
                </c:pt>
                <c:pt idx="132">
                  <c:v>240.28634881315747</c:v>
                </c:pt>
                <c:pt idx="133">
                  <c:v>240.28634881315747</c:v>
                </c:pt>
                <c:pt idx="134">
                  <c:v>240.28634881315747</c:v>
                </c:pt>
                <c:pt idx="135">
                  <c:v>240.28634881315747</c:v>
                </c:pt>
                <c:pt idx="136">
                  <c:v>240.28634881315747</c:v>
                </c:pt>
                <c:pt idx="137">
                  <c:v>240.28634881315747</c:v>
                </c:pt>
                <c:pt idx="138">
                  <c:v>240.28634881315747</c:v>
                </c:pt>
                <c:pt idx="139">
                  <c:v>240.28634881315747</c:v>
                </c:pt>
                <c:pt idx="140">
                  <c:v>240.28634881315747</c:v>
                </c:pt>
                <c:pt idx="141">
                  <c:v>240.28634881315747</c:v>
                </c:pt>
                <c:pt idx="142">
                  <c:v>240.28634881315747</c:v>
                </c:pt>
                <c:pt idx="143">
                  <c:v>240.28634881315747</c:v>
                </c:pt>
                <c:pt idx="144">
                  <c:v>240.28634881315747</c:v>
                </c:pt>
                <c:pt idx="145">
                  <c:v>240.28634881315747</c:v>
                </c:pt>
                <c:pt idx="146">
                  <c:v>240.28634881315747</c:v>
                </c:pt>
                <c:pt idx="147">
                  <c:v>240.28634881315747</c:v>
                </c:pt>
                <c:pt idx="148">
                  <c:v>240.28634881315747</c:v>
                </c:pt>
                <c:pt idx="149">
                  <c:v>240.28634881315747</c:v>
                </c:pt>
                <c:pt idx="150">
                  <c:v>240.28634881315747</c:v>
                </c:pt>
                <c:pt idx="151">
                  <c:v>240.28634881315747</c:v>
                </c:pt>
                <c:pt idx="152">
                  <c:v>240.28634881315747</c:v>
                </c:pt>
                <c:pt idx="153">
                  <c:v>240.28634881315747</c:v>
                </c:pt>
                <c:pt idx="154">
                  <c:v>240.28634881315747</c:v>
                </c:pt>
                <c:pt idx="155">
                  <c:v>240.28634881315747</c:v>
                </c:pt>
                <c:pt idx="156">
                  <c:v>240.28634881315747</c:v>
                </c:pt>
                <c:pt idx="157">
                  <c:v>240.28634881315747</c:v>
                </c:pt>
                <c:pt idx="158">
                  <c:v>240.28634881315747</c:v>
                </c:pt>
                <c:pt idx="159">
                  <c:v>240.28634881315747</c:v>
                </c:pt>
                <c:pt idx="160">
                  <c:v>240.28634881315747</c:v>
                </c:pt>
                <c:pt idx="161">
                  <c:v>240.28634881315747</c:v>
                </c:pt>
                <c:pt idx="162">
                  <c:v>240.28634881315747</c:v>
                </c:pt>
                <c:pt idx="163">
                  <c:v>240.28634881315747</c:v>
                </c:pt>
                <c:pt idx="164">
                  <c:v>240.28634881315747</c:v>
                </c:pt>
                <c:pt idx="165">
                  <c:v>240.28634881315747</c:v>
                </c:pt>
                <c:pt idx="166">
                  <c:v>240.28634881315747</c:v>
                </c:pt>
                <c:pt idx="167">
                  <c:v>240.28634881315747</c:v>
                </c:pt>
                <c:pt idx="168">
                  <c:v>240.28634881315747</c:v>
                </c:pt>
                <c:pt idx="169">
                  <c:v>240.28634881315747</c:v>
                </c:pt>
                <c:pt idx="170">
                  <c:v>240.28634881315747</c:v>
                </c:pt>
                <c:pt idx="171">
                  <c:v>240.28634881315747</c:v>
                </c:pt>
                <c:pt idx="172">
                  <c:v>240.28634881315747</c:v>
                </c:pt>
                <c:pt idx="173">
                  <c:v>240.28634881315747</c:v>
                </c:pt>
                <c:pt idx="174">
                  <c:v>240.28634881315747</c:v>
                </c:pt>
                <c:pt idx="175">
                  <c:v>240.28634881315747</c:v>
                </c:pt>
                <c:pt idx="176">
                  <c:v>240.28634881315747</c:v>
                </c:pt>
                <c:pt idx="177">
                  <c:v>240.28634881315747</c:v>
                </c:pt>
                <c:pt idx="178">
                  <c:v>240.28634881315747</c:v>
                </c:pt>
                <c:pt idx="179">
                  <c:v>240.28634881315747</c:v>
                </c:pt>
                <c:pt idx="180">
                  <c:v>240.28634881315747</c:v>
                </c:pt>
                <c:pt idx="181">
                  <c:v>240.28634881315747</c:v>
                </c:pt>
                <c:pt idx="182">
                  <c:v>240.28634881315747</c:v>
                </c:pt>
                <c:pt idx="183">
                  <c:v>240.28634881315747</c:v>
                </c:pt>
                <c:pt idx="184">
                  <c:v>240.28634881315747</c:v>
                </c:pt>
                <c:pt idx="185">
                  <c:v>240.28634881315747</c:v>
                </c:pt>
                <c:pt idx="186">
                  <c:v>240.28634881315747</c:v>
                </c:pt>
                <c:pt idx="187">
                  <c:v>240.28634881315747</c:v>
                </c:pt>
                <c:pt idx="188">
                  <c:v>240.28634881315747</c:v>
                </c:pt>
                <c:pt idx="189">
                  <c:v>240.28634881315747</c:v>
                </c:pt>
                <c:pt idx="190">
                  <c:v>240.28634881315747</c:v>
                </c:pt>
                <c:pt idx="191">
                  <c:v>240.28634881315747</c:v>
                </c:pt>
                <c:pt idx="192">
                  <c:v>240.28634881315747</c:v>
                </c:pt>
                <c:pt idx="193">
                  <c:v>240.28634881315747</c:v>
                </c:pt>
                <c:pt idx="194">
                  <c:v>240.28634881315747</c:v>
                </c:pt>
                <c:pt idx="195">
                  <c:v>240.28634881315747</c:v>
                </c:pt>
                <c:pt idx="196">
                  <c:v>240.28634881315747</c:v>
                </c:pt>
                <c:pt idx="197">
                  <c:v>240.28634881315747</c:v>
                </c:pt>
                <c:pt idx="198">
                  <c:v>240.28634881315747</c:v>
                </c:pt>
                <c:pt idx="199">
                  <c:v>240.28634881315747</c:v>
                </c:pt>
                <c:pt idx="200">
                  <c:v>240.28634881315747</c:v>
                </c:pt>
                <c:pt idx="201">
                  <c:v>240.28634881315747</c:v>
                </c:pt>
                <c:pt idx="202">
                  <c:v>240.28634881315747</c:v>
                </c:pt>
                <c:pt idx="203">
                  <c:v>240.28634881315747</c:v>
                </c:pt>
                <c:pt idx="204">
                  <c:v>240.28634881315747</c:v>
                </c:pt>
                <c:pt idx="205">
                  <c:v>240.28634881315747</c:v>
                </c:pt>
                <c:pt idx="206">
                  <c:v>240.28634881315747</c:v>
                </c:pt>
                <c:pt idx="207">
                  <c:v>240.28634881315747</c:v>
                </c:pt>
                <c:pt idx="208">
                  <c:v>240.28634881315747</c:v>
                </c:pt>
                <c:pt idx="209">
                  <c:v>240.28634881315747</c:v>
                </c:pt>
                <c:pt idx="210">
                  <c:v>240.28634881315747</c:v>
                </c:pt>
                <c:pt idx="211">
                  <c:v>240.28634881315747</c:v>
                </c:pt>
                <c:pt idx="212">
                  <c:v>240.28634881315747</c:v>
                </c:pt>
                <c:pt idx="213">
                  <c:v>240.28634881315747</c:v>
                </c:pt>
                <c:pt idx="214">
                  <c:v>240.28634881315747</c:v>
                </c:pt>
                <c:pt idx="215">
                  <c:v>240.28634881315747</c:v>
                </c:pt>
              </c:numCache>
            </c:numRef>
          </c:val>
        </c:ser>
        <c:ser>
          <c:idx val="2"/>
          <c:order val="2"/>
          <c:tx>
            <c:strRef>
              <c:f>'Total antibacterials'!$D$1</c:f>
              <c:strCache>
                <c:ptCount val="1"/>
                <c:pt idx="0">
                  <c:v>Wales Average</c:v>
                </c:pt>
              </c:strCache>
            </c:strRef>
          </c:tx>
          <c:marker>
            <c:symbol val="none"/>
          </c:marker>
          <c:cat>
            <c:strRef>
              <c:f>'Total antibacterials'!$A$2:$A$217</c:f>
              <c:strCache>
                <c:ptCount val="216"/>
                <c:pt idx="0">
                  <c:v>CAMDEN CCG</c:v>
                </c:pt>
                <c:pt idx="1">
                  <c:v>HARINGEY CCG</c:v>
                </c:pt>
                <c:pt idx="2">
                  <c:v>WEST LONDON (K&amp;C &amp; QPP) CCG</c:v>
                </c:pt>
                <c:pt idx="3">
                  <c:v>CENTRAL LONDON (WESTMINSTER) CCG</c:v>
                </c:pt>
                <c:pt idx="4">
                  <c:v>CITY AND HACKNEY CCG</c:v>
                </c:pt>
                <c:pt idx="5">
                  <c:v>LAMBETH CCG</c:v>
                </c:pt>
                <c:pt idx="6">
                  <c:v>SOUTHWARK CCG</c:v>
                </c:pt>
                <c:pt idx="7">
                  <c:v>BRENT CCG</c:v>
                </c:pt>
                <c:pt idx="8">
                  <c:v>HOUNSLOW CCG</c:v>
                </c:pt>
                <c:pt idx="9">
                  <c:v>ISLINGTON CCG</c:v>
                </c:pt>
                <c:pt idx="10">
                  <c:v>EALING CCG</c:v>
                </c:pt>
                <c:pt idx="11">
                  <c:v>RICHMOND CCG</c:v>
                </c:pt>
                <c:pt idx="12">
                  <c:v>HAMMERSMITH AND FULHAM CCG</c:v>
                </c:pt>
                <c:pt idx="13">
                  <c:v>BARNET CCG</c:v>
                </c:pt>
                <c:pt idx="14">
                  <c:v>BRIGHTON &amp; HOVE CCG</c:v>
                </c:pt>
                <c:pt idx="15">
                  <c:v>WANDSWORTH CCG</c:v>
                </c:pt>
                <c:pt idx="16">
                  <c:v>BATH AND NORTH EAST SOMERSET CCG</c:v>
                </c:pt>
                <c:pt idx="17">
                  <c:v>HORSHAM AND MID SUSSEX CCG</c:v>
                </c:pt>
                <c:pt idx="18">
                  <c:v>BROMLEY CCG</c:v>
                </c:pt>
                <c:pt idx="19">
                  <c:v>KINGSTON CCG</c:v>
                </c:pt>
                <c:pt idx="20">
                  <c:v>TOWER HAMLETS CCG</c:v>
                </c:pt>
                <c:pt idx="21">
                  <c:v>OXFORDSHIRE CCG</c:v>
                </c:pt>
                <c:pt idx="22">
                  <c:v>RUSHCLIFFE CCG</c:v>
                </c:pt>
                <c:pt idx="23">
                  <c:v>WALTHAM FOREST CCG</c:v>
                </c:pt>
                <c:pt idx="24">
                  <c:v>ENFIELD CCG</c:v>
                </c:pt>
                <c:pt idx="25">
                  <c:v>SOUTHERN DERBYSHIRE CCG</c:v>
                </c:pt>
                <c:pt idx="26">
                  <c:v>MERTON CCG</c:v>
                </c:pt>
                <c:pt idx="27">
                  <c:v>LEWISHAM CCG</c:v>
                </c:pt>
                <c:pt idx="28">
                  <c:v>NEWBURY AND DISTRICT CCG</c:v>
                </c:pt>
                <c:pt idx="29">
                  <c:v>NEWHAM CCG</c:v>
                </c:pt>
                <c:pt idx="30">
                  <c:v>EREWASH CCG</c:v>
                </c:pt>
                <c:pt idx="31">
                  <c:v>HILLINGDON CCG</c:v>
                </c:pt>
                <c:pt idx="32">
                  <c:v>SOUTH EASTERN HAMPSHIRE CCG</c:v>
                </c:pt>
                <c:pt idx="33">
                  <c:v>GREENWICH CCG</c:v>
                </c:pt>
                <c:pt idx="34">
                  <c:v>CROYDON CCG</c:v>
                </c:pt>
                <c:pt idx="35">
                  <c:v>GUILDFORD AND WAVERLEY CCG</c:v>
                </c:pt>
                <c:pt idx="36">
                  <c:v>CRAWLEY CCG</c:v>
                </c:pt>
                <c:pt idx="37">
                  <c:v>NOTTINGHAM WEST CCG</c:v>
                </c:pt>
                <c:pt idx="38">
                  <c:v>SOUTHAMPTON CCG</c:v>
                </c:pt>
                <c:pt idx="39">
                  <c:v>BRISTOL CCG</c:v>
                </c:pt>
                <c:pt idx="40">
                  <c:v>HARROGATE AND RURAL DISTRICT CCG</c:v>
                </c:pt>
                <c:pt idx="41">
                  <c:v>WOKINGHAM CCG</c:v>
                </c:pt>
                <c:pt idx="42">
                  <c:v>SOUTH GLOUCESTERSHIRE CCG</c:v>
                </c:pt>
                <c:pt idx="43">
                  <c:v>FAREHAM AND GOSPORT CCG</c:v>
                </c:pt>
                <c:pt idx="44">
                  <c:v>BARKING &amp; DAGENHAM CCG</c:v>
                </c:pt>
                <c:pt idx="45">
                  <c:v>EAST SURREY CCG</c:v>
                </c:pt>
                <c:pt idx="46">
                  <c:v>WEST HAMPSHIRE CCG</c:v>
                </c:pt>
                <c:pt idx="47">
                  <c:v>SOUTH READING CCG</c:v>
                </c:pt>
                <c:pt idx="48">
                  <c:v>VALE OF YORK CCG</c:v>
                </c:pt>
                <c:pt idx="49">
                  <c:v>NOTTINGHAM CITY CCG</c:v>
                </c:pt>
                <c:pt idx="50">
                  <c:v>NORTH HAMPSHIRE CCG</c:v>
                </c:pt>
                <c:pt idx="51">
                  <c:v>COVENTRY AND RUGBY CCG</c:v>
                </c:pt>
                <c:pt idx="52">
                  <c:v>NORTH WEST SURREY CCG</c:v>
                </c:pt>
                <c:pt idx="53">
                  <c:v>REDBRIDGE CCG</c:v>
                </c:pt>
                <c:pt idx="54">
                  <c:v>LEEDS WEST CCG</c:v>
                </c:pt>
                <c:pt idx="55">
                  <c:v>GLOUCESTERSHIRE CCG</c:v>
                </c:pt>
                <c:pt idx="56">
                  <c:v>SURREY HEATH CCG</c:v>
                </c:pt>
                <c:pt idx="57">
                  <c:v>SOMERSET CCG</c:v>
                </c:pt>
                <c:pt idx="58">
                  <c:v>MEDWAY CCG</c:v>
                </c:pt>
                <c:pt idx="59">
                  <c:v>DORSET CCG</c:v>
                </c:pt>
                <c:pt idx="60">
                  <c:v>SOUTH NORFOLK CCG</c:v>
                </c:pt>
                <c:pt idx="61">
                  <c:v>NORTH &amp; WEST READING CCG</c:v>
                </c:pt>
                <c:pt idx="62">
                  <c:v>COASTAL WEST SUSSEX CCG</c:v>
                </c:pt>
                <c:pt idx="63">
                  <c:v>HAMBLETON, RICHMONDSHIRE AND WHITBY CCG</c:v>
                </c:pt>
                <c:pt idx="64">
                  <c:v>HARROW CCG</c:v>
                </c:pt>
                <c:pt idx="65">
                  <c:v>EAST LEICESTERSHIRE AND RUTLAND CCG</c:v>
                </c:pt>
                <c:pt idx="66">
                  <c:v>WINDSOR, ASCOT AND MAIDENHEAD CCG</c:v>
                </c:pt>
                <c:pt idx="67">
                  <c:v>SURREY DOWNS CCG</c:v>
                </c:pt>
                <c:pt idx="68">
                  <c:v>BRACKNELL AND ASCOT CCG</c:v>
                </c:pt>
                <c:pt idx="69">
                  <c:v>WOLVERHAMPTON CCG</c:v>
                </c:pt>
                <c:pt idx="70">
                  <c:v>EASTERN CHESHIRE CCG</c:v>
                </c:pt>
                <c:pt idx="71">
                  <c:v>NORTH EAST HAMPSHIRE AND FARNHAM CCG</c:v>
                </c:pt>
                <c:pt idx="72">
                  <c:v>SOUTH WARWICKSHIRE CCG</c:v>
                </c:pt>
                <c:pt idx="73">
                  <c:v>CORBY CCG</c:v>
                </c:pt>
                <c:pt idx="74">
                  <c:v>LEICESTER CITY CCG</c:v>
                </c:pt>
                <c:pt idx="75">
                  <c:v>HERTS VALLEYS CCG</c:v>
                </c:pt>
                <c:pt idx="76">
                  <c:v>NOTTINGHAM NORTH &amp; EAST CCG</c:v>
                </c:pt>
                <c:pt idx="77">
                  <c:v>EASTBOURNE, HAILSHAM AND SEAFORD CCG</c:v>
                </c:pt>
                <c:pt idx="78">
                  <c:v>NORTH SOMERSET CCG</c:v>
                </c:pt>
                <c:pt idx="79">
                  <c:v>HEREFORDSHIRE CCG</c:v>
                </c:pt>
                <c:pt idx="80">
                  <c:v>IPSWICH AND EAST SUFFOLK CCG</c:v>
                </c:pt>
                <c:pt idx="81">
                  <c:v>HIGH WEALD LEWES HAVENS CCG</c:v>
                </c:pt>
                <c:pt idx="82">
                  <c:v>SHROPSHIRE CCG</c:v>
                </c:pt>
                <c:pt idx="83">
                  <c:v>WEST LEICESTERSHIRE CCG</c:v>
                </c:pt>
                <c:pt idx="84">
                  <c:v>LEEDS NORTH CCG</c:v>
                </c:pt>
                <c:pt idx="85">
                  <c:v>NORTH, EAST, WEST DEVON CCG</c:v>
                </c:pt>
                <c:pt idx="86">
                  <c:v>SUTTON CCG</c:v>
                </c:pt>
                <c:pt idx="87">
                  <c:v>BIRMINGHAM CROSSCITY CCG</c:v>
                </c:pt>
                <c:pt idx="88">
                  <c:v>WEST CHESHIRE CCG</c:v>
                </c:pt>
                <c:pt idx="89">
                  <c:v>WILTSHIRE CCG</c:v>
                </c:pt>
                <c:pt idx="90">
                  <c:v>HAVERING CCG</c:v>
                </c:pt>
                <c:pt idx="91">
                  <c:v>CENTRAL MANCHESTER CCG</c:v>
                </c:pt>
                <c:pt idx="92">
                  <c:v>SOUTH DEVON AND TORBAY CCG</c:v>
                </c:pt>
                <c:pt idx="93">
                  <c:v>PORTSMOUTH CCG</c:v>
                </c:pt>
                <c:pt idx="94">
                  <c:v>THANET CCG</c:v>
                </c:pt>
                <c:pt idx="95">
                  <c:v>SWINDON CCG</c:v>
                </c:pt>
                <c:pt idx="96">
                  <c:v>TELFORD &amp; WREKIN CCG</c:v>
                </c:pt>
                <c:pt idx="97">
                  <c:v>AIREDALE, WHARFEDALE AND CRAVEN CCG</c:v>
                </c:pt>
                <c:pt idx="98">
                  <c:v>BASSETLAW CCG</c:v>
                </c:pt>
                <c:pt idx="99">
                  <c:v>VALE ROYAL CCG</c:v>
                </c:pt>
                <c:pt idx="100">
                  <c:v>TRAFFORD CCG</c:v>
                </c:pt>
                <c:pt idx="101">
                  <c:v>AYLESBURY VALE CCG</c:v>
                </c:pt>
                <c:pt idx="102">
                  <c:v>KERNOW CCG</c:v>
                </c:pt>
                <c:pt idx="103">
                  <c:v>LINCOLNSHIRE WEST CCG</c:v>
                </c:pt>
                <c:pt idx="104">
                  <c:v>CHILTERN CCG</c:v>
                </c:pt>
                <c:pt idx="105">
                  <c:v>SOLIHULL CCG</c:v>
                </c:pt>
                <c:pt idx="106">
                  <c:v>WEST LANCASHIRE CCG</c:v>
                </c:pt>
                <c:pt idx="107">
                  <c:v>SANDWELL AND WEST BIRMINGHAM CCG</c:v>
                </c:pt>
                <c:pt idx="108">
                  <c:v>BEDFORDSHIRE CCG</c:v>
                </c:pt>
                <c:pt idx="109">
                  <c:v>HASTINGS &amp; ROTHER CCG</c:v>
                </c:pt>
                <c:pt idx="110">
                  <c:v>Powys Teaching</c:v>
                </c:pt>
                <c:pt idx="111">
                  <c:v>WARRINGTON CCG</c:v>
                </c:pt>
                <c:pt idx="112">
                  <c:v>SOUTH CHESHIRE CCG</c:v>
                </c:pt>
                <c:pt idx="113">
                  <c:v>LANCASHIRE NORTH CCG</c:v>
                </c:pt>
                <c:pt idx="114">
                  <c:v>CASTLE POINT AND ROCHFORD CCG</c:v>
                </c:pt>
                <c:pt idx="115">
                  <c:v>SHEFFIELD CCG</c:v>
                </c:pt>
                <c:pt idx="116">
                  <c:v>SOUTHEND CCG</c:v>
                </c:pt>
                <c:pt idx="117">
                  <c:v>FYLDE &amp; WYRE CCG</c:v>
                </c:pt>
                <c:pt idx="118">
                  <c:v>CAMBRIDGESHIRE AND PETERBOROUGH CCG</c:v>
                </c:pt>
                <c:pt idx="119">
                  <c:v>DARTFORD, GRAVESHAM AND SWANLEY CCG</c:v>
                </c:pt>
                <c:pt idx="120">
                  <c:v>MID ESSEX CCG</c:v>
                </c:pt>
                <c:pt idx="121">
                  <c:v>THURROCK CCG</c:v>
                </c:pt>
                <c:pt idx="122">
                  <c:v>BARNSLEY CCG</c:v>
                </c:pt>
                <c:pt idx="123">
                  <c:v>WEST KENT CCG</c:v>
                </c:pt>
                <c:pt idx="124">
                  <c:v>WYRE FOREST CCG</c:v>
                </c:pt>
                <c:pt idx="125">
                  <c:v>EAST RIDING OF YORKSHIRE CCG</c:v>
                </c:pt>
                <c:pt idx="126">
                  <c:v>WARWICKSHIRE NORTH CCG</c:v>
                </c:pt>
                <c:pt idx="127">
                  <c:v>HULL CCG</c:v>
                </c:pt>
                <c:pt idx="128">
                  <c:v>SE STAFFS &amp; SEISDON PENINSULAR CCG</c:v>
                </c:pt>
                <c:pt idx="129">
                  <c:v>ISLE OF WIGHT CCG</c:v>
                </c:pt>
                <c:pt idx="130">
                  <c:v>SOUTH WEST LINCOLNSHIRE CCG</c:v>
                </c:pt>
                <c:pt idx="131">
                  <c:v>TAMESIDE AND GLOSSOP CCG</c:v>
                </c:pt>
                <c:pt idx="132">
                  <c:v>NORTH EAST LINCOLNSHIRE CCG</c:v>
                </c:pt>
                <c:pt idx="133">
                  <c:v>NEWARK &amp; SHERWOOD CCG</c:v>
                </c:pt>
                <c:pt idx="134">
                  <c:v>CHORLEY AND SOUTH RIBBLE CCG</c:v>
                </c:pt>
                <c:pt idx="135">
                  <c:v>DUDLEY CCG</c:v>
                </c:pt>
                <c:pt idx="136">
                  <c:v>NORTH NORFOLK CCG</c:v>
                </c:pt>
                <c:pt idx="137">
                  <c:v>NORTH LINCOLNSHIRE CCG</c:v>
                </c:pt>
                <c:pt idx="138">
                  <c:v>WEST SUFFOLK CCG</c:v>
                </c:pt>
                <c:pt idx="139">
                  <c:v>SOUTHPORT AND FORMBY CCG</c:v>
                </c:pt>
                <c:pt idx="140">
                  <c:v>SOUTH WORCESTERSHIRE CCG</c:v>
                </c:pt>
                <c:pt idx="141">
                  <c:v>BRADFORD CITY CCG</c:v>
                </c:pt>
                <c:pt idx="142">
                  <c:v>WEST ESSEX CCG</c:v>
                </c:pt>
                <c:pt idx="143">
                  <c:v>NENE CCG</c:v>
                </c:pt>
                <c:pt idx="144">
                  <c:v>LEEDS SOUTH AND EAST CCG</c:v>
                </c:pt>
                <c:pt idx="145">
                  <c:v>WIGAN BOROUGH CCG</c:v>
                </c:pt>
                <c:pt idx="146">
                  <c:v>NORWICH CCG</c:v>
                </c:pt>
                <c:pt idx="147">
                  <c:v>MILTON KEYNES CCG</c:v>
                </c:pt>
                <c:pt idx="148">
                  <c:v>SOUTH KENT COAST CCG</c:v>
                </c:pt>
                <c:pt idx="149">
                  <c:v>NORTH DERBYSHIRE CCG</c:v>
                </c:pt>
                <c:pt idx="150">
                  <c:v>ASHFORD CCG</c:v>
                </c:pt>
                <c:pt idx="151">
                  <c:v>EAST AND NORTH HERTFORDSHIRE CCG</c:v>
                </c:pt>
                <c:pt idx="152">
                  <c:v>NORTH STAFFORDSHIRE CCG</c:v>
                </c:pt>
                <c:pt idx="153">
                  <c:v>NORTHUMBERLAND CCG</c:v>
                </c:pt>
                <c:pt idx="154">
                  <c:v>BASILDON AND BRENTWOOD CCG</c:v>
                </c:pt>
                <c:pt idx="155">
                  <c:v>BURY CCG</c:v>
                </c:pt>
                <c:pt idx="156">
                  <c:v>LIVERPOOL CCG</c:v>
                </c:pt>
                <c:pt idx="157">
                  <c:v>SOUTH LINCOLNSHIRE CCG</c:v>
                </c:pt>
                <c:pt idx="158">
                  <c:v>SWALE CCG</c:v>
                </c:pt>
                <c:pt idx="159">
                  <c:v>EAST STAFFORDSHIRE CCG</c:v>
                </c:pt>
                <c:pt idx="160">
                  <c:v>WIRRAL CCG</c:v>
                </c:pt>
                <c:pt idx="161">
                  <c:v>BEXLEY CCG</c:v>
                </c:pt>
                <c:pt idx="162">
                  <c:v>GREAT YARMOUTH &amp; WAVENEY CCG</c:v>
                </c:pt>
                <c:pt idx="163">
                  <c:v>DARLINGTON CCG</c:v>
                </c:pt>
                <c:pt idx="164">
                  <c:v>EAST LANCASHIRE CCG</c:v>
                </c:pt>
                <c:pt idx="165">
                  <c:v>DONCASTER CCG</c:v>
                </c:pt>
                <c:pt idx="166">
                  <c:v>NORTH KIRKLEES CCG</c:v>
                </c:pt>
                <c:pt idx="167">
                  <c:v>WAKEFIELD CCG</c:v>
                </c:pt>
                <c:pt idx="168">
                  <c:v>CANTERBURY AND COASTAL CCG</c:v>
                </c:pt>
                <c:pt idx="169">
                  <c:v>BIRMINGHAM SOUTH AND CENTRAL CCG</c:v>
                </c:pt>
                <c:pt idx="170">
                  <c:v>BRADFORD DISTRICTS CCG</c:v>
                </c:pt>
                <c:pt idx="171">
                  <c:v>NORTH DURHAM CCG</c:v>
                </c:pt>
                <c:pt idx="172">
                  <c:v>GREATER HUDDERSFIELD CCG</c:v>
                </c:pt>
                <c:pt idx="173">
                  <c:v>HARDWICK CCG</c:v>
                </c:pt>
                <c:pt idx="174">
                  <c:v>SLOUGH CCG</c:v>
                </c:pt>
                <c:pt idx="175">
                  <c:v>WEST NORFOLK CCG</c:v>
                </c:pt>
                <c:pt idx="176">
                  <c:v>BLACKBURN WITH DARWEN CCG</c:v>
                </c:pt>
                <c:pt idx="177">
                  <c:v>CANNOCK CHASE CCG</c:v>
                </c:pt>
                <c:pt idx="178">
                  <c:v>Cardiff And Vale Uni</c:v>
                </c:pt>
                <c:pt idx="179">
                  <c:v>LUTON CCG</c:v>
                </c:pt>
                <c:pt idx="180">
                  <c:v>NEWCASTLE GATESHEAD CCG</c:v>
                </c:pt>
                <c:pt idx="181">
                  <c:v>SOUTH MANCHESTER CCG</c:v>
                </c:pt>
                <c:pt idx="182">
                  <c:v>STAFFORD AND SURROUNDS CCG</c:v>
                </c:pt>
                <c:pt idx="183">
                  <c:v>WALSALL CCG</c:v>
                </c:pt>
                <c:pt idx="184">
                  <c:v>ROTHERHAM CCG</c:v>
                </c:pt>
                <c:pt idx="185">
                  <c:v>STOKE ON TRENT CCG</c:v>
                </c:pt>
                <c:pt idx="186">
                  <c:v>SOUTH TYNESIDE CCG</c:v>
                </c:pt>
                <c:pt idx="187">
                  <c:v>SOUTH SEFTON CCG</c:v>
                </c:pt>
                <c:pt idx="188">
                  <c:v>LINCOLNSHIRE EAST CCG</c:v>
                </c:pt>
                <c:pt idx="189">
                  <c:v>STOCKPORT CCG</c:v>
                </c:pt>
                <c:pt idx="190">
                  <c:v>NORTH TYNESIDE CCG</c:v>
                </c:pt>
                <c:pt idx="191">
                  <c:v>SALFORD CCG</c:v>
                </c:pt>
                <c:pt idx="192">
                  <c:v>SCARBOROUGH AND RYEDALE CCG</c:v>
                </c:pt>
                <c:pt idx="193">
                  <c:v>CALDERDALE CCG</c:v>
                </c:pt>
                <c:pt idx="194">
                  <c:v>CUMBRIA CCG</c:v>
                </c:pt>
                <c:pt idx="195">
                  <c:v>NORTH MANCHESTER CCG</c:v>
                </c:pt>
                <c:pt idx="196">
                  <c:v>NORTH EAST ESSEX CCG</c:v>
                </c:pt>
                <c:pt idx="197">
                  <c:v>GREATER PRESTON CCG</c:v>
                </c:pt>
                <c:pt idx="198">
                  <c:v>MANSFIELD &amp; ASHFIELD CCG</c:v>
                </c:pt>
                <c:pt idx="199">
                  <c:v>REDDITCH AND BROMSGROVE CCG</c:v>
                </c:pt>
                <c:pt idx="200">
                  <c:v>HEYWOOD, MIDDLETON &amp; ROCHDALE CCG</c:v>
                </c:pt>
                <c:pt idx="201">
                  <c:v>BOLTON CCG</c:v>
                </c:pt>
                <c:pt idx="202">
                  <c:v>Aneurin Bevan</c:v>
                </c:pt>
                <c:pt idx="203">
                  <c:v>HARTLEPOOL AND STOCKTON-ON-TEES CCG</c:v>
                </c:pt>
                <c:pt idx="204">
                  <c:v>Betsi Cadwaladr Uni</c:v>
                </c:pt>
                <c:pt idx="205">
                  <c:v>DURHAM DALES,EASINGTON &amp; SEDGEFIELD CCG</c:v>
                </c:pt>
                <c:pt idx="206">
                  <c:v>HALTON CCG</c:v>
                </c:pt>
                <c:pt idx="207">
                  <c:v>Hywel Dda</c:v>
                </c:pt>
                <c:pt idx="208">
                  <c:v>SUNDERLAND CCG</c:v>
                </c:pt>
                <c:pt idx="209">
                  <c:v>Abertawe Bro Morgannwg Uni</c:v>
                </c:pt>
                <c:pt idx="210">
                  <c:v>BLACKPOOL CCG</c:v>
                </c:pt>
                <c:pt idx="211">
                  <c:v>Cwm Taf</c:v>
                </c:pt>
                <c:pt idx="212">
                  <c:v>OLDHAM CCG</c:v>
                </c:pt>
                <c:pt idx="213">
                  <c:v>SOUTH TEES CCG</c:v>
                </c:pt>
                <c:pt idx="214">
                  <c:v>ST HELENS CCG</c:v>
                </c:pt>
                <c:pt idx="215">
                  <c:v>KNOWSLEY CCG</c:v>
                </c:pt>
              </c:strCache>
            </c:strRef>
          </c:cat>
          <c:val>
            <c:numRef>
              <c:f>'Total antibacterials'!$D$2:$D$217</c:f>
              <c:numCache>
                <c:formatCode>######.00</c:formatCode>
                <c:ptCount val="216"/>
                <c:pt idx="0">
                  <c:v>295.01</c:v>
                </c:pt>
                <c:pt idx="1">
                  <c:v>295.01</c:v>
                </c:pt>
                <c:pt idx="2">
                  <c:v>295.01</c:v>
                </c:pt>
                <c:pt idx="3">
                  <c:v>295.01</c:v>
                </c:pt>
                <c:pt idx="4">
                  <c:v>295.01</c:v>
                </c:pt>
                <c:pt idx="5">
                  <c:v>295.01</c:v>
                </c:pt>
                <c:pt idx="6">
                  <c:v>295.01</c:v>
                </c:pt>
                <c:pt idx="7">
                  <c:v>295.01</c:v>
                </c:pt>
                <c:pt idx="8">
                  <c:v>295.01</c:v>
                </c:pt>
                <c:pt idx="9">
                  <c:v>295.01</c:v>
                </c:pt>
                <c:pt idx="10">
                  <c:v>295.01</c:v>
                </c:pt>
                <c:pt idx="11">
                  <c:v>295.01</c:v>
                </c:pt>
                <c:pt idx="12">
                  <c:v>295.01</c:v>
                </c:pt>
                <c:pt idx="13">
                  <c:v>295.01</c:v>
                </c:pt>
                <c:pt idx="14">
                  <c:v>295.01</c:v>
                </c:pt>
                <c:pt idx="15">
                  <c:v>295.01</c:v>
                </c:pt>
                <c:pt idx="16">
                  <c:v>295.01</c:v>
                </c:pt>
                <c:pt idx="17">
                  <c:v>295.01</c:v>
                </c:pt>
                <c:pt idx="18">
                  <c:v>295.01</c:v>
                </c:pt>
                <c:pt idx="19">
                  <c:v>295.01</c:v>
                </c:pt>
                <c:pt idx="20">
                  <c:v>295.01</c:v>
                </c:pt>
                <c:pt idx="21">
                  <c:v>295.01</c:v>
                </c:pt>
                <c:pt idx="22">
                  <c:v>295.01</c:v>
                </c:pt>
                <c:pt idx="23">
                  <c:v>295.01</c:v>
                </c:pt>
                <c:pt idx="24">
                  <c:v>295.01</c:v>
                </c:pt>
                <c:pt idx="25">
                  <c:v>295.01</c:v>
                </c:pt>
                <c:pt idx="26">
                  <c:v>295.01</c:v>
                </c:pt>
                <c:pt idx="27">
                  <c:v>295.01</c:v>
                </c:pt>
                <c:pt idx="28">
                  <c:v>295.01</c:v>
                </c:pt>
                <c:pt idx="29">
                  <c:v>295.01</c:v>
                </c:pt>
                <c:pt idx="30">
                  <c:v>295.01</c:v>
                </c:pt>
                <c:pt idx="31">
                  <c:v>295.01</c:v>
                </c:pt>
                <c:pt idx="32">
                  <c:v>295.01</c:v>
                </c:pt>
                <c:pt idx="33">
                  <c:v>295.01</c:v>
                </c:pt>
                <c:pt idx="34">
                  <c:v>295.01</c:v>
                </c:pt>
                <c:pt idx="35">
                  <c:v>295.01</c:v>
                </c:pt>
                <c:pt idx="36">
                  <c:v>295.01</c:v>
                </c:pt>
                <c:pt idx="37">
                  <c:v>295.01</c:v>
                </c:pt>
                <c:pt idx="38">
                  <c:v>295.01</c:v>
                </c:pt>
                <c:pt idx="39">
                  <c:v>295.01</c:v>
                </c:pt>
                <c:pt idx="40">
                  <c:v>295.01</c:v>
                </c:pt>
                <c:pt idx="41">
                  <c:v>295.01</c:v>
                </c:pt>
                <c:pt idx="42">
                  <c:v>295.01</c:v>
                </c:pt>
                <c:pt idx="43">
                  <c:v>295.01</c:v>
                </c:pt>
                <c:pt idx="44">
                  <c:v>295.01</c:v>
                </c:pt>
                <c:pt idx="45">
                  <c:v>295.01</c:v>
                </c:pt>
                <c:pt idx="46">
                  <c:v>295.01</c:v>
                </c:pt>
                <c:pt idx="47">
                  <c:v>295.01</c:v>
                </c:pt>
                <c:pt idx="48">
                  <c:v>295.01</c:v>
                </c:pt>
                <c:pt idx="49">
                  <c:v>295.01</c:v>
                </c:pt>
                <c:pt idx="50">
                  <c:v>295.01</c:v>
                </c:pt>
                <c:pt idx="51">
                  <c:v>295.01</c:v>
                </c:pt>
                <c:pt idx="52">
                  <c:v>295.01</c:v>
                </c:pt>
                <c:pt idx="53">
                  <c:v>295.01</c:v>
                </c:pt>
                <c:pt idx="54">
                  <c:v>295.01</c:v>
                </c:pt>
                <c:pt idx="55">
                  <c:v>295.01</c:v>
                </c:pt>
                <c:pt idx="56">
                  <c:v>295.01</c:v>
                </c:pt>
                <c:pt idx="57">
                  <c:v>295.01</c:v>
                </c:pt>
                <c:pt idx="58">
                  <c:v>295.01</c:v>
                </c:pt>
                <c:pt idx="59">
                  <c:v>295.01</c:v>
                </c:pt>
                <c:pt idx="60">
                  <c:v>295.01</c:v>
                </c:pt>
                <c:pt idx="61">
                  <c:v>295.01</c:v>
                </c:pt>
                <c:pt idx="62">
                  <c:v>295.01</c:v>
                </c:pt>
                <c:pt idx="63">
                  <c:v>295.01</c:v>
                </c:pt>
                <c:pt idx="64">
                  <c:v>295.01</c:v>
                </c:pt>
                <c:pt idx="65">
                  <c:v>295.01</c:v>
                </c:pt>
                <c:pt idx="66">
                  <c:v>295.01</c:v>
                </c:pt>
                <c:pt idx="67">
                  <c:v>295.01</c:v>
                </c:pt>
                <c:pt idx="68">
                  <c:v>295.01</c:v>
                </c:pt>
                <c:pt idx="69">
                  <c:v>295.01</c:v>
                </c:pt>
                <c:pt idx="70">
                  <c:v>295.01</c:v>
                </c:pt>
                <c:pt idx="71">
                  <c:v>295.01</c:v>
                </c:pt>
                <c:pt idx="72">
                  <c:v>295.01</c:v>
                </c:pt>
                <c:pt idx="73">
                  <c:v>295.01</c:v>
                </c:pt>
                <c:pt idx="74">
                  <c:v>295.01</c:v>
                </c:pt>
                <c:pt idx="75">
                  <c:v>295.01</c:v>
                </c:pt>
                <c:pt idx="76">
                  <c:v>295.01</c:v>
                </c:pt>
                <c:pt idx="77">
                  <c:v>295.01</c:v>
                </c:pt>
                <c:pt idx="78">
                  <c:v>295.01</c:v>
                </c:pt>
                <c:pt idx="79">
                  <c:v>295.01</c:v>
                </c:pt>
                <c:pt idx="80">
                  <c:v>295.01</c:v>
                </c:pt>
                <c:pt idx="81">
                  <c:v>295.01</c:v>
                </c:pt>
                <c:pt idx="82">
                  <c:v>295.01</c:v>
                </c:pt>
                <c:pt idx="83">
                  <c:v>295.01</c:v>
                </c:pt>
                <c:pt idx="84">
                  <c:v>295.01</c:v>
                </c:pt>
                <c:pt idx="85">
                  <c:v>295.01</c:v>
                </c:pt>
                <c:pt idx="86">
                  <c:v>295.01</c:v>
                </c:pt>
                <c:pt idx="87">
                  <c:v>295.01</c:v>
                </c:pt>
                <c:pt idx="88">
                  <c:v>295.01</c:v>
                </c:pt>
                <c:pt idx="89">
                  <c:v>295.01</c:v>
                </c:pt>
                <c:pt idx="90">
                  <c:v>295.01</c:v>
                </c:pt>
                <c:pt idx="91">
                  <c:v>295.01</c:v>
                </c:pt>
                <c:pt idx="92">
                  <c:v>295.01</c:v>
                </c:pt>
                <c:pt idx="93">
                  <c:v>295.01</c:v>
                </c:pt>
                <c:pt idx="94">
                  <c:v>295.01</c:v>
                </c:pt>
                <c:pt idx="95">
                  <c:v>295.01</c:v>
                </c:pt>
                <c:pt idx="96">
                  <c:v>295.01</c:v>
                </c:pt>
                <c:pt idx="97">
                  <c:v>295.01</c:v>
                </c:pt>
                <c:pt idx="98">
                  <c:v>295.01</c:v>
                </c:pt>
                <c:pt idx="99">
                  <c:v>295.01</c:v>
                </c:pt>
                <c:pt idx="100">
                  <c:v>295.01</c:v>
                </c:pt>
                <c:pt idx="101">
                  <c:v>295.01</c:v>
                </c:pt>
                <c:pt idx="102">
                  <c:v>295.01</c:v>
                </c:pt>
                <c:pt idx="103">
                  <c:v>295.01</c:v>
                </c:pt>
                <c:pt idx="104">
                  <c:v>295.01</c:v>
                </c:pt>
                <c:pt idx="105">
                  <c:v>295.01</c:v>
                </c:pt>
                <c:pt idx="106">
                  <c:v>295.01</c:v>
                </c:pt>
                <c:pt idx="107">
                  <c:v>295.01</c:v>
                </c:pt>
                <c:pt idx="108">
                  <c:v>295.01</c:v>
                </c:pt>
                <c:pt idx="109">
                  <c:v>295.01</c:v>
                </c:pt>
                <c:pt idx="110">
                  <c:v>295.01</c:v>
                </c:pt>
                <c:pt idx="111">
                  <c:v>295.01</c:v>
                </c:pt>
                <c:pt idx="112">
                  <c:v>295.01</c:v>
                </c:pt>
                <c:pt idx="113">
                  <c:v>295.01</c:v>
                </c:pt>
                <c:pt idx="114">
                  <c:v>295.01</c:v>
                </c:pt>
                <c:pt idx="115">
                  <c:v>295.01</c:v>
                </c:pt>
                <c:pt idx="116">
                  <c:v>295.01</c:v>
                </c:pt>
                <c:pt idx="117">
                  <c:v>295.01</c:v>
                </c:pt>
                <c:pt idx="118">
                  <c:v>295.01</c:v>
                </c:pt>
                <c:pt idx="119">
                  <c:v>295.01</c:v>
                </c:pt>
                <c:pt idx="120">
                  <c:v>295.01</c:v>
                </c:pt>
                <c:pt idx="121">
                  <c:v>295.01</c:v>
                </c:pt>
                <c:pt idx="122">
                  <c:v>295.01</c:v>
                </c:pt>
                <c:pt idx="123">
                  <c:v>295.01</c:v>
                </c:pt>
                <c:pt idx="124">
                  <c:v>295.01</c:v>
                </c:pt>
                <c:pt idx="125">
                  <c:v>295.01</c:v>
                </c:pt>
                <c:pt idx="126">
                  <c:v>295.01</c:v>
                </c:pt>
                <c:pt idx="127">
                  <c:v>295.01</c:v>
                </c:pt>
                <c:pt idx="128">
                  <c:v>295.01</c:v>
                </c:pt>
                <c:pt idx="129">
                  <c:v>295.01</c:v>
                </c:pt>
                <c:pt idx="130">
                  <c:v>295.01</c:v>
                </c:pt>
                <c:pt idx="131">
                  <c:v>295.01</c:v>
                </c:pt>
                <c:pt idx="132">
                  <c:v>295.01</c:v>
                </c:pt>
                <c:pt idx="133">
                  <c:v>295.01</c:v>
                </c:pt>
                <c:pt idx="134">
                  <c:v>295.01</c:v>
                </c:pt>
                <c:pt idx="135">
                  <c:v>295.01</c:v>
                </c:pt>
                <c:pt idx="136">
                  <c:v>295.01</c:v>
                </c:pt>
                <c:pt idx="137">
                  <c:v>295.01</c:v>
                </c:pt>
                <c:pt idx="138">
                  <c:v>295.01</c:v>
                </c:pt>
                <c:pt idx="139">
                  <c:v>295.01</c:v>
                </c:pt>
                <c:pt idx="140">
                  <c:v>295.01</c:v>
                </c:pt>
                <c:pt idx="141">
                  <c:v>295.01</c:v>
                </c:pt>
                <c:pt idx="142">
                  <c:v>295.01</c:v>
                </c:pt>
                <c:pt idx="143">
                  <c:v>295.01</c:v>
                </c:pt>
                <c:pt idx="144">
                  <c:v>295.01</c:v>
                </c:pt>
                <c:pt idx="145">
                  <c:v>295.01</c:v>
                </c:pt>
                <c:pt idx="146">
                  <c:v>295.01</c:v>
                </c:pt>
                <c:pt idx="147">
                  <c:v>295.01</c:v>
                </c:pt>
                <c:pt idx="148">
                  <c:v>295.01</c:v>
                </c:pt>
                <c:pt idx="149">
                  <c:v>295.01</c:v>
                </c:pt>
                <c:pt idx="150">
                  <c:v>295.01</c:v>
                </c:pt>
                <c:pt idx="151">
                  <c:v>295.01</c:v>
                </c:pt>
                <c:pt idx="152">
                  <c:v>295.01</c:v>
                </c:pt>
                <c:pt idx="153">
                  <c:v>295.01</c:v>
                </c:pt>
                <c:pt idx="154">
                  <c:v>295.01</c:v>
                </c:pt>
                <c:pt idx="155">
                  <c:v>295.01</c:v>
                </c:pt>
                <c:pt idx="156">
                  <c:v>295.01</c:v>
                </c:pt>
                <c:pt idx="157">
                  <c:v>295.01</c:v>
                </c:pt>
                <c:pt idx="158">
                  <c:v>295.01</c:v>
                </c:pt>
                <c:pt idx="159">
                  <c:v>295.01</c:v>
                </c:pt>
                <c:pt idx="160">
                  <c:v>295.01</c:v>
                </c:pt>
                <c:pt idx="161">
                  <c:v>295.01</c:v>
                </c:pt>
                <c:pt idx="162">
                  <c:v>295.01</c:v>
                </c:pt>
                <c:pt idx="163">
                  <c:v>295.01</c:v>
                </c:pt>
                <c:pt idx="164">
                  <c:v>295.01</c:v>
                </c:pt>
                <c:pt idx="165">
                  <c:v>295.01</c:v>
                </c:pt>
                <c:pt idx="166">
                  <c:v>295.01</c:v>
                </c:pt>
                <c:pt idx="167">
                  <c:v>295.01</c:v>
                </c:pt>
                <c:pt idx="168">
                  <c:v>295.01</c:v>
                </c:pt>
                <c:pt idx="169">
                  <c:v>295.01</c:v>
                </c:pt>
                <c:pt idx="170">
                  <c:v>295.01</c:v>
                </c:pt>
                <c:pt idx="171">
                  <c:v>295.01</c:v>
                </c:pt>
                <c:pt idx="172">
                  <c:v>295.01</c:v>
                </c:pt>
                <c:pt idx="173">
                  <c:v>295.01</c:v>
                </c:pt>
                <c:pt idx="174">
                  <c:v>295.01</c:v>
                </c:pt>
                <c:pt idx="175">
                  <c:v>295.01</c:v>
                </c:pt>
                <c:pt idx="176">
                  <c:v>295.01</c:v>
                </c:pt>
                <c:pt idx="177">
                  <c:v>295.01</c:v>
                </c:pt>
                <c:pt idx="178">
                  <c:v>295.01</c:v>
                </c:pt>
                <c:pt idx="179">
                  <c:v>295.01</c:v>
                </c:pt>
                <c:pt idx="180">
                  <c:v>295.01</c:v>
                </c:pt>
                <c:pt idx="181">
                  <c:v>295.01</c:v>
                </c:pt>
                <c:pt idx="182">
                  <c:v>295.01</c:v>
                </c:pt>
                <c:pt idx="183">
                  <c:v>295.01</c:v>
                </c:pt>
                <c:pt idx="184">
                  <c:v>295.01</c:v>
                </c:pt>
                <c:pt idx="185">
                  <c:v>295.01</c:v>
                </c:pt>
                <c:pt idx="186">
                  <c:v>295.01</c:v>
                </c:pt>
                <c:pt idx="187">
                  <c:v>295.01</c:v>
                </c:pt>
                <c:pt idx="188">
                  <c:v>295.01</c:v>
                </c:pt>
                <c:pt idx="189">
                  <c:v>295.01</c:v>
                </c:pt>
                <c:pt idx="190">
                  <c:v>295.01</c:v>
                </c:pt>
                <c:pt idx="191">
                  <c:v>295.01</c:v>
                </c:pt>
                <c:pt idx="192">
                  <c:v>295.01</c:v>
                </c:pt>
                <c:pt idx="193">
                  <c:v>295.01</c:v>
                </c:pt>
                <c:pt idx="194">
                  <c:v>295.01</c:v>
                </c:pt>
                <c:pt idx="195">
                  <c:v>295.01</c:v>
                </c:pt>
                <c:pt idx="196">
                  <c:v>295.01</c:v>
                </c:pt>
                <c:pt idx="197">
                  <c:v>295.01</c:v>
                </c:pt>
                <c:pt idx="198">
                  <c:v>295.01</c:v>
                </c:pt>
                <c:pt idx="199">
                  <c:v>295.01</c:v>
                </c:pt>
                <c:pt idx="200">
                  <c:v>295.01</c:v>
                </c:pt>
                <c:pt idx="201">
                  <c:v>295.01</c:v>
                </c:pt>
                <c:pt idx="202">
                  <c:v>295.01</c:v>
                </c:pt>
                <c:pt idx="203">
                  <c:v>295.01</c:v>
                </c:pt>
                <c:pt idx="204">
                  <c:v>295.01</c:v>
                </c:pt>
                <c:pt idx="205">
                  <c:v>295.01</c:v>
                </c:pt>
                <c:pt idx="206">
                  <c:v>295.01</c:v>
                </c:pt>
                <c:pt idx="207">
                  <c:v>295.01</c:v>
                </c:pt>
                <c:pt idx="208">
                  <c:v>295.01</c:v>
                </c:pt>
                <c:pt idx="209">
                  <c:v>295.01</c:v>
                </c:pt>
                <c:pt idx="210">
                  <c:v>295.01</c:v>
                </c:pt>
                <c:pt idx="211">
                  <c:v>295.01</c:v>
                </c:pt>
                <c:pt idx="212">
                  <c:v>295.01</c:v>
                </c:pt>
                <c:pt idx="213">
                  <c:v>295.01</c:v>
                </c:pt>
                <c:pt idx="214">
                  <c:v>295.01</c:v>
                </c:pt>
                <c:pt idx="215">
                  <c:v>295.01</c:v>
                </c:pt>
              </c:numCache>
            </c:numRef>
          </c:val>
        </c:ser>
        <c:marker val="1"/>
        <c:axId val="82279424"/>
        <c:axId val="82310272"/>
      </c:lineChart>
      <c:catAx>
        <c:axId val="82279424"/>
        <c:scaling>
          <c:orientation val="minMax"/>
        </c:scaling>
        <c:delete val="1"/>
        <c:axPos val="b"/>
        <c:title>
          <c:tx>
            <c:rich>
              <a:bodyPr/>
              <a:lstStyle/>
              <a:p>
                <a:pPr>
                  <a:defRPr/>
                </a:pPr>
                <a:r>
                  <a:rPr lang="en-GB"/>
                  <a:t>CCG/HB</a:t>
                </a:r>
              </a:p>
            </c:rich>
          </c:tx>
          <c:layout/>
        </c:title>
        <c:tickLblPos val="none"/>
        <c:crossAx val="82310272"/>
        <c:crosses val="autoZero"/>
        <c:auto val="1"/>
        <c:lblAlgn val="ctr"/>
        <c:lblOffset val="100"/>
      </c:catAx>
      <c:valAx>
        <c:axId val="82310272"/>
        <c:scaling>
          <c:orientation val="minMax"/>
        </c:scaling>
        <c:axPos val="l"/>
        <c:title>
          <c:tx>
            <c:rich>
              <a:bodyPr rot="-5400000" vert="horz"/>
              <a:lstStyle/>
              <a:p>
                <a:pPr>
                  <a:defRPr/>
                </a:pPr>
                <a:r>
                  <a:rPr lang="en-GB"/>
                  <a:t>Items per 1,000 STAR PUs</a:t>
                </a:r>
              </a:p>
            </c:rich>
          </c:tx>
          <c:layout>
            <c:manualLayout>
              <c:xMode val="edge"/>
              <c:yMode val="edge"/>
              <c:x val="0"/>
              <c:y val="0.25681807925216094"/>
            </c:manualLayout>
          </c:layout>
        </c:title>
        <c:numFmt formatCode="0" sourceLinked="0"/>
        <c:tickLblPos val="nextTo"/>
        <c:crossAx val="82279424"/>
        <c:crosses val="autoZero"/>
        <c:crossBetween val="between"/>
      </c:valAx>
    </c:plotArea>
    <c:legend>
      <c:legendPos val="t"/>
      <c:legendEntry>
        <c:idx val="0"/>
        <c:delete val="1"/>
      </c:legendEntry>
      <c:layout/>
    </c:legend>
    <c:plotVisOnly val="1"/>
    <c:dispBlanksAs val="gap"/>
  </c:chart>
  <c:spPr>
    <a:ln>
      <a:noFill/>
    </a:ln>
  </c:spPr>
  <c:txPr>
    <a:bodyPr/>
    <a:lstStyle/>
    <a:p>
      <a:pPr>
        <a:defRPr sz="1000">
          <a:latin typeface="Arial" pitchFamily="34" charset="0"/>
          <a:cs typeface="Arial" pitchFamily="34" charset="0"/>
        </a:defRPr>
      </a:pPr>
      <a:endParaRPr lang="en-US"/>
    </a:p>
  </c:txPr>
  <c:externalData r:id="rId1"/>
</c:chartSpace>
</file>

<file path=ppt/drawings/drawing1.xml><?xml version="1.0" encoding="utf-8"?>
<c:userShapes xmlns:c="http://schemas.openxmlformats.org/drawingml/2006/chart">
  <cdr:relSizeAnchor xmlns:cdr="http://schemas.openxmlformats.org/drawingml/2006/chartDrawing">
    <cdr:from>
      <cdr:x>0.06634</cdr:x>
      <cdr:y>0.03782</cdr:y>
    </cdr:from>
    <cdr:to>
      <cdr:x>0.93492</cdr:x>
      <cdr:y>0.24027</cdr:y>
    </cdr:to>
    <cdr:sp macro="" textlink="">
      <cdr:nvSpPr>
        <cdr:cNvPr id="2" name="TextBox 1"/>
        <cdr:cNvSpPr txBox="1"/>
      </cdr:nvSpPr>
      <cdr:spPr>
        <a:xfrm xmlns:a="http://schemas.openxmlformats.org/drawingml/2006/main">
          <a:off x="619125" y="323849"/>
          <a:ext cx="8105775" cy="173355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GB" sz="2000" b="1" dirty="0" smtClean="0"/>
            <a:t>Number</a:t>
          </a:r>
          <a:r>
            <a:rPr lang="en-GB" sz="2000" b="1" baseline="0" dirty="0" smtClean="0"/>
            <a:t> of patients not on the CKD register but have an eGFR of &lt; 59 ml/min and have received a repeat prescription for an NSAID within the last 3 months, as a percentage of all patients who are not on the CKD register but have an eGFR of &lt; 59 ml/min – </a:t>
          </a:r>
          <a:r>
            <a:rPr lang="en-GB" sz="2000" b="1" i="0" u="none" strike="noStrike" baseline="0" dirty="0" smtClean="0"/>
            <a:t>Cluster</a:t>
          </a:r>
          <a:r>
            <a:rPr lang="en-GB" sz="2000" b="1" i="0" u="none" strike="noStrike" dirty="0" smtClean="0"/>
            <a:t> data April 2017</a:t>
          </a:r>
          <a:endParaRPr lang="en-GB" sz="2000" b="1"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8645" y="0"/>
            <a:ext cx="2944283" cy="496570"/>
          </a:xfrm>
          <a:prstGeom prst="rect">
            <a:avLst/>
          </a:prstGeom>
        </p:spPr>
        <p:txBody>
          <a:bodyPr vert="horz" lIns="91440" tIns="45720" rIns="91440" bIns="45720" rtlCol="0"/>
          <a:lstStyle>
            <a:lvl1pPr algn="r">
              <a:defRPr sz="1200"/>
            </a:lvl1pPr>
          </a:lstStyle>
          <a:p>
            <a:fld id="{1F774BD3-F33D-470E-913C-BDBB515330AF}" type="datetimeFigureOut">
              <a:rPr lang="en-US" smtClean="0"/>
              <a:pPr/>
              <a:t>5/23/2017</a:t>
            </a:fld>
            <a:endParaRPr lang="en-GB"/>
          </a:p>
        </p:txBody>
      </p:sp>
      <p:sp>
        <p:nvSpPr>
          <p:cNvPr id="4" name="Footer Placeholder 3"/>
          <p:cNvSpPr>
            <a:spLocks noGrp="1"/>
          </p:cNvSpPr>
          <p:nvPr>
            <p:ph type="ftr" sz="quarter" idx="2"/>
          </p:nvPr>
        </p:nvSpPr>
        <p:spPr>
          <a:xfrm>
            <a:off x="0" y="9433106"/>
            <a:ext cx="2944283" cy="49657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8645" y="9433106"/>
            <a:ext cx="2944283" cy="496570"/>
          </a:xfrm>
          <a:prstGeom prst="rect">
            <a:avLst/>
          </a:prstGeom>
        </p:spPr>
        <p:txBody>
          <a:bodyPr vert="horz" lIns="91440" tIns="45720" rIns="91440" bIns="45720" rtlCol="0" anchor="b"/>
          <a:lstStyle>
            <a:lvl1pPr algn="r">
              <a:defRPr sz="1200"/>
            </a:lvl1pPr>
          </a:lstStyle>
          <a:p>
            <a:fld id="{6E457E0F-94C1-49CB-8FD1-84534C7D1E7D}"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48645" y="0"/>
            <a:ext cx="2944283" cy="496570"/>
          </a:xfrm>
          <a:prstGeom prst="rect">
            <a:avLst/>
          </a:prstGeom>
        </p:spPr>
        <p:txBody>
          <a:bodyPr vert="horz" lIns="91440" tIns="45720" rIns="91440" bIns="45720" rtlCol="0"/>
          <a:lstStyle>
            <a:lvl1pPr algn="r">
              <a:defRPr sz="1200"/>
            </a:lvl1pPr>
          </a:lstStyle>
          <a:p>
            <a:fld id="{65F5AC5C-108A-534C-9B18-668D0695274B}" type="datetimeFigureOut">
              <a:rPr lang="en-US" smtClean="0"/>
              <a:pPr/>
              <a:t>5/23/2017</a:t>
            </a:fld>
            <a:endParaRPr lang="en-US" dirty="0"/>
          </a:p>
        </p:txBody>
      </p:sp>
      <p:sp>
        <p:nvSpPr>
          <p:cNvPr id="4" name="Slide Image Placehold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450" y="4717415"/>
            <a:ext cx="5435600" cy="446913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a:defRPr sz="1200"/>
            </a:lvl1pPr>
          </a:lstStyle>
          <a:p>
            <a:fld id="{BCA993A9-A7A0-BC45-95F5-423B5D0E04EE}" type="slidenum">
              <a:rPr lang="en-US" smtClean="0"/>
              <a:pPr/>
              <a:t>‹#›</a:t>
            </a:fld>
            <a:endParaRPr lang="en-US" dirty="0"/>
          </a:p>
        </p:txBody>
      </p:sp>
    </p:spTree>
    <p:extLst>
      <p:ext uri="{BB962C8B-B14F-4D97-AF65-F5344CB8AC3E}">
        <p14:creationId xmlns="" xmlns:p14="http://schemas.microsoft.com/office/powerpoint/2010/main" val="178664376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WTTC Cover Slide">
    <p:spTree>
      <p:nvGrpSpPr>
        <p:cNvPr id="1" name=""/>
        <p:cNvGrpSpPr/>
        <p:nvPr/>
      </p:nvGrpSpPr>
      <p:grpSpPr>
        <a:xfrm>
          <a:off x="0" y="0"/>
          <a:ext cx="0" cy="0"/>
          <a:chOff x="0" y="0"/>
          <a:chExt cx="0" cy="0"/>
        </a:xfrm>
      </p:grpSpPr>
      <p:pic>
        <p:nvPicPr>
          <p:cNvPr id="6" name="Picture 5" descr="AWTTC MasterBackground.jpg"/>
          <p:cNvPicPr>
            <a:picLocks noChangeAspect="1"/>
          </p:cNvPicPr>
          <p:nvPr userDrawn="1"/>
        </p:nvPicPr>
        <p:blipFill rotWithShape="1">
          <a:blip r:embed="rId2" cstate="email">
            <a:extLst>
              <a:ext uri="{28A0092B-C50C-407E-A947-70E740481C1C}">
                <a14:useLocalDpi xmlns="" xmlns:a14="http://schemas.microsoft.com/office/drawing/2010/main"/>
              </a:ext>
            </a:extLst>
          </a:blip>
          <a:srcRect t="-1"/>
          <a:stretch/>
        </p:blipFill>
        <p:spPr>
          <a:xfrm>
            <a:off x="-1" y="0"/>
            <a:ext cx="9144001" cy="6858000"/>
          </a:xfrm>
          <a:prstGeom prst="rect">
            <a:avLst/>
          </a:prstGeom>
        </p:spPr>
      </p:pic>
      <p:pic>
        <p:nvPicPr>
          <p:cNvPr id="7" name="Picture 6" descr="AWTTC MasterLogo_CMYK.eps"/>
          <p:cNvPicPr>
            <a:picLocks noChangeAspect="1"/>
          </p:cNvPicPr>
          <p:nvPr userDrawn="1"/>
        </p:nvPicPr>
        <p:blipFill>
          <a:blip r:embed="rId3">
            <a:extLst>
              <a:ext uri="{28A0092B-C50C-407E-A947-70E740481C1C}">
                <a14:useLocalDpi xmlns="" xmlns:a14="http://schemas.microsoft.com/office/drawing/2010/main"/>
              </a:ext>
            </a:extLst>
          </a:blip>
          <a:stretch>
            <a:fillRect/>
          </a:stretch>
        </p:blipFill>
        <p:spPr>
          <a:xfrm>
            <a:off x="5888037" y="5751276"/>
            <a:ext cx="2938343" cy="756121"/>
          </a:xfrm>
          <a:prstGeom prst="rect">
            <a:avLst/>
          </a:prstGeom>
        </p:spPr>
      </p:pic>
      <p:sp>
        <p:nvSpPr>
          <p:cNvPr id="8" name="Title 1"/>
          <p:cNvSpPr>
            <a:spLocks noGrp="1"/>
          </p:cNvSpPr>
          <p:nvPr>
            <p:ph type="ctrTitle" hasCustomPrompt="1"/>
          </p:nvPr>
        </p:nvSpPr>
        <p:spPr>
          <a:xfrm>
            <a:off x="731368" y="218552"/>
            <a:ext cx="7772400" cy="1126592"/>
          </a:xfrm>
          <a:prstGeom prst="rect">
            <a:avLst/>
          </a:prstGeom>
        </p:spPr>
        <p:txBody>
          <a:bodyPr>
            <a:normAutofit/>
          </a:bodyPr>
          <a:lstStyle>
            <a:lvl1pPr algn="l">
              <a:defRPr sz="4000" b="1" i="0">
                <a:latin typeface="Arial"/>
                <a:cs typeface="Arial"/>
              </a:defRPr>
            </a:lvl1pPr>
          </a:lstStyle>
          <a:p>
            <a:r>
              <a:rPr lang="en-GB" dirty="0" smtClean="0"/>
              <a:t>Title to go here</a:t>
            </a:r>
            <a:endParaRPr lang="en-US" dirty="0"/>
          </a:p>
        </p:txBody>
      </p:sp>
      <p:sp>
        <p:nvSpPr>
          <p:cNvPr id="9" name="Subtitle 2"/>
          <p:cNvSpPr>
            <a:spLocks noGrp="1"/>
          </p:cNvSpPr>
          <p:nvPr>
            <p:ph type="subTitle" idx="1" hasCustomPrompt="1"/>
          </p:nvPr>
        </p:nvSpPr>
        <p:spPr>
          <a:xfrm>
            <a:off x="731368" y="1345144"/>
            <a:ext cx="7772400" cy="423343"/>
          </a:xfrm>
          <a:prstGeom prst="rect">
            <a:avLst/>
          </a:prstGeom>
        </p:spPr>
        <p:txBody>
          <a:bodyPr>
            <a:normAutofit/>
          </a:bodyPr>
          <a:lstStyle>
            <a:lvl1pPr marL="0" indent="0" algn="l">
              <a:buNone/>
              <a:defRPr sz="1800" b="0" i="0">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Subhead to go here</a:t>
            </a:r>
            <a:endParaRPr lang="en-US" dirty="0"/>
          </a:p>
        </p:txBody>
      </p:sp>
    </p:spTree>
    <p:extLst>
      <p:ext uri="{BB962C8B-B14F-4D97-AF65-F5344CB8AC3E}">
        <p14:creationId xmlns="" xmlns:p14="http://schemas.microsoft.com/office/powerpoint/2010/main" val="335024125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WTTC Content Slide">
    <p:spTree>
      <p:nvGrpSpPr>
        <p:cNvPr id="1" name=""/>
        <p:cNvGrpSpPr/>
        <p:nvPr/>
      </p:nvGrpSpPr>
      <p:grpSpPr>
        <a:xfrm>
          <a:off x="0" y="0"/>
          <a:ext cx="0" cy="0"/>
          <a:chOff x="0" y="0"/>
          <a:chExt cx="0" cy="0"/>
        </a:xfrm>
      </p:grpSpPr>
      <p:pic>
        <p:nvPicPr>
          <p:cNvPr id="9" name="Picture 8" descr="AWTTC MasterBackground.jpg"/>
          <p:cNvPicPr>
            <a:picLocks noChangeAspect="1"/>
          </p:cNvPicPr>
          <p:nvPr userDrawn="1"/>
        </p:nvPicPr>
        <p:blipFill rotWithShape="1">
          <a:blip r:embed="rId2" cstate="email">
            <a:extLst>
              <a:ext uri="{28A0092B-C50C-407E-A947-70E740481C1C}">
                <a14:useLocalDpi xmlns="" xmlns:a14="http://schemas.microsoft.com/office/drawing/2010/main"/>
              </a:ext>
            </a:extLst>
          </a:blip>
          <a:srcRect t="27916" b="52871"/>
          <a:stretch/>
        </p:blipFill>
        <p:spPr>
          <a:xfrm>
            <a:off x="-1" y="5528502"/>
            <a:ext cx="9144001" cy="1317625"/>
          </a:xfrm>
          <a:prstGeom prst="rect">
            <a:avLst/>
          </a:prstGeom>
        </p:spPr>
      </p:pic>
      <p:sp>
        <p:nvSpPr>
          <p:cNvPr id="2" name="Title 1"/>
          <p:cNvSpPr>
            <a:spLocks noGrp="1"/>
          </p:cNvSpPr>
          <p:nvPr>
            <p:ph type="ctrTitle" hasCustomPrompt="1"/>
          </p:nvPr>
        </p:nvSpPr>
        <p:spPr>
          <a:xfrm>
            <a:off x="685800" y="553079"/>
            <a:ext cx="8001000" cy="757921"/>
          </a:xfrm>
          <a:prstGeom prst="rect">
            <a:avLst/>
          </a:prstGeom>
        </p:spPr>
        <p:txBody>
          <a:bodyPr>
            <a:normAutofit/>
          </a:bodyPr>
          <a:lstStyle>
            <a:lvl1pPr algn="ctr">
              <a:defRPr sz="3200" b="1" i="0">
                <a:latin typeface="Arial"/>
                <a:cs typeface="Arial"/>
              </a:defRPr>
            </a:lvl1pPr>
          </a:lstStyle>
          <a:p>
            <a:r>
              <a:rPr lang="en-GB" dirty="0" smtClean="0"/>
              <a:t>Page Header to go here</a:t>
            </a:r>
            <a:endParaRPr lang="en-US" dirty="0"/>
          </a:p>
        </p:txBody>
      </p:sp>
      <p:sp>
        <p:nvSpPr>
          <p:cNvPr id="14" name="Subtitle 2"/>
          <p:cNvSpPr>
            <a:spLocks noGrp="1"/>
          </p:cNvSpPr>
          <p:nvPr>
            <p:ph type="subTitle" idx="1" hasCustomPrompt="1"/>
          </p:nvPr>
        </p:nvSpPr>
        <p:spPr>
          <a:xfrm>
            <a:off x="685800" y="1407590"/>
            <a:ext cx="8001000" cy="4120912"/>
          </a:xfrm>
          <a:prstGeom prst="rect">
            <a:avLst/>
          </a:prstGeom>
        </p:spPr>
        <p:txBody>
          <a:bodyPr>
            <a:normAutofit/>
          </a:bodyPr>
          <a:lstStyle>
            <a:lvl1pPr marL="0" indent="0" algn="l">
              <a:buNone/>
              <a:defRPr sz="2200">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Body Copy to go here</a:t>
            </a:r>
            <a:endParaRPr lang="en-US" dirty="0"/>
          </a:p>
        </p:txBody>
      </p:sp>
      <p:pic>
        <p:nvPicPr>
          <p:cNvPr id="8" name="Picture 7" descr="AWTTC MasterLogo_CMYK.eps"/>
          <p:cNvPicPr>
            <a:picLocks noChangeAspect="1"/>
          </p:cNvPicPr>
          <p:nvPr userDrawn="1"/>
        </p:nvPicPr>
        <p:blipFill>
          <a:blip r:embed="rId3" cstate="email">
            <a:extLst>
              <a:ext uri="{28A0092B-C50C-407E-A947-70E740481C1C}">
                <a14:useLocalDpi xmlns="" xmlns:a14="http://schemas.microsoft.com/office/drawing/2010/main"/>
              </a:ext>
            </a:extLst>
          </a:blip>
          <a:srcRect r="74094"/>
          <a:stretch>
            <a:fillRect/>
          </a:stretch>
        </p:blipFill>
        <p:spPr>
          <a:xfrm>
            <a:off x="8191020" y="5700112"/>
            <a:ext cx="572460" cy="568645"/>
          </a:xfrm>
          <a:prstGeom prst="rect">
            <a:avLst/>
          </a:prstGeom>
        </p:spPr>
      </p:pic>
    </p:spTree>
    <p:extLst>
      <p:ext uri="{BB962C8B-B14F-4D97-AF65-F5344CB8AC3E}">
        <p14:creationId xmlns="" xmlns:p14="http://schemas.microsoft.com/office/powerpoint/2010/main" val="199212526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hank you Slide">
    <p:spTree>
      <p:nvGrpSpPr>
        <p:cNvPr id="1" name=""/>
        <p:cNvGrpSpPr/>
        <p:nvPr/>
      </p:nvGrpSpPr>
      <p:grpSpPr>
        <a:xfrm>
          <a:off x="0" y="0"/>
          <a:ext cx="0" cy="0"/>
          <a:chOff x="0" y="0"/>
          <a:chExt cx="0" cy="0"/>
        </a:xfrm>
      </p:grpSpPr>
      <p:pic>
        <p:nvPicPr>
          <p:cNvPr id="3" name="Picture 2" descr="AWTTC MasterBackground.jpg"/>
          <p:cNvPicPr>
            <a:picLocks noChangeAspect="1"/>
          </p:cNvPicPr>
          <p:nvPr userDrawn="1"/>
        </p:nvPicPr>
        <p:blipFill rotWithShape="1">
          <a:blip r:embed="rId2" cstate="email">
            <a:extLst>
              <a:ext uri="{28A0092B-C50C-407E-A947-70E740481C1C}">
                <a14:useLocalDpi xmlns="" xmlns:a14="http://schemas.microsoft.com/office/drawing/2010/main"/>
              </a:ext>
            </a:extLst>
          </a:blip>
          <a:srcRect t="-1"/>
          <a:stretch/>
        </p:blipFill>
        <p:spPr>
          <a:xfrm>
            <a:off x="0" y="0"/>
            <a:ext cx="9144001" cy="6858000"/>
          </a:xfrm>
          <a:prstGeom prst="rect">
            <a:avLst/>
          </a:prstGeom>
        </p:spPr>
      </p:pic>
      <p:pic>
        <p:nvPicPr>
          <p:cNvPr id="4" name="Picture 3" descr="AWTTC MasterLogo_CMYK.eps"/>
          <p:cNvPicPr>
            <a:picLocks noChangeAspect="1"/>
          </p:cNvPicPr>
          <p:nvPr userDrawn="1"/>
        </p:nvPicPr>
        <p:blipFill>
          <a:blip r:embed="rId3" cstate="email">
            <a:extLst>
              <a:ext uri="{28A0092B-C50C-407E-A947-70E740481C1C}">
                <a14:useLocalDpi xmlns="" xmlns:a14="http://schemas.microsoft.com/office/drawing/2010/main"/>
              </a:ext>
            </a:extLst>
          </a:blip>
          <a:stretch>
            <a:fillRect/>
          </a:stretch>
        </p:blipFill>
        <p:spPr>
          <a:xfrm>
            <a:off x="326026" y="6106258"/>
            <a:ext cx="1707605" cy="439416"/>
          </a:xfrm>
          <a:prstGeom prst="rect">
            <a:avLst/>
          </a:prstGeom>
        </p:spPr>
      </p:pic>
      <p:sp>
        <p:nvSpPr>
          <p:cNvPr id="8" name="Title 1"/>
          <p:cNvSpPr>
            <a:spLocks noGrp="1"/>
          </p:cNvSpPr>
          <p:nvPr>
            <p:ph type="ctrTitle" hasCustomPrompt="1"/>
          </p:nvPr>
        </p:nvSpPr>
        <p:spPr>
          <a:xfrm>
            <a:off x="731368" y="676028"/>
            <a:ext cx="7772400" cy="1126592"/>
          </a:xfrm>
          <a:prstGeom prst="rect">
            <a:avLst/>
          </a:prstGeom>
        </p:spPr>
        <p:txBody>
          <a:bodyPr>
            <a:normAutofit/>
          </a:bodyPr>
          <a:lstStyle>
            <a:lvl1pPr algn="l">
              <a:defRPr sz="4000" b="1" i="0">
                <a:latin typeface="Arial"/>
                <a:cs typeface="Arial"/>
              </a:defRPr>
            </a:lvl1pPr>
          </a:lstStyle>
          <a:p>
            <a:r>
              <a:rPr lang="en-GB" dirty="0" smtClean="0"/>
              <a:t>Thank you</a:t>
            </a:r>
            <a:endParaRPr lang="en-US" dirty="0"/>
          </a:p>
        </p:txBody>
      </p:sp>
      <p:pic>
        <p:nvPicPr>
          <p:cNvPr id="9" name="Picture 8" descr="PAMS MasterLogo_CMYK.eps"/>
          <p:cNvPicPr>
            <a:picLocks noChangeAspect="1"/>
          </p:cNvPicPr>
          <p:nvPr userDrawn="1"/>
        </p:nvPicPr>
        <p:blipFill>
          <a:blip r:embed="rId4" cstate="email">
            <a:extLst>
              <a:ext uri="{28A0092B-C50C-407E-A947-70E740481C1C}">
                <a14:useLocalDpi xmlns="" xmlns:a14="http://schemas.microsoft.com/office/drawing/2010/main"/>
              </a:ext>
            </a:extLst>
          </a:blip>
          <a:stretch>
            <a:fillRect/>
          </a:stretch>
        </p:blipFill>
        <p:spPr>
          <a:xfrm>
            <a:off x="5068332" y="6316216"/>
            <a:ext cx="1100533" cy="262665"/>
          </a:xfrm>
          <a:prstGeom prst="rect">
            <a:avLst/>
          </a:prstGeom>
        </p:spPr>
      </p:pic>
      <p:pic>
        <p:nvPicPr>
          <p:cNvPr id="11" name="Picture 10" descr="WeMeRec MasterLogo_CMYK.eps"/>
          <p:cNvPicPr>
            <a:picLocks noChangeAspect="1"/>
          </p:cNvPicPr>
          <p:nvPr userDrawn="1"/>
        </p:nvPicPr>
        <p:blipFill>
          <a:blip r:embed="rId5" cstate="email">
            <a:extLst>
              <a:ext uri="{28A0092B-C50C-407E-A947-70E740481C1C}">
                <a14:useLocalDpi xmlns="" xmlns:a14="http://schemas.microsoft.com/office/drawing/2010/main"/>
              </a:ext>
            </a:extLst>
          </a:blip>
          <a:stretch>
            <a:fillRect/>
          </a:stretch>
        </p:blipFill>
        <p:spPr>
          <a:xfrm>
            <a:off x="3839608" y="6325741"/>
            <a:ext cx="1025602" cy="258033"/>
          </a:xfrm>
          <a:prstGeom prst="rect">
            <a:avLst/>
          </a:prstGeom>
        </p:spPr>
      </p:pic>
      <p:pic>
        <p:nvPicPr>
          <p:cNvPr id="12" name="Picture 11" descr="WNPU MasterLogo_CMYK.eps"/>
          <p:cNvPicPr>
            <a:picLocks noChangeAspect="1"/>
          </p:cNvPicPr>
          <p:nvPr userDrawn="1"/>
        </p:nvPicPr>
        <p:blipFill>
          <a:blip r:embed="rId6" cstate="email">
            <a:extLst>
              <a:ext uri="{28A0092B-C50C-407E-A947-70E740481C1C}">
                <a14:useLocalDpi xmlns="" xmlns:a14="http://schemas.microsoft.com/office/drawing/2010/main"/>
              </a:ext>
            </a:extLst>
          </a:blip>
          <a:stretch>
            <a:fillRect/>
          </a:stretch>
        </p:blipFill>
        <p:spPr>
          <a:xfrm>
            <a:off x="6321426" y="6326055"/>
            <a:ext cx="950498" cy="252826"/>
          </a:xfrm>
          <a:prstGeom prst="rect">
            <a:avLst/>
          </a:prstGeom>
        </p:spPr>
      </p:pic>
      <p:pic>
        <p:nvPicPr>
          <p:cNvPr id="13" name="Picture 12" descr="YCCW MasterLogo_CMYK.eps"/>
          <p:cNvPicPr>
            <a:picLocks noChangeAspect="1"/>
          </p:cNvPicPr>
          <p:nvPr userDrawn="1"/>
        </p:nvPicPr>
        <p:blipFill>
          <a:blip r:embed="rId7" cstate="email">
            <a:extLst>
              <a:ext uri="{28A0092B-C50C-407E-A947-70E740481C1C}">
                <a14:useLocalDpi xmlns="" xmlns:a14="http://schemas.microsoft.com/office/drawing/2010/main"/>
              </a:ext>
            </a:extLst>
          </a:blip>
          <a:stretch>
            <a:fillRect/>
          </a:stretch>
        </p:blipFill>
        <p:spPr>
          <a:xfrm>
            <a:off x="7426949" y="6335266"/>
            <a:ext cx="779804" cy="246418"/>
          </a:xfrm>
          <a:prstGeom prst="rect">
            <a:avLst/>
          </a:prstGeom>
        </p:spPr>
      </p:pic>
      <p:pic>
        <p:nvPicPr>
          <p:cNvPr id="15" name="Picture 14" descr="WAPSU MasterLogo_CMYK.eps"/>
          <p:cNvPicPr>
            <a:picLocks noChangeAspect="1"/>
          </p:cNvPicPr>
          <p:nvPr userDrawn="1"/>
        </p:nvPicPr>
        <p:blipFill>
          <a:blip r:embed="rId8" cstate="email">
            <a:extLst>
              <a:ext uri="{28A0092B-C50C-407E-A947-70E740481C1C}">
                <a14:useLocalDpi xmlns="" xmlns:a14="http://schemas.microsoft.com/office/drawing/2010/main"/>
              </a:ext>
            </a:extLst>
          </a:blip>
          <a:stretch>
            <a:fillRect/>
          </a:stretch>
        </p:blipFill>
        <p:spPr>
          <a:xfrm>
            <a:off x="2315608" y="6325966"/>
            <a:ext cx="1338818" cy="259869"/>
          </a:xfrm>
          <a:prstGeom prst="rect">
            <a:avLst/>
          </a:prstGeom>
        </p:spPr>
      </p:pic>
    </p:spTree>
    <p:extLst>
      <p:ext uri="{BB962C8B-B14F-4D97-AF65-F5344CB8AC3E}">
        <p14:creationId xmlns="" xmlns:p14="http://schemas.microsoft.com/office/powerpoint/2010/main" val="76617301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7ED2CC-7A07-0542-A9B7-0E67607DD8EC}" type="datetimeFigureOut">
              <a:rPr lang="en-US" smtClean="0"/>
              <a:pPr/>
              <a:t>5/23/2017</a:t>
            </a:fld>
            <a:endParaRPr lang="en-US" dirty="0"/>
          </a:p>
        </p:txBody>
      </p:sp>
    </p:spTree>
    <p:extLst>
      <p:ext uri="{BB962C8B-B14F-4D97-AF65-F5344CB8AC3E}">
        <p14:creationId xmlns="" xmlns:p14="http://schemas.microsoft.com/office/powerpoint/2010/main" val="879693129"/>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hart" Target="../charts/chart2.xml"/><Relationship Id="rId1" Type="http://schemas.openxmlformats.org/officeDocument/2006/relationships/slideLayout" Target="../slideLayouts/slideLayout2.xml"/><Relationship Id="rId4" Type="http://schemas.openxmlformats.org/officeDocument/2006/relationships/image" Target="cid:image001.png@01D25553.7C22FD00" TargetMode="Externa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cid:image001.png@01D25553.7C22FD00" TargetMode="External"/></Relationships>
</file>

<file path=ppt/slides/_rels/slide1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cid:image001.png@01D25553.7C22FD00" TargetMode="External"/></Relationships>
</file>

<file path=ppt/slides/_rels/slide1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hart" Target="../charts/chart6.xml"/><Relationship Id="rId1" Type="http://schemas.openxmlformats.org/officeDocument/2006/relationships/slideLayout" Target="../slideLayouts/slideLayout2.xml"/><Relationship Id="rId4" Type="http://schemas.openxmlformats.org/officeDocument/2006/relationships/image" Target="cid:image001.png@01D25553.7C22FD00" TargetMode="External"/></Relationships>
</file>

<file path=ppt/slides/_rels/slide21.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cid:image001.png@01D25553.7C22FD00" TargetMode="External"/></Relationships>
</file>

<file path=ppt/slides/_rels/slide2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cid:image001.png@01D25553.7C22FD00" TargetMode="External"/></Relationships>
</file>

<file path=ppt/slides/_rels/slide27.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cid:image001.png@01D25553.7C22FD00"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cid:image001.png@01D25553.7C22FD0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cid:image001.png@01D25553.7C22FD00"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cid:image001.png@01D25553.7C22FD00"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cid:image001.png@01D25553.7C22FD00"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cid:image001.png@01D25553.7C22FD00"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cid:image001.png@01D25553.7C22FD00" TargetMode="External"/></Relationships>
</file>

<file path=ppt/slides/_rels/slide39.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hart" Target="../charts/chart14.xml"/><Relationship Id="rId1" Type="http://schemas.openxmlformats.org/officeDocument/2006/relationships/slideLayout" Target="../slideLayouts/slideLayout2.xml"/><Relationship Id="rId4" Type="http://schemas.openxmlformats.org/officeDocument/2006/relationships/image" Target="cid:image001.png@01D25553.7C22FD00"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hart" Target="../charts/chart15.xml"/><Relationship Id="rId1" Type="http://schemas.openxmlformats.org/officeDocument/2006/relationships/slideLayout" Target="../slideLayouts/slideLayout2.xml"/><Relationship Id="rId4" Type="http://schemas.openxmlformats.org/officeDocument/2006/relationships/image" Target="cid:image001.png@01D25553.7C22FD00"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cid:image001.png@01D25553.7C22FD00" TargetMode="Externa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1368" y="926811"/>
            <a:ext cx="7772400" cy="1126592"/>
          </a:xfrm>
        </p:spPr>
        <p:txBody>
          <a:bodyPr>
            <a:normAutofit fontScale="90000"/>
          </a:bodyPr>
          <a:lstStyle/>
          <a:p>
            <a:pPr algn="ctr"/>
            <a:r>
              <a:rPr lang="en-GB" dirty="0" smtClean="0">
                <a:latin typeface="Arial" pitchFamily="34" charset="0"/>
                <a:cs typeface="Arial" pitchFamily="34" charset="0"/>
              </a:rPr>
              <a:t>National Prescribing Indicators 2017</a:t>
            </a:r>
            <a:r>
              <a:rPr lang="en-GB" dirty="0" smtClean="0">
                <a:latin typeface="Courier New"/>
                <a:cs typeface="Courier New"/>
              </a:rPr>
              <a:t>–</a:t>
            </a:r>
            <a:r>
              <a:rPr lang="en-GB" dirty="0" smtClean="0">
                <a:latin typeface="Arial" pitchFamily="34" charset="0"/>
                <a:cs typeface="Arial" pitchFamily="34" charset="0"/>
              </a:rPr>
              <a:t>2018</a:t>
            </a:r>
            <a:r>
              <a:rPr lang="en-GB" dirty="0" smtClean="0"/>
              <a:t/>
            </a:r>
            <a:br>
              <a:rPr lang="en-GB" dirty="0" smtClean="0"/>
            </a:br>
            <a:endParaRPr lang="en-US" dirty="0"/>
          </a:p>
        </p:txBody>
      </p:sp>
    </p:spTree>
    <p:extLst>
      <p:ext uri="{BB962C8B-B14F-4D97-AF65-F5344CB8AC3E}">
        <p14:creationId xmlns="" xmlns:p14="http://schemas.microsoft.com/office/powerpoint/2010/main" val="14473688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latin typeface="Arial" charset="0"/>
                <a:cs typeface="Arial" charset="0"/>
              </a:rPr>
              <a:t>Inhaled corticosteroids (ICS)</a:t>
            </a:r>
            <a:endParaRPr lang="en-GB" dirty="0"/>
          </a:p>
        </p:txBody>
      </p:sp>
      <p:sp>
        <p:nvSpPr>
          <p:cNvPr id="3" name="Subtitle 2"/>
          <p:cNvSpPr>
            <a:spLocks noGrp="1"/>
          </p:cNvSpPr>
          <p:nvPr>
            <p:ph type="subTitle" idx="1"/>
          </p:nvPr>
        </p:nvSpPr>
        <p:spPr/>
        <p:txBody>
          <a:bodyPr>
            <a:normAutofit/>
          </a:bodyPr>
          <a:lstStyle/>
          <a:p>
            <a:pPr>
              <a:spcBef>
                <a:spcPts val="1200"/>
              </a:spcBef>
              <a:buFont typeface="Arial" pitchFamily="34" charset="0"/>
              <a:buChar char="•"/>
            </a:pPr>
            <a:r>
              <a:rPr lang="en-GB" sz="2000" dirty="0" smtClean="0">
                <a:solidFill>
                  <a:schemeClr val="tx1"/>
                </a:solidFill>
                <a:latin typeface="Arial" charset="0"/>
                <a:cs typeface="Arial" charset="0"/>
              </a:rPr>
              <a:t> 	Aims to encourage the routine review of ICS in people with 	asthma, particularly those on high doses, encouraging step down 	of the dose when clinically appropriate.</a:t>
            </a:r>
          </a:p>
          <a:p>
            <a:pPr>
              <a:spcBef>
                <a:spcPts val="1200"/>
              </a:spcBef>
              <a:buFont typeface="Arial" pitchFamily="34" charset="0"/>
              <a:buChar char="•"/>
            </a:pPr>
            <a:r>
              <a:rPr lang="en-GB" sz="2000" dirty="0" smtClean="0">
                <a:solidFill>
                  <a:schemeClr val="tx1"/>
                </a:solidFill>
                <a:latin typeface="Arial" charset="0"/>
                <a:cs typeface="Arial" charset="0"/>
              </a:rPr>
              <a:t> 	ICS (particularly at high doses) are associated with a number of 	side effects 	including adrenal suppression, growth failure, 	decrease in bone mineral density, cataracts and glaucoma.</a:t>
            </a:r>
          </a:p>
          <a:p>
            <a:pPr>
              <a:spcBef>
                <a:spcPts val="1200"/>
              </a:spcBef>
              <a:buFont typeface="Arial" pitchFamily="34" charset="0"/>
              <a:buChar char="•"/>
            </a:pPr>
            <a:r>
              <a:rPr lang="en-GB" sz="2000" dirty="0" smtClean="0">
                <a:solidFill>
                  <a:schemeClr val="tx1"/>
                </a:solidFill>
                <a:latin typeface="Arial" charset="0"/>
                <a:cs typeface="Arial" charset="0"/>
              </a:rPr>
              <a:t> 	To minimise side effects, the BTS/SIGN </a:t>
            </a:r>
            <a:r>
              <a:rPr lang="en-GB" sz="2000" i="1" dirty="0" smtClean="0">
                <a:solidFill>
                  <a:schemeClr val="tx1"/>
                </a:solidFill>
                <a:latin typeface="Arial" charset="0"/>
                <a:cs typeface="Arial" charset="0"/>
              </a:rPr>
              <a:t>British guideline on the 	management of asthma</a:t>
            </a:r>
            <a:r>
              <a:rPr lang="en-GB" sz="2000" dirty="0" smtClean="0">
                <a:solidFill>
                  <a:schemeClr val="tx1"/>
                </a:solidFill>
                <a:latin typeface="Arial" charset="0"/>
                <a:cs typeface="Arial" charset="0"/>
              </a:rPr>
              <a:t> recommends:</a:t>
            </a:r>
            <a:endParaRPr lang="en-GB" sz="1600" dirty="0" smtClean="0">
              <a:solidFill>
                <a:schemeClr val="tx1"/>
              </a:solidFill>
              <a:latin typeface="Arial" charset="0"/>
              <a:cs typeface="Arial" charset="0"/>
            </a:endParaRPr>
          </a:p>
          <a:p>
            <a:pPr lvl="1" algn="l">
              <a:spcBef>
                <a:spcPts val="1200"/>
              </a:spcBef>
            </a:pPr>
            <a:r>
              <a:rPr lang="en-GB" sz="1600" dirty="0" smtClean="0">
                <a:solidFill>
                  <a:schemeClr val="tx1"/>
                </a:solidFill>
                <a:latin typeface="Arial" charset="0"/>
                <a:cs typeface="Arial" charset="0"/>
              </a:rPr>
              <a:t>- 	ICS should be titrated to the lowest dose at which effective control of 	asthma is maintained.</a:t>
            </a:r>
          </a:p>
          <a:p>
            <a:pPr lvl="1" algn="l">
              <a:spcBef>
                <a:spcPts val="1200"/>
              </a:spcBef>
            </a:pPr>
            <a:r>
              <a:rPr lang="en-GB" sz="1600" dirty="0" smtClean="0">
                <a:solidFill>
                  <a:schemeClr val="tx1"/>
                </a:solidFill>
                <a:latin typeface="Arial" charset="0"/>
                <a:cs typeface="Arial" charset="0"/>
              </a:rPr>
              <a:t>- 	ICS dose reduction should be considered every three months, decreasing 	the dose by approximately 25–50% each time.</a:t>
            </a:r>
            <a:endParaRPr lang="en-GB" dirty="0" smtClean="0">
              <a:solidFill>
                <a:schemeClr val="tx1"/>
              </a:solidFill>
            </a:endParaRPr>
          </a:p>
          <a:p>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4118"/>
            <a:ext cx="8001000" cy="757921"/>
          </a:xfrm>
        </p:spPr>
        <p:txBody>
          <a:bodyPr>
            <a:normAutofit fontScale="90000"/>
          </a:bodyPr>
          <a:lstStyle/>
          <a:p>
            <a:r>
              <a:rPr lang="en-GB" dirty="0" smtClean="0">
                <a:latin typeface="Arial" pitchFamily="34" charset="0"/>
                <a:cs typeface="Arial" pitchFamily="34" charset="0"/>
              </a:rPr>
              <a:t>Trend in high strength ICS items as a percentage of all ICS prescribing</a:t>
            </a:r>
            <a:endParaRPr lang="en-GB" dirty="0"/>
          </a:p>
        </p:txBody>
      </p:sp>
      <p:graphicFrame>
        <p:nvGraphicFramePr>
          <p:cNvPr id="4" name="Chart 3"/>
          <p:cNvGraphicFramePr/>
          <p:nvPr/>
        </p:nvGraphicFramePr>
        <p:xfrm>
          <a:off x="781050" y="1407590"/>
          <a:ext cx="7581900" cy="4002609"/>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4" descr="cid:image001.png@01D25553.7C22FD00"/>
          <p:cNvPicPr/>
          <p:nvPr/>
        </p:nvPicPr>
        <p:blipFill>
          <a:blip r:embed="rId3" r:link="rId4"/>
          <a:srcRect/>
          <a:stretch>
            <a:fillRect/>
          </a:stretch>
        </p:blipFill>
        <p:spPr bwMode="auto">
          <a:xfrm>
            <a:off x="1872298" y="5410199"/>
            <a:ext cx="5399405" cy="4895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0975"/>
            <a:ext cx="8001000" cy="1130025"/>
          </a:xfrm>
        </p:spPr>
        <p:txBody>
          <a:bodyPr>
            <a:normAutofit fontScale="90000"/>
          </a:bodyPr>
          <a:lstStyle/>
          <a:p>
            <a:r>
              <a:rPr lang="en-GB" dirty="0" smtClean="0">
                <a:latin typeface="Arial" charset="0"/>
                <a:cs typeface="Arial" charset="0"/>
              </a:rPr>
              <a:t>High strength ICS items as a percentage of all ICS prescribing – Quarter ending September 2016</a:t>
            </a:r>
            <a:endParaRPr lang="en-GB" dirty="0"/>
          </a:p>
        </p:txBody>
      </p:sp>
      <p:graphicFrame>
        <p:nvGraphicFramePr>
          <p:cNvPr id="4" name="Chart 3"/>
          <p:cNvGraphicFramePr/>
          <p:nvPr/>
        </p:nvGraphicFramePr>
        <p:xfrm>
          <a:off x="685800" y="1543049"/>
          <a:ext cx="7781925" cy="43148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latin typeface="Arial" charset="0"/>
                <a:cs typeface="Arial" charset="0"/>
              </a:rPr>
              <a:t>Hypnotics and anxiolytics</a:t>
            </a:r>
            <a:endParaRPr lang="en-GB" dirty="0"/>
          </a:p>
        </p:txBody>
      </p:sp>
      <p:sp>
        <p:nvSpPr>
          <p:cNvPr id="3" name="Subtitle 2"/>
          <p:cNvSpPr>
            <a:spLocks noGrp="1"/>
          </p:cNvSpPr>
          <p:nvPr>
            <p:ph type="subTitle" idx="1"/>
          </p:nvPr>
        </p:nvSpPr>
        <p:spPr>
          <a:xfrm>
            <a:off x="685800" y="1407589"/>
            <a:ext cx="8001000" cy="4678885"/>
          </a:xfrm>
        </p:spPr>
        <p:txBody>
          <a:bodyPr>
            <a:normAutofit fontScale="85000" lnSpcReduction="10000"/>
          </a:bodyPr>
          <a:lstStyle/>
          <a:p>
            <a:pPr>
              <a:spcBef>
                <a:spcPts val="1200"/>
              </a:spcBef>
              <a:buFont typeface="Arial" pitchFamily="34" charset="0"/>
              <a:buChar char="•"/>
            </a:pPr>
            <a:r>
              <a:rPr lang="en-GB" sz="2000" dirty="0" smtClean="0">
                <a:solidFill>
                  <a:schemeClr val="tx1"/>
                </a:solidFill>
                <a:latin typeface="Arial" charset="0"/>
                <a:cs typeface="Arial" charset="0"/>
              </a:rPr>
              <a:t> 	Aims to encourage a reduction in the inappropriate prescribing of hypnotics 	and anxiolytics in Wales. </a:t>
            </a:r>
          </a:p>
          <a:p>
            <a:pPr>
              <a:spcBef>
                <a:spcPts val="1200"/>
              </a:spcBef>
              <a:buFont typeface="Arial" pitchFamily="34" charset="0"/>
              <a:buChar char="•"/>
            </a:pPr>
            <a:r>
              <a:rPr lang="en-GB" sz="2000" dirty="0" smtClean="0">
                <a:solidFill>
                  <a:schemeClr val="tx1"/>
                </a:solidFill>
                <a:latin typeface="Arial" charset="0"/>
                <a:cs typeface="Arial" charset="0"/>
              </a:rPr>
              <a:t> 	There is a high level of prescribing within Wales, in comparison to England. </a:t>
            </a:r>
            <a:endParaRPr lang="en-GB" sz="2000" dirty="0" smtClean="0">
              <a:solidFill>
                <a:srgbClr val="FF0000"/>
              </a:solidFill>
              <a:latin typeface="Arial" charset="0"/>
              <a:cs typeface="Arial" charset="0"/>
            </a:endParaRPr>
          </a:p>
          <a:p>
            <a:pPr>
              <a:spcBef>
                <a:spcPts val="1200"/>
              </a:spcBef>
              <a:buFont typeface="Arial" pitchFamily="34" charset="0"/>
              <a:buChar char="•"/>
            </a:pPr>
            <a:r>
              <a:rPr lang="en-GB" sz="2000" dirty="0" smtClean="0">
                <a:solidFill>
                  <a:schemeClr val="tx1"/>
                </a:solidFill>
                <a:latin typeface="Arial" charset="0"/>
                <a:cs typeface="Arial" charset="0"/>
              </a:rPr>
              <a:t> 	Hypnotics and anxiolytics are known to significantly increase the risk of falls.</a:t>
            </a:r>
          </a:p>
          <a:p>
            <a:pPr>
              <a:spcBef>
                <a:spcPts val="1200"/>
              </a:spcBef>
              <a:buFont typeface="Arial" pitchFamily="34" charset="0"/>
              <a:buChar char="•"/>
            </a:pPr>
            <a:r>
              <a:rPr lang="en-GB" sz="2000" dirty="0" smtClean="0">
                <a:solidFill>
                  <a:schemeClr val="tx1"/>
                </a:solidFill>
                <a:latin typeface="Arial" charset="0"/>
                <a:cs typeface="Arial" charset="0"/>
              </a:rPr>
              <a:t> 	Hypnotics should only be considered after non-drug therapies have been 	explored, and should be used at the lowest dose possible, for 	the shortest 	duration possible and for no more than 4 weeks.</a:t>
            </a:r>
          </a:p>
          <a:p>
            <a:pPr>
              <a:spcBef>
                <a:spcPts val="1200"/>
              </a:spcBef>
              <a:buFont typeface="Arial" pitchFamily="34" charset="0"/>
              <a:buChar char="•"/>
            </a:pPr>
            <a:r>
              <a:rPr lang="en-GB" sz="2000" dirty="0" smtClean="0">
                <a:solidFill>
                  <a:schemeClr val="tx1"/>
                </a:solidFill>
                <a:latin typeface="Arial" charset="0"/>
                <a:cs typeface="Arial" charset="0"/>
              </a:rPr>
              <a:t> 	Benzodiazepines should not be offered for the treatment of GAD, except as 	a short-term measure during crises.</a:t>
            </a:r>
          </a:p>
          <a:p>
            <a:pPr>
              <a:spcBef>
                <a:spcPts val="1200"/>
              </a:spcBef>
              <a:buFont typeface="Arial" pitchFamily="34" charset="0"/>
              <a:buChar char="•"/>
            </a:pPr>
            <a:r>
              <a:rPr lang="en-GB" sz="2000" dirty="0" smtClean="0">
                <a:solidFill>
                  <a:schemeClr val="tx1"/>
                </a:solidFill>
                <a:latin typeface="Arial" charset="0"/>
                <a:cs typeface="Arial" charset="0"/>
              </a:rPr>
              <a:t> 	AWMSG Material to Support Appropriate Prescribing of Hypnotics and 	Anxiolytics provides:</a:t>
            </a:r>
          </a:p>
          <a:p>
            <a:pPr>
              <a:spcBef>
                <a:spcPts val="1200"/>
              </a:spcBef>
            </a:pPr>
            <a:r>
              <a:rPr lang="en-GB" sz="1600" dirty="0" smtClean="0">
                <a:solidFill>
                  <a:schemeClr val="tx1"/>
                </a:solidFill>
                <a:latin typeface="Arial" charset="0"/>
                <a:cs typeface="Arial" charset="0"/>
              </a:rPr>
              <a:t>		- 	examples of practice protocols to allow clinicians to agree a consistent approach 				for  the prescribing and review of hypnotics and anxiolytics.</a:t>
            </a:r>
          </a:p>
          <a:p>
            <a:pPr>
              <a:spcBef>
                <a:spcPts val="1200"/>
              </a:spcBef>
            </a:pPr>
            <a:r>
              <a:rPr lang="en-GB" sz="1600" dirty="0" smtClean="0">
                <a:solidFill>
                  <a:schemeClr val="tx1"/>
                </a:solidFill>
                <a:latin typeface="Arial" charset="0"/>
                <a:cs typeface="Arial" charset="0"/>
              </a:rPr>
              <a:t>		- 	materials to support the review and discontinuation of hypnotic and anxiolytic 				treatment.</a:t>
            </a:r>
          </a:p>
          <a:p>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latin typeface="Arial" charset="0"/>
                <a:cs typeface="Arial" charset="0"/>
              </a:rPr>
              <a:t>Trend in hypnotic and anxiolytic prescribing</a:t>
            </a:r>
            <a:r>
              <a:rPr lang="en-GB" sz="2400" dirty="0" smtClean="0">
                <a:latin typeface="Arial" charset="0"/>
                <a:cs typeface="Arial" charset="0"/>
              </a:rPr>
              <a:t> </a:t>
            </a:r>
            <a:endParaRPr lang="en-GB" dirty="0"/>
          </a:p>
        </p:txBody>
      </p:sp>
      <p:pic>
        <p:nvPicPr>
          <p:cNvPr id="4" name="Picture 3"/>
          <p:cNvPicPr/>
          <p:nvPr/>
        </p:nvPicPr>
        <p:blipFill>
          <a:blip r:embed="rId2"/>
          <a:srcRect/>
          <a:stretch>
            <a:fillRect/>
          </a:stretch>
        </p:blipFill>
        <p:spPr bwMode="auto">
          <a:xfrm>
            <a:off x="2285419" y="1407590"/>
            <a:ext cx="4573162" cy="3688154"/>
          </a:xfrm>
          <a:prstGeom prst="rect">
            <a:avLst/>
          </a:prstGeom>
          <a:noFill/>
          <a:ln w="9525">
            <a:noFill/>
            <a:miter lim="800000"/>
            <a:headEnd/>
            <a:tailEnd/>
          </a:ln>
        </p:spPr>
      </p:pic>
      <p:pic>
        <p:nvPicPr>
          <p:cNvPr id="5" name="Picture 4" descr="cid:image001.png@01D25553.7C22FD00"/>
          <p:cNvPicPr/>
          <p:nvPr/>
        </p:nvPicPr>
        <p:blipFill>
          <a:blip r:embed="rId3" r:link="rId4"/>
          <a:srcRect/>
          <a:stretch>
            <a:fillRect/>
          </a:stretch>
        </p:blipFill>
        <p:spPr bwMode="auto">
          <a:xfrm>
            <a:off x="1986597" y="5283738"/>
            <a:ext cx="5399405" cy="4895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4118"/>
            <a:ext cx="8001000" cy="757921"/>
          </a:xfrm>
        </p:spPr>
        <p:txBody>
          <a:bodyPr>
            <a:normAutofit fontScale="90000"/>
          </a:bodyPr>
          <a:lstStyle/>
          <a:p>
            <a:r>
              <a:rPr lang="en-GB" dirty="0" smtClean="0">
                <a:latin typeface="Arial" charset="0"/>
                <a:cs typeface="Arial" charset="0"/>
              </a:rPr>
              <a:t>Hypnotic and anxiolytic ADQs per 1,000 STAR-PUs – Quarter ending September 2016</a:t>
            </a:r>
            <a:br>
              <a:rPr lang="en-GB" dirty="0" smtClean="0">
                <a:latin typeface="Arial" charset="0"/>
                <a:cs typeface="Arial" charset="0"/>
              </a:rPr>
            </a:br>
            <a:endParaRPr lang="en-GB" dirty="0"/>
          </a:p>
        </p:txBody>
      </p:sp>
      <p:graphicFrame>
        <p:nvGraphicFramePr>
          <p:cNvPr id="4" name="Chart 3"/>
          <p:cNvGraphicFramePr/>
          <p:nvPr/>
        </p:nvGraphicFramePr>
        <p:xfrm>
          <a:off x="685800" y="1407590"/>
          <a:ext cx="7858125" cy="451696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latin typeface="Arial" charset="0"/>
                <a:cs typeface="Arial" charset="0"/>
              </a:rPr>
              <a:t>Analgesics – Tramadol</a:t>
            </a:r>
            <a:endParaRPr lang="en-GB" dirty="0"/>
          </a:p>
        </p:txBody>
      </p:sp>
      <p:sp>
        <p:nvSpPr>
          <p:cNvPr id="3" name="Subtitle 2"/>
          <p:cNvSpPr>
            <a:spLocks noGrp="1"/>
          </p:cNvSpPr>
          <p:nvPr>
            <p:ph type="subTitle" idx="1"/>
          </p:nvPr>
        </p:nvSpPr>
        <p:spPr/>
        <p:txBody>
          <a:bodyPr>
            <a:normAutofit fontScale="85000" lnSpcReduction="20000"/>
          </a:bodyPr>
          <a:lstStyle/>
          <a:p>
            <a:pPr>
              <a:spcBef>
                <a:spcPts val="1200"/>
              </a:spcBef>
              <a:buFont typeface="Arial" pitchFamily="34" charset="0"/>
              <a:buChar char="•"/>
            </a:pPr>
            <a:r>
              <a:rPr lang="en-GB" sz="2400" dirty="0" smtClean="0">
                <a:solidFill>
                  <a:schemeClr val="tx1"/>
                </a:solidFill>
                <a:latin typeface="Arial" charset="0"/>
                <a:cs typeface="Arial" charset="0"/>
              </a:rPr>
              <a:t> 	Aims to encourage the appropriate use and review of tramadol, 	minimising the potential for diversion and misuse. </a:t>
            </a:r>
          </a:p>
          <a:p>
            <a:pPr>
              <a:spcBef>
                <a:spcPts val="1200"/>
              </a:spcBef>
              <a:buFont typeface="Arial" pitchFamily="34" charset="0"/>
              <a:buChar char="•"/>
            </a:pPr>
            <a:r>
              <a:rPr lang="en-GB" sz="2400" dirty="0" smtClean="0">
                <a:solidFill>
                  <a:schemeClr val="tx1"/>
                </a:solidFill>
                <a:latin typeface="Arial" charset="0"/>
                <a:cs typeface="Arial" charset="0"/>
              </a:rPr>
              <a:t> 	There are concerns regarding abuse, dependence and deaths 	involving tramadol.</a:t>
            </a:r>
          </a:p>
          <a:p>
            <a:pPr>
              <a:spcBef>
                <a:spcPts val="1200"/>
              </a:spcBef>
              <a:buFont typeface="Arial" pitchFamily="34" charset="0"/>
              <a:buChar char="•"/>
            </a:pPr>
            <a:r>
              <a:rPr lang="en-GB" sz="2400" dirty="0" smtClean="0">
                <a:solidFill>
                  <a:schemeClr val="tx1"/>
                </a:solidFill>
                <a:latin typeface="Arial" charset="0"/>
                <a:cs typeface="Arial" charset="0"/>
              </a:rPr>
              <a:t> 	Side effects include hallucinations, confusion and convulsions. 	Rare cases of dependence and withdrawal symptoms have been 	reported with tramadol at therapeutic doses.</a:t>
            </a:r>
          </a:p>
          <a:p>
            <a:pPr>
              <a:spcBef>
                <a:spcPts val="1200"/>
              </a:spcBef>
              <a:buFont typeface="Arial" pitchFamily="34" charset="0"/>
              <a:buChar char="•"/>
            </a:pPr>
            <a:r>
              <a:rPr lang="en-GB" sz="2400" dirty="0" smtClean="0">
                <a:solidFill>
                  <a:schemeClr val="tx1"/>
                </a:solidFill>
                <a:latin typeface="Arial" charset="0"/>
                <a:cs typeface="Arial" charset="0"/>
              </a:rPr>
              <a:t> 	Tramadol should be used with caution in patients taking 	concomitant medicines that can lower the seizure threshold, such 	as TCAs and SSRIs.</a:t>
            </a:r>
          </a:p>
          <a:p>
            <a:pPr>
              <a:spcBef>
                <a:spcPts val="1200"/>
              </a:spcBef>
              <a:buFont typeface="Arial" pitchFamily="34" charset="0"/>
              <a:buChar char="•"/>
            </a:pPr>
            <a:r>
              <a:rPr lang="en-GB" sz="2400" dirty="0" smtClean="0">
                <a:solidFill>
                  <a:schemeClr val="tx1"/>
                </a:solidFill>
                <a:latin typeface="Arial" charset="0"/>
                <a:cs typeface="Arial" charset="0"/>
              </a:rPr>
              <a:t> 	Where appropriate, consider stepping down or stopping, reducing 	the dose slowly to minimise the risk of withdrawal symptoms 	and/or adverse reactions. 	</a:t>
            </a:r>
          </a:p>
          <a:p>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latin typeface="Arial" charset="0"/>
                <a:cs typeface="Arial" charset="0"/>
              </a:rPr>
              <a:t>Trend in tramadol prescribing</a:t>
            </a:r>
            <a:endParaRPr lang="en-GB" dirty="0"/>
          </a:p>
        </p:txBody>
      </p:sp>
      <p:pic>
        <p:nvPicPr>
          <p:cNvPr id="4" name="Picture 3"/>
          <p:cNvPicPr/>
          <p:nvPr/>
        </p:nvPicPr>
        <p:blipFill>
          <a:blip r:embed="rId2"/>
          <a:srcRect/>
          <a:stretch>
            <a:fillRect/>
          </a:stretch>
        </p:blipFill>
        <p:spPr bwMode="auto">
          <a:xfrm>
            <a:off x="2271132" y="1407589"/>
            <a:ext cx="4601737" cy="3993085"/>
          </a:xfrm>
          <a:prstGeom prst="rect">
            <a:avLst/>
          </a:prstGeom>
          <a:noFill/>
          <a:ln w="9525">
            <a:noFill/>
            <a:miter lim="800000"/>
            <a:headEnd/>
            <a:tailEnd/>
          </a:ln>
        </p:spPr>
      </p:pic>
      <p:pic>
        <p:nvPicPr>
          <p:cNvPr id="5" name="Picture 4" descr="cid:image001.png@01D25553.7C22FD00"/>
          <p:cNvPicPr/>
          <p:nvPr/>
        </p:nvPicPr>
        <p:blipFill>
          <a:blip r:embed="rId3" r:link="rId4"/>
          <a:srcRect/>
          <a:stretch>
            <a:fillRect/>
          </a:stretch>
        </p:blipFill>
        <p:spPr bwMode="auto">
          <a:xfrm>
            <a:off x="1872298" y="5528502"/>
            <a:ext cx="5399405" cy="4895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8001000" cy="757921"/>
          </a:xfrm>
        </p:spPr>
        <p:txBody>
          <a:bodyPr>
            <a:normAutofit fontScale="90000"/>
          </a:bodyPr>
          <a:lstStyle/>
          <a:p>
            <a:r>
              <a:rPr lang="en-GB" dirty="0" smtClean="0">
                <a:latin typeface="Arial" charset="0"/>
                <a:cs typeface="Arial" charset="0"/>
              </a:rPr>
              <a:t>Tramadol DDDs per 1,000 patients - </a:t>
            </a:r>
            <a:br>
              <a:rPr lang="en-GB" dirty="0" smtClean="0">
                <a:latin typeface="Arial" charset="0"/>
                <a:cs typeface="Arial" charset="0"/>
              </a:rPr>
            </a:br>
            <a:r>
              <a:rPr lang="en-GB" dirty="0" smtClean="0">
                <a:latin typeface="Arial" charset="0"/>
                <a:cs typeface="Arial" charset="0"/>
              </a:rPr>
              <a:t>Quarter ending September 2016</a:t>
            </a:r>
            <a:endParaRPr lang="en-GB" dirty="0"/>
          </a:p>
        </p:txBody>
      </p:sp>
      <p:graphicFrame>
        <p:nvGraphicFramePr>
          <p:cNvPr id="4" name="Chart 3"/>
          <p:cNvGraphicFramePr/>
          <p:nvPr/>
        </p:nvGraphicFramePr>
        <p:xfrm>
          <a:off x="828675" y="1407590"/>
          <a:ext cx="7610475" cy="424760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latin typeface="Arial" charset="0"/>
                <a:cs typeface="Arial" charset="0"/>
              </a:rPr>
              <a:t>Analgesics – Opioid patches</a:t>
            </a:r>
            <a:endParaRPr lang="en-GB" dirty="0"/>
          </a:p>
        </p:txBody>
      </p:sp>
      <p:sp>
        <p:nvSpPr>
          <p:cNvPr id="3" name="Subtitle 2"/>
          <p:cNvSpPr>
            <a:spLocks noGrp="1"/>
          </p:cNvSpPr>
          <p:nvPr>
            <p:ph type="subTitle" idx="1"/>
          </p:nvPr>
        </p:nvSpPr>
        <p:spPr/>
        <p:txBody>
          <a:bodyPr>
            <a:normAutofit fontScale="85000" lnSpcReduction="20000"/>
          </a:bodyPr>
          <a:lstStyle/>
          <a:p>
            <a:pPr>
              <a:buFont typeface="Arial" pitchFamily="34" charset="0"/>
              <a:buChar char="•"/>
            </a:pPr>
            <a:r>
              <a:rPr lang="en-GB" dirty="0" smtClean="0">
                <a:solidFill>
                  <a:schemeClr val="tx1"/>
                </a:solidFill>
              </a:rPr>
              <a:t> 	Aims to encourage the appropriate use and review of opioid 	patches.</a:t>
            </a:r>
          </a:p>
          <a:p>
            <a:pPr>
              <a:buFont typeface="Arial" pitchFamily="34" charset="0"/>
              <a:buChar char="•"/>
            </a:pPr>
            <a:r>
              <a:rPr lang="en-GB" dirty="0" smtClean="0">
                <a:solidFill>
                  <a:schemeClr val="tx1"/>
                </a:solidFill>
              </a:rPr>
              <a:t> 	Fentanyl patches have been associated with a number of life-	threatening reactions and fatalities occurring as a result of 	inappropriate strength of fentanyl prescribed in opioid naive patients.</a:t>
            </a:r>
          </a:p>
          <a:p>
            <a:pPr>
              <a:buFont typeface="Arial" pitchFamily="34" charset="0"/>
              <a:buChar char="•"/>
            </a:pPr>
            <a:r>
              <a:rPr lang="en-GB" dirty="0" smtClean="0">
                <a:solidFill>
                  <a:schemeClr val="tx1"/>
                </a:solidFill>
              </a:rPr>
              <a:t> 	Fentanyl and buprenorphine patches are not suitable for acute 	pain, or for patients whose analgesic requirements 	are changing 	rapidly. </a:t>
            </a:r>
          </a:p>
          <a:p>
            <a:pPr>
              <a:buFont typeface="Arial" pitchFamily="34" charset="0"/>
              <a:buChar char="•"/>
            </a:pPr>
            <a:r>
              <a:rPr lang="en-GB" dirty="0" smtClean="0">
                <a:solidFill>
                  <a:schemeClr val="tx1"/>
                </a:solidFill>
              </a:rPr>
              <a:t> 	Reserve the use of opioid patches for patients in whom oral 	opioids are unsuitable and whose analgesic requirements are 	stable. </a:t>
            </a:r>
          </a:p>
          <a:p>
            <a:pPr>
              <a:buFont typeface="Arial" pitchFamily="34" charset="0"/>
              <a:buChar char="•"/>
            </a:pPr>
            <a:r>
              <a:rPr lang="en-GB" dirty="0" smtClean="0">
                <a:solidFill>
                  <a:schemeClr val="tx1"/>
                </a:solidFill>
              </a:rPr>
              <a:t> 	Fentanyl patches should only be used in patients who have 	previously tolerated opioids because of the risk of significant 	respiratory depression in opioid naive patients. </a:t>
            </a:r>
          </a:p>
          <a:p>
            <a:pPr>
              <a:buFont typeface="Arial" pitchFamily="34" charset="0"/>
              <a:buChar char="•"/>
            </a:pPr>
            <a:r>
              <a:rPr lang="en-GB" dirty="0" smtClean="0">
                <a:solidFill>
                  <a:schemeClr val="tx1"/>
                </a:solidFill>
              </a:rPr>
              <a:t> 	Ensure the initial dose of opioid patch is based on a patient’s opioid 	history.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GB" dirty="0" smtClean="0">
                <a:latin typeface="Arial" charset="0"/>
                <a:cs typeface="Arial" charset="0"/>
              </a:rPr>
              <a:t>National Prescribing Indicators (NPIs)</a:t>
            </a:r>
            <a:br>
              <a:rPr lang="en-GB" dirty="0" smtClean="0">
                <a:latin typeface="Arial" charset="0"/>
                <a:cs typeface="Arial" charset="0"/>
              </a:rPr>
            </a:br>
            <a:r>
              <a:rPr lang="en-GB" dirty="0" smtClean="0">
                <a:latin typeface="Arial" charset="0"/>
                <a:cs typeface="Arial" charset="0"/>
              </a:rPr>
              <a:t>development process</a:t>
            </a:r>
            <a:endParaRPr lang="en-GB" dirty="0"/>
          </a:p>
        </p:txBody>
      </p:sp>
      <p:sp>
        <p:nvSpPr>
          <p:cNvPr id="5" name="Subtitle 4"/>
          <p:cNvSpPr>
            <a:spLocks noGrp="1"/>
          </p:cNvSpPr>
          <p:nvPr>
            <p:ph type="subTitle" idx="1"/>
          </p:nvPr>
        </p:nvSpPr>
        <p:spPr/>
        <p:txBody>
          <a:bodyPr>
            <a:normAutofit fontScale="92500" lnSpcReduction="10000"/>
          </a:bodyPr>
          <a:lstStyle/>
          <a:p>
            <a:pPr>
              <a:spcBef>
                <a:spcPts val="1200"/>
              </a:spcBef>
              <a:defRPr/>
            </a:pPr>
            <a:endParaRPr lang="en-GB" sz="1300" dirty="0" smtClean="0">
              <a:latin typeface="Arial" pitchFamily="34" charset="0"/>
              <a:cs typeface="Arial" pitchFamily="34" charset="0"/>
            </a:endParaRPr>
          </a:p>
          <a:p>
            <a:pPr>
              <a:spcBef>
                <a:spcPts val="1200"/>
              </a:spcBef>
              <a:defRPr/>
            </a:pPr>
            <a:r>
              <a:rPr lang="en-GB" sz="2400" dirty="0" smtClean="0">
                <a:solidFill>
                  <a:schemeClr val="tx1"/>
                </a:solidFill>
                <a:latin typeface="Arial" pitchFamily="34" charset="0"/>
                <a:cs typeface="Arial" pitchFamily="34" charset="0"/>
              </a:rPr>
              <a:t>Developed by the All Wales Prescribing Advisory Group (AWPAG): </a:t>
            </a:r>
          </a:p>
          <a:p>
            <a:pPr>
              <a:spcBef>
                <a:spcPts val="1200"/>
              </a:spcBef>
              <a:defRPr/>
            </a:pPr>
            <a:endParaRPr lang="en-GB" sz="1500" dirty="0" smtClean="0">
              <a:solidFill>
                <a:schemeClr val="tx1"/>
              </a:solidFill>
              <a:latin typeface="Arial" pitchFamily="34" charset="0"/>
              <a:cs typeface="Arial" pitchFamily="34" charset="0"/>
            </a:endParaRPr>
          </a:p>
          <a:p>
            <a:pPr fontAlgn="auto">
              <a:spcBef>
                <a:spcPts val="1200"/>
              </a:spcBef>
              <a:spcAft>
                <a:spcPts val="0"/>
              </a:spcAft>
              <a:buFont typeface="Arial" pitchFamily="34" charset="0"/>
              <a:buChar char="•"/>
              <a:defRPr/>
            </a:pPr>
            <a:r>
              <a:rPr lang="en-GB" sz="2400" dirty="0" smtClean="0">
                <a:solidFill>
                  <a:schemeClr val="tx1"/>
                </a:solidFill>
                <a:latin typeface="Arial" pitchFamily="34" charset="0"/>
                <a:cs typeface="Arial" pitchFamily="34" charset="0"/>
              </a:rPr>
              <a:t> 	July 2016: Task and Finish Group review and develop 	NPIs.</a:t>
            </a:r>
          </a:p>
          <a:p>
            <a:pPr fontAlgn="auto">
              <a:spcBef>
                <a:spcPts val="1200"/>
              </a:spcBef>
              <a:spcAft>
                <a:spcPts val="0"/>
              </a:spcAft>
              <a:buFont typeface="Arial" pitchFamily="34" charset="0"/>
              <a:buChar char="•"/>
              <a:defRPr/>
            </a:pPr>
            <a:r>
              <a:rPr lang="en-GB" sz="2400" dirty="0" smtClean="0">
                <a:solidFill>
                  <a:schemeClr val="tx1"/>
                </a:solidFill>
                <a:latin typeface="Arial" pitchFamily="34" charset="0"/>
                <a:cs typeface="Arial" pitchFamily="34" charset="0"/>
              </a:rPr>
              <a:t> 	September 2016: Document discussed at AWPAG.</a:t>
            </a:r>
          </a:p>
          <a:p>
            <a:pPr fontAlgn="auto">
              <a:spcBef>
                <a:spcPts val="1200"/>
              </a:spcBef>
              <a:spcAft>
                <a:spcPts val="0"/>
              </a:spcAft>
              <a:buFont typeface="Arial" pitchFamily="34" charset="0"/>
              <a:buChar char="•"/>
              <a:defRPr/>
            </a:pPr>
            <a:r>
              <a:rPr lang="en-GB" sz="2400" dirty="0" smtClean="0">
                <a:solidFill>
                  <a:schemeClr val="tx1"/>
                </a:solidFill>
                <a:latin typeface="Arial" pitchFamily="34" charset="0"/>
                <a:cs typeface="Arial" pitchFamily="34" charset="0"/>
              </a:rPr>
              <a:t> 	November 2016: Consultation with industry and 			stakeholders.</a:t>
            </a:r>
          </a:p>
          <a:p>
            <a:pPr fontAlgn="auto">
              <a:spcBef>
                <a:spcPts val="1200"/>
              </a:spcBef>
              <a:spcAft>
                <a:spcPts val="0"/>
              </a:spcAft>
              <a:buFont typeface="Arial" pitchFamily="34" charset="0"/>
              <a:buChar char="•"/>
              <a:defRPr/>
            </a:pPr>
            <a:r>
              <a:rPr lang="en-GB" sz="2400" dirty="0" smtClean="0">
                <a:solidFill>
                  <a:schemeClr val="tx1"/>
                </a:solidFill>
                <a:latin typeface="Arial" pitchFamily="34" charset="0"/>
                <a:cs typeface="Arial" pitchFamily="34" charset="0"/>
              </a:rPr>
              <a:t> 	February 2017: Final document endorsed by the All Wales 	Medicines Strategy Group (AWMSG).</a:t>
            </a:r>
          </a:p>
          <a:p>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Trend in opioid patch prescribing </a:t>
            </a:r>
            <a:endParaRPr lang="en-GB" dirty="0"/>
          </a:p>
        </p:txBody>
      </p:sp>
      <p:graphicFrame>
        <p:nvGraphicFramePr>
          <p:cNvPr id="4" name="Chart 3"/>
          <p:cNvGraphicFramePr/>
          <p:nvPr/>
        </p:nvGraphicFramePr>
        <p:xfrm>
          <a:off x="800101" y="1407590"/>
          <a:ext cx="7705724" cy="4120912"/>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4" descr="cid:image001.png@01D25553.7C22FD00"/>
          <p:cNvPicPr/>
          <p:nvPr/>
        </p:nvPicPr>
        <p:blipFill>
          <a:blip r:embed="rId3" r:link="rId4"/>
          <a:srcRect/>
          <a:stretch>
            <a:fillRect/>
          </a:stretch>
        </p:blipFill>
        <p:spPr bwMode="auto">
          <a:xfrm>
            <a:off x="2024697" y="5528502"/>
            <a:ext cx="5399405" cy="4895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23850"/>
            <a:ext cx="8001000" cy="757921"/>
          </a:xfrm>
        </p:spPr>
        <p:txBody>
          <a:bodyPr>
            <a:normAutofit fontScale="90000"/>
          </a:bodyPr>
          <a:lstStyle/>
          <a:p>
            <a:r>
              <a:rPr lang="en-GB" dirty="0" smtClean="0"/>
              <a:t>Opioid patch items as a percentage of all opioid analgesics – Quarter ending September 2016</a:t>
            </a:r>
            <a:br>
              <a:rPr lang="en-GB" dirty="0" smtClean="0"/>
            </a:br>
            <a:endParaRPr lang="en-GB" dirty="0"/>
          </a:p>
        </p:txBody>
      </p:sp>
      <p:graphicFrame>
        <p:nvGraphicFramePr>
          <p:cNvPr id="4" name="Chart 3"/>
          <p:cNvGraphicFramePr/>
          <p:nvPr/>
        </p:nvGraphicFramePr>
        <p:xfrm>
          <a:off x="685800" y="1638300"/>
          <a:ext cx="8001000" cy="402651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Analgesics – Gabapentin and pregabalin</a:t>
            </a:r>
            <a:endParaRPr lang="en-GB" dirty="0"/>
          </a:p>
        </p:txBody>
      </p:sp>
      <p:sp>
        <p:nvSpPr>
          <p:cNvPr id="3" name="Subtitle 2"/>
          <p:cNvSpPr>
            <a:spLocks noGrp="1"/>
          </p:cNvSpPr>
          <p:nvPr>
            <p:ph type="subTitle" idx="1"/>
          </p:nvPr>
        </p:nvSpPr>
        <p:spPr>
          <a:xfrm>
            <a:off x="685799" y="1407590"/>
            <a:ext cx="8157117" cy="4120912"/>
          </a:xfrm>
        </p:spPr>
        <p:txBody>
          <a:bodyPr>
            <a:normAutofit/>
          </a:bodyPr>
          <a:lstStyle/>
          <a:p>
            <a:pPr>
              <a:buFont typeface="Arial" pitchFamily="34" charset="0"/>
              <a:buChar char="•"/>
            </a:pPr>
            <a:r>
              <a:rPr lang="en-GB" dirty="0" smtClean="0">
                <a:solidFill>
                  <a:schemeClr val="tx1"/>
                </a:solidFill>
              </a:rPr>
              <a:t> 	Aims to encourage the appropriate use and review of 	gabapentin and pregabalin, minimising the potential for 	diversion and misuse.</a:t>
            </a:r>
          </a:p>
          <a:p>
            <a:pPr>
              <a:buFont typeface="Arial" pitchFamily="34" charset="0"/>
              <a:buChar char="•"/>
            </a:pPr>
            <a:r>
              <a:rPr lang="en-GB" dirty="0" smtClean="0">
                <a:solidFill>
                  <a:schemeClr val="tx1"/>
                </a:solidFill>
              </a:rPr>
              <a:t> 	The number of deaths involving gabapentin and pregabalin 	is increasing, from 48 deaths in 2013 to 137 deaths in 2015.</a:t>
            </a:r>
          </a:p>
          <a:p>
            <a:pPr>
              <a:buFont typeface="Arial" pitchFamily="34" charset="0"/>
              <a:buChar char="•"/>
            </a:pPr>
            <a:r>
              <a:rPr lang="en-GB" dirty="0" smtClean="0">
                <a:solidFill>
                  <a:schemeClr val="tx1"/>
                </a:solidFill>
              </a:rPr>
              <a:t> 	If the patient has not shown sufficient benefit within eight 	weeks of reaching the maximum tolerated dose, gabapentin/ 	pregabalin should be gradually reduced over a minimum of 	one week and then stopped.</a:t>
            </a:r>
          </a:p>
          <a:p>
            <a:pPr>
              <a:buFont typeface="Arial" pitchFamily="34" charset="0"/>
              <a:buChar char="•"/>
            </a:pPr>
            <a:r>
              <a:rPr lang="en-GB" dirty="0" smtClean="0">
                <a:solidFill>
                  <a:schemeClr val="tx1"/>
                </a:solidFill>
              </a:rPr>
              <a:t> 	Caution should be exercised in prescribing pregabalin for 	patients with a history of substance abuse.</a:t>
            </a:r>
            <a:endParaRPr lang="en-GB" dirty="0">
              <a:solidFill>
                <a:schemeClr val="tx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Trend in gabapentin and pregabalin prescribing </a:t>
            </a:r>
            <a:endParaRPr lang="en-GB" dirty="0"/>
          </a:p>
        </p:txBody>
      </p:sp>
      <p:pic>
        <p:nvPicPr>
          <p:cNvPr id="4" name="Picture 3"/>
          <p:cNvPicPr/>
          <p:nvPr/>
        </p:nvPicPr>
        <p:blipFill>
          <a:blip r:embed="rId2"/>
          <a:srcRect/>
          <a:stretch>
            <a:fillRect/>
          </a:stretch>
        </p:blipFill>
        <p:spPr bwMode="auto">
          <a:xfrm>
            <a:off x="2322707" y="1571625"/>
            <a:ext cx="4250937" cy="3590925"/>
          </a:xfrm>
          <a:prstGeom prst="rect">
            <a:avLst/>
          </a:prstGeom>
          <a:noFill/>
          <a:ln w="9525">
            <a:noFill/>
            <a:miter lim="800000"/>
            <a:headEnd/>
            <a:tailEnd/>
          </a:ln>
        </p:spPr>
      </p:pic>
      <p:pic>
        <p:nvPicPr>
          <p:cNvPr id="5" name="Picture 4" descr="cid:image001.png@01D25553.7C22FD00"/>
          <p:cNvPicPr/>
          <p:nvPr/>
        </p:nvPicPr>
        <p:blipFill>
          <a:blip r:embed="rId3" r:link="rId4"/>
          <a:srcRect/>
          <a:stretch>
            <a:fillRect/>
          </a:stretch>
        </p:blipFill>
        <p:spPr bwMode="auto">
          <a:xfrm>
            <a:off x="1777047" y="5283738"/>
            <a:ext cx="5399405" cy="489527"/>
          </a:xfrm>
          <a:prstGeom prst="rect">
            <a:avLst/>
          </a:prstGeom>
          <a:noFill/>
          <a:ln w="9525">
            <a:noFill/>
            <a:miter lim="800000"/>
            <a:headEnd/>
            <a:tailEnd/>
          </a:ln>
        </p:spPr>
      </p:pic>
      <p:sp>
        <p:nvSpPr>
          <p:cNvPr id="6" name="TextBox 5"/>
          <p:cNvSpPr txBox="1"/>
          <p:nvPr/>
        </p:nvSpPr>
        <p:spPr>
          <a:xfrm>
            <a:off x="6678419" y="4839384"/>
            <a:ext cx="2446531" cy="507831"/>
          </a:xfrm>
          <a:prstGeom prst="rect">
            <a:avLst/>
          </a:prstGeom>
          <a:noFill/>
        </p:spPr>
        <p:txBody>
          <a:bodyPr wrap="square" rtlCol="0">
            <a:spAutoFit/>
          </a:bodyPr>
          <a:lstStyle/>
          <a:p>
            <a:r>
              <a:rPr lang="en-GB" sz="900" dirty="0" smtClean="0"/>
              <a:t>Please note: DDDs per 1,000 patients for Aneurin Bevan UHB </a:t>
            </a:r>
            <a:r>
              <a:rPr lang="en-GB" sz="900" dirty="0" err="1" smtClean="0"/>
              <a:t>Q1</a:t>
            </a:r>
            <a:r>
              <a:rPr lang="en-GB" sz="900" dirty="0" smtClean="0"/>
              <a:t> 2016-2017 should be 1,530 rather than 1,619 as reported.</a:t>
            </a:r>
            <a:endParaRPr lang="en-GB" sz="9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Gabapentin and pregabalin DDDs per 1,000 patients – Quarter ending September 2016</a:t>
            </a:r>
            <a:endParaRPr lang="en-GB" dirty="0"/>
          </a:p>
        </p:txBody>
      </p:sp>
      <p:graphicFrame>
        <p:nvGraphicFramePr>
          <p:cNvPr id="5" name="Chart 4"/>
          <p:cNvGraphicFramePr/>
          <p:nvPr/>
        </p:nvGraphicFramePr>
        <p:xfrm>
          <a:off x="685800" y="1528761"/>
          <a:ext cx="8001000" cy="41195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Antimicrobial Stewardship</a:t>
            </a:r>
            <a:endParaRPr lang="en-GB" dirty="0"/>
          </a:p>
        </p:txBody>
      </p:sp>
      <p:sp>
        <p:nvSpPr>
          <p:cNvPr id="3" name="Subtitle 2"/>
          <p:cNvSpPr>
            <a:spLocks noGrp="1"/>
          </p:cNvSpPr>
          <p:nvPr>
            <p:ph type="subTitle" idx="1"/>
          </p:nvPr>
        </p:nvSpPr>
        <p:spPr/>
        <p:txBody>
          <a:bodyPr>
            <a:normAutofit lnSpcReduction="10000"/>
          </a:bodyPr>
          <a:lstStyle/>
          <a:p>
            <a:pPr>
              <a:buFont typeface="Arial" pitchFamily="34" charset="0"/>
              <a:buChar char="•"/>
            </a:pPr>
            <a:r>
              <a:rPr lang="en-GB" dirty="0" smtClean="0">
                <a:solidFill>
                  <a:schemeClr val="tx1"/>
                </a:solidFill>
              </a:rPr>
              <a:t> 	Aims to encourage the appropriate prescribing of 	antibiotics.</a:t>
            </a:r>
          </a:p>
          <a:p>
            <a:pPr>
              <a:buFont typeface="Arial" pitchFamily="34" charset="0"/>
              <a:buChar char="•"/>
            </a:pPr>
            <a:r>
              <a:rPr lang="en-GB" dirty="0" smtClean="0">
                <a:solidFill>
                  <a:schemeClr val="tx1"/>
                </a:solidFill>
              </a:rPr>
              <a:t> 	Overprescribing of antibiotics leads to resistance.</a:t>
            </a:r>
          </a:p>
          <a:p>
            <a:pPr>
              <a:buFont typeface="Arial" pitchFamily="34" charset="0"/>
              <a:buChar char="•"/>
            </a:pPr>
            <a:r>
              <a:rPr lang="en-GB" dirty="0" smtClean="0">
                <a:solidFill>
                  <a:schemeClr val="tx1"/>
                </a:solidFill>
              </a:rPr>
              <a:t> 	The use of simple generic antibiotics and the avoidance of 	broad-spectrum antibiotics preserve these from resistance 	and reduce the risk of </a:t>
            </a:r>
            <a:r>
              <a:rPr lang="en-GB" i="1" dirty="0" smtClean="0">
                <a:solidFill>
                  <a:schemeClr val="tx1"/>
                </a:solidFill>
              </a:rPr>
              <a:t>C. difficile</a:t>
            </a:r>
            <a:r>
              <a:rPr lang="en-GB" dirty="0" smtClean="0">
                <a:solidFill>
                  <a:schemeClr val="tx1"/>
                </a:solidFill>
              </a:rPr>
              <a:t>, MRSA and resistant UTIs.</a:t>
            </a:r>
          </a:p>
          <a:p>
            <a:pPr>
              <a:buFont typeface="Arial" pitchFamily="34" charset="0"/>
              <a:buChar char="•"/>
            </a:pPr>
            <a:r>
              <a:rPr lang="en-GB" dirty="0" smtClean="0">
                <a:solidFill>
                  <a:schemeClr val="tx1"/>
                </a:solidFill>
              </a:rPr>
              <a:t> 	If there is evidence of bacterial infection, prescribe 	according to national or local guidelines.</a:t>
            </a:r>
          </a:p>
          <a:p>
            <a:pPr>
              <a:buFont typeface="Arial" pitchFamily="34" charset="0"/>
              <a:buChar char="•"/>
            </a:pPr>
            <a:r>
              <a:rPr lang="en-GB" dirty="0" smtClean="0">
                <a:solidFill>
                  <a:schemeClr val="tx1"/>
                </a:solidFill>
              </a:rPr>
              <a:t> 	Where an antibiotic is indicated, prescribe the shortest 	effective course at the most appropriate dose.</a:t>
            </a:r>
          </a:p>
          <a:p>
            <a:pPr>
              <a:buFont typeface="Arial" pitchFamily="34" charset="0"/>
              <a:buChar char="•"/>
            </a:pPr>
            <a:r>
              <a:rPr lang="en-GB" dirty="0" smtClean="0">
                <a:solidFill>
                  <a:schemeClr val="tx1"/>
                </a:solidFill>
              </a:rPr>
              <a:t> 	Document the clinical diagnosis with the reason for 	prescribing, or not prescribing, an antimicrobial. </a:t>
            </a:r>
            <a:endParaRPr lang="en-GB" dirty="0">
              <a:solidFill>
                <a:schemeClr val="tx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Trend in total antibacterial prescribing</a:t>
            </a:r>
            <a:endParaRPr lang="en-GB" dirty="0"/>
          </a:p>
        </p:txBody>
      </p:sp>
      <p:pic>
        <p:nvPicPr>
          <p:cNvPr id="4" name="Picture 3"/>
          <p:cNvPicPr/>
          <p:nvPr/>
        </p:nvPicPr>
        <p:blipFill>
          <a:blip r:embed="rId2"/>
          <a:srcRect/>
          <a:stretch>
            <a:fillRect/>
          </a:stretch>
        </p:blipFill>
        <p:spPr bwMode="auto">
          <a:xfrm>
            <a:off x="2337923" y="1407590"/>
            <a:ext cx="4468154" cy="3878088"/>
          </a:xfrm>
          <a:prstGeom prst="rect">
            <a:avLst/>
          </a:prstGeom>
          <a:noFill/>
          <a:ln w="9525">
            <a:noFill/>
            <a:miter lim="800000"/>
            <a:headEnd/>
            <a:tailEnd/>
          </a:ln>
        </p:spPr>
      </p:pic>
      <p:pic>
        <p:nvPicPr>
          <p:cNvPr id="5" name="Picture 4" descr="cid:image001.png@01D25553.7C22FD00"/>
          <p:cNvPicPr/>
          <p:nvPr/>
        </p:nvPicPr>
        <p:blipFill>
          <a:blip r:embed="rId3" r:link="rId4"/>
          <a:srcRect/>
          <a:stretch>
            <a:fillRect/>
          </a:stretch>
        </p:blipFill>
        <p:spPr bwMode="auto">
          <a:xfrm>
            <a:off x="1872297" y="5283738"/>
            <a:ext cx="5399405" cy="4895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Total antibacterial items per 1,000 STAR-PUs – Quarter ending September 2016</a:t>
            </a:r>
            <a:endParaRPr lang="en-GB" dirty="0"/>
          </a:p>
        </p:txBody>
      </p:sp>
      <p:graphicFrame>
        <p:nvGraphicFramePr>
          <p:cNvPr id="4" name="Chart 3"/>
          <p:cNvGraphicFramePr/>
          <p:nvPr/>
        </p:nvGraphicFramePr>
        <p:xfrm>
          <a:off x="685800" y="1562099"/>
          <a:ext cx="8001000" cy="418147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2"/>
          <a:srcRect/>
          <a:stretch>
            <a:fillRect/>
          </a:stretch>
        </p:blipFill>
        <p:spPr bwMode="auto">
          <a:xfrm>
            <a:off x="2671609" y="1311000"/>
            <a:ext cx="3800783" cy="4298063"/>
          </a:xfrm>
          <a:prstGeom prst="rect">
            <a:avLst/>
          </a:prstGeom>
          <a:noFill/>
          <a:ln w="9525">
            <a:noFill/>
            <a:miter lim="800000"/>
            <a:headEnd/>
            <a:tailEnd/>
          </a:ln>
        </p:spPr>
      </p:pic>
      <p:sp>
        <p:nvSpPr>
          <p:cNvPr id="2" name="Title 1"/>
          <p:cNvSpPr>
            <a:spLocks noGrp="1"/>
          </p:cNvSpPr>
          <p:nvPr>
            <p:ph type="ctrTitle"/>
          </p:nvPr>
        </p:nvSpPr>
        <p:spPr>
          <a:xfrm>
            <a:off x="524107" y="553079"/>
            <a:ext cx="8329961" cy="757921"/>
          </a:xfrm>
        </p:spPr>
        <p:txBody>
          <a:bodyPr>
            <a:normAutofit fontScale="90000"/>
          </a:bodyPr>
          <a:lstStyle/>
          <a:p>
            <a:r>
              <a:rPr lang="en-GB" dirty="0" smtClean="0"/>
              <a:t>Trend in co-amoxiclav items per 1,000 patients</a:t>
            </a:r>
            <a:endParaRPr lang="en-GB" dirty="0"/>
          </a:p>
        </p:txBody>
      </p:sp>
      <p:pic>
        <p:nvPicPr>
          <p:cNvPr id="5" name="Picture 4" descr="cid:image001.png@01D25553.7C22FD00"/>
          <p:cNvPicPr/>
          <p:nvPr/>
        </p:nvPicPr>
        <p:blipFill>
          <a:blip r:embed="rId3" r:link="rId4"/>
          <a:srcRect/>
          <a:stretch>
            <a:fillRect/>
          </a:stretch>
        </p:blipFill>
        <p:spPr bwMode="auto">
          <a:xfrm>
            <a:off x="1872298" y="5648324"/>
            <a:ext cx="5399405" cy="4895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Trend in co-amoxiclav items as a percentage of total antibacterial items</a:t>
            </a:r>
            <a:endParaRPr lang="en-GB" dirty="0"/>
          </a:p>
        </p:txBody>
      </p:sp>
      <p:pic>
        <p:nvPicPr>
          <p:cNvPr id="4" name="Picture 3"/>
          <p:cNvPicPr/>
          <p:nvPr/>
        </p:nvPicPr>
        <p:blipFill>
          <a:blip r:embed="rId2"/>
          <a:srcRect/>
          <a:stretch>
            <a:fillRect/>
          </a:stretch>
        </p:blipFill>
        <p:spPr bwMode="auto">
          <a:xfrm>
            <a:off x="3276599" y="1471961"/>
            <a:ext cx="3280317" cy="3494982"/>
          </a:xfrm>
          <a:prstGeom prst="rect">
            <a:avLst/>
          </a:prstGeom>
          <a:noFill/>
          <a:ln w="9525">
            <a:noFill/>
            <a:miter lim="800000"/>
            <a:headEnd/>
            <a:tailEnd/>
          </a:ln>
        </p:spPr>
      </p:pic>
      <p:pic>
        <p:nvPicPr>
          <p:cNvPr id="5" name="Picture 4" descr="cid:image001.png@01D25553.7C22FD00"/>
          <p:cNvPicPr/>
          <p:nvPr/>
        </p:nvPicPr>
        <p:blipFill>
          <a:blip r:embed="rId3" r:link="rId4"/>
          <a:srcRect/>
          <a:stretch>
            <a:fillRect/>
          </a:stretch>
        </p:blipFill>
        <p:spPr bwMode="auto">
          <a:xfrm>
            <a:off x="2034222" y="5165436"/>
            <a:ext cx="5399405" cy="4895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latin typeface="Arial" pitchFamily="34" charset="0"/>
                <a:cs typeface="Arial" pitchFamily="34" charset="0"/>
              </a:rPr>
              <a:t>Prescribing measures – volume measures</a:t>
            </a:r>
            <a:endParaRPr lang="en-GB" dirty="0"/>
          </a:p>
        </p:txBody>
      </p:sp>
      <p:sp>
        <p:nvSpPr>
          <p:cNvPr id="3" name="Subtitle 2"/>
          <p:cNvSpPr>
            <a:spLocks noGrp="1"/>
          </p:cNvSpPr>
          <p:nvPr>
            <p:ph type="subTitle" idx="1"/>
          </p:nvPr>
        </p:nvSpPr>
        <p:spPr>
          <a:xfrm>
            <a:off x="312235" y="1181100"/>
            <a:ext cx="8552986" cy="4733925"/>
          </a:xfrm>
        </p:spPr>
        <p:txBody>
          <a:bodyPr>
            <a:normAutofit lnSpcReduction="10000"/>
          </a:bodyPr>
          <a:lstStyle/>
          <a:p>
            <a:pPr>
              <a:spcBef>
                <a:spcPts val="0"/>
              </a:spcBef>
              <a:spcAft>
                <a:spcPts val="300"/>
              </a:spcAft>
            </a:pPr>
            <a:r>
              <a:rPr lang="en-GB" sz="1600" dirty="0" smtClean="0">
                <a:solidFill>
                  <a:schemeClr val="tx1"/>
                </a:solidFill>
                <a:latin typeface="Arial" pitchFamily="34" charset="0"/>
                <a:cs typeface="Arial" pitchFamily="34" charset="0"/>
              </a:rPr>
              <a:t>Items </a:t>
            </a:r>
          </a:p>
          <a:p>
            <a:pPr>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 	Single item prescribed by a prescriber on a prescription form.</a:t>
            </a:r>
          </a:p>
          <a:p>
            <a:pPr>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 	Number of items is a measure of how often a prescriber has decided to write a prescription.</a:t>
            </a:r>
          </a:p>
          <a:p>
            <a:pPr>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 	For vaccines and acute treatment such as antibiotics it can be used as a volume measure.</a:t>
            </a:r>
          </a:p>
          <a:p>
            <a:pPr>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 	However, a single item can be any quantity or duration (e.g. 1 item = lansoprazole 15 mg od 28 tablets).</a:t>
            </a:r>
          </a:p>
          <a:p>
            <a:pPr lvl="1">
              <a:spcBef>
                <a:spcPts val="0"/>
              </a:spcBef>
              <a:spcAft>
                <a:spcPts val="300"/>
              </a:spcAft>
            </a:pPr>
            <a:endParaRPr lang="en-GB" sz="1200" dirty="0" smtClean="0">
              <a:solidFill>
                <a:schemeClr val="tx1"/>
              </a:solidFill>
              <a:latin typeface="Arial" pitchFamily="34" charset="0"/>
              <a:cs typeface="Arial" pitchFamily="34" charset="0"/>
            </a:endParaRPr>
          </a:p>
          <a:p>
            <a:pPr>
              <a:spcBef>
                <a:spcPts val="0"/>
              </a:spcBef>
              <a:spcAft>
                <a:spcPts val="300"/>
              </a:spcAft>
            </a:pPr>
            <a:r>
              <a:rPr lang="en-GB" sz="1600" dirty="0" smtClean="0">
                <a:solidFill>
                  <a:schemeClr val="tx1"/>
                </a:solidFill>
                <a:latin typeface="Arial" pitchFamily="34" charset="0"/>
                <a:cs typeface="Arial" pitchFamily="34" charset="0"/>
              </a:rPr>
              <a:t>Defined daily doses (DDDs)</a:t>
            </a:r>
          </a:p>
          <a:p>
            <a:pPr>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 	Developed and maintained by WHO based on international prescribing habits.</a:t>
            </a:r>
          </a:p>
          <a:p>
            <a:pPr>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 	Each medicine is given a value, within its recognised dosage range, that represents the assumed average 	maintenance dose per day when used for its main indication in adults (DDD lansoprazole = 30 mg).</a:t>
            </a:r>
          </a:p>
          <a:p>
            <a:pPr>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 	Unit of measurement – not a recommended dose and may not be a real dose. DDD of one medicine is assumed to be 	functionally equivalent to DDD of any other medicine used for a similar indication; therefore the number of DDDs for 	two or more such medicines can be added together.</a:t>
            </a:r>
          </a:p>
          <a:p>
            <a:pPr lvl="1">
              <a:spcBef>
                <a:spcPts val="0"/>
              </a:spcBef>
              <a:spcAft>
                <a:spcPts val="300"/>
              </a:spcAft>
            </a:pPr>
            <a:endParaRPr lang="en-GB" sz="1200" dirty="0" smtClean="0">
              <a:solidFill>
                <a:schemeClr val="tx1"/>
              </a:solidFill>
              <a:latin typeface="Arial" pitchFamily="34" charset="0"/>
              <a:cs typeface="Arial" pitchFamily="34" charset="0"/>
            </a:endParaRPr>
          </a:p>
          <a:p>
            <a:pPr>
              <a:spcBef>
                <a:spcPts val="0"/>
              </a:spcBef>
              <a:spcAft>
                <a:spcPts val="300"/>
              </a:spcAft>
            </a:pPr>
            <a:r>
              <a:rPr lang="en-GB" sz="1600" dirty="0" smtClean="0">
                <a:solidFill>
                  <a:schemeClr val="tx1"/>
                </a:solidFill>
                <a:latin typeface="Arial" pitchFamily="34" charset="0"/>
                <a:cs typeface="Arial" pitchFamily="34" charset="0"/>
              </a:rPr>
              <a:t>Average daily quantities (ADQs)</a:t>
            </a:r>
          </a:p>
          <a:p>
            <a:pPr>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 	Work undertaken in England showed that prescribing in primary care can differ from the international standard.</a:t>
            </a:r>
          </a:p>
          <a:p>
            <a:pPr>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 	Measure of prescribing volume that accurately reflects primary care prescribing behaviour in England.</a:t>
            </a:r>
          </a:p>
          <a:p>
            <a:pPr>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 	Assumed average maintenance dose/day for a medicine used for its main indication in adults.</a:t>
            </a:r>
          </a:p>
          <a:p>
            <a:pPr>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 	Not a recommended dose, but an analytical unit to compare prescribing activity of primary care practitioners (ADQ 	lansoprazole = 20 mg).</a:t>
            </a:r>
          </a:p>
          <a:p>
            <a:pPr>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 	Many ADQs are the same as the corresponding DDD; however, values may differ e.g. when DDD is influenced by use 	of higher doses in hospital setting.</a:t>
            </a:r>
          </a:p>
          <a:p>
            <a:endParaRPr lang="en-GB"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 y="553079"/>
            <a:ext cx="9144000" cy="757921"/>
          </a:xfrm>
        </p:spPr>
        <p:txBody>
          <a:bodyPr>
            <a:normAutofit fontScale="90000"/>
          </a:bodyPr>
          <a:lstStyle/>
          <a:p>
            <a:r>
              <a:rPr lang="en-GB" dirty="0" smtClean="0"/>
              <a:t>Trend in cephalosporin items per 1,000 patients</a:t>
            </a:r>
            <a:endParaRPr lang="en-GB" dirty="0"/>
          </a:p>
        </p:txBody>
      </p:sp>
      <p:pic>
        <p:nvPicPr>
          <p:cNvPr id="4" name="Picture 3"/>
          <p:cNvPicPr/>
          <p:nvPr/>
        </p:nvPicPr>
        <p:blipFill>
          <a:blip r:embed="rId2"/>
          <a:srcRect/>
          <a:stretch>
            <a:fillRect/>
          </a:stretch>
        </p:blipFill>
        <p:spPr bwMode="auto">
          <a:xfrm>
            <a:off x="2767999" y="1148576"/>
            <a:ext cx="3608002" cy="4135162"/>
          </a:xfrm>
          <a:prstGeom prst="rect">
            <a:avLst/>
          </a:prstGeom>
          <a:noFill/>
          <a:ln w="9525">
            <a:noFill/>
            <a:miter lim="800000"/>
            <a:headEnd/>
            <a:tailEnd/>
          </a:ln>
        </p:spPr>
      </p:pic>
      <p:pic>
        <p:nvPicPr>
          <p:cNvPr id="5" name="Picture 4" descr="cid:image001.png@01D25553.7C22FD00"/>
          <p:cNvPicPr/>
          <p:nvPr/>
        </p:nvPicPr>
        <p:blipFill>
          <a:blip r:embed="rId3" r:link="rId4"/>
          <a:srcRect/>
          <a:stretch>
            <a:fillRect/>
          </a:stretch>
        </p:blipFill>
        <p:spPr bwMode="auto">
          <a:xfrm>
            <a:off x="1872298" y="5283738"/>
            <a:ext cx="5399405" cy="4895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4118"/>
            <a:ext cx="8001000" cy="757921"/>
          </a:xfrm>
        </p:spPr>
        <p:txBody>
          <a:bodyPr>
            <a:normAutofit fontScale="90000"/>
          </a:bodyPr>
          <a:lstStyle/>
          <a:p>
            <a:r>
              <a:rPr lang="en-GB" dirty="0" smtClean="0"/>
              <a:t>Trend in cephalosporin items as a percentage of total antibacterial items</a:t>
            </a:r>
            <a:endParaRPr lang="en-GB" dirty="0"/>
          </a:p>
        </p:txBody>
      </p:sp>
      <p:pic>
        <p:nvPicPr>
          <p:cNvPr id="4" name="Picture 3"/>
          <p:cNvPicPr/>
          <p:nvPr/>
        </p:nvPicPr>
        <p:blipFill>
          <a:blip r:embed="rId2"/>
          <a:srcRect/>
          <a:stretch>
            <a:fillRect/>
          </a:stretch>
        </p:blipFill>
        <p:spPr bwMode="auto">
          <a:xfrm>
            <a:off x="2850705" y="1204332"/>
            <a:ext cx="3442591" cy="4079406"/>
          </a:xfrm>
          <a:prstGeom prst="rect">
            <a:avLst/>
          </a:prstGeom>
          <a:noFill/>
          <a:ln w="9525">
            <a:noFill/>
            <a:miter lim="800000"/>
            <a:headEnd/>
            <a:tailEnd/>
          </a:ln>
        </p:spPr>
      </p:pic>
      <p:pic>
        <p:nvPicPr>
          <p:cNvPr id="5" name="Picture 4" descr="cid:image001.png@01D25553.7C22FD00"/>
          <p:cNvPicPr/>
          <p:nvPr/>
        </p:nvPicPr>
        <p:blipFill>
          <a:blip r:embed="rId3" r:link="rId4"/>
          <a:srcRect/>
          <a:stretch>
            <a:fillRect/>
          </a:stretch>
        </p:blipFill>
        <p:spPr bwMode="auto">
          <a:xfrm>
            <a:off x="1872298" y="5283738"/>
            <a:ext cx="5399405" cy="4895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74118"/>
            <a:ext cx="9143999" cy="757921"/>
          </a:xfrm>
        </p:spPr>
        <p:txBody>
          <a:bodyPr>
            <a:normAutofit fontScale="90000"/>
          </a:bodyPr>
          <a:lstStyle/>
          <a:p>
            <a:r>
              <a:rPr lang="en-GB" dirty="0" smtClean="0"/>
              <a:t>Trend in fluoroquinolone items per 1,000 patients </a:t>
            </a:r>
            <a:endParaRPr lang="en-GB" dirty="0"/>
          </a:p>
        </p:txBody>
      </p:sp>
      <p:pic>
        <p:nvPicPr>
          <p:cNvPr id="4" name="Picture 3"/>
          <p:cNvPicPr/>
          <p:nvPr/>
        </p:nvPicPr>
        <p:blipFill>
          <a:blip r:embed="rId2"/>
          <a:srcRect/>
          <a:stretch>
            <a:fillRect/>
          </a:stretch>
        </p:blipFill>
        <p:spPr bwMode="auto">
          <a:xfrm>
            <a:off x="2932771" y="932039"/>
            <a:ext cx="3702205" cy="4478160"/>
          </a:xfrm>
          <a:prstGeom prst="rect">
            <a:avLst/>
          </a:prstGeom>
          <a:noFill/>
          <a:ln w="9525">
            <a:noFill/>
            <a:miter lim="800000"/>
            <a:headEnd/>
            <a:tailEnd/>
          </a:ln>
        </p:spPr>
      </p:pic>
      <p:pic>
        <p:nvPicPr>
          <p:cNvPr id="5" name="Picture 4" descr="cid:image001.png@01D25553.7C22FD00"/>
          <p:cNvPicPr/>
          <p:nvPr/>
        </p:nvPicPr>
        <p:blipFill>
          <a:blip r:embed="rId3" r:link="rId4"/>
          <a:srcRect/>
          <a:stretch>
            <a:fillRect/>
          </a:stretch>
        </p:blipFill>
        <p:spPr bwMode="auto">
          <a:xfrm>
            <a:off x="2015172" y="5410199"/>
            <a:ext cx="5399405" cy="4895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4118"/>
            <a:ext cx="8001000" cy="757921"/>
          </a:xfrm>
        </p:spPr>
        <p:txBody>
          <a:bodyPr>
            <a:normAutofit fontScale="90000"/>
          </a:bodyPr>
          <a:lstStyle/>
          <a:p>
            <a:r>
              <a:rPr lang="en-GB" dirty="0" smtClean="0"/>
              <a:t>Trend in fluoroquinolone items as a percentage of total antibacterial items</a:t>
            </a:r>
            <a:endParaRPr lang="en-GB" dirty="0"/>
          </a:p>
        </p:txBody>
      </p:sp>
      <p:pic>
        <p:nvPicPr>
          <p:cNvPr id="4" name="Picture 3"/>
          <p:cNvPicPr/>
          <p:nvPr/>
        </p:nvPicPr>
        <p:blipFill>
          <a:blip r:embed="rId2"/>
          <a:srcRect/>
          <a:stretch>
            <a:fillRect/>
          </a:stretch>
        </p:blipFill>
        <p:spPr bwMode="auto">
          <a:xfrm>
            <a:off x="3052762" y="1304693"/>
            <a:ext cx="3526458" cy="3953107"/>
          </a:xfrm>
          <a:prstGeom prst="rect">
            <a:avLst/>
          </a:prstGeom>
          <a:noFill/>
          <a:ln w="9525">
            <a:noFill/>
            <a:miter lim="800000"/>
            <a:headEnd/>
            <a:tailEnd/>
          </a:ln>
        </p:spPr>
      </p:pic>
      <p:pic>
        <p:nvPicPr>
          <p:cNvPr id="5" name="Picture 4" descr="cid:image001.png@01D25553.7C22FD00"/>
          <p:cNvPicPr/>
          <p:nvPr/>
        </p:nvPicPr>
        <p:blipFill>
          <a:blip r:embed="rId3" r:link="rId4"/>
          <a:srcRect/>
          <a:stretch>
            <a:fillRect/>
          </a:stretch>
        </p:blipFill>
        <p:spPr bwMode="auto">
          <a:xfrm>
            <a:off x="2224722" y="5283738"/>
            <a:ext cx="5399405" cy="4895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Anticholinergic Burden</a:t>
            </a:r>
            <a:endParaRPr lang="en-GB" dirty="0"/>
          </a:p>
        </p:txBody>
      </p:sp>
      <p:sp>
        <p:nvSpPr>
          <p:cNvPr id="3" name="Subtitle 2"/>
          <p:cNvSpPr>
            <a:spLocks noGrp="1"/>
          </p:cNvSpPr>
          <p:nvPr>
            <p:ph type="subTitle" idx="1"/>
          </p:nvPr>
        </p:nvSpPr>
        <p:spPr/>
        <p:txBody>
          <a:bodyPr>
            <a:normAutofit fontScale="92500" lnSpcReduction="20000"/>
          </a:bodyPr>
          <a:lstStyle/>
          <a:p>
            <a:pPr>
              <a:buFont typeface="Arial" pitchFamily="34" charset="0"/>
              <a:buChar char="•"/>
            </a:pPr>
            <a:r>
              <a:rPr lang="en-GB" dirty="0" smtClean="0">
                <a:solidFill>
                  <a:schemeClr val="tx1"/>
                </a:solidFill>
              </a:rPr>
              <a:t> 	Aims to encourage a review of patients with an Anticholinergic 	Effect on Cognition (AEC) score of 3 or more, to reduce 	anticholinergic use where appropriate.</a:t>
            </a:r>
          </a:p>
          <a:p>
            <a:pPr>
              <a:buFont typeface="Arial" pitchFamily="34" charset="0"/>
              <a:buChar char="•"/>
            </a:pPr>
            <a:r>
              <a:rPr lang="en-GB" dirty="0" smtClean="0">
                <a:solidFill>
                  <a:schemeClr val="tx1"/>
                </a:solidFill>
              </a:rPr>
              <a:t> 	An increasing number of studies report that medicines with 	anticholinergic effects are associated with an increased risk of 	cognitive impairment, dementia and falls in older people.</a:t>
            </a:r>
          </a:p>
          <a:p>
            <a:pPr>
              <a:buFont typeface="Arial" pitchFamily="34" charset="0"/>
              <a:buChar char="•"/>
            </a:pPr>
            <a:r>
              <a:rPr lang="en-GB" dirty="0" smtClean="0">
                <a:solidFill>
                  <a:schemeClr val="tx1"/>
                </a:solidFill>
              </a:rPr>
              <a:t> 	Research suggests a link to increased mortality with the number 	and potency of anticholinergic agents prescribed. </a:t>
            </a:r>
          </a:p>
          <a:p>
            <a:pPr>
              <a:buFont typeface="Arial" pitchFamily="34" charset="0"/>
              <a:buChar char="•"/>
            </a:pPr>
            <a:r>
              <a:rPr lang="en-GB" dirty="0" smtClean="0">
                <a:solidFill>
                  <a:schemeClr val="tx1"/>
                </a:solidFill>
              </a:rPr>
              <a:t> 	Many medicines commonly prescribed to older people are not 	routinely recognised as having anticholinergic activity, and are 	prescribed based on their anticipated therapeutic benefits, 	overlooking the risk of cumulative burden. </a:t>
            </a:r>
          </a:p>
          <a:p>
            <a:pPr>
              <a:buFont typeface="Arial" pitchFamily="34" charset="0"/>
              <a:buChar char="•"/>
            </a:pPr>
            <a:r>
              <a:rPr lang="en-GB" dirty="0" smtClean="0">
                <a:solidFill>
                  <a:schemeClr val="tx1"/>
                </a:solidFill>
              </a:rPr>
              <a:t> 	During medication review, consider anticholinergic burden with 	the aim of avoiding, reducing doses and deprescribing medicine 	with anticholinergic activity, where clinically possible.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a:srcRect l="4482" t="25168" r="62990" b="20217"/>
          <a:stretch>
            <a:fillRect/>
          </a:stretch>
        </p:blipFill>
        <p:spPr bwMode="auto">
          <a:xfrm>
            <a:off x="401445" y="713678"/>
            <a:ext cx="8608740" cy="5887844"/>
          </a:xfrm>
          <a:prstGeom prst="rect">
            <a:avLst/>
          </a:prstGeom>
          <a:noFill/>
          <a:ln w="9525">
            <a:noFill/>
            <a:miter lim="800000"/>
            <a:headEnd/>
            <a:tailEnd/>
          </a:ln>
        </p:spPr>
      </p:pic>
      <p:sp>
        <p:nvSpPr>
          <p:cNvPr id="2" name="Title 1"/>
          <p:cNvSpPr>
            <a:spLocks noGrp="1"/>
          </p:cNvSpPr>
          <p:nvPr>
            <p:ph type="ctrTitle"/>
          </p:nvPr>
        </p:nvSpPr>
        <p:spPr>
          <a:xfrm>
            <a:off x="685800" y="174118"/>
            <a:ext cx="8001000" cy="757921"/>
          </a:xfrm>
        </p:spPr>
        <p:txBody>
          <a:bodyPr>
            <a:normAutofit fontScale="90000"/>
          </a:bodyPr>
          <a:lstStyle/>
          <a:p>
            <a:r>
              <a:rPr lang="en-GB" dirty="0" smtClean="0"/>
              <a:t>Anticholinergic Effect on Cognition (AEC)</a:t>
            </a:r>
            <a:endParaRPr lang="en-GB"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8" name="Chart 7"/>
          <p:cNvGraphicFramePr/>
          <p:nvPr/>
        </p:nvGraphicFramePr>
        <p:xfrm>
          <a:off x="276225" y="53787"/>
          <a:ext cx="8610597" cy="680421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NSAIDs – Overall use</a:t>
            </a:r>
            <a:endParaRPr lang="en-GB" dirty="0"/>
          </a:p>
        </p:txBody>
      </p:sp>
      <p:sp>
        <p:nvSpPr>
          <p:cNvPr id="3" name="Subtitle 2"/>
          <p:cNvSpPr>
            <a:spLocks noGrp="1"/>
          </p:cNvSpPr>
          <p:nvPr>
            <p:ph type="subTitle" idx="1"/>
          </p:nvPr>
        </p:nvSpPr>
        <p:spPr/>
        <p:txBody>
          <a:bodyPr>
            <a:normAutofit lnSpcReduction="10000"/>
          </a:bodyPr>
          <a:lstStyle/>
          <a:p>
            <a:pPr>
              <a:buFont typeface="Arial" pitchFamily="34" charset="0"/>
              <a:buChar char="•"/>
            </a:pPr>
            <a:r>
              <a:rPr lang="en-GB" dirty="0" smtClean="0">
                <a:solidFill>
                  <a:schemeClr val="tx1"/>
                </a:solidFill>
              </a:rPr>
              <a:t> </a:t>
            </a:r>
            <a:r>
              <a:rPr lang="en-GB" dirty="0" smtClean="0"/>
              <a:t>	</a:t>
            </a:r>
            <a:r>
              <a:rPr lang="en-GB" dirty="0" smtClean="0">
                <a:solidFill>
                  <a:schemeClr val="tx1"/>
                </a:solidFill>
              </a:rPr>
              <a:t>Aims to ensure that the risks associated with NSAIDs are 	minimised by appropriate use.</a:t>
            </a:r>
          </a:p>
          <a:p>
            <a:pPr>
              <a:buFont typeface="Arial" pitchFamily="34" charset="0"/>
              <a:buChar char="•"/>
            </a:pPr>
            <a:r>
              <a:rPr lang="en-GB" dirty="0" smtClean="0">
                <a:solidFill>
                  <a:schemeClr val="tx1"/>
                </a:solidFill>
              </a:rPr>
              <a:t> 	There are long-standing and well recognised safety 	concerns with all NSAIDs. </a:t>
            </a:r>
          </a:p>
          <a:p>
            <a:pPr>
              <a:buFont typeface="Arial" pitchFamily="34" charset="0"/>
              <a:buChar char="•"/>
            </a:pPr>
            <a:r>
              <a:rPr lang="en-GB" dirty="0" smtClean="0">
                <a:solidFill>
                  <a:schemeClr val="tx1"/>
                </a:solidFill>
              </a:rPr>
              <a:t> 	If an oral NSAID is indicated, prescribing should be based 	on the safety profiles of individual NSAIDs and on an 	individual patient risk profile.</a:t>
            </a:r>
          </a:p>
          <a:p>
            <a:pPr>
              <a:buFont typeface="Arial" pitchFamily="34" charset="0"/>
              <a:buChar char="•"/>
            </a:pPr>
            <a:r>
              <a:rPr lang="en-GB" dirty="0" smtClean="0">
                <a:solidFill>
                  <a:schemeClr val="tx1"/>
                </a:solidFill>
              </a:rPr>
              <a:t> 	Patients should be prescribed the lowest effective dose, for 	the shortest duration necessary to control symptoms, in 	order to minimise adverse effects.</a:t>
            </a:r>
          </a:p>
          <a:p>
            <a:pPr>
              <a:buFont typeface="Arial" pitchFamily="34" charset="0"/>
              <a:buChar char="•"/>
            </a:pPr>
            <a:r>
              <a:rPr lang="en-GB" dirty="0" smtClean="0">
                <a:solidFill>
                  <a:schemeClr val="tx1"/>
                </a:solidFill>
              </a:rPr>
              <a:t> 	A patient's need for symptomatic relief and response to 	treatment should be re-evaluated periodically. </a:t>
            </a:r>
            <a:endParaRPr lang="en-GB" dirty="0">
              <a:solidFill>
                <a:schemeClr val="tx1"/>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Trend in NSAID prescribing</a:t>
            </a:r>
            <a:endParaRPr lang="en-GB" dirty="0"/>
          </a:p>
        </p:txBody>
      </p:sp>
      <p:pic>
        <p:nvPicPr>
          <p:cNvPr id="4" name="Picture 3"/>
          <p:cNvPicPr/>
          <p:nvPr/>
        </p:nvPicPr>
        <p:blipFill>
          <a:blip r:embed="rId2"/>
          <a:srcRect/>
          <a:stretch>
            <a:fillRect/>
          </a:stretch>
        </p:blipFill>
        <p:spPr bwMode="auto">
          <a:xfrm>
            <a:off x="3000374" y="1115122"/>
            <a:ext cx="3656904" cy="4044655"/>
          </a:xfrm>
          <a:prstGeom prst="rect">
            <a:avLst/>
          </a:prstGeom>
          <a:noFill/>
          <a:ln w="9525">
            <a:noFill/>
            <a:miter lim="800000"/>
            <a:headEnd/>
            <a:tailEnd/>
          </a:ln>
        </p:spPr>
      </p:pic>
      <p:pic>
        <p:nvPicPr>
          <p:cNvPr id="5" name="Picture 4" descr="cid:image001.png@01D25553.7C22FD00"/>
          <p:cNvPicPr/>
          <p:nvPr/>
        </p:nvPicPr>
        <p:blipFill>
          <a:blip r:embed="rId3" r:link="rId4"/>
          <a:srcRect/>
          <a:stretch>
            <a:fillRect/>
          </a:stretch>
        </p:blipFill>
        <p:spPr bwMode="auto">
          <a:xfrm>
            <a:off x="2091372" y="5283738"/>
            <a:ext cx="5399405" cy="4895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NSAID ADQs per 1,000 STAR-PUs </a:t>
            </a:r>
            <a:br>
              <a:rPr lang="en-GB" dirty="0" smtClean="0"/>
            </a:br>
            <a:r>
              <a:rPr lang="en-GB" dirty="0" smtClean="0"/>
              <a:t>Quarter ending September 2016</a:t>
            </a:r>
            <a:endParaRPr lang="en-GB" dirty="0"/>
          </a:p>
        </p:txBody>
      </p:sp>
      <p:graphicFrame>
        <p:nvGraphicFramePr>
          <p:cNvPr id="4" name="Chart 3"/>
          <p:cNvGraphicFramePr/>
          <p:nvPr/>
        </p:nvGraphicFramePr>
        <p:xfrm>
          <a:off x="904876" y="1600200"/>
          <a:ext cx="7439024" cy="40957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latin typeface="Arial" pitchFamily="34" charset="0"/>
                <a:cs typeface="Arial" pitchFamily="34" charset="0"/>
              </a:rPr>
              <a:t>Prescribing measures – denominators</a:t>
            </a:r>
            <a:endParaRPr lang="en-GB" dirty="0"/>
          </a:p>
        </p:txBody>
      </p:sp>
      <p:sp>
        <p:nvSpPr>
          <p:cNvPr id="3" name="Subtitle 2"/>
          <p:cNvSpPr>
            <a:spLocks noGrp="1"/>
          </p:cNvSpPr>
          <p:nvPr>
            <p:ph type="subTitle" idx="1"/>
          </p:nvPr>
        </p:nvSpPr>
        <p:spPr>
          <a:xfrm>
            <a:off x="412595" y="1311000"/>
            <a:ext cx="8419171" cy="4217502"/>
          </a:xfrm>
        </p:spPr>
        <p:txBody>
          <a:bodyPr>
            <a:normAutofit fontScale="25000" lnSpcReduction="20000"/>
          </a:bodyPr>
          <a:lstStyle/>
          <a:p>
            <a:r>
              <a:rPr lang="en-GB" sz="5600" dirty="0" smtClean="0">
                <a:solidFill>
                  <a:schemeClr val="tx1"/>
                </a:solidFill>
                <a:latin typeface="Arial" pitchFamily="34" charset="0"/>
                <a:cs typeface="Arial" pitchFamily="34" charset="0"/>
              </a:rPr>
              <a:t>To allow comparison between health boards, clusters and practices of different sizes, there needs to be a way of weighting prescribing data. </a:t>
            </a:r>
          </a:p>
          <a:p>
            <a:pPr>
              <a:lnSpc>
                <a:spcPct val="120000"/>
              </a:lnSpc>
              <a:spcBef>
                <a:spcPts val="1200"/>
              </a:spcBef>
              <a:buFont typeface="Arial" pitchFamily="34" charset="0"/>
              <a:buChar char="•"/>
            </a:pPr>
            <a:r>
              <a:rPr lang="en-GB" sz="6400" dirty="0" smtClean="0">
                <a:solidFill>
                  <a:schemeClr val="tx1"/>
                </a:solidFill>
                <a:latin typeface="Arial" pitchFamily="34" charset="0"/>
                <a:cs typeface="Arial" pitchFamily="34" charset="0"/>
              </a:rPr>
              <a:t> 	</a:t>
            </a:r>
            <a:r>
              <a:rPr lang="en-GB" sz="5600" dirty="0" smtClean="0">
                <a:solidFill>
                  <a:schemeClr val="tx1"/>
                </a:solidFill>
                <a:latin typeface="Arial" pitchFamily="34" charset="0"/>
                <a:cs typeface="Arial" pitchFamily="34" charset="0"/>
              </a:rPr>
              <a:t>Patients</a:t>
            </a:r>
          </a:p>
          <a:p>
            <a:pPr lvl="1" algn="l">
              <a:lnSpc>
                <a:spcPct val="120000"/>
              </a:lnSpc>
              <a:spcBef>
                <a:spcPts val="600"/>
              </a:spcBef>
            </a:pPr>
            <a:r>
              <a:rPr lang="en-GB" sz="4800" dirty="0" smtClean="0">
                <a:solidFill>
                  <a:schemeClr val="tx1"/>
                </a:solidFill>
                <a:latin typeface="Arial" pitchFamily="34" charset="0"/>
                <a:cs typeface="Arial" pitchFamily="34" charset="0"/>
              </a:rPr>
              <a:t>- 	Data can be presented per 1,000 patients.</a:t>
            </a:r>
          </a:p>
          <a:p>
            <a:pPr lvl="1" algn="l">
              <a:lnSpc>
                <a:spcPct val="120000"/>
              </a:lnSpc>
              <a:spcBef>
                <a:spcPts val="600"/>
              </a:spcBef>
            </a:pPr>
            <a:r>
              <a:rPr lang="en-GB" sz="4800" dirty="0" smtClean="0">
                <a:solidFill>
                  <a:schemeClr val="tx1"/>
                </a:solidFill>
                <a:latin typeface="Arial" pitchFamily="34" charset="0"/>
                <a:cs typeface="Arial" pitchFamily="34" charset="0"/>
              </a:rPr>
              <a:t>- 	Only useful if monitoring something that is not influenced by age and gender.</a:t>
            </a:r>
          </a:p>
          <a:p>
            <a:pPr>
              <a:lnSpc>
                <a:spcPct val="120000"/>
              </a:lnSpc>
              <a:spcBef>
                <a:spcPts val="1200"/>
              </a:spcBef>
              <a:buFont typeface="Arial" pitchFamily="34" charset="0"/>
              <a:buChar char="•"/>
            </a:pPr>
            <a:r>
              <a:rPr lang="en-GB" sz="6400" dirty="0" smtClean="0">
                <a:solidFill>
                  <a:schemeClr val="tx1"/>
                </a:solidFill>
                <a:latin typeface="Arial" pitchFamily="34" charset="0"/>
                <a:cs typeface="Arial" pitchFamily="34" charset="0"/>
              </a:rPr>
              <a:t> 	</a:t>
            </a:r>
            <a:r>
              <a:rPr lang="en-GB" sz="5600" dirty="0" smtClean="0">
                <a:solidFill>
                  <a:schemeClr val="tx1"/>
                </a:solidFill>
                <a:latin typeface="Arial" pitchFamily="34" charset="0"/>
                <a:cs typeface="Arial" pitchFamily="34" charset="0"/>
              </a:rPr>
              <a:t> Prescribing units (PUs)</a:t>
            </a:r>
          </a:p>
          <a:p>
            <a:pPr lvl="1" algn="l">
              <a:lnSpc>
                <a:spcPct val="120000"/>
              </a:lnSpc>
              <a:spcBef>
                <a:spcPts val="600"/>
              </a:spcBef>
            </a:pPr>
            <a:r>
              <a:rPr lang="en-GB" sz="4800" dirty="0" smtClean="0">
                <a:solidFill>
                  <a:schemeClr val="tx1"/>
                </a:solidFill>
                <a:latin typeface="Arial" pitchFamily="34" charset="0"/>
                <a:cs typeface="Arial" pitchFamily="34" charset="0"/>
              </a:rPr>
              <a:t>- 	Introduced in 1983 to take into account the greater need of the elderly population.</a:t>
            </a:r>
          </a:p>
          <a:p>
            <a:pPr lvl="1" algn="l">
              <a:lnSpc>
                <a:spcPct val="120000"/>
              </a:lnSpc>
              <a:spcBef>
                <a:spcPts val="600"/>
              </a:spcBef>
            </a:pPr>
            <a:r>
              <a:rPr lang="en-GB" sz="4800" dirty="0" smtClean="0">
                <a:solidFill>
                  <a:schemeClr val="tx1"/>
                </a:solidFill>
                <a:latin typeface="Arial" pitchFamily="34" charset="0"/>
                <a:cs typeface="Arial" pitchFamily="34" charset="0"/>
              </a:rPr>
              <a:t>- 	Age &lt; 65 years weighted as 1; age 65 and over weighted as 3.</a:t>
            </a:r>
          </a:p>
          <a:p>
            <a:pPr>
              <a:lnSpc>
                <a:spcPct val="120000"/>
              </a:lnSpc>
              <a:spcBef>
                <a:spcPts val="1200"/>
              </a:spcBef>
              <a:buFont typeface="Arial" pitchFamily="34" charset="0"/>
              <a:buChar char="•"/>
            </a:pPr>
            <a:r>
              <a:rPr lang="en-GB" sz="6400" dirty="0" smtClean="0">
                <a:solidFill>
                  <a:schemeClr val="tx1"/>
                </a:solidFill>
                <a:latin typeface="Arial" pitchFamily="34" charset="0"/>
                <a:cs typeface="Arial" pitchFamily="34" charset="0"/>
              </a:rPr>
              <a:t> 	</a:t>
            </a:r>
            <a:r>
              <a:rPr lang="en-GB" sz="5600" dirty="0" smtClean="0">
                <a:solidFill>
                  <a:schemeClr val="tx1"/>
                </a:solidFill>
                <a:latin typeface="Arial" pitchFamily="34" charset="0"/>
                <a:cs typeface="Arial" pitchFamily="34" charset="0"/>
              </a:rPr>
              <a:t> Specific therapeutic group age-sex related prescribing units (STAR-PUs)</a:t>
            </a:r>
          </a:p>
          <a:p>
            <a:pPr lvl="1" algn="l">
              <a:lnSpc>
                <a:spcPct val="120000"/>
              </a:lnSpc>
              <a:spcBef>
                <a:spcPts val="600"/>
              </a:spcBef>
            </a:pPr>
            <a:r>
              <a:rPr lang="en-GB" sz="4800" dirty="0" smtClean="0">
                <a:solidFill>
                  <a:schemeClr val="tx1"/>
                </a:solidFill>
                <a:latin typeface="Arial" pitchFamily="34" charset="0"/>
                <a:cs typeface="Arial" pitchFamily="34" charset="0"/>
              </a:rPr>
              <a:t>- 	Introduced in England in 1995.</a:t>
            </a:r>
          </a:p>
          <a:p>
            <a:pPr lvl="1" algn="l">
              <a:lnSpc>
                <a:spcPct val="120000"/>
              </a:lnSpc>
              <a:spcBef>
                <a:spcPts val="600"/>
              </a:spcBef>
            </a:pPr>
            <a:r>
              <a:rPr lang="en-GB" sz="4800" dirty="0" smtClean="0">
                <a:solidFill>
                  <a:schemeClr val="tx1"/>
                </a:solidFill>
                <a:latin typeface="Arial" pitchFamily="34" charset="0"/>
                <a:cs typeface="Arial" pitchFamily="34" charset="0"/>
              </a:rPr>
              <a:t>- 	Designed to weight individual health board or practice populations based on the age and sex distribution of 	their practice, for specific therapeutic group for which a particular medicine/group of medicines is prescribed.</a:t>
            </a:r>
          </a:p>
          <a:p>
            <a:pPr lvl="1" algn="l">
              <a:lnSpc>
                <a:spcPct val="120000"/>
              </a:lnSpc>
              <a:spcBef>
                <a:spcPts val="600"/>
              </a:spcBef>
            </a:pPr>
            <a:r>
              <a:rPr lang="en-GB" sz="4800" dirty="0" smtClean="0">
                <a:solidFill>
                  <a:schemeClr val="tx1"/>
                </a:solidFill>
                <a:latin typeface="Arial" pitchFamily="34" charset="0"/>
                <a:cs typeface="Arial" pitchFamily="34" charset="0"/>
              </a:rPr>
              <a:t>- 	Reviewed regularly (most recently 2013) to take into account changes in prescribing practice: some are cost 	based, some item based, and ADQ based prescribing units now being introduced.</a:t>
            </a:r>
          </a:p>
          <a:p>
            <a:pPr>
              <a:lnSpc>
                <a:spcPct val="120000"/>
              </a:lnSpc>
              <a:spcBef>
                <a:spcPts val="1200"/>
              </a:spcBef>
            </a:pPr>
            <a:r>
              <a:rPr lang="en-GB" sz="5600" dirty="0" smtClean="0">
                <a:solidFill>
                  <a:schemeClr val="tx1"/>
                </a:solidFill>
                <a:latin typeface="Arial" pitchFamily="34" charset="0"/>
                <a:cs typeface="Arial" pitchFamily="34" charset="0"/>
              </a:rPr>
              <a:t>Analysis has been undertaken to ensure correlation between PUs and STAR-PUs to determine that these measures are relevant to the Welsh population.</a:t>
            </a:r>
          </a:p>
          <a:p>
            <a:pPr>
              <a:lnSpc>
                <a:spcPct val="120000"/>
              </a:lnSpc>
              <a:spcBef>
                <a:spcPts val="1200"/>
              </a:spcBef>
            </a:pPr>
            <a:r>
              <a:rPr lang="en-GB" sz="5600" dirty="0" smtClean="0">
                <a:solidFill>
                  <a:schemeClr val="tx1"/>
                </a:solidFill>
                <a:latin typeface="Arial" pitchFamily="34" charset="0"/>
                <a:cs typeface="Arial" pitchFamily="34" charset="0"/>
              </a:rPr>
              <a:t>Advantage that comparison can also be undertaken with English Clinical Commissioning Groups (CCGs).</a:t>
            </a:r>
          </a:p>
          <a:p>
            <a:endParaRPr lang="en-GB"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NSAIDs and CKD</a:t>
            </a:r>
            <a:endParaRPr lang="en-GB" dirty="0"/>
          </a:p>
        </p:txBody>
      </p:sp>
      <p:sp>
        <p:nvSpPr>
          <p:cNvPr id="3" name="Subtitle 2"/>
          <p:cNvSpPr>
            <a:spLocks noGrp="1"/>
          </p:cNvSpPr>
          <p:nvPr>
            <p:ph type="subTitle" idx="1"/>
          </p:nvPr>
        </p:nvSpPr>
        <p:spPr/>
        <p:txBody>
          <a:bodyPr/>
          <a:lstStyle/>
          <a:p>
            <a:pPr>
              <a:buFont typeface="Arial" pitchFamily="34" charset="0"/>
              <a:buChar char="•"/>
            </a:pPr>
            <a:r>
              <a:rPr lang="en-GB" dirty="0" smtClean="0">
                <a:solidFill>
                  <a:schemeClr val="tx1"/>
                </a:solidFill>
              </a:rPr>
              <a:t> 	Aims to encourage appropriate use and review of NSAIDs 	for patients with CKD.</a:t>
            </a:r>
          </a:p>
          <a:p>
            <a:pPr>
              <a:buFont typeface="Arial" pitchFamily="34" charset="0"/>
              <a:buChar char="•"/>
            </a:pPr>
            <a:r>
              <a:rPr lang="en-GB" dirty="0" smtClean="0">
                <a:solidFill>
                  <a:schemeClr val="tx1"/>
                </a:solidFill>
              </a:rPr>
              <a:t> 	The chronic use of NSAIDs in patients with CKD may be 	associated with disease progression.</a:t>
            </a:r>
          </a:p>
          <a:p>
            <a:pPr>
              <a:buFont typeface="Arial" pitchFamily="34" charset="0"/>
              <a:buChar char="•"/>
            </a:pPr>
            <a:r>
              <a:rPr lang="en-GB" dirty="0" smtClean="0">
                <a:solidFill>
                  <a:schemeClr val="tx1"/>
                </a:solidFill>
              </a:rPr>
              <a:t> 	Acute use of NSAIDs in CKD is associated with a 	reversible decrease in GFR.</a:t>
            </a:r>
          </a:p>
          <a:p>
            <a:pPr>
              <a:buFont typeface="Arial" pitchFamily="34" charset="0"/>
              <a:buChar char="•"/>
            </a:pPr>
            <a:r>
              <a:rPr lang="en-GB" dirty="0" smtClean="0">
                <a:solidFill>
                  <a:schemeClr val="tx1"/>
                </a:solidFill>
              </a:rPr>
              <a:t> 	For patients with CKD, regular review of the ongoing need 	for an NSAID and reassessment of the risk versus benefit 	is appropriate. </a:t>
            </a:r>
          </a:p>
          <a:p>
            <a:endParaRPr lang="en-GB" dirty="0">
              <a:solidFill>
                <a:schemeClr val="tx1"/>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Chart 3"/>
          <p:cNvGraphicFramePr/>
          <p:nvPr/>
        </p:nvGraphicFramePr>
        <p:xfrm>
          <a:off x="1" y="-215153"/>
          <a:ext cx="9144000" cy="707315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Chart 3"/>
          <p:cNvGraphicFramePr/>
          <p:nvPr/>
        </p:nvGraphicFramePr>
        <p:xfrm>
          <a:off x="0" y="0"/>
          <a:ext cx="9332259" cy="856297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Yellow Cards </a:t>
            </a:r>
            <a:endParaRPr lang="en-GB" dirty="0"/>
          </a:p>
        </p:txBody>
      </p:sp>
      <p:sp>
        <p:nvSpPr>
          <p:cNvPr id="3" name="Subtitle 2"/>
          <p:cNvSpPr>
            <a:spLocks noGrp="1"/>
          </p:cNvSpPr>
          <p:nvPr>
            <p:ph type="subTitle" idx="1"/>
          </p:nvPr>
        </p:nvSpPr>
        <p:spPr/>
        <p:txBody>
          <a:bodyPr>
            <a:normAutofit lnSpcReduction="10000"/>
          </a:bodyPr>
          <a:lstStyle/>
          <a:p>
            <a:pPr>
              <a:buFont typeface="Arial" pitchFamily="34" charset="0"/>
              <a:buChar char="•"/>
            </a:pPr>
            <a:r>
              <a:rPr lang="en-GB" dirty="0" smtClean="0">
                <a:solidFill>
                  <a:schemeClr val="tx1"/>
                </a:solidFill>
              </a:rPr>
              <a:t> 	Aims to encourage an increase in the number of Yellow 	Cards submitted by GP practices in Wales.</a:t>
            </a:r>
          </a:p>
          <a:p>
            <a:pPr>
              <a:buFont typeface="Arial" pitchFamily="34" charset="0"/>
              <a:buChar char="•"/>
            </a:pPr>
            <a:r>
              <a:rPr lang="en-GB" dirty="0" smtClean="0">
                <a:solidFill>
                  <a:schemeClr val="tx1"/>
                </a:solidFill>
              </a:rPr>
              <a:t> 	ADRs are a significant clinical problem, increasing 	morbidity and mortality.</a:t>
            </a:r>
          </a:p>
          <a:p>
            <a:pPr>
              <a:buFont typeface="Arial" pitchFamily="34" charset="0"/>
              <a:buChar char="•"/>
            </a:pPr>
            <a:r>
              <a:rPr lang="en-GB" dirty="0" smtClean="0">
                <a:solidFill>
                  <a:schemeClr val="tx1"/>
                </a:solidFill>
              </a:rPr>
              <a:t> 	The Yellow Card Scheme is vital in helping the MHRA 	monitor the safety of all healthcare products in the UK to 	ensure they are acceptably safe for those that use them. </a:t>
            </a:r>
          </a:p>
          <a:p>
            <a:pPr>
              <a:buFont typeface="Arial" pitchFamily="34" charset="0"/>
              <a:buChar char="•"/>
            </a:pPr>
            <a:r>
              <a:rPr lang="en-GB" dirty="0" smtClean="0">
                <a:solidFill>
                  <a:schemeClr val="tx1"/>
                </a:solidFill>
              </a:rPr>
              <a:t> 	Yellow Card reporting supports the identification and 	collation of ADRs, which might not have been known about 	before.</a:t>
            </a:r>
          </a:p>
          <a:p>
            <a:pPr>
              <a:buFont typeface="Arial" pitchFamily="34" charset="0"/>
              <a:buChar char="•"/>
            </a:pPr>
            <a:r>
              <a:rPr lang="en-GB" dirty="0" smtClean="0">
                <a:solidFill>
                  <a:schemeClr val="tx1"/>
                </a:solidFill>
              </a:rPr>
              <a:t> 	A strong safety culture requires good reporting of adverse 	events from all healthcare professionals and patients. </a:t>
            </a:r>
            <a:endParaRPr lang="en-GB" dirty="0">
              <a:solidFill>
                <a:schemeClr val="tx1"/>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Trend in GP Yellow Card Reporting </a:t>
            </a:r>
            <a:endParaRPr lang="en-GB" dirty="0"/>
          </a:p>
        </p:txBody>
      </p:sp>
      <p:graphicFrame>
        <p:nvGraphicFramePr>
          <p:cNvPr id="4" name="Chart 3"/>
          <p:cNvGraphicFramePr/>
          <p:nvPr/>
        </p:nvGraphicFramePr>
        <p:xfrm>
          <a:off x="1238250" y="1407591"/>
          <a:ext cx="6715125" cy="4316934"/>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4" descr="cid:image001.png@01D25553.7C22FD00"/>
          <p:cNvPicPr/>
          <p:nvPr/>
        </p:nvPicPr>
        <p:blipFill>
          <a:blip r:embed="rId3" r:link="rId4"/>
          <a:srcRect/>
          <a:stretch>
            <a:fillRect/>
          </a:stretch>
        </p:blipFill>
        <p:spPr bwMode="auto">
          <a:xfrm>
            <a:off x="1931007" y="5327421"/>
            <a:ext cx="5819197" cy="51582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34176" y="2107942"/>
            <a:ext cx="8686800" cy="757921"/>
          </a:xfrm>
        </p:spPr>
        <p:txBody>
          <a:bodyPr>
            <a:normAutofit fontScale="90000"/>
          </a:bodyPr>
          <a:lstStyle/>
          <a:p>
            <a:r>
              <a:rPr lang="en-GB" dirty="0" smtClean="0">
                <a:latin typeface="Arial" charset="0"/>
                <a:cs typeface="Arial" charset="0"/>
              </a:rPr>
              <a:t>Secondary Care National Prescribing Indicators (NPIs)</a:t>
            </a:r>
            <a:endParaRPr lang="en-GB"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GB" dirty="0" smtClean="0"/>
              <a:t>Secondary care NPIs</a:t>
            </a:r>
            <a:endParaRPr lang="en-GB" dirty="0"/>
          </a:p>
        </p:txBody>
      </p:sp>
      <p:graphicFrame>
        <p:nvGraphicFramePr>
          <p:cNvPr id="8" name="Table 7"/>
          <p:cNvGraphicFramePr>
            <a:graphicFrameLocks noGrp="1"/>
          </p:cNvGraphicFramePr>
          <p:nvPr/>
        </p:nvGraphicFramePr>
        <p:xfrm>
          <a:off x="434898" y="1706139"/>
          <a:ext cx="8251902" cy="3546086"/>
        </p:xfrm>
        <a:graphic>
          <a:graphicData uri="http://schemas.openxmlformats.org/drawingml/2006/table">
            <a:tbl>
              <a:tblPr firstRow="1" bandRow="1">
                <a:tableStyleId>{5C22544A-7EE6-4342-B048-85BDC9FD1C3A}</a:tableStyleId>
              </a:tblPr>
              <a:tblGrid>
                <a:gridCol w="2297151"/>
                <a:gridCol w="5954751"/>
              </a:tblGrid>
              <a:tr h="843206">
                <a:tc>
                  <a:txBody>
                    <a:bodyPr/>
                    <a:lstStyle/>
                    <a:p>
                      <a:pPr algn="ctr">
                        <a:spcAft>
                          <a:spcPts val="0"/>
                        </a:spcAft>
                      </a:pPr>
                      <a:r>
                        <a:rPr lang="en-GB" sz="1400" b="1" dirty="0">
                          <a:latin typeface="Arial"/>
                          <a:ea typeface="Times New Roman"/>
                          <a:cs typeface="Times New Roman"/>
                        </a:rPr>
                        <a:t>Secondary care indicator</a:t>
                      </a:r>
                      <a:endParaRPr lang="en-GB" sz="1400" dirty="0">
                        <a:latin typeface="Calibri"/>
                        <a:ea typeface="Times New Roman"/>
                        <a:cs typeface="Times New Roman"/>
                      </a:endParaRPr>
                    </a:p>
                  </a:txBody>
                  <a:tcPr marL="68580" marR="68580" marT="17780" marB="17780" anchor="ctr"/>
                </a:tc>
                <a:tc>
                  <a:txBody>
                    <a:bodyPr/>
                    <a:lstStyle/>
                    <a:p>
                      <a:pPr algn="ctr">
                        <a:spcAft>
                          <a:spcPts val="0"/>
                        </a:spcAft>
                      </a:pPr>
                      <a:r>
                        <a:rPr lang="en-GB" sz="1400" b="1">
                          <a:latin typeface="Arial"/>
                          <a:ea typeface="Times New Roman"/>
                          <a:cs typeface="Times New Roman"/>
                        </a:rPr>
                        <a:t>Unit of measure</a:t>
                      </a:r>
                      <a:endParaRPr lang="en-GB" sz="1400">
                        <a:latin typeface="Calibri"/>
                        <a:ea typeface="Times New Roman"/>
                        <a:cs typeface="Times New Roman"/>
                      </a:endParaRPr>
                    </a:p>
                  </a:txBody>
                  <a:tcPr marL="68580" marR="68580" marT="17780" marB="17780" anchor="ctr"/>
                </a:tc>
              </a:tr>
              <a:tr h="1016468">
                <a:tc>
                  <a:txBody>
                    <a:bodyPr/>
                    <a:lstStyle/>
                    <a:p>
                      <a:pPr>
                        <a:spcAft>
                          <a:spcPts val="0"/>
                        </a:spcAft>
                      </a:pPr>
                      <a:r>
                        <a:rPr lang="en-GB" sz="1400" b="1" dirty="0">
                          <a:latin typeface="Arial"/>
                          <a:ea typeface="Times New Roman"/>
                          <a:cs typeface="Times New Roman"/>
                        </a:rPr>
                        <a:t>Insulin prescribing</a:t>
                      </a:r>
                      <a:endParaRPr lang="en-GB" sz="1400" dirty="0">
                        <a:latin typeface="Calibri"/>
                        <a:ea typeface="Times New Roman"/>
                        <a:cs typeface="Times New Roman"/>
                      </a:endParaRPr>
                    </a:p>
                  </a:txBody>
                  <a:tcPr marL="68580" marR="68580" marT="17780" marB="17780" anchor="ctr"/>
                </a:tc>
                <a:tc>
                  <a:txBody>
                    <a:bodyPr/>
                    <a:lstStyle/>
                    <a:p>
                      <a:pPr>
                        <a:spcAft>
                          <a:spcPts val="0"/>
                        </a:spcAft>
                      </a:pPr>
                      <a:r>
                        <a:rPr lang="en-GB" sz="1400" dirty="0">
                          <a:latin typeface="Arial"/>
                          <a:ea typeface="Times New Roman"/>
                          <a:cs typeface="Times New Roman"/>
                        </a:rPr>
                        <a:t>Items/number of long-acting insulin analogues expressed as a percentage of total insulin prescribed within primary and secondary care.</a:t>
                      </a:r>
                      <a:endParaRPr lang="en-GB" sz="1400" dirty="0">
                        <a:latin typeface="Calibri"/>
                        <a:ea typeface="Times New Roman"/>
                        <a:cs typeface="Times New Roman"/>
                      </a:endParaRPr>
                    </a:p>
                  </a:txBody>
                  <a:tcPr marL="68580" marR="68580" marT="17780" marB="17780" anchor="ctr"/>
                </a:tc>
              </a:tr>
              <a:tr h="843206">
                <a:tc>
                  <a:txBody>
                    <a:bodyPr/>
                    <a:lstStyle/>
                    <a:p>
                      <a:pPr>
                        <a:spcAft>
                          <a:spcPts val="0"/>
                        </a:spcAft>
                      </a:pPr>
                      <a:r>
                        <a:rPr lang="en-GB" sz="1400" b="1">
                          <a:latin typeface="Arial"/>
                          <a:ea typeface="Times New Roman"/>
                          <a:cs typeface="Times New Roman"/>
                        </a:rPr>
                        <a:t>Prescribing of biosimilars</a:t>
                      </a:r>
                      <a:endParaRPr lang="en-GB" sz="1400">
                        <a:latin typeface="Calibri"/>
                        <a:ea typeface="Times New Roman"/>
                        <a:cs typeface="Times New Roman"/>
                      </a:endParaRPr>
                    </a:p>
                  </a:txBody>
                  <a:tcPr marL="68580" marR="68580" marT="17780" marB="17780" anchor="ctr"/>
                </a:tc>
                <a:tc>
                  <a:txBody>
                    <a:bodyPr/>
                    <a:lstStyle/>
                    <a:p>
                      <a:pPr>
                        <a:spcAft>
                          <a:spcPts val="0"/>
                        </a:spcAft>
                      </a:pPr>
                      <a:r>
                        <a:rPr lang="en-GB" sz="1400" dirty="0">
                          <a:latin typeface="Arial"/>
                          <a:ea typeface="Times New Roman"/>
                          <a:cs typeface="Times New Roman"/>
                        </a:rPr>
                        <a:t>Quantity of biosimilar medicines prescribed as a percentage of total ‘reference’ product plus biosimilar.</a:t>
                      </a:r>
                      <a:endParaRPr lang="en-GB" sz="1400" dirty="0">
                        <a:latin typeface="Calibri"/>
                        <a:ea typeface="Times New Roman"/>
                        <a:cs typeface="Times New Roman"/>
                      </a:endParaRPr>
                    </a:p>
                  </a:txBody>
                  <a:tcPr marL="68580" marR="68580" marT="17780" marB="17780" anchor="ctr"/>
                </a:tc>
              </a:tr>
              <a:tr h="843206">
                <a:tc>
                  <a:txBody>
                    <a:bodyPr/>
                    <a:lstStyle/>
                    <a:p>
                      <a:pPr>
                        <a:spcAft>
                          <a:spcPts val="0"/>
                        </a:spcAft>
                      </a:pPr>
                      <a:r>
                        <a:rPr lang="en-GB" sz="1400" b="1">
                          <a:latin typeface="Arial"/>
                          <a:ea typeface="Times New Roman"/>
                          <a:cs typeface="Times New Roman"/>
                        </a:rPr>
                        <a:t>Antibiotic surgical prophylaxis</a:t>
                      </a:r>
                      <a:endParaRPr lang="en-GB" sz="1400">
                        <a:latin typeface="Calibri"/>
                        <a:ea typeface="Times New Roman"/>
                        <a:cs typeface="Times New Roman"/>
                      </a:endParaRPr>
                    </a:p>
                  </a:txBody>
                  <a:tcPr marL="68580" marR="68580" marT="17780" marB="17780" anchor="ctr"/>
                </a:tc>
                <a:tc>
                  <a:txBody>
                    <a:bodyPr/>
                    <a:lstStyle/>
                    <a:p>
                      <a:pPr>
                        <a:spcAft>
                          <a:spcPts val="0"/>
                        </a:spcAft>
                      </a:pPr>
                      <a:r>
                        <a:rPr lang="en-GB" sz="1400" dirty="0">
                          <a:latin typeface="Arial"/>
                          <a:ea typeface="Times New Roman"/>
                          <a:cs typeface="Times New Roman"/>
                        </a:rPr>
                        <a:t>Proportion of elective colorectal patients receiving surgical prophylaxis for more than 24 hours.</a:t>
                      </a:r>
                      <a:endParaRPr lang="en-GB" sz="1400" dirty="0">
                        <a:latin typeface="Calibri"/>
                        <a:ea typeface="Times New Roman"/>
                        <a:cs typeface="Times New Roman"/>
                      </a:endParaRPr>
                    </a:p>
                  </a:txBody>
                  <a:tcPr marL="68580" marR="68580" marT="17780" marB="17780" anchor="ctr"/>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Insulin prescribing </a:t>
            </a:r>
            <a:endParaRPr lang="en-GB" dirty="0"/>
          </a:p>
        </p:txBody>
      </p:sp>
      <p:sp>
        <p:nvSpPr>
          <p:cNvPr id="3" name="Subtitle 2"/>
          <p:cNvSpPr>
            <a:spLocks noGrp="1"/>
          </p:cNvSpPr>
          <p:nvPr>
            <p:ph type="subTitle" idx="1"/>
          </p:nvPr>
        </p:nvSpPr>
        <p:spPr>
          <a:xfrm>
            <a:off x="685800" y="1311000"/>
            <a:ext cx="8001000" cy="4120912"/>
          </a:xfrm>
        </p:spPr>
        <p:txBody>
          <a:bodyPr>
            <a:noAutofit/>
          </a:bodyPr>
          <a:lstStyle/>
          <a:p>
            <a:pPr>
              <a:buFont typeface="Arial" pitchFamily="34" charset="0"/>
              <a:buChar char="•"/>
            </a:pPr>
            <a:r>
              <a:rPr lang="en-GB" sz="2400" dirty="0" smtClean="0">
                <a:solidFill>
                  <a:schemeClr val="tx1"/>
                </a:solidFill>
              </a:rPr>
              <a:t> 	</a:t>
            </a:r>
            <a:r>
              <a:rPr lang="en-GB" dirty="0" smtClean="0">
                <a:solidFill>
                  <a:schemeClr val="tx1"/>
                </a:solidFill>
              </a:rPr>
              <a:t>Aims to reduce prescribing of long-acting insulin 	analogues and to achieve prescribing levels below the 	Welsh average for prescribing within secondary care</a:t>
            </a:r>
          </a:p>
          <a:p>
            <a:endParaRPr lang="en-GB" dirty="0" smtClean="0">
              <a:solidFill>
                <a:schemeClr val="tx1"/>
              </a:solidFill>
            </a:endParaRPr>
          </a:p>
          <a:p>
            <a:pPr>
              <a:buFont typeface="Arial" pitchFamily="34" charset="0"/>
              <a:buChar char="•"/>
            </a:pPr>
            <a:r>
              <a:rPr lang="en-GB" dirty="0" smtClean="0">
                <a:solidFill>
                  <a:schemeClr val="tx1"/>
                </a:solidFill>
              </a:rPr>
              <a:t> 	There is an absence of evidence to suggest the superiority 	of the long-acting insulin analogues versus NPH insulin 	(Cochrane Centre/NICE, 2011)</a:t>
            </a:r>
          </a:p>
          <a:p>
            <a:pPr>
              <a:buFont typeface="Arial" pitchFamily="34" charset="0"/>
              <a:buChar char="•"/>
            </a:pPr>
            <a:endParaRPr lang="en-GB" dirty="0" smtClean="0">
              <a:solidFill>
                <a:schemeClr val="tx1"/>
              </a:solidFill>
            </a:endParaRPr>
          </a:p>
          <a:p>
            <a:pPr>
              <a:buFont typeface="Arial" pitchFamily="34" charset="0"/>
              <a:buChar char="•"/>
            </a:pPr>
            <a:r>
              <a:rPr lang="en-GB" dirty="0" smtClean="0">
                <a:solidFill>
                  <a:schemeClr val="tx1"/>
                </a:solidFill>
              </a:rPr>
              <a:t> 	NICE recommends NPH as first choice regimen before 	long-acting insulin analogues (CG87, 2009; NG28, 2015)</a:t>
            </a:r>
          </a:p>
          <a:p>
            <a:pPr>
              <a:buFont typeface="Arial" pitchFamily="34" charset="0"/>
              <a:buChar char="•"/>
            </a:pPr>
            <a:endParaRPr lang="en-GB" sz="2400" dirty="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GB" sz="2000" dirty="0" smtClean="0"/>
              <a:t>Long-acting insulin analogues as a percentage of total long- and intermediate-acting insulin prescribing in primary care </a:t>
            </a:r>
            <a:br>
              <a:rPr lang="en-GB" sz="2000" dirty="0" smtClean="0"/>
            </a:br>
            <a:endParaRPr lang="en-GB" sz="2000" dirty="0"/>
          </a:p>
        </p:txBody>
      </p:sp>
      <p:graphicFrame>
        <p:nvGraphicFramePr>
          <p:cNvPr id="4" name="Table 3"/>
          <p:cNvGraphicFramePr>
            <a:graphicFrameLocks noGrp="1"/>
          </p:cNvGraphicFramePr>
          <p:nvPr/>
        </p:nvGraphicFramePr>
        <p:xfrm>
          <a:off x="685800" y="1661535"/>
          <a:ext cx="8001000" cy="3960544"/>
        </p:xfrm>
        <a:graphic>
          <a:graphicData uri="http://schemas.openxmlformats.org/drawingml/2006/table">
            <a:tbl>
              <a:tblPr firstRow="1" bandRow="1">
                <a:tableStyleId>{5C22544A-7EE6-4342-B048-85BDC9FD1C3A}</a:tableStyleId>
              </a:tblPr>
              <a:tblGrid>
                <a:gridCol w="2000250"/>
                <a:gridCol w="2000250"/>
                <a:gridCol w="2000250"/>
                <a:gridCol w="2000250"/>
              </a:tblGrid>
              <a:tr h="429663">
                <a:tc>
                  <a:txBody>
                    <a:bodyPr/>
                    <a:lstStyle/>
                    <a:p>
                      <a:pPr algn="ctr">
                        <a:spcAft>
                          <a:spcPts val="0"/>
                        </a:spcAft>
                      </a:pPr>
                      <a:endParaRPr lang="en-GB" sz="1600" dirty="0">
                        <a:latin typeface="Calibri"/>
                        <a:ea typeface="Times New Roman"/>
                        <a:cs typeface="Times New Roman"/>
                      </a:endParaRPr>
                    </a:p>
                  </a:txBody>
                  <a:tcPr marL="68580" marR="68580" marT="17780" marB="17780" anchor="ctr"/>
                </a:tc>
                <a:tc>
                  <a:txBody>
                    <a:bodyPr/>
                    <a:lstStyle/>
                    <a:p>
                      <a:pPr algn="ctr">
                        <a:spcAft>
                          <a:spcPts val="0"/>
                        </a:spcAft>
                      </a:pPr>
                      <a:r>
                        <a:rPr lang="en-GB" sz="1600" b="1" dirty="0">
                          <a:solidFill>
                            <a:srgbClr val="FFFFFF"/>
                          </a:solidFill>
                          <a:latin typeface="Arial"/>
                          <a:ea typeface="Times New Roman"/>
                          <a:cs typeface="Times New Roman"/>
                        </a:rPr>
                        <a:t>2015–2016 Qtr 2 (%)</a:t>
                      </a:r>
                      <a:endParaRPr lang="en-GB" sz="1600" dirty="0">
                        <a:latin typeface="Calibri"/>
                        <a:ea typeface="Times New Roman"/>
                        <a:cs typeface="Times New Roman"/>
                      </a:endParaRPr>
                    </a:p>
                  </a:txBody>
                  <a:tcPr marL="68580" marR="68580" marT="17780" marB="17780" anchor="ctr"/>
                </a:tc>
                <a:tc>
                  <a:txBody>
                    <a:bodyPr/>
                    <a:lstStyle/>
                    <a:p>
                      <a:pPr algn="ctr">
                        <a:spcAft>
                          <a:spcPts val="0"/>
                        </a:spcAft>
                      </a:pPr>
                      <a:r>
                        <a:rPr lang="en-GB" sz="1600" b="1">
                          <a:solidFill>
                            <a:srgbClr val="FFFFFF"/>
                          </a:solidFill>
                          <a:latin typeface="Arial"/>
                          <a:ea typeface="Times New Roman"/>
                          <a:cs typeface="Times New Roman"/>
                        </a:rPr>
                        <a:t>2016–2017 Qtr 2 (%)</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b="1">
                          <a:solidFill>
                            <a:srgbClr val="FFFFFF"/>
                          </a:solidFill>
                          <a:latin typeface="Arial"/>
                          <a:ea typeface="Times New Roman"/>
                          <a:cs typeface="Times New Roman"/>
                        </a:rPr>
                        <a:t>% Change</a:t>
                      </a:r>
                      <a:endParaRPr lang="en-GB" sz="1600">
                        <a:latin typeface="Calibri"/>
                        <a:ea typeface="Times New Roman"/>
                        <a:cs typeface="Times New Roman"/>
                      </a:endParaRPr>
                    </a:p>
                  </a:txBody>
                  <a:tcPr marL="68580" marR="68580" marT="17780" marB="17780" anchor="ctr"/>
                </a:tc>
              </a:tr>
              <a:tr h="429663">
                <a:tc>
                  <a:txBody>
                    <a:bodyPr/>
                    <a:lstStyle/>
                    <a:p>
                      <a:pPr>
                        <a:spcAft>
                          <a:spcPts val="0"/>
                        </a:spcAft>
                      </a:pPr>
                      <a:r>
                        <a:rPr lang="en-GB" sz="1600" b="1" dirty="0">
                          <a:solidFill>
                            <a:srgbClr val="000000"/>
                          </a:solidFill>
                          <a:latin typeface="Arial"/>
                          <a:ea typeface="Times New Roman"/>
                          <a:cs typeface="Times New Roman"/>
                        </a:rPr>
                        <a:t>BCU</a:t>
                      </a:r>
                      <a:endParaRPr lang="en-GB" sz="1600" dirty="0">
                        <a:latin typeface="Calibri"/>
                        <a:ea typeface="Times New Roman"/>
                        <a:cs typeface="Times New Roman"/>
                      </a:endParaRPr>
                    </a:p>
                  </a:txBody>
                  <a:tcPr marL="68580" marR="68580" marT="17780" marB="17780" anchor="ctr"/>
                </a:tc>
                <a:tc>
                  <a:txBody>
                    <a:bodyPr/>
                    <a:lstStyle/>
                    <a:p>
                      <a:pPr algn="ctr">
                        <a:spcAft>
                          <a:spcPts val="0"/>
                        </a:spcAft>
                      </a:pPr>
                      <a:r>
                        <a:rPr lang="en-GB" sz="1600">
                          <a:solidFill>
                            <a:srgbClr val="000000"/>
                          </a:solidFill>
                          <a:latin typeface="Arial"/>
                          <a:ea typeface="Times New Roman"/>
                          <a:cs typeface="Times New Roman"/>
                        </a:rPr>
                        <a:t>94.4</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dirty="0">
                          <a:solidFill>
                            <a:srgbClr val="000000"/>
                          </a:solidFill>
                          <a:latin typeface="Arial"/>
                          <a:ea typeface="Times New Roman"/>
                          <a:cs typeface="Times New Roman"/>
                        </a:rPr>
                        <a:t>93.3</a:t>
                      </a:r>
                      <a:endParaRPr lang="en-GB" sz="1600" dirty="0">
                        <a:latin typeface="Calibri"/>
                        <a:ea typeface="Times New Roman"/>
                        <a:cs typeface="Times New Roman"/>
                      </a:endParaRPr>
                    </a:p>
                  </a:txBody>
                  <a:tcPr marL="68580" marR="68580" marT="17780" marB="17780" anchor="ctr"/>
                </a:tc>
                <a:tc>
                  <a:txBody>
                    <a:bodyPr/>
                    <a:lstStyle/>
                    <a:p>
                      <a:pPr algn="ctr">
                        <a:spcAft>
                          <a:spcPts val="0"/>
                        </a:spcAft>
                      </a:pPr>
                      <a:r>
                        <a:rPr lang="en-GB" sz="1600" dirty="0">
                          <a:solidFill>
                            <a:srgbClr val="000000"/>
                          </a:solidFill>
                          <a:latin typeface="Arial"/>
                          <a:ea typeface="Times New Roman"/>
                          <a:cs typeface="Times New Roman"/>
                        </a:rPr>
                        <a:t>-1.24</a:t>
                      </a:r>
                      <a:endParaRPr lang="en-GB" sz="1600" dirty="0">
                        <a:latin typeface="Calibri"/>
                        <a:ea typeface="Times New Roman"/>
                        <a:cs typeface="Times New Roman"/>
                      </a:endParaRPr>
                    </a:p>
                  </a:txBody>
                  <a:tcPr marL="68580" marR="68580" marT="17780" marB="17780" anchor="ctr"/>
                </a:tc>
              </a:tr>
              <a:tr h="429663">
                <a:tc>
                  <a:txBody>
                    <a:bodyPr/>
                    <a:lstStyle/>
                    <a:p>
                      <a:pPr>
                        <a:spcAft>
                          <a:spcPts val="0"/>
                        </a:spcAft>
                      </a:pPr>
                      <a:r>
                        <a:rPr lang="en-GB" sz="1600" b="1">
                          <a:solidFill>
                            <a:srgbClr val="000000"/>
                          </a:solidFill>
                          <a:latin typeface="Arial"/>
                          <a:ea typeface="Times New Roman"/>
                          <a:cs typeface="Times New Roman"/>
                        </a:rPr>
                        <a:t>Powys</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a:solidFill>
                            <a:srgbClr val="000000"/>
                          </a:solidFill>
                          <a:latin typeface="Arial"/>
                          <a:ea typeface="Times New Roman"/>
                          <a:cs typeface="Times New Roman"/>
                        </a:rPr>
                        <a:t>87.4</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a:solidFill>
                            <a:srgbClr val="000000"/>
                          </a:solidFill>
                          <a:latin typeface="Arial"/>
                          <a:ea typeface="Times New Roman"/>
                          <a:cs typeface="Times New Roman"/>
                        </a:rPr>
                        <a:t>86.4</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dirty="0">
                          <a:solidFill>
                            <a:srgbClr val="000000"/>
                          </a:solidFill>
                          <a:latin typeface="Arial"/>
                          <a:ea typeface="Times New Roman"/>
                          <a:cs typeface="Times New Roman"/>
                        </a:rPr>
                        <a:t>-1.10</a:t>
                      </a:r>
                      <a:endParaRPr lang="en-GB" sz="1600" dirty="0">
                        <a:latin typeface="Calibri"/>
                        <a:ea typeface="Times New Roman"/>
                        <a:cs typeface="Times New Roman"/>
                      </a:endParaRPr>
                    </a:p>
                  </a:txBody>
                  <a:tcPr marL="68580" marR="68580" marT="17780" marB="17780" anchor="ctr"/>
                </a:tc>
              </a:tr>
              <a:tr h="429663">
                <a:tc>
                  <a:txBody>
                    <a:bodyPr/>
                    <a:lstStyle/>
                    <a:p>
                      <a:pPr>
                        <a:spcAft>
                          <a:spcPts val="0"/>
                        </a:spcAft>
                      </a:pPr>
                      <a:r>
                        <a:rPr lang="en-GB" sz="1600" b="1">
                          <a:solidFill>
                            <a:srgbClr val="000000"/>
                          </a:solidFill>
                          <a:latin typeface="Arial"/>
                          <a:ea typeface="Times New Roman"/>
                          <a:cs typeface="Times New Roman"/>
                        </a:rPr>
                        <a:t>Cardiff and Vale</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a:solidFill>
                            <a:srgbClr val="000000"/>
                          </a:solidFill>
                          <a:latin typeface="Arial"/>
                          <a:ea typeface="Times New Roman"/>
                          <a:cs typeface="Times New Roman"/>
                        </a:rPr>
                        <a:t>91.6</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a:solidFill>
                            <a:srgbClr val="000000"/>
                          </a:solidFill>
                          <a:latin typeface="Arial"/>
                          <a:ea typeface="Times New Roman"/>
                          <a:cs typeface="Times New Roman"/>
                        </a:rPr>
                        <a:t>90.9</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dirty="0">
                          <a:solidFill>
                            <a:srgbClr val="000000"/>
                          </a:solidFill>
                          <a:latin typeface="Arial"/>
                          <a:ea typeface="Times New Roman"/>
                          <a:cs typeface="Times New Roman"/>
                        </a:rPr>
                        <a:t>-0.83</a:t>
                      </a:r>
                      <a:endParaRPr lang="en-GB" sz="1600" dirty="0">
                        <a:latin typeface="Calibri"/>
                        <a:ea typeface="Times New Roman"/>
                        <a:cs typeface="Times New Roman"/>
                      </a:endParaRPr>
                    </a:p>
                  </a:txBody>
                  <a:tcPr marL="68580" marR="68580" marT="17780" marB="17780" anchor="ctr"/>
                </a:tc>
              </a:tr>
              <a:tr h="429663">
                <a:tc>
                  <a:txBody>
                    <a:bodyPr/>
                    <a:lstStyle/>
                    <a:p>
                      <a:pPr>
                        <a:spcAft>
                          <a:spcPts val="0"/>
                        </a:spcAft>
                      </a:pPr>
                      <a:r>
                        <a:rPr lang="en-GB" sz="1600" b="1" dirty="0">
                          <a:solidFill>
                            <a:srgbClr val="000000"/>
                          </a:solidFill>
                          <a:latin typeface="Arial"/>
                          <a:ea typeface="Times New Roman"/>
                          <a:cs typeface="Times New Roman"/>
                        </a:rPr>
                        <a:t>Aneurin Bevan</a:t>
                      </a:r>
                      <a:endParaRPr lang="en-GB" sz="1600" dirty="0">
                        <a:latin typeface="Calibri"/>
                        <a:ea typeface="Times New Roman"/>
                        <a:cs typeface="Times New Roman"/>
                      </a:endParaRPr>
                    </a:p>
                  </a:txBody>
                  <a:tcPr marL="68580" marR="68580" marT="17780" marB="17780" anchor="ctr"/>
                </a:tc>
                <a:tc>
                  <a:txBody>
                    <a:bodyPr/>
                    <a:lstStyle/>
                    <a:p>
                      <a:pPr algn="ctr">
                        <a:spcAft>
                          <a:spcPts val="0"/>
                        </a:spcAft>
                      </a:pPr>
                      <a:r>
                        <a:rPr lang="en-GB" sz="1600">
                          <a:solidFill>
                            <a:srgbClr val="000000"/>
                          </a:solidFill>
                          <a:latin typeface="Arial"/>
                          <a:ea typeface="Times New Roman"/>
                          <a:cs typeface="Times New Roman"/>
                        </a:rPr>
                        <a:t>86.3</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a:solidFill>
                            <a:srgbClr val="000000"/>
                          </a:solidFill>
                          <a:latin typeface="Arial"/>
                          <a:ea typeface="Times New Roman"/>
                          <a:cs typeface="Times New Roman"/>
                        </a:rPr>
                        <a:t>85.8</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dirty="0">
                          <a:solidFill>
                            <a:srgbClr val="000000"/>
                          </a:solidFill>
                          <a:latin typeface="Arial"/>
                          <a:ea typeface="Times New Roman"/>
                          <a:cs typeface="Times New Roman"/>
                        </a:rPr>
                        <a:t>-0.61</a:t>
                      </a:r>
                      <a:endParaRPr lang="en-GB" sz="1600" dirty="0">
                        <a:latin typeface="Calibri"/>
                        <a:ea typeface="Times New Roman"/>
                        <a:cs typeface="Times New Roman"/>
                      </a:endParaRPr>
                    </a:p>
                  </a:txBody>
                  <a:tcPr marL="68580" marR="68580" marT="17780" marB="17780" anchor="ctr"/>
                </a:tc>
              </a:tr>
              <a:tr h="429663">
                <a:tc>
                  <a:txBody>
                    <a:bodyPr/>
                    <a:lstStyle/>
                    <a:p>
                      <a:pPr>
                        <a:spcAft>
                          <a:spcPts val="0"/>
                        </a:spcAft>
                      </a:pPr>
                      <a:r>
                        <a:rPr lang="en-GB" sz="1600" b="1">
                          <a:solidFill>
                            <a:srgbClr val="000000"/>
                          </a:solidFill>
                          <a:latin typeface="Arial"/>
                          <a:ea typeface="Times New Roman"/>
                          <a:cs typeface="Times New Roman"/>
                        </a:rPr>
                        <a:t>Hywel Dda</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a:solidFill>
                            <a:srgbClr val="000000"/>
                          </a:solidFill>
                          <a:latin typeface="Arial"/>
                          <a:ea typeface="Times New Roman"/>
                          <a:cs typeface="Times New Roman"/>
                        </a:rPr>
                        <a:t>93.7</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a:solidFill>
                            <a:srgbClr val="000000"/>
                          </a:solidFill>
                          <a:latin typeface="Arial"/>
                          <a:ea typeface="Times New Roman"/>
                          <a:cs typeface="Times New Roman"/>
                        </a:rPr>
                        <a:t>93.7</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dirty="0">
                          <a:solidFill>
                            <a:srgbClr val="000000"/>
                          </a:solidFill>
                          <a:latin typeface="Arial"/>
                          <a:ea typeface="Times New Roman"/>
                          <a:cs typeface="Times New Roman"/>
                        </a:rPr>
                        <a:t>-0.03</a:t>
                      </a:r>
                      <a:endParaRPr lang="en-GB" sz="1600" dirty="0">
                        <a:latin typeface="Calibri"/>
                        <a:ea typeface="Times New Roman"/>
                        <a:cs typeface="Times New Roman"/>
                      </a:endParaRPr>
                    </a:p>
                  </a:txBody>
                  <a:tcPr marL="68580" marR="68580" marT="17780" marB="17780" anchor="ctr"/>
                </a:tc>
              </a:tr>
              <a:tr h="429663">
                <a:tc>
                  <a:txBody>
                    <a:bodyPr/>
                    <a:lstStyle/>
                    <a:p>
                      <a:pPr>
                        <a:spcAft>
                          <a:spcPts val="0"/>
                        </a:spcAft>
                      </a:pPr>
                      <a:r>
                        <a:rPr lang="en-GB" sz="1600" b="1">
                          <a:solidFill>
                            <a:srgbClr val="000000"/>
                          </a:solidFill>
                          <a:latin typeface="Arial"/>
                          <a:ea typeface="Times New Roman"/>
                          <a:cs typeface="Times New Roman"/>
                        </a:rPr>
                        <a:t>ABMU</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a:solidFill>
                            <a:srgbClr val="000000"/>
                          </a:solidFill>
                          <a:latin typeface="Arial"/>
                          <a:ea typeface="Times New Roman"/>
                          <a:cs typeface="Times New Roman"/>
                        </a:rPr>
                        <a:t>92.8</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a:solidFill>
                            <a:srgbClr val="000000"/>
                          </a:solidFill>
                          <a:latin typeface="Arial"/>
                          <a:ea typeface="Times New Roman"/>
                          <a:cs typeface="Times New Roman"/>
                        </a:rPr>
                        <a:t>93.6</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dirty="0">
                          <a:solidFill>
                            <a:srgbClr val="000000"/>
                          </a:solidFill>
                          <a:latin typeface="Arial"/>
                          <a:ea typeface="Times New Roman"/>
                          <a:cs typeface="Times New Roman"/>
                        </a:rPr>
                        <a:t>0.82</a:t>
                      </a:r>
                      <a:endParaRPr lang="en-GB" sz="1600" dirty="0">
                        <a:latin typeface="Calibri"/>
                        <a:ea typeface="Times New Roman"/>
                        <a:cs typeface="Times New Roman"/>
                      </a:endParaRPr>
                    </a:p>
                  </a:txBody>
                  <a:tcPr marL="68580" marR="68580" marT="17780" marB="17780" anchor="ctr"/>
                </a:tc>
              </a:tr>
              <a:tr h="429663">
                <a:tc>
                  <a:txBody>
                    <a:bodyPr/>
                    <a:lstStyle/>
                    <a:p>
                      <a:pPr>
                        <a:spcAft>
                          <a:spcPts val="0"/>
                        </a:spcAft>
                      </a:pPr>
                      <a:r>
                        <a:rPr lang="en-GB" sz="1600" b="1">
                          <a:solidFill>
                            <a:srgbClr val="000000"/>
                          </a:solidFill>
                          <a:latin typeface="Arial"/>
                          <a:ea typeface="Times New Roman"/>
                          <a:cs typeface="Times New Roman"/>
                        </a:rPr>
                        <a:t>Cwm Taf</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a:solidFill>
                            <a:srgbClr val="000000"/>
                          </a:solidFill>
                          <a:latin typeface="Arial"/>
                          <a:ea typeface="Times New Roman"/>
                          <a:cs typeface="Times New Roman"/>
                        </a:rPr>
                        <a:t>79.1</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a:solidFill>
                            <a:srgbClr val="000000"/>
                          </a:solidFill>
                          <a:latin typeface="Arial"/>
                          <a:ea typeface="Times New Roman"/>
                          <a:cs typeface="Times New Roman"/>
                        </a:rPr>
                        <a:t>80.1</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dirty="0">
                          <a:solidFill>
                            <a:srgbClr val="000000"/>
                          </a:solidFill>
                          <a:latin typeface="Arial"/>
                          <a:ea typeface="Times New Roman"/>
                          <a:cs typeface="Times New Roman"/>
                        </a:rPr>
                        <a:t>1.21</a:t>
                      </a:r>
                      <a:endParaRPr lang="en-GB" sz="1600" dirty="0">
                        <a:latin typeface="Calibri"/>
                        <a:ea typeface="Times New Roman"/>
                        <a:cs typeface="Times New Roman"/>
                      </a:endParaRPr>
                    </a:p>
                  </a:txBody>
                  <a:tcPr marL="68580" marR="68580" marT="17780" marB="17780" anchor="ctr"/>
                </a:tc>
              </a:tr>
              <a:tr h="429663">
                <a:tc>
                  <a:txBody>
                    <a:bodyPr/>
                    <a:lstStyle/>
                    <a:p>
                      <a:pPr>
                        <a:spcAft>
                          <a:spcPts val="0"/>
                        </a:spcAft>
                      </a:pPr>
                      <a:r>
                        <a:rPr lang="en-GB" sz="1600" b="1">
                          <a:solidFill>
                            <a:srgbClr val="000000"/>
                          </a:solidFill>
                          <a:latin typeface="Arial"/>
                          <a:ea typeface="Times New Roman"/>
                          <a:cs typeface="Times New Roman"/>
                        </a:rPr>
                        <a:t>Wales</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b="1">
                          <a:solidFill>
                            <a:srgbClr val="000000"/>
                          </a:solidFill>
                          <a:latin typeface="Arial"/>
                          <a:ea typeface="Times New Roman"/>
                          <a:cs typeface="Times New Roman"/>
                        </a:rPr>
                        <a:t>90.1</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b="1">
                          <a:solidFill>
                            <a:srgbClr val="000000"/>
                          </a:solidFill>
                          <a:latin typeface="Arial"/>
                          <a:ea typeface="Times New Roman"/>
                          <a:cs typeface="Times New Roman"/>
                        </a:rPr>
                        <a:t>89.8</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b="1" dirty="0">
                          <a:solidFill>
                            <a:srgbClr val="000000"/>
                          </a:solidFill>
                          <a:latin typeface="Arial"/>
                          <a:ea typeface="Times New Roman"/>
                          <a:cs typeface="Times New Roman"/>
                        </a:rPr>
                        <a:t>-0.33</a:t>
                      </a:r>
                      <a:endParaRPr lang="en-GB" sz="1600" dirty="0">
                        <a:latin typeface="Calibri"/>
                        <a:ea typeface="Times New Roman"/>
                        <a:cs typeface="Times New Roman"/>
                      </a:endParaRPr>
                    </a:p>
                  </a:txBody>
                  <a:tcPr marL="68580" marR="68580" marT="17780" marB="17780" anchor="ctr"/>
                </a:tc>
              </a:tr>
            </a:tbl>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1805" y="553079"/>
            <a:ext cx="8318809" cy="757921"/>
          </a:xfrm>
        </p:spPr>
        <p:txBody>
          <a:bodyPr>
            <a:noAutofit/>
          </a:bodyPr>
          <a:lstStyle/>
          <a:p>
            <a:r>
              <a:rPr lang="en-GB" sz="2000" dirty="0" smtClean="0"/>
              <a:t>Trend in long-acting analogue prescribing as a percentage of total long- and intermediate-acting insulin prescribed in primary care</a:t>
            </a:r>
            <a:endParaRPr lang="en-GB" sz="2000" dirty="0"/>
          </a:p>
        </p:txBody>
      </p:sp>
      <p:graphicFrame>
        <p:nvGraphicFramePr>
          <p:cNvPr id="4" name="Chart 3"/>
          <p:cNvGraphicFramePr/>
          <p:nvPr/>
        </p:nvGraphicFramePr>
        <p:xfrm>
          <a:off x="685800" y="1407590"/>
          <a:ext cx="8001000" cy="3621610"/>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4" descr="cid:image001.png@01D25553.7C22FD00"/>
          <p:cNvPicPr/>
          <p:nvPr/>
        </p:nvPicPr>
        <p:blipFill>
          <a:blip r:embed="rId3" r:link="rId4"/>
          <a:srcRect/>
          <a:stretch>
            <a:fillRect/>
          </a:stretch>
        </p:blipFill>
        <p:spPr bwMode="auto">
          <a:xfrm>
            <a:off x="1695003" y="5166552"/>
            <a:ext cx="5876687" cy="5205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34176" y="2107942"/>
            <a:ext cx="8686800" cy="757921"/>
          </a:xfrm>
        </p:spPr>
        <p:txBody>
          <a:bodyPr>
            <a:normAutofit fontScale="90000"/>
          </a:bodyPr>
          <a:lstStyle/>
          <a:p>
            <a:r>
              <a:rPr lang="en-GB" dirty="0" smtClean="0">
                <a:latin typeface="Arial" charset="0"/>
                <a:cs typeface="Arial" charset="0"/>
              </a:rPr>
              <a:t>Primary Care National Prescribing Indicators (NPIs)</a:t>
            </a:r>
            <a:endParaRPr lang="en-GB"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GB" sz="2000" dirty="0" smtClean="0"/>
              <a:t>Long-acting insulin analogues as a percentage of total long- and intermediate-acting insulin prescribing in secondary care </a:t>
            </a:r>
            <a:br>
              <a:rPr lang="en-GB" sz="2000" dirty="0" smtClean="0"/>
            </a:br>
            <a:endParaRPr lang="en-GB" sz="2000" dirty="0"/>
          </a:p>
        </p:txBody>
      </p:sp>
      <p:graphicFrame>
        <p:nvGraphicFramePr>
          <p:cNvPr id="4" name="Table 3"/>
          <p:cNvGraphicFramePr>
            <a:graphicFrameLocks noGrp="1"/>
          </p:cNvGraphicFramePr>
          <p:nvPr/>
        </p:nvGraphicFramePr>
        <p:xfrm>
          <a:off x="685800" y="1616928"/>
          <a:ext cx="7967546" cy="3898424"/>
        </p:xfrm>
        <a:graphic>
          <a:graphicData uri="http://schemas.openxmlformats.org/drawingml/2006/table">
            <a:tbl>
              <a:tblPr firstRow="1" bandRow="1">
                <a:tableStyleId>{5C22544A-7EE6-4342-B048-85BDC9FD1C3A}</a:tableStyleId>
              </a:tblPr>
              <a:tblGrid>
                <a:gridCol w="2000250"/>
                <a:gridCol w="2000250"/>
                <a:gridCol w="2000250"/>
                <a:gridCol w="1966796"/>
              </a:tblGrid>
              <a:tr h="421898">
                <a:tc>
                  <a:txBody>
                    <a:bodyPr/>
                    <a:lstStyle/>
                    <a:p>
                      <a:pPr>
                        <a:spcAft>
                          <a:spcPts val="0"/>
                        </a:spcAft>
                      </a:pPr>
                      <a:endParaRPr lang="en-GB" sz="1600" dirty="0">
                        <a:latin typeface="Calibri"/>
                        <a:ea typeface="Times New Roman"/>
                        <a:cs typeface="Times New Roman"/>
                      </a:endParaRPr>
                    </a:p>
                  </a:txBody>
                  <a:tcPr marL="68580" marR="68580" marT="17780" marB="17780" anchor="ctr"/>
                </a:tc>
                <a:tc>
                  <a:txBody>
                    <a:bodyPr/>
                    <a:lstStyle/>
                    <a:p>
                      <a:pPr algn="ctr">
                        <a:spcAft>
                          <a:spcPts val="0"/>
                        </a:spcAft>
                      </a:pPr>
                      <a:r>
                        <a:rPr lang="en-GB" sz="1600" b="1" dirty="0">
                          <a:solidFill>
                            <a:srgbClr val="FFFFFF"/>
                          </a:solidFill>
                          <a:latin typeface="Arial"/>
                          <a:ea typeface="Times New Roman"/>
                          <a:cs typeface="Times New Roman"/>
                        </a:rPr>
                        <a:t>2015–2016 Qtr 2 (%)</a:t>
                      </a:r>
                      <a:endParaRPr lang="en-GB" sz="1600" dirty="0">
                        <a:latin typeface="Calibri"/>
                        <a:ea typeface="Times New Roman"/>
                        <a:cs typeface="Times New Roman"/>
                      </a:endParaRPr>
                    </a:p>
                  </a:txBody>
                  <a:tcPr marL="68580" marR="68580" marT="17780" marB="17780" anchor="ctr"/>
                </a:tc>
                <a:tc>
                  <a:txBody>
                    <a:bodyPr/>
                    <a:lstStyle/>
                    <a:p>
                      <a:pPr algn="ctr">
                        <a:spcAft>
                          <a:spcPts val="0"/>
                        </a:spcAft>
                      </a:pPr>
                      <a:r>
                        <a:rPr lang="en-GB" sz="1600" b="1">
                          <a:solidFill>
                            <a:srgbClr val="FFFFFF"/>
                          </a:solidFill>
                          <a:latin typeface="Arial"/>
                          <a:ea typeface="Times New Roman"/>
                          <a:cs typeface="Times New Roman"/>
                        </a:rPr>
                        <a:t>2016–2017 Qtr 2 (%)</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b="1">
                          <a:solidFill>
                            <a:srgbClr val="FFFFFF"/>
                          </a:solidFill>
                          <a:latin typeface="Arial"/>
                          <a:ea typeface="Times New Roman"/>
                          <a:cs typeface="Times New Roman"/>
                        </a:rPr>
                        <a:t>% Change</a:t>
                      </a:r>
                      <a:endParaRPr lang="en-GB" sz="1600">
                        <a:latin typeface="Calibri"/>
                        <a:ea typeface="Times New Roman"/>
                        <a:cs typeface="Times New Roman"/>
                      </a:endParaRPr>
                    </a:p>
                  </a:txBody>
                  <a:tcPr marL="68580" marR="68580" marT="17780" marB="17780" anchor="ctr"/>
                </a:tc>
              </a:tr>
              <a:tr h="421898">
                <a:tc>
                  <a:txBody>
                    <a:bodyPr/>
                    <a:lstStyle/>
                    <a:p>
                      <a:pPr>
                        <a:spcAft>
                          <a:spcPts val="0"/>
                        </a:spcAft>
                      </a:pPr>
                      <a:r>
                        <a:rPr lang="en-GB" sz="1600" b="1">
                          <a:solidFill>
                            <a:srgbClr val="000000"/>
                          </a:solidFill>
                          <a:latin typeface="Arial"/>
                          <a:ea typeface="Times New Roman"/>
                          <a:cs typeface="Times New Roman"/>
                        </a:rPr>
                        <a:t>Cwm Taf</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dirty="0">
                          <a:latin typeface="Arial"/>
                          <a:ea typeface="Times New Roman"/>
                          <a:cs typeface="Times New Roman"/>
                        </a:rPr>
                        <a:t>62.8</a:t>
                      </a:r>
                      <a:endParaRPr lang="en-GB" sz="1600" dirty="0">
                        <a:latin typeface="Calibri"/>
                        <a:ea typeface="Times New Roman"/>
                        <a:cs typeface="Times New Roman"/>
                      </a:endParaRPr>
                    </a:p>
                  </a:txBody>
                  <a:tcPr marL="68580" marR="68580" marT="17780" marB="17780" anchor="ctr"/>
                </a:tc>
                <a:tc>
                  <a:txBody>
                    <a:bodyPr/>
                    <a:lstStyle/>
                    <a:p>
                      <a:pPr algn="ctr">
                        <a:spcAft>
                          <a:spcPts val="0"/>
                        </a:spcAft>
                      </a:pPr>
                      <a:r>
                        <a:rPr lang="en-GB" sz="1600">
                          <a:latin typeface="Arial"/>
                          <a:ea typeface="Times New Roman"/>
                          <a:cs typeface="Times New Roman"/>
                        </a:rPr>
                        <a:t>56.2</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a:latin typeface="Arial"/>
                          <a:ea typeface="Times New Roman"/>
                          <a:cs typeface="Times New Roman"/>
                        </a:rPr>
                        <a:t>-10.5</a:t>
                      </a:r>
                      <a:endParaRPr lang="en-GB" sz="1600">
                        <a:latin typeface="Calibri"/>
                        <a:ea typeface="Times New Roman"/>
                        <a:cs typeface="Times New Roman"/>
                      </a:endParaRPr>
                    </a:p>
                  </a:txBody>
                  <a:tcPr marL="68580" marR="68580" marT="17780" marB="17780" anchor="ctr"/>
                </a:tc>
              </a:tr>
              <a:tr h="421898">
                <a:tc>
                  <a:txBody>
                    <a:bodyPr/>
                    <a:lstStyle/>
                    <a:p>
                      <a:pPr>
                        <a:spcAft>
                          <a:spcPts val="0"/>
                        </a:spcAft>
                      </a:pPr>
                      <a:r>
                        <a:rPr lang="en-GB" sz="1600" b="1">
                          <a:solidFill>
                            <a:srgbClr val="000000"/>
                          </a:solidFill>
                          <a:latin typeface="Arial"/>
                          <a:ea typeface="Times New Roman"/>
                          <a:cs typeface="Times New Roman"/>
                        </a:rPr>
                        <a:t>Cardiff and Vale</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dirty="0">
                          <a:latin typeface="Arial"/>
                          <a:ea typeface="Times New Roman"/>
                          <a:cs typeface="Times New Roman"/>
                        </a:rPr>
                        <a:t>83.3</a:t>
                      </a:r>
                      <a:endParaRPr lang="en-GB" sz="1600" dirty="0">
                        <a:latin typeface="Calibri"/>
                        <a:ea typeface="Times New Roman"/>
                        <a:cs typeface="Times New Roman"/>
                      </a:endParaRPr>
                    </a:p>
                  </a:txBody>
                  <a:tcPr marL="68580" marR="68580" marT="17780" marB="17780" anchor="ctr"/>
                </a:tc>
                <a:tc>
                  <a:txBody>
                    <a:bodyPr/>
                    <a:lstStyle/>
                    <a:p>
                      <a:pPr algn="ctr">
                        <a:spcAft>
                          <a:spcPts val="0"/>
                        </a:spcAft>
                      </a:pPr>
                      <a:r>
                        <a:rPr lang="en-GB" sz="1600">
                          <a:latin typeface="Arial"/>
                          <a:ea typeface="Times New Roman"/>
                          <a:cs typeface="Times New Roman"/>
                        </a:rPr>
                        <a:t>83.0</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a:latin typeface="Arial"/>
                          <a:ea typeface="Times New Roman"/>
                          <a:cs typeface="Times New Roman"/>
                        </a:rPr>
                        <a:t>-0.36</a:t>
                      </a:r>
                      <a:endParaRPr lang="en-GB" sz="1600">
                        <a:latin typeface="Calibri"/>
                        <a:ea typeface="Times New Roman"/>
                        <a:cs typeface="Times New Roman"/>
                      </a:endParaRPr>
                    </a:p>
                  </a:txBody>
                  <a:tcPr marL="68580" marR="68580" marT="17780" marB="17780" anchor="ctr"/>
                </a:tc>
              </a:tr>
              <a:tr h="421898">
                <a:tc>
                  <a:txBody>
                    <a:bodyPr/>
                    <a:lstStyle/>
                    <a:p>
                      <a:pPr>
                        <a:spcAft>
                          <a:spcPts val="0"/>
                        </a:spcAft>
                      </a:pPr>
                      <a:r>
                        <a:rPr lang="en-GB" sz="1600" b="1">
                          <a:solidFill>
                            <a:srgbClr val="000000"/>
                          </a:solidFill>
                          <a:latin typeface="Arial"/>
                          <a:ea typeface="Times New Roman"/>
                          <a:cs typeface="Times New Roman"/>
                        </a:rPr>
                        <a:t>Velindre</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dirty="0">
                          <a:latin typeface="Arial"/>
                          <a:ea typeface="Times New Roman"/>
                          <a:cs typeface="Times New Roman"/>
                        </a:rPr>
                        <a:t>100</a:t>
                      </a:r>
                      <a:endParaRPr lang="en-GB" sz="1600" dirty="0">
                        <a:latin typeface="Calibri"/>
                        <a:ea typeface="Times New Roman"/>
                        <a:cs typeface="Times New Roman"/>
                      </a:endParaRPr>
                    </a:p>
                  </a:txBody>
                  <a:tcPr marL="68580" marR="68580" marT="17780" marB="17780" anchor="ctr"/>
                </a:tc>
                <a:tc>
                  <a:txBody>
                    <a:bodyPr/>
                    <a:lstStyle/>
                    <a:p>
                      <a:pPr algn="ctr">
                        <a:spcAft>
                          <a:spcPts val="0"/>
                        </a:spcAft>
                      </a:pPr>
                      <a:r>
                        <a:rPr lang="en-GB" sz="1600">
                          <a:latin typeface="Arial"/>
                          <a:ea typeface="Times New Roman"/>
                          <a:cs typeface="Times New Roman"/>
                        </a:rPr>
                        <a:t>100</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a:latin typeface="Arial"/>
                          <a:ea typeface="Times New Roman"/>
                          <a:cs typeface="Times New Roman"/>
                        </a:rPr>
                        <a:t>0.00</a:t>
                      </a:r>
                      <a:endParaRPr lang="en-GB" sz="1600">
                        <a:latin typeface="Calibri"/>
                        <a:ea typeface="Times New Roman"/>
                        <a:cs typeface="Times New Roman"/>
                      </a:endParaRPr>
                    </a:p>
                  </a:txBody>
                  <a:tcPr marL="68580" marR="68580" marT="17780" marB="17780" anchor="ctr"/>
                </a:tc>
              </a:tr>
              <a:tr h="421898">
                <a:tc>
                  <a:txBody>
                    <a:bodyPr/>
                    <a:lstStyle/>
                    <a:p>
                      <a:pPr>
                        <a:spcAft>
                          <a:spcPts val="0"/>
                        </a:spcAft>
                      </a:pPr>
                      <a:r>
                        <a:rPr lang="en-GB" sz="1600" b="1">
                          <a:solidFill>
                            <a:srgbClr val="000000"/>
                          </a:solidFill>
                          <a:latin typeface="Arial"/>
                          <a:ea typeface="Times New Roman"/>
                          <a:cs typeface="Times New Roman"/>
                        </a:rPr>
                        <a:t>Aneurin Bevan</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dirty="0">
                          <a:latin typeface="Arial"/>
                          <a:ea typeface="Times New Roman"/>
                          <a:cs typeface="Times New Roman"/>
                        </a:rPr>
                        <a:t>71.9</a:t>
                      </a:r>
                      <a:endParaRPr lang="en-GB" sz="1600" dirty="0">
                        <a:latin typeface="Calibri"/>
                        <a:ea typeface="Times New Roman"/>
                        <a:cs typeface="Times New Roman"/>
                      </a:endParaRPr>
                    </a:p>
                  </a:txBody>
                  <a:tcPr marL="68580" marR="68580" marT="17780" marB="17780" anchor="ctr"/>
                </a:tc>
                <a:tc>
                  <a:txBody>
                    <a:bodyPr/>
                    <a:lstStyle/>
                    <a:p>
                      <a:pPr algn="ctr">
                        <a:spcAft>
                          <a:spcPts val="0"/>
                        </a:spcAft>
                      </a:pPr>
                      <a:r>
                        <a:rPr lang="en-GB" sz="1600">
                          <a:latin typeface="Arial"/>
                          <a:ea typeface="Times New Roman"/>
                          <a:cs typeface="Times New Roman"/>
                        </a:rPr>
                        <a:t>73.0</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a:latin typeface="Arial"/>
                          <a:ea typeface="Times New Roman"/>
                          <a:cs typeface="Times New Roman"/>
                        </a:rPr>
                        <a:t>1.53</a:t>
                      </a:r>
                      <a:endParaRPr lang="en-GB" sz="1600">
                        <a:latin typeface="Calibri"/>
                        <a:ea typeface="Times New Roman"/>
                        <a:cs typeface="Times New Roman"/>
                      </a:endParaRPr>
                    </a:p>
                  </a:txBody>
                  <a:tcPr marL="68580" marR="68580" marT="17780" marB="17780" anchor="ctr"/>
                </a:tc>
              </a:tr>
              <a:tr h="421898">
                <a:tc>
                  <a:txBody>
                    <a:bodyPr/>
                    <a:lstStyle/>
                    <a:p>
                      <a:pPr>
                        <a:spcAft>
                          <a:spcPts val="0"/>
                        </a:spcAft>
                      </a:pPr>
                      <a:r>
                        <a:rPr lang="en-GB" sz="1600" b="1">
                          <a:solidFill>
                            <a:srgbClr val="000000"/>
                          </a:solidFill>
                          <a:latin typeface="Arial"/>
                          <a:ea typeface="Times New Roman"/>
                          <a:cs typeface="Times New Roman"/>
                        </a:rPr>
                        <a:t>Hywel Dda</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dirty="0">
                          <a:latin typeface="Arial"/>
                          <a:ea typeface="Times New Roman"/>
                          <a:cs typeface="Times New Roman"/>
                        </a:rPr>
                        <a:t>79.6</a:t>
                      </a:r>
                      <a:endParaRPr lang="en-GB" sz="1600" dirty="0">
                        <a:latin typeface="Calibri"/>
                        <a:ea typeface="Times New Roman"/>
                        <a:cs typeface="Times New Roman"/>
                      </a:endParaRPr>
                    </a:p>
                  </a:txBody>
                  <a:tcPr marL="68580" marR="68580" marT="17780" marB="17780" anchor="ctr"/>
                </a:tc>
                <a:tc>
                  <a:txBody>
                    <a:bodyPr/>
                    <a:lstStyle/>
                    <a:p>
                      <a:pPr algn="ctr">
                        <a:spcAft>
                          <a:spcPts val="0"/>
                        </a:spcAft>
                      </a:pPr>
                      <a:r>
                        <a:rPr lang="en-GB" sz="1600">
                          <a:latin typeface="Arial"/>
                          <a:ea typeface="Times New Roman"/>
                          <a:cs typeface="Times New Roman"/>
                        </a:rPr>
                        <a:t>81.2</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a:latin typeface="Arial"/>
                          <a:ea typeface="Times New Roman"/>
                          <a:cs typeface="Times New Roman"/>
                        </a:rPr>
                        <a:t>2.01</a:t>
                      </a:r>
                      <a:endParaRPr lang="en-GB" sz="1600">
                        <a:latin typeface="Calibri"/>
                        <a:ea typeface="Times New Roman"/>
                        <a:cs typeface="Times New Roman"/>
                      </a:endParaRPr>
                    </a:p>
                  </a:txBody>
                  <a:tcPr marL="68580" marR="68580" marT="17780" marB="17780" anchor="ctr"/>
                </a:tc>
              </a:tr>
              <a:tr h="421898">
                <a:tc>
                  <a:txBody>
                    <a:bodyPr/>
                    <a:lstStyle/>
                    <a:p>
                      <a:pPr>
                        <a:spcAft>
                          <a:spcPts val="0"/>
                        </a:spcAft>
                      </a:pPr>
                      <a:r>
                        <a:rPr lang="en-GB" sz="1600" b="1">
                          <a:solidFill>
                            <a:srgbClr val="000000"/>
                          </a:solidFill>
                          <a:latin typeface="Arial"/>
                          <a:ea typeface="Times New Roman"/>
                          <a:cs typeface="Times New Roman"/>
                        </a:rPr>
                        <a:t>BCU</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a:latin typeface="Arial"/>
                          <a:ea typeface="Times New Roman"/>
                          <a:cs typeface="Times New Roman"/>
                        </a:rPr>
                        <a:t>77.5</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dirty="0">
                          <a:latin typeface="Arial"/>
                          <a:ea typeface="Times New Roman"/>
                          <a:cs typeface="Times New Roman"/>
                        </a:rPr>
                        <a:t>79.7</a:t>
                      </a:r>
                      <a:endParaRPr lang="en-GB" sz="1600" dirty="0">
                        <a:latin typeface="Calibri"/>
                        <a:ea typeface="Times New Roman"/>
                        <a:cs typeface="Times New Roman"/>
                      </a:endParaRPr>
                    </a:p>
                  </a:txBody>
                  <a:tcPr marL="68580" marR="68580" marT="17780" marB="17780" anchor="ctr"/>
                </a:tc>
                <a:tc>
                  <a:txBody>
                    <a:bodyPr/>
                    <a:lstStyle/>
                    <a:p>
                      <a:pPr algn="ctr">
                        <a:spcAft>
                          <a:spcPts val="0"/>
                        </a:spcAft>
                      </a:pPr>
                      <a:r>
                        <a:rPr lang="en-GB" sz="1600">
                          <a:latin typeface="Arial"/>
                          <a:ea typeface="Times New Roman"/>
                          <a:cs typeface="Times New Roman"/>
                        </a:rPr>
                        <a:t>2.84</a:t>
                      </a:r>
                      <a:endParaRPr lang="en-GB" sz="1600">
                        <a:latin typeface="Calibri"/>
                        <a:ea typeface="Times New Roman"/>
                        <a:cs typeface="Times New Roman"/>
                      </a:endParaRPr>
                    </a:p>
                  </a:txBody>
                  <a:tcPr marL="68580" marR="68580" marT="17780" marB="17780" anchor="ctr"/>
                </a:tc>
              </a:tr>
              <a:tr h="421898">
                <a:tc>
                  <a:txBody>
                    <a:bodyPr/>
                    <a:lstStyle/>
                    <a:p>
                      <a:pPr>
                        <a:spcAft>
                          <a:spcPts val="0"/>
                        </a:spcAft>
                      </a:pPr>
                      <a:r>
                        <a:rPr lang="en-GB" sz="1600" b="1">
                          <a:solidFill>
                            <a:srgbClr val="000000"/>
                          </a:solidFill>
                          <a:latin typeface="Arial"/>
                          <a:ea typeface="Times New Roman"/>
                          <a:cs typeface="Times New Roman"/>
                        </a:rPr>
                        <a:t>ABMU</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a:latin typeface="Arial"/>
                          <a:ea typeface="Times New Roman"/>
                          <a:cs typeface="Times New Roman"/>
                        </a:rPr>
                        <a:t>78.6</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dirty="0">
                          <a:latin typeface="Arial"/>
                          <a:ea typeface="Times New Roman"/>
                          <a:cs typeface="Times New Roman"/>
                        </a:rPr>
                        <a:t>85.8</a:t>
                      </a:r>
                      <a:endParaRPr lang="en-GB" sz="1600" dirty="0">
                        <a:latin typeface="Calibri"/>
                        <a:ea typeface="Times New Roman"/>
                        <a:cs typeface="Times New Roman"/>
                      </a:endParaRPr>
                    </a:p>
                  </a:txBody>
                  <a:tcPr marL="68580" marR="68580" marT="17780" marB="17780" anchor="ctr"/>
                </a:tc>
                <a:tc>
                  <a:txBody>
                    <a:bodyPr/>
                    <a:lstStyle/>
                    <a:p>
                      <a:pPr algn="ctr">
                        <a:spcAft>
                          <a:spcPts val="0"/>
                        </a:spcAft>
                      </a:pPr>
                      <a:r>
                        <a:rPr lang="en-GB" sz="1600" dirty="0">
                          <a:latin typeface="Arial"/>
                          <a:ea typeface="Times New Roman"/>
                          <a:cs typeface="Times New Roman"/>
                        </a:rPr>
                        <a:t>9.16</a:t>
                      </a:r>
                      <a:endParaRPr lang="en-GB" sz="1600" dirty="0">
                        <a:latin typeface="Calibri"/>
                        <a:ea typeface="Times New Roman"/>
                        <a:cs typeface="Times New Roman"/>
                      </a:endParaRPr>
                    </a:p>
                  </a:txBody>
                  <a:tcPr marL="68580" marR="68580" marT="17780" marB="17780" anchor="ctr"/>
                </a:tc>
              </a:tr>
              <a:tr h="421898">
                <a:tc>
                  <a:txBody>
                    <a:bodyPr/>
                    <a:lstStyle/>
                    <a:p>
                      <a:pPr>
                        <a:spcAft>
                          <a:spcPts val="0"/>
                        </a:spcAft>
                      </a:pPr>
                      <a:r>
                        <a:rPr lang="en-GB" sz="1600" b="1" dirty="0">
                          <a:solidFill>
                            <a:srgbClr val="000000"/>
                          </a:solidFill>
                          <a:latin typeface="Arial"/>
                          <a:ea typeface="Times New Roman"/>
                          <a:cs typeface="Times New Roman"/>
                        </a:rPr>
                        <a:t>Wales</a:t>
                      </a:r>
                      <a:endParaRPr lang="en-GB" sz="1600" dirty="0">
                        <a:latin typeface="Calibri"/>
                        <a:ea typeface="Times New Roman"/>
                        <a:cs typeface="Times New Roman"/>
                      </a:endParaRPr>
                    </a:p>
                  </a:txBody>
                  <a:tcPr marL="68580" marR="68580" marT="17780" marB="17780" anchor="ctr"/>
                </a:tc>
                <a:tc>
                  <a:txBody>
                    <a:bodyPr/>
                    <a:lstStyle/>
                    <a:p>
                      <a:pPr algn="ctr">
                        <a:spcAft>
                          <a:spcPts val="0"/>
                        </a:spcAft>
                      </a:pPr>
                      <a:r>
                        <a:rPr lang="en-GB" sz="1600" b="1">
                          <a:solidFill>
                            <a:srgbClr val="000000"/>
                          </a:solidFill>
                          <a:latin typeface="Arial"/>
                          <a:ea typeface="Times New Roman"/>
                          <a:cs typeface="Times New Roman"/>
                        </a:rPr>
                        <a:t>76.2</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b="1">
                          <a:solidFill>
                            <a:srgbClr val="000000"/>
                          </a:solidFill>
                          <a:latin typeface="Arial"/>
                          <a:ea typeface="Times New Roman"/>
                          <a:cs typeface="Times New Roman"/>
                        </a:rPr>
                        <a:t>77.7</a:t>
                      </a:r>
                      <a:endParaRPr lang="en-GB" sz="1600">
                        <a:latin typeface="Calibri"/>
                        <a:ea typeface="Times New Roman"/>
                        <a:cs typeface="Times New Roman"/>
                      </a:endParaRPr>
                    </a:p>
                  </a:txBody>
                  <a:tcPr marL="68580" marR="68580" marT="17780" marB="17780" anchor="ctr"/>
                </a:tc>
                <a:tc>
                  <a:txBody>
                    <a:bodyPr/>
                    <a:lstStyle/>
                    <a:p>
                      <a:pPr algn="ctr">
                        <a:spcAft>
                          <a:spcPts val="0"/>
                        </a:spcAft>
                      </a:pPr>
                      <a:r>
                        <a:rPr lang="en-GB" sz="1600" b="1" dirty="0">
                          <a:solidFill>
                            <a:srgbClr val="000000"/>
                          </a:solidFill>
                          <a:latin typeface="Arial"/>
                          <a:ea typeface="Times New Roman"/>
                          <a:cs typeface="Times New Roman"/>
                        </a:rPr>
                        <a:t>1.96</a:t>
                      </a:r>
                      <a:endParaRPr lang="en-GB" sz="1600" dirty="0">
                        <a:latin typeface="Calibri"/>
                        <a:ea typeface="Times New Roman"/>
                        <a:cs typeface="Times New Roman"/>
                      </a:endParaRPr>
                    </a:p>
                  </a:txBody>
                  <a:tcPr marL="68580" marR="68580" marT="17780" marB="17780" anchor="ctr"/>
                </a:tc>
              </a:tr>
            </a:tbl>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Prescribing of </a:t>
            </a:r>
            <a:r>
              <a:rPr lang="en-GB" dirty="0" err="1" smtClean="0"/>
              <a:t>biosimilars</a:t>
            </a:r>
            <a:endParaRPr lang="en-GB" dirty="0"/>
          </a:p>
        </p:txBody>
      </p:sp>
      <p:sp>
        <p:nvSpPr>
          <p:cNvPr id="3" name="Subtitle 2"/>
          <p:cNvSpPr>
            <a:spLocks noGrp="1"/>
          </p:cNvSpPr>
          <p:nvPr>
            <p:ph type="subTitle" idx="1"/>
          </p:nvPr>
        </p:nvSpPr>
        <p:spPr>
          <a:xfrm>
            <a:off x="685800" y="1137424"/>
            <a:ext cx="8001000" cy="3936381"/>
          </a:xfrm>
        </p:spPr>
        <p:txBody>
          <a:bodyPr>
            <a:noAutofit/>
          </a:bodyPr>
          <a:lstStyle/>
          <a:p>
            <a:pPr>
              <a:buFont typeface="Arial" pitchFamily="34" charset="0"/>
              <a:buChar char="•"/>
            </a:pPr>
            <a:r>
              <a:rPr lang="en-GB" sz="1800" dirty="0" smtClean="0">
                <a:solidFill>
                  <a:schemeClr val="tx1"/>
                </a:solidFill>
              </a:rPr>
              <a:t> 	Aim is to increase the appropriate use of biosimilar medicines in line with 	guidance and increase commercial competition.</a:t>
            </a:r>
          </a:p>
          <a:p>
            <a:pPr>
              <a:buFont typeface="Arial" pitchFamily="34" charset="0"/>
              <a:buChar char="•"/>
            </a:pPr>
            <a:endParaRPr lang="en-GB" sz="1800" dirty="0" smtClean="0">
              <a:solidFill>
                <a:schemeClr val="tx1"/>
              </a:solidFill>
            </a:endParaRPr>
          </a:p>
          <a:p>
            <a:pPr>
              <a:buFont typeface="Arial" pitchFamily="34" charset="0"/>
              <a:buChar char="•"/>
            </a:pPr>
            <a:r>
              <a:rPr lang="en-GB" sz="1800" dirty="0" smtClean="0">
                <a:solidFill>
                  <a:schemeClr val="tx1"/>
                </a:solidFill>
              </a:rPr>
              <a:t> 	A biosimilar medicine is “</a:t>
            </a:r>
            <a:r>
              <a:rPr lang="en-GB" sz="1800" i="1" dirty="0" smtClean="0">
                <a:solidFill>
                  <a:schemeClr val="tx1"/>
                </a:solidFill>
              </a:rPr>
              <a:t>a biological medicine that is developed to be 	highly similar and clinically equivalent to an existing biological medicine”.</a:t>
            </a:r>
          </a:p>
          <a:p>
            <a:endParaRPr lang="en-GB" sz="1800" dirty="0" smtClean="0">
              <a:solidFill>
                <a:schemeClr val="tx1"/>
              </a:solidFill>
            </a:endParaRPr>
          </a:p>
          <a:p>
            <a:pPr>
              <a:buFont typeface="Arial" pitchFamily="34" charset="0"/>
              <a:buChar char="•"/>
            </a:pPr>
            <a:r>
              <a:rPr lang="en-GB" sz="1800" dirty="0" smtClean="0">
                <a:solidFill>
                  <a:schemeClr val="tx1"/>
                </a:solidFill>
              </a:rPr>
              <a:t> 	Biological medicines including all biosimilars must be prescribed by 	brand name.</a:t>
            </a:r>
          </a:p>
          <a:p>
            <a:endParaRPr lang="en-GB" sz="1800" dirty="0" smtClean="0">
              <a:solidFill>
                <a:schemeClr val="tx1"/>
              </a:solidFill>
            </a:endParaRPr>
          </a:p>
          <a:p>
            <a:pPr>
              <a:buFont typeface="Arial" pitchFamily="34" charset="0"/>
              <a:buChar char="•"/>
            </a:pPr>
            <a:r>
              <a:rPr lang="en-GB" sz="1800" dirty="0" smtClean="0">
                <a:solidFill>
                  <a:schemeClr val="tx1"/>
                </a:solidFill>
              </a:rPr>
              <a:t> 	Within the next five years a number of biological medicines will lose their 	patent protection thus increasing the potential opportunity of prescribing 	biosimilar medicines.</a:t>
            </a:r>
          </a:p>
          <a:p>
            <a:pPr>
              <a:buFont typeface="Arial" pitchFamily="34" charset="0"/>
              <a:buChar char="•"/>
            </a:pPr>
            <a:endParaRPr lang="en-GB" sz="1800" dirty="0" smtClean="0">
              <a:solidFill>
                <a:schemeClr val="tx1"/>
              </a:solidFill>
            </a:endParaRPr>
          </a:p>
          <a:p>
            <a:pPr>
              <a:buFont typeface="Arial" pitchFamily="34" charset="0"/>
              <a:buChar char="•"/>
            </a:pPr>
            <a:r>
              <a:rPr lang="en-GB" sz="1800" dirty="0" smtClean="0">
                <a:solidFill>
                  <a:schemeClr val="tx1"/>
                </a:solidFill>
              </a:rPr>
              <a:t> 	There are a number of biosimilar medicines available within NHS Wales; 	those currently being monitored are filgrastim - Nivestim</a:t>
            </a:r>
            <a:r>
              <a:rPr lang="en-GB" sz="1800" baseline="30000" dirty="0" smtClean="0">
                <a:solidFill>
                  <a:schemeClr val="tx1"/>
                </a:solidFill>
              </a:rPr>
              <a:t>®</a:t>
            </a:r>
            <a:r>
              <a:rPr lang="en-GB" sz="1800" dirty="0" smtClean="0">
                <a:solidFill>
                  <a:schemeClr val="tx1"/>
                </a:solidFill>
              </a:rPr>
              <a:t>, Zarzio</a:t>
            </a:r>
            <a:r>
              <a:rPr lang="en-GB" sz="1800" baseline="30000" dirty="0" smtClean="0">
                <a:solidFill>
                  <a:schemeClr val="tx1"/>
                </a:solidFill>
              </a:rPr>
              <a:t>®</a:t>
            </a:r>
            <a:r>
              <a:rPr lang="en-GB" sz="1800" dirty="0" smtClean="0">
                <a:solidFill>
                  <a:schemeClr val="tx1"/>
                </a:solidFill>
              </a:rPr>
              <a:t>, 	</a:t>
            </a:r>
            <a:r>
              <a:rPr lang="en-GB" sz="1800" dirty="0" err="1" smtClean="0">
                <a:solidFill>
                  <a:schemeClr val="tx1"/>
                </a:solidFill>
              </a:rPr>
              <a:t>infliximab</a:t>
            </a:r>
            <a:r>
              <a:rPr lang="en-GB" sz="1800" dirty="0" smtClean="0">
                <a:solidFill>
                  <a:schemeClr val="tx1"/>
                </a:solidFill>
              </a:rPr>
              <a:t> - Inflectra</a:t>
            </a:r>
            <a:r>
              <a:rPr lang="en-GB" sz="1800" baseline="30000" dirty="0" smtClean="0">
                <a:solidFill>
                  <a:schemeClr val="tx1"/>
                </a:solidFill>
              </a:rPr>
              <a:t>®</a:t>
            </a:r>
            <a:r>
              <a:rPr lang="en-GB" sz="1800" dirty="0" smtClean="0">
                <a:solidFill>
                  <a:schemeClr val="tx1"/>
                </a:solidFill>
              </a:rPr>
              <a:t> and insulin glargine – Abasaglar</a:t>
            </a:r>
            <a:r>
              <a:rPr lang="en-GB" sz="1800" baseline="30000" dirty="0" smtClean="0">
                <a:solidFill>
                  <a:schemeClr val="tx1"/>
                </a:solidFill>
              </a:rPr>
              <a:t>®</a:t>
            </a:r>
            <a:endParaRPr lang="en-GB" sz="1800"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Prescribing of biosimilars – Filgrastim</a:t>
            </a:r>
            <a:endParaRPr lang="en-GB" dirty="0"/>
          </a:p>
        </p:txBody>
      </p:sp>
      <p:sp>
        <p:nvSpPr>
          <p:cNvPr id="3" name="Subtitle 2"/>
          <p:cNvSpPr>
            <a:spLocks noGrp="1"/>
          </p:cNvSpPr>
          <p:nvPr>
            <p:ph type="subTitle" idx="1"/>
          </p:nvPr>
        </p:nvSpPr>
        <p:spPr/>
        <p:txBody>
          <a:bodyPr/>
          <a:lstStyle/>
          <a:p>
            <a:pPr>
              <a:buFont typeface="Arial" pitchFamily="34" charset="0"/>
              <a:buChar char="•"/>
            </a:pPr>
            <a:r>
              <a:rPr lang="en-GB" sz="2400" dirty="0" smtClean="0">
                <a:solidFill>
                  <a:schemeClr val="tx1"/>
                </a:solidFill>
              </a:rPr>
              <a:t> 	Use of filgrastim biosimilars as a percentage of all 	</a:t>
            </a:r>
            <a:r>
              <a:rPr lang="en-GB" sz="2400" dirty="0" err="1" smtClean="0">
                <a:solidFill>
                  <a:schemeClr val="tx1"/>
                </a:solidFill>
              </a:rPr>
              <a:t>filgrastim</a:t>
            </a:r>
            <a:r>
              <a:rPr lang="en-GB" sz="2400" dirty="0" smtClean="0">
                <a:solidFill>
                  <a:schemeClr val="tx1"/>
                </a:solidFill>
              </a:rPr>
              <a:t> within NHS Wales for quarter ending 	September 2016 was 98.8%.</a:t>
            </a:r>
          </a:p>
          <a:p>
            <a:endParaRPr lang="en-GB" sz="2400" dirty="0" smtClean="0">
              <a:solidFill>
                <a:schemeClr val="tx1"/>
              </a:solidFill>
            </a:endParaRPr>
          </a:p>
          <a:p>
            <a:pPr>
              <a:buFont typeface="Arial" pitchFamily="34" charset="0"/>
              <a:buChar char="•"/>
            </a:pPr>
            <a:r>
              <a:rPr lang="en-GB" sz="2400" dirty="0" smtClean="0">
                <a:solidFill>
                  <a:schemeClr val="tx1"/>
                </a:solidFill>
              </a:rPr>
              <a:t> 	When comparing to the equivalent quarter of 2015:</a:t>
            </a:r>
          </a:p>
          <a:p>
            <a:r>
              <a:rPr lang="en-GB" dirty="0" smtClean="0">
                <a:solidFill>
                  <a:schemeClr val="tx1"/>
                </a:solidFill>
              </a:rPr>
              <a:t>	- Within secondary care there was a decrease from 			98.98% to 98.92%.</a:t>
            </a:r>
          </a:p>
          <a:p>
            <a:r>
              <a:rPr lang="en-GB" dirty="0" smtClean="0">
                <a:solidFill>
                  <a:schemeClr val="tx1"/>
                </a:solidFill>
              </a:rPr>
              <a:t>	- Within primary care there was an increase from 48.0% 		to 90.8%.</a:t>
            </a:r>
          </a:p>
          <a:p>
            <a:endParaRPr lang="en-GB"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1805" y="553079"/>
            <a:ext cx="8385717" cy="757921"/>
          </a:xfrm>
        </p:spPr>
        <p:txBody>
          <a:bodyPr>
            <a:noAutofit/>
          </a:bodyPr>
          <a:lstStyle/>
          <a:p>
            <a:r>
              <a:rPr lang="en-GB" sz="2000" dirty="0" smtClean="0"/>
              <a:t>Health board </a:t>
            </a:r>
            <a:r>
              <a:rPr lang="en-GB" sz="2000" dirty="0" err="1" smtClean="0"/>
              <a:t>filgrastim</a:t>
            </a:r>
            <a:r>
              <a:rPr lang="en-GB" sz="2000" dirty="0" smtClean="0"/>
              <a:t> generic, reference (</a:t>
            </a:r>
            <a:r>
              <a:rPr lang="en-GB" sz="2000" dirty="0" err="1" smtClean="0"/>
              <a:t>Neupogen</a:t>
            </a:r>
            <a:r>
              <a:rPr lang="en-GB" sz="2000" baseline="30000" dirty="0" smtClean="0"/>
              <a:t>®</a:t>
            </a:r>
            <a:r>
              <a:rPr lang="en-GB" sz="2000" dirty="0" smtClean="0"/>
              <a:t>) and </a:t>
            </a:r>
            <a:r>
              <a:rPr lang="en-GB" sz="2000" dirty="0" err="1" smtClean="0"/>
              <a:t>biosimilar</a:t>
            </a:r>
            <a:r>
              <a:rPr lang="en-GB" sz="2000" dirty="0" smtClean="0"/>
              <a:t> (</a:t>
            </a:r>
            <a:r>
              <a:rPr lang="en-GB" sz="2000" dirty="0" err="1" smtClean="0"/>
              <a:t>Nivestim</a:t>
            </a:r>
            <a:r>
              <a:rPr lang="en-GB" sz="2000" baseline="30000" dirty="0" smtClean="0"/>
              <a:t>®</a:t>
            </a:r>
            <a:r>
              <a:rPr lang="en-GB" sz="2000" dirty="0" smtClean="0"/>
              <a:t> and </a:t>
            </a:r>
            <a:r>
              <a:rPr lang="en-GB" sz="2000" dirty="0" err="1" smtClean="0"/>
              <a:t>Zarzio</a:t>
            </a:r>
            <a:r>
              <a:rPr lang="en-GB" sz="2000" baseline="30000" dirty="0" smtClean="0"/>
              <a:t>®</a:t>
            </a:r>
            <a:r>
              <a:rPr lang="en-GB" sz="2000" dirty="0" smtClean="0"/>
              <a:t>) as a percentage of total </a:t>
            </a:r>
            <a:r>
              <a:rPr lang="en-GB" sz="2000" dirty="0" err="1" smtClean="0"/>
              <a:t>filgrastim</a:t>
            </a:r>
            <a:r>
              <a:rPr lang="en-GB" sz="2000" dirty="0" smtClean="0"/>
              <a:t> prescribed in secondary care – Quarter ending September 2016</a:t>
            </a:r>
            <a:endParaRPr lang="en-GB" sz="2000" dirty="0"/>
          </a:p>
        </p:txBody>
      </p:sp>
      <p:graphicFrame>
        <p:nvGraphicFramePr>
          <p:cNvPr id="4" name="Chart 3"/>
          <p:cNvGraphicFramePr/>
          <p:nvPr/>
        </p:nvGraphicFramePr>
        <p:xfrm>
          <a:off x="685800" y="1650379"/>
          <a:ext cx="8001000" cy="415940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Prescribing of biosimilars – Infliximab</a:t>
            </a:r>
            <a:endParaRPr lang="en-GB" dirty="0"/>
          </a:p>
        </p:txBody>
      </p:sp>
      <p:sp>
        <p:nvSpPr>
          <p:cNvPr id="3" name="Subtitle 2"/>
          <p:cNvSpPr>
            <a:spLocks noGrp="1"/>
          </p:cNvSpPr>
          <p:nvPr>
            <p:ph type="subTitle" idx="1"/>
          </p:nvPr>
        </p:nvSpPr>
        <p:spPr/>
        <p:txBody>
          <a:bodyPr/>
          <a:lstStyle/>
          <a:p>
            <a:pPr>
              <a:buFont typeface="Arial" pitchFamily="34" charset="0"/>
              <a:buChar char="•"/>
            </a:pPr>
            <a:r>
              <a:rPr lang="en-GB" sz="2000" dirty="0" smtClean="0">
                <a:solidFill>
                  <a:schemeClr val="tx1"/>
                </a:solidFill>
              </a:rPr>
              <a:t> Use of infliximab biosimilar as a percentage of all infliximab within NHS Wales for quarter ending September 2016 was 46.1%.</a:t>
            </a:r>
          </a:p>
          <a:p>
            <a:endParaRPr lang="en-GB" sz="2000" dirty="0" smtClean="0">
              <a:solidFill>
                <a:schemeClr val="tx1"/>
              </a:solidFill>
            </a:endParaRPr>
          </a:p>
          <a:p>
            <a:pPr algn="ctr"/>
            <a:r>
              <a:rPr lang="en-GB" sz="1600" dirty="0" err="1" smtClean="0">
                <a:solidFill>
                  <a:schemeClr val="tx1"/>
                </a:solidFill>
              </a:rPr>
              <a:t>Infliximab</a:t>
            </a:r>
            <a:r>
              <a:rPr lang="en-GB" sz="1600" dirty="0" smtClean="0">
                <a:solidFill>
                  <a:schemeClr val="tx1"/>
                </a:solidFill>
              </a:rPr>
              <a:t> reference (</a:t>
            </a:r>
            <a:r>
              <a:rPr lang="en-GB" sz="1600" dirty="0" err="1" smtClean="0">
                <a:solidFill>
                  <a:schemeClr val="tx1"/>
                </a:solidFill>
              </a:rPr>
              <a:t>Remicade</a:t>
            </a:r>
            <a:r>
              <a:rPr lang="en-GB" sz="1600" baseline="30000" dirty="0" smtClean="0">
                <a:solidFill>
                  <a:schemeClr val="tx1"/>
                </a:solidFill>
              </a:rPr>
              <a:t>®</a:t>
            </a:r>
            <a:r>
              <a:rPr lang="en-GB" sz="1600" dirty="0" smtClean="0">
                <a:solidFill>
                  <a:schemeClr val="tx1"/>
                </a:solidFill>
              </a:rPr>
              <a:t>) and </a:t>
            </a:r>
            <a:r>
              <a:rPr lang="en-GB" sz="1600" dirty="0" err="1" smtClean="0">
                <a:solidFill>
                  <a:schemeClr val="tx1"/>
                </a:solidFill>
              </a:rPr>
              <a:t>biosimilar</a:t>
            </a:r>
            <a:r>
              <a:rPr lang="en-GB" sz="1600" dirty="0" smtClean="0">
                <a:solidFill>
                  <a:schemeClr val="tx1"/>
                </a:solidFill>
              </a:rPr>
              <a:t> (</a:t>
            </a:r>
            <a:r>
              <a:rPr lang="en-GB" sz="1600" dirty="0" err="1" smtClean="0">
                <a:solidFill>
                  <a:schemeClr val="tx1"/>
                </a:solidFill>
              </a:rPr>
              <a:t>Inflectra</a:t>
            </a:r>
            <a:r>
              <a:rPr lang="en-GB" sz="1600" baseline="30000" dirty="0" smtClean="0">
                <a:solidFill>
                  <a:schemeClr val="tx1"/>
                </a:solidFill>
              </a:rPr>
              <a:t>®</a:t>
            </a:r>
            <a:r>
              <a:rPr lang="en-GB" sz="1600" dirty="0" smtClean="0">
                <a:solidFill>
                  <a:schemeClr val="tx1"/>
                </a:solidFill>
              </a:rPr>
              <a:t>) percentage change between equivalent quarters of 2015 and 2016</a:t>
            </a:r>
          </a:p>
        </p:txBody>
      </p:sp>
      <p:graphicFrame>
        <p:nvGraphicFramePr>
          <p:cNvPr id="4" name="Chart 3"/>
          <p:cNvGraphicFramePr/>
          <p:nvPr/>
        </p:nvGraphicFramePr>
        <p:xfrm>
          <a:off x="2029522" y="2977376"/>
          <a:ext cx="4471639" cy="285192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Antibiotic prophylaxis for surgical patients</a:t>
            </a:r>
            <a:endParaRPr lang="en-GB" dirty="0"/>
          </a:p>
        </p:txBody>
      </p:sp>
      <p:sp>
        <p:nvSpPr>
          <p:cNvPr id="3" name="Subtitle 2"/>
          <p:cNvSpPr>
            <a:spLocks noGrp="1"/>
          </p:cNvSpPr>
          <p:nvPr>
            <p:ph type="subTitle" idx="1"/>
          </p:nvPr>
        </p:nvSpPr>
        <p:spPr>
          <a:xfrm>
            <a:off x="685800" y="1159727"/>
            <a:ext cx="8001000" cy="5151863"/>
          </a:xfrm>
        </p:spPr>
        <p:txBody>
          <a:bodyPr>
            <a:normAutofit fontScale="25000" lnSpcReduction="20000"/>
          </a:bodyPr>
          <a:lstStyle/>
          <a:p>
            <a:pPr>
              <a:buFont typeface="Arial" pitchFamily="34" charset="0"/>
              <a:buChar char="•"/>
            </a:pPr>
            <a:r>
              <a:rPr lang="en-GB" sz="6400" dirty="0" smtClean="0">
                <a:solidFill>
                  <a:schemeClr val="tx1"/>
                </a:solidFill>
              </a:rPr>
              <a:t>	</a:t>
            </a:r>
            <a:r>
              <a:rPr lang="en-GB" sz="6400" dirty="0" smtClean="0">
                <a:solidFill>
                  <a:schemeClr val="tx1"/>
                </a:solidFill>
                <a:latin typeface="+mn-lt"/>
              </a:rPr>
              <a:t>Aim is to encourage the appropriate prescribing of antibiotics by reducing the 	proportion of elective colorectal patients receiving surgical prophylaxis for more 	than 24 hours.</a:t>
            </a:r>
          </a:p>
          <a:p>
            <a:endParaRPr lang="en-GB" sz="6400" b="1" dirty="0" smtClean="0">
              <a:solidFill>
                <a:schemeClr val="tx1"/>
              </a:solidFill>
              <a:latin typeface="+mn-lt"/>
            </a:endParaRPr>
          </a:p>
          <a:p>
            <a:pPr>
              <a:buFont typeface="Arial" pitchFamily="34" charset="0"/>
              <a:buChar char="•"/>
            </a:pPr>
            <a:r>
              <a:rPr lang="en-GB" sz="6400" dirty="0" smtClean="0">
                <a:solidFill>
                  <a:schemeClr val="tx1"/>
                </a:solidFill>
                <a:latin typeface="+mn-lt"/>
              </a:rPr>
              <a:t> 	Antibiotic prophylaxis should be given to patients before:</a:t>
            </a:r>
          </a:p>
          <a:p>
            <a:pPr lvl="2" algn="l"/>
            <a:r>
              <a:rPr lang="en-GB" sz="6400" dirty="0" smtClean="0">
                <a:solidFill>
                  <a:schemeClr val="tx1"/>
                </a:solidFill>
              </a:rPr>
              <a:t>- Clean surgery involving the placement of a prosthesis or implant</a:t>
            </a:r>
          </a:p>
          <a:p>
            <a:pPr lvl="2" algn="l"/>
            <a:r>
              <a:rPr lang="en-GB" sz="6400" dirty="0" smtClean="0">
                <a:solidFill>
                  <a:schemeClr val="tx1"/>
                </a:solidFill>
              </a:rPr>
              <a:t>- Clean-contaminated surgery</a:t>
            </a:r>
          </a:p>
          <a:p>
            <a:pPr lvl="2" algn="l"/>
            <a:r>
              <a:rPr lang="en-GB" sz="6400" dirty="0" smtClean="0">
                <a:solidFill>
                  <a:schemeClr val="tx1"/>
                </a:solidFill>
              </a:rPr>
              <a:t>- Contaminated surgery</a:t>
            </a:r>
          </a:p>
          <a:p>
            <a:pPr lvl="2" algn="l"/>
            <a:endParaRPr lang="en-GB" sz="6400" dirty="0" smtClean="0">
              <a:solidFill>
                <a:schemeClr val="tx1"/>
              </a:solidFill>
            </a:endParaRPr>
          </a:p>
          <a:p>
            <a:pPr>
              <a:buFont typeface="Arial" pitchFamily="34" charset="0"/>
              <a:buChar char="•"/>
            </a:pPr>
            <a:r>
              <a:rPr lang="en-GB" sz="6400" dirty="0" smtClean="0">
                <a:solidFill>
                  <a:schemeClr val="tx1"/>
                </a:solidFill>
                <a:latin typeface="+mn-lt"/>
              </a:rPr>
              <a:t> 	Antibiotic prophylaxis is not routinely recommended for clean non-prosthetic 	uncomplicated 	surgery</a:t>
            </a:r>
          </a:p>
          <a:p>
            <a:pPr lvl="2" algn="l"/>
            <a:endParaRPr lang="en-GB" sz="6400" dirty="0" smtClean="0">
              <a:solidFill>
                <a:schemeClr val="tx1"/>
              </a:solidFill>
            </a:endParaRPr>
          </a:p>
          <a:p>
            <a:pPr>
              <a:buFont typeface="Arial" pitchFamily="34" charset="0"/>
              <a:buChar char="•"/>
            </a:pPr>
            <a:r>
              <a:rPr lang="en-GB" sz="6400" dirty="0" smtClean="0">
                <a:solidFill>
                  <a:schemeClr val="tx1"/>
                </a:solidFill>
                <a:latin typeface="+mn-lt"/>
              </a:rPr>
              <a:t> 	Single therapeutic dose of intravenous antibiotics should be used, unless:</a:t>
            </a:r>
          </a:p>
          <a:p>
            <a:pPr lvl="2" algn="l"/>
            <a:r>
              <a:rPr lang="en-GB" sz="6400" dirty="0" smtClean="0">
                <a:solidFill>
                  <a:schemeClr val="tx1"/>
                </a:solidFill>
              </a:rPr>
              <a:t>- Operation is longer than antibiotic half-life so a repeat dose is needed</a:t>
            </a:r>
          </a:p>
          <a:p>
            <a:pPr lvl="2" algn="l"/>
            <a:r>
              <a:rPr lang="en-GB" sz="6400" dirty="0" smtClean="0">
                <a:solidFill>
                  <a:schemeClr val="tx1"/>
                </a:solidFill>
              </a:rPr>
              <a:t>- Certain circumstances requiring a longer course up to 24 hours</a:t>
            </a:r>
          </a:p>
          <a:p>
            <a:pPr lvl="1" algn="l"/>
            <a:endParaRPr lang="en-GB" sz="6400" dirty="0" smtClean="0">
              <a:solidFill>
                <a:schemeClr val="tx1"/>
              </a:solidFill>
            </a:endParaRPr>
          </a:p>
          <a:p>
            <a:pPr>
              <a:buFont typeface="Arial" pitchFamily="34" charset="0"/>
              <a:buChar char="•"/>
            </a:pPr>
            <a:r>
              <a:rPr lang="en-GB" sz="6400" dirty="0" smtClean="0">
                <a:solidFill>
                  <a:schemeClr val="tx1"/>
                </a:solidFill>
                <a:latin typeface="+mn-lt"/>
              </a:rPr>
              <a:t> 	Antibiotic choice should take into account:</a:t>
            </a:r>
          </a:p>
          <a:p>
            <a:pPr lvl="2" algn="l"/>
            <a:r>
              <a:rPr lang="en-GB" sz="6400" dirty="0" smtClean="0">
                <a:solidFill>
                  <a:schemeClr val="tx1"/>
                </a:solidFill>
              </a:rPr>
              <a:t>- Expected pathogens</a:t>
            </a:r>
          </a:p>
          <a:p>
            <a:pPr lvl="2" algn="l"/>
            <a:r>
              <a:rPr lang="en-GB" sz="6400" i="1" dirty="0" smtClean="0">
                <a:solidFill>
                  <a:schemeClr val="tx1"/>
                </a:solidFill>
              </a:rPr>
              <a:t>- Clostridium difficile </a:t>
            </a:r>
            <a:r>
              <a:rPr lang="en-GB" sz="6400" dirty="0" smtClean="0">
                <a:solidFill>
                  <a:schemeClr val="tx1"/>
                </a:solidFill>
              </a:rPr>
              <a:t>risk</a:t>
            </a:r>
          </a:p>
          <a:p>
            <a:pPr lvl="2" algn="l"/>
            <a:r>
              <a:rPr lang="en-GB" sz="6400" dirty="0" smtClean="0">
                <a:solidFill>
                  <a:schemeClr val="tx1"/>
                </a:solidFill>
              </a:rPr>
              <a:t>- Local antimicrobial susceptibility and resistance information</a:t>
            </a:r>
          </a:p>
          <a:p>
            <a:pPr lvl="2" algn="l"/>
            <a:r>
              <a:rPr lang="en-GB" sz="6400" dirty="0" smtClean="0">
                <a:solidFill>
                  <a:schemeClr val="tx1"/>
                </a:solidFill>
              </a:rPr>
              <a:t>- Narrow versus broad spectrum </a:t>
            </a:r>
          </a:p>
          <a:p>
            <a:pPr lvl="2" algn="l"/>
            <a:r>
              <a:rPr lang="en-GB" sz="6400" dirty="0" smtClean="0">
                <a:solidFill>
                  <a:schemeClr val="tx1"/>
                </a:solidFill>
              </a:rPr>
              <a:t>- Cost</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4118"/>
            <a:ext cx="8001000" cy="757921"/>
          </a:xfrm>
        </p:spPr>
        <p:txBody>
          <a:bodyPr>
            <a:normAutofit fontScale="90000"/>
          </a:bodyPr>
          <a:lstStyle/>
          <a:p>
            <a:r>
              <a:rPr lang="en-GB" sz="2000" dirty="0" smtClean="0"/>
              <a:t>Percentage of patients whose duration of colorectal surgical prophylaxis is &gt; 24 hours in 2016–2017 (</a:t>
            </a:r>
            <a:r>
              <a:rPr lang="en-GB" sz="2000" dirty="0" err="1" smtClean="0"/>
              <a:t>Q1</a:t>
            </a:r>
            <a:r>
              <a:rPr lang="en-GB" sz="2000" dirty="0" smtClean="0"/>
              <a:t> + </a:t>
            </a:r>
            <a:r>
              <a:rPr lang="en-GB" sz="2000" dirty="0" err="1" smtClean="0"/>
              <a:t>Q2</a:t>
            </a:r>
            <a:r>
              <a:rPr lang="en-GB" sz="2000" dirty="0" smtClean="0"/>
              <a:t>)</a:t>
            </a:r>
            <a:br>
              <a:rPr lang="en-GB" sz="2000" dirty="0" smtClean="0"/>
            </a:br>
            <a:r>
              <a:rPr lang="en-GB" sz="2000" dirty="0" smtClean="0"/>
              <a:t/>
            </a:r>
            <a:br>
              <a:rPr lang="en-GB" sz="2000" dirty="0" smtClean="0"/>
            </a:br>
            <a:endParaRPr lang="en-GB" sz="2000" dirty="0"/>
          </a:p>
        </p:txBody>
      </p:sp>
      <p:graphicFrame>
        <p:nvGraphicFramePr>
          <p:cNvPr id="4" name="Chart 3"/>
          <p:cNvGraphicFramePr/>
          <p:nvPr/>
        </p:nvGraphicFramePr>
        <p:xfrm>
          <a:off x="858644" y="1828800"/>
          <a:ext cx="7672039" cy="4315522"/>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685799" y="1092820"/>
            <a:ext cx="7844883" cy="923330"/>
          </a:xfrm>
          <a:prstGeom prst="rect">
            <a:avLst/>
          </a:prstGeom>
          <a:noFill/>
        </p:spPr>
        <p:txBody>
          <a:bodyPr wrap="square" rtlCol="0">
            <a:spAutoFit/>
          </a:bodyPr>
          <a:lstStyle/>
          <a:p>
            <a:r>
              <a:rPr lang="en-GB" dirty="0" smtClean="0"/>
              <a:t>For both quarter 1 and quarter 2 of 2016-2017 the percentage of patients receiving prophylactic antibiotics for greater than 24 hours was 14%. </a:t>
            </a:r>
            <a:br>
              <a:rPr lang="en-GB" dirty="0" smtClean="0"/>
            </a:br>
            <a:endParaRPr lang="en-GB"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GB" dirty="0" smtClean="0"/>
              <a:t>Thank you</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2697"/>
            <a:ext cx="8001000" cy="515228"/>
          </a:xfrm>
        </p:spPr>
        <p:txBody>
          <a:bodyPr>
            <a:normAutofit fontScale="90000"/>
          </a:bodyPr>
          <a:lstStyle/>
          <a:p>
            <a:r>
              <a:rPr lang="en-GB" dirty="0" smtClean="0"/>
              <a:t>Primary care NPIs</a:t>
            </a:r>
            <a:endParaRPr lang="en-GB" dirty="0"/>
          </a:p>
        </p:txBody>
      </p:sp>
      <p:graphicFrame>
        <p:nvGraphicFramePr>
          <p:cNvPr id="4" name="Table 3"/>
          <p:cNvGraphicFramePr>
            <a:graphicFrameLocks noGrp="1"/>
          </p:cNvGraphicFramePr>
          <p:nvPr/>
        </p:nvGraphicFramePr>
        <p:xfrm>
          <a:off x="256479" y="769437"/>
          <a:ext cx="8575288" cy="4803293"/>
        </p:xfrm>
        <a:graphic>
          <a:graphicData uri="http://schemas.openxmlformats.org/drawingml/2006/table">
            <a:tbl>
              <a:tblPr firstRow="1" bandRow="1">
                <a:tableStyleId>{5C22544A-7EE6-4342-B048-85BDC9FD1C3A}</a:tableStyleId>
              </a:tblPr>
              <a:tblGrid>
                <a:gridCol w="2051823"/>
                <a:gridCol w="6523465"/>
              </a:tblGrid>
              <a:tr h="264841">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solidFill>
                            <a:schemeClr val="bg1"/>
                          </a:solidFill>
                          <a:latin typeface="Arial" pitchFamily="34" charset="0"/>
                          <a:ea typeface="Times New Roman"/>
                          <a:cs typeface="Arial" pitchFamily="34" charset="0"/>
                        </a:rPr>
                        <a:t>Primary care indicator</a:t>
                      </a:r>
                      <a:endParaRPr lang="en-GB" sz="1050" b="1" dirty="0">
                        <a:solidFill>
                          <a:schemeClr val="bg1"/>
                        </a:solidFil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solidFill>
                            <a:schemeClr val="bg1"/>
                          </a:solidFill>
                          <a:latin typeface="Arial" pitchFamily="34" charset="0"/>
                          <a:ea typeface="Times New Roman"/>
                          <a:cs typeface="Arial" pitchFamily="34" charset="0"/>
                        </a:rPr>
                        <a:t>Unit of measure</a:t>
                      </a:r>
                      <a:endParaRPr lang="en-GB" sz="1050" b="1" dirty="0">
                        <a:solidFill>
                          <a:schemeClr val="bg1"/>
                        </a:solidFill>
                      </a:endParaRPr>
                    </a:p>
                  </a:txBody>
                  <a:tcPr anchor="ctr"/>
                </a:tc>
              </a:tr>
              <a:tr h="264841">
                <a:tc>
                  <a:txBody>
                    <a:bodyPr/>
                    <a:lstStyle/>
                    <a:p>
                      <a:pPr>
                        <a:spcAft>
                          <a:spcPts val="0"/>
                        </a:spcAft>
                      </a:pPr>
                      <a:r>
                        <a:rPr lang="en-GB" sz="1050" b="1" dirty="0">
                          <a:latin typeface="+mn-lt"/>
                          <a:ea typeface="Times New Roman"/>
                          <a:cs typeface="Times New Roman"/>
                        </a:rPr>
                        <a:t>Proton pump inhibitors (PPIs)</a:t>
                      </a:r>
                      <a:endParaRPr lang="en-GB" sz="1050" dirty="0">
                        <a:latin typeface="+mn-lt"/>
                        <a:ea typeface="Times New Roman"/>
                        <a:cs typeface="Times New Roman"/>
                      </a:endParaRPr>
                    </a:p>
                  </a:txBody>
                  <a:tcPr marL="68580" marR="68580" marT="17780" marB="1778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Arial"/>
                          <a:ea typeface="Times New Roman"/>
                          <a:cs typeface="Times New Roman"/>
                        </a:rPr>
                        <a:t>PPI DDDs per 1,000 PUs</a:t>
                      </a:r>
                      <a:endParaRPr lang="en-GB" sz="1050" kern="1200" dirty="0">
                        <a:solidFill>
                          <a:schemeClr val="dk1"/>
                        </a:solidFill>
                        <a:latin typeface="Arial"/>
                        <a:ea typeface="Times New Roman"/>
                        <a:cs typeface="Times New Roman"/>
                      </a:endParaRPr>
                    </a:p>
                  </a:txBody>
                  <a:tcPr/>
                </a:tc>
              </a:tr>
              <a:tr h="264841">
                <a:tc>
                  <a:txBody>
                    <a:bodyPr/>
                    <a:lstStyle/>
                    <a:p>
                      <a:r>
                        <a:rPr lang="en-GB" sz="1050" b="1" kern="1200" dirty="0" smtClean="0">
                          <a:solidFill>
                            <a:schemeClr val="dk1"/>
                          </a:solidFill>
                          <a:latin typeface="+mn-lt"/>
                          <a:ea typeface="+mn-ea"/>
                          <a:cs typeface="+mn-cs"/>
                        </a:rPr>
                        <a:t>Inhaled corticosteroids (ICS)</a:t>
                      </a:r>
                      <a:endParaRPr lang="en-GB" sz="1050" dirty="0">
                        <a:latin typeface="+mn-lt"/>
                      </a:endParaRPr>
                    </a:p>
                  </a:txBody>
                  <a:tcP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Arial"/>
                          <a:ea typeface="Times New Roman"/>
                          <a:cs typeface="Times New Roman"/>
                        </a:rPr>
                        <a:t>High strength ICS items as a percentage of all ICS prescribing</a:t>
                      </a:r>
                      <a:endParaRPr lang="en-GB" sz="1050" kern="1200" dirty="0">
                        <a:solidFill>
                          <a:schemeClr val="dk1"/>
                        </a:solidFill>
                        <a:latin typeface="Arial"/>
                        <a:ea typeface="Times New Roman"/>
                        <a:cs typeface="Times New Roman"/>
                      </a:endParaRPr>
                    </a:p>
                  </a:txBody>
                  <a:tcPr/>
                </a:tc>
              </a:tr>
              <a:tr h="264841">
                <a:tc>
                  <a:txBody>
                    <a:bodyPr/>
                    <a:lstStyle/>
                    <a:p>
                      <a:pPr>
                        <a:spcAft>
                          <a:spcPts val="0"/>
                        </a:spcAft>
                      </a:pPr>
                      <a:r>
                        <a:rPr lang="en-GB" sz="1050" b="1" dirty="0">
                          <a:latin typeface="+mn-lt"/>
                          <a:ea typeface="Times New Roman"/>
                          <a:cs typeface="Times New Roman"/>
                        </a:rPr>
                        <a:t>Hypnotics and anxiolytics</a:t>
                      </a:r>
                      <a:endParaRPr lang="en-GB" sz="1050" dirty="0">
                        <a:latin typeface="+mn-lt"/>
                        <a:ea typeface="Times New Roman"/>
                        <a:cs typeface="Times New Roman"/>
                      </a:endParaRPr>
                    </a:p>
                  </a:txBody>
                  <a:tcPr marL="68580" marR="68580" marT="17780" marB="1778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Arial"/>
                          <a:ea typeface="Times New Roman"/>
                          <a:cs typeface="Times New Roman"/>
                        </a:rPr>
                        <a:t>Hypnotic and anxiolytic ADQs per 1,000 STAR-PUs</a:t>
                      </a:r>
                      <a:endParaRPr lang="en-GB" sz="1050" kern="1200" dirty="0">
                        <a:solidFill>
                          <a:schemeClr val="dk1"/>
                        </a:solidFill>
                        <a:latin typeface="Arial"/>
                        <a:ea typeface="Times New Roman"/>
                        <a:cs typeface="Times New Roman"/>
                      </a:endParaRPr>
                    </a:p>
                  </a:txBody>
                  <a:tcPr/>
                </a:tc>
              </a:tr>
              <a:tr h="264841">
                <a:tc rowSpan="3">
                  <a:txBody>
                    <a:bodyPr/>
                    <a:lstStyle/>
                    <a:p>
                      <a:endParaRPr lang="en-GB" sz="1050" b="1" kern="1200" dirty="0" smtClean="0">
                        <a:solidFill>
                          <a:schemeClr val="dk1"/>
                        </a:solidFill>
                        <a:latin typeface="+mn-lt"/>
                        <a:ea typeface="+mn-ea"/>
                        <a:cs typeface="+mn-cs"/>
                      </a:endParaRPr>
                    </a:p>
                    <a:p>
                      <a:endParaRPr lang="en-GB" sz="1050" b="1" kern="1200" dirty="0" smtClean="0">
                        <a:solidFill>
                          <a:schemeClr val="dk1"/>
                        </a:solidFill>
                        <a:latin typeface="+mn-lt"/>
                        <a:ea typeface="+mn-ea"/>
                        <a:cs typeface="+mn-cs"/>
                      </a:endParaRPr>
                    </a:p>
                    <a:p>
                      <a:r>
                        <a:rPr lang="en-GB" sz="1050" b="1" kern="1200" dirty="0" smtClean="0">
                          <a:solidFill>
                            <a:schemeClr val="dk1"/>
                          </a:solidFill>
                          <a:latin typeface="+mn-lt"/>
                          <a:ea typeface="+mn-ea"/>
                          <a:cs typeface="+mn-cs"/>
                        </a:rPr>
                        <a:t>Analgesics</a:t>
                      </a:r>
                      <a:endParaRPr lang="en-GB" sz="1050" dirty="0">
                        <a:latin typeface="+mn-lt"/>
                      </a:endParaRPr>
                    </a:p>
                  </a:txBody>
                  <a:tcP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Arial"/>
                          <a:ea typeface="Times New Roman"/>
                          <a:cs typeface="Times New Roman"/>
                        </a:rPr>
                        <a:t>Tramadol DDDs per 1,000 patients</a:t>
                      </a:r>
                      <a:endParaRPr lang="en-GB" sz="1050" kern="1200" dirty="0">
                        <a:solidFill>
                          <a:schemeClr val="dk1"/>
                        </a:solidFill>
                        <a:latin typeface="Arial"/>
                        <a:ea typeface="Times New Roman"/>
                        <a:cs typeface="Times New Roman"/>
                      </a:endParaRPr>
                    </a:p>
                  </a:txBody>
                  <a:tcPr/>
                </a:tc>
              </a:tr>
              <a:tr h="212079">
                <a:tc vMerge="1">
                  <a:txBody>
                    <a:bodyPr/>
                    <a:lstStyle/>
                    <a:p>
                      <a:endParaRPr lang="en-GB" sz="900" dirty="0">
                        <a:latin typeface="+mn-lt"/>
                      </a:endParaRPr>
                    </a:p>
                  </a:txBody>
                  <a:tcPr/>
                </a:tc>
                <a:tc>
                  <a:txBody>
                    <a:bodyPr/>
                    <a:lstStyle/>
                    <a:p>
                      <a:pPr marL="0" algn="l" defTabSz="457200" rtl="0" eaLnBrk="1" latinLnBrk="0" hangingPunct="1">
                        <a:spcAft>
                          <a:spcPts val="0"/>
                        </a:spcAft>
                        <a:tabLst>
                          <a:tab pos="160020" algn="l"/>
                        </a:tabLst>
                      </a:pPr>
                      <a:r>
                        <a:rPr lang="en-GB" sz="1050" kern="1200" dirty="0">
                          <a:solidFill>
                            <a:schemeClr val="dk1"/>
                          </a:solidFill>
                          <a:latin typeface="Arial"/>
                          <a:ea typeface="Times New Roman"/>
                          <a:cs typeface="Times New Roman"/>
                        </a:rPr>
                        <a:t>Opioid patch items as a percentage of all opioid prescribing</a:t>
                      </a:r>
                    </a:p>
                  </a:txBody>
                  <a:tcPr marL="68580" marR="68580" marT="17780" marB="17780" anchor="ctr"/>
                </a:tc>
              </a:tr>
              <a:tr h="264841">
                <a:tc vMerge="1">
                  <a:txBody>
                    <a:bodyPr/>
                    <a:lstStyle/>
                    <a:p>
                      <a:endParaRPr lang="en-GB" sz="900" dirty="0">
                        <a:latin typeface="+mn-lt"/>
                      </a:endParaRPr>
                    </a:p>
                  </a:txBody>
                  <a:tcP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Arial"/>
                          <a:ea typeface="Times New Roman"/>
                          <a:cs typeface="Times New Roman"/>
                        </a:rPr>
                        <a:t>Gabapentin and pregabalin DDDs per 1,000 patients</a:t>
                      </a:r>
                      <a:endParaRPr lang="en-GB" sz="1050" kern="1200" dirty="0">
                        <a:solidFill>
                          <a:schemeClr val="dk1"/>
                        </a:solidFill>
                        <a:latin typeface="Arial"/>
                        <a:ea typeface="Times New Roman"/>
                        <a:cs typeface="Times New Roman"/>
                      </a:endParaRPr>
                    </a:p>
                  </a:txBody>
                  <a:tcPr/>
                </a:tc>
              </a:tr>
              <a:tr h="211970">
                <a:tc rowSpan="4">
                  <a:txBody>
                    <a:bodyPr/>
                    <a:lstStyle/>
                    <a:p>
                      <a:pPr>
                        <a:spcAft>
                          <a:spcPts val="0"/>
                        </a:spcAft>
                      </a:pPr>
                      <a:r>
                        <a:rPr lang="en-GB" sz="1050" b="1" dirty="0">
                          <a:latin typeface="Arial"/>
                          <a:ea typeface="Times New Roman"/>
                          <a:cs typeface="Times New Roman"/>
                        </a:rPr>
                        <a:t>Antimicrobial stewardship</a:t>
                      </a:r>
                      <a:endParaRPr lang="en-GB" sz="1050" dirty="0">
                        <a:latin typeface="Times New Roman"/>
                        <a:ea typeface="Times New Roman"/>
                        <a:cs typeface="Times New Roman"/>
                      </a:endParaRPr>
                    </a:p>
                  </a:txBody>
                  <a:tcPr marL="68580" marR="68580" marT="17780" marB="17780" anchor="ctr"/>
                </a:tc>
                <a:tc>
                  <a:txBody>
                    <a:bodyPr/>
                    <a:lstStyle/>
                    <a:p>
                      <a:pPr marL="0" algn="l" defTabSz="457200" rtl="0" eaLnBrk="1" latinLnBrk="0" hangingPunct="1">
                        <a:spcAft>
                          <a:spcPts val="0"/>
                        </a:spcAft>
                        <a:tabLst>
                          <a:tab pos="160020" algn="l"/>
                        </a:tabLst>
                      </a:pPr>
                      <a:r>
                        <a:rPr lang="en-GB" sz="1050" kern="1200" dirty="0">
                          <a:solidFill>
                            <a:srgbClr val="000000"/>
                          </a:solidFill>
                          <a:latin typeface="+mn-lt"/>
                          <a:ea typeface="Times New Roman"/>
                          <a:cs typeface="Times New Roman"/>
                        </a:rPr>
                        <a:t>Total antibacterial items per 1,000 STAR-PUs</a:t>
                      </a:r>
                    </a:p>
                  </a:txBody>
                  <a:tcPr marL="68580" marR="68580" marT="17780" marB="17780" anchor="ctr"/>
                </a:tc>
              </a:tr>
              <a:tr h="374523">
                <a:tc vMerge="1">
                  <a:txBody>
                    <a:bodyPr/>
                    <a:lstStyle/>
                    <a:p>
                      <a:pPr>
                        <a:spcAft>
                          <a:spcPts val="0"/>
                        </a:spcAft>
                      </a:pPr>
                      <a:endParaRPr lang="en-GB" sz="1200" dirty="0">
                        <a:latin typeface="Times New Roman"/>
                        <a:ea typeface="Times New Roman"/>
                        <a:cs typeface="Times New Roman"/>
                      </a:endParaRPr>
                    </a:p>
                  </a:txBody>
                  <a:tcPr marL="68580" marR="68580" marT="17780" marB="17780" anchor="ctr"/>
                </a:tc>
                <a:tc>
                  <a:txBody>
                    <a:bodyPr/>
                    <a:lstStyle/>
                    <a:p>
                      <a:pPr>
                        <a:spcAft>
                          <a:spcPts val="0"/>
                        </a:spcAft>
                        <a:tabLst>
                          <a:tab pos="160020" algn="l"/>
                        </a:tabLst>
                      </a:pPr>
                      <a:r>
                        <a:rPr lang="en-GB" sz="1050" dirty="0">
                          <a:latin typeface="Arial"/>
                          <a:ea typeface="Times New Roman"/>
                          <a:cs typeface="Times New Roman"/>
                        </a:rPr>
                        <a:t>Co-</a:t>
                      </a:r>
                      <a:r>
                        <a:rPr lang="en-GB" sz="1050" dirty="0" err="1">
                          <a:latin typeface="Arial"/>
                          <a:ea typeface="Times New Roman"/>
                          <a:cs typeface="Times New Roman"/>
                        </a:rPr>
                        <a:t>amoxiclav</a:t>
                      </a:r>
                      <a:r>
                        <a:rPr lang="en-GB" sz="1050" dirty="0">
                          <a:latin typeface="Arial"/>
                          <a:ea typeface="Times New Roman"/>
                          <a:cs typeface="Times New Roman"/>
                        </a:rPr>
                        <a:t> items per 1,000 patients</a:t>
                      </a:r>
                      <a:endParaRPr lang="en-GB" sz="1050" dirty="0">
                        <a:latin typeface="Times New Roman"/>
                        <a:ea typeface="Times New Roman"/>
                        <a:cs typeface="Times New Roman"/>
                      </a:endParaRPr>
                    </a:p>
                    <a:p>
                      <a:pPr>
                        <a:spcAft>
                          <a:spcPts val="0"/>
                        </a:spcAft>
                        <a:tabLst>
                          <a:tab pos="160020" algn="l"/>
                        </a:tabLst>
                      </a:pPr>
                      <a:r>
                        <a:rPr lang="en-GB" sz="1050" dirty="0">
                          <a:latin typeface="Arial"/>
                          <a:ea typeface="Times New Roman"/>
                          <a:cs typeface="Times New Roman"/>
                        </a:rPr>
                        <a:t>Co-</a:t>
                      </a:r>
                      <a:r>
                        <a:rPr lang="en-GB" sz="1050" dirty="0" err="1">
                          <a:latin typeface="Arial"/>
                          <a:ea typeface="Times New Roman"/>
                          <a:cs typeface="Times New Roman"/>
                        </a:rPr>
                        <a:t>amoxiclav</a:t>
                      </a:r>
                      <a:r>
                        <a:rPr lang="en-GB" sz="1050" dirty="0">
                          <a:latin typeface="Arial"/>
                          <a:ea typeface="Times New Roman"/>
                          <a:cs typeface="Times New Roman"/>
                        </a:rPr>
                        <a:t> items as a percentage of total antibacterial items</a:t>
                      </a:r>
                      <a:endParaRPr lang="en-GB" sz="1050" dirty="0">
                        <a:latin typeface="Times New Roman"/>
                        <a:ea typeface="Times New Roman"/>
                        <a:cs typeface="Times New Roman"/>
                      </a:endParaRPr>
                    </a:p>
                  </a:txBody>
                  <a:tcPr marL="68580" marR="68580" marT="17780" marB="17780" anchor="ctr"/>
                </a:tc>
              </a:tr>
              <a:tr h="374523">
                <a:tc vMerge="1">
                  <a:txBody>
                    <a:bodyPr/>
                    <a:lstStyle/>
                    <a:p>
                      <a:pPr>
                        <a:spcAft>
                          <a:spcPts val="0"/>
                        </a:spcAft>
                      </a:pPr>
                      <a:endParaRPr lang="en-GB" sz="1200" dirty="0">
                        <a:latin typeface="Times New Roman"/>
                        <a:ea typeface="Times New Roman"/>
                        <a:cs typeface="Times New Roman"/>
                      </a:endParaRPr>
                    </a:p>
                  </a:txBody>
                  <a:tcPr marL="68580" marR="68580" marT="17780" marB="17780" anchor="ctr"/>
                </a:tc>
                <a:tc>
                  <a:txBody>
                    <a:bodyPr/>
                    <a:lstStyle/>
                    <a:p>
                      <a:pPr>
                        <a:spcAft>
                          <a:spcPts val="0"/>
                        </a:spcAft>
                        <a:tabLst>
                          <a:tab pos="160020" algn="l"/>
                        </a:tabLst>
                      </a:pPr>
                      <a:r>
                        <a:rPr lang="en-GB" sz="1050" dirty="0">
                          <a:latin typeface="Arial"/>
                          <a:ea typeface="Times New Roman"/>
                          <a:cs typeface="Times New Roman"/>
                        </a:rPr>
                        <a:t>Cephalosporin items per 1,000 patients</a:t>
                      </a:r>
                      <a:endParaRPr lang="en-GB" sz="1050" dirty="0">
                        <a:latin typeface="Times New Roman"/>
                        <a:ea typeface="Times New Roman"/>
                        <a:cs typeface="Times New Roman"/>
                      </a:endParaRPr>
                    </a:p>
                    <a:p>
                      <a:pPr>
                        <a:spcAft>
                          <a:spcPts val="0"/>
                        </a:spcAft>
                        <a:tabLst>
                          <a:tab pos="160020" algn="l"/>
                        </a:tabLst>
                      </a:pPr>
                      <a:r>
                        <a:rPr lang="en-GB" sz="1050" dirty="0">
                          <a:latin typeface="Arial"/>
                          <a:ea typeface="Times New Roman"/>
                          <a:cs typeface="Times New Roman"/>
                        </a:rPr>
                        <a:t>Cephalosporin items as a percentage of total antibacterial items</a:t>
                      </a:r>
                      <a:endParaRPr lang="en-GB" sz="1050" dirty="0">
                        <a:latin typeface="Times New Roman"/>
                        <a:ea typeface="Times New Roman"/>
                        <a:cs typeface="Times New Roman"/>
                      </a:endParaRPr>
                    </a:p>
                  </a:txBody>
                  <a:tcPr marL="68580" marR="68580" marT="17780" marB="17780" anchor="ctr"/>
                </a:tc>
              </a:tr>
              <a:tr h="374523">
                <a:tc vMerge="1">
                  <a:txBody>
                    <a:bodyPr/>
                    <a:lstStyle/>
                    <a:p>
                      <a:endParaRPr lang="en-GB" sz="900" dirty="0">
                        <a:latin typeface="+mn-lt"/>
                      </a:endParaRPr>
                    </a:p>
                  </a:txBody>
                  <a:tcPr/>
                </a:tc>
                <a:tc>
                  <a:txBody>
                    <a:bodyPr/>
                    <a:lstStyle/>
                    <a:p>
                      <a:pPr>
                        <a:spcAft>
                          <a:spcPts val="0"/>
                        </a:spcAft>
                        <a:tabLst>
                          <a:tab pos="160020" algn="l"/>
                        </a:tabLst>
                      </a:pPr>
                      <a:r>
                        <a:rPr lang="en-GB" sz="1050" dirty="0">
                          <a:latin typeface="Arial"/>
                          <a:ea typeface="Times New Roman"/>
                          <a:cs typeface="Times New Roman"/>
                        </a:rPr>
                        <a:t>Fluoroquinolone items per 1,000 patients</a:t>
                      </a:r>
                      <a:endParaRPr lang="en-GB" sz="1050" dirty="0">
                        <a:latin typeface="Times New Roman"/>
                        <a:ea typeface="Times New Roman"/>
                        <a:cs typeface="Times New Roman"/>
                      </a:endParaRPr>
                    </a:p>
                    <a:p>
                      <a:pPr>
                        <a:spcAft>
                          <a:spcPts val="0"/>
                        </a:spcAft>
                        <a:tabLst>
                          <a:tab pos="160020" algn="l"/>
                        </a:tabLst>
                      </a:pPr>
                      <a:r>
                        <a:rPr lang="en-GB" sz="1050" dirty="0">
                          <a:latin typeface="Arial"/>
                          <a:ea typeface="Times New Roman"/>
                          <a:cs typeface="Times New Roman"/>
                        </a:rPr>
                        <a:t>Fluoroquinolone items as a percentage of total antibacterial items</a:t>
                      </a:r>
                      <a:endParaRPr lang="en-GB" sz="1050" dirty="0">
                        <a:latin typeface="Times New Roman"/>
                        <a:ea typeface="Times New Roman"/>
                        <a:cs typeface="Times New Roman"/>
                      </a:endParaRPr>
                    </a:p>
                  </a:txBody>
                  <a:tcPr marL="68580" marR="68580" marT="17780" marB="17780" anchor="ctr"/>
                </a:tc>
              </a:tr>
              <a:tr h="374523">
                <a:tc>
                  <a:txBody>
                    <a:bodyPr/>
                    <a:lstStyle/>
                    <a:p>
                      <a:pPr>
                        <a:spcAft>
                          <a:spcPts val="0"/>
                        </a:spcAft>
                      </a:pPr>
                      <a:r>
                        <a:rPr lang="en-GB" sz="1050" b="1" dirty="0">
                          <a:solidFill>
                            <a:srgbClr val="000000"/>
                          </a:solidFill>
                          <a:latin typeface="Arial"/>
                          <a:ea typeface="Times New Roman"/>
                          <a:cs typeface="Times New Roman"/>
                        </a:rPr>
                        <a:t>Anticholinergic burden</a:t>
                      </a:r>
                      <a:endParaRPr lang="en-GB" sz="1050" dirty="0">
                        <a:latin typeface="Times New Roman"/>
                        <a:ea typeface="Times New Roman"/>
                        <a:cs typeface="Times New Roman"/>
                      </a:endParaRPr>
                    </a:p>
                  </a:txBody>
                  <a:tcPr marL="68580" marR="68580" marT="17780" marB="17780" anchor="ctr"/>
                </a:tc>
                <a:tc>
                  <a:txBody>
                    <a:bodyPr/>
                    <a:lstStyle/>
                    <a:p>
                      <a:pPr>
                        <a:spcAft>
                          <a:spcPts val="0"/>
                        </a:spcAft>
                        <a:tabLst>
                          <a:tab pos="160020" algn="l"/>
                        </a:tabLst>
                      </a:pPr>
                      <a:r>
                        <a:rPr lang="en-GB" sz="1050" dirty="0">
                          <a:solidFill>
                            <a:srgbClr val="000000"/>
                          </a:solidFill>
                          <a:latin typeface="Arial"/>
                          <a:ea typeface="Times New Roman"/>
                          <a:cs typeface="Times New Roman"/>
                        </a:rPr>
                        <a:t>Patients aged 75 and over with an Anticholinergic Effect on Cognition (AEC) score of 3 or more </a:t>
                      </a:r>
                      <a:r>
                        <a:rPr lang="en-GB" sz="1050" dirty="0">
                          <a:latin typeface="Arial"/>
                          <a:ea typeface="Times New Roman"/>
                          <a:cs typeface="Times New Roman"/>
                        </a:rPr>
                        <a:t>for items on active repeat,</a:t>
                      </a:r>
                      <a:r>
                        <a:rPr lang="en-GB" sz="1050" dirty="0">
                          <a:solidFill>
                            <a:srgbClr val="000000"/>
                          </a:solidFill>
                          <a:latin typeface="Arial"/>
                          <a:ea typeface="Times New Roman"/>
                          <a:cs typeface="Times New Roman"/>
                        </a:rPr>
                        <a:t> as a percentage of all patients aged 75 and over</a:t>
                      </a:r>
                      <a:endParaRPr lang="en-GB" sz="1050" dirty="0">
                        <a:latin typeface="Times New Roman"/>
                        <a:ea typeface="Times New Roman"/>
                        <a:cs typeface="Times New Roman"/>
                      </a:endParaRPr>
                    </a:p>
                  </a:txBody>
                  <a:tcPr marL="68580" marR="68580" marT="17780" marB="17780" anchor="ctr"/>
                </a:tc>
              </a:tr>
              <a:tr h="205988">
                <a:tc rowSpan="2">
                  <a:txBody>
                    <a:bodyPr/>
                    <a:lstStyle/>
                    <a:p>
                      <a:pPr>
                        <a:spcAft>
                          <a:spcPts val="0"/>
                        </a:spcAft>
                      </a:pPr>
                      <a:r>
                        <a:rPr lang="en-GB" sz="1050" b="1" dirty="0">
                          <a:latin typeface="Arial"/>
                          <a:ea typeface="Times New Roman"/>
                          <a:cs typeface="Times New Roman"/>
                        </a:rPr>
                        <a:t>Non-steroidal anti-inflammatory drugs (NSAIDs)</a:t>
                      </a:r>
                      <a:endParaRPr lang="en-GB" sz="1050" dirty="0">
                        <a:latin typeface="Times New Roman"/>
                        <a:ea typeface="Times New Roman"/>
                        <a:cs typeface="Times New Roman"/>
                      </a:endParaRPr>
                    </a:p>
                  </a:txBody>
                  <a:tcPr marL="68580" marR="68580" marT="17780" marB="17780" anchor="ctr"/>
                </a:tc>
                <a:tc>
                  <a:txBody>
                    <a:bodyPr/>
                    <a:lstStyle/>
                    <a:p>
                      <a:pPr>
                        <a:spcAft>
                          <a:spcPts val="0"/>
                        </a:spcAft>
                        <a:tabLst>
                          <a:tab pos="160020" algn="l"/>
                        </a:tabLst>
                      </a:pPr>
                      <a:r>
                        <a:rPr lang="en-GB" sz="1050" dirty="0">
                          <a:latin typeface="Arial"/>
                          <a:ea typeface="Times New Roman"/>
                          <a:cs typeface="Times New Roman"/>
                        </a:rPr>
                        <a:t>NSAID ADQs per 1,000 STAR-PUs</a:t>
                      </a:r>
                      <a:endParaRPr lang="en-GB" sz="1050" dirty="0">
                        <a:latin typeface="Times New Roman"/>
                        <a:ea typeface="Times New Roman"/>
                        <a:cs typeface="Times New Roman"/>
                      </a:endParaRPr>
                    </a:p>
                  </a:txBody>
                  <a:tcPr marL="68580" marR="68580" marT="17780" marB="17780" anchor="ctr"/>
                </a:tc>
              </a:tr>
              <a:tr h="880130">
                <a:tc vMerge="1">
                  <a:txBody>
                    <a:bodyPr/>
                    <a:lstStyle/>
                    <a:p>
                      <a:endParaRPr lang="en-GB"/>
                    </a:p>
                  </a:txBody>
                  <a:tcPr/>
                </a:tc>
                <a:tc>
                  <a:txBody>
                    <a:bodyPr/>
                    <a:lstStyle/>
                    <a:p>
                      <a:pPr>
                        <a:spcAft>
                          <a:spcPts val="0"/>
                        </a:spcAft>
                      </a:pPr>
                      <a:r>
                        <a:rPr lang="en-GB" sz="1050" dirty="0">
                          <a:latin typeface="Arial"/>
                          <a:ea typeface="Times New Roman"/>
                          <a:cs typeface="Times New Roman"/>
                        </a:rPr>
                        <a:t>Number of patients on the CKD register (CKD 3-5) who have received a repeat prescription for </a:t>
                      </a:r>
                      <a:r>
                        <a:rPr lang="en-GB" sz="1050" dirty="0" smtClean="0">
                          <a:latin typeface="Arial"/>
                          <a:ea typeface="Times New Roman"/>
                          <a:cs typeface="Times New Roman"/>
                        </a:rPr>
                        <a:t>an </a:t>
                      </a:r>
                      <a:r>
                        <a:rPr lang="en-GB" sz="1050" dirty="0">
                          <a:latin typeface="Arial"/>
                          <a:ea typeface="Times New Roman"/>
                          <a:cs typeface="Times New Roman"/>
                        </a:rPr>
                        <a:t>NSAID within the last 3 months, as a percentage of all patients on the CKD register</a:t>
                      </a:r>
                      <a:endParaRPr lang="en-GB" sz="1050" dirty="0">
                        <a:latin typeface="Times New Roman"/>
                        <a:ea typeface="Times New Roman"/>
                        <a:cs typeface="Times New Roman"/>
                      </a:endParaRPr>
                    </a:p>
                    <a:p>
                      <a:pPr>
                        <a:spcAft>
                          <a:spcPts val="0"/>
                        </a:spcAft>
                      </a:pPr>
                      <a:r>
                        <a:rPr lang="en-GB" sz="1050" dirty="0">
                          <a:latin typeface="Arial"/>
                          <a:ea typeface="Times New Roman"/>
                          <a:cs typeface="Times New Roman"/>
                        </a:rPr>
                        <a:t>Number of patients who are not on the CKD register but have an eGFR of &lt; 59 ml/min and have received a repeat prescription for </a:t>
                      </a:r>
                      <a:r>
                        <a:rPr lang="en-GB" sz="1050" dirty="0" smtClean="0">
                          <a:latin typeface="Arial"/>
                          <a:ea typeface="Times New Roman"/>
                          <a:cs typeface="Times New Roman"/>
                        </a:rPr>
                        <a:t>an </a:t>
                      </a:r>
                      <a:r>
                        <a:rPr lang="en-GB" sz="1050" dirty="0">
                          <a:latin typeface="Arial"/>
                          <a:ea typeface="Times New Roman"/>
                          <a:cs typeface="Times New Roman"/>
                        </a:rPr>
                        <a:t>NSAID within the last 3 months, as a percentage of all patients who are not on the CKD register but have an eGFR of &lt; 59 ml/min</a:t>
                      </a:r>
                      <a:endParaRPr lang="en-GB" sz="1050" dirty="0">
                        <a:latin typeface="Times New Roman"/>
                        <a:ea typeface="Times New Roman"/>
                        <a:cs typeface="Times New Roman"/>
                      </a:endParaRPr>
                    </a:p>
                  </a:txBody>
                  <a:tcPr marL="68580" marR="68580" marT="17780" marB="17780" anchor="ctr"/>
                </a:tc>
              </a:tr>
              <a:tr h="205988">
                <a:tc>
                  <a:txBody>
                    <a:bodyPr/>
                    <a:lstStyle/>
                    <a:p>
                      <a:pPr>
                        <a:spcAft>
                          <a:spcPts val="0"/>
                        </a:spcAft>
                      </a:pPr>
                      <a:r>
                        <a:rPr lang="en-GB" sz="1050" b="1" dirty="0">
                          <a:latin typeface="Arial"/>
                          <a:ea typeface="Times New Roman"/>
                          <a:cs typeface="Times New Roman"/>
                        </a:rPr>
                        <a:t>Yellow Cards</a:t>
                      </a:r>
                      <a:endParaRPr lang="en-GB" sz="1050" dirty="0">
                        <a:latin typeface="Times New Roman"/>
                        <a:ea typeface="Times New Roman"/>
                        <a:cs typeface="Times New Roman"/>
                      </a:endParaRPr>
                    </a:p>
                  </a:txBody>
                  <a:tcPr marL="68580" marR="68580" marT="17780" marB="17780" anchor="ctr"/>
                </a:tc>
                <a:tc>
                  <a:txBody>
                    <a:bodyPr/>
                    <a:lstStyle/>
                    <a:p>
                      <a:pPr>
                        <a:spcAft>
                          <a:spcPts val="0"/>
                        </a:spcAft>
                      </a:pPr>
                      <a:r>
                        <a:rPr lang="en-GB" sz="1050" dirty="0">
                          <a:latin typeface="Arial"/>
                          <a:ea typeface="Times New Roman"/>
                          <a:cs typeface="Times New Roman"/>
                        </a:rPr>
                        <a:t>Number of Yellow Cards submitted per practice and per health board</a:t>
                      </a:r>
                      <a:endParaRPr lang="en-GB" sz="1050" dirty="0">
                        <a:latin typeface="Times New Roman"/>
                        <a:ea typeface="Times New Roman"/>
                        <a:cs typeface="Times New Roman"/>
                      </a:endParaRPr>
                    </a:p>
                  </a:txBody>
                  <a:tcPr marL="68580" marR="68580" marT="17780" marB="17780" anchor="ct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latin typeface="Arial" charset="0"/>
                <a:cs typeface="Arial" charset="0"/>
              </a:rPr>
              <a:t>Proton pump inhibitors (PPIs)</a:t>
            </a:r>
            <a:endParaRPr lang="en-GB" dirty="0"/>
          </a:p>
        </p:txBody>
      </p:sp>
      <p:sp>
        <p:nvSpPr>
          <p:cNvPr id="3" name="Subtitle 2"/>
          <p:cNvSpPr>
            <a:spLocks noGrp="1"/>
          </p:cNvSpPr>
          <p:nvPr>
            <p:ph type="subTitle" idx="1"/>
          </p:nvPr>
        </p:nvSpPr>
        <p:spPr>
          <a:xfrm>
            <a:off x="685800" y="1407589"/>
            <a:ext cx="8001000" cy="4469335"/>
          </a:xfrm>
        </p:spPr>
        <p:txBody>
          <a:bodyPr>
            <a:normAutofit fontScale="77500" lnSpcReduction="20000"/>
          </a:bodyPr>
          <a:lstStyle/>
          <a:p>
            <a:pPr fontAlgn="auto">
              <a:spcBef>
                <a:spcPts val="1200"/>
              </a:spcBef>
              <a:spcAft>
                <a:spcPts val="0"/>
              </a:spcAft>
              <a:buFont typeface="Arial" pitchFamily="34" charset="0"/>
              <a:buChar char="•"/>
              <a:defRPr/>
            </a:pPr>
            <a:r>
              <a:rPr lang="en-GB" sz="1900" dirty="0" smtClean="0">
                <a:solidFill>
                  <a:schemeClr val="tx1"/>
                </a:solidFill>
                <a:latin typeface="Arial" pitchFamily="34" charset="0"/>
                <a:cs typeface="Arial" pitchFamily="34" charset="0"/>
              </a:rPr>
              <a:t> 	PPI use continues to increase across Wales at a rate of almost 4% per year. </a:t>
            </a:r>
          </a:p>
          <a:p>
            <a:pPr fontAlgn="auto">
              <a:spcBef>
                <a:spcPts val="1200"/>
              </a:spcBef>
              <a:spcAft>
                <a:spcPts val="0"/>
              </a:spcAft>
              <a:buFont typeface="Arial" pitchFamily="34" charset="0"/>
              <a:buChar char="•"/>
              <a:defRPr/>
            </a:pPr>
            <a:r>
              <a:rPr lang="en-GB" sz="1900" dirty="0" smtClean="0">
                <a:solidFill>
                  <a:schemeClr val="tx1"/>
                </a:solidFill>
                <a:latin typeface="Arial" pitchFamily="34" charset="0"/>
                <a:cs typeface="Arial" pitchFamily="34" charset="0"/>
              </a:rPr>
              <a:t> 	This NPI aims to encourage a reduction in PPI prescribing due to safety concerns 	regarding long-term use e.g.</a:t>
            </a:r>
          </a:p>
          <a:p>
            <a:pPr lvl="1" algn="l" fontAlgn="auto">
              <a:spcBef>
                <a:spcPts val="1200"/>
              </a:spcBef>
              <a:spcAft>
                <a:spcPts val="0"/>
              </a:spcAft>
              <a:buFont typeface="Arial" pitchFamily="34" charset="0"/>
              <a:buChar char="–"/>
              <a:defRPr/>
            </a:pPr>
            <a:r>
              <a:rPr lang="en-GB" sz="1500" i="1" dirty="0" smtClean="0">
                <a:solidFill>
                  <a:schemeClr val="tx1"/>
                </a:solidFill>
                <a:latin typeface="Arial" pitchFamily="34" charset="0"/>
                <a:cs typeface="Arial" pitchFamily="34" charset="0"/>
              </a:rPr>
              <a:t> 	Clostridium </a:t>
            </a:r>
            <a:r>
              <a:rPr lang="en-GB" sz="1500" i="1" dirty="0" err="1" smtClean="0">
                <a:solidFill>
                  <a:schemeClr val="tx1"/>
                </a:solidFill>
                <a:latin typeface="Arial" pitchFamily="34" charset="0"/>
                <a:cs typeface="Arial" pitchFamily="34" charset="0"/>
              </a:rPr>
              <a:t>difficile</a:t>
            </a:r>
            <a:r>
              <a:rPr lang="en-GB" sz="1500" dirty="0" smtClean="0">
                <a:solidFill>
                  <a:schemeClr val="tx1"/>
                </a:solidFill>
                <a:latin typeface="Arial" pitchFamily="34" charset="0"/>
                <a:cs typeface="Arial" pitchFamily="34" charset="0"/>
              </a:rPr>
              <a:t> infection,</a:t>
            </a:r>
          </a:p>
          <a:p>
            <a:pPr lvl="1" algn="l" fontAlgn="auto">
              <a:spcBef>
                <a:spcPts val="1200"/>
              </a:spcBef>
              <a:spcAft>
                <a:spcPts val="0"/>
              </a:spcAft>
              <a:buFont typeface="Arial" pitchFamily="34" charset="0"/>
              <a:buChar char="–"/>
              <a:defRPr/>
            </a:pPr>
            <a:r>
              <a:rPr lang="en-GB" sz="1500" dirty="0" smtClean="0">
                <a:solidFill>
                  <a:schemeClr val="tx1"/>
                </a:solidFill>
                <a:latin typeface="Arial" pitchFamily="34" charset="0"/>
                <a:cs typeface="Arial" pitchFamily="34" charset="0"/>
              </a:rPr>
              <a:t> 	Increased risk of bone fractures,</a:t>
            </a:r>
          </a:p>
          <a:p>
            <a:pPr lvl="1" algn="l" fontAlgn="auto">
              <a:spcBef>
                <a:spcPts val="1200"/>
              </a:spcBef>
              <a:spcAft>
                <a:spcPts val="0"/>
              </a:spcAft>
              <a:buFont typeface="Arial" pitchFamily="34" charset="0"/>
              <a:buChar char="–"/>
              <a:defRPr/>
            </a:pPr>
            <a:r>
              <a:rPr lang="en-GB" sz="1500" dirty="0" smtClean="0">
                <a:solidFill>
                  <a:schemeClr val="tx1"/>
                </a:solidFill>
                <a:latin typeface="Arial" pitchFamily="34" charset="0"/>
                <a:cs typeface="Arial" pitchFamily="34" charset="0"/>
              </a:rPr>
              <a:t> 	Increased risk of mortality in older people</a:t>
            </a:r>
            <a:r>
              <a:rPr lang="en-GB" sz="1600" dirty="0" smtClean="0">
                <a:solidFill>
                  <a:schemeClr val="tx1"/>
                </a:solidFill>
                <a:latin typeface="Arial" pitchFamily="34" charset="0"/>
                <a:cs typeface="Arial" pitchFamily="34" charset="0"/>
              </a:rPr>
              <a:t>.</a:t>
            </a:r>
          </a:p>
          <a:p>
            <a:pPr fontAlgn="auto">
              <a:spcBef>
                <a:spcPts val="1200"/>
              </a:spcBef>
              <a:spcAft>
                <a:spcPts val="0"/>
              </a:spcAft>
              <a:buFont typeface="Arial" pitchFamily="34" charset="0"/>
              <a:buChar char="•"/>
              <a:defRPr/>
            </a:pPr>
            <a:r>
              <a:rPr lang="en-GB" sz="1900" dirty="0" smtClean="0">
                <a:solidFill>
                  <a:schemeClr val="tx1"/>
                </a:solidFill>
                <a:latin typeface="Arial" pitchFamily="34" charset="0"/>
                <a:cs typeface="Arial" pitchFamily="34" charset="0"/>
              </a:rPr>
              <a:t> 	People with dyspepsia should initially be offered lifestyle advice and medications 	should be reviewed for possible causes of dyspepsia.</a:t>
            </a:r>
          </a:p>
          <a:p>
            <a:pPr fontAlgn="auto">
              <a:spcBef>
                <a:spcPts val="1200"/>
              </a:spcBef>
              <a:spcAft>
                <a:spcPts val="0"/>
              </a:spcAft>
              <a:buFont typeface="Arial" pitchFamily="34" charset="0"/>
              <a:buChar char="•"/>
              <a:defRPr/>
            </a:pPr>
            <a:r>
              <a:rPr lang="en-GB" sz="1900" dirty="0" smtClean="0">
                <a:solidFill>
                  <a:schemeClr val="tx1"/>
                </a:solidFill>
                <a:latin typeface="Arial" pitchFamily="34" charset="0"/>
                <a:cs typeface="Arial" pitchFamily="34" charset="0"/>
              </a:rPr>
              <a:t> 	If medication is required, first line treatment should be with an alginate.</a:t>
            </a:r>
          </a:p>
          <a:p>
            <a:pPr fontAlgn="auto">
              <a:spcBef>
                <a:spcPts val="1200"/>
              </a:spcBef>
              <a:spcAft>
                <a:spcPts val="0"/>
              </a:spcAft>
              <a:buFont typeface="Arial" pitchFamily="34" charset="0"/>
              <a:buChar char="•"/>
              <a:defRPr/>
            </a:pPr>
            <a:r>
              <a:rPr lang="en-GB" sz="1900" dirty="0" smtClean="0">
                <a:solidFill>
                  <a:schemeClr val="tx1"/>
                </a:solidFill>
                <a:latin typeface="Arial" pitchFamily="34" charset="0"/>
                <a:cs typeface="Arial" pitchFamily="34" charset="0"/>
              </a:rPr>
              <a:t> 	PPIs should only be considered for short courses (4 weeks) where needed.</a:t>
            </a:r>
          </a:p>
          <a:p>
            <a:pPr fontAlgn="auto">
              <a:spcBef>
                <a:spcPts val="1200"/>
              </a:spcBef>
              <a:spcAft>
                <a:spcPts val="0"/>
              </a:spcAft>
              <a:buFont typeface="Arial" pitchFamily="34" charset="0"/>
              <a:buChar char="•"/>
              <a:defRPr/>
            </a:pPr>
            <a:r>
              <a:rPr lang="en-GB" sz="1900" dirty="0" smtClean="0">
                <a:solidFill>
                  <a:schemeClr val="tx1"/>
                </a:solidFill>
                <a:latin typeface="Arial" pitchFamily="34" charset="0"/>
                <a:cs typeface="Arial" pitchFamily="34" charset="0"/>
              </a:rPr>
              <a:t> 	If symptoms continue or recur, a PPI can be continued at the lowest possible dose or 	on an ‘as required’ basis. </a:t>
            </a:r>
          </a:p>
          <a:p>
            <a:pPr fontAlgn="auto">
              <a:spcBef>
                <a:spcPts val="1200"/>
              </a:spcBef>
              <a:spcAft>
                <a:spcPts val="0"/>
              </a:spcAft>
              <a:buFont typeface="Arial" pitchFamily="34" charset="0"/>
              <a:buChar char="•"/>
              <a:defRPr/>
            </a:pPr>
            <a:r>
              <a:rPr lang="en-GB" sz="1900" dirty="0" smtClean="0">
                <a:solidFill>
                  <a:schemeClr val="tx1"/>
                </a:solidFill>
                <a:latin typeface="Arial" pitchFamily="34" charset="0"/>
                <a:cs typeface="Arial" pitchFamily="34" charset="0"/>
              </a:rPr>
              <a:t> 	Offer annual review to patients receiving PPIs and step down from treatment doses 	where appropriate.</a:t>
            </a:r>
          </a:p>
          <a:p>
            <a:pPr fontAlgn="auto">
              <a:spcBef>
                <a:spcPts val="1200"/>
              </a:spcBef>
              <a:spcAft>
                <a:spcPts val="0"/>
              </a:spcAft>
              <a:buFont typeface="Arial" pitchFamily="34" charset="0"/>
              <a:buChar char="•"/>
              <a:defRPr/>
            </a:pPr>
            <a:r>
              <a:rPr lang="en-GB" sz="1900" dirty="0" smtClean="0">
                <a:solidFill>
                  <a:schemeClr val="tx1"/>
                </a:solidFill>
                <a:latin typeface="Arial" pitchFamily="34" charset="0"/>
                <a:cs typeface="Arial" pitchFamily="34" charset="0"/>
              </a:rPr>
              <a:t> 	Taper the dose of PPIs in patients who have been taking them for a long time to reduce 	the risk of rebound hypersecretion. </a:t>
            </a:r>
          </a:p>
          <a:p>
            <a:pPr fontAlgn="auto">
              <a:spcBef>
                <a:spcPts val="1200"/>
              </a:spcBef>
              <a:spcAft>
                <a:spcPts val="0"/>
              </a:spcAft>
              <a:buFont typeface="Arial" pitchFamily="34" charset="0"/>
              <a:buChar char="•"/>
              <a:defRPr/>
            </a:pPr>
            <a:endParaRPr lang="en-GB" sz="1900" dirty="0" smtClean="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rcRect/>
          <a:stretch>
            <a:fillRect/>
          </a:stretch>
        </p:blipFill>
        <p:spPr bwMode="auto">
          <a:xfrm>
            <a:off x="1722051" y="735980"/>
            <a:ext cx="5699899" cy="4658709"/>
          </a:xfrm>
          <a:prstGeom prst="rect">
            <a:avLst/>
          </a:prstGeom>
          <a:noFill/>
          <a:ln w="9525">
            <a:noFill/>
            <a:miter lim="800000"/>
            <a:headEnd/>
            <a:tailEnd/>
          </a:ln>
        </p:spPr>
      </p:pic>
      <p:sp>
        <p:nvSpPr>
          <p:cNvPr id="2" name="Title 1"/>
          <p:cNvSpPr>
            <a:spLocks noGrp="1"/>
          </p:cNvSpPr>
          <p:nvPr>
            <p:ph type="ctrTitle"/>
          </p:nvPr>
        </p:nvSpPr>
        <p:spPr>
          <a:xfrm>
            <a:off x="234177" y="174118"/>
            <a:ext cx="8709102" cy="757921"/>
          </a:xfrm>
        </p:spPr>
        <p:txBody>
          <a:bodyPr>
            <a:normAutofit/>
          </a:bodyPr>
          <a:lstStyle/>
          <a:p>
            <a:r>
              <a:rPr lang="en-GB" dirty="0" smtClean="0">
                <a:latin typeface="Arial" charset="0"/>
                <a:cs typeface="Arial" charset="0"/>
              </a:rPr>
              <a:t>Trend in PPI prescribing</a:t>
            </a:r>
            <a:endParaRPr lang="en-GB" dirty="0"/>
          </a:p>
        </p:txBody>
      </p:sp>
      <p:pic>
        <p:nvPicPr>
          <p:cNvPr id="5" name="Picture 4" descr="cid:image001.png@01D25553.7C22FD00"/>
          <p:cNvPicPr/>
          <p:nvPr/>
        </p:nvPicPr>
        <p:blipFill>
          <a:blip r:embed="rId3" r:link="rId4"/>
          <a:srcRect/>
          <a:stretch>
            <a:fillRect/>
          </a:stretch>
        </p:blipFill>
        <p:spPr bwMode="auto">
          <a:xfrm>
            <a:off x="1871663" y="5361236"/>
            <a:ext cx="5400675" cy="485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4118"/>
            <a:ext cx="8001000" cy="757921"/>
          </a:xfrm>
        </p:spPr>
        <p:txBody>
          <a:bodyPr>
            <a:normAutofit fontScale="90000"/>
          </a:bodyPr>
          <a:lstStyle/>
          <a:p>
            <a:r>
              <a:rPr lang="en-GB" dirty="0" smtClean="0">
                <a:latin typeface="Arial" charset="0"/>
                <a:cs typeface="Arial" charset="0"/>
              </a:rPr>
              <a:t>PPI DDDs per 1,000 PUs - </a:t>
            </a:r>
            <a:br>
              <a:rPr lang="en-GB" dirty="0" smtClean="0">
                <a:latin typeface="Arial" charset="0"/>
                <a:cs typeface="Arial" charset="0"/>
              </a:rPr>
            </a:br>
            <a:r>
              <a:rPr lang="en-GB" dirty="0" smtClean="0">
                <a:latin typeface="Arial" charset="0"/>
                <a:cs typeface="Arial" charset="0"/>
              </a:rPr>
              <a:t>Quarter ending September 2016</a:t>
            </a:r>
            <a:endParaRPr lang="en-GB" dirty="0"/>
          </a:p>
        </p:txBody>
      </p:sp>
      <p:graphicFrame>
        <p:nvGraphicFramePr>
          <p:cNvPr id="4" name="Chart 3"/>
          <p:cNvGraphicFramePr/>
          <p:nvPr/>
        </p:nvGraphicFramePr>
        <p:xfrm>
          <a:off x="857250" y="1311000"/>
          <a:ext cx="7429500" cy="4556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1470</TotalTime>
  <Words>1250</Words>
  <Application>Microsoft Office PowerPoint</Application>
  <PresentationFormat>On-screen Show (4:3)</PresentationFormat>
  <Paragraphs>386</Paragraphs>
  <Slides>57</Slides>
  <Notes>0</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Office Theme</vt:lpstr>
      <vt:lpstr>National Prescribing Indicators 2017–2018 </vt:lpstr>
      <vt:lpstr>National Prescribing Indicators (NPIs) development process</vt:lpstr>
      <vt:lpstr>Prescribing measures – volume measures</vt:lpstr>
      <vt:lpstr>Prescribing measures – denominators</vt:lpstr>
      <vt:lpstr>Primary Care National Prescribing Indicators (NPIs)</vt:lpstr>
      <vt:lpstr>Primary care NPIs</vt:lpstr>
      <vt:lpstr>Proton pump inhibitors (PPIs)</vt:lpstr>
      <vt:lpstr>Trend in PPI prescribing</vt:lpstr>
      <vt:lpstr>PPI DDDs per 1,000 PUs -  Quarter ending September 2016</vt:lpstr>
      <vt:lpstr>Inhaled corticosteroids (ICS)</vt:lpstr>
      <vt:lpstr>Trend in high strength ICS items as a percentage of all ICS prescribing</vt:lpstr>
      <vt:lpstr>High strength ICS items as a percentage of all ICS prescribing – Quarter ending September 2016</vt:lpstr>
      <vt:lpstr>Hypnotics and anxiolytics</vt:lpstr>
      <vt:lpstr>Trend in hypnotic and anxiolytic prescribing </vt:lpstr>
      <vt:lpstr>Hypnotic and anxiolytic ADQs per 1,000 STAR-PUs – Quarter ending September 2016 </vt:lpstr>
      <vt:lpstr>Analgesics – Tramadol</vt:lpstr>
      <vt:lpstr>Trend in tramadol prescribing</vt:lpstr>
      <vt:lpstr>Tramadol DDDs per 1,000 patients -  Quarter ending September 2016</vt:lpstr>
      <vt:lpstr>Analgesics – Opioid patches</vt:lpstr>
      <vt:lpstr>Trend in opioid patch prescribing </vt:lpstr>
      <vt:lpstr>Opioid patch items as a percentage of all opioid analgesics – Quarter ending September 2016 </vt:lpstr>
      <vt:lpstr>Analgesics – Gabapentin and pregabalin</vt:lpstr>
      <vt:lpstr>Trend in gabapentin and pregabalin prescribing </vt:lpstr>
      <vt:lpstr>Gabapentin and pregabalin DDDs per 1,000 patients – Quarter ending September 2016</vt:lpstr>
      <vt:lpstr>Antimicrobial Stewardship</vt:lpstr>
      <vt:lpstr>Trend in total antibacterial prescribing</vt:lpstr>
      <vt:lpstr>Total antibacterial items per 1,000 STAR-PUs – Quarter ending September 2016</vt:lpstr>
      <vt:lpstr>Trend in co-amoxiclav items per 1,000 patients</vt:lpstr>
      <vt:lpstr>Trend in co-amoxiclav items as a percentage of total antibacterial items</vt:lpstr>
      <vt:lpstr>Trend in cephalosporin items per 1,000 patients</vt:lpstr>
      <vt:lpstr>Trend in cephalosporin items as a percentage of total antibacterial items</vt:lpstr>
      <vt:lpstr>Trend in fluoroquinolone items per 1,000 patients </vt:lpstr>
      <vt:lpstr>Trend in fluoroquinolone items as a percentage of total antibacterial items</vt:lpstr>
      <vt:lpstr>Anticholinergic Burden</vt:lpstr>
      <vt:lpstr>Anticholinergic Effect on Cognition (AEC)</vt:lpstr>
      <vt:lpstr>Slide 36</vt:lpstr>
      <vt:lpstr>NSAIDs – Overall use</vt:lpstr>
      <vt:lpstr>Trend in NSAID prescribing</vt:lpstr>
      <vt:lpstr>NSAID ADQs per 1,000 STAR-PUs  Quarter ending September 2016</vt:lpstr>
      <vt:lpstr>NSAIDs and CKD</vt:lpstr>
      <vt:lpstr>Slide 41</vt:lpstr>
      <vt:lpstr>Slide 42</vt:lpstr>
      <vt:lpstr>Yellow Cards </vt:lpstr>
      <vt:lpstr>Trend in GP Yellow Card Reporting </vt:lpstr>
      <vt:lpstr>Secondary Care National Prescribing Indicators (NPIs)</vt:lpstr>
      <vt:lpstr>Secondary care NPIs</vt:lpstr>
      <vt:lpstr>Insulin prescribing </vt:lpstr>
      <vt:lpstr>Long-acting insulin analogues as a percentage of total long- and intermediate-acting insulin prescribing in primary care  </vt:lpstr>
      <vt:lpstr>Trend in long-acting analogue prescribing as a percentage of total long- and intermediate-acting insulin prescribed in primary care</vt:lpstr>
      <vt:lpstr>Long-acting insulin analogues as a percentage of total long- and intermediate-acting insulin prescribing in secondary care  </vt:lpstr>
      <vt:lpstr>Prescribing of biosimilars</vt:lpstr>
      <vt:lpstr>Prescribing of biosimilars – Filgrastim</vt:lpstr>
      <vt:lpstr>Health board filgrastim generic, reference (Neupogen®) and biosimilar (Nivestim® and Zarzio®) as a percentage of total filgrastim prescribed in secondary care – Quarter ending September 2016</vt:lpstr>
      <vt:lpstr>Prescribing of biosimilars – Infliximab</vt:lpstr>
      <vt:lpstr>Antibiotic prophylaxis for surgical patients</vt:lpstr>
      <vt:lpstr>Percentage of patients whose duration of colorectal surgical prophylaxis is &gt; 24 hours in 2016–2017 (Q1 + Q2)  </vt:lpstr>
      <vt:lpstr>Thank you</vt:lpstr>
    </vt:vector>
  </TitlesOfParts>
  <Company>Creation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 Hewlett</dc:creator>
  <cp:lastModifiedBy>Chrissie Collier</cp:lastModifiedBy>
  <cp:revision>168</cp:revision>
  <dcterms:created xsi:type="dcterms:W3CDTF">2016-04-20T11:04:52Z</dcterms:created>
  <dcterms:modified xsi:type="dcterms:W3CDTF">2017-05-23T12:54:22Z</dcterms:modified>
</cp:coreProperties>
</file>