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charts/chart24.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commentAuthors.xml" ContentType="application/vnd.openxmlformats-officedocument.presentationml.commentAuthors+xml"/>
  <Override PartName="/ppt/charts/chart7.xml" ContentType="application/vnd.openxmlformats-officedocument.drawingml.chart+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charts/chart16.xml" ContentType="application/vnd.openxmlformats-officedocument.drawingml.chart+xml"/>
  <Override PartName="/ppt/charts/chart25.xml" ContentType="application/vnd.openxmlformats-officedocument.drawingml.char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ppt/charts/chart23.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307" r:id="rId2"/>
    <p:sldId id="282" r:id="rId3"/>
    <p:sldId id="308" r:id="rId4"/>
    <p:sldId id="309" r:id="rId5"/>
    <p:sldId id="310" r:id="rId6"/>
    <p:sldId id="313" r:id="rId7"/>
    <p:sldId id="281" r:id="rId8"/>
    <p:sldId id="285" r:id="rId9"/>
    <p:sldId id="258" r:id="rId10"/>
    <p:sldId id="322" r:id="rId11"/>
    <p:sldId id="288" r:id="rId12"/>
    <p:sldId id="259" r:id="rId13"/>
    <p:sldId id="279" r:id="rId14"/>
    <p:sldId id="290" r:id="rId15"/>
    <p:sldId id="260" r:id="rId16"/>
    <p:sldId id="318" r:id="rId17"/>
    <p:sldId id="292" r:id="rId18"/>
    <p:sldId id="262" r:id="rId19"/>
    <p:sldId id="276" r:id="rId20"/>
    <p:sldId id="294" r:id="rId21"/>
    <p:sldId id="261" r:id="rId22"/>
    <p:sldId id="277" r:id="rId23"/>
    <p:sldId id="293" r:id="rId24"/>
    <p:sldId id="263" r:id="rId25"/>
    <p:sldId id="319" r:id="rId26"/>
    <p:sldId id="265" r:id="rId27"/>
    <p:sldId id="315" r:id="rId28"/>
    <p:sldId id="273" r:id="rId29"/>
    <p:sldId id="316" r:id="rId30"/>
    <p:sldId id="266" r:id="rId31"/>
    <p:sldId id="317" r:id="rId32"/>
    <p:sldId id="295" r:id="rId33"/>
    <p:sldId id="268" r:id="rId34"/>
    <p:sldId id="320" r:id="rId35"/>
    <p:sldId id="269" r:id="rId36"/>
    <p:sldId id="321" r:id="rId37"/>
    <p:sldId id="296" r:id="rId38"/>
    <p:sldId id="297" r:id="rId39"/>
    <p:sldId id="311" r:id="rId40"/>
    <p:sldId id="323" r:id="rId41"/>
  </p:sldIdLst>
  <p:sldSz cx="9144000" cy="6858000" type="screen4x3"/>
  <p:notesSz cx="6888163" cy="10018713"/>
  <p:defaultTextStyle>
    <a:defPPr>
      <a:defRPr lang="en-US"/>
    </a:defPPr>
    <a:lvl1pPr algn="l" rtl="0" fontAlgn="base">
      <a:spcBef>
        <a:spcPct val="0"/>
      </a:spcBef>
      <a:spcAft>
        <a:spcPct val="0"/>
      </a:spcAft>
      <a:defRPr kern="1200">
        <a:solidFill>
          <a:schemeClr val="accent2"/>
        </a:solidFill>
        <a:latin typeface="Arial" charset="0"/>
        <a:ea typeface="+mn-ea"/>
        <a:cs typeface="+mn-cs"/>
      </a:defRPr>
    </a:lvl1pPr>
    <a:lvl2pPr marL="457200" algn="l" rtl="0" fontAlgn="base">
      <a:spcBef>
        <a:spcPct val="0"/>
      </a:spcBef>
      <a:spcAft>
        <a:spcPct val="0"/>
      </a:spcAft>
      <a:defRPr kern="1200">
        <a:solidFill>
          <a:schemeClr val="accent2"/>
        </a:solidFill>
        <a:latin typeface="Arial" charset="0"/>
        <a:ea typeface="+mn-ea"/>
        <a:cs typeface="+mn-cs"/>
      </a:defRPr>
    </a:lvl2pPr>
    <a:lvl3pPr marL="914400" algn="l" rtl="0" fontAlgn="base">
      <a:spcBef>
        <a:spcPct val="0"/>
      </a:spcBef>
      <a:spcAft>
        <a:spcPct val="0"/>
      </a:spcAft>
      <a:defRPr kern="1200">
        <a:solidFill>
          <a:schemeClr val="accent2"/>
        </a:solidFill>
        <a:latin typeface="Arial" charset="0"/>
        <a:ea typeface="+mn-ea"/>
        <a:cs typeface="+mn-cs"/>
      </a:defRPr>
    </a:lvl3pPr>
    <a:lvl4pPr marL="1371600" algn="l" rtl="0" fontAlgn="base">
      <a:spcBef>
        <a:spcPct val="0"/>
      </a:spcBef>
      <a:spcAft>
        <a:spcPct val="0"/>
      </a:spcAft>
      <a:defRPr kern="1200">
        <a:solidFill>
          <a:schemeClr val="accent2"/>
        </a:solidFill>
        <a:latin typeface="Arial" charset="0"/>
        <a:ea typeface="+mn-ea"/>
        <a:cs typeface="+mn-cs"/>
      </a:defRPr>
    </a:lvl4pPr>
    <a:lvl5pPr marL="1828800" algn="l" rtl="0" fontAlgn="base">
      <a:spcBef>
        <a:spcPct val="0"/>
      </a:spcBef>
      <a:spcAft>
        <a:spcPct val="0"/>
      </a:spcAft>
      <a:defRPr kern="1200">
        <a:solidFill>
          <a:schemeClr val="accent2"/>
        </a:solidFill>
        <a:latin typeface="Arial" charset="0"/>
        <a:ea typeface="+mn-ea"/>
        <a:cs typeface="+mn-cs"/>
      </a:defRPr>
    </a:lvl5pPr>
    <a:lvl6pPr marL="2286000" algn="l" defTabSz="914400" rtl="0" eaLnBrk="1" latinLnBrk="0" hangingPunct="1">
      <a:defRPr kern="1200">
        <a:solidFill>
          <a:schemeClr val="accent2"/>
        </a:solidFill>
        <a:latin typeface="Arial" charset="0"/>
        <a:ea typeface="+mn-ea"/>
        <a:cs typeface="+mn-cs"/>
      </a:defRPr>
    </a:lvl6pPr>
    <a:lvl7pPr marL="2743200" algn="l" defTabSz="914400" rtl="0" eaLnBrk="1" latinLnBrk="0" hangingPunct="1">
      <a:defRPr kern="1200">
        <a:solidFill>
          <a:schemeClr val="accent2"/>
        </a:solidFill>
        <a:latin typeface="Arial" charset="0"/>
        <a:ea typeface="+mn-ea"/>
        <a:cs typeface="+mn-cs"/>
      </a:defRPr>
    </a:lvl7pPr>
    <a:lvl8pPr marL="3200400" algn="l" defTabSz="914400" rtl="0" eaLnBrk="1" latinLnBrk="0" hangingPunct="1">
      <a:defRPr kern="1200">
        <a:solidFill>
          <a:schemeClr val="accent2"/>
        </a:solidFill>
        <a:latin typeface="Arial" charset="0"/>
        <a:ea typeface="+mn-ea"/>
        <a:cs typeface="+mn-cs"/>
      </a:defRPr>
    </a:lvl8pPr>
    <a:lvl9pPr marL="3657600" algn="l" defTabSz="914400" rtl="0" eaLnBrk="1" latinLnBrk="0" hangingPunct="1">
      <a:defRPr kern="1200">
        <a:solidFill>
          <a:schemeClr val="accent2"/>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ew Tree" initials="YT" lastIdx="24" clrIdx="0"/>
  <p:cmAuthor id="1" name="ka086364" initials="kh" lastIdx="6" clrIdx="1"/>
  <p:cmAuthor id="2" name="Claire Thomas" initials="CT"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76" autoAdjust="0"/>
    <p:restoredTop sz="94660"/>
  </p:normalViewPr>
  <p:slideViewPr>
    <p:cSldViewPr>
      <p:cViewPr>
        <p:scale>
          <a:sx n="100" d="100"/>
          <a:sy n="100" d="100"/>
        </p:scale>
        <p:origin x="-16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cl119596\Desktop\NPI%20Slide%20Set%202016-17\England%20Tramadol%20DDDs.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cl119596\Desktop\NPI%20Slide%20Set%202016-17\England%20Pregabalin.xlsx" TargetMode="External"/></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cl119596\Desktop\NPI%20Slide%20Set%202016-17\Data%20for%20slide%20set.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cl119596\Desktop\NPI%20Slide%20Set%202016-17\England%20PPIs.csv"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cav-vstor02\Departments\Welsh%20Medicines%20Partnership\WAPSU\WAPSU%20Projects\YCC%20Data\YCC%20Data%202015-16\Q4%202015-16\Yellow%20Card%20Data%20Qtr%204%20March%202016%20list%20size%20data%20C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cl119596\Desktop\NPI%20Slide%20Set%202016-17\England%20Lipids%20total%20item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av-vstor02\Departments\Welsh%20Medicines%20Partnership\National%20Prescribing%20Indicators\Indicators%202016-2017\Slide%20set\Background%20data\England%20and%20Wales%202016-17%20ICS%20Graph.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cl119596\Desktop\NPI%20Slide%20Set%202016-17\Data%20for%20slide%20set.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cl119596\Desktop\NPI%20Slide%20Set%202016-17\Data%20for%20slide%20s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PPIs!$B$3</c:f>
              <c:strCache>
                <c:ptCount val="1"/>
                <c:pt idx="0">
                  <c:v>ABMU</c:v>
                </c:pt>
              </c:strCache>
            </c:strRef>
          </c:tx>
          <c:marker>
            <c:symbol val="circle"/>
            <c:size val="5"/>
            <c:spPr>
              <a:ln>
                <a:solidFill>
                  <a:schemeClr val="tx1"/>
                </a:solidFill>
              </a:ln>
            </c:spPr>
          </c:marker>
          <c:cat>
            <c:numRef>
              <c:f>PPIs!$C$2:$V$2</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PPIs!$C$3:$V$3</c:f>
              <c:numCache>
                <c:formatCode>#,##0</c:formatCode>
                <c:ptCount val="20"/>
                <c:pt idx="0">
                  <c:v>5698.99</c:v>
                </c:pt>
                <c:pt idx="1">
                  <c:v>5907.21</c:v>
                </c:pt>
                <c:pt idx="2">
                  <c:v>5981.6500000000024</c:v>
                </c:pt>
                <c:pt idx="3">
                  <c:v>5929.6200000000044</c:v>
                </c:pt>
                <c:pt idx="4">
                  <c:v>6037.56</c:v>
                </c:pt>
                <c:pt idx="5">
                  <c:v>6096.37</c:v>
                </c:pt>
                <c:pt idx="6">
                  <c:v>6197.73</c:v>
                </c:pt>
                <c:pt idx="7">
                  <c:v>5976.07</c:v>
                </c:pt>
                <c:pt idx="8">
                  <c:v>6211.33</c:v>
                </c:pt>
                <c:pt idx="9">
                  <c:v>6319.92</c:v>
                </c:pt>
                <c:pt idx="10">
                  <c:v>6450.81</c:v>
                </c:pt>
                <c:pt idx="11">
                  <c:v>6323.46</c:v>
                </c:pt>
                <c:pt idx="12">
                  <c:v>6520.58</c:v>
                </c:pt>
                <c:pt idx="13">
                  <c:v>6738.09</c:v>
                </c:pt>
                <c:pt idx="14">
                  <c:v>6885.08</c:v>
                </c:pt>
                <c:pt idx="15">
                  <c:v>6691.71</c:v>
                </c:pt>
                <c:pt idx="16">
                  <c:v>6836.64</c:v>
                </c:pt>
                <c:pt idx="17">
                  <c:v>6978.03</c:v>
                </c:pt>
                <c:pt idx="18">
                  <c:v>7160.51</c:v>
                </c:pt>
                <c:pt idx="19" formatCode="#,##0.00">
                  <c:v>6810.87</c:v>
                </c:pt>
              </c:numCache>
            </c:numRef>
          </c:val>
        </c:ser>
        <c:ser>
          <c:idx val="1"/>
          <c:order val="1"/>
          <c:tx>
            <c:strRef>
              <c:f>PPIs!$B$4</c:f>
              <c:strCache>
                <c:ptCount val="1"/>
                <c:pt idx="0">
                  <c:v>Aneurin Bevan</c:v>
                </c:pt>
              </c:strCache>
            </c:strRef>
          </c:tx>
          <c:marker>
            <c:symbol val="circle"/>
            <c:size val="5"/>
            <c:spPr>
              <a:ln>
                <a:solidFill>
                  <a:schemeClr val="tx1"/>
                </a:solidFill>
              </a:ln>
            </c:spPr>
          </c:marker>
          <c:cat>
            <c:numRef>
              <c:f>PPIs!$C$2:$V$2</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PPIs!$C$4:$V$4</c:f>
              <c:numCache>
                <c:formatCode>#,##0</c:formatCode>
                <c:ptCount val="20"/>
                <c:pt idx="0">
                  <c:v>6306.4</c:v>
                </c:pt>
                <c:pt idx="1">
                  <c:v>6523.13</c:v>
                </c:pt>
                <c:pt idx="2">
                  <c:v>6669.4699999999993</c:v>
                </c:pt>
                <c:pt idx="3">
                  <c:v>6651.73</c:v>
                </c:pt>
                <c:pt idx="4">
                  <c:v>6696.64</c:v>
                </c:pt>
                <c:pt idx="5">
                  <c:v>6744.1600000000044</c:v>
                </c:pt>
                <c:pt idx="6">
                  <c:v>6954.33</c:v>
                </c:pt>
                <c:pt idx="7">
                  <c:v>6735.22</c:v>
                </c:pt>
                <c:pt idx="8">
                  <c:v>6967.83</c:v>
                </c:pt>
                <c:pt idx="9">
                  <c:v>7065.89</c:v>
                </c:pt>
                <c:pt idx="10">
                  <c:v>7250.35</c:v>
                </c:pt>
                <c:pt idx="11">
                  <c:v>7009.8200000000024</c:v>
                </c:pt>
                <c:pt idx="12">
                  <c:v>7242.81</c:v>
                </c:pt>
                <c:pt idx="13">
                  <c:v>7362.57</c:v>
                </c:pt>
                <c:pt idx="14">
                  <c:v>7530.28</c:v>
                </c:pt>
                <c:pt idx="15">
                  <c:v>7263.1200000000044</c:v>
                </c:pt>
                <c:pt idx="16">
                  <c:v>7390.6100000000024</c:v>
                </c:pt>
                <c:pt idx="17">
                  <c:v>7551.04</c:v>
                </c:pt>
                <c:pt idx="18">
                  <c:v>7749.95</c:v>
                </c:pt>
                <c:pt idx="19" formatCode="#,##0.00">
                  <c:v>7349.05</c:v>
                </c:pt>
              </c:numCache>
            </c:numRef>
          </c:val>
        </c:ser>
        <c:ser>
          <c:idx val="2"/>
          <c:order val="2"/>
          <c:tx>
            <c:strRef>
              <c:f>PPIs!$B$5</c:f>
              <c:strCache>
                <c:ptCount val="1"/>
                <c:pt idx="0">
                  <c:v>BCU</c:v>
                </c:pt>
              </c:strCache>
            </c:strRef>
          </c:tx>
          <c:marker>
            <c:symbol val="circle"/>
            <c:size val="5"/>
            <c:spPr>
              <a:ln>
                <a:solidFill>
                  <a:schemeClr val="tx1"/>
                </a:solidFill>
              </a:ln>
            </c:spPr>
          </c:marker>
          <c:cat>
            <c:numRef>
              <c:f>PPIs!$C$2:$V$2</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PPIs!$C$5:$V$5</c:f>
              <c:numCache>
                <c:formatCode>#,##0</c:formatCode>
                <c:ptCount val="20"/>
                <c:pt idx="0">
                  <c:v>6242.13</c:v>
                </c:pt>
                <c:pt idx="1">
                  <c:v>6453.96</c:v>
                </c:pt>
                <c:pt idx="2">
                  <c:v>6601.1500000000024</c:v>
                </c:pt>
                <c:pt idx="3">
                  <c:v>6580.7</c:v>
                </c:pt>
                <c:pt idx="4">
                  <c:v>6617.1600000000044</c:v>
                </c:pt>
                <c:pt idx="5">
                  <c:v>6737.5</c:v>
                </c:pt>
                <c:pt idx="6">
                  <c:v>6968</c:v>
                </c:pt>
                <c:pt idx="7">
                  <c:v>6668.45</c:v>
                </c:pt>
                <c:pt idx="8">
                  <c:v>7009.26</c:v>
                </c:pt>
                <c:pt idx="9">
                  <c:v>7121.6600000000044</c:v>
                </c:pt>
                <c:pt idx="10">
                  <c:v>7358.44</c:v>
                </c:pt>
                <c:pt idx="11">
                  <c:v>7106.94</c:v>
                </c:pt>
                <c:pt idx="12">
                  <c:v>7401.33</c:v>
                </c:pt>
                <c:pt idx="13">
                  <c:v>7586.4</c:v>
                </c:pt>
                <c:pt idx="14">
                  <c:v>7781.6500000000024</c:v>
                </c:pt>
                <c:pt idx="15">
                  <c:v>7551.58</c:v>
                </c:pt>
                <c:pt idx="16">
                  <c:v>7679.28</c:v>
                </c:pt>
                <c:pt idx="17">
                  <c:v>7859.99</c:v>
                </c:pt>
                <c:pt idx="18">
                  <c:v>8066.63</c:v>
                </c:pt>
                <c:pt idx="19" formatCode="#,##0.00">
                  <c:v>7595.01</c:v>
                </c:pt>
              </c:numCache>
            </c:numRef>
          </c:val>
        </c:ser>
        <c:ser>
          <c:idx val="3"/>
          <c:order val="3"/>
          <c:tx>
            <c:strRef>
              <c:f>PPIs!$B$6</c:f>
              <c:strCache>
                <c:ptCount val="1"/>
                <c:pt idx="0">
                  <c:v>Cardiff and Vale</c:v>
                </c:pt>
              </c:strCache>
            </c:strRef>
          </c:tx>
          <c:marker>
            <c:symbol val="circle"/>
            <c:size val="5"/>
            <c:spPr>
              <a:ln>
                <a:solidFill>
                  <a:schemeClr val="tx1"/>
                </a:solidFill>
              </a:ln>
            </c:spPr>
          </c:marker>
          <c:cat>
            <c:numRef>
              <c:f>PPIs!$C$2:$V$2</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PPIs!$C$6:$V$6</c:f>
              <c:numCache>
                <c:formatCode>#,##0</c:formatCode>
                <c:ptCount val="20"/>
                <c:pt idx="0">
                  <c:v>5002.18</c:v>
                </c:pt>
                <c:pt idx="1">
                  <c:v>5261.8600000000024</c:v>
                </c:pt>
                <c:pt idx="2">
                  <c:v>5372.2699999999995</c:v>
                </c:pt>
                <c:pt idx="3">
                  <c:v>5433.8600000000024</c:v>
                </c:pt>
                <c:pt idx="4">
                  <c:v>5560.88</c:v>
                </c:pt>
                <c:pt idx="5">
                  <c:v>5748.35</c:v>
                </c:pt>
                <c:pt idx="6">
                  <c:v>5896.23</c:v>
                </c:pt>
                <c:pt idx="7">
                  <c:v>5758.1200000000044</c:v>
                </c:pt>
                <c:pt idx="8">
                  <c:v>5995.14</c:v>
                </c:pt>
                <c:pt idx="9">
                  <c:v>6137.51</c:v>
                </c:pt>
                <c:pt idx="10">
                  <c:v>6270.55</c:v>
                </c:pt>
                <c:pt idx="11">
                  <c:v>6134.05</c:v>
                </c:pt>
                <c:pt idx="12">
                  <c:v>6332.53</c:v>
                </c:pt>
                <c:pt idx="13">
                  <c:v>6491.3600000000024</c:v>
                </c:pt>
                <c:pt idx="14">
                  <c:v>6629.83</c:v>
                </c:pt>
                <c:pt idx="15">
                  <c:v>6460</c:v>
                </c:pt>
                <c:pt idx="16">
                  <c:v>6562.26</c:v>
                </c:pt>
                <c:pt idx="17">
                  <c:v>6768.56</c:v>
                </c:pt>
                <c:pt idx="18">
                  <c:v>6900.44</c:v>
                </c:pt>
                <c:pt idx="19" formatCode="#,##0.00">
                  <c:v>6590.8600000000024</c:v>
                </c:pt>
              </c:numCache>
            </c:numRef>
          </c:val>
        </c:ser>
        <c:ser>
          <c:idx val="4"/>
          <c:order val="4"/>
          <c:tx>
            <c:strRef>
              <c:f>PPIs!$B$7</c:f>
              <c:strCache>
                <c:ptCount val="1"/>
                <c:pt idx="0">
                  <c:v>Cwm Taf</c:v>
                </c:pt>
              </c:strCache>
            </c:strRef>
          </c:tx>
          <c:marker>
            <c:symbol val="circle"/>
            <c:size val="5"/>
            <c:spPr>
              <a:ln>
                <a:solidFill>
                  <a:schemeClr val="tx1"/>
                </a:solidFill>
              </a:ln>
            </c:spPr>
          </c:marker>
          <c:cat>
            <c:numRef>
              <c:f>PPIs!$C$2:$V$2</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PPIs!$C$7:$V$7</c:f>
              <c:numCache>
                <c:formatCode>#,##0</c:formatCode>
                <c:ptCount val="20"/>
                <c:pt idx="0">
                  <c:v>5554.01</c:v>
                </c:pt>
                <c:pt idx="1">
                  <c:v>5791.72</c:v>
                </c:pt>
                <c:pt idx="2">
                  <c:v>5809.98</c:v>
                </c:pt>
                <c:pt idx="3">
                  <c:v>5798.49</c:v>
                </c:pt>
                <c:pt idx="4">
                  <c:v>5943.39</c:v>
                </c:pt>
                <c:pt idx="5">
                  <c:v>6028.02</c:v>
                </c:pt>
                <c:pt idx="6">
                  <c:v>6105.26</c:v>
                </c:pt>
                <c:pt idx="7">
                  <c:v>5936.1900000000014</c:v>
                </c:pt>
                <c:pt idx="8">
                  <c:v>6124.31</c:v>
                </c:pt>
                <c:pt idx="9">
                  <c:v>6220.79</c:v>
                </c:pt>
                <c:pt idx="10">
                  <c:v>6339.73</c:v>
                </c:pt>
                <c:pt idx="11">
                  <c:v>6219.41</c:v>
                </c:pt>
                <c:pt idx="12">
                  <c:v>6518.79</c:v>
                </c:pt>
                <c:pt idx="13">
                  <c:v>6704.59</c:v>
                </c:pt>
                <c:pt idx="14">
                  <c:v>6825.75</c:v>
                </c:pt>
                <c:pt idx="15">
                  <c:v>6627.24</c:v>
                </c:pt>
                <c:pt idx="16">
                  <c:v>6805.79</c:v>
                </c:pt>
                <c:pt idx="17">
                  <c:v>6973.1</c:v>
                </c:pt>
                <c:pt idx="18">
                  <c:v>7147.83</c:v>
                </c:pt>
                <c:pt idx="19" formatCode="#,##0.00">
                  <c:v>6707.78</c:v>
                </c:pt>
              </c:numCache>
            </c:numRef>
          </c:val>
        </c:ser>
        <c:ser>
          <c:idx val="5"/>
          <c:order val="5"/>
          <c:tx>
            <c:strRef>
              <c:f>PPIs!$B$8</c:f>
              <c:strCache>
                <c:ptCount val="1"/>
                <c:pt idx="0">
                  <c:v>Hywel Dda</c:v>
                </c:pt>
              </c:strCache>
            </c:strRef>
          </c:tx>
          <c:marker>
            <c:symbol val="circle"/>
            <c:size val="5"/>
            <c:spPr>
              <a:ln>
                <a:solidFill>
                  <a:schemeClr val="tx1"/>
                </a:solidFill>
              </a:ln>
            </c:spPr>
          </c:marker>
          <c:cat>
            <c:numRef>
              <c:f>PPIs!$C$2:$V$2</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PPIs!$C$8:$V$8</c:f>
              <c:numCache>
                <c:formatCode>#,##0</c:formatCode>
                <c:ptCount val="20"/>
                <c:pt idx="0">
                  <c:v>5049.74</c:v>
                </c:pt>
                <c:pt idx="1">
                  <c:v>5238.05</c:v>
                </c:pt>
                <c:pt idx="2">
                  <c:v>5342.3200000000024</c:v>
                </c:pt>
                <c:pt idx="3">
                  <c:v>5381.45</c:v>
                </c:pt>
                <c:pt idx="4">
                  <c:v>5467.7699999999995</c:v>
                </c:pt>
                <c:pt idx="5">
                  <c:v>5552.7699999999995</c:v>
                </c:pt>
                <c:pt idx="6">
                  <c:v>5787.6500000000024</c:v>
                </c:pt>
                <c:pt idx="7">
                  <c:v>5617.59</c:v>
                </c:pt>
                <c:pt idx="8">
                  <c:v>5808.05</c:v>
                </c:pt>
                <c:pt idx="9">
                  <c:v>5923.88</c:v>
                </c:pt>
                <c:pt idx="10">
                  <c:v>6124.05</c:v>
                </c:pt>
                <c:pt idx="11">
                  <c:v>5969.79</c:v>
                </c:pt>
                <c:pt idx="12">
                  <c:v>6123.44</c:v>
                </c:pt>
                <c:pt idx="13">
                  <c:v>6257.8600000000024</c:v>
                </c:pt>
                <c:pt idx="14">
                  <c:v>6470.08</c:v>
                </c:pt>
                <c:pt idx="15">
                  <c:v>6263.42</c:v>
                </c:pt>
                <c:pt idx="16">
                  <c:v>6415.75</c:v>
                </c:pt>
                <c:pt idx="17">
                  <c:v>6475.9</c:v>
                </c:pt>
                <c:pt idx="18">
                  <c:v>6862.14</c:v>
                </c:pt>
                <c:pt idx="19" formatCode="#,##0.00">
                  <c:v>6466.55</c:v>
                </c:pt>
              </c:numCache>
            </c:numRef>
          </c:val>
        </c:ser>
        <c:ser>
          <c:idx val="6"/>
          <c:order val="6"/>
          <c:tx>
            <c:strRef>
              <c:f>PPIs!$B$9</c:f>
              <c:strCache>
                <c:ptCount val="1"/>
                <c:pt idx="0">
                  <c:v>Powys</c:v>
                </c:pt>
              </c:strCache>
            </c:strRef>
          </c:tx>
          <c:marker>
            <c:symbol val="circle"/>
            <c:size val="5"/>
            <c:spPr>
              <a:ln>
                <a:solidFill>
                  <a:schemeClr val="tx1"/>
                </a:solidFill>
              </a:ln>
            </c:spPr>
          </c:marker>
          <c:cat>
            <c:numRef>
              <c:f>PPIs!$C$2:$V$2</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PPIs!$C$9:$V$9</c:f>
              <c:numCache>
                <c:formatCode>#,##0</c:formatCode>
                <c:ptCount val="20"/>
                <c:pt idx="0">
                  <c:v>6057.29</c:v>
                </c:pt>
                <c:pt idx="1">
                  <c:v>6280.8200000000024</c:v>
                </c:pt>
                <c:pt idx="2">
                  <c:v>6497.38</c:v>
                </c:pt>
                <c:pt idx="3">
                  <c:v>6552.58</c:v>
                </c:pt>
                <c:pt idx="4">
                  <c:v>6593.49</c:v>
                </c:pt>
                <c:pt idx="5">
                  <c:v>6644.98</c:v>
                </c:pt>
                <c:pt idx="6">
                  <c:v>6874.25</c:v>
                </c:pt>
                <c:pt idx="7">
                  <c:v>6642.78</c:v>
                </c:pt>
                <c:pt idx="8">
                  <c:v>6813.71</c:v>
                </c:pt>
                <c:pt idx="9">
                  <c:v>6934.2</c:v>
                </c:pt>
                <c:pt idx="10">
                  <c:v>7044.7699999999995</c:v>
                </c:pt>
                <c:pt idx="11">
                  <c:v>6788.73</c:v>
                </c:pt>
                <c:pt idx="12">
                  <c:v>6901.8200000000024</c:v>
                </c:pt>
                <c:pt idx="13">
                  <c:v>7021.08</c:v>
                </c:pt>
                <c:pt idx="14">
                  <c:v>7204.09</c:v>
                </c:pt>
                <c:pt idx="15">
                  <c:v>6884.53</c:v>
                </c:pt>
                <c:pt idx="16">
                  <c:v>7032.52</c:v>
                </c:pt>
                <c:pt idx="17">
                  <c:v>7133.9299999999994</c:v>
                </c:pt>
                <c:pt idx="18">
                  <c:v>7366.6900000000014</c:v>
                </c:pt>
                <c:pt idx="19" formatCode="#,##0.00">
                  <c:v>6928.4299999999994</c:v>
                </c:pt>
              </c:numCache>
            </c:numRef>
          </c:val>
        </c:ser>
        <c:marker val="1"/>
        <c:axId val="75389568"/>
        <c:axId val="75395840"/>
      </c:lineChart>
      <c:catAx>
        <c:axId val="75389568"/>
        <c:scaling>
          <c:orientation val="minMax"/>
        </c:scaling>
        <c:axPos val="b"/>
        <c:numFmt formatCode="mmm\-yy" sourceLinked="1"/>
        <c:tickLblPos val="nextTo"/>
        <c:crossAx val="75395840"/>
        <c:crosses val="autoZero"/>
        <c:lblAlgn val="ctr"/>
        <c:lblOffset val="100"/>
      </c:catAx>
      <c:valAx>
        <c:axId val="75395840"/>
        <c:scaling>
          <c:orientation val="minMax"/>
          <c:min val="4500"/>
        </c:scaling>
        <c:axPos val="l"/>
        <c:numFmt formatCode="#,##0" sourceLinked="1"/>
        <c:tickLblPos val="nextTo"/>
        <c:crossAx val="75389568"/>
        <c:crosses val="autoZero"/>
        <c:crossBetween val="between"/>
      </c:valAx>
    </c:plotArea>
    <c:legend>
      <c:legendPos val="b"/>
      <c:layout/>
    </c:legend>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Tramadol!$C$3</c:f>
              <c:strCache>
                <c:ptCount val="1"/>
                <c:pt idx="0">
                  <c:v>ABMU</c:v>
                </c:pt>
              </c:strCache>
            </c:strRef>
          </c:tx>
          <c:marker>
            <c:symbol val="circle"/>
            <c:size val="5"/>
            <c:spPr>
              <a:ln>
                <a:solidFill>
                  <a:schemeClr val="tx1"/>
                </a:solidFill>
              </a:ln>
            </c:spPr>
          </c:marker>
          <c:cat>
            <c:numRef>
              <c:f>Tramadol!$D$2:$O$2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Tramadol!$D$3:$O$3</c:f>
              <c:numCache>
                <c:formatCode>#,##0.0</c:formatCode>
                <c:ptCount val="12"/>
                <c:pt idx="0">
                  <c:v>896.3</c:v>
                </c:pt>
                <c:pt idx="1">
                  <c:v>898.41</c:v>
                </c:pt>
                <c:pt idx="2">
                  <c:v>899.81999999999948</c:v>
                </c:pt>
                <c:pt idx="3">
                  <c:v>869.4</c:v>
                </c:pt>
                <c:pt idx="4">
                  <c:v>858.23</c:v>
                </c:pt>
                <c:pt idx="5">
                  <c:v>824.08</c:v>
                </c:pt>
                <c:pt idx="6">
                  <c:v>813.7</c:v>
                </c:pt>
                <c:pt idx="7">
                  <c:v>767.43</c:v>
                </c:pt>
                <c:pt idx="8">
                  <c:v>764.71</c:v>
                </c:pt>
                <c:pt idx="9">
                  <c:v>766.31</c:v>
                </c:pt>
                <c:pt idx="10">
                  <c:v>770.93999999999949</c:v>
                </c:pt>
                <c:pt idx="11" formatCode="0.0">
                  <c:v>720.18000000000052</c:v>
                </c:pt>
              </c:numCache>
            </c:numRef>
          </c:val>
        </c:ser>
        <c:ser>
          <c:idx val="1"/>
          <c:order val="1"/>
          <c:tx>
            <c:strRef>
              <c:f>Tramadol!$C$4</c:f>
              <c:strCache>
                <c:ptCount val="1"/>
                <c:pt idx="0">
                  <c:v>Aneurin Bevan</c:v>
                </c:pt>
              </c:strCache>
            </c:strRef>
          </c:tx>
          <c:marker>
            <c:symbol val="circle"/>
            <c:size val="5"/>
            <c:spPr>
              <a:ln>
                <a:solidFill>
                  <a:schemeClr val="tx1"/>
                </a:solidFill>
              </a:ln>
            </c:spPr>
          </c:marker>
          <c:cat>
            <c:numRef>
              <c:f>Tramadol!$D$2:$O$2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Tramadol!$D$4:$O$4</c:f>
              <c:numCache>
                <c:formatCode>#,##0.0</c:formatCode>
                <c:ptCount val="12"/>
                <c:pt idx="0">
                  <c:v>947.47</c:v>
                </c:pt>
                <c:pt idx="1">
                  <c:v>921.72</c:v>
                </c:pt>
                <c:pt idx="2">
                  <c:v>911.66</c:v>
                </c:pt>
                <c:pt idx="3">
                  <c:v>865.18000000000052</c:v>
                </c:pt>
                <c:pt idx="4">
                  <c:v>847.51</c:v>
                </c:pt>
                <c:pt idx="5">
                  <c:v>800.35999999999876</c:v>
                </c:pt>
                <c:pt idx="6">
                  <c:v>765.63</c:v>
                </c:pt>
                <c:pt idx="7">
                  <c:v>713.95999999999947</c:v>
                </c:pt>
                <c:pt idx="8">
                  <c:v>713.73</c:v>
                </c:pt>
                <c:pt idx="9">
                  <c:v>708.89</c:v>
                </c:pt>
                <c:pt idx="10">
                  <c:v>723.08</c:v>
                </c:pt>
                <c:pt idx="11" formatCode="0.0">
                  <c:v>657.21</c:v>
                </c:pt>
              </c:numCache>
            </c:numRef>
          </c:val>
        </c:ser>
        <c:ser>
          <c:idx val="2"/>
          <c:order val="2"/>
          <c:tx>
            <c:strRef>
              <c:f>Tramadol!$C$5</c:f>
              <c:strCache>
                <c:ptCount val="1"/>
                <c:pt idx="0">
                  <c:v>BCU</c:v>
                </c:pt>
              </c:strCache>
            </c:strRef>
          </c:tx>
          <c:marker>
            <c:symbol val="circle"/>
            <c:size val="5"/>
            <c:spPr>
              <a:ln>
                <a:solidFill>
                  <a:schemeClr val="tx1"/>
                </a:solidFill>
              </a:ln>
            </c:spPr>
          </c:marker>
          <c:cat>
            <c:numRef>
              <c:f>Tramadol!$D$2:$O$2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Tramadol!$D$5:$O$5</c:f>
              <c:numCache>
                <c:formatCode>#,##0.0</c:formatCode>
                <c:ptCount val="12"/>
                <c:pt idx="0">
                  <c:v>762.69</c:v>
                </c:pt>
                <c:pt idx="1">
                  <c:v>762.33999999999946</c:v>
                </c:pt>
                <c:pt idx="2">
                  <c:v>783.38</c:v>
                </c:pt>
                <c:pt idx="3">
                  <c:v>747.34999999999877</c:v>
                </c:pt>
                <c:pt idx="4">
                  <c:v>755.07</c:v>
                </c:pt>
                <c:pt idx="5">
                  <c:v>733.27000000000055</c:v>
                </c:pt>
                <c:pt idx="6">
                  <c:v>730.25</c:v>
                </c:pt>
                <c:pt idx="7">
                  <c:v>684.17000000000053</c:v>
                </c:pt>
                <c:pt idx="8">
                  <c:v>693.61</c:v>
                </c:pt>
                <c:pt idx="9">
                  <c:v>699.31</c:v>
                </c:pt>
                <c:pt idx="10">
                  <c:v>706.15</c:v>
                </c:pt>
                <c:pt idx="11" formatCode="0.0">
                  <c:v>664.43999999999949</c:v>
                </c:pt>
              </c:numCache>
            </c:numRef>
          </c:val>
        </c:ser>
        <c:ser>
          <c:idx val="3"/>
          <c:order val="3"/>
          <c:tx>
            <c:strRef>
              <c:f>Tramadol!$C$6</c:f>
              <c:strCache>
                <c:ptCount val="1"/>
                <c:pt idx="0">
                  <c:v>Cardiff and Vale</c:v>
                </c:pt>
              </c:strCache>
            </c:strRef>
          </c:tx>
          <c:marker>
            <c:symbol val="circle"/>
            <c:size val="5"/>
            <c:spPr>
              <a:ln>
                <a:solidFill>
                  <a:schemeClr val="tx1"/>
                </a:solidFill>
              </a:ln>
            </c:spPr>
          </c:marker>
          <c:cat>
            <c:numRef>
              <c:f>Tramadol!$D$2:$O$2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Tramadol!$D$6:$O$6</c:f>
              <c:numCache>
                <c:formatCode>#,##0.0</c:formatCode>
                <c:ptCount val="12"/>
                <c:pt idx="0">
                  <c:v>670.19</c:v>
                </c:pt>
                <c:pt idx="1">
                  <c:v>671.84999999999877</c:v>
                </c:pt>
                <c:pt idx="2">
                  <c:v>681.8</c:v>
                </c:pt>
                <c:pt idx="3">
                  <c:v>671.88</c:v>
                </c:pt>
                <c:pt idx="4">
                  <c:v>667.15</c:v>
                </c:pt>
                <c:pt idx="5">
                  <c:v>665.28000000000054</c:v>
                </c:pt>
                <c:pt idx="6">
                  <c:v>653.76</c:v>
                </c:pt>
                <c:pt idx="7">
                  <c:v>621.04999999999939</c:v>
                </c:pt>
                <c:pt idx="8">
                  <c:v>619.24</c:v>
                </c:pt>
                <c:pt idx="9">
                  <c:v>633.58000000000004</c:v>
                </c:pt>
                <c:pt idx="10">
                  <c:v>624.1</c:v>
                </c:pt>
                <c:pt idx="11" formatCode="0.0">
                  <c:v>590.83999999999946</c:v>
                </c:pt>
              </c:numCache>
            </c:numRef>
          </c:val>
        </c:ser>
        <c:ser>
          <c:idx val="4"/>
          <c:order val="4"/>
          <c:tx>
            <c:strRef>
              <c:f>Tramadol!$C$7</c:f>
              <c:strCache>
                <c:ptCount val="1"/>
                <c:pt idx="0">
                  <c:v>Cwm Taf</c:v>
                </c:pt>
              </c:strCache>
            </c:strRef>
          </c:tx>
          <c:marker>
            <c:symbol val="circle"/>
            <c:size val="5"/>
            <c:spPr>
              <a:ln>
                <a:solidFill>
                  <a:schemeClr val="tx1"/>
                </a:solidFill>
              </a:ln>
            </c:spPr>
          </c:marker>
          <c:cat>
            <c:numRef>
              <c:f>Tramadol!$D$2:$O$2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Tramadol!$D$7:$O$7</c:f>
              <c:numCache>
                <c:formatCode>#,##0.0</c:formatCode>
                <c:ptCount val="12"/>
                <c:pt idx="0">
                  <c:v>936.55</c:v>
                </c:pt>
                <c:pt idx="1">
                  <c:v>934.76</c:v>
                </c:pt>
                <c:pt idx="2">
                  <c:v>924</c:v>
                </c:pt>
                <c:pt idx="3">
                  <c:v>888.66</c:v>
                </c:pt>
                <c:pt idx="4">
                  <c:v>892.6</c:v>
                </c:pt>
                <c:pt idx="5">
                  <c:v>886.22</c:v>
                </c:pt>
                <c:pt idx="6">
                  <c:v>892.22</c:v>
                </c:pt>
                <c:pt idx="7">
                  <c:v>843.92</c:v>
                </c:pt>
                <c:pt idx="8">
                  <c:v>852.29000000000053</c:v>
                </c:pt>
                <c:pt idx="9">
                  <c:v>840.75</c:v>
                </c:pt>
                <c:pt idx="10">
                  <c:v>829.83999999999946</c:v>
                </c:pt>
                <c:pt idx="11" formatCode="0.0">
                  <c:v>764.14</c:v>
                </c:pt>
              </c:numCache>
            </c:numRef>
          </c:val>
        </c:ser>
        <c:ser>
          <c:idx val="5"/>
          <c:order val="5"/>
          <c:tx>
            <c:strRef>
              <c:f>Tramadol!$C$8</c:f>
              <c:strCache>
                <c:ptCount val="1"/>
                <c:pt idx="0">
                  <c:v>Hywel Dda</c:v>
                </c:pt>
              </c:strCache>
            </c:strRef>
          </c:tx>
          <c:marker>
            <c:symbol val="circle"/>
            <c:size val="5"/>
            <c:spPr>
              <a:ln>
                <a:solidFill>
                  <a:schemeClr val="tx1"/>
                </a:solidFill>
              </a:ln>
            </c:spPr>
          </c:marker>
          <c:cat>
            <c:numRef>
              <c:f>Tramadol!$D$2:$O$2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Tramadol!$D$8:$O$8</c:f>
              <c:numCache>
                <c:formatCode>#,##0.0</c:formatCode>
                <c:ptCount val="12"/>
                <c:pt idx="0">
                  <c:v>824.41</c:v>
                </c:pt>
                <c:pt idx="1">
                  <c:v>833.02</c:v>
                </c:pt>
                <c:pt idx="2">
                  <c:v>845.67000000000053</c:v>
                </c:pt>
                <c:pt idx="3">
                  <c:v>811.01</c:v>
                </c:pt>
                <c:pt idx="4">
                  <c:v>817.01</c:v>
                </c:pt>
                <c:pt idx="5">
                  <c:v>809.15</c:v>
                </c:pt>
                <c:pt idx="6">
                  <c:v>795.42</c:v>
                </c:pt>
                <c:pt idx="7">
                  <c:v>758.49</c:v>
                </c:pt>
                <c:pt idx="8">
                  <c:v>761.42</c:v>
                </c:pt>
                <c:pt idx="9">
                  <c:v>744.49</c:v>
                </c:pt>
                <c:pt idx="10">
                  <c:v>767.47</c:v>
                </c:pt>
                <c:pt idx="11" formatCode="0.0">
                  <c:v>698.42</c:v>
                </c:pt>
              </c:numCache>
            </c:numRef>
          </c:val>
        </c:ser>
        <c:ser>
          <c:idx val="6"/>
          <c:order val="6"/>
          <c:tx>
            <c:strRef>
              <c:f>Tramadol!$C$9</c:f>
              <c:strCache>
                <c:ptCount val="1"/>
                <c:pt idx="0">
                  <c:v>Powys</c:v>
                </c:pt>
              </c:strCache>
            </c:strRef>
          </c:tx>
          <c:marker>
            <c:symbol val="circle"/>
            <c:size val="5"/>
            <c:spPr>
              <a:ln>
                <a:solidFill>
                  <a:schemeClr val="tx1"/>
                </a:solidFill>
              </a:ln>
            </c:spPr>
          </c:marker>
          <c:cat>
            <c:numRef>
              <c:f>Tramadol!$D$2:$O$2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Tramadol!$D$9:$O$9</c:f>
              <c:numCache>
                <c:formatCode>#,##0.0</c:formatCode>
                <c:ptCount val="12"/>
                <c:pt idx="0">
                  <c:v>514.70000000000005</c:v>
                </c:pt>
                <c:pt idx="1">
                  <c:v>518.47</c:v>
                </c:pt>
                <c:pt idx="2">
                  <c:v>510.8</c:v>
                </c:pt>
                <c:pt idx="3">
                  <c:v>481.24</c:v>
                </c:pt>
                <c:pt idx="4">
                  <c:v>496.65000000000032</c:v>
                </c:pt>
                <c:pt idx="5">
                  <c:v>493.58</c:v>
                </c:pt>
                <c:pt idx="6">
                  <c:v>489.21999999999969</c:v>
                </c:pt>
                <c:pt idx="7">
                  <c:v>458.88</c:v>
                </c:pt>
                <c:pt idx="8">
                  <c:v>464.78</c:v>
                </c:pt>
                <c:pt idx="9">
                  <c:v>474.58</c:v>
                </c:pt>
                <c:pt idx="10">
                  <c:v>468.12</c:v>
                </c:pt>
                <c:pt idx="11" formatCode="0.0">
                  <c:v>437.2899999999994</c:v>
                </c:pt>
              </c:numCache>
            </c:numRef>
          </c:val>
        </c:ser>
        <c:ser>
          <c:idx val="7"/>
          <c:order val="7"/>
          <c:tx>
            <c:strRef>
              <c:f>Tramadol!$C$10</c:f>
              <c:strCache>
                <c:ptCount val="1"/>
                <c:pt idx="0">
                  <c:v> Wales</c:v>
                </c:pt>
              </c:strCache>
            </c:strRef>
          </c:tx>
          <c:marker>
            <c:symbol val="circle"/>
            <c:size val="5"/>
            <c:spPr>
              <a:ln>
                <a:solidFill>
                  <a:schemeClr val="tx1"/>
                </a:solidFill>
              </a:ln>
            </c:spPr>
          </c:marker>
          <c:cat>
            <c:numRef>
              <c:f>Tramadol!$D$2:$O$2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Tramadol!$D$10:$O$10</c:f>
              <c:numCache>
                <c:formatCode>#,##0.0</c:formatCode>
                <c:ptCount val="12"/>
                <c:pt idx="0">
                  <c:v>818.97</c:v>
                </c:pt>
                <c:pt idx="1">
                  <c:v>815.87</c:v>
                </c:pt>
                <c:pt idx="2">
                  <c:v>820.41</c:v>
                </c:pt>
                <c:pt idx="3">
                  <c:v>788.06</c:v>
                </c:pt>
                <c:pt idx="4">
                  <c:v>785.61</c:v>
                </c:pt>
                <c:pt idx="5">
                  <c:v>764.13</c:v>
                </c:pt>
                <c:pt idx="6">
                  <c:v>751.93</c:v>
                </c:pt>
                <c:pt idx="7">
                  <c:v>708.48</c:v>
                </c:pt>
                <c:pt idx="8">
                  <c:v>711.17000000000053</c:v>
                </c:pt>
                <c:pt idx="9">
                  <c:v>711.35999999999876</c:v>
                </c:pt>
                <c:pt idx="10">
                  <c:v>716.24</c:v>
                </c:pt>
                <c:pt idx="11" formatCode="0.0">
                  <c:v>664.75</c:v>
                </c:pt>
              </c:numCache>
            </c:numRef>
          </c:val>
        </c:ser>
        <c:marker val="1"/>
        <c:axId val="79096064"/>
        <c:axId val="79155584"/>
      </c:lineChart>
      <c:catAx>
        <c:axId val="79096064"/>
        <c:scaling>
          <c:orientation val="minMax"/>
        </c:scaling>
        <c:axPos val="b"/>
        <c:numFmt formatCode="mmm\-yy" sourceLinked="1"/>
        <c:tickLblPos val="nextTo"/>
        <c:crossAx val="79155584"/>
        <c:crosses val="autoZero"/>
        <c:lblAlgn val="ctr"/>
        <c:lblOffset val="100"/>
      </c:catAx>
      <c:valAx>
        <c:axId val="79155584"/>
        <c:scaling>
          <c:orientation val="minMax"/>
          <c:min val="400"/>
        </c:scaling>
        <c:axPos val="l"/>
        <c:numFmt formatCode="#,##0" sourceLinked="0"/>
        <c:tickLblPos val="nextTo"/>
        <c:crossAx val="79096064"/>
        <c:crosses val="autoZero"/>
        <c:crossBetween val="between"/>
      </c:valAx>
    </c:plotArea>
    <c:legend>
      <c:legendPos val="b"/>
      <c:layout/>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7.8735103024630132E-3"/>
          <c:y val="2.6342017445962888E-3"/>
          <c:w val="0.97793891447302206"/>
          <c:h val="0.96198281517461171"/>
        </c:manualLayout>
      </c:layout>
      <c:barChart>
        <c:barDir val="col"/>
        <c:grouping val="clustered"/>
        <c:ser>
          <c:idx val="0"/>
          <c:order val="0"/>
          <c:tx>
            <c:strRef>
              <c:f>'@WAL00_NationalPrescribers58267'!$B$1</c:f>
              <c:strCache>
                <c:ptCount val="1"/>
                <c:pt idx="0">
                  <c:v>DDD Usage Per Denominator</c:v>
                </c:pt>
              </c:strCache>
            </c:strRef>
          </c:tx>
          <c:dPt>
            <c:idx val="64"/>
            <c:spPr>
              <a:solidFill>
                <a:prstClr val="black"/>
              </a:solidFill>
            </c:spPr>
          </c:dPt>
          <c:dPt>
            <c:idx val="117"/>
            <c:spPr>
              <a:solidFill>
                <a:prstClr val="black"/>
              </a:solidFill>
            </c:spPr>
          </c:dPt>
          <c:dPt>
            <c:idx val="138"/>
            <c:spPr>
              <a:solidFill>
                <a:prstClr val="black"/>
              </a:solidFill>
            </c:spPr>
          </c:dPt>
          <c:dPt>
            <c:idx val="139"/>
            <c:spPr>
              <a:solidFill>
                <a:prstClr val="black"/>
              </a:solidFill>
            </c:spPr>
          </c:dPt>
          <c:dPt>
            <c:idx val="147"/>
            <c:spPr>
              <a:solidFill>
                <a:prstClr val="black"/>
              </a:solidFill>
            </c:spPr>
          </c:dPt>
          <c:dPt>
            <c:idx val="154"/>
            <c:spPr>
              <a:solidFill>
                <a:prstClr val="black"/>
              </a:solidFill>
            </c:spPr>
          </c:dPt>
          <c:dPt>
            <c:idx val="164"/>
            <c:spPr>
              <a:solidFill>
                <a:prstClr val="black"/>
              </a:solidFill>
            </c:spPr>
          </c:dPt>
          <c:dLbls>
            <c:dLbl>
              <c:idx val="64"/>
              <c:layout/>
              <c:tx>
                <c:rich>
                  <a:bodyPr/>
                  <a:lstStyle/>
                  <a:p>
                    <a:r>
                      <a:rPr lang="en-US"/>
                      <a:t>Powys</a:t>
                    </a:r>
                  </a:p>
                </c:rich>
              </c:tx>
              <c:showVal val="1"/>
            </c:dLbl>
            <c:dLbl>
              <c:idx val="117"/>
              <c:layout/>
              <c:tx>
                <c:rich>
                  <a:bodyPr/>
                  <a:lstStyle/>
                  <a:p>
                    <a:r>
                      <a:rPr lang="en-US"/>
                      <a:t>Cardiff</a:t>
                    </a:r>
                    <a:r>
                      <a:rPr lang="en-US" baseline="0"/>
                      <a:t> and Vale</a:t>
                    </a:r>
                    <a:endParaRPr lang="en-US"/>
                  </a:p>
                </c:rich>
              </c:tx>
              <c:showVal val="1"/>
            </c:dLbl>
            <c:dLbl>
              <c:idx val="138"/>
              <c:layout>
                <c:manualLayout>
                  <c:x val="-1.1373248976234592E-2"/>
                  <c:y val="-5.4095451637388523E-3"/>
                </c:manualLayout>
              </c:layout>
              <c:tx>
                <c:rich>
                  <a:bodyPr/>
                  <a:lstStyle/>
                  <a:p>
                    <a:r>
                      <a:rPr lang="en-US"/>
                      <a:t>Aneurin Bevan</a:t>
                    </a:r>
                  </a:p>
                </c:rich>
              </c:tx>
              <c:showVal val="1"/>
            </c:dLbl>
            <c:dLbl>
              <c:idx val="139"/>
              <c:layout>
                <c:manualLayout>
                  <c:x val="9.3243781879985919E-3"/>
                  <c:y val="-3.2457270982433124E-2"/>
                </c:manualLayout>
              </c:layout>
              <c:tx>
                <c:rich>
                  <a:bodyPr/>
                  <a:lstStyle/>
                  <a:p>
                    <a:r>
                      <a:rPr lang="en-US" dirty="0"/>
                      <a:t>Betsi</a:t>
                    </a:r>
                    <a:r>
                      <a:rPr lang="en-US" baseline="0" dirty="0"/>
                      <a:t> </a:t>
                    </a:r>
                    <a:r>
                      <a:rPr lang="en-US" baseline="0" dirty="0" smtClean="0"/>
                      <a:t>Cadwaladr</a:t>
                    </a:r>
                    <a:endParaRPr lang="en-US" baseline="0" dirty="0"/>
                  </a:p>
                </c:rich>
              </c:tx>
              <c:showVal val="1"/>
            </c:dLbl>
            <c:dLbl>
              <c:idx val="147"/>
              <c:layout/>
              <c:tx>
                <c:rich>
                  <a:bodyPr/>
                  <a:lstStyle/>
                  <a:p>
                    <a:r>
                      <a:rPr lang="en-US"/>
                      <a:t>Hywel</a:t>
                    </a:r>
                    <a:r>
                      <a:rPr lang="en-US" baseline="0"/>
                      <a:t> Dda</a:t>
                    </a:r>
                    <a:endParaRPr lang="en-US"/>
                  </a:p>
                </c:rich>
              </c:tx>
              <c:showVal val="1"/>
            </c:dLbl>
            <c:dLbl>
              <c:idx val="154"/>
              <c:layout/>
              <c:tx>
                <c:rich>
                  <a:bodyPr/>
                  <a:lstStyle/>
                  <a:p>
                    <a:r>
                      <a:rPr lang="en-US"/>
                      <a:t>ABMU</a:t>
                    </a:r>
                  </a:p>
                </c:rich>
              </c:tx>
              <c:showVal val="1"/>
            </c:dLbl>
            <c:dLbl>
              <c:idx val="164"/>
              <c:layout/>
              <c:tx>
                <c:rich>
                  <a:bodyPr/>
                  <a:lstStyle/>
                  <a:p>
                    <a:r>
                      <a:rPr lang="en-US"/>
                      <a:t>Cwm Taf</a:t>
                    </a:r>
                  </a:p>
                </c:rich>
              </c:tx>
              <c:showVal val="1"/>
            </c:dLbl>
            <c:delete val="1"/>
            <c:txPr>
              <a:bodyPr rot="-5400000" vert="horz"/>
              <a:lstStyle/>
              <a:p>
                <a:pPr>
                  <a:defRPr/>
                </a:pPr>
                <a:endParaRPr lang="en-US"/>
              </a:p>
            </c:txPr>
          </c:dLbls>
          <c:cat>
            <c:strRef>
              <c:f>'@WAL00_NationalPrescribers58267'!$A$2:$A$217</c:f>
              <c:strCache>
                <c:ptCount val="216"/>
                <c:pt idx="0">
                  <c:v>PCT WANDSWORTH CCG</c:v>
                </c:pt>
                <c:pt idx="1">
                  <c:v>PCT EALING CCG</c:v>
                </c:pt>
                <c:pt idx="2">
                  <c:v>PCT HARROW CCG</c:v>
                </c:pt>
                <c:pt idx="3">
                  <c:v>PCT RICHMOND CCG</c:v>
                </c:pt>
                <c:pt idx="4">
                  <c:v>PCT LAMBETH CCG</c:v>
                </c:pt>
                <c:pt idx="5">
                  <c:v>PCT BRENT CCG</c:v>
                </c:pt>
                <c:pt idx="6">
                  <c:v>PCT HARINGEY CCG</c:v>
                </c:pt>
                <c:pt idx="7">
                  <c:v>PCT CAMDEN CCG</c:v>
                </c:pt>
                <c:pt idx="8">
                  <c:v>PCT MERTON CCG</c:v>
                </c:pt>
                <c:pt idx="9">
                  <c:v>PCT NEWHAM CCG</c:v>
                </c:pt>
                <c:pt idx="10">
                  <c:v>PCT KINGSTON CCG</c:v>
                </c:pt>
                <c:pt idx="11">
                  <c:v>PCT HAMMERSMITH AND FULHAM CCG</c:v>
                </c:pt>
                <c:pt idx="12">
                  <c:v>PCT WEST LONDON (K&amp;C &amp; QPP) CCG</c:v>
                </c:pt>
                <c:pt idx="13">
                  <c:v>PCT CITY AND HACKNEY CCG</c:v>
                </c:pt>
                <c:pt idx="14">
                  <c:v>PCT REDBRIDGE CCG</c:v>
                </c:pt>
                <c:pt idx="15">
                  <c:v>PCT SOUTHWARK CCG</c:v>
                </c:pt>
                <c:pt idx="16">
                  <c:v>PCT HOUNSLOW CCG</c:v>
                </c:pt>
                <c:pt idx="17">
                  <c:v>PCT BARNET CCG</c:v>
                </c:pt>
                <c:pt idx="18">
                  <c:v>PCT CENTRAL LONDON (WESTMINSTER) CCG</c:v>
                </c:pt>
                <c:pt idx="19">
                  <c:v>PCT LEWISHAM CCG</c:v>
                </c:pt>
                <c:pt idx="20">
                  <c:v>PCT ENFIELD CCG</c:v>
                </c:pt>
                <c:pt idx="21">
                  <c:v>PCT SURREY DOWNS CCG</c:v>
                </c:pt>
                <c:pt idx="22">
                  <c:v>PCT TOWER HAMLETS CCG</c:v>
                </c:pt>
                <c:pt idx="23">
                  <c:v>PCT GUILDFORD AND WAVERLEY CCG</c:v>
                </c:pt>
                <c:pt idx="24">
                  <c:v>PCT CHILTERN CCG</c:v>
                </c:pt>
                <c:pt idx="25">
                  <c:v>PCT HORSHAM AND MID SUSSEX CCG</c:v>
                </c:pt>
                <c:pt idx="26">
                  <c:v>PCT WOKINGHAM CCG</c:v>
                </c:pt>
                <c:pt idx="27">
                  <c:v>PCT HILLINGDON CCG</c:v>
                </c:pt>
                <c:pt idx="28">
                  <c:v>PCT CROYDON CCG</c:v>
                </c:pt>
                <c:pt idx="29">
                  <c:v>PCT WALTHAM FOREST CCG</c:v>
                </c:pt>
                <c:pt idx="30">
                  <c:v>PCT BROMLEY CCG</c:v>
                </c:pt>
                <c:pt idx="31">
                  <c:v>PCT HERTS VALLEYS CCG</c:v>
                </c:pt>
                <c:pt idx="32">
                  <c:v>PCT NORTH WEST SURREY CCG</c:v>
                </c:pt>
                <c:pt idx="33">
                  <c:v>PCT LUTON CCG</c:v>
                </c:pt>
                <c:pt idx="34">
                  <c:v>PCT SUTTON CCG</c:v>
                </c:pt>
                <c:pt idx="35">
                  <c:v>PCT SOUTH READING CCG</c:v>
                </c:pt>
                <c:pt idx="36">
                  <c:v>PCT WINDSOR, ASCOT AND MAIDENHEAD CCG</c:v>
                </c:pt>
                <c:pt idx="37">
                  <c:v>PCT ISLINGTON CCG</c:v>
                </c:pt>
                <c:pt idx="38">
                  <c:v>PCT BRIGHTON &amp; HOVE CCG</c:v>
                </c:pt>
                <c:pt idx="39">
                  <c:v>PCT SLOUGH CCG</c:v>
                </c:pt>
                <c:pt idx="40">
                  <c:v>PCT EAST SURREY CCG</c:v>
                </c:pt>
                <c:pt idx="41">
                  <c:v>PCT SURREY HEATH CCG</c:v>
                </c:pt>
                <c:pt idx="42">
                  <c:v>PCT BARKING &amp; DAGENHAM CCG</c:v>
                </c:pt>
                <c:pt idx="43">
                  <c:v>PCT NEWBURY AND DISTRICT CCG</c:v>
                </c:pt>
                <c:pt idx="44">
                  <c:v>PCT GREENWICH CCG</c:v>
                </c:pt>
                <c:pt idx="45">
                  <c:v>PCT BRACKNELL AND ASCOT CCG</c:v>
                </c:pt>
                <c:pt idx="46">
                  <c:v>PCT NORTH &amp; WEST READING CCG</c:v>
                </c:pt>
                <c:pt idx="47">
                  <c:v>PCT CENTRAL MANCHESTER CCG</c:v>
                </c:pt>
                <c:pt idx="48">
                  <c:v>PCT HIGH WEALD LEWES HAVENS CCG</c:v>
                </c:pt>
                <c:pt idx="49">
                  <c:v>PCT NORTH EAST HAMPSHIRE AND FARNHAM CCG</c:v>
                </c:pt>
                <c:pt idx="50">
                  <c:v>PCT THURROCK CCG</c:v>
                </c:pt>
                <c:pt idx="51">
                  <c:v>PCT AYLESBURY VALE CCG</c:v>
                </c:pt>
                <c:pt idx="52">
                  <c:v>PCT OXFORDSHIRE CCG</c:v>
                </c:pt>
                <c:pt idx="53">
                  <c:v>PCT HAVERING CCG</c:v>
                </c:pt>
                <c:pt idx="54">
                  <c:v>PCT RUSHCLIFFE CCG</c:v>
                </c:pt>
                <c:pt idx="55">
                  <c:v>PCT WEST KENT CCG</c:v>
                </c:pt>
                <c:pt idx="56">
                  <c:v>PCT SOUTH WARWICKSHIRE CCG</c:v>
                </c:pt>
                <c:pt idx="57">
                  <c:v>PCT BEXLEY CCG</c:v>
                </c:pt>
                <c:pt idx="58">
                  <c:v>PCT EAST AND NORTH HERTFORDSHIRE CCG</c:v>
                </c:pt>
                <c:pt idx="59">
                  <c:v>PCT WEST HAMPSHIRE CCG</c:v>
                </c:pt>
                <c:pt idx="60">
                  <c:v>PCT BATH AND NORTH EAST SOMERSET CCG</c:v>
                </c:pt>
                <c:pt idx="61">
                  <c:v>PCT WEST ESSEX CCG</c:v>
                </c:pt>
                <c:pt idx="62">
                  <c:v>PCT GREATER PRESTON CCG</c:v>
                </c:pt>
                <c:pt idx="63">
                  <c:v>PCT MILTON KEYNES CCG</c:v>
                </c:pt>
                <c:pt idx="64">
                  <c:v>Powys</c:v>
                </c:pt>
                <c:pt idx="65">
                  <c:v>PCT BASILDON AND BRENTWOOD CCG</c:v>
                </c:pt>
                <c:pt idx="66">
                  <c:v>PCT LEICESTER CITY CCG</c:v>
                </c:pt>
                <c:pt idx="67">
                  <c:v>PCT DORSET CCG</c:v>
                </c:pt>
                <c:pt idx="68">
                  <c:v>PCT BIRMINGHAM SOUTH AND CENTRAL CCG</c:v>
                </c:pt>
                <c:pt idx="69">
                  <c:v>PCT MID ESSEX CCG</c:v>
                </c:pt>
                <c:pt idx="70">
                  <c:v>PCT DARTFORD, GRAVESHAM AND SWANLEY CCG</c:v>
                </c:pt>
                <c:pt idx="71">
                  <c:v>PCT BEDFORDSHIRE CCG</c:v>
                </c:pt>
                <c:pt idx="72">
                  <c:v>PCT IPSWICH AND EAST SUFFOLK CCG</c:v>
                </c:pt>
                <c:pt idx="73">
                  <c:v>PCT CRAWLEY CCG</c:v>
                </c:pt>
                <c:pt idx="74">
                  <c:v>PCT COVENTRY AND RUGBY CCG</c:v>
                </c:pt>
                <c:pt idx="75">
                  <c:v>PCT HARROGATE AND RURAL DISTRICT CCG</c:v>
                </c:pt>
                <c:pt idx="76">
                  <c:v>PCT LEEDS NORTH CCG</c:v>
                </c:pt>
                <c:pt idx="77">
                  <c:v>PCT SHROPSHIRE CCG</c:v>
                </c:pt>
                <c:pt idx="78">
                  <c:v>PCT NORTH HAMPSHIRE CCG</c:v>
                </c:pt>
                <c:pt idx="79">
                  <c:v>PCT EAST LEICESTERSHIRE AND RUTLAND CCG</c:v>
                </c:pt>
                <c:pt idx="80">
                  <c:v>PCT SOUTHAMPTON CCG</c:v>
                </c:pt>
                <c:pt idx="81">
                  <c:v>PCT COASTAL WEST SUSSEX CCG</c:v>
                </c:pt>
                <c:pt idx="82">
                  <c:v>PCT NORWICH CCG</c:v>
                </c:pt>
                <c:pt idx="83">
                  <c:v>PCT HEREFORDSHIRE CCG</c:v>
                </c:pt>
                <c:pt idx="84">
                  <c:v>PCT GLOUCESTERSHIRE CCG</c:v>
                </c:pt>
                <c:pt idx="85">
                  <c:v>PCT SOLIHULL CCG</c:v>
                </c:pt>
                <c:pt idx="86">
                  <c:v>PCT CAMBRIDGESHIRE AND PETERBOROUGH CCG</c:v>
                </c:pt>
                <c:pt idx="87">
                  <c:v>PCT BRISTOL CCG</c:v>
                </c:pt>
                <c:pt idx="88">
                  <c:v>PCT VALE OF YORK CCG</c:v>
                </c:pt>
                <c:pt idx="89">
                  <c:v>PCT TRAFFORD CCG</c:v>
                </c:pt>
                <c:pt idx="90">
                  <c:v>PCT SOUTH DEVON AND TORBAY CCG</c:v>
                </c:pt>
                <c:pt idx="91">
                  <c:v>PCT WEST LEICESTERSHIRE CCG</c:v>
                </c:pt>
                <c:pt idx="92">
                  <c:v>PCT REDDITCH AND BROMSGROVE CCG</c:v>
                </c:pt>
                <c:pt idx="93">
                  <c:v>PCT EASTERN CHESHIRE CCG</c:v>
                </c:pt>
                <c:pt idx="94">
                  <c:v>PCT STOCKPORT CCG</c:v>
                </c:pt>
                <c:pt idx="95">
                  <c:v>PCT LEEDS WEST CCG</c:v>
                </c:pt>
                <c:pt idx="96">
                  <c:v>PCT SWALE CCG</c:v>
                </c:pt>
                <c:pt idx="97">
                  <c:v>PCT AIREDALE, WHARFEDALE AND CRAVEN CCG</c:v>
                </c:pt>
                <c:pt idx="98">
                  <c:v>PCT BRADFORD CITY CCG</c:v>
                </c:pt>
                <c:pt idx="99">
                  <c:v>PCT WEST SUFFOLK CCG</c:v>
                </c:pt>
                <c:pt idx="100">
                  <c:v>PCT WOLVERHAMPTON CCG</c:v>
                </c:pt>
                <c:pt idx="101">
                  <c:v>PCT SANDWELL AND WEST BIRMINGHAM CCG</c:v>
                </c:pt>
                <c:pt idx="102">
                  <c:v>PCT SOUTHERN DERBYSHIRE CCG</c:v>
                </c:pt>
                <c:pt idx="103">
                  <c:v>PCT NENE CCG</c:v>
                </c:pt>
                <c:pt idx="104">
                  <c:v>PCT SOUTH WORCESTERSHIRE CCG</c:v>
                </c:pt>
                <c:pt idx="105">
                  <c:v>PCT SOUTH NORFOLK CCG</c:v>
                </c:pt>
                <c:pt idx="106">
                  <c:v>PCT NOTTINGHAM CITY CCG</c:v>
                </c:pt>
                <c:pt idx="107">
                  <c:v>PCT SOUTHEND CCG</c:v>
                </c:pt>
                <c:pt idx="108">
                  <c:v>PCT MEDWAY CCG</c:v>
                </c:pt>
                <c:pt idx="109">
                  <c:v>PCT STAFFORD AND SURROUNDS CCG</c:v>
                </c:pt>
                <c:pt idx="110">
                  <c:v>PCT WEST LANCASHIRE CCG</c:v>
                </c:pt>
                <c:pt idx="111">
                  <c:v>PCT BIRMINGHAM CROSSCITY CCG</c:v>
                </c:pt>
                <c:pt idx="112">
                  <c:v>PCT NORTH, EAST, WEST DEVON CCG</c:v>
                </c:pt>
                <c:pt idx="113">
                  <c:v>PCT SOUTH GLOUCESTERSHIRE CCG</c:v>
                </c:pt>
                <c:pt idx="114">
                  <c:v>PCT CHORLEY AND SOUTH RIBBLE CCG</c:v>
                </c:pt>
                <c:pt idx="115">
                  <c:v>PCT SHEFFIELD CCG</c:v>
                </c:pt>
                <c:pt idx="116">
                  <c:v>PCT GREATER HUDDERSFIELD CCG</c:v>
                </c:pt>
                <c:pt idx="117">
                  <c:v>Cardiff and Vale</c:v>
                </c:pt>
                <c:pt idx="118">
                  <c:v>PCT ASHFORD CCG</c:v>
                </c:pt>
                <c:pt idx="119">
                  <c:v>PCT SWINDON CCG</c:v>
                </c:pt>
                <c:pt idx="120">
                  <c:v>PCT NORTH EAST LINCOLNSHIRE CCG</c:v>
                </c:pt>
                <c:pt idx="121">
                  <c:v>PCT WALSALL CCG</c:v>
                </c:pt>
                <c:pt idx="122">
                  <c:v>PCT SOMERSET CCG</c:v>
                </c:pt>
                <c:pt idx="123">
                  <c:v>PCT SOUTHPORT AND FORMBY CCG</c:v>
                </c:pt>
                <c:pt idx="124">
                  <c:v>PCT CASTLE POINT AND ROCHFORD CCG</c:v>
                </c:pt>
                <c:pt idx="125">
                  <c:v>PCT TELFORD &amp; WREKIN CCG</c:v>
                </c:pt>
                <c:pt idx="126">
                  <c:v>PCT NORTH NORFOLK CCG</c:v>
                </c:pt>
                <c:pt idx="127">
                  <c:v>PCT WILTSHIRE CCG</c:v>
                </c:pt>
                <c:pt idx="128">
                  <c:v>PCT NORTH SOMERSET CCG</c:v>
                </c:pt>
                <c:pt idx="129">
                  <c:v>PCT SE STAFFS &amp; SEISDON PENINSULAR CCG</c:v>
                </c:pt>
                <c:pt idx="130">
                  <c:v>PCT EAST STAFFORDSHIRE CCG</c:v>
                </c:pt>
                <c:pt idx="131">
                  <c:v>PCT OLDHAM CCG</c:v>
                </c:pt>
                <c:pt idx="132">
                  <c:v>PCT WYRE FOREST CCG</c:v>
                </c:pt>
                <c:pt idx="133">
                  <c:v>PCT NORTH DERBYSHIRE CCG</c:v>
                </c:pt>
                <c:pt idx="134">
                  <c:v>PCT CUMBRIA CCG</c:v>
                </c:pt>
                <c:pt idx="135">
                  <c:v>PCT NORTH EAST ESSEX CCG</c:v>
                </c:pt>
                <c:pt idx="136">
                  <c:v>PCT SOUTH EASTERN HAMPSHIRE CCG</c:v>
                </c:pt>
                <c:pt idx="137">
                  <c:v>PCT CANTERBURY AND COASTAL CCG</c:v>
                </c:pt>
                <c:pt idx="138">
                  <c:v>Aneurin Bevan</c:v>
                </c:pt>
                <c:pt idx="139">
                  <c:v>BCU</c:v>
                </c:pt>
                <c:pt idx="140">
                  <c:v>PCT CALDERDALE CCG</c:v>
                </c:pt>
                <c:pt idx="141">
                  <c:v>PCT PORTSMOUTH CCG</c:v>
                </c:pt>
                <c:pt idx="142">
                  <c:v>PCT DUDLEY CCG</c:v>
                </c:pt>
                <c:pt idx="143">
                  <c:v>PCT ROTHERHAM CCG</c:v>
                </c:pt>
                <c:pt idx="144">
                  <c:v>PCT FAREHAM AND GOSPORT CCG</c:v>
                </c:pt>
                <c:pt idx="145">
                  <c:v>PCT WARRINGTON CCG</c:v>
                </c:pt>
                <c:pt idx="146">
                  <c:v>PCT BURY CCG</c:v>
                </c:pt>
                <c:pt idx="147">
                  <c:v>Hywel Dda</c:v>
                </c:pt>
                <c:pt idx="148">
                  <c:v>PCT WEST CHESHIRE CCG</c:v>
                </c:pt>
                <c:pt idx="149">
                  <c:v>PCT NORTH STAFFORDSHIRE CCG</c:v>
                </c:pt>
                <c:pt idx="150">
                  <c:v>PCT NOTTINGHAM NORTH &amp; EAST CCG</c:v>
                </c:pt>
                <c:pt idx="151">
                  <c:v>PCT EASTBOURNE, HAILSHAM AND SEAFORD CCG</c:v>
                </c:pt>
                <c:pt idx="152">
                  <c:v>PCT NOTTINGHAM WEST CCG</c:v>
                </c:pt>
                <c:pt idx="153">
                  <c:v>PCT EREWASH CCG</c:v>
                </c:pt>
                <c:pt idx="154">
                  <c:v>ABMU</c:v>
                </c:pt>
                <c:pt idx="155">
                  <c:v>PCT BLACKBURN WITH DARWEN CCG</c:v>
                </c:pt>
                <c:pt idx="156">
                  <c:v>PCT LINCOLNSHIRE WEST CCG</c:v>
                </c:pt>
                <c:pt idx="157">
                  <c:v>PCT LEEDS SOUTH AND EAST CCG</c:v>
                </c:pt>
                <c:pt idx="158">
                  <c:v>PCT BOLTON CCG</c:v>
                </c:pt>
                <c:pt idx="159">
                  <c:v>PCT KERNOW CCG</c:v>
                </c:pt>
                <c:pt idx="160">
                  <c:v>PCT SOUTH CHESHIRE CCG</c:v>
                </c:pt>
                <c:pt idx="161">
                  <c:v>PCT HASTINGS &amp; ROTHER CCG</c:v>
                </c:pt>
                <c:pt idx="162">
                  <c:v>PCT HAMBLETON, RICHMONDSHIRE AND WHITBY CCG</c:v>
                </c:pt>
                <c:pt idx="163">
                  <c:v>PCT NORTH KIRKLEES CCG</c:v>
                </c:pt>
                <c:pt idx="164">
                  <c:v>Cwm Taf</c:v>
                </c:pt>
                <c:pt idx="165">
                  <c:v>PCT DARLINGTON CCG</c:v>
                </c:pt>
                <c:pt idx="166">
                  <c:v>PCT TAMESIDE AND GLOSSOP CCG</c:v>
                </c:pt>
                <c:pt idx="167">
                  <c:v>PCT CANNOCK CHASE CCG</c:v>
                </c:pt>
                <c:pt idx="168">
                  <c:v>PCT NORTH MANCHESTER CCG</c:v>
                </c:pt>
                <c:pt idx="169">
                  <c:v>PCT SOUTH SEFTON CCG</c:v>
                </c:pt>
                <c:pt idx="170">
                  <c:v>PCT LANCASHIRE NORTH CCG</c:v>
                </c:pt>
                <c:pt idx="171">
                  <c:v>PCT SOUTH MANCHESTER CCG</c:v>
                </c:pt>
                <c:pt idx="172">
                  <c:v>PCT SOUTH WEST LINCOLNSHIRE CCG</c:v>
                </c:pt>
                <c:pt idx="173">
                  <c:v>PCT EAST LANCASHIRE CCG</c:v>
                </c:pt>
                <c:pt idx="174">
                  <c:v>PCT EAST RIDING OF YORKSHIRE CCG</c:v>
                </c:pt>
                <c:pt idx="175">
                  <c:v>PCT ISLE OF WIGHT CCG</c:v>
                </c:pt>
                <c:pt idx="176">
                  <c:v>PCT NEWARK &amp; SHERWOOD CCG</c:v>
                </c:pt>
                <c:pt idx="177">
                  <c:v>PCT KNOWSLEY CCG</c:v>
                </c:pt>
                <c:pt idx="178">
                  <c:v>PCT STOKE ON TRENT CCG</c:v>
                </c:pt>
                <c:pt idx="179">
                  <c:v>PCT LIVERPOOL CCG</c:v>
                </c:pt>
                <c:pt idx="180">
                  <c:v>PCT SALFORD CCG</c:v>
                </c:pt>
                <c:pt idx="181">
                  <c:v>PCT BRADFORD DISTRICTS CCG</c:v>
                </c:pt>
                <c:pt idx="182">
                  <c:v>PCT SOUTH LINCOLNSHIRE CCG</c:v>
                </c:pt>
                <c:pt idx="183">
                  <c:v>PCT VALE ROYAL CCG</c:v>
                </c:pt>
                <c:pt idx="184">
                  <c:v>PCT DONCASTER CCG</c:v>
                </c:pt>
                <c:pt idx="185">
                  <c:v>PCT HEYWOOD, MIDDLETON &amp; ROCHDALE CCG</c:v>
                </c:pt>
                <c:pt idx="186">
                  <c:v>PCT SOUTH KENT COAST CCG</c:v>
                </c:pt>
                <c:pt idx="187">
                  <c:v>PCT CORBY CCG</c:v>
                </c:pt>
                <c:pt idx="188">
                  <c:v>PCT NORTH LINCOLNSHIRE CCG</c:v>
                </c:pt>
                <c:pt idx="189">
                  <c:v>PCT SCARBOROUGH AND RYEDALE CCG</c:v>
                </c:pt>
                <c:pt idx="190">
                  <c:v>PCT HULL CCG</c:v>
                </c:pt>
                <c:pt idx="191">
                  <c:v>PCT WARWICKSHIRE NORTH CCG</c:v>
                </c:pt>
                <c:pt idx="192">
                  <c:v>PCT BASSETLAW CCG</c:v>
                </c:pt>
                <c:pt idx="193">
                  <c:v>PCT WIRRAL CCG</c:v>
                </c:pt>
                <c:pt idx="194">
                  <c:v>PCT NORTH TYNESIDE CCG</c:v>
                </c:pt>
                <c:pt idx="195">
                  <c:v>PCT NORTHUMBERLAND CCG</c:v>
                </c:pt>
                <c:pt idx="196">
                  <c:v>PCT FYLDE &amp; WYRE CCG</c:v>
                </c:pt>
                <c:pt idx="197">
                  <c:v>PCT WEST NORFOLK CCG</c:v>
                </c:pt>
                <c:pt idx="198">
                  <c:v>PCT NEWCASTLE GATESHEAD CCG</c:v>
                </c:pt>
                <c:pt idx="199">
                  <c:v>PCT WIGAN BOROUGH CCG</c:v>
                </c:pt>
                <c:pt idx="200">
                  <c:v>PCT HARTLEPOOL AND STOCKTON-ON-TEES CCG</c:v>
                </c:pt>
                <c:pt idx="201">
                  <c:v>PCT HALTON CCG</c:v>
                </c:pt>
                <c:pt idx="202">
                  <c:v>PCT GREAT YARMOUTH &amp; WAVENEY CCG</c:v>
                </c:pt>
                <c:pt idx="203">
                  <c:v>PCT MANSFIELD &amp; ASHFIELD CCG</c:v>
                </c:pt>
                <c:pt idx="204">
                  <c:v>PCT HARDWICK CCG</c:v>
                </c:pt>
                <c:pt idx="205">
                  <c:v>PCT WAKEFIELD CCG</c:v>
                </c:pt>
                <c:pt idx="206">
                  <c:v>PCT NORTH DURHAM CCG</c:v>
                </c:pt>
                <c:pt idx="207">
                  <c:v>PCT BARNSLEY CCG</c:v>
                </c:pt>
                <c:pt idx="208">
                  <c:v>PCT ST HELENS CCG</c:v>
                </c:pt>
                <c:pt idx="209">
                  <c:v>PCT SUNDERLAND CCG</c:v>
                </c:pt>
                <c:pt idx="210">
                  <c:v>PCT LINCOLNSHIRE EAST CCG</c:v>
                </c:pt>
                <c:pt idx="211">
                  <c:v>PCT SOUTH TEES CCG</c:v>
                </c:pt>
                <c:pt idx="212">
                  <c:v>PCT THANET CCG</c:v>
                </c:pt>
                <c:pt idx="213">
                  <c:v>PCT SOUTH TYNESIDE CCG</c:v>
                </c:pt>
                <c:pt idx="214">
                  <c:v>PCT DURHAM DALES,EASINGTON &amp; SEDGEFIELD CCG</c:v>
                </c:pt>
                <c:pt idx="215">
                  <c:v>PCT BLACKPOOL CCG</c:v>
                </c:pt>
              </c:strCache>
            </c:strRef>
          </c:cat>
          <c:val>
            <c:numRef>
              <c:f>'@WAL00_NationalPrescribers58267'!$B$2:$B$217</c:f>
              <c:numCache>
                <c:formatCode>General</c:formatCode>
                <c:ptCount val="216"/>
                <c:pt idx="0">
                  <c:v>144.73999999999998</c:v>
                </c:pt>
                <c:pt idx="1">
                  <c:v>164.07</c:v>
                </c:pt>
                <c:pt idx="2">
                  <c:v>176.60999999999999</c:v>
                </c:pt>
                <c:pt idx="3">
                  <c:v>181.53</c:v>
                </c:pt>
                <c:pt idx="4">
                  <c:v>186.53</c:v>
                </c:pt>
                <c:pt idx="5">
                  <c:v>188.58</c:v>
                </c:pt>
                <c:pt idx="6">
                  <c:v>198.78</c:v>
                </c:pt>
                <c:pt idx="7">
                  <c:v>209.08</c:v>
                </c:pt>
                <c:pt idx="8">
                  <c:v>217.23</c:v>
                </c:pt>
                <c:pt idx="9">
                  <c:v>222.26999999999998</c:v>
                </c:pt>
                <c:pt idx="10">
                  <c:v>226</c:v>
                </c:pt>
                <c:pt idx="11">
                  <c:v>239.16</c:v>
                </c:pt>
                <c:pt idx="12">
                  <c:v>240.96</c:v>
                </c:pt>
                <c:pt idx="13">
                  <c:v>241.76</c:v>
                </c:pt>
                <c:pt idx="14">
                  <c:v>243.35000000000019</c:v>
                </c:pt>
                <c:pt idx="15">
                  <c:v>243.63</c:v>
                </c:pt>
                <c:pt idx="16">
                  <c:v>244</c:v>
                </c:pt>
                <c:pt idx="17">
                  <c:v>258.91999999999962</c:v>
                </c:pt>
                <c:pt idx="18">
                  <c:v>261.04000000000002</c:v>
                </c:pt>
                <c:pt idx="19">
                  <c:v>266.32</c:v>
                </c:pt>
                <c:pt idx="20">
                  <c:v>267.52999999999969</c:v>
                </c:pt>
                <c:pt idx="21">
                  <c:v>269.08999999999969</c:v>
                </c:pt>
                <c:pt idx="22">
                  <c:v>278.41999999999962</c:v>
                </c:pt>
                <c:pt idx="23">
                  <c:v>283.06</c:v>
                </c:pt>
                <c:pt idx="24">
                  <c:v>286.75</c:v>
                </c:pt>
                <c:pt idx="25">
                  <c:v>287.02999999999969</c:v>
                </c:pt>
                <c:pt idx="26">
                  <c:v>287.61</c:v>
                </c:pt>
                <c:pt idx="27">
                  <c:v>291.35000000000002</c:v>
                </c:pt>
                <c:pt idx="28">
                  <c:v>291.83</c:v>
                </c:pt>
                <c:pt idx="29">
                  <c:v>292.14999999999998</c:v>
                </c:pt>
                <c:pt idx="30">
                  <c:v>300.77999999999969</c:v>
                </c:pt>
                <c:pt idx="31">
                  <c:v>309.33999999999969</c:v>
                </c:pt>
                <c:pt idx="32">
                  <c:v>311.91999999999962</c:v>
                </c:pt>
                <c:pt idx="33">
                  <c:v>322.95</c:v>
                </c:pt>
                <c:pt idx="34">
                  <c:v>331.36</c:v>
                </c:pt>
                <c:pt idx="35">
                  <c:v>336.7</c:v>
                </c:pt>
                <c:pt idx="36">
                  <c:v>343.47999999999962</c:v>
                </c:pt>
                <c:pt idx="37">
                  <c:v>343.83</c:v>
                </c:pt>
                <c:pt idx="38">
                  <c:v>358.52</c:v>
                </c:pt>
                <c:pt idx="39">
                  <c:v>361.36</c:v>
                </c:pt>
                <c:pt idx="40">
                  <c:v>362.42999999999955</c:v>
                </c:pt>
                <c:pt idx="41">
                  <c:v>364.92999999999955</c:v>
                </c:pt>
                <c:pt idx="42">
                  <c:v>365.28</c:v>
                </c:pt>
                <c:pt idx="43">
                  <c:v>367.19</c:v>
                </c:pt>
                <c:pt idx="44">
                  <c:v>371.83</c:v>
                </c:pt>
                <c:pt idx="45">
                  <c:v>373.46999999999969</c:v>
                </c:pt>
                <c:pt idx="46">
                  <c:v>373.6</c:v>
                </c:pt>
                <c:pt idx="47">
                  <c:v>376.51</c:v>
                </c:pt>
                <c:pt idx="48">
                  <c:v>378.6</c:v>
                </c:pt>
                <c:pt idx="49">
                  <c:v>389.19</c:v>
                </c:pt>
                <c:pt idx="50">
                  <c:v>390.88</c:v>
                </c:pt>
                <c:pt idx="51">
                  <c:v>395.39</c:v>
                </c:pt>
                <c:pt idx="52">
                  <c:v>396.63</c:v>
                </c:pt>
                <c:pt idx="53">
                  <c:v>396.78999999999962</c:v>
                </c:pt>
                <c:pt idx="54">
                  <c:v>401.33</c:v>
                </c:pt>
                <c:pt idx="55">
                  <c:v>405.46</c:v>
                </c:pt>
                <c:pt idx="56">
                  <c:v>406.81</c:v>
                </c:pt>
                <c:pt idx="57">
                  <c:v>423</c:v>
                </c:pt>
                <c:pt idx="58">
                  <c:v>424.54</c:v>
                </c:pt>
                <c:pt idx="59">
                  <c:v>424.87</c:v>
                </c:pt>
                <c:pt idx="60">
                  <c:v>430.65000000000032</c:v>
                </c:pt>
                <c:pt idx="61">
                  <c:v>433.18</c:v>
                </c:pt>
                <c:pt idx="62">
                  <c:v>434.67</c:v>
                </c:pt>
                <c:pt idx="63">
                  <c:v>436</c:v>
                </c:pt>
                <c:pt idx="64" formatCode="0.0">
                  <c:v>437.28999999999962</c:v>
                </c:pt>
                <c:pt idx="65">
                  <c:v>444.61</c:v>
                </c:pt>
                <c:pt idx="66">
                  <c:v>446.76</c:v>
                </c:pt>
                <c:pt idx="67">
                  <c:v>447.45</c:v>
                </c:pt>
                <c:pt idx="68">
                  <c:v>449.77</c:v>
                </c:pt>
                <c:pt idx="69">
                  <c:v>451.6</c:v>
                </c:pt>
                <c:pt idx="70">
                  <c:v>452.11</c:v>
                </c:pt>
                <c:pt idx="71">
                  <c:v>452.18</c:v>
                </c:pt>
                <c:pt idx="72">
                  <c:v>456.37</c:v>
                </c:pt>
                <c:pt idx="73">
                  <c:v>469.59</c:v>
                </c:pt>
                <c:pt idx="74">
                  <c:v>472.97999999999962</c:v>
                </c:pt>
                <c:pt idx="75">
                  <c:v>477.9</c:v>
                </c:pt>
                <c:pt idx="76">
                  <c:v>478.26</c:v>
                </c:pt>
                <c:pt idx="77">
                  <c:v>481.18</c:v>
                </c:pt>
                <c:pt idx="78">
                  <c:v>482.71</c:v>
                </c:pt>
                <c:pt idx="79">
                  <c:v>497.68</c:v>
                </c:pt>
                <c:pt idx="80">
                  <c:v>498.59</c:v>
                </c:pt>
                <c:pt idx="81">
                  <c:v>502.06</c:v>
                </c:pt>
                <c:pt idx="82">
                  <c:v>503.38</c:v>
                </c:pt>
                <c:pt idx="83">
                  <c:v>514.76</c:v>
                </c:pt>
                <c:pt idx="84">
                  <c:v>517.20000000000005</c:v>
                </c:pt>
                <c:pt idx="85">
                  <c:v>517.44999999999948</c:v>
                </c:pt>
                <c:pt idx="86">
                  <c:v>518.9</c:v>
                </c:pt>
                <c:pt idx="87">
                  <c:v>519.43999999999949</c:v>
                </c:pt>
                <c:pt idx="88">
                  <c:v>521.66999999999996</c:v>
                </c:pt>
                <c:pt idx="89">
                  <c:v>522.23</c:v>
                </c:pt>
                <c:pt idx="90">
                  <c:v>524.39</c:v>
                </c:pt>
                <c:pt idx="91">
                  <c:v>528.23</c:v>
                </c:pt>
                <c:pt idx="92">
                  <c:v>528.33999999999946</c:v>
                </c:pt>
                <c:pt idx="93">
                  <c:v>531.84999999999923</c:v>
                </c:pt>
                <c:pt idx="94">
                  <c:v>535.29999999999995</c:v>
                </c:pt>
                <c:pt idx="95">
                  <c:v>536.05999999999949</c:v>
                </c:pt>
                <c:pt idx="96">
                  <c:v>536.33999999999946</c:v>
                </c:pt>
                <c:pt idx="97">
                  <c:v>536.34999999999923</c:v>
                </c:pt>
                <c:pt idx="98">
                  <c:v>540.24</c:v>
                </c:pt>
                <c:pt idx="99">
                  <c:v>543.24</c:v>
                </c:pt>
                <c:pt idx="100">
                  <c:v>547.44999999999948</c:v>
                </c:pt>
                <c:pt idx="101">
                  <c:v>549.79999999999995</c:v>
                </c:pt>
                <c:pt idx="102">
                  <c:v>550.58000000000004</c:v>
                </c:pt>
                <c:pt idx="103">
                  <c:v>552.88</c:v>
                </c:pt>
                <c:pt idx="104">
                  <c:v>559.5</c:v>
                </c:pt>
                <c:pt idx="105">
                  <c:v>572.05999999999949</c:v>
                </c:pt>
                <c:pt idx="106">
                  <c:v>572.17999999999995</c:v>
                </c:pt>
                <c:pt idx="107">
                  <c:v>573.58000000000004</c:v>
                </c:pt>
                <c:pt idx="108">
                  <c:v>574.05999999999949</c:v>
                </c:pt>
                <c:pt idx="109">
                  <c:v>576.83999999999946</c:v>
                </c:pt>
                <c:pt idx="110">
                  <c:v>578.57000000000005</c:v>
                </c:pt>
                <c:pt idx="111">
                  <c:v>579.58000000000004</c:v>
                </c:pt>
                <c:pt idx="112">
                  <c:v>581.03</c:v>
                </c:pt>
                <c:pt idx="113">
                  <c:v>582.35999999999922</c:v>
                </c:pt>
                <c:pt idx="114">
                  <c:v>583.28000000000054</c:v>
                </c:pt>
                <c:pt idx="115">
                  <c:v>585.43999999999949</c:v>
                </c:pt>
                <c:pt idx="116">
                  <c:v>589.43999999999949</c:v>
                </c:pt>
                <c:pt idx="117" formatCode="0.0">
                  <c:v>590.83999999999946</c:v>
                </c:pt>
                <c:pt idx="118">
                  <c:v>598.19000000000005</c:v>
                </c:pt>
                <c:pt idx="119">
                  <c:v>598.32999999999947</c:v>
                </c:pt>
                <c:pt idx="120">
                  <c:v>605.9</c:v>
                </c:pt>
                <c:pt idx="121">
                  <c:v>610.93999999999949</c:v>
                </c:pt>
                <c:pt idx="122">
                  <c:v>611.41</c:v>
                </c:pt>
                <c:pt idx="123">
                  <c:v>619.92999999999938</c:v>
                </c:pt>
                <c:pt idx="124">
                  <c:v>621.16999999999996</c:v>
                </c:pt>
                <c:pt idx="125">
                  <c:v>621.38</c:v>
                </c:pt>
                <c:pt idx="126">
                  <c:v>630.80999999999949</c:v>
                </c:pt>
                <c:pt idx="127">
                  <c:v>631.44999999999948</c:v>
                </c:pt>
                <c:pt idx="128">
                  <c:v>633.66999999999996</c:v>
                </c:pt>
                <c:pt idx="129">
                  <c:v>634.80999999999949</c:v>
                </c:pt>
                <c:pt idx="130">
                  <c:v>635.08000000000004</c:v>
                </c:pt>
                <c:pt idx="131">
                  <c:v>635.91</c:v>
                </c:pt>
                <c:pt idx="132">
                  <c:v>639.45999999999947</c:v>
                </c:pt>
                <c:pt idx="133">
                  <c:v>641.85999999999922</c:v>
                </c:pt>
                <c:pt idx="134">
                  <c:v>645.75</c:v>
                </c:pt>
                <c:pt idx="135">
                  <c:v>651.30999999999949</c:v>
                </c:pt>
                <c:pt idx="136">
                  <c:v>653.08000000000004</c:v>
                </c:pt>
                <c:pt idx="137">
                  <c:v>653.32999999999947</c:v>
                </c:pt>
                <c:pt idx="138" formatCode="0.0">
                  <c:v>657.21</c:v>
                </c:pt>
                <c:pt idx="139" formatCode="0.0">
                  <c:v>664.43999999999949</c:v>
                </c:pt>
                <c:pt idx="140">
                  <c:v>668.16</c:v>
                </c:pt>
                <c:pt idx="141">
                  <c:v>675.05</c:v>
                </c:pt>
                <c:pt idx="142">
                  <c:v>680.26</c:v>
                </c:pt>
                <c:pt idx="143">
                  <c:v>680.51</c:v>
                </c:pt>
                <c:pt idx="144">
                  <c:v>682.05</c:v>
                </c:pt>
                <c:pt idx="145">
                  <c:v>688.81</c:v>
                </c:pt>
                <c:pt idx="146">
                  <c:v>694.11</c:v>
                </c:pt>
                <c:pt idx="147" formatCode="0.0">
                  <c:v>698.42</c:v>
                </c:pt>
                <c:pt idx="148">
                  <c:v>698.6</c:v>
                </c:pt>
                <c:pt idx="149">
                  <c:v>705.23</c:v>
                </c:pt>
                <c:pt idx="150">
                  <c:v>706.54</c:v>
                </c:pt>
                <c:pt idx="151">
                  <c:v>710.88</c:v>
                </c:pt>
                <c:pt idx="152">
                  <c:v>715.09</c:v>
                </c:pt>
                <c:pt idx="153">
                  <c:v>719.59</c:v>
                </c:pt>
                <c:pt idx="154" formatCode="0.0">
                  <c:v>720.18000000000052</c:v>
                </c:pt>
                <c:pt idx="155">
                  <c:v>723.89</c:v>
                </c:pt>
                <c:pt idx="156">
                  <c:v>729.12</c:v>
                </c:pt>
                <c:pt idx="157">
                  <c:v>743.5</c:v>
                </c:pt>
                <c:pt idx="158">
                  <c:v>746.99</c:v>
                </c:pt>
                <c:pt idx="159">
                  <c:v>750.09</c:v>
                </c:pt>
                <c:pt idx="160">
                  <c:v>751.18000000000052</c:v>
                </c:pt>
                <c:pt idx="161">
                  <c:v>752.13</c:v>
                </c:pt>
                <c:pt idx="162">
                  <c:v>760.06</c:v>
                </c:pt>
                <c:pt idx="163">
                  <c:v>761.87</c:v>
                </c:pt>
                <c:pt idx="164" formatCode="0.0">
                  <c:v>764.14</c:v>
                </c:pt>
                <c:pt idx="165">
                  <c:v>771.4</c:v>
                </c:pt>
                <c:pt idx="166">
                  <c:v>775.93</c:v>
                </c:pt>
                <c:pt idx="167">
                  <c:v>778.03</c:v>
                </c:pt>
                <c:pt idx="168">
                  <c:v>778.69</c:v>
                </c:pt>
                <c:pt idx="169">
                  <c:v>779.24</c:v>
                </c:pt>
                <c:pt idx="170">
                  <c:v>782.23</c:v>
                </c:pt>
                <c:pt idx="171">
                  <c:v>782.39</c:v>
                </c:pt>
                <c:pt idx="172">
                  <c:v>788.17000000000053</c:v>
                </c:pt>
                <c:pt idx="173">
                  <c:v>793.45999999999947</c:v>
                </c:pt>
                <c:pt idx="174">
                  <c:v>794.17000000000053</c:v>
                </c:pt>
                <c:pt idx="175">
                  <c:v>800.21</c:v>
                </c:pt>
                <c:pt idx="176">
                  <c:v>804.1</c:v>
                </c:pt>
                <c:pt idx="177">
                  <c:v>804.93</c:v>
                </c:pt>
                <c:pt idx="178">
                  <c:v>805.37</c:v>
                </c:pt>
                <c:pt idx="179">
                  <c:v>811.12</c:v>
                </c:pt>
                <c:pt idx="180">
                  <c:v>820.84999999999923</c:v>
                </c:pt>
                <c:pt idx="181">
                  <c:v>821.13</c:v>
                </c:pt>
                <c:pt idx="182">
                  <c:v>822.84999999999923</c:v>
                </c:pt>
                <c:pt idx="183">
                  <c:v>825.1</c:v>
                </c:pt>
                <c:pt idx="184">
                  <c:v>835.61</c:v>
                </c:pt>
                <c:pt idx="185">
                  <c:v>837.73</c:v>
                </c:pt>
                <c:pt idx="186">
                  <c:v>838.77000000000055</c:v>
                </c:pt>
                <c:pt idx="187">
                  <c:v>850.44999999999948</c:v>
                </c:pt>
                <c:pt idx="188">
                  <c:v>853.5</c:v>
                </c:pt>
                <c:pt idx="189">
                  <c:v>856.54</c:v>
                </c:pt>
                <c:pt idx="190">
                  <c:v>862</c:v>
                </c:pt>
                <c:pt idx="191">
                  <c:v>867.65</c:v>
                </c:pt>
                <c:pt idx="192">
                  <c:v>874.72</c:v>
                </c:pt>
                <c:pt idx="193">
                  <c:v>881.02</c:v>
                </c:pt>
                <c:pt idx="194">
                  <c:v>886.14</c:v>
                </c:pt>
                <c:pt idx="195">
                  <c:v>887.61</c:v>
                </c:pt>
                <c:pt idx="196">
                  <c:v>909.98</c:v>
                </c:pt>
                <c:pt idx="197">
                  <c:v>912.95999999999947</c:v>
                </c:pt>
                <c:pt idx="198">
                  <c:v>920.43999999999949</c:v>
                </c:pt>
                <c:pt idx="199" formatCode="#,##0.00">
                  <c:v>1002.16</c:v>
                </c:pt>
                <c:pt idx="200" formatCode="#,##0.00">
                  <c:v>1002.4399999999994</c:v>
                </c:pt>
                <c:pt idx="201" formatCode="#,##0.00">
                  <c:v>1013.42</c:v>
                </c:pt>
                <c:pt idx="202" formatCode="#,##0.00">
                  <c:v>1028.54</c:v>
                </c:pt>
                <c:pt idx="203" formatCode="#,##0.00">
                  <c:v>1046.53</c:v>
                </c:pt>
                <c:pt idx="204" formatCode="#,##0.00">
                  <c:v>1048.6599999999999</c:v>
                </c:pt>
                <c:pt idx="205" formatCode="#,##0.00">
                  <c:v>1049.8799999999999</c:v>
                </c:pt>
                <c:pt idx="206" formatCode="#,##0.00">
                  <c:v>1058.03</c:v>
                </c:pt>
                <c:pt idx="207" formatCode="#,##0.00">
                  <c:v>1079.06</c:v>
                </c:pt>
                <c:pt idx="208" formatCode="#,##0.00">
                  <c:v>1085.6299999999999</c:v>
                </c:pt>
                <c:pt idx="209" formatCode="#,##0.00">
                  <c:v>1092</c:v>
                </c:pt>
                <c:pt idx="210" formatCode="#,##0.00">
                  <c:v>1104.57</c:v>
                </c:pt>
                <c:pt idx="211" formatCode="#,##0.00">
                  <c:v>1119.47</c:v>
                </c:pt>
                <c:pt idx="212" formatCode="#,##0.00">
                  <c:v>1137.6799999999998</c:v>
                </c:pt>
                <c:pt idx="213" formatCode="#,##0.00">
                  <c:v>1137.71</c:v>
                </c:pt>
                <c:pt idx="214" formatCode="#,##0.00">
                  <c:v>1184.9100000000001</c:v>
                </c:pt>
                <c:pt idx="215" formatCode="#,##0.00">
                  <c:v>1261.5</c:v>
                </c:pt>
              </c:numCache>
            </c:numRef>
          </c:val>
        </c:ser>
        <c:axId val="80484608"/>
        <c:axId val="80510976"/>
      </c:barChart>
      <c:lineChart>
        <c:grouping val="standard"/>
        <c:ser>
          <c:idx val="1"/>
          <c:order val="1"/>
          <c:tx>
            <c:strRef>
              <c:f>'@WAL00_NationalPrescribers58267'!$C$1</c:f>
              <c:strCache>
                <c:ptCount val="1"/>
                <c:pt idx="0">
                  <c:v>England Average</c:v>
                </c:pt>
              </c:strCache>
            </c:strRef>
          </c:tx>
          <c:marker>
            <c:symbol val="none"/>
          </c:marker>
          <c:cat>
            <c:strRef>
              <c:f>'@WAL00_NationalPrescribers58267'!$A$2:$A$217</c:f>
              <c:strCache>
                <c:ptCount val="216"/>
                <c:pt idx="0">
                  <c:v>PCT WANDSWORTH CCG</c:v>
                </c:pt>
                <c:pt idx="1">
                  <c:v>PCT EALING CCG</c:v>
                </c:pt>
                <c:pt idx="2">
                  <c:v>PCT HARROW CCG</c:v>
                </c:pt>
                <c:pt idx="3">
                  <c:v>PCT RICHMOND CCG</c:v>
                </c:pt>
                <c:pt idx="4">
                  <c:v>PCT LAMBETH CCG</c:v>
                </c:pt>
                <c:pt idx="5">
                  <c:v>PCT BRENT CCG</c:v>
                </c:pt>
                <c:pt idx="6">
                  <c:v>PCT HARINGEY CCG</c:v>
                </c:pt>
                <c:pt idx="7">
                  <c:v>PCT CAMDEN CCG</c:v>
                </c:pt>
                <c:pt idx="8">
                  <c:v>PCT MERTON CCG</c:v>
                </c:pt>
                <c:pt idx="9">
                  <c:v>PCT NEWHAM CCG</c:v>
                </c:pt>
                <c:pt idx="10">
                  <c:v>PCT KINGSTON CCG</c:v>
                </c:pt>
                <c:pt idx="11">
                  <c:v>PCT HAMMERSMITH AND FULHAM CCG</c:v>
                </c:pt>
                <c:pt idx="12">
                  <c:v>PCT WEST LONDON (K&amp;C &amp; QPP) CCG</c:v>
                </c:pt>
                <c:pt idx="13">
                  <c:v>PCT CITY AND HACKNEY CCG</c:v>
                </c:pt>
                <c:pt idx="14">
                  <c:v>PCT REDBRIDGE CCG</c:v>
                </c:pt>
                <c:pt idx="15">
                  <c:v>PCT SOUTHWARK CCG</c:v>
                </c:pt>
                <c:pt idx="16">
                  <c:v>PCT HOUNSLOW CCG</c:v>
                </c:pt>
                <c:pt idx="17">
                  <c:v>PCT BARNET CCG</c:v>
                </c:pt>
                <c:pt idx="18">
                  <c:v>PCT CENTRAL LONDON (WESTMINSTER) CCG</c:v>
                </c:pt>
                <c:pt idx="19">
                  <c:v>PCT LEWISHAM CCG</c:v>
                </c:pt>
                <c:pt idx="20">
                  <c:v>PCT ENFIELD CCG</c:v>
                </c:pt>
                <c:pt idx="21">
                  <c:v>PCT SURREY DOWNS CCG</c:v>
                </c:pt>
                <c:pt idx="22">
                  <c:v>PCT TOWER HAMLETS CCG</c:v>
                </c:pt>
                <c:pt idx="23">
                  <c:v>PCT GUILDFORD AND WAVERLEY CCG</c:v>
                </c:pt>
                <c:pt idx="24">
                  <c:v>PCT CHILTERN CCG</c:v>
                </c:pt>
                <c:pt idx="25">
                  <c:v>PCT HORSHAM AND MID SUSSEX CCG</c:v>
                </c:pt>
                <c:pt idx="26">
                  <c:v>PCT WOKINGHAM CCG</c:v>
                </c:pt>
                <c:pt idx="27">
                  <c:v>PCT HILLINGDON CCG</c:v>
                </c:pt>
                <c:pt idx="28">
                  <c:v>PCT CROYDON CCG</c:v>
                </c:pt>
                <c:pt idx="29">
                  <c:v>PCT WALTHAM FOREST CCG</c:v>
                </c:pt>
                <c:pt idx="30">
                  <c:v>PCT BROMLEY CCG</c:v>
                </c:pt>
                <c:pt idx="31">
                  <c:v>PCT HERTS VALLEYS CCG</c:v>
                </c:pt>
                <c:pt idx="32">
                  <c:v>PCT NORTH WEST SURREY CCG</c:v>
                </c:pt>
                <c:pt idx="33">
                  <c:v>PCT LUTON CCG</c:v>
                </c:pt>
                <c:pt idx="34">
                  <c:v>PCT SUTTON CCG</c:v>
                </c:pt>
                <c:pt idx="35">
                  <c:v>PCT SOUTH READING CCG</c:v>
                </c:pt>
                <c:pt idx="36">
                  <c:v>PCT WINDSOR, ASCOT AND MAIDENHEAD CCG</c:v>
                </c:pt>
                <c:pt idx="37">
                  <c:v>PCT ISLINGTON CCG</c:v>
                </c:pt>
                <c:pt idx="38">
                  <c:v>PCT BRIGHTON &amp; HOVE CCG</c:v>
                </c:pt>
                <c:pt idx="39">
                  <c:v>PCT SLOUGH CCG</c:v>
                </c:pt>
                <c:pt idx="40">
                  <c:v>PCT EAST SURREY CCG</c:v>
                </c:pt>
                <c:pt idx="41">
                  <c:v>PCT SURREY HEATH CCG</c:v>
                </c:pt>
                <c:pt idx="42">
                  <c:v>PCT BARKING &amp; DAGENHAM CCG</c:v>
                </c:pt>
                <c:pt idx="43">
                  <c:v>PCT NEWBURY AND DISTRICT CCG</c:v>
                </c:pt>
                <c:pt idx="44">
                  <c:v>PCT GREENWICH CCG</c:v>
                </c:pt>
                <c:pt idx="45">
                  <c:v>PCT BRACKNELL AND ASCOT CCG</c:v>
                </c:pt>
                <c:pt idx="46">
                  <c:v>PCT NORTH &amp; WEST READING CCG</c:v>
                </c:pt>
                <c:pt idx="47">
                  <c:v>PCT CENTRAL MANCHESTER CCG</c:v>
                </c:pt>
                <c:pt idx="48">
                  <c:v>PCT HIGH WEALD LEWES HAVENS CCG</c:v>
                </c:pt>
                <c:pt idx="49">
                  <c:v>PCT NORTH EAST HAMPSHIRE AND FARNHAM CCG</c:v>
                </c:pt>
                <c:pt idx="50">
                  <c:v>PCT THURROCK CCG</c:v>
                </c:pt>
                <c:pt idx="51">
                  <c:v>PCT AYLESBURY VALE CCG</c:v>
                </c:pt>
                <c:pt idx="52">
                  <c:v>PCT OXFORDSHIRE CCG</c:v>
                </c:pt>
                <c:pt idx="53">
                  <c:v>PCT HAVERING CCG</c:v>
                </c:pt>
                <c:pt idx="54">
                  <c:v>PCT RUSHCLIFFE CCG</c:v>
                </c:pt>
                <c:pt idx="55">
                  <c:v>PCT WEST KENT CCG</c:v>
                </c:pt>
                <c:pt idx="56">
                  <c:v>PCT SOUTH WARWICKSHIRE CCG</c:v>
                </c:pt>
                <c:pt idx="57">
                  <c:v>PCT BEXLEY CCG</c:v>
                </c:pt>
                <c:pt idx="58">
                  <c:v>PCT EAST AND NORTH HERTFORDSHIRE CCG</c:v>
                </c:pt>
                <c:pt idx="59">
                  <c:v>PCT WEST HAMPSHIRE CCG</c:v>
                </c:pt>
                <c:pt idx="60">
                  <c:v>PCT BATH AND NORTH EAST SOMERSET CCG</c:v>
                </c:pt>
                <c:pt idx="61">
                  <c:v>PCT WEST ESSEX CCG</c:v>
                </c:pt>
                <c:pt idx="62">
                  <c:v>PCT GREATER PRESTON CCG</c:v>
                </c:pt>
                <c:pt idx="63">
                  <c:v>PCT MILTON KEYNES CCG</c:v>
                </c:pt>
                <c:pt idx="64">
                  <c:v>Powys</c:v>
                </c:pt>
                <c:pt idx="65">
                  <c:v>PCT BASILDON AND BRENTWOOD CCG</c:v>
                </c:pt>
                <c:pt idx="66">
                  <c:v>PCT LEICESTER CITY CCG</c:v>
                </c:pt>
                <c:pt idx="67">
                  <c:v>PCT DORSET CCG</c:v>
                </c:pt>
                <c:pt idx="68">
                  <c:v>PCT BIRMINGHAM SOUTH AND CENTRAL CCG</c:v>
                </c:pt>
                <c:pt idx="69">
                  <c:v>PCT MID ESSEX CCG</c:v>
                </c:pt>
                <c:pt idx="70">
                  <c:v>PCT DARTFORD, GRAVESHAM AND SWANLEY CCG</c:v>
                </c:pt>
                <c:pt idx="71">
                  <c:v>PCT BEDFORDSHIRE CCG</c:v>
                </c:pt>
                <c:pt idx="72">
                  <c:v>PCT IPSWICH AND EAST SUFFOLK CCG</c:v>
                </c:pt>
                <c:pt idx="73">
                  <c:v>PCT CRAWLEY CCG</c:v>
                </c:pt>
                <c:pt idx="74">
                  <c:v>PCT COVENTRY AND RUGBY CCG</c:v>
                </c:pt>
                <c:pt idx="75">
                  <c:v>PCT HARROGATE AND RURAL DISTRICT CCG</c:v>
                </c:pt>
                <c:pt idx="76">
                  <c:v>PCT LEEDS NORTH CCG</c:v>
                </c:pt>
                <c:pt idx="77">
                  <c:v>PCT SHROPSHIRE CCG</c:v>
                </c:pt>
                <c:pt idx="78">
                  <c:v>PCT NORTH HAMPSHIRE CCG</c:v>
                </c:pt>
                <c:pt idx="79">
                  <c:v>PCT EAST LEICESTERSHIRE AND RUTLAND CCG</c:v>
                </c:pt>
                <c:pt idx="80">
                  <c:v>PCT SOUTHAMPTON CCG</c:v>
                </c:pt>
                <c:pt idx="81">
                  <c:v>PCT COASTAL WEST SUSSEX CCG</c:v>
                </c:pt>
                <c:pt idx="82">
                  <c:v>PCT NORWICH CCG</c:v>
                </c:pt>
                <c:pt idx="83">
                  <c:v>PCT HEREFORDSHIRE CCG</c:v>
                </c:pt>
                <c:pt idx="84">
                  <c:v>PCT GLOUCESTERSHIRE CCG</c:v>
                </c:pt>
                <c:pt idx="85">
                  <c:v>PCT SOLIHULL CCG</c:v>
                </c:pt>
                <c:pt idx="86">
                  <c:v>PCT CAMBRIDGESHIRE AND PETERBOROUGH CCG</c:v>
                </c:pt>
                <c:pt idx="87">
                  <c:v>PCT BRISTOL CCG</c:v>
                </c:pt>
                <c:pt idx="88">
                  <c:v>PCT VALE OF YORK CCG</c:v>
                </c:pt>
                <c:pt idx="89">
                  <c:v>PCT TRAFFORD CCG</c:v>
                </c:pt>
                <c:pt idx="90">
                  <c:v>PCT SOUTH DEVON AND TORBAY CCG</c:v>
                </c:pt>
                <c:pt idx="91">
                  <c:v>PCT WEST LEICESTERSHIRE CCG</c:v>
                </c:pt>
                <c:pt idx="92">
                  <c:v>PCT REDDITCH AND BROMSGROVE CCG</c:v>
                </c:pt>
                <c:pt idx="93">
                  <c:v>PCT EASTERN CHESHIRE CCG</c:v>
                </c:pt>
                <c:pt idx="94">
                  <c:v>PCT STOCKPORT CCG</c:v>
                </c:pt>
                <c:pt idx="95">
                  <c:v>PCT LEEDS WEST CCG</c:v>
                </c:pt>
                <c:pt idx="96">
                  <c:v>PCT SWALE CCG</c:v>
                </c:pt>
                <c:pt idx="97">
                  <c:v>PCT AIREDALE, WHARFEDALE AND CRAVEN CCG</c:v>
                </c:pt>
                <c:pt idx="98">
                  <c:v>PCT BRADFORD CITY CCG</c:v>
                </c:pt>
                <c:pt idx="99">
                  <c:v>PCT WEST SUFFOLK CCG</c:v>
                </c:pt>
                <c:pt idx="100">
                  <c:v>PCT WOLVERHAMPTON CCG</c:v>
                </c:pt>
                <c:pt idx="101">
                  <c:v>PCT SANDWELL AND WEST BIRMINGHAM CCG</c:v>
                </c:pt>
                <c:pt idx="102">
                  <c:v>PCT SOUTHERN DERBYSHIRE CCG</c:v>
                </c:pt>
                <c:pt idx="103">
                  <c:v>PCT NENE CCG</c:v>
                </c:pt>
                <c:pt idx="104">
                  <c:v>PCT SOUTH WORCESTERSHIRE CCG</c:v>
                </c:pt>
                <c:pt idx="105">
                  <c:v>PCT SOUTH NORFOLK CCG</c:v>
                </c:pt>
                <c:pt idx="106">
                  <c:v>PCT NOTTINGHAM CITY CCG</c:v>
                </c:pt>
                <c:pt idx="107">
                  <c:v>PCT SOUTHEND CCG</c:v>
                </c:pt>
                <c:pt idx="108">
                  <c:v>PCT MEDWAY CCG</c:v>
                </c:pt>
                <c:pt idx="109">
                  <c:v>PCT STAFFORD AND SURROUNDS CCG</c:v>
                </c:pt>
                <c:pt idx="110">
                  <c:v>PCT WEST LANCASHIRE CCG</c:v>
                </c:pt>
                <c:pt idx="111">
                  <c:v>PCT BIRMINGHAM CROSSCITY CCG</c:v>
                </c:pt>
                <c:pt idx="112">
                  <c:v>PCT NORTH, EAST, WEST DEVON CCG</c:v>
                </c:pt>
                <c:pt idx="113">
                  <c:v>PCT SOUTH GLOUCESTERSHIRE CCG</c:v>
                </c:pt>
                <c:pt idx="114">
                  <c:v>PCT CHORLEY AND SOUTH RIBBLE CCG</c:v>
                </c:pt>
                <c:pt idx="115">
                  <c:v>PCT SHEFFIELD CCG</c:v>
                </c:pt>
                <c:pt idx="116">
                  <c:v>PCT GREATER HUDDERSFIELD CCG</c:v>
                </c:pt>
                <c:pt idx="117">
                  <c:v>Cardiff and Vale</c:v>
                </c:pt>
                <c:pt idx="118">
                  <c:v>PCT ASHFORD CCG</c:v>
                </c:pt>
                <c:pt idx="119">
                  <c:v>PCT SWINDON CCG</c:v>
                </c:pt>
                <c:pt idx="120">
                  <c:v>PCT NORTH EAST LINCOLNSHIRE CCG</c:v>
                </c:pt>
                <c:pt idx="121">
                  <c:v>PCT WALSALL CCG</c:v>
                </c:pt>
                <c:pt idx="122">
                  <c:v>PCT SOMERSET CCG</c:v>
                </c:pt>
                <c:pt idx="123">
                  <c:v>PCT SOUTHPORT AND FORMBY CCG</c:v>
                </c:pt>
                <c:pt idx="124">
                  <c:v>PCT CASTLE POINT AND ROCHFORD CCG</c:v>
                </c:pt>
                <c:pt idx="125">
                  <c:v>PCT TELFORD &amp; WREKIN CCG</c:v>
                </c:pt>
                <c:pt idx="126">
                  <c:v>PCT NORTH NORFOLK CCG</c:v>
                </c:pt>
                <c:pt idx="127">
                  <c:v>PCT WILTSHIRE CCG</c:v>
                </c:pt>
                <c:pt idx="128">
                  <c:v>PCT NORTH SOMERSET CCG</c:v>
                </c:pt>
                <c:pt idx="129">
                  <c:v>PCT SE STAFFS &amp; SEISDON PENINSULAR CCG</c:v>
                </c:pt>
                <c:pt idx="130">
                  <c:v>PCT EAST STAFFORDSHIRE CCG</c:v>
                </c:pt>
                <c:pt idx="131">
                  <c:v>PCT OLDHAM CCG</c:v>
                </c:pt>
                <c:pt idx="132">
                  <c:v>PCT WYRE FOREST CCG</c:v>
                </c:pt>
                <c:pt idx="133">
                  <c:v>PCT NORTH DERBYSHIRE CCG</c:v>
                </c:pt>
                <c:pt idx="134">
                  <c:v>PCT CUMBRIA CCG</c:v>
                </c:pt>
                <c:pt idx="135">
                  <c:v>PCT NORTH EAST ESSEX CCG</c:v>
                </c:pt>
                <c:pt idx="136">
                  <c:v>PCT SOUTH EASTERN HAMPSHIRE CCG</c:v>
                </c:pt>
                <c:pt idx="137">
                  <c:v>PCT CANTERBURY AND COASTAL CCG</c:v>
                </c:pt>
                <c:pt idx="138">
                  <c:v>Aneurin Bevan</c:v>
                </c:pt>
                <c:pt idx="139">
                  <c:v>BCU</c:v>
                </c:pt>
                <c:pt idx="140">
                  <c:v>PCT CALDERDALE CCG</c:v>
                </c:pt>
                <c:pt idx="141">
                  <c:v>PCT PORTSMOUTH CCG</c:v>
                </c:pt>
                <c:pt idx="142">
                  <c:v>PCT DUDLEY CCG</c:v>
                </c:pt>
                <c:pt idx="143">
                  <c:v>PCT ROTHERHAM CCG</c:v>
                </c:pt>
                <c:pt idx="144">
                  <c:v>PCT FAREHAM AND GOSPORT CCG</c:v>
                </c:pt>
                <c:pt idx="145">
                  <c:v>PCT WARRINGTON CCG</c:v>
                </c:pt>
                <c:pt idx="146">
                  <c:v>PCT BURY CCG</c:v>
                </c:pt>
                <c:pt idx="147">
                  <c:v>Hywel Dda</c:v>
                </c:pt>
                <c:pt idx="148">
                  <c:v>PCT WEST CHESHIRE CCG</c:v>
                </c:pt>
                <c:pt idx="149">
                  <c:v>PCT NORTH STAFFORDSHIRE CCG</c:v>
                </c:pt>
                <c:pt idx="150">
                  <c:v>PCT NOTTINGHAM NORTH &amp; EAST CCG</c:v>
                </c:pt>
                <c:pt idx="151">
                  <c:v>PCT EASTBOURNE, HAILSHAM AND SEAFORD CCG</c:v>
                </c:pt>
                <c:pt idx="152">
                  <c:v>PCT NOTTINGHAM WEST CCG</c:v>
                </c:pt>
                <c:pt idx="153">
                  <c:v>PCT EREWASH CCG</c:v>
                </c:pt>
                <c:pt idx="154">
                  <c:v>ABMU</c:v>
                </c:pt>
                <c:pt idx="155">
                  <c:v>PCT BLACKBURN WITH DARWEN CCG</c:v>
                </c:pt>
                <c:pt idx="156">
                  <c:v>PCT LINCOLNSHIRE WEST CCG</c:v>
                </c:pt>
                <c:pt idx="157">
                  <c:v>PCT LEEDS SOUTH AND EAST CCG</c:v>
                </c:pt>
                <c:pt idx="158">
                  <c:v>PCT BOLTON CCG</c:v>
                </c:pt>
                <c:pt idx="159">
                  <c:v>PCT KERNOW CCG</c:v>
                </c:pt>
                <c:pt idx="160">
                  <c:v>PCT SOUTH CHESHIRE CCG</c:v>
                </c:pt>
                <c:pt idx="161">
                  <c:v>PCT HASTINGS &amp; ROTHER CCG</c:v>
                </c:pt>
                <c:pt idx="162">
                  <c:v>PCT HAMBLETON, RICHMONDSHIRE AND WHITBY CCG</c:v>
                </c:pt>
                <c:pt idx="163">
                  <c:v>PCT NORTH KIRKLEES CCG</c:v>
                </c:pt>
                <c:pt idx="164">
                  <c:v>Cwm Taf</c:v>
                </c:pt>
                <c:pt idx="165">
                  <c:v>PCT DARLINGTON CCG</c:v>
                </c:pt>
                <c:pt idx="166">
                  <c:v>PCT TAMESIDE AND GLOSSOP CCG</c:v>
                </c:pt>
                <c:pt idx="167">
                  <c:v>PCT CANNOCK CHASE CCG</c:v>
                </c:pt>
                <c:pt idx="168">
                  <c:v>PCT NORTH MANCHESTER CCG</c:v>
                </c:pt>
                <c:pt idx="169">
                  <c:v>PCT SOUTH SEFTON CCG</c:v>
                </c:pt>
                <c:pt idx="170">
                  <c:v>PCT LANCASHIRE NORTH CCG</c:v>
                </c:pt>
                <c:pt idx="171">
                  <c:v>PCT SOUTH MANCHESTER CCG</c:v>
                </c:pt>
                <c:pt idx="172">
                  <c:v>PCT SOUTH WEST LINCOLNSHIRE CCG</c:v>
                </c:pt>
                <c:pt idx="173">
                  <c:v>PCT EAST LANCASHIRE CCG</c:v>
                </c:pt>
                <c:pt idx="174">
                  <c:v>PCT EAST RIDING OF YORKSHIRE CCG</c:v>
                </c:pt>
                <c:pt idx="175">
                  <c:v>PCT ISLE OF WIGHT CCG</c:v>
                </c:pt>
                <c:pt idx="176">
                  <c:v>PCT NEWARK &amp; SHERWOOD CCG</c:v>
                </c:pt>
                <c:pt idx="177">
                  <c:v>PCT KNOWSLEY CCG</c:v>
                </c:pt>
                <c:pt idx="178">
                  <c:v>PCT STOKE ON TRENT CCG</c:v>
                </c:pt>
                <c:pt idx="179">
                  <c:v>PCT LIVERPOOL CCG</c:v>
                </c:pt>
                <c:pt idx="180">
                  <c:v>PCT SALFORD CCG</c:v>
                </c:pt>
                <c:pt idx="181">
                  <c:v>PCT BRADFORD DISTRICTS CCG</c:v>
                </c:pt>
                <c:pt idx="182">
                  <c:v>PCT SOUTH LINCOLNSHIRE CCG</c:v>
                </c:pt>
                <c:pt idx="183">
                  <c:v>PCT VALE ROYAL CCG</c:v>
                </c:pt>
                <c:pt idx="184">
                  <c:v>PCT DONCASTER CCG</c:v>
                </c:pt>
                <c:pt idx="185">
                  <c:v>PCT HEYWOOD, MIDDLETON &amp; ROCHDALE CCG</c:v>
                </c:pt>
                <c:pt idx="186">
                  <c:v>PCT SOUTH KENT COAST CCG</c:v>
                </c:pt>
                <c:pt idx="187">
                  <c:v>PCT CORBY CCG</c:v>
                </c:pt>
                <c:pt idx="188">
                  <c:v>PCT NORTH LINCOLNSHIRE CCG</c:v>
                </c:pt>
                <c:pt idx="189">
                  <c:v>PCT SCARBOROUGH AND RYEDALE CCG</c:v>
                </c:pt>
                <c:pt idx="190">
                  <c:v>PCT HULL CCG</c:v>
                </c:pt>
                <c:pt idx="191">
                  <c:v>PCT WARWICKSHIRE NORTH CCG</c:v>
                </c:pt>
                <c:pt idx="192">
                  <c:v>PCT BASSETLAW CCG</c:v>
                </c:pt>
                <c:pt idx="193">
                  <c:v>PCT WIRRAL CCG</c:v>
                </c:pt>
                <c:pt idx="194">
                  <c:v>PCT NORTH TYNESIDE CCG</c:v>
                </c:pt>
                <c:pt idx="195">
                  <c:v>PCT NORTHUMBERLAND CCG</c:v>
                </c:pt>
                <c:pt idx="196">
                  <c:v>PCT FYLDE &amp; WYRE CCG</c:v>
                </c:pt>
                <c:pt idx="197">
                  <c:v>PCT WEST NORFOLK CCG</c:v>
                </c:pt>
                <c:pt idx="198">
                  <c:v>PCT NEWCASTLE GATESHEAD CCG</c:v>
                </c:pt>
                <c:pt idx="199">
                  <c:v>PCT WIGAN BOROUGH CCG</c:v>
                </c:pt>
                <c:pt idx="200">
                  <c:v>PCT HARTLEPOOL AND STOCKTON-ON-TEES CCG</c:v>
                </c:pt>
                <c:pt idx="201">
                  <c:v>PCT HALTON CCG</c:v>
                </c:pt>
                <c:pt idx="202">
                  <c:v>PCT GREAT YARMOUTH &amp; WAVENEY CCG</c:v>
                </c:pt>
                <c:pt idx="203">
                  <c:v>PCT MANSFIELD &amp; ASHFIELD CCG</c:v>
                </c:pt>
                <c:pt idx="204">
                  <c:v>PCT HARDWICK CCG</c:v>
                </c:pt>
                <c:pt idx="205">
                  <c:v>PCT WAKEFIELD CCG</c:v>
                </c:pt>
                <c:pt idx="206">
                  <c:v>PCT NORTH DURHAM CCG</c:v>
                </c:pt>
                <c:pt idx="207">
                  <c:v>PCT BARNSLEY CCG</c:v>
                </c:pt>
                <c:pt idx="208">
                  <c:v>PCT ST HELENS CCG</c:v>
                </c:pt>
                <c:pt idx="209">
                  <c:v>PCT SUNDERLAND CCG</c:v>
                </c:pt>
                <c:pt idx="210">
                  <c:v>PCT LINCOLNSHIRE EAST CCG</c:v>
                </c:pt>
                <c:pt idx="211">
                  <c:v>PCT SOUTH TEES CCG</c:v>
                </c:pt>
                <c:pt idx="212">
                  <c:v>PCT THANET CCG</c:v>
                </c:pt>
                <c:pt idx="213">
                  <c:v>PCT SOUTH TYNESIDE CCG</c:v>
                </c:pt>
                <c:pt idx="214">
                  <c:v>PCT DURHAM DALES,EASINGTON &amp; SEDGEFIELD CCG</c:v>
                </c:pt>
                <c:pt idx="215">
                  <c:v>PCT BLACKPOOL CCG</c:v>
                </c:pt>
              </c:strCache>
            </c:strRef>
          </c:cat>
          <c:val>
            <c:numRef>
              <c:f>'@WAL00_NationalPrescribers58267'!$C$2:$C$217</c:f>
              <c:numCache>
                <c:formatCode>General</c:formatCode>
                <c:ptCount val="216"/>
                <c:pt idx="0">
                  <c:v>584.51099999999997</c:v>
                </c:pt>
                <c:pt idx="1">
                  <c:v>584.51099999999997</c:v>
                </c:pt>
                <c:pt idx="2">
                  <c:v>584.51099999999997</c:v>
                </c:pt>
                <c:pt idx="3">
                  <c:v>584.51099999999997</c:v>
                </c:pt>
                <c:pt idx="4">
                  <c:v>584.51099999999997</c:v>
                </c:pt>
                <c:pt idx="5">
                  <c:v>584.51099999999997</c:v>
                </c:pt>
                <c:pt idx="6">
                  <c:v>584.51099999999997</c:v>
                </c:pt>
                <c:pt idx="7">
                  <c:v>584.51099999999997</c:v>
                </c:pt>
                <c:pt idx="8">
                  <c:v>584.51099999999997</c:v>
                </c:pt>
                <c:pt idx="9">
                  <c:v>584.51099999999997</c:v>
                </c:pt>
                <c:pt idx="10">
                  <c:v>584.51099999999997</c:v>
                </c:pt>
                <c:pt idx="11">
                  <c:v>584.51099999999997</c:v>
                </c:pt>
                <c:pt idx="12">
                  <c:v>584.51099999999997</c:v>
                </c:pt>
                <c:pt idx="13">
                  <c:v>584.51099999999997</c:v>
                </c:pt>
                <c:pt idx="14">
                  <c:v>584.51099999999997</c:v>
                </c:pt>
                <c:pt idx="15">
                  <c:v>584.51099999999997</c:v>
                </c:pt>
                <c:pt idx="16">
                  <c:v>584.51099999999997</c:v>
                </c:pt>
                <c:pt idx="17">
                  <c:v>584.51099999999997</c:v>
                </c:pt>
                <c:pt idx="18">
                  <c:v>584.51099999999997</c:v>
                </c:pt>
                <c:pt idx="19">
                  <c:v>584.51099999999997</c:v>
                </c:pt>
                <c:pt idx="20">
                  <c:v>584.51099999999997</c:v>
                </c:pt>
                <c:pt idx="21">
                  <c:v>584.51099999999997</c:v>
                </c:pt>
                <c:pt idx="22">
                  <c:v>584.51099999999997</c:v>
                </c:pt>
                <c:pt idx="23">
                  <c:v>584.51099999999997</c:v>
                </c:pt>
                <c:pt idx="24">
                  <c:v>584.51099999999997</c:v>
                </c:pt>
                <c:pt idx="25">
                  <c:v>584.51099999999997</c:v>
                </c:pt>
                <c:pt idx="26">
                  <c:v>584.51099999999997</c:v>
                </c:pt>
                <c:pt idx="27">
                  <c:v>584.51099999999997</c:v>
                </c:pt>
                <c:pt idx="28">
                  <c:v>584.51099999999997</c:v>
                </c:pt>
                <c:pt idx="29">
                  <c:v>584.51099999999997</c:v>
                </c:pt>
                <c:pt idx="30">
                  <c:v>584.51099999999997</c:v>
                </c:pt>
                <c:pt idx="31">
                  <c:v>584.51099999999997</c:v>
                </c:pt>
                <c:pt idx="32">
                  <c:v>584.51099999999997</c:v>
                </c:pt>
                <c:pt idx="33">
                  <c:v>584.51099999999997</c:v>
                </c:pt>
                <c:pt idx="34">
                  <c:v>584.51099999999997</c:v>
                </c:pt>
                <c:pt idx="35">
                  <c:v>584.51099999999997</c:v>
                </c:pt>
                <c:pt idx="36">
                  <c:v>584.51099999999997</c:v>
                </c:pt>
                <c:pt idx="37">
                  <c:v>584.51099999999997</c:v>
                </c:pt>
                <c:pt idx="38">
                  <c:v>584.51099999999997</c:v>
                </c:pt>
                <c:pt idx="39">
                  <c:v>584.51099999999997</c:v>
                </c:pt>
                <c:pt idx="40">
                  <c:v>584.51099999999997</c:v>
                </c:pt>
                <c:pt idx="41">
                  <c:v>584.51099999999997</c:v>
                </c:pt>
                <c:pt idx="42">
                  <c:v>584.51099999999997</c:v>
                </c:pt>
                <c:pt idx="43">
                  <c:v>584.51099999999997</c:v>
                </c:pt>
                <c:pt idx="44">
                  <c:v>584.51099999999997</c:v>
                </c:pt>
                <c:pt idx="45">
                  <c:v>584.51099999999997</c:v>
                </c:pt>
                <c:pt idx="46">
                  <c:v>584.51099999999997</c:v>
                </c:pt>
                <c:pt idx="47">
                  <c:v>584.51099999999997</c:v>
                </c:pt>
                <c:pt idx="48">
                  <c:v>584.51099999999997</c:v>
                </c:pt>
                <c:pt idx="49">
                  <c:v>584.51099999999997</c:v>
                </c:pt>
                <c:pt idx="50">
                  <c:v>584.51099999999997</c:v>
                </c:pt>
                <c:pt idx="51">
                  <c:v>584.51099999999997</c:v>
                </c:pt>
                <c:pt idx="52">
                  <c:v>584.51099999999997</c:v>
                </c:pt>
                <c:pt idx="53">
                  <c:v>584.51099999999997</c:v>
                </c:pt>
                <c:pt idx="54">
                  <c:v>584.51099999999997</c:v>
                </c:pt>
                <c:pt idx="55">
                  <c:v>584.51099999999997</c:v>
                </c:pt>
                <c:pt idx="56">
                  <c:v>584.51099999999997</c:v>
                </c:pt>
                <c:pt idx="57">
                  <c:v>584.51099999999997</c:v>
                </c:pt>
                <c:pt idx="58">
                  <c:v>584.51099999999997</c:v>
                </c:pt>
                <c:pt idx="59">
                  <c:v>584.51099999999997</c:v>
                </c:pt>
                <c:pt idx="60">
                  <c:v>584.51099999999997</c:v>
                </c:pt>
                <c:pt idx="61">
                  <c:v>584.51099999999997</c:v>
                </c:pt>
                <c:pt idx="62">
                  <c:v>584.51099999999997</c:v>
                </c:pt>
                <c:pt idx="63">
                  <c:v>584.51099999999997</c:v>
                </c:pt>
                <c:pt idx="64">
                  <c:v>584.51099999999997</c:v>
                </c:pt>
                <c:pt idx="65">
                  <c:v>584.51099999999997</c:v>
                </c:pt>
                <c:pt idx="66">
                  <c:v>584.51099999999997</c:v>
                </c:pt>
                <c:pt idx="67">
                  <c:v>584.51099999999997</c:v>
                </c:pt>
                <c:pt idx="68">
                  <c:v>584.51099999999997</c:v>
                </c:pt>
                <c:pt idx="69">
                  <c:v>584.51099999999997</c:v>
                </c:pt>
                <c:pt idx="70">
                  <c:v>584.51099999999997</c:v>
                </c:pt>
                <c:pt idx="71">
                  <c:v>584.51099999999997</c:v>
                </c:pt>
                <c:pt idx="72">
                  <c:v>584.51099999999997</c:v>
                </c:pt>
                <c:pt idx="73">
                  <c:v>584.51099999999997</c:v>
                </c:pt>
                <c:pt idx="74">
                  <c:v>584.51099999999997</c:v>
                </c:pt>
                <c:pt idx="75">
                  <c:v>584.51099999999997</c:v>
                </c:pt>
                <c:pt idx="76">
                  <c:v>584.51099999999997</c:v>
                </c:pt>
                <c:pt idx="77">
                  <c:v>584.51099999999997</c:v>
                </c:pt>
                <c:pt idx="78">
                  <c:v>584.51099999999997</c:v>
                </c:pt>
                <c:pt idx="79">
                  <c:v>584.51099999999997</c:v>
                </c:pt>
                <c:pt idx="80">
                  <c:v>584.51099999999997</c:v>
                </c:pt>
                <c:pt idx="81">
                  <c:v>584.51099999999997</c:v>
                </c:pt>
                <c:pt idx="82">
                  <c:v>584.51099999999997</c:v>
                </c:pt>
                <c:pt idx="83">
                  <c:v>584.51099999999997</c:v>
                </c:pt>
                <c:pt idx="84">
                  <c:v>584.51099999999997</c:v>
                </c:pt>
                <c:pt idx="85">
                  <c:v>584.51099999999997</c:v>
                </c:pt>
                <c:pt idx="86">
                  <c:v>584.51099999999997</c:v>
                </c:pt>
                <c:pt idx="87">
                  <c:v>584.51099999999997</c:v>
                </c:pt>
                <c:pt idx="88">
                  <c:v>584.51099999999997</c:v>
                </c:pt>
                <c:pt idx="89">
                  <c:v>584.51099999999997</c:v>
                </c:pt>
                <c:pt idx="90">
                  <c:v>584.51099999999997</c:v>
                </c:pt>
                <c:pt idx="91">
                  <c:v>584.51099999999997</c:v>
                </c:pt>
                <c:pt idx="92">
                  <c:v>584.51099999999997</c:v>
                </c:pt>
                <c:pt idx="93">
                  <c:v>584.51099999999997</c:v>
                </c:pt>
                <c:pt idx="94">
                  <c:v>584.51099999999997</c:v>
                </c:pt>
                <c:pt idx="95">
                  <c:v>584.51099999999997</c:v>
                </c:pt>
                <c:pt idx="96">
                  <c:v>584.51099999999997</c:v>
                </c:pt>
                <c:pt idx="97">
                  <c:v>584.51099999999997</c:v>
                </c:pt>
                <c:pt idx="98">
                  <c:v>584.51099999999997</c:v>
                </c:pt>
                <c:pt idx="99">
                  <c:v>584.51099999999997</c:v>
                </c:pt>
                <c:pt idx="100">
                  <c:v>584.51099999999997</c:v>
                </c:pt>
                <c:pt idx="101">
                  <c:v>584.51099999999997</c:v>
                </c:pt>
                <c:pt idx="102">
                  <c:v>584.51099999999997</c:v>
                </c:pt>
                <c:pt idx="103">
                  <c:v>584.51099999999997</c:v>
                </c:pt>
                <c:pt idx="104">
                  <c:v>584.51099999999997</c:v>
                </c:pt>
                <c:pt idx="105">
                  <c:v>584.51099999999997</c:v>
                </c:pt>
                <c:pt idx="106">
                  <c:v>584.51099999999997</c:v>
                </c:pt>
                <c:pt idx="107">
                  <c:v>584.51099999999997</c:v>
                </c:pt>
                <c:pt idx="108">
                  <c:v>584.51099999999997</c:v>
                </c:pt>
                <c:pt idx="109">
                  <c:v>584.51099999999997</c:v>
                </c:pt>
                <c:pt idx="110">
                  <c:v>584.51099999999997</c:v>
                </c:pt>
                <c:pt idx="111">
                  <c:v>584.51099999999997</c:v>
                </c:pt>
                <c:pt idx="112">
                  <c:v>584.51099999999997</c:v>
                </c:pt>
                <c:pt idx="113">
                  <c:v>584.51099999999997</c:v>
                </c:pt>
                <c:pt idx="114">
                  <c:v>584.51099999999997</c:v>
                </c:pt>
                <c:pt idx="115">
                  <c:v>584.51099999999997</c:v>
                </c:pt>
                <c:pt idx="116">
                  <c:v>584.51099999999997</c:v>
                </c:pt>
                <c:pt idx="117">
                  <c:v>584.51099999999997</c:v>
                </c:pt>
                <c:pt idx="118">
                  <c:v>584.51099999999997</c:v>
                </c:pt>
                <c:pt idx="119">
                  <c:v>584.51099999999997</c:v>
                </c:pt>
                <c:pt idx="120">
                  <c:v>584.51099999999997</c:v>
                </c:pt>
                <c:pt idx="121">
                  <c:v>584.51099999999997</c:v>
                </c:pt>
                <c:pt idx="122">
                  <c:v>584.51099999999997</c:v>
                </c:pt>
                <c:pt idx="123">
                  <c:v>584.51099999999997</c:v>
                </c:pt>
                <c:pt idx="124">
                  <c:v>584.51099999999997</c:v>
                </c:pt>
                <c:pt idx="125">
                  <c:v>584.51099999999997</c:v>
                </c:pt>
                <c:pt idx="126">
                  <c:v>584.51099999999997</c:v>
                </c:pt>
                <c:pt idx="127">
                  <c:v>584.51099999999997</c:v>
                </c:pt>
                <c:pt idx="128">
                  <c:v>584.51099999999997</c:v>
                </c:pt>
                <c:pt idx="129">
                  <c:v>584.51099999999997</c:v>
                </c:pt>
                <c:pt idx="130">
                  <c:v>584.51099999999997</c:v>
                </c:pt>
                <c:pt idx="131">
                  <c:v>584.51099999999997</c:v>
                </c:pt>
                <c:pt idx="132">
                  <c:v>584.51099999999997</c:v>
                </c:pt>
                <c:pt idx="133">
                  <c:v>584.51099999999997</c:v>
                </c:pt>
                <c:pt idx="134">
                  <c:v>584.51099999999997</c:v>
                </c:pt>
                <c:pt idx="135">
                  <c:v>584.51099999999997</c:v>
                </c:pt>
                <c:pt idx="136">
                  <c:v>584.51099999999997</c:v>
                </c:pt>
                <c:pt idx="137">
                  <c:v>584.51099999999997</c:v>
                </c:pt>
                <c:pt idx="138">
                  <c:v>584.51099999999997</c:v>
                </c:pt>
                <c:pt idx="139">
                  <c:v>584.51099999999997</c:v>
                </c:pt>
                <c:pt idx="140">
                  <c:v>584.51099999999997</c:v>
                </c:pt>
                <c:pt idx="141">
                  <c:v>584.51099999999997</c:v>
                </c:pt>
                <c:pt idx="142">
                  <c:v>584.51099999999997</c:v>
                </c:pt>
                <c:pt idx="143">
                  <c:v>584.51099999999997</c:v>
                </c:pt>
                <c:pt idx="144">
                  <c:v>584.51099999999997</c:v>
                </c:pt>
                <c:pt idx="145">
                  <c:v>584.51099999999997</c:v>
                </c:pt>
                <c:pt idx="146">
                  <c:v>584.51099999999997</c:v>
                </c:pt>
                <c:pt idx="147">
                  <c:v>584.51099999999997</c:v>
                </c:pt>
                <c:pt idx="148">
                  <c:v>584.51099999999997</c:v>
                </c:pt>
                <c:pt idx="149">
                  <c:v>584.51099999999997</c:v>
                </c:pt>
                <c:pt idx="150">
                  <c:v>584.51099999999997</c:v>
                </c:pt>
                <c:pt idx="151">
                  <c:v>584.51099999999997</c:v>
                </c:pt>
                <c:pt idx="152">
                  <c:v>584.51099999999997</c:v>
                </c:pt>
                <c:pt idx="153">
                  <c:v>584.51099999999997</c:v>
                </c:pt>
                <c:pt idx="154">
                  <c:v>584.51099999999997</c:v>
                </c:pt>
                <c:pt idx="155">
                  <c:v>584.51099999999997</c:v>
                </c:pt>
                <c:pt idx="156">
                  <c:v>584.51099999999997</c:v>
                </c:pt>
                <c:pt idx="157">
                  <c:v>584.51099999999997</c:v>
                </c:pt>
                <c:pt idx="158">
                  <c:v>584.51099999999997</c:v>
                </c:pt>
                <c:pt idx="159">
                  <c:v>584.51099999999997</c:v>
                </c:pt>
                <c:pt idx="160">
                  <c:v>584.51099999999997</c:v>
                </c:pt>
                <c:pt idx="161">
                  <c:v>584.51099999999997</c:v>
                </c:pt>
                <c:pt idx="162">
                  <c:v>584.51099999999997</c:v>
                </c:pt>
                <c:pt idx="163">
                  <c:v>584.51099999999997</c:v>
                </c:pt>
                <c:pt idx="164">
                  <c:v>584.51099999999997</c:v>
                </c:pt>
                <c:pt idx="165">
                  <c:v>584.51099999999997</c:v>
                </c:pt>
                <c:pt idx="166">
                  <c:v>584.51099999999997</c:v>
                </c:pt>
                <c:pt idx="167">
                  <c:v>584.51099999999997</c:v>
                </c:pt>
                <c:pt idx="168">
                  <c:v>584.51099999999997</c:v>
                </c:pt>
                <c:pt idx="169">
                  <c:v>584.51099999999997</c:v>
                </c:pt>
                <c:pt idx="170">
                  <c:v>584.51099999999997</c:v>
                </c:pt>
                <c:pt idx="171">
                  <c:v>584.51099999999997</c:v>
                </c:pt>
                <c:pt idx="172">
                  <c:v>584.51099999999997</c:v>
                </c:pt>
                <c:pt idx="173">
                  <c:v>584.51099999999997</c:v>
                </c:pt>
                <c:pt idx="174">
                  <c:v>584.51099999999997</c:v>
                </c:pt>
                <c:pt idx="175">
                  <c:v>584.51099999999997</c:v>
                </c:pt>
                <c:pt idx="176">
                  <c:v>584.51099999999997</c:v>
                </c:pt>
                <c:pt idx="177">
                  <c:v>584.51099999999997</c:v>
                </c:pt>
                <c:pt idx="178">
                  <c:v>584.51099999999997</c:v>
                </c:pt>
                <c:pt idx="179">
                  <c:v>584.51099999999997</c:v>
                </c:pt>
                <c:pt idx="180">
                  <c:v>584.51099999999997</c:v>
                </c:pt>
                <c:pt idx="181">
                  <c:v>584.51099999999997</c:v>
                </c:pt>
                <c:pt idx="182">
                  <c:v>584.51099999999997</c:v>
                </c:pt>
                <c:pt idx="183">
                  <c:v>584.51099999999997</c:v>
                </c:pt>
                <c:pt idx="184">
                  <c:v>584.51099999999997</c:v>
                </c:pt>
                <c:pt idx="185">
                  <c:v>584.51099999999997</c:v>
                </c:pt>
                <c:pt idx="186">
                  <c:v>584.51099999999997</c:v>
                </c:pt>
                <c:pt idx="187">
                  <c:v>584.51099999999997</c:v>
                </c:pt>
                <c:pt idx="188">
                  <c:v>584.51099999999997</c:v>
                </c:pt>
                <c:pt idx="189">
                  <c:v>584.51099999999997</c:v>
                </c:pt>
                <c:pt idx="190">
                  <c:v>584.51099999999997</c:v>
                </c:pt>
                <c:pt idx="191">
                  <c:v>584.51099999999997</c:v>
                </c:pt>
                <c:pt idx="192">
                  <c:v>584.51099999999997</c:v>
                </c:pt>
                <c:pt idx="193">
                  <c:v>584.51099999999997</c:v>
                </c:pt>
                <c:pt idx="194">
                  <c:v>584.51099999999997</c:v>
                </c:pt>
                <c:pt idx="195">
                  <c:v>584.51099999999997</c:v>
                </c:pt>
                <c:pt idx="196">
                  <c:v>584.51099999999997</c:v>
                </c:pt>
                <c:pt idx="197">
                  <c:v>584.51099999999997</c:v>
                </c:pt>
                <c:pt idx="198">
                  <c:v>584.51099999999997</c:v>
                </c:pt>
                <c:pt idx="199">
                  <c:v>584.51099999999997</c:v>
                </c:pt>
                <c:pt idx="200">
                  <c:v>584.51099999999997</c:v>
                </c:pt>
                <c:pt idx="201">
                  <c:v>584.51099999999997</c:v>
                </c:pt>
                <c:pt idx="202">
                  <c:v>584.51099999999997</c:v>
                </c:pt>
                <c:pt idx="203">
                  <c:v>584.51099999999997</c:v>
                </c:pt>
                <c:pt idx="204">
                  <c:v>584.51099999999997</c:v>
                </c:pt>
                <c:pt idx="205">
                  <c:v>584.51099999999997</c:v>
                </c:pt>
                <c:pt idx="206">
                  <c:v>584.51099999999997</c:v>
                </c:pt>
                <c:pt idx="207">
                  <c:v>584.51099999999997</c:v>
                </c:pt>
                <c:pt idx="208">
                  <c:v>584.51099999999997</c:v>
                </c:pt>
                <c:pt idx="209">
                  <c:v>584.51099999999997</c:v>
                </c:pt>
                <c:pt idx="210">
                  <c:v>584.51099999999997</c:v>
                </c:pt>
                <c:pt idx="211">
                  <c:v>584.51099999999997</c:v>
                </c:pt>
                <c:pt idx="212">
                  <c:v>584.51099999999997</c:v>
                </c:pt>
                <c:pt idx="213">
                  <c:v>584.51099999999997</c:v>
                </c:pt>
                <c:pt idx="214">
                  <c:v>584.51099999999997</c:v>
                </c:pt>
                <c:pt idx="215">
                  <c:v>584.51099999999997</c:v>
                </c:pt>
              </c:numCache>
            </c:numRef>
          </c:val>
        </c:ser>
        <c:ser>
          <c:idx val="2"/>
          <c:order val="2"/>
          <c:tx>
            <c:strRef>
              <c:f>'@WAL00_NationalPrescribers58267'!$D$1</c:f>
              <c:strCache>
                <c:ptCount val="1"/>
                <c:pt idx="0">
                  <c:v>Wales Average</c:v>
                </c:pt>
              </c:strCache>
            </c:strRef>
          </c:tx>
          <c:marker>
            <c:symbol val="none"/>
          </c:marker>
          <c:cat>
            <c:strRef>
              <c:f>'@WAL00_NationalPrescribers58267'!$A$2:$A$217</c:f>
              <c:strCache>
                <c:ptCount val="216"/>
                <c:pt idx="0">
                  <c:v>PCT WANDSWORTH CCG</c:v>
                </c:pt>
                <c:pt idx="1">
                  <c:v>PCT EALING CCG</c:v>
                </c:pt>
                <c:pt idx="2">
                  <c:v>PCT HARROW CCG</c:v>
                </c:pt>
                <c:pt idx="3">
                  <c:v>PCT RICHMOND CCG</c:v>
                </c:pt>
                <c:pt idx="4">
                  <c:v>PCT LAMBETH CCG</c:v>
                </c:pt>
                <c:pt idx="5">
                  <c:v>PCT BRENT CCG</c:v>
                </c:pt>
                <c:pt idx="6">
                  <c:v>PCT HARINGEY CCG</c:v>
                </c:pt>
                <c:pt idx="7">
                  <c:v>PCT CAMDEN CCG</c:v>
                </c:pt>
                <c:pt idx="8">
                  <c:v>PCT MERTON CCG</c:v>
                </c:pt>
                <c:pt idx="9">
                  <c:v>PCT NEWHAM CCG</c:v>
                </c:pt>
                <c:pt idx="10">
                  <c:v>PCT KINGSTON CCG</c:v>
                </c:pt>
                <c:pt idx="11">
                  <c:v>PCT HAMMERSMITH AND FULHAM CCG</c:v>
                </c:pt>
                <c:pt idx="12">
                  <c:v>PCT WEST LONDON (K&amp;C &amp; QPP) CCG</c:v>
                </c:pt>
                <c:pt idx="13">
                  <c:v>PCT CITY AND HACKNEY CCG</c:v>
                </c:pt>
                <c:pt idx="14">
                  <c:v>PCT REDBRIDGE CCG</c:v>
                </c:pt>
                <c:pt idx="15">
                  <c:v>PCT SOUTHWARK CCG</c:v>
                </c:pt>
                <c:pt idx="16">
                  <c:v>PCT HOUNSLOW CCG</c:v>
                </c:pt>
                <c:pt idx="17">
                  <c:v>PCT BARNET CCG</c:v>
                </c:pt>
                <c:pt idx="18">
                  <c:v>PCT CENTRAL LONDON (WESTMINSTER) CCG</c:v>
                </c:pt>
                <c:pt idx="19">
                  <c:v>PCT LEWISHAM CCG</c:v>
                </c:pt>
                <c:pt idx="20">
                  <c:v>PCT ENFIELD CCG</c:v>
                </c:pt>
                <c:pt idx="21">
                  <c:v>PCT SURREY DOWNS CCG</c:v>
                </c:pt>
                <c:pt idx="22">
                  <c:v>PCT TOWER HAMLETS CCG</c:v>
                </c:pt>
                <c:pt idx="23">
                  <c:v>PCT GUILDFORD AND WAVERLEY CCG</c:v>
                </c:pt>
                <c:pt idx="24">
                  <c:v>PCT CHILTERN CCG</c:v>
                </c:pt>
                <c:pt idx="25">
                  <c:v>PCT HORSHAM AND MID SUSSEX CCG</c:v>
                </c:pt>
                <c:pt idx="26">
                  <c:v>PCT WOKINGHAM CCG</c:v>
                </c:pt>
                <c:pt idx="27">
                  <c:v>PCT HILLINGDON CCG</c:v>
                </c:pt>
                <c:pt idx="28">
                  <c:v>PCT CROYDON CCG</c:v>
                </c:pt>
                <c:pt idx="29">
                  <c:v>PCT WALTHAM FOREST CCG</c:v>
                </c:pt>
                <c:pt idx="30">
                  <c:v>PCT BROMLEY CCG</c:v>
                </c:pt>
                <c:pt idx="31">
                  <c:v>PCT HERTS VALLEYS CCG</c:v>
                </c:pt>
                <c:pt idx="32">
                  <c:v>PCT NORTH WEST SURREY CCG</c:v>
                </c:pt>
                <c:pt idx="33">
                  <c:v>PCT LUTON CCG</c:v>
                </c:pt>
                <c:pt idx="34">
                  <c:v>PCT SUTTON CCG</c:v>
                </c:pt>
                <c:pt idx="35">
                  <c:v>PCT SOUTH READING CCG</c:v>
                </c:pt>
                <c:pt idx="36">
                  <c:v>PCT WINDSOR, ASCOT AND MAIDENHEAD CCG</c:v>
                </c:pt>
                <c:pt idx="37">
                  <c:v>PCT ISLINGTON CCG</c:v>
                </c:pt>
                <c:pt idx="38">
                  <c:v>PCT BRIGHTON &amp; HOVE CCG</c:v>
                </c:pt>
                <c:pt idx="39">
                  <c:v>PCT SLOUGH CCG</c:v>
                </c:pt>
                <c:pt idx="40">
                  <c:v>PCT EAST SURREY CCG</c:v>
                </c:pt>
                <c:pt idx="41">
                  <c:v>PCT SURREY HEATH CCG</c:v>
                </c:pt>
                <c:pt idx="42">
                  <c:v>PCT BARKING &amp; DAGENHAM CCG</c:v>
                </c:pt>
                <c:pt idx="43">
                  <c:v>PCT NEWBURY AND DISTRICT CCG</c:v>
                </c:pt>
                <c:pt idx="44">
                  <c:v>PCT GREENWICH CCG</c:v>
                </c:pt>
                <c:pt idx="45">
                  <c:v>PCT BRACKNELL AND ASCOT CCG</c:v>
                </c:pt>
                <c:pt idx="46">
                  <c:v>PCT NORTH &amp; WEST READING CCG</c:v>
                </c:pt>
                <c:pt idx="47">
                  <c:v>PCT CENTRAL MANCHESTER CCG</c:v>
                </c:pt>
                <c:pt idx="48">
                  <c:v>PCT HIGH WEALD LEWES HAVENS CCG</c:v>
                </c:pt>
                <c:pt idx="49">
                  <c:v>PCT NORTH EAST HAMPSHIRE AND FARNHAM CCG</c:v>
                </c:pt>
                <c:pt idx="50">
                  <c:v>PCT THURROCK CCG</c:v>
                </c:pt>
                <c:pt idx="51">
                  <c:v>PCT AYLESBURY VALE CCG</c:v>
                </c:pt>
                <c:pt idx="52">
                  <c:v>PCT OXFORDSHIRE CCG</c:v>
                </c:pt>
                <c:pt idx="53">
                  <c:v>PCT HAVERING CCG</c:v>
                </c:pt>
                <c:pt idx="54">
                  <c:v>PCT RUSHCLIFFE CCG</c:v>
                </c:pt>
                <c:pt idx="55">
                  <c:v>PCT WEST KENT CCG</c:v>
                </c:pt>
                <c:pt idx="56">
                  <c:v>PCT SOUTH WARWICKSHIRE CCG</c:v>
                </c:pt>
                <c:pt idx="57">
                  <c:v>PCT BEXLEY CCG</c:v>
                </c:pt>
                <c:pt idx="58">
                  <c:v>PCT EAST AND NORTH HERTFORDSHIRE CCG</c:v>
                </c:pt>
                <c:pt idx="59">
                  <c:v>PCT WEST HAMPSHIRE CCG</c:v>
                </c:pt>
                <c:pt idx="60">
                  <c:v>PCT BATH AND NORTH EAST SOMERSET CCG</c:v>
                </c:pt>
                <c:pt idx="61">
                  <c:v>PCT WEST ESSEX CCG</c:v>
                </c:pt>
                <c:pt idx="62">
                  <c:v>PCT GREATER PRESTON CCG</c:v>
                </c:pt>
                <c:pt idx="63">
                  <c:v>PCT MILTON KEYNES CCG</c:v>
                </c:pt>
                <c:pt idx="64">
                  <c:v>Powys</c:v>
                </c:pt>
                <c:pt idx="65">
                  <c:v>PCT BASILDON AND BRENTWOOD CCG</c:v>
                </c:pt>
                <c:pt idx="66">
                  <c:v>PCT LEICESTER CITY CCG</c:v>
                </c:pt>
                <c:pt idx="67">
                  <c:v>PCT DORSET CCG</c:v>
                </c:pt>
                <c:pt idx="68">
                  <c:v>PCT BIRMINGHAM SOUTH AND CENTRAL CCG</c:v>
                </c:pt>
                <c:pt idx="69">
                  <c:v>PCT MID ESSEX CCG</c:v>
                </c:pt>
                <c:pt idx="70">
                  <c:v>PCT DARTFORD, GRAVESHAM AND SWANLEY CCG</c:v>
                </c:pt>
                <c:pt idx="71">
                  <c:v>PCT BEDFORDSHIRE CCG</c:v>
                </c:pt>
                <c:pt idx="72">
                  <c:v>PCT IPSWICH AND EAST SUFFOLK CCG</c:v>
                </c:pt>
                <c:pt idx="73">
                  <c:v>PCT CRAWLEY CCG</c:v>
                </c:pt>
                <c:pt idx="74">
                  <c:v>PCT COVENTRY AND RUGBY CCG</c:v>
                </c:pt>
                <c:pt idx="75">
                  <c:v>PCT HARROGATE AND RURAL DISTRICT CCG</c:v>
                </c:pt>
                <c:pt idx="76">
                  <c:v>PCT LEEDS NORTH CCG</c:v>
                </c:pt>
                <c:pt idx="77">
                  <c:v>PCT SHROPSHIRE CCG</c:v>
                </c:pt>
                <c:pt idx="78">
                  <c:v>PCT NORTH HAMPSHIRE CCG</c:v>
                </c:pt>
                <c:pt idx="79">
                  <c:v>PCT EAST LEICESTERSHIRE AND RUTLAND CCG</c:v>
                </c:pt>
                <c:pt idx="80">
                  <c:v>PCT SOUTHAMPTON CCG</c:v>
                </c:pt>
                <c:pt idx="81">
                  <c:v>PCT COASTAL WEST SUSSEX CCG</c:v>
                </c:pt>
                <c:pt idx="82">
                  <c:v>PCT NORWICH CCG</c:v>
                </c:pt>
                <c:pt idx="83">
                  <c:v>PCT HEREFORDSHIRE CCG</c:v>
                </c:pt>
                <c:pt idx="84">
                  <c:v>PCT GLOUCESTERSHIRE CCG</c:v>
                </c:pt>
                <c:pt idx="85">
                  <c:v>PCT SOLIHULL CCG</c:v>
                </c:pt>
                <c:pt idx="86">
                  <c:v>PCT CAMBRIDGESHIRE AND PETERBOROUGH CCG</c:v>
                </c:pt>
                <c:pt idx="87">
                  <c:v>PCT BRISTOL CCG</c:v>
                </c:pt>
                <c:pt idx="88">
                  <c:v>PCT VALE OF YORK CCG</c:v>
                </c:pt>
                <c:pt idx="89">
                  <c:v>PCT TRAFFORD CCG</c:v>
                </c:pt>
                <c:pt idx="90">
                  <c:v>PCT SOUTH DEVON AND TORBAY CCG</c:v>
                </c:pt>
                <c:pt idx="91">
                  <c:v>PCT WEST LEICESTERSHIRE CCG</c:v>
                </c:pt>
                <c:pt idx="92">
                  <c:v>PCT REDDITCH AND BROMSGROVE CCG</c:v>
                </c:pt>
                <c:pt idx="93">
                  <c:v>PCT EASTERN CHESHIRE CCG</c:v>
                </c:pt>
                <c:pt idx="94">
                  <c:v>PCT STOCKPORT CCG</c:v>
                </c:pt>
                <c:pt idx="95">
                  <c:v>PCT LEEDS WEST CCG</c:v>
                </c:pt>
                <c:pt idx="96">
                  <c:v>PCT SWALE CCG</c:v>
                </c:pt>
                <c:pt idx="97">
                  <c:v>PCT AIREDALE, WHARFEDALE AND CRAVEN CCG</c:v>
                </c:pt>
                <c:pt idx="98">
                  <c:v>PCT BRADFORD CITY CCG</c:v>
                </c:pt>
                <c:pt idx="99">
                  <c:v>PCT WEST SUFFOLK CCG</c:v>
                </c:pt>
                <c:pt idx="100">
                  <c:v>PCT WOLVERHAMPTON CCG</c:v>
                </c:pt>
                <c:pt idx="101">
                  <c:v>PCT SANDWELL AND WEST BIRMINGHAM CCG</c:v>
                </c:pt>
                <c:pt idx="102">
                  <c:v>PCT SOUTHERN DERBYSHIRE CCG</c:v>
                </c:pt>
                <c:pt idx="103">
                  <c:v>PCT NENE CCG</c:v>
                </c:pt>
                <c:pt idx="104">
                  <c:v>PCT SOUTH WORCESTERSHIRE CCG</c:v>
                </c:pt>
                <c:pt idx="105">
                  <c:v>PCT SOUTH NORFOLK CCG</c:v>
                </c:pt>
                <c:pt idx="106">
                  <c:v>PCT NOTTINGHAM CITY CCG</c:v>
                </c:pt>
                <c:pt idx="107">
                  <c:v>PCT SOUTHEND CCG</c:v>
                </c:pt>
                <c:pt idx="108">
                  <c:v>PCT MEDWAY CCG</c:v>
                </c:pt>
                <c:pt idx="109">
                  <c:v>PCT STAFFORD AND SURROUNDS CCG</c:v>
                </c:pt>
                <c:pt idx="110">
                  <c:v>PCT WEST LANCASHIRE CCG</c:v>
                </c:pt>
                <c:pt idx="111">
                  <c:v>PCT BIRMINGHAM CROSSCITY CCG</c:v>
                </c:pt>
                <c:pt idx="112">
                  <c:v>PCT NORTH, EAST, WEST DEVON CCG</c:v>
                </c:pt>
                <c:pt idx="113">
                  <c:v>PCT SOUTH GLOUCESTERSHIRE CCG</c:v>
                </c:pt>
                <c:pt idx="114">
                  <c:v>PCT CHORLEY AND SOUTH RIBBLE CCG</c:v>
                </c:pt>
                <c:pt idx="115">
                  <c:v>PCT SHEFFIELD CCG</c:v>
                </c:pt>
                <c:pt idx="116">
                  <c:v>PCT GREATER HUDDERSFIELD CCG</c:v>
                </c:pt>
                <c:pt idx="117">
                  <c:v>Cardiff and Vale</c:v>
                </c:pt>
                <c:pt idx="118">
                  <c:v>PCT ASHFORD CCG</c:v>
                </c:pt>
                <c:pt idx="119">
                  <c:v>PCT SWINDON CCG</c:v>
                </c:pt>
                <c:pt idx="120">
                  <c:v>PCT NORTH EAST LINCOLNSHIRE CCG</c:v>
                </c:pt>
                <c:pt idx="121">
                  <c:v>PCT WALSALL CCG</c:v>
                </c:pt>
                <c:pt idx="122">
                  <c:v>PCT SOMERSET CCG</c:v>
                </c:pt>
                <c:pt idx="123">
                  <c:v>PCT SOUTHPORT AND FORMBY CCG</c:v>
                </c:pt>
                <c:pt idx="124">
                  <c:v>PCT CASTLE POINT AND ROCHFORD CCG</c:v>
                </c:pt>
                <c:pt idx="125">
                  <c:v>PCT TELFORD &amp; WREKIN CCG</c:v>
                </c:pt>
                <c:pt idx="126">
                  <c:v>PCT NORTH NORFOLK CCG</c:v>
                </c:pt>
                <c:pt idx="127">
                  <c:v>PCT WILTSHIRE CCG</c:v>
                </c:pt>
                <c:pt idx="128">
                  <c:v>PCT NORTH SOMERSET CCG</c:v>
                </c:pt>
                <c:pt idx="129">
                  <c:v>PCT SE STAFFS &amp; SEISDON PENINSULAR CCG</c:v>
                </c:pt>
                <c:pt idx="130">
                  <c:v>PCT EAST STAFFORDSHIRE CCG</c:v>
                </c:pt>
                <c:pt idx="131">
                  <c:v>PCT OLDHAM CCG</c:v>
                </c:pt>
                <c:pt idx="132">
                  <c:v>PCT WYRE FOREST CCG</c:v>
                </c:pt>
                <c:pt idx="133">
                  <c:v>PCT NORTH DERBYSHIRE CCG</c:v>
                </c:pt>
                <c:pt idx="134">
                  <c:v>PCT CUMBRIA CCG</c:v>
                </c:pt>
                <c:pt idx="135">
                  <c:v>PCT NORTH EAST ESSEX CCG</c:v>
                </c:pt>
                <c:pt idx="136">
                  <c:v>PCT SOUTH EASTERN HAMPSHIRE CCG</c:v>
                </c:pt>
                <c:pt idx="137">
                  <c:v>PCT CANTERBURY AND COASTAL CCG</c:v>
                </c:pt>
                <c:pt idx="138">
                  <c:v>Aneurin Bevan</c:v>
                </c:pt>
                <c:pt idx="139">
                  <c:v>BCU</c:v>
                </c:pt>
                <c:pt idx="140">
                  <c:v>PCT CALDERDALE CCG</c:v>
                </c:pt>
                <c:pt idx="141">
                  <c:v>PCT PORTSMOUTH CCG</c:v>
                </c:pt>
                <c:pt idx="142">
                  <c:v>PCT DUDLEY CCG</c:v>
                </c:pt>
                <c:pt idx="143">
                  <c:v>PCT ROTHERHAM CCG</c:v>
                </c:pt>
                <c:pt idx="144">
                  <c:v>PCT FAREHAM AND GOSPORT CCG</c:v>
                </c:pt>
                <c:pt idx="145">
                  <c:v>PCT WARRINGTON CCG</c:v>
                </c:pt>
                <c:pt idx="146">
                  <c:v>PCT BURY CCG</c:v>
                </c:pt>
                <c:pt idx="147">
                  <c:v>Hywel Dda</c:v>
                </c:pt>
                <c:pt idx="148">
                  <c:v>PCT WEST CHESHIRE CCG</c:v>
                </c:pt>
                <c:pt idx="149">
                  <c:v>PCT NORTH STAFFORDSHIRE CCG</c:v>
                </c:pt>
                <c:pt idx="150">
                  <c:v>PCT NOTTINGHAM NORTH &amp; EAST CCG</c:v>
                </c:pt>
                <c:pt idx="151">
                  <c:v>PCT EASTBOURNE, HAILSHAM AND SEAFORD CCG</c:v>
                </c:pt>
                <c:pt idx="152">
                  <c:v>PCT NOTTINGHAM WEST CCG</c:v>
                </c:pt>
                <c:pt idx="153">
                  <c:v>PCT EREWASH CCG</c:v>
                </c:pt>
                <c:pt idx="154">
                  <c:v>ABMU</c:v>
                </c:pt>
                <c:pt idx="155">
                  <c:v>PCT BLACKBURN WITH DARWEN CCG</c:v>
                </c:pt>
                <c:pt idx="156">
                  <c:v>PCT LINCOLNSHIRE WEST CCG</c:v>
                </c:pt>
                <c:pt idx="157">
                  <c:v>PCT LEEDS SOUTH AND EAST CCG</c:v>
                </c:pt>
                <c:pt idx="158">
                  <c:v>PCT BOLTON CCG</c:v>
                </c:pt>
                <c:pt idx="159">
                  <c:v>PCT KERNOW CCG</c:v>
                </c:pt>
                <c:pt idx="160">
                  <c:v>PCT SOUTH CHESHIRE CCG</c:v>
                </c:pt>
                <c:pt idx="161">
                  <c:v>PCT HASTINGS &amp; ROTHER CCG</c:v>
                </c:pt>
                <c:pt idx="162">
                  <c:v>PCT HAMBLETON, RICHMONDSHIRE AND WHITBY CCG</c:v>
                </c:pt>
                <c:pt idx="163">
                  <c:v>PCT NORTH KIRKLEES CCG</c:v>
                </c:pt>
                <c:pt idx="164">
                  <c:v>Cwm Taf</c:v>
                </c:pt>
                <c:pt idx="165">
                  <c:v>PCT DARLINGTON CCG</c:v>
                </c:pt>
                <c:pt idx="166">
                  <c:v>PCT TAMESIDE AND GLOSSOP CCG</c:v>
                </c:pt>
                <c:pt idx="167">
                  <c:v>PCT CANNOCK CHASE CCG</c:v>
                </c:pt>
                <c:pt idx="168">
                  <c:v>PCT NORTH MANCHESTER CCG</c:v>
                </c:pt>
                <c:pt idx="169">
                  <c:v>PCT SOUTH SEFTON CCG</c:v>
                </c:pt>
                <c:pt idx="170">
                  <c:v>PCT LANCASHIRE NORTH CCG</c:v>
                </c:pt>
                <c:pt idx="171">
                  <c:v>PCT SOUTH MANCHESTER CCG</c:v>
                </c:pt>
                <c:pt idx="172">
                  <c:v>PCT SOUTH WEST LINCOLNSHIRE CCG</c:v>
                </c:pt>
                <c:pt idx="173">
                  <c:v>PCT EAST LANCASHIRE CCG</c:v>
                </c:pt>
                <c:pt idx="174">
                  <c:v>PCT EAST RIDING OF YORKSHIRE CCG</c:v>
                </c:pt>
                <c:pt idx="175">
                  <c:v>PCT ISLE OF WIGHT CCG</c:v>
                </c:pt>
                <c:pt idx="176">
                  <c:v>PCT NEWARK &amp; SHERWOOD CCG</c:v>
                </c:pt>
                <c:pt idx="177">
                  <c:v>PCT KNOWSLEY CCG</c:v>
                </c:pt>
                <c:pt idx="178">
                  <c:v>PCT STOKE ON TRENT CCG</c:v>
                </c:pt>
                <c:pt idx="179">
                  <c:v>PCT LIVERPOOL CCG</c:v>
                </c:pt>
                <c:pt idx="180">
                  <c:v>PCT SALFORD CCG</c:v>
                </c:pt>
                <c:pt idx="181">
                  <c:v>PCT BRADFORD DISTRICTS CCG</c:v>
                </c:pt>
                <c:pt idx="182">
                  <c:v>PCT SOUTH LINCOLNSHIRE CCG</c:v>
                </c:pt>
                <c:pt idx="183">
                  <c:v>PCT VALE ROYAL CCG</c:v>
                </c:pt>
                <c:pt idx="184">
                  <c:v>PCT DONCASTER CCG</c:v>
                </c:pt>
                <c:pt idx="185">
                  <c:v>PCT HEYWOOD, MIDDLETON &amp; ROCHDALE CCG</c:v>
                </c:pt>
                <c:pt idx="186">
                  <c:v>PCT SOUTH KENT COAST CCG</c:v>
                </c:pt>
                <c:pt idx="187">
                  <c:v>PCT CORBY CCG</c:v>
                </c:pt>
                <c:pt idx="188">
                  <c:v>PCT NORTH LINCOLNSHIRE CCG</c:v>
                </c:pt>
                <c:pt idx="189">
                  <c:v>PCT SCARBOROUGH AND RYEDALE CCG</c:v>
                </c:pt>
                <c:pt idx="190">
                  <c:v>PCT HULL CCG</c:v>
                </c:pt>
                <c:pt idx="191">
                  <c:v>PCT WARWICKSHIRE NORTH CCG</c:v>
                </c:pt>
                <c:pt idx="192">
                  <c:v>PCT BASSETLAW CCG</c:v>
                </c:pt>
                <c:pt idx="193">
                  <c:v>PCT WIRRAL CCG</c:v>
                </c:pt>
                <c:pt idx="194">
                  <c:v>PCT NORTH TYNESIDE CCG</c:v>
                </c:pt>
                <c:pt idx="195">
                  <c:v>PCT NORTHUMBERLAND CCG</c:v>
                </c:pt>
                <c:pt idx="196">
                  <c:v>PCT FYLDE &amp; WYRE CCG</c:v>
                </c:pt>
                <c:pt idx="197">
                  <c:v>PCT WEST NORFOLK CCG</c:v>
                </c:pt>
                <c:pt idx="198">
                  <c:v>PCT NEWCASTLE GATESHEAD CCG</c:v>
                </c:pt>
                <c:pt idx="199">
                  <c:v>PCT WIGAN BOROUGH CCG</c:v>
                </c:pt>
                <c:pt idx="200">
                  <c:v>PCT HARTLEPOOL AND STOCKTON-ON-TEES CCG</c:v>
                </c:pt>
                <c:pt idx="201">
                  <c:v>PCT HALTON CCG</c:v>
                </c:pt>
                <c:pt idx="202">
                  <c:v>PCT GREAT YARMOUTH &amp; WAVENEY CCG</c:v>
                </c:pt>
                <c:pt idx="203">
                  <c:v>PCT MANSFIELD &amp; ASHFIELD CCG</c:v>
                </c:pt>
                <c:pt idx="204">
                  <c:v>PCT HARDWICK CCG</c:v>
                </c:pt>
                <c:pt idx="205">
                  <c:v>PCT WAKEFIELD CCG</c:v>
                </c:pt>
                <c:pt idx="206">
                  <c:v>PCT NORTH DURHAM CCG</c:v>
                </c:pt>
                <c:pt idx="207">
                  <c:v>PCT BARNSLEY CCG</c:v>
                </c:pt>
                <c:pt idx="208">
                  <c:v>PCT ST HELENS CCG</c:v>
                </c:pt>
                <c:pt idx="209">
                  <c:v>PCT SUNDERLAND CCG</c:v>
                </c:pt>
                <c:pt idx="210">
                  <c:v>PCT LINCOLNSHIRE EAST CCG</c:v>
                </c:pt>
                <c:pt idx="211">
                  <c:v>PCT SOUTH TEES CCG</c:v>
                </c:pt>
                <c:pt idx="212">
                  <c:v>PCT THANET CCG</c:v>
                </c:pt>
                <c:pt idx="213">
                  <c:v>PCT SOUTH TYNESIDE CCG</c:v>
                </c:pt>
                <c:pt idx="214">
                  <c:v>PCT DURHAM DALES,EASINGTON &amp; SEDGEFIELD CCG</c:v>
                </c:pt>
                <c:pt idx="215">
                  <c:v>PCT BLACKPOOL CCG</c:v>
                </c:pt>
              </c:strCache>
            </c:strRef>
          </c:cat>
          <c:val>
            <c:numRef>
              <c:f>'@WAL00_NationalPrescribers58267'!$D$2:$D$217</c:f>
              <c:numCache>
                <c:formatCode>0.0</c:formatCode>
                <c:ptCount val="216"/>
                <c:pt idx="0">
                  <c:v>664.75</c:v>
                </c:pt>
                <c:pt idx="1">
                  <c:v>664.75</c:v>
                </c:pt>
                <c:pt idx="2">
                  <c:v>664.75</c:v>
                </c:pt>
                <c:pt idx="3">
                  <c:v>664.75</c:v>
                </c:pt>
                <c:pt idx="4">
                  <c:v>664.75</c:v>
                </c:pt>
                <c:pt idx="5">
                  <c:v>664.75</c:v>
                </c:pt>
                <c:pt idx="6">
                  <c:v>664.75</c:v>
                </c:pt>
                <c:pt idx="7">
                  <c:v>664.75</c:v>
                </c:pt>
                <c:pt idx="8">
                  <c:v>664.75</c:v>
                </c:pt>
                <c:pt idx="9">
                  <c:v>664.75</c:v>
                </c:pt>
                <c:pt idx="10">
                  <c:v>664.75</c:v>
                </c:pt>
                <c:pt idx="11">
                  <c:v>664.75</c:v>
                </c:pt>
                <c:pt idx="12">
                  <c:v>664.75</c:v>
                </c:pt>
                <c:pt idx="13">
                  <c:v>664.75</c:v>
                </c:pt>
                <c:pt idx="14">
                  <c:v>664.75</c:v>
                </c:pt>
                <c:pt idx="15">
                  <c:v>664.75</c:v>
                </c:pt>
                <c:pt idx="16">
                  <c:v>664.75</c:v>
                </c:pt>
                <c:pt idx="17">
                  <c:v>664.75</c:v>
                </c:pt>
                <c:pt idx="18">
                  <c:v>664.75</c:v>
                </c:pt>
                <c:pt idx="19">
                  <c:v>664.75</c:v>
                </c:pt>
                <c:pt idx="20">
                  <c:v>664.75</c:v>
                </c:pt>
                <c:pt idx="21">
                  <c:v>664.75</c:v>
                </c:pt>
                <c:pt idx="22">
                  <c:v>664.75</c:v>
                </c:pt>
                <c:pt idx="23">
                  <c:v>664.75</c:v>
                </c:pt>
                <c:pt idx="24">
                  <c:v>664.75</c:v>
                </c:pt>
                <c:pt idx="25">
                  <c:v>664.75</c:v>
                </c:pt>
                <c:pt idx="26">
                  <c:v>664.75</c:v>
                </c:pt>
                <c:pt idx="27">
                  <c:v>664.75</c:v>
                </c:pt>
                <c:pt idx="28">
                  <c:v>664.75</c:v>
                </c:pt>
                <c:pt idx="29">
                  <c:v>664.75</c:v>
                </c:pt>
                <c:pt idx="30">
                  <c:v>664.75</c:v>
                </c:pt>
                <c:pt idx="31">
                  <c:v>664.75</c:v>
                </c:pt>
                <c:pt idx="32">
                  <c:v>664.75</c:v>
                </c:pt>
                <c:pt idx="33">
                  <c:v>664.75</c:v>
                </c:pt>
                <c:pt idx="34">
                  <c:v>664.75</c:v>
                </c:pt>
                <c:pt idx="35">
                  <c:v>664.75</c:v>
                </c:pt>
                <c:pt idx="36">
                  <c:v>664.75</c:v>
                </c:pt>
                <c:pt idx="37">
                  <c:v>664.75</c:v>
                </c:pt>
                <c:pt idx="38">
                  <c:v>664.75</c:v>
                </c:pt>
                <c:pt idx="39">
                  <c:v>664.75</c:v>
                </c:pt>
                <c:pt idx="40">
                  <c:v>664.75</c:v>
                </c:pt>
                <c:pt idx="41">
                  <c:v>664.75</c:v>
                </c:pt>
                <c:pt idx="42">
                  <c:v>664.75</c:v>
                </c:pt>
                <c:pt idx="43">
                  <c:v>664.75</c:v>
                </c:pt>
                <c:pt idx="44">
                  <c:v>664.75</c:v>
                </c:pt>
                <c:pt idx="45">
                  <c:v>664.75</c:v>
                </c:pt>
                <c:pt idx="46">
                  <c:v>664.75</c:v>
                </c:pt>
                <c:pt idx="47">
                  <c:v>664.75</c:v>
                </c:pt>
                <c:pt idx="48">
                  <c:v>664.75</c:v>
                </c:pt>
                <c:pt idx="49">
                  <c:v>664.75</c:v>
                </c:pt>
                <c:pt idx="50">
                  <c:v>664.75</c:v>
                </c:pt>
                <c:pt idx="51">
                  <c:v>664.75</c:v>
                </c:pt>
                <c:pt idx="52">
                  <c:v>664.75</c:v>
                </c:pt>
                <c:pt idx="53">
                  <c:v>664.75</c:v>
                </c:pt>
                <c:pt idx="54">
                  <c:v>664.75</c:v>
                </c:pt>
                <c:pt idx="55">
                  <c:v>664.75</c:v>
                </c:pt>
                <c:pt idx="56">
                  <c:v>664.75</c:v>
                </c:pt>
                <c:pt idx="57">
                  <c:v>664.75</c:v>
                </c:pt>
                <c:pt idx="58">
                  <c:v>664.75</c:v>
                </c:pt>
                <c:pt idx="59">
                  <c:v>664.75</c:v>
                </c:pt>
                <c:pt idx="60">
                  <c:v>664.75</c:v>
                </c:pt>
                <c:pt idx="61">
                  <c:v>664.75</c:v>
                </c:pt>
                <c:pt idx="62">
                  <c:v>664.75</c:v>
                </c:pt>
                <c:pt idx="63">
                  <c:v>664.75</c:v>
                </c:pt>
                <c:pt idx="64">
                  <c:v>664.75</c:v>
                </c:pt>
                <c:pt idx="65">
                  <c:v>664.75</c:v>
                </c:pt>
                <c:pt idx="66">
                  <c:v>664.75</c:v>
                </c:pt>
                <c:pt idx="67">
                  <c:v>664.75</c:v>
                </c:pt>
                <c:pt idx="68">
                  <c:v>664.75</c:v>
                </c:pt>
                <c:pt idx="69">
                  <c:v>664.75</c:v>
                </c:pt>
                <c:pt idx="70">
                  <c:v>664.75</c:v>
                </c:pt>
                <c:pt idx="71">
                  <c:v>664.75</c:v>
                </c:pt>
                <c:pt idx="72">
                  <c:v>664.75</c:v>
                </c:pt>
                <c:pt idx="73">
                  <c:v>664.75</c:v>
                </c:pt>
                <c:pt idx="74">
                  <c:v>664.75</c:v>
                </c:pt>
                <c:pt idx="75">
                  <c:v>664.75</c:v>
                </c:pt>
                <c:pt idx="76">
                  <c:v>664.75</c:v>
                </c:pt>
                <c:pt idx="77">
                  <c:v>664.75</c:v>
                </c:pt>
                <c:pt idx="78">
                  <c:v>664.75</c:v>
                </c:pt>
                <c:pt idx="79">
                  <c:v>664.75</c:v>
                </c:pt>
                <c:pt idx="80">
                  <c:v>664.75</c:v>
                </c:pt>
                <c:pt idx="81">
                  <c:v>664.75</c:v>
                </c:pt>
                <c:pt idx="82">
                  <c:v>664.75</c:v>
                </c:pt>
                <c:pt idx="83">
                  <c:v>664.75</c:v>
                </c:pt>
                <c:pt idx="84">
                  <c:v>664.75</c:v>
                </c:pt>
                <c:pt idx="85">
                  <c:v>664.75</c:v>
                </c:pt>
                <c:pt idx="86">
                  <c:v>664.75</c:v>
                </c:pt>
                <c:pt idx="87">
                  <c:v>664.75</c:v>
                </c:pt>
                <c:pt idx="88">
                  <c:v>664.75</c:v>
                </c:pt>
                <c:pt idx="89">
                  <c:v>664.75</c:v>
                </c:pt>
                <c:pt idx="90">
                  <c:v>664.75</c:v>
                </c:pt>
                <c:pt idx="91">
                  <c:v>664.75</c:v>
                </c:pt>
                <c:pt idx="92">
                  <c:v>664.75</c:v>
                </c:pt>
                <c:pt idx="93">
                  <c:v>664.75</c:v>
                </c:pt>
                <c:pt idx="94">
                  <c:v>664.75</c:v>
                </c:pt>
                <c:pt idx="95">
                  <c:v>664.75</c:v>
                </c:pt>
                <c:pt idx="96">
                  <c:v>664.75</c:v>
                </c:pt>
                <c:pt idx="97">
                  <c:v>664.75</c:v>
                </c:pt>
                <c:pt idx="98">
                  <c:v>664.75</c:v>
                </c:pt>
                <c:pt idx="99">
                  <c:v>664.75</c:v>
                </c:pt>
                <c:pt idx="100">
                  <c:v>664.75</c:v>
                </c:pt>
                <c:pt idx="101">
                  <c:v>664.75</c:v>
                </c:pt>
                <c:pt idx="102">
                  <c:v>664.75</c:v>
                </c:pt>
                <c:pt idx="103">
                  <c:v>664.75</c:v>
                </c:pt>
                <c:pt idx="104">
                  <c:v>664.75</c:v>
                </c:pt>
                <c:pt idx="105">
                  <c:v>664.75</c:v>
                </c:pt>
                <c:pt idx="106">
                  <c:v>664.75</c:v>
                </c:pt>
                <c:pt idx="107">
                  <c:v>664.75</c:v>
                </c:pt>
                <c:pt idx="108">
                  <c:v>664.75</c:v>
                </c:pt>
                <c:pt idx="109">
                  <c:v>664.75</c:v>
                </c:pt>
                <c:pt idx="110">
                  <c:v>664.75</c:v>
                </c:pt>
                <c:pt idx="111">
                  <c:v>664.75</c:v>
                </c:pt>
                <c:pt idx="112">
                  <c:v>664.75</c:v>
                </c:pt>
                <c:pt idx="113">
                  <c:v>664.75</c:v>
                </c:pt>
                <c:pt idx="114">
                  <c:v>664.75</c:v>
                </c:pt>
                <c:pt idx="115">
                  <c:v>664.75</c:v>
                </c:pt>
                <c:pt idx="116">
                  <c:v>664.75</c:v>
                </c:pt>
                <c:pt idx="117">
                  <c:v>664.75</c:v>
                </c:pt>
                <c:pt idx="118">
                  <c:v>664.75</c:v>
                </c:pt>
                <c:pt idx="119">
                  <c:v>664.75</c:v>
                </c:pt>
                <c:pt idx="120">
                  <c:v>664.75</c:v>
                </c:pt>
                <c:pt idx="121">
                  <c:v>664.75</c:v>
                </c:pt>
                <c:pt idx="122">
                  <c:v>664.75</c:v>
                </c:pt>
                <c:pt idx="123">
                  <c:v>664.75</c:v>
                </c:pt>
                <c:pt idx="124">
                  <c:v>664.75</c:v>
                </c:pt>
                <c:pt idx="125">
                  <c:v>664.75</c:v>
                </c:pt>
                <c:pt idx="126">
                  <c:v>664.75</c:v>
                </c:pt>
                <c:pt idx="127">
                  <c:v>664.75</c:v>
                </c:pt>
                <c:pt idx="128">
                  <c:v>664.75</c:v>
                </c:pt>
                <c:pt idx="129">
                  <c:v>664.75</c:v>
                </c:pt>
                <c:pt idx="130">
                  <c:v>664.75</c:v>
                </c:pt>
                <c:pt idx="131">
                  <c:v>664.75</c:v>
                </c:pt>
                <c:pt idx="132">
                  <c:v>664.75</c:v>
                </c:pt>
                <c:pt idx="133">
                  <c:v>664.75</c:v>
                </c:pt>
                <c:pt idx="134">
                  <c:v>664.75</c:v>
                </c:pt>
                <c:pt idx="135">
                  <c:v>664.75</c:v>
                </c:pt>
                <c:pt idx="136">
                  <c:v>664.75</c:v>
                </c:pt>
                <c:pt idx="137">
                  <c:v>664.75</c:v>
                </c:pt>
                <c:pt idx="138">
                  <c:v>664.75</c:v>
                </c:pt>
                <c:pt idx="139">
                  <c:v>664.75</c:v>
                </c:pt>
                <c:pt idx="140">
                  <c:v>664.75</c:v>
                </c:pt>
                <c:pt idx="141">
                  <c:v>664.75</c:v>
                </c:pt>
                <c:pt idx="142">
                  <c:v>664.75</c:v>
                </c:pt>
                <c:pt idx="143">
                  <c:v>664.75</c:v>
                </c:pt>
                <c:pt idx="144">
                  <c:v>664.75</c:v>
                </c:pt>
                <c:pt idx="145">
                  <c:v>664.75</c:v>
                </c:pt>
                <c:pt idx="146">
                  <c:v>664.75</c:v>
                </c:pt>
                <c:pt idx="147">
                  <c:v>664.75</c:v>
                </c:pt>
                <c:pt idx="148">
                  <c:v>664.75</c:v>
                </c:pt>
                <c:pt idx="149">
                  <c:v>664.75</c:v>
                </c:pt>
                <c:pt idx="150">
                  <c:v>664.75</c:v>
                </c:pt>
                <c:pt idx="151">
                  <c:v>664.75</c:v>
                </c:pt>
                <c:pt idx="152">
                  <c:v>664.75</c:v>
                </c:pt>
                <c:pt idx="153">
                  <c:v>664.75</c:v>
                </c:pt>
                <c:pt idx="154">
                  <c:v>664.75</c:v>
                </c:pt>
                <c:pt idx="155">
                  <c:v>664.75</c:v>
                </c:pt>
                <c:pt idx="156">
                  <c:v>664.75</c:v>
                </c:pt>
                <c:pt idx="157">
                  <c:v>664.75</c:v>
                </c:pt>
                <c:pt idx="158">
                  <c:v>664.75</c:v>
                </c:pt>
                <c:pt idx="159">
                  <c:v>664.75</c:v>
                </c:pt>
                <c:pt idx="160">
                  <c:v>664.75</c:v>
                </c:pt>
                <c:pt idx="161">
                  <c:v>664.75</c:v>
                </c:pt>
                <c:pt idx="162">
                  <c:v>664.75</c:v>
                </c:pt>
                <c:pt idx="163">
                  <c:v>664.75</c:v>
                </c:pt>
                <c:pt idx="164">
                  <c:v>664.75</c:v>
                </c:pt>
                <c:pt idx="165">
                  <c:v>664.75</c:v>
                </c:pt>
                <c:pt idx="166">
                  <c:v>664.75</c:v>
                </c:pt>
                <c:pt idx="167">
                  <c:v>664.75</c:v>
                </c:pt>
                <c:pt idx="168">
                  <c:v>664.75</c:v>
                </c:pt>
                <c:pt idx="169">
                  <c:v>664.75</c:v>
                </c:pt>
                <c:pt idx="170">
                  <c:v>664.75</c:v>
                </c:pt>
                <c:pt idx="171">
                  <c:v>664.75</c:v>
                </c:pt>
                <c:pt idx="172">
                  <c:v>664.75</c:v>
                </c:pt>
                <c:pt idx="173">
                  <c:v>664.75</c:v>
                </c:pt>
                <c:pt idx="174">
                  <c:v>664.75</c:v>
                </c:pt>
                <c:pt idx="175">
                  <c:v>664.75</c:v>
                </c:pt>
                <c:pt idx="176">
                  <c:v>664.75</c:v>
                </c:pt>
                <c:pt idx="177">
                  <c:v>664.75</c:v>
                </c:pt>
                <c:pt idx="178">
                  <c:v>664.75</c:v>
                </c:pt>
                <c:pt idx="179">
                  <c:v>664.75</c:v>
                </c:pt>
                <c:pt idx="180">
                  <c:v>664.75</c:v>
                </c:pt>
                <c:pt idx="181">
                  <c:v>664.75</c:v>
                </c:pt>
                <c:pt idx="182">
                  <c:v>664.75</c:v>
                </c:pt>
                <c:pt idx="183">
                  <c:v>664.75</c:v>
                </c:pt>
                <c:pt idx="184">
                  <c:v>664.75</c:v>
                </c:pt>
                <c:pt idx="185">
                  <c:v>664.75</c:v>
                </c:pt>
                <c:pt idx="186">
                  <c:v>664.75</c:v>
                </c:pt>
                <c:pt idx="187">
                  <c:v>664.75</c:v>
                </c:pt>
                <c:pt idx="188">
                  <c:v>664.75</c:v>
                </c:pt>
                <c:pt idx="189">
                  <c:v>664.75</c:v>
                </c:pt>
                <c:pt idx="190">
                  <c:v>664.75</c:v>
                </c:pt>
                <c:pt idx="191">
                  <c:v>664.75</c:v>
                </c:pt>
                <c:pt idx="192">
                  <c:v>664.75</c:v>
                </c:pt>
                <c:pt idx="193">
                  <c:v>664.75</c:v>
                </c:pt>
                <c:pt idx="194">
                  <c:v>664.75</c:v>
                </c:pt>
                <c:pt idx="195">
                  <c:v>664.75</c:v>
                </c:pt>
                <c:pt idx="196">
                  <c:v>664.75</c:v>
                </c:pt>
                <c:pt idx="197">
                  <c:v>664.75</c:v>
                </c:pt>
                <c:pt idx="198">
                  <c:v>664.75</c:v>
                </c:pt>
                <c:pt idx="199">
                  <c:v>664.75</c:v>
                </c:pt>
                <c:pt idx="200">
                  <c:v>664.75</c:v>
                </c:pt>
                <c:pt idx="201">
                  <c:v>664.75</c:v>
                </c:pt>
                <c:pt idx="202">
                  <c:v>664.75</c:v>
                </c:pt>
                <c:pt idx="203">
                  <c:v>664.75</c:v>
                </c:pt>
                <c:pt idx="204">
                  <c:v>664.75</c:v>
                </c:pt>
                <c:pt idx="205">
                  <c:v>664.75</c:v>
                </c:pt>
                <c:pt idx="206">
                  <c:v>664.75</c:v>
                </c:pt>
                <c:pt idx="207">
                  <c:v>664.75</c:v>
                </c:pt>
                <c:pt idx="208">
                  <c:v>664.75</c:v>
                </c:pt>
                <c:pt idx="209">
                  <c:v>664.75</c:v>
                </c:pt>
                <c:pt idx="210">
                  <c:v>664.75</c:v>
                </c:pt>
                <c:pt idx="211">
                  <c:v>664.75</c:v>
                </c:pt>
                <c:pt idx="212">
                  <c:v>664.75</c:v>
                </c:pt>
                <c:pt idx="213">
                  <c:v>664.75</c:v>
                </c:pt>
                <c:pt idx="214">
                  <c:v>664.75</c:v>
                </c:pt>
                <c:pt idx="215">
                  <c:v>664.75</c:v>
                </c:pt>
              </c:numCache>
            </c:numRef>
          </c:val>
        </c:ser>
        <c:marker val="1"/>
        <c:axId val="80484608"/>
        <c:axId val="80510976"/>
      </c:lineChart>
      <c:catAx>
        <c:axId val="80484608"/>
        <c:scaling>
          <c:orientation val="minMax"/>
        </c:scaling>
        <c:delete val="1"/>
        <c:axPos val="b"/>
        <c:tickLblPos val="none"/>
        <c:crossAx val="80510976"/>
        <c:crosses val="autoZero"/>
        <c:auto val="1"/>
        <c:lblAlgn val="ctr"/>
        <c:lblOffset val="100"/>
      </c:catAx>
      <c:valAx>
        <c:axId val="80510976"/>
        <c:scaling>
          <c:orientation val="minMax"/>
        </c:scaling>
        <c:axPos val="l"/>
        <c:numFmt formatCode="General" sourceLinked="1"/>
        <c:tickLblPos val="nextTo"/>
        <c:crossAx val="80484608"/>
        <c:crosses val="autoZero"/>
        <c:crossBetween val="between"/>
      </c:valAx>
    </c:plotArea>
    <c:legend>
      <c:legendPos val="r"/>
      <c:legendEntry>
        <c:idx val="0"/>
        <c:delete val="1"/>
      </c:legendEntry>
      <c:layout>
        <c:manualLayout>
          <c:xMode val="edge"/>
          <c:yMode val="edge"/>
          <c:x val="6.9983330312226644E-2"/>
          <c:y val="1.6288649087299479E-2"/>
          <c:w val="0.23870810481413804"/>
          <c:h val="0.13175157021265815"/>
        </c:manualLayout>
      </c:layout>
    </c:legend>
    <c:plotVisOnly val="1"/>
    <c:dispBlanksAs val="gap"/>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'Pregabalin &amp; Gabapentin'!$B$3</c:f>
              <c:strCache>
                <c:ptCount val="1"/>
                <c:pt idx="0">
                  <c:v>ABMU</c:v>
                </c:pt>
              </c:strCache>
            </c:strRef>
          </c:tx>
          <c:marker>
            <c:symbol val="circle"/>
            <c:size val="5"/>
            <c:spPr>
              <a:ln>
                <a:solidFill>
                  <a:schemeClr val="tx1"/>
                </a:solidFill>
              </a:ln>
            </c:spPr>
          </c:marker>
          <c:cat>
            <c:numRef>
              <c:f>'Pregabalin &amp; Gabapentin'!$C$2:$N$2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'Pregabalin &amp; Gabapentin'!$C$3:$N$3</c:f>
              <c:numCache>
                <c:formatCode>#,##0.00</c:formatCode>
                <c:ptCount val="12"/>
                <c:pt idx="0">
                  <c:v>782.0368485443895</c:v>
                </c:pt>
                <c:pt idx="1">
                  <c:v>823.10120718712847</c:v>
                </c:pt>
                <c:pt idx="2">
                  <c:v>885.72340250274874</c:v>
                </c:pt>
                <c:pt idx="3">
                  <c:v>895.58550167982855</c:v>
                </c:pt>
                <c:pt idx="4">
                  <c:v>955.8948981539603</c:v>
                </c:pt>
                <c:pt idx="5">
                  <c:v>1017.5219666028484</c:v>
                </c:pt>
                <c:pt idx="6">
                  <c:v>1083.5067853638561</c:v>
                </c:pt>
                <c:pt idx="7">
                  <c:v>1111.2825436564028</c:v>
                </c:pt>
                <c:pt idx="8">
                  <c:v>1189.2755750648544</c:v>
                </c:pt>
                <c:pt idx="9">
                  <c:v>1262.1421299887309</c:v>
                </c:pt>
                <c:pt idx="10">
                  <c:v>1334.3212730287703</c:v>
                </c:pt>
                <c:pt idx="11">
                  <c:v>1319.6258040174898</c:v>
                </c:pt>
              </c:numCache>
            </c:numRef>
          </c:val>
        </c:ser>
        <c:ser>
          <c:idx val="1"/>
          <c:order val="1"/>
          <c:tx>
            <c:strRef>
              <c:f>'Pregabalin &amp; Gabapentin'!$B$4</c:f>
              <c:strCache>
                <c:ptCount val="1"/>
                <c:pt idx="0">
                  <c:v>Aneurin Bevan</c:v>
                </c:pt>
              </c:strCache>
            </c:strRef>
          </c:tx>
          <c:marker>
            <c:symbol val="circle"/>
            <c:size val="5"/>
            <c:spPr>
              <a:ln>
                <a:solidFill>
                  <a:schemeClr val="tx1"/>
                </a:solidFill>
              </a:ln>
            </c:spPr>
          </c:marker>
          <c:cat>
            <c:numRef>
              <c:f>'Pregabalin &amp; Gabapentin'!$C$2:$N$2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'Pregabalin &amp; Gabapentin'!$C$4:$N$4</c:f>
              <c:numCache>
                <c:formatCode>#,##0.00</c:formatCode>
                <c:ptCount val="12"/>
                <c:pt idx="0">
                  <c:v>969.03201637156144</c:v>
                </c:pt>
                <c:pt idx="1">
                  <c:v>1005.683059151963</c:v>
                </c:pt>
                <c:pt idx="2">
                  <c:v>1061.7229621347731</c:v>
                </c:pt>
                <c:pt idx="3">
                  <c:v>1050.9235289989356</c:v>
                </c:pt>
                <c:pt idx="4">
                  <c:v>1119.1753528722309</c:v>
                </c:pt>
                <c:pt idx="5">
                  <c:v>1185.5250260896819</c:v>
                </c:pt>
                <c:pt idx="6">
                  <c:v>1239.4363565357</c:v>
                </c:pt>
                <c:pt idx="7">
                  <c:v>1231.9207648699271</c:v>
                </c:pt>
                <c:pt idx="8">
                  <c:v>1298.1812331279548</c:v>
                </c:pt>
                <c:pt idx="9">
                  <c:v>1364.3497289700529</c:v>
                </c:pt>
                <c:pt idx="10">
                  <c:v>1451.8820106171393</c:v>
                </c:pt>
                <c:pt idx="11">
                  <c:v>1416.7008436270989</c:v>
                </c:pt>
              </c:numCache>
            </c:numRef>
          </c:val>
        </c:ser>
        <c:ser>
          <c:idx val="2"/>
          <c:order val="2"/>
          <c:tx>
            <c:strRef>
              <c:f>'Pregabalin &amp; Gabapentin'!$B$5</c:f>
              <c:strCache>
                <c:ptCount val="1"/>
                <c:pt idx="0">
                  <c:v>BCU</c:v>
                </c:pt>
              </c:strCache>
            </c:strRef>
          </c:tx>
          <c:marker>
            <c:symbol val="circle"/>
            <c:size val="5"/>
            <c:spPr>
              <a:ln>
                <a:solidFill>
                  <a:schemeClr val="tx1"/>
                </a:solidFill>
              </a:ln>
            </c:spPr>
          </c:marker>
          <c:cat>
            <c:numRef>
              <c:f>'Pregabalin &amp; Gabapentin'!$C$2:$N$2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'Pregabalin &amp; Gabapentin'!$C$5:$N$5</c:f>
              <c:numCache>
                <c:formatCode>#,##0.00</c:formatCode>
                <c:ptCount val="12"/>
                <c:pt idx="0">
                  <c:v>765.55130855017694</c:v>
                </c:pt>
                <c:pt idx="1">
                  <c:v>792.51655623984652</c:v>
                </c:pt>
                <c:pt idx="2">
                  <c:v>845.91193137274331</c:v>
                </c:pt>
                <c:pt idx="3">
                  <c:v>834.15319540887413</c:v>
                </c:pt>
                <c:pt idx="4">
                  <c:v>884.18065814135309</c:v>
                </c:pt>
                <c:pt idx="5">
                  <c:v>937.9900347609796</c:v>
                </c:pt>
                <c:pt idx="6">
                  <c:v>980.52078331343159</c:v>
                </c:pt>
                <c:pt idx="7">
                  <c:v>967.99410197082454</c:v>
                </c:pt>
                <c:pt idx="8">
                  <c:v>1001.5918080527791</c:v>
                </c:pt>
                <c:pt idx="9">
                  <c:v>1050.5111412974236</c:v>
                </c:pt>
                <c:pt idx="10">
                  <c:v>1098.4154346933858</c:v>
                </c:pt>
                <c:pt idx="11">
                  <c:v>1068.8520806790448</c:v>
                </c:pt>
              </c:numCache>
            </c:numRef>
          </c:val>
        </c:ser>
        <c:ser>
          <c:idx val="3"/>
          <c:order val="3"/>
          <c:tx>
            <c:strRef>
              <c:f>'Pregabalin &amp; Gabapentin'!$B$6</c:f>
              <c:strCache>
                <c:ptCount val="1"/>
                <c:pt idx="0">
                  <c:v>Cardiff and Vale</c:v>
                </c:pt>
              </c:strCache>
            </c:strRef>
          </c:tx>
          <c:marker>
            <c:symbol val="circle"/>
            <c:size val="5"/>
            <c:spPr>
              <a:ln>
                <a:solidFill>
                  <a:schemeClr val="tx1"/>
                </a:solidFill>
              </a:ln>
            </c:spPr>
          </c:marker>
          <c:cat>
            <c:numRef>
              <c:f>'Pregabalin &amp; Gabapentin'!$C$2:$N$2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'Pregabalin &amp; Gabapentin'!$C$6:$N$6</c:f>
              <c:numCache>
                <c:formatCode>#,##0.00</c:formatCode>
                <c:ptCount val="12"/>
                <c:pt idx="0">
                  <c:v>694.89482945887551</c:v>
                </c:pt>
                <c:pt idx="1">
                  <c:v>734.30390139348299</c:v>
                </c:pt>
                <c:pt idx="2">
                  <c:v>776.48096342163058</c:v>
                </c:pt>
                <c:pt idx="3">
                  <c:v>788.16589628727991</c:v>
                </c:pt>
                <c:pt idx="4">
                  <c:v>833.44876951219055</c:v>
                </c:pt>
                <c:pt idx="5">
                  <c:v>884.65919819503517</c:v>
                </c:pt>
                <c:pt idx="6">
                  <c:v>922.99826314340748</c:v>
                </c:pt>
                <c:pt idx="7">
                  <c:v>917.56641801727608</c:v>
                </c:pt>
                <c:pt idx="8">
                  <c:v>941.00482637873392</c:v>
                </c:pt>
                <c:pt idx="9">
                  <c:v>988.3624867553973</c:v>
                </c:pt>
                <c:pt idx="10">
                  <c:v>1014.1070040232803</c:v>
                </c:pt>
                <c:pt idx="11">
                  <c:v>969.7199789034886</c:v>
                </c:pt>
              </c:numCache>
            </c:numRef>
          </c:val>
        </c:ser>
        <c:ser>
          <c:idx val="4"/>
          <c:order val="4"/>
          <c:tx>
            <c:strRef>
              <c:f>'Pregabalin &amp; Gabapentin'!$B$7</c:f>
              <c:strCache>
                <c:ptCount val="1"/>
                <c:pt idx="0">
                  <c:v>Cwm Taf</c:v>
                </c:pt>
              </c:strCache>
            </c:strRef>
          </c:tx>
          <c:marker>
            <c:symbol val="circle"/>
            <c:size val="5"/>
            <c:spPr>
              <a:ln>
                <a:solidFill>
                  <a:schemeClr val="tx1"/>
                </a:solidFill>
              </a:ln>
            </c:spPr>
          </c:marker>
          <c:cat>
            <c:numRef>
              <c:f>'Pregabalin &amp; Gabapentin'!$C$2:$N$2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'Pregabalin &amp; Gabapentin'!$C$7:$N$7</c:f>
              <c:numCache>
                <c:formatCode>#,##0.00</c:formatCode>
                <c:ptCount val="12"/>
                <c:pt idx="0">
                  <c:v>888.05492263953522</c:v>
                </c:pt>
                <c:pt idx="1">
                  <c:v>937.85765924568807</c:v>
                </c:pt>
                <c:pt idx="2">
                  <c:v>995.64544822976791</c:v>
                </c:pt>
                <c:pt idx="3">
                  <c:v>1024.9177602822724</c:v>
                </c:pt>
                <c:pt idx="4">
                  <c:v>1101.8999131410371</c:v>
                </c:pt>
                <c:pt idx="5">
                  <c:v>1181.5534208939841</c:v>
                </c:pt>
                <c:pt idx="6">
                  <c:v>1262.2199734609173</c:v>
                </c:pt>
                <c:pt idx="7">
                  <c:v>1263.9845723329208</c:v>
                </c:pt>
                <c:pt idx="8">
                  <c:v>1335.5607817070811</c:v>
                </c:pt>
                <c:pt idx="9">
                  <c:v>1401.9682301677155</c:v>
                </c:pt>
                <c:pt idx="10">
                  <c:v>1496.8007116021081</c:v>
                </c:pt>
                <c:pt idx="11">
                  <c:v>1448.2519611799623</c:v>
                </c:pt>
              </c:numCache>
            </c:numRef>
          </c:val>
        </c:ser>
        <c:ser>
          <c:idx val="5"/>
          <c:order val="5"/>
          <c:tx>
            <c:strRef>
              <c:f>'Pregabalin &amp; Gabapentin'!$B$8</c:f>
              <c:strCache>
                <c:ptCount val="1"/>
                <c:pt idx="0">
                  <c:v>Hywel Dda</c:v>
                </c:pt>
              </c:strCache>
            </c:strRef>
          </c:tx>
          <c:marker>
            <c:symbol val="circle"/>
            <c:size val="5"/>
            <c:spPr>
              <a:ln>
                <a:solidFill>
                  <a:schemeClr val="tx1"/>
                </a:solidFill>
              </a:ln>
            </c:spPr>
          </c:marker>
          <c:cat>
            <c:numRef>
              <c:f>'Pregabalin &amp; Gabapentin'!$C$2:$N$2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'Pregabalin &amp; Gabapentin'!$C$8:$N$8</c:f>
              <c:numCache>
                <c:formatCode>#,##0.00</c:formatCode>
                <c:ptCount val="12"/>
                <c:pt idx="0">
                  <c:v>712.63214783625949</c:v>
                </c:pt>
                <c:pt idx="1">
                  <c:v>756.15617771778568</c:v>
                </c:pt>
                <c:pt idx="2">
                  <c:v>809.48175610156545</c:v>
                </c:pt>
                <c:pt idx="3">
                  <c:v>816.46262818825244</c:v>
                </c:pt>
                <c:pt idx="4">
                  <c:v>867.3233204901353</c:v>
                </c:pt>
                <c:pt idx="5">
                  <c:v>919.73237907055272</c:v>
                </c:pt>
                <c:pt idx="6">
                  <c:v>969.54510190496296</c:v>
                </c:pt>
                <c:pt idx="7">
                  <c:v>953.85005886634406</c:v>
                </c:pt>
                <c:pt idx="8">
                  <c:v>1003.6292881069884</c:v>
                </c:pt>
                <c:pt idx="9">
                  <c:v>1041.8932360759622</c:v>
                </c:pt>
                <c:pt idx="10">
                  <c:v>1136.9306562291551</c:v>
                </c:pt>
                <c:pt idx="11">
                  <c:v>1108.0499016847857</c:v>
                </c:pt>
              </c:numCache>
            </c:numRef>
          </c:val>
        </c:ser>
        <c:ser>
          <c:idx val="6"/>
          <c:order val="6"/>
          <c:tx>
            <c:strRef>
              <c:f>'Pregabalin &amp; Gabapentin'!$B$9</c:f>
              <c:strCache>
                <c:ptCount val="1"/>
                <c:pt idx="0">
                  <c:v>Powys</c:v>
                </c:pt>
              </c:strCache>
            </c:strRef>
          </c:tx>
          <c:marker>
            <c:symbol val="circle"/>
            <c:size val="5"/>
            <c:spPr>
              <a:ln>
                <a:solidFill>
                  <a:schemeClr val="tx1"/>
                </a:solidFill>
              </a:ln>
            </c:spPr>
          </c:marker>
          <c:cat>
            <c:numRef>
              <c:f>'Pregabalin &amp; Gabapentin'!$C$2:$N$2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'Pregabalin &amp; Gabapentin'!$C$9:$N$9</c:f>
              <c:numCache>
                <c:formatCode>#,##0.00</c:formatCode>
                <c:ptCount val="12"/>
                <c:pt idx="0">
                  <c:v>665.14344055298352</c:v>
                </c:pt>
                <c:pt idx="1">
                  <c:v>716.86658791129139</c:v>
                </c:pt>
                <c:pt idx="2">
                  <c:v>754.14678517834591</c:v>
                </c:pt>
                <c:pt idx="3">
                  <c:v>744.47702901012792</c:v>
                </c:pt>
                <c:pt idx="4">
                  <c:v>786.24385816525694</c:v>
                </c:pt>
                <c:pt idx="5">
                  <c:v>810.93943859446256</c:v>
                </c:pt>
                <c:pt idx="6">
                  <c:v>840.08418468292791</c:v>
                </c:pt>
                <c:pt idx="7">
                  <c:v>825.65484575129381</c:v>
                </c:pt>
                <c:pt idx="8">
                  <c:v>850.94933788238006</c:v>
                </c:pt>
                <c:pt idx="9">
                  <c:v>892.34064989608441</c:v>
                </c:pt>
                <c:pt idx="10">
                  <c:v>950.36018649498851</c:v>
                </c:pt>
                <c:pt idx="11">
                  <c:v>929.39649783781431</c:v>
                </c:pt>
              </c:numCache>
            </c:numRef>
          </c:val>
        </c:ser>
        <c:ser>
          <c:idx val="7"/>
          <c:order val="7"/>
          <c:tx>
            <c:strRef>
              <c:f>'Pregabalin &amp; Gabapentin'!$B$10</c:f>
              <c:strCache>
                <c:ptCount val="1"/>
                <c:pt idx="0">
                  <c:v> Wales</c:v>
                </c:pt>
              </c:strCache>
            </c:strRef>
          </c:tx>
          <c:marker>
            <c:symbol val="circle"/>
            <c:size val="5"/>
            <c:spPr>
              <a:ln>
                <a:solidFill>
                  <a:schemeClr val="tx1"/>
                </a:solidFill>
              </a:ln>
            </c:spPr>
          </c:marker>
          <c:cat>
            <c:numRef>
              <c:f>'Pregabalin &amp; Gabapentin'!$C$2:$N$2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'Pregabalin &amp; Gabapentin'!$C$10:$N$10</c:f>
              <c:numCache>
                <c:formatCode>#,##0.00</c:formatCode>
                <c:ptCount val="12"/>
                <c:pt idx="0">
                  <c:v>796.20174580295338</c:v>
                </c:pt>
                <c:pt idx="1">
                  <c:v>834.74010617994156</c:v>
                </c:pt>
                <c:pt idx="2">
                  <c:v>888.04069336193697</c:v>
                </c:pt>
                <c:pt idx="3">
                  <c:v>890.14243698941641</c:v>
                </c:pt>
                <c:pt idx="4">
                  <c:v>946.95292089915324</c:v>
                </c:pt>
                <c:pt idx="5">
                  <c:v>1005.1404502127248</c:v>
                </c:pt>
                <c:pt idx="6">
                  <c:v>1056.9205840340667</c:v>
                </c:pt>
                <c:pt idx="7">
                  <c:v>1054.2779278487551</c:v>
                </c:pt>
                <c:pt idx="8">
                  <c:v>1105.2583055017137</c:v>
                </c:pt>
                <c:pt idx="9">
                  <c:v>1161.4345531838239</c:v>
                </c:pt>
                <c:pt idx="10">
                  <c:v>1227.89887184031</c:v>
                </c:pt>
                <c:pt idx="11">
                  <c:v>1196.3908331483472</c:v>
                </c:pt>
              </c:numCache>
            </c:numRef>
          </c:val>
        </c:ser>
        <c:marker val="1"/>
        <c:axId val="80576512"/>
        <c:axId val="80578432"/>
      </c:lineChart>
      <c:catAx>
        <c:axId val="80576512"/>
        <c:scaling>
          <c:orientation val="minMax"/>
        </c:scaling>
        <c:axPos val="b"/>
        <c:numFmt formatCode="mmm\-yy" sourceLinked="1"/>
        <c:tickLblPos val="nextTo"/>
        <c:crossAx val="80578432"/>
        <c:crosses val="autoZero"/>
        <c:lblAlgn val="ctr"/>
        <c:lblOffset val="100"/>
      </c:catAx>
      <c:valAx>
        <c:axId val="80578432"/>
        <c:scaling>
          <c:orientation val="minMax"/>
          <c:min val="600"/>
        </c:scaling>
        <c:axPos val="l"/>
        <c:numFmt formatCode="#,##0" sourceLinked="0"/>
        <c:tickLblPos val="nextTo"/>
        <c:crossAx val="80576512"/>
        <c:crosses val="autoZero"/>
        <c:crossBetween val="between"/>
      </c:valAx>
    </c:plotArea>
    <c:legend>
      <c:legendPos val="b"/>
      <c:layout/>
    </c:legend>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5.8982337040686108E-3"/>
          <c:y val="1.9729065565751783E-3"/>
          <c:w val="0.97970441461535385"/>
          <c:h val="0.96307142471618312"/>
        </c:manualLayout>
      </c:layout>
      <c:barChart>
        <c:barDir val="col"/>
        <c:grouping val="clustered"/>
        <c:ser>
          <c:idx val="0"/>
          <c:order val="0"/>
          <c:tx>
            <c:strRef>
              <c:f>'England pregabalin'!$B$1</c:f>
              <c:strCache>
                <c:ptCount val="1"/>
              </c:strCache>
            </c:strRef>
          </c:tx>
          <c:dPt>
            <c:idx val="110"/>
            <c:spPr>
              <a:solidFill>
                <a:prstClr val="black"/>
              </a:solidFill>
            </c:spPr>
          </c:dPt>
          <c:dPt>
            <c:idx val="121"/>
            <c:spPr>
              <a:solidFill>
                <a:prstClr val="black"/>
              </a:solidFill>
            </c:spPr>
          </c:dPt>
          <c:dPt>
            <c:idx val="140"/>
            <c:spPr>
              <a:solidFill>
                <a:schemeClr val="tx1"/>
              </a:solidFill>
            </c:spPr>
          </c:dPt>
          <c:dPt>
            <c:idx val="148"/>
            <c:spPr>
              <a:solidFill>
                <a:prstClr val="black"/>
              </a:solidFill>
            </c:spPr>
          </c:dPt>
          <c:dPt>
            <c:idx val="178"/>
            <c:spPr>
              <a:solidFill>
                <a:prstClr val="black"/>
              </a:solidFill>
            </c:spPr>
          </c:dPt>
          <c:dPt>
            <c:idx val="190"/>
            <c:spPr>
              <a:solidFill>
                <a:schemeClr val="tx1"/>
              </a:solidFill>
            </c:spPr>
          </c:dPt>
          <c:dPt>
            <c:idx val="201"/>
            <c:spPr>
              <a:solidFill>
                <a:schemeClr val="tx1"/>
              </a:solidFill>
            </c:spPr>
          </c:dPt>
          <c:dLbls>
            <c:dLbl>
              <c:idx val="110"/>
              <c:layout/>
              <c:tx>
                <c:rich>
                  <a:bodyPr/>
                  <a:lstStyle/>
                  <a:p>
                    <a:r>
                      <a:rPr lang="en-US"/>
                      <a:t>Powys</a:t>
                    </a:r>
                  </a:p>
                </c:rich>
              </c:tx>
              <c:showVal val="1"/>
            </c:dLbl>
            <c:dLbl>
              <c:idx val="121"/>
              <c:layout/>
              <c:tx>
                <c:rich>
                  <a:bodyPr/>
                  <a:lstStyle/>
                  <a:p>
                    <a:r>
                      <a:rPr lang="en-US"/>
                      <a:t>Caardiff</a:t>
                    </a:r>
                    <a:r>
                      <a:rPr lang="en-US" baseline="0"/>
                      <a:t> and Vale</a:t>
                    </a:r>
                    <a:endParaRPr lang="en-US"/>
                  </a:p>
                </c:rich>
              </c:tx>
              <c:showVal val="1"/>
            </c:dLbl>
            <c:dLbl>
              <c:idx val="140"/>
              <c:layout/>
              <c:tx>
                <c:rich>
                  <a:bodyPr/>
                  <a:lstStyle/>
                  <a:p>
                    <a:r>
                      <a:rPr lang="en-US" dirty="0"/>
                      <a:t>Betsi</a:t>
                    </a:r>
                    <a:r>
                      <a:rPr lang="en-US" baseline="0" dirty="0"/>
                      <a:t> </a:t>
                    </a:r>
                    <a:r>
                      <a:rPr lang="en-US" baseline="0" dirty="0" smtClean="0"/>
                      <a:t>Cadwaladr</a:t>
                    </a:r>
                    <a:endParaRPr lang="en-US" baseline="0" dirty="0"/>
                  </a:p>
                </c:rich>
              </c:tx>
              <c:showVal val="1"/>
            </c:dLbl>
            <c:dLbl>
              <c:idx val="148"/>
              <c:layout/>
              <c:tx>
                <c:rich>
                  <a:bodyPr/>
                  <a:lstStyle/>
                  <a:p>
                    <a:r>
                      <a:rPr lang="en-US"/>
                      <a:t>Hywel Dda</a:t>
                    </a:r>
                  </a:p>
                </c:rich>
              </c:tx>
              <c:showVal val="1"/>
            </c:dLbl>
            <c:dLbl>
              <c:idx val="178"/>
              <c:layout/>
              <c:tx>
                <c:rich>
                  <a:bodyPr/>
                  <a:lstStyle/>
                  <a:p>
                    <a:r>
                      <a:rPr lang="en-US" dirty="0" smtClean="0"/>
                      <a:t>ABMU</a:t>
                    </a:r>
                    <a:endParaRPr lang="en-US" dirty="0"/>
                  </a:p>
                </c:rich>
              </c:tx>
              <c:showVal val="1"/>
            </c:dLbl>
            <c:dLbl>
              <c:idx val="190"/>
              <c:layout/>
              <c:tx>
                <c:rich>
                  <a:bodyPr/>
                  <a:lstStyle/>
                  <a:p>
                    <a:r>
                      <a:rPr lang="en-US"/>
                      <a:t>Aneurin</a:t>
                    </a:r>
                    <a:r>
                      <a:rPr lang="en-US" baseline="0"/>
                      <a:t> Bevan</a:t>
                    </a:r>
                    <a:endParaRPr lang="en-US"/>
                  </a:p>
                </c:rich>
              </c:tx>
              <c:showVal val="1"/>
            </c:dLbl>
            <c:dLbl>
              <c:idx val="201"/>
              <c:layout/>
              <c:tx>
                <c:rich>
                  <a:bodyPr/>
                  <a:lstStyle/>
                  <a:p>
                    <a:r>
                      <a:rPr lang="en-US"/>
                      <a:t>Cwm</a:t>
                    </a:r>
                    <a:r>
                      <a:rPr lang="en-US" baseline="0"/>
                      <a:t> Taf</a:t>
                    </a:r>
                    <a:endParaRPr lang="en-US"/>
                  </a:p>
                </c:rich>
              </c:tx>
              <c:showVal val="1"/>
            </c:dLbl>
            <c:delete val="1"/>
            <c:txPr>
              <a:bodyPr rot="-5400000" vert="horz"/>
              <a:lstStyle/>
              <a:p>
                <a:pPr>
                  <a:defRPr/>
                </a:pPr>
                <a:endParaRPr lang="en-US"/>
              </a:p>
            </c:txPr>
          </c:dLbls>
          <c:cat>
            <c:strRef>
              <c:f>'England pregabalin'!$A$2:$A$217</c:f>
              <c:strCache>
                <c:ptCount val="216"/>
                <c:pt idx="0">
                  <c:v>PCT CHILTERN CCG</c:v>
                </c:pt>
                <c:pt idx="1">
                  <c:v>PCT WANDSWORTH CCG</c:v>
                </c:pt>
                <c:pt idx="2">
                  <c:v>PCT RICHMOND CCG</c:v>
                </c:pt>
                <c:pt idx="3">
                  <c:v>PCT MERTON CCG</c:v>
                </c:pt>
                <c:pt idx="4">
                  <c:v>PCT HARINGEY CCG</c:v>
                </c:pt>
                <c:pt idx="5">
                  <c:v>PCT CAMDEN CCG</c:v>
                </c:pt>
                <c:pt idx="6">
                  <c:v>PCT NEWHAM CCG</c:v>
                </c:pt>
                <c:pt idx="7">
                  <c:v>PCT AYLESBURY VALE CCG</c:v>
                </c:pt>
                <c:pt idx="8">
                  <c:v>PCT SLOUGH CCG</c:v>
                </c:pt>
                <c:pt idx="9">
                  <c:v>PCT BRENT CCG</c:v>
                </c:pt>
                <c:pt idx="10">
                  <c:v>PCT HARROW CCG</c:v>
                </c:pt>
                <c:pt idx="11">
                  <c:v>PCT WALTHAM FOREST CCG</c:v>
                </c:pt>
                <c:pt idx="12">
                  <c:v>PCT KINGSTON CCG</c:v>
                </c:pt>
                <c:pt idx="13">
                  <c:v>PCT ENFIELD CCG</c:v>
                </c:pt>
                <c:pt idx="14">
                  <c:v>PCT EALING CCG</c:v>
                </c:pt>
                <c:pt idx="15">
                  <c:v>PCT BARNET CCG</c:v>
                </c:pt>
                <c:pt idx="16">
                  <c:v>PCT LAMBETH CCG</c:v>
                </c:pt>
                <c:pt idx="17">
                  <c:v>PCT HOUNSLOW CCG</c:v>
                </c:pt>
                <c:pt idx="18">
                  <c:v>PCT SUTTON CCG</c:v>
                </c:pt>
                <c:pt idx="19">
                  <c:v>PCT REDBRIDGE CCG</c:v>
                </c:pt>
                <c:pt idx="20">
                  <c:v>PCT WINDSOR, ASCOT AND MAIDENHEAD CCG</c:v>
                </c:pt>
                <c:pt idx="21">
                  <c:v>PCT HERTS VALLEYS CCG</c:v>
                </c:pt>
                <c:pt idx="22">
                  <c:v>PCT WEST LONDON (K&amp;C &amp; QPP) CCG</c:v>
                </c:pt>
                <c:pt idx="23">
                  <c:v>PCT CENTRAL LONDON (WESTMINSTER) CCG</c:v>
                </c:pt>
                <c:pt idx="24">
                  <c:v>PCT EAST SURREY CCG</c:v>
                </c:pt>
                <c:pt idx="25">
                  <c:v>PCT WOKINGHAM CCG</c:v>
                </c:pt>
                <c:pt idx="26">
                  <c:v>PCT HAMMERSMITH AND FULHAM CCG</c:v>
                </c:pt>
                <c:pt idx="27">
                  <c:v>PCT SURREY DOWNS CCG</c:v>
                </c:pt>
                <c:pt idx="28">
                  <c:v>PCT CITY AND HACKNEY CCG</c:v>
                </c:pt>
                <c:pt idx="29">
                  <c:v>PCT HILLINGDON CCG</c:v>
                </c:pt>
                <c:pt idx="30">
                  <c:v>PCT CROYDON CCG</c:v>
                </c:pt>
                <c:pt idx="31">
                  <c:v>PCT BRACKNELL AND ASCOT CCG</c:v>
                </c:pt>
                <c:pt idx="32">
                  <c:v>PCT BRADFORD CITY CCG</c:v>
                </c:pt>
                <c:pt idx="33">
                  <c:v>PCT SOUTHWARK CCG</c:v>
                </c:pt>
                <c:pt idx="34">
                  <c:v>PCT SOUTH WARWICKSHIRE CCG</c:v>
                </c:pt>
                <c:pt idx="35">
                  <c:v>PCT GUILDFORD AND WAVERLEY CCG</c:v>
                </c:pt>
                <c:pt idx="36">
                  <c:v>PCT BARKING &amp; DAGENHAM CCG</c:v>
                </c:pt>
                <c:pt idx="37">
                  <c:v>PCT SOUTH READING CCG</c:v>
                </c:pt>
                <c:pt idx="38">
                  <c:v>PCT LEICESTER CITY CCG</c:v>
                </c:pt>
                <c:pt idx="39">
                  <c:v>PCT SURREY HEATH CCG</c:v>
                </c:pt>
                <c:pt idx="40">
                  <c:v>PCT TOWER HAMLETS CCG</c:v>
                </c:pt>
                <c:pt idx="41">
                  <c:v>PCT OXFORDSHIRE CCG</c:v>
                </c:pt>
                <c:pt idx="42">
                  <c:v>PCT LUTON CCG</c:v>
                </c:pt>
                <c:pt idx="43">
                  <c:v>PCT MILTON KEYNES CCG</c:v>
                </c:pt>
                <c:pt idx="44">
                  <c:v>PCT BROMLEY CCG</c:v>
                </c:pt>
                <c:pt idx="45">
                  <c:v>PCT EAST AND NORTH HERTFORDSHIRE CCG</c:v>
                </c:pt>
                <c:pt idx="46">
                  <c:v>PCT CRAWLEY CCG</c:v>
                </c:pt>
                <c:pt idx="47">
                  <c:v>PCT NORTH WEST SURREY CCG</c:v>
                </c:pt>
                <c:pt idx="48">
                  <c:v>PCT LEEDS NORTH CCG</c:v>
                </c:pt>
                <c:pt idx="49">
                  <c:v>PCT GREENWICH CCG</c:v>
                </c:pt>
                <c:pt idx="50">
                  <c:v>PCT NORTH EAST HAMPSHIRE AND FARNHAM CCG</c:v>
                </c:pt>
                <c:pt idx="51">
                  <c:v>PCT WEST ESSEX CCG</c:v>
                </c:pt>
                <c:pt idx="52">
                  <c:v>PCT HAVERING CCG</c:v>
                </c:pt>
                <c:pt idx="53">
                  <c:v>PCT BATH AND NORTH EAST SOMERSET CCG</c:v>
                </c:pt>
                <c:pt idx="54">
                  <c:v>PCT ISLINGTON CCG</c:v>
                </c:pt>
                <c:pt idx="55">
                  <c:v>PCT BEDFORDSHIRE CCG</c:v>
                </c:pt>
                <c:pt idx="56">
                  <c:v>PCT NORTH &amp; WEST READING CCG</c:v>
                </c:pt>
                <c:pt idx="57">
                  <c:v>PCT DORSET CCG</c:v>
                </c:pt>
                <c:pt idx="58">
                  <c:v>PCT NEWBURY AND DISTRICT CCG</c:v>
                </c:pt>
                <c:pt idx="59">
                  <c:v>PCT SOUTH GLOUCESTERSHIRE CCG</c:v>
                </c:pt>
                <c:pt idx="60">
                  <c:v>PCT LEWISHAM CCG</c:v>
                </c:pt>
                <c:pt idx="61">
                  <c:v>PCT SOUTHERN DERBYSHIRE CCG</c:v>
                </c:pt>
                <c:pt idx="62">
                  <c:v>PCT BIRMINGHAM SOUTH AND CENTRAL CCG</c:v>
                </c:pt>
                <c:pt idx="63">
                  <c:v>PCT NORTH HAMPSHIRE CCG</c:v>
                </c:pt>
                <c:pt idx="64">
                  <c:v>PCT RUSHCLIFFE CCG</c:v>
                </c:pt>
                <c:pt idx="65">
                  <c:v>PCT COVENTRY AND RUGBY CCG</c:v>
                </c:pt>
                <c:pt idx="66">
                  <c:v>PCT LEEDS WEST CCG</c:v>
                </c:pt>
                <c:pt idx="67">
                  <c:v>PCT THURROCK CCG</c:v>
                </c:pt>
                <c:pt idx="68">
                  <c:v>PCT CAMBRIDGESHIRE AND PETERBOROUGH CCG</c:v>
                </c:pt>
                <c:pt idx="69">
                  <c:v>PCT SOLIHULL CCG</c:v>
                </c:pt>
                <c:pt idx="70">
                  <c:v>PCT BRISTOL CCG</c:v>
                </c:pt>
                <c:pt idx="71">
                  <c:v>PCT BEXLEY CCG</c:v>
                </c:pt>
                <c:pt idx="72">
                  <c:v>PCT REDDITCH AND BROMSGROVE CCG</c:v>
                </c:pt>
                <c:pt idx="73">
                  <c:v>PCT WEST KENT CCG</c:v>
                </c:pt>
                <c:pt idx="74">
                  <c:v>PCT HORSHAM AND MID SUSSEX CCG</c:v>
                </c:pt>
                <c:pt idx="75">
                  <c:v>PCT HEREFORDSHIRE CCG</c:v>
                </c:pt>
                <c:pt idx="76">
                  <c:v>PCT EAST LEICESTERSHIRE AND RUTLAND CCG</c:v>
                </c:pt>
                <c:pt idx="77">
                  <c:v>PCT WOLVERHAMPTON CCG</c:v>
                </c:pt>
                <c:pt idx="78">
                  <c:v>PCT EAST STAFFORDSHIRE CCG</c:v>
                </c:pt>
                <c:pt idx="79">
                  <c:v>PCT DUDLEY CCG</c:v>
                </c:pt>
                <c:pt idx="80">
                  <c:v>PCT COASTAL WEST SUSSEX CCG</c:v>
                </c:pt>
                <c:pt idx="81">
                  <c:v>PCT PORTSMOUTH CCG</c:v>
                </c:pt>
                <c:pt idx="82">
                  <c:v>PCT HARROGATE AND RURAL DISTRICT CCG</c:v>
                </c:pt>
                <c:pt idx="83">
                  <c:v>PCT NOTTINGHAM CITY CCG</c:v>
                </c:pt>
                <c:pt idx="84">
                  <c:v>PCT DARTFORD, GRAVESHAM AND SWANLEY CCG</c:v>
                </c:pt>
                <c:pt idx="85">
                  <c:v>PCT WEST LEICESTERSHIRE CCG</c:v>
                </c:pt>
                <c:pt idx="86">
                  <c:v>PCT SOUTH WORCESTERSHIRE CCG</c:v>
                </c:pt>
                <c:pt idx="87">
                  <c:v>PCT WYRE FOREST CCG</c:v>
                </c:pt>
                <c:pt idx="88">
                  <c:v>PCT WEST HAMPSHIRE CCG</c:v>
                </c:pt>
                <c:pt idx="89">
                  <c:v>PCT BASILDON AND BRENTWOOD CCG</c:v>
                </c:pt>
                <c:pt idx="90">
                  <c:v>PCT NORTH KIRKLEES CCG</c:v>
                </c:pt>
                <c:pt idx="91">
                  <c:v>PCT SOMERSET CCG</c:v>
                </c:pt>
                <c:pt idx="92">
                  <c:v>PCT CASTLE POINT AND ROCHFORD CCG</c:v>
                </c:pt>
                <c:pt idx="93">
                  <c:v>PCT NORTH EAST LINCOLNSHIRE CCG</c:v>
                </c:pt>
                <c:pt idx="94">
                  <c:v>PCT STAFFORD AND SURROUNDS CCG</c:v>
                </c:pt>
                <c:pt idx="95">
                  <c:v>PCT GLOUCESTERSHIRE CCG</c:v>
                </c:pt>
                <c:pt idx="96">
                  <c:v>PCT BIRMINGHAM CROSSCITY CCG</c:v>
                </c:pt>
                <c:pt idx="97">
                  <c:v>PCT AIREDALE, WHARFEDALE AND CRAVEN CCG</c:v>
                </c:pt>
                <c:pt idx="98">
                  <c:v>PCT SHROPSHIRE CCG</c:v>
                </c:pt>
                <c:pt idx="99">
                  <c:v>PCT ASHFORD CCG</c:v>
                </c:pt>
                <c:pt idx="100">
                  <c:v>PCT FAREHAM AND GOSPORT CCG</c:v>
                </c:pt>
                <c:pt idx="101">
                  <c:v>PCT NENE CCG</c:v>
                </c:pt>
                <c:pt idx="102">
                  <c:v>PCT SOUTHEND CCG</c:v>
                </c:pt>
                <c:pt idx="103">
                  <c:v>PCT CALDERDALE CCG</c:v>
                </c:pt>
                <c:pt idx="104">
                  <c:v>PCT WARWICKSHIRE NORTH CCG</c:v>
                </c:pt>
                <c:pt idx="105">
                  <c:v>PCT SOUTHAMPTON CCG</c:v>
                </c:pt>
                <c:pt idx="106">
                  <c:v>PCT LEEDS SOUTH AND EAST CCG</c:v>
                </c:pt>
                <c:pt idx="107">
                  <c:v>PCT NORTH SOMERSET CCG</c:v>
                </c:pt>
                <c:pt idx="108">
                  <c:v>PCT SANDWELL AND WEST BIRMINGHAM CCG</c:v>
                </c:pt>
                <c:pt idx="109">
                  <c:v>PCT HIGH WEALD LEWES HAVENS CCG</c:v>
                </c:pt>
                <c:pt idx="110">
                  <c:v>Powys</c:v>
                </c:pt>
                <c:pt idx="111">
                  <c:v>PCT BRADFORD DISTRICTS CCG</c:v>
                </c:pt>
                <c:pt idx="112">
                  <c:v>PCT WILTSHIRE CCG</c:v>
                </c:pt>
                <c:pt idx="113">
                  <c:v>PCT EREWASH CCG</c:v>
                </c:pt>
                <c:pt idx="114">
                  <c:v>PCT SOUTH EASTERN HAMPSHIRE CCG</c:v>
                </c:pt>
                <c:pt idx="115">
                  <c:v>PCT GREATER HUDDERSFIELD CCG</c:v>
                </c:pt>
                <c:pt idx="116">
                  <c:v>PCT CORBY CCG</c:v>
                </c:pt>
                <c:pt idx="117">
                  <c:v>PCT CENTRAL MANCHESTER CCG</c:v>
                </c:pt>
                <c:pt idx="118">
                  <c:v>PCT CUMBRIA CCG</c:v>
                </c:pt>
                <c:pt idx="119">
                  <c:v>PCT HASTINGS &amp; ROTHER CCG</c:v>
                </c:pt>
                <c:pt idx="120">
                  <c:v>PCT CHORLEY AND SOUTH RIBBLE CCG</c:v>
                </c:pt>
                <c:pt idx="121">
                  <c:v>Cardiff and Vale</c:v>
                </c:pt>
                <c:pt idx="122">
                  <c:v>PCT SWINDON CCG</c:v>
                </c:pt>
                <c:pt idx="123">
                  <c:v>PCT MID ESSEX CCG</c:v>
                </c:pt>
                <c:pt idx="124">
                  <c:v>PCT WEST CHESHIRE CCG</c:v>
                </c:pt>
                <c:pt idx="125">
                  <c:v>PCT CANNOCK CHASE CCG</c:v>
                </c:pt>
                <c:pt idx="126">
                  <c:v>PCT EASTERN CHESHIRE CCG</c:v>
                </c:pt>
                <c:pt idx="127">
                  <c:v>PCT HULL CCG</c:v>
                </c:pt>
                <c:pt idx="128">
                  <c:v>PCT EAST RIDING OF YORKSHIRE CCG</c:v>
                </c:pt>
                <c:pt idx="129">
                  <c:v>PCT IPSWICH AND EAST SUFFOLK CCG</c:v>
                </c:pt>
                <c:pt idx="130">
                  <c:v>PCT NOTTINGHAM NORTH &amp; EAST CCG</c:v>
                </c:pt>
                <c:pt idx="131">
                  <c:v>PCT SOUTH LINCOLNSHIRE CCG</c:v>
                </c:pt>
                <c:pt idx="132">
                  <c:v>PCT BRIGHTON &amp; HOVE CCG</c:v>
                </c:pt>
                <c:pt idx="133">
                  <c:v>PCT NORTH STAFFORDSHIRE CCG</c:v>
                </c:pt>
                <c:pt idx="134">
                  <c:v>PCT SOUTH CHESHIRE CCG</c:v>
                </c:pt>
                <c:pt idx="135">
                  <c:v>PCT NOTTINGHAM WEST CCG</c:v>
                </c:pt>
                <c:pt idx="136">
                  <c:v>PCT VALE OF YORK CCG</c:v>
                </c:pt>
                <c:pt idx="137">
                  <c:v>PCT CANTERBURY AND COASTAL CCG</c:v>
                </c:pt>
                <c:pt idx="138">
                  <c:v>PCT EASTBOURNE, HAILSHAM AND SEAFORD CCG</c:v>
                </c:pt>
                <c:pt idx="139">
                  <c:v>PCT MEDWAY CCG</c:v>
                </c:pt>
                <c:pt idx="140">
                  <c:v>BCU</c:v>
                </c:pt>
                <c:pt idx="141">
                  <c:v>PCT GREATER PRESTON CCG</c:v>
                </c:pt>
                <c:pt idx="142">
                  <c:v>PCT NEWARK &amp; SHERWOOD CCG</c:v>
                </c:pt>
                <c:pt idx="143">
                  <c:v>PCT TELFORD &amp; WREKIN CCG</c:v>
                </c:pt>
                <c:pt idx="144">
                  <c:v>PCT TRAFFORD CCG</c:v>
                </c:pt>
                <c:pt idx="145">
                  <c:v>PCT HAMBLETON, RICHMONDSHIRE AND WHITBY CCG</c:v>
                </c:pt>
                <c:pt idx="146">
                  <c:v>PCT SHEFFIELD CCG</c:v>
                </c:pt>
                <c:pt idx="147">
                  <c:v>PCT SE STAFFS &amp; SEISDON PENINSULAR CCG</c:v>
                </c:pt>
                <c:pt idx="148">
                  <c:v>Hywel Dda</c:v>
                </c:pt>
                <c:pt idx="149">
                  <c:v>PCT NORTH, EAST, WEST DEVON CCG</c:v>
                </c:pt>
                <c:pt idx="150">
                  <c:v>PCT WEST SUFFOLK CCG</c:v>
                </c:pt>
                <c:pt idx="151">
                  <c:v>PCT NORTH LINCOLNSHIRE CCG</c:v>
                </c:pt>
                <c:pt idx="152">
                  <c:v>PCT STOKE ON TRENT CCG</c:v>
                </c:pt>
                <c:pt idx="153">
                  <c:v>PCT BLACKBURN WITH DARWEN CCG</c:v>
                </c:pt>
                <c:pt idx="154">
                  <c:v>PCT ROTHERHAM CCG</c:v>
                </c:pt>
                <c:pt idx="155">
                  <c:v>PCT STOCKPORT CCG</c:v>
                </c:pt>
                <c:pt idx="156">
                  <c:v>PCT SOUTH KENT COAST CCG</c:v>
                </c:pt>
                <c:pt idx="157">
                  <c:v>PCT SOUTH WEST LINCOLNSHIRE CCG</c:v>
                </c:pt>
                <c:pt idx="158">
                  <c:v>PCT MANSFIELD &amp; ASHFIELD CCG</c:v>
                </c:pt>
                <c:pt idx="159">
                  <c:v>PCT WARRINGTON CCG</c:v>
                </c:pt>
                <c:pt idx="160">
                  <c:v>PCT LANCASHIRE NORTH CCG</c:v>
                </c:pt>
                <c:pt idx="161">
                  <c:v>PCT SCARBOROUGH AND RYEDALE CCG</c:v>
                </c:pt>
                <c:pt idx="162">
                  <c:v>PCT SOUTH NORFOLK CCG</c:v>
                </c:pt>
                <c:pt idx="163">
                  <c:v>PCT EAST LANCASHIRE CCG</c:v>
                </c:pt>
                <c:pt idx="164">
                  <c:v>PCT WIRRAL CCG</c:v>
                </c:pt>
                <c:pt idx="165">
                  <c:v>PCT NORWICH CCG</c:v>
                </c:pt>
                <c:pt idx="166">
                  <c:v>PCT SOUTH MANCHESTER CCG</c:v>
                </c:pt>
                <c:pt idx="167">
                  <c:v>PCT SOUTH DEVON AND TORBAY CCG</c:v>
                </c:pt>
                <c:pt idx="168">
                  <c:v>PCT BURY CCG</c:v>
                </c:pt>
                <c:pt idx="169">
                  <c:v>PCT VALE ROYAL CCG</c:v>
                </c:pt>
                <c:pt idx="170">
                  <c:v>PCT WALSALL CCG</c:v>
                </c:pt>
                <c:pt idx="171">
                  <c:v>PCT SWALE CCG</c:v>
                </c:pt>
                <c:pt idx="172">
                  <c:v>PCT BOLTON CCG</c:v>
                </c:pt>
                <c:pt idx="173">
                  <c:v>PCT ISLE OF WIGHT CCG</c:v>
                </c:pt>
                <c:pt idx="174">
                  <c:v>PCT KERNOW CCG</c:v>
                </c:pt>
                <c:pt idx="175">
                  <c:v>PCT NORTH NORFOLK CCG</c:v>
                </c:pt>
                <c:pt idx="176">
                  <c:v>PCT LINCOLNSHIRE WEST CCG</c:v>
                </c:pt>
                <c:pt idx="177">
                  <c:v>PCT WAKEFIELD CCG</c:v>
                </c:pt>
                <c:pt idx="178">
                  <c:v>ABMU</c:v>
                </c:pt>
                <c:pt idx="179">
                  <c:v>PCT DARLINGTON CCG</c:v>
                </c:pt>
                <c:pt idx="180">
                  <c:v>PCT NORTH DERBYSHIRE CCG</c:v>
                </c:pt>
                <c:pt idx="181">
                  <c:v>PCT SOUTHPORT AND FORMBY CCG</c:v>
                </c:pt>
                <c:pt idx="182">
                  <c:v>PCT WEST LANCASHIRE CCG</c:v>
                </c:pt>
                <c:pt idx="183">
                  <c:v>PCT NORTH EAST ESSEX CCG</c:v>
                </c:pt>
                <c:pt idx="184">
                  <c:v>PCT BARNSLEY CCG</c:v>
                </c:pt>
                <c:pt idx="185">
                  <c:v>PCT SUNDERLAND CCG</c:v>
                </c:pt>
                <c:pt idx="186">
                  <c:v>PCT TAMESIDE AND GLOSSOP CCG</c:v>
                </c:pt>
                <c:pt idx="187">
                  <c:v>PCT HEYWOOD, MIDDLETON &amp; ROCHDALE CCG</c:v>
                </c:pt>
                <c:pt idx="188">
                  <c:v>PCT WEST NORFOLK CCG</c:v>
                </c:pt>
                <c:pt idx="189">
                  <c:v>PCT SALFORD CCG</c:v>
                </c:pt>
                <c:pt idx="190">
                  <c:v>Aneurin Bevan</c:v>
                </c:pt>
                <c:pt idx="191">
                  <c:v>PCT OLDHAM CCG</c:v>
                </c:pt>
                <c:pt idx="192">
                  <c:v>PCT NORTH TYNESIDE CCG</c:v>
                </c:pt>
                <c:pt idx="193">
                  <c:v>PCT NORTHUMBERLAND CCG</c:v>
                </c:pt>
                <c:pt idx="194">
                  <c:v>PCT THANET CCG</c:v>
                </c:pt>
                <c:pt idx="195">
                  <c:v>PCT HARTLEPOOL AND STOCKTON-ON-TEES CCG</c:v>
                </c:pt>
                <c:pt idx="196">
                  <c:v>PCT DONCASTER CCG</c:v>
                </c:pt>
                <c:pt idx="197">
                  <c:v>PCT BLACKPOOL CCG</c:v>
                </c:pt>
                <c:pt idx="198">
                  <c:v>PCT NORTH MANCHESTER CCG</c:v>
                </c:pt>
                <c:pt idx="199">
                  <c:v>PCT NEWCASTLE GATESHEAD CCG</c:v>
                </c:pt>
                <c:pt idx="200">
                  <c:v>PCT SOUTH TYNESIDE CCG</c:v>
                </c:pt>
                <c:pt idx="201">
                  <c:v>Cwm Taf</c:v>
                </c:pt>
                <c:pt idx="202">
                  <c:v>PCT BASSETLAW CCG</c:v>
                </c:pt>
                <c:pt idx="203">
                  <c:v>PCT FYLDE &amp; WYRE CCG</c:v>
                </c:pt>
                <c:pt idx="204">
                  <c:v>PCT NORTH DURHAM CCG</c:v>
                </c:pt>
                <c:pt idx="205">
                  <c:v>PCT GREAT YARMOUTH &amp; WAVENEY CCG</c:v>
                </c:pt>
                <c:pt idx="206">
                  <c:v>PCT LIVERPOOL CCG</c:v>
                </c:pt>
                <c:pt idx="207">
                  <c:v>PCT HARDWICK CCG</c:v>
                </c:pt>
                <c:pt idx="208">
                  <c:v>PCT SOUTH SEFTON CCG</c:v>
                </c:pt>
                <c:pt idx="209">
                  <c:v>PCT SOUTH TEES CCG</c:v>
                </c:pt>
                <c:pt idx="210">
                  <c:v>PCT LINCOLNSHIRE EAST CCG</c:v>
                </c:pt>
                <c:pt idx="211">
                  <c:v>PCT WIGAN BOROUGH CCG</c:v>
                </c:pt>
                <c:pt idx="212">
                  <c:v>PCT DURHAM DALES,EASINGTON &amp; SEDGEFIELD CCG</c:v>
                </c:pt>
                <c:pt idx="213">
                  <c:v>PCT HALTON CCG</c:v>
                </c:pt>
                <c:pt idx="214">
                  <c:v>PCT KNOWSLEY CCG</c:v>
                </c:pt>
                <c:pt idx="215">
                  <c:v>PCT ST HELENS CCG</c:v>
                </c:pt>
              </c:strCache>
            </c:strRef>
          </c:cat>
          <c:val>
            <c:numRef>
              <c:f>'England pregabalin'!$B$2:$B$217</c:f>
              <c:numCache>
                <c:formatCode>General</c:formatCode>
                <c:ptCount val="216"/>
                <c:pt idx="0">
                  <c:v>329.21999999999969</c:v>
                </c:pt>
                <c:pt idx="1">
                  <c:v>366.34000000000032</c:v>
                </c:pt>
                <c:pt idx="2">
                  <c:v>384.54999999999995</c:v>
                </c:pt>
                <c:pt idx="3">
                  <c:v>384.82</c:v>
                </c:pt>
                <c:pt idx="4">
                  <c:v>403</c:v>
                </c:pt>
                <c:pt idx="5">
                  <c:v>406.39</c:v>
                </c:pt>
                <c:pt idx="6">
                  <c:v>414.9</c:v>
                </c:pt>
                <c:pt idx="7">
                  <c:v>418.28000000000003</c:v>
                </c:pt>
                <c:pt idx="8">
                  <c:v>426.56</c:v>
                </c:pt>
                <c:pt idx="9">
                  <c:v>431.53999999999951</c:v>
                </c:pt>
                <c:pt idx="10">
                  <c:v>435.71000000000004</c:v>
                </c:pt>
                <c:pt idx="11">
                  <c:v>436.15000000000032</c:v>
                </c:pt>
                <c:pt idx="12">
                  <c:v>439.81</c:v>
                </c:pt>
                <c:pt idx="13">
                  <c:v>447.77</c:v>
                </c:pt>
                <c:pt idx="14">
                  <c:v>450.19</c:v>
                </c:pt>
                <c:pt idx="15">
                  <c:v>450.95</c:v>
                </c:pt>
                <c:pt idx="16">
                  <c:v>450.96</c:v>
                </c:pt>
                <c:pt idx="17">
                  <c:v>454.16</c:v>
                </c:pt>
                <c:pt idx="18">
                  <c:v>461.9299999999995</c:v>
                </c:pt>
                <c:pt idx="19">
                  <c:v>473.4</c:v>
                </c:pt>
                <c:pt idx="20">
                  <c:v>474.47999999999956</c:v>
                </c:pt>
                <c:pt idx="21">
                  <c:v>496.4899999999995</c:v>
                </c:pt>
                <c:pt idx="22">
                  <c:v>504.9899999999995</c:v>
                </c:pt>
                <c:pt idx="23">
                  <c:v>505.31000000000006</c:v>
                </c:pt>
                <c:pt idx="24">
                  <c:v>508.32</c:v>
                </c:pt>
                <c:pt idx="25">
                  <c:v>512.88</c:v>
                </c:pt>
                <c:pt idx="26">
                  <c:v>514.20000000000005</c:v>
                </c:pt>
                <c:pt idx="27">
                  <c:v>518.27000000000055</c:v>
                </c:pt>
                <c:pt idx="28">
                  <c:v>525.97</c:v>
                </c:pt>
                <c:pt idx="29">
                  <c:v>529.41999999999996</c:v>
                </c:pt>
                <c:pt idx="30">
                  <c:v>536.72</c:v>
                </c:pt>
                <c:pt idx="31">
                  <c:v>536.849999999999</c:v>
                </c:pt>
                <c:pt idx="32">
                  <c:v>553.64</c:v>
                </c:pt>
                <c:pt idx="33">
                  <c:v>554.37</c:v>
                </c:pt>
                <c:pt idx="34">
                  <c:v>559.71</c:v>
                </c:pt>
                <c:pt idx="35">
                  <c:v>561.93999999999949</c:v>
                </c:pt>
                <c:pt idx="36">
                  <c:v>567.79999999999995</c:v>
                </c:pt>
                <c:pt idx="37">
                  <c:v>577.66999999999996</c:v>
                </c:pt>
                <c:pt idx="38">
                  <c:v>597.42000000000007</c:v>
                </c:pt>
                <c:pt idx="39">
                  <c:v>597.74</c:v>
                </c:pt>
                <c:pt idx="40">
                  <c:v>606.05999999999949</c:v>
                </c:pt>
                <c:pt idx="41">
                  <c:v>612.29999999999995</c:v>
                </c:pt>
                <c:pt idx="42">
                  <c:v>613.29000000000053</c:v>
                </c:pt>
                <c:pt idx="43">
                  <c:v>617.67000000000053</c:v>
                </c:pt>
                <c:pt idx="44">
                  <c:v>619.59</c:v>
                </c:pt>
                <c:pt idx="45">
                  <c:v>622.57999999999993</c:v>
                </c:pt>
                <c:pt idx="46">
                  <c:v>628.88</c:v>
                </c:pt>
                <c:pt idx="47">
                  <c:v>633.52</c:v>
                </c:pt>
                <c:pt idx="48">
                  <c:v>637.94999999999948</c:v>
                </c:pt>
                <c:pt idx="49">
                  <c:v>648.05999999999949</c:v>
                </c:pt>
                <c:pt idx="50">
                  <c:v>648.82999999999947</c:v>
                </c:pt>
                <c:pt idx="51">
                  <c:v>651.20000000000005</c:v>
                </c:pt>
                <c:pt idx="52">
                  <c:v>651.89</c:v>
                </c:pt>
                <c:pt idx="53">
                  <c:v>654.68000000000052</c:v>
                </c:pt>
                <c:pt idx="54">
                  <c:v>655.23</c:v>
                </c:pt>
                <c:pt idx="55">
                  <c:v>664.93000000000006</c:v>
                </c:pt>
                <c:pt idx="56">
                  <c:v>672.93000000000006</c:v>
                </c:pt>
                <c:pt idx="57">
                  <c:v>675.24</c:v>
                </c:pt>
                <c:pt idx="58">
                  <c:v>687.99</c:v>
                </c:pt>
                <c:pt idx="59">
                  <c:v>689.03</c:v>
                </c:pt>
                <c:pt idx="60">
                  <c:v>693.05</c:v>
                </c:pt>
                <c:pt idx="61">
                  <c:v>694.8599999999991</c:v>
                </c:pt>
                <c:pt idx="62">
                  <c:v>705.93999999999949</c:v>
                </c:pt>
                <c:pt idx="63">
                  <c:v>706.2</c:v>
                </c:pt>
                <c:pt idx="64">
                  <c:v>710.74</c:v>
                </c:pt>
                <c:pt idx="65">
                  <c:v>725.76</c:v>
                </c:pt>
                <c:pt idx="66">
                  <c:v>736.83999999999946</c:v>
                </c:pt>
                <c:pt idx="67">
                  <c:v>738.91</c:v>
                </c:pt>
                <c:pt idx="68">
                  <c:v>744.34999999999911</c:v>
                </c:pt>
                <c:pt idx="69">
                  <c:v>748.15000000000009</c:v>
                </c:pt>
                <c:pt idx="70">
                  <c:v>755.90000000000009</c:v>
                </c:pt>
                <c:pt idx="71">
                  <c:v>768.27000000000055</c:v>
                </c:pt>
                <c:pt idx="72">
                  <c:v>769.6</c:v>
                </c:pt>
                <c:pt idx="73">
                  <c:v>774.11</c:v>
                </c:pt>
                <c:pt idx="74">
                  <c:v>775.28000000000054</c:v>
                </c:pt>
                <c:pt idx="75">
                  <c:v>782.45999999999947</c:v>
                </c:pt>
                <c:pt idx="76">
                  <c:v>783.94999999999948</c:v>
                </c:pt>
                <c:pt idx="77">
                  <c:v>789.77000000000055</c:v>
                </c:pt>
                <c:pt idx="78">
                  <c:v>794.2</c:v>
                </c:pt>
                <c:pt idx="79">
                  <c:v>805.91000000000008</c:v>
                </c:pt>
                <c:pt idx="80">
                  <c:v>805.98</c:v>
                </c:pt>
                <c:pt idx="81">
                  <c:v>807.05</c:v>
                </c:pt>
                <c:pt idx="82">
                  <c:v>810.98</c:v>
                </c:pt>
                <c:pt idx="83">
                  <c:v>811.01</c:v>
                </c:pt>
                <c:pt idx="84">
                  <c:v>826.72</c:v>
                </c:pt>
                <c:pt idx="85">
                  <c:v>827.34999999999911</c:v>
                </c:pt>
                <c:pt idx="86">
                  <c:v>828.07999999999993</c:v>
                </c:pt>
                <c:pt idx="87">
                  <c:v>840.79000000000053</c:v>
                </c:pt>
                <c:pt idx="88">
                  <c:v>845.17000000000053</c:v>
                </c:pt>
                <c:pt idx="89">
                  <c:v>846.83999999999946</c:v>
                </c:pt>
                <c:pt idx="90">
                  <c:v>847.41000000000008</c:v>
                </c:pt>
                <c:pt idx="91">
                  <c:v>851.5</c:v>
                </c:pt>
                <c:pt idx="92">
                  <c:v>851.63</c:v>
                </c:pt>
                <c:pt idx="93">
                  <c:v>856.47</c:v>
                </c:pt>
                <c:pt idx="94">
                  <c:v>858.89</c:v>
                </c:pt>
                <c:pt idx="95">
                  <c:v>860.22</c:v>
                </c:pt>
                <c:pt idx="96">
                  <c:v>871.3</c:v>
                </c:pt>
                <c:pt idx="97">
                  <c:v>874.53</c:v>
                </c:pt>
                <c:pt idx="98">
                  <c:v>878.19</c:v>
                </c:pt>
                <c:pt idx="99">
                  <c:v>881.62</c:v>
                </c:pt>
                <c:pt idx="100">
                  <c:v>883.72</c:v>
                </c:pt>
                <c:pt idx="101">
                  <c:v>884</c:v>
                </c:pt>
                <c:pt idx="102">
                  <c:v>887.61</c:v>
                </c:pt>
                <c:pt idx="103">
                  <c:v>889.4</c:v>
                </c:pt>
                <c:pt idx="104">
                  <c:v>891.92000000000007</c:v>
                </c:pt>
                <c:pt idx="105">
                  <c:v>906.94999999999948</c:v>
                </c:pt>
                <c:pt idx="106">
                  <c:v>909.1099999999999</c:v>
                </c:pt>
                <c:pt idx="107">
                  <c:v>920.56999999999948</c:v>
                </c:pt>
                <c:pt idx="108">
                  <c:v>923.31999999999948</c:v>
                </c:pt>
                <c:pt idx="109">
                  <c:v>926.6</c:v>
                </c:pt>
                <c:pt idx="110">
                  <c:v>929.4</c:v>
                </c:pt>
                <c:pt idx="111">
                  <c:v>931.35999999999922</c:v>
                </c:pt>
                <c:pt idx="112">
                  <c:v>939.11</c:v>
                </c:pt>
                <c:pt idx="113">
                  <c:v>939.67000000000053</c:v>
                </c:pt>
                <c:pt idx="114">
                  <c:v>941.66000000000008</c:v>
                </c:pt>
                <c:pt idx="115">
                  <c:v>950.17000000000053</c:v>
                </c:pt>
                <c:pt idx="116">
                  <c:v>950.87</c:v>
                </c:pt>
                <c:pt idx="117">
                  <c:v>955.58</c:v>
                </c:pt>
                <c:pt idx="118">
                  <c:v>961.75</c:v>
                </c:pt>
                <c:pt idx="119">
                  <c:v>965.09</c:v>
                </c:pt>
                <c:pt idx="120">
                  <c:v>967.1099999999999</c:v>
                </c:pt>
                <c:pt idx="121">
                  <c:v>969.72</c:v>
                </c:pt>
                <c:pt idx="122">
                  <c:v>975.49</c:v>
                </c:pt>
                <c:pt idx="123">
                  <c:v>982.90000000000009</c:v>
                </c:pt>
                <c:pt idx="124">
                  <c:v>982.93000000000006</c:v>
                </c:pt>
                <c:pt idx="125">
                  <c:v>988.64</c:v>
                </c:pt>
                <c:pt idx="126">
                  <c:v>995.91000000000008</c:v>
                </c:pt>
                <c:pt idx="127">
                  <c:v>996.01</c:v>
                </c:pt>
                <c:pt idx="128">
                  <c:v>996.07999999999993</c:v>
                </c:pt>
                <c:pt idx="129">
                  <c:v>997.3</c:v>
                </c:pt>
                <c:pt idx="130">
                  <c:v>1012.23</c:v>
                </c:pt>
                <c:pt idx="131">
                  <c:v>1015.47</c:v>
                </c:pt>
                <c:pt idx="132">
                  <c:v>1018.74</c:v>
                </c:pt>
                <c:pt idx="133">
                  <c:v>1023.76</c:v>
                </c:pt>
                <c:pt idx="134">
                  <c:v>1033.55</c:v>
                </c:pt>
                <c:pt idx="135">
                  <c:v>1034.5500000000002</c:v>
                </c:pt>
                <c:pt idx="136">
                  <c:v>1034.97</c:v>
                </c:pt>
                <c:pt idx="137">
                  <c:v>1054.8899999999999</c:v>
                </c:pt>
                <c:pt idx="138">
                  <c:v>1055.49</c:v>
                </c:pt>
                <c:pt idx="139">
                  <c:v>1057.26</c:v>
                </c:pt>
                <c:pt idx="140">
                  <c:v>1068.8499999999999</c:v>
                </c:pt>
                <c:pt idx="141">
                  <c:v>1069.52</c:v>
                </c:pt>
                <c:pt idx="142">
                  <c:v>1074.5899999999999</c:v>
                </c:pt>
                <c:pt idx="143">
                  <c:v>1074.81</c:v>
                </c:pt>
                <c:pt idx="144">
                  <c:v>1081.44</c:v>
                </c:pt>
                <c:pt idx="145">
                  <c:v>1082.47</c:v>
                </c:pt>
                <c:pt idx="146">
                  <c:v>1082.8899999999999</c:v>
                </c:pt>
                <c:pt idx="147">
                  <c:v>1089.6899999999998</c:v>
                </c:pt>
                <c:pt idx="148">
                  <c:v>1108.05</c:v>
                </c:pt>
                <c:pt idx="149">
                  <c:v>1108.31</c:v>
                </c:pt>
                <c:pt idx="150">
                  <c:v>1110.3200000000002</c:v>
                </c:pt>
                <c:pt idx="151">
                  <c:v>1111.93</c:v>
                </c:pt>
                <c:pt idx="152">
                  <c:v>1112.05</c:v>
                </c:pt>
                <c:pt idx="153">
                  <c:v>1121.8799999999999</c:v>
                </c:pt>
                <c:pt idx="154">
                  <c:v>1127.8699999999999</c:v>
                </c:pt>
                <c:pt idx="155">
                  <c:v>1133.08</c:v>
                </c:pt>
                <c:pt idx="156">
                  <c:v>1134.71</c:v>
                </c:pt>
                <c:pt idx="157">
                  <c:v>1142.1099999999999</c:v>
                </c:pt>
                <c:pt idx="158">
                  <c:v>1146.1499999999999</c:v>
                </c:pt>
                <c:pt idx="159">
                  <c:v>1163.06</c:v>
                </c:pt>
                <c:pt idx="160">
                  <c:v>1174.9000000000001</c:v>
                </c:pt>
                <c:pt idx="161">
                  <c:v>1186.6299999999999</c:v>
                </c:pt>
                <c:pt idx="162">
                  <c:v>1191.01</c:v>
                </c:pt>
                <c:pt idx="163">
                  <c:v>1191.21</c:v>
                </c:pt>
                <c:pt idx="164">
                  <c:v>1197.74</c:v>
                </c:pt>
                <c:pt idx="165">
                  <c:v>1201.9100000000001</c:v>
                </c:pt>
                <c:pt idx="166">
                  <c:v>1202.31</c:v>
                </c:pt>
                <c:pt idx="167">
                  <c:v>1216.06</c:v>
                </c:pt>
                <c:pt idx="168">
                  <c:v>1218.04</c:v>
                </c:pt>
                <c:pt idx="169">
                  <c:v>1222.5999999999999</c:v>
                </c:pt>
                <c:pt idx="170">
                  <c:v>1223.1199999999999</c:v>
                </c:pt>
                <c:pt idx="171">
                  <c:v>1240.26</c:v>
                </c:pt>
                <c:pt idx="172">
                  <c:v>1249.74</c:v>
                </c:pt>
                <c:pt idx="173">
                  <c:v>1260.83</c:v>
                </c:pt>
                <c:pt idx="174">
                  <c:v>1263.5899999999999</c:v>
                </c:pt>
                <c:pt idx="175">
                  <c:v>1266.77</c:v>
                </c:pt>
                <c:pt idx="176">
                  <c:v>1274.21</c:v>
                </c:pt>
                <c:pt idx="177">
                  <c:v>1278.78</c:v>
                </c:pt>
                <c:pt idx="178">
                  <c:v>1319.6299999999999</c:v>
                </c:pt>
                <c:pt idx="179">
                  <c:v>1319.94</c:v>
                </c:pt>
                <c:pt idx="180">
                  <c:v>1344.1399999999999</c:v>
                </c:pt>
                <c:pt idx="181">
                  <c:v>1355.11</c:v>
                </c:pt>
                <c:pt idx="182">
                  <c:v>1364.33</c:v>
                </c:pt>
                <c:pt idx="183">
                  <c:v>1367.2</c:v>
                </c:pt>
                <c:pt idx="184">
                  <c:v>1371.6399999999999</c:v>
                </c:pt>
                <c:pt idx="185">
                  <c:v>1374.71</c:v>
                </c:pt>
                <c:pt idx="186">
                  <c:v>1376.6499999999999</c:v>
                </c:pt>
                <c:pt idx="187">
                  <c:v>1406.1499999999999</c:v>
                </c:pt>
                <c:pt idx="188">
                  <c:v>1412.24</c:v>
                </c:pt>
                <c:pt idx="189">
                  <c:v>1413.1299999999999</c:v>
                </c:pt>
                <c:pt idx="190">
                  <c:v>1416.7</c:v>
                </c:pt>
                <c:pt idx="191">
                  <c:v>1419.3000000000002</c:v>
                </c:pt>
                <c:pt idx="192">
                  <c:v>1420.45</c:v>
                </c:pt>
                <c:pt idx="193">
                  <c:v>1423.86</c:v>
                </c:pt>
                <c:pt idx="194">
                  <c:v>1432.12</c:v>
                </c:pt>
                <c:pt idx="195">
                  <c:v>1433.22</c:v>
                </c:pt>
                <c:pt idx="196">
                  <c:v>1435.8200000000002</c:v>
                </c:pt>
                <c:pt idx="197">
                  <c:v>1436.01</c:v>
                </c:pt>
                <c:pt idx="198">
                  <c:v>1444.3</c:v>
                </c:pt>
                <c:pt idx="199">
                  <c:v>1445.84</c:v>
                </c:pt>
                <c:pt idx="200">
                  <c:v>1446.1699999999998</c:v>
                </c:pt>
                <c:pt idx="201">
                  <c:v>1448.25</c:v>
                </c:pt>
                <c:pt idx="202">
                  <c:v>1453.23</c:v>
                </c:pt>
                <c:pt idx="203">
                  <c:v>1474.6899999999998</c:v>
                </c:pt>
                <c:pt idx="204">
                  <c:v>1502.25</c:v>
                </c:pt>
                <c:pt idx="205">
                  <c:v>1534.24</c:v>
                </c:pt>
                <c:pt idx="206">
                  <c:v>1567.93</c:v>
                </c:pt>
                <c:pt idx="207">
                  <c:v>1575.21</c:v>
                </c:pt>
                <c:pt idx="208">
                  <c:v>1652.05</c:v>
                </c:pt>
                <c:pt idx="209">
                  <c:v>1662.35</c:v>
                </c:pt>
                <c:pt idx="210">
                  <c:v>1700.25</c:v>
                </c:pt>
                <c:pt idx="211">
                  <c:v>1701.33</c:v>
                </c:pt>
                <c:pt idx="212">
                  <c:v>1818.59</c:v>
                </c:pt>
                <c:pt idx="213">
                  <c:v>1831.99</c:v>
                </c:pt>
                <c:pt idx="214">
                  <c:v>1899.1499999999999</c:v>
                </c:pt>
                <c:pt idx="215">
                  <c:v>1914.3</c:v>
                </c:pt>
              </c:numCache>
            </c:numRef>
          </c:val>
        </c:ser>
        <c:axId val="83869056"/>
        <c:axId val="83879040"/>
      </c:barChart>
      <c:lineChart>
        <c:grouping val="standard"/>
        <c:ser>
          <c:idx val="1"/>
          <c:order val="1"/>
          <c:tx>
            <c:strRef>
              <c:f>'England pregabalin'!$C$1</c:f>
              <c:strCache>
                <c:ptCount val="1"/>
                <c:pt idx="0">
                  <c:v>England Average</c:v>
                </c:pt>
              </c:strCache>
            </c:strRef>
          </c:tx>
          <c:marker>
            <c:symbol val="none"/>
          </c:marker>
          <c:cat>
            <c:strRef>
              <c:f>'England pregabalin'!$A$2:$A$217</c:f>
              <c:strCache>
                <c:ptCount val="216"/>
                <c:pt idx="0">
                  <c:v>PCT CHILTERN CCG</c:v>
                </c:pt>
                <c:pt idx="1">
                  <c:v>PCT WANDSWORTH CCG</c:v>
                </c:pt>
                <c:pt idx="2">
                  <c:v>PCT RICHMOND CCG</c:v>
                </c:pt>
                <c:pt idx="3">
                  <c:v>PCT MERTON CCG</c:v>
                </c:pt>
                <c:pt idx="4">
                  <c:v>PCT HARINGEY CCG</c:v>
                </c:pt>
                <c:pt idx="5">
                  <c:v>PCT CAMDEN CCG</c:v>
                </c:pt>
                <c:pt idx="6">
                  <c:v>PCT NEWHAM CCG</c:v>
                </c:pt>
                <c:pt idx="7">
                  <c:v>PCT AYLESBURY VALE CCG</c:v>
                </c:pt>
                <c:pt idx="8">
                  <c:v>PCT SLOUGH CCG</c:v>
                </c:pt>
                <c:pt idx="9">
                  <c:v>PCT BRENT CCG</c:v>
                </c:pt>
                <c:pt idx="10">
                  <c:v>PCT HARROW CCG</c:v>
                </c:pt>
                <c:pt idx="11">
                  <c:v>PCT WALTHAM FOREST CCG</c:v>
                </c:pt>
                <c:pt idx="12">
                  <c:v>PCT KINGSTON CCG</c:v>
                </c:pt>
                <c:pt idx="13">
                  <c:v>PCT ENFIELD CCG</c:v>
                </c:pt>
                <c:pt idx="14">
                  <c:v>PCT EALING CCG</c:v>
                </c:pt>
                <c:pt idx="15">
                  <c:v>PCT BARNET CCG</c:v>
                </c:pt>
                <c:pt idx="16">
                  <c:v>PCT LAMBETH CCG</c:v>
                </c:pt>
                <c:pt idx="17">
                  <c:v>PCT HOUNSLOW CCG</c:v>
                </c:pt>
                <c:pt idx="18">
                  <c:v>PCT SUTTON CCG</c:v>
                </c:pt>
                <c:pt idx="19">
                  <c:v>PCT REDBRIDGE CCG</c:v>
                </c:pt>
                <c:pt idx="20">
                  <c:v>PCT WINDSOR, ASCOT AND MAIDENHEAD CCG</c:v>
                </c:pt>
                <c:pt idx="21">
                  <c:v>PCT HERTS VALLEYS CCG</c:v>
                </c:pt>
                <c:pt idx="22">
                  <c:v>PCT WEST LONDON (K&amp;C &amp; QPP) CCG</c:v>
                </c:pt>
                <c:pt idx="23">
                  <c:v>PCT CENTRAL LONDON (WESTMINSTER) CCG</c:v>
                </c:pt>
                <c:pt idx="24">
                  <c:v>PCT EAST SURREY CCG</c:v>
                </c:pt>
                <c:pt idx="25">
                  <c:v>PCT WOKINGHAM CCG</c:v>
                </c:pt>
                <c:pt idx="26">
                  <c:v>PCT HAMMERSMITH AND FULHAM CCG</c:v>
                </c:pt>
                <c:pt idx="27">
                  <c:v>PCT SURREY DOWNS CCG</c:v>
                </c:pt>
                <c:pt idx="28">
                  <c:v>PCT CITY AND HACKNEY CCG</c:v>
                </c:pt>
                <c:pt idx="29">
                  <c:v>PCT HILLINGDON CCG</c:v>
                </c:pt>
                <c:pt idx="30">
                  <c:v>PCT CROYDON CCG</c:v>
                </c:pt>
                <c:pt idx="31">
                  <c:v>PCT BRACKNELL AND ASCOT CCG</c:v>
                </c:pt>
                <c:pt idx="32">
                  <c:v>PCT BRADFORD CITY CCG</c:v>
                </c:pt>
                <c:pt idx="33">
                  <c:v>PCT SOUTHWARK CCG</c:v>
                </c:pt>
                <c:pt idx="34">
                  <c:v>PCT SOUTH WARWICKSHIRE CCG</c:v>
                </c:pt>
                <c:pt idx="35">
                  <c:v>PCT GUILDFORD AND WAVERLEY CCG</c:v>
                </c:pt>
                <c:pt idx="36">
                  <c:v>PCT BARKING &amp; DAGENHAM CCG</c:v>
                </c:pt>
                <c:pt idx="37">
                  <c:v>PCT SOUTH READING CCG</c:v>
                </c:pt>
                <c:pt idx="38">
                  <c:v>PCT LEICESTER CITY CCG</c:v>
                </c:pt>
                <c:pt idx="39">
                  <c:v>PCT SURREY HEATH CCG</c:v>
                </c:pt>
                <c:pt idx="40">
                  <c:v>PCT TOWER HAMLETS CCG</c:v>
                </c:pt>
                <c:pt idx="41">
                  <c:v>PCT OXFORDSHIRE CCG</c:v>
                </c:pt>
                <c:pt idx="42">
                  <c:v>PCT LUTON CCG</c:v>
                </c:pt>
                <c:pt idx="43">
                  <c:v>PCT MILTON KEYNES CCG</c:v>
                </c:pt>
                <c:pt idx="44">
                  <c:v>PCT BROMLEY CCG</c:v>
                </c:pt>
                <c:pt idx="45">
                  <c:v>PCT EAST AND NORTH HERTFORDSHIRE CCG</c:v>
                </c:pt>
                <c:pt idx="46">
                  <c:v>PCT CRAWLEY CCG</c:v>
                </c:pt>
                <c:pt idx="47">
                  <c:v>PCT NORTH WEST SURREY CCG</c:v>
                </c:pt>
                <c:pt idx="48">
                  <c:v>PCT LEEDS NORTH CCG</c:v>
                </c:pt>
                <c:pt idx="49">
                  <c:v>PCT GREENWICH CCG</c:v>
                </c:pt>
                <c:pt idx="50">
                  <c:v>PCT NORTH EAST HAMPSHIRE AND FARNHAM CCG</c:v>
                </c:pt>
                <c:pt idx="51">
                  <c:v>PCT WEST ESSEX CCG</c:v>
                </c:pt>
                <c:pt idx="52">
                  <c:v>PCT HAVERING CCG</c:v>
                </c:pt>
                <c:pt idx="53">
                  <c:v>PCT BATH AND NORTH EAST SOMERSET CCG</c:v>
                </c:pt>
                <c:pt idx="54">
                  <c:v>PCT ISLINGTON CCG</c:v>
                </c:pt>
                <c:pt idx="55">
                  <c:v>PCT BEDFORDSHIRE CCG</c:v>
                </c:pt>
                <c:pt idx="56">
                  <c:v>PCT NORTH &amp; WEST READING CCG</c:v>
                </c:pt>
                <c:pt idx="57">
                  <c:v>PCT DORSET CCG</c:v>
                </c:pt>
                <c:pt idx="58">
                  <c:v>PCT NEWBURY AND DISTRICT CCG</c:v>
                </c:pt>
                <c:pt idx="59">
                  <c:v>PCT SOUTH GLOUCESTERSHIRE CCG</c:v>
                </c:pt>
                <c:pt idx="60">
                  <c:v>PCT LEWISHAM CCG</c:v>
                </c:pt>
                <c:pt idx="61">
                  <c:v>PCT SOUTHERN DERBYSHIRE CCG</c:v>
                </c:pt>
                <c:pt idx="62">
                  <c:v>PCT BIRMINGHAM SOUTH AND CENTRAL CCG</c:v>
                </c:pt>
                <c:pt idx="63">
                  <c:v>PCT NORTH HAMPSHIRE CCG</c:v>
                </c:pt>
                <c:pt idx="64">
                  <c:v>PCT RUSHCLIFFE CCG</c:v>
                </c:pt>
                <c:pt idx="65">
                  <c:v>PCT COVENTRY AND RUGBY CCG</c:v>
                </c:pt>
                <c:pt idx="66">
                  <c:v>PCT LEEDS WEST CCG</c:v>
                </c:pt>
                <c:pt idx="67">
                  <c:v>PCT THURROCK CCG</c:v>
                </c:pt>
                <c:pt idx="68">
                  <c:v>PCT CAMBRIDGESHIRE AND PETERBOROUGH CCG</c:v>
                </c:pt>
                <c:pt idx="69">
                  <c:v>PCT SOLIHULL CCG</c:v>
                </c:pt>
                <c:pt idx="70">
                  <c:v>PCT BRISTOL CCG</c:v>
                </c:pt>
                <c:pt idx="71">
                  <c:v>PCT BEXLEY CCG</c:v>
                </c:pt>
                <c:pt idx="72">
                  <c:v>PCT REDDITCH AND BROMSGROVE CCG</c:v>
                </c:pt>
                <c:pt idx="73">
                  <c:v>PCT WEST KENT CCG</c:v>
                </c:pt>
                <c:pt idx="74">
                  <c:v>PCT HORSHAM AND MID SUSSEX CCG</c:v>
                </c:pt>
                <c:pt idx="75">
                  <c:v>PCT HEREFORDSHIRE CCG</c:v>
                </c:pt>
                <c:pt idx="76">
                  <c:v>PCT EAST LEICESTERSHIRE AND RUTLAND CCG</c:v>
                </c:pt>
                <c:pt idx="77">
                  <c:v>PCT WOLVERHAMPTON CCG</c:v>
                </c:pt>
                <c:pt idx="78">
                  <c:v>PCT EAST STAFFORDSHIRE CCG</c:v>
                </c:pt>
                <c:pt idx="79">
                  <c:v>PCT DUDLEY CCG</c:v>
                </c:pt>
                <c:pt idx="80">
                  <c:v>PCT COASTAL WEST SUSSEX CCG</c:v>
                </c:pt>
                <c:pt idx="81">
                  <c:v>PCT PORTSMOUTH CCG</c:v>
                </c:pt>
                <c:pt idx="82">
                  <c:v>PCT HARROGATE AND RURAL DISTRICT CCG</c:v>
                </c:pt>
                <c:pt idx="83">
                  <c:v>PCT NOTTINGHAM CITY CCG</c:v>
                </c:pt>
                <c:pt idx="84">
                  <c:v>PCT DARTFORD, GRAVESHAM AND SWANLEY CCG</c:v>
                </c:pt>
                <c:pt idx="85">
                  <c:v>PCT WEST LEICESTERSHIRE CCG</c:v>
                </c:pt>
                <c:pt idx="86">
                  <c:v>PCT SOUTH WORCESTERSHIRE CCG</c:v>
                </c:pt>
                <c:pt idx="87">
                  <c:v>PCT WYRE FOREST CCG</c:v>
                </c:pt>
                <c:pt idx="88">
                  <c:v>PCT WEST HAMPSHIRE CCG</c:v>
                </c:pt>
                <c:pt idx="89">
                  <c:v>PCT BASILDON AND BRENTWOOD CCG</c:v>
                </c:pt>
                <c:pt idx="90">
                  <c:v>PCT NORTH KIRKLEES CCG</c:v>
                </c:pt>
                <c:pt idx="91">
                  <c:v>PCT SOMERSET CCG</c:v>
                </c:pt>
                <c:pt idx="92">
                  <c:v>PCT CASTLE POINT AND ROCHFORD CCG</c:v>
                </c:pt>
                <c:pt idx="93">
                  <c:v>PCT NORTH EAST LINCOLNSHIRE CCG</c:v>
                </c:pt>
                <c:pt idx="94">
                  <c:v>PCT STAFFORD AND SURROUNDS CCG</c:v>
                </c:pt>
                <c:pt idx="95">
                  <c:v>PCT GLOUCESTERSHIRE CCG</c:v>
                </c:pt>
                <c:pt idx="96">
                  <c:v>PCT BIRMINGHAM CROSSCITY CCG</c:v>
                </c:pt>
                <c:pt idx="97">
                  <c:v>PCT AIREDALE, WHARFEDALE AND CRAVEN CCG</c:v>
                </c:pt>
                <c:pt idx="98">
                  <c:v>PCT SHROPSHIRE CCG</c:v>
                </c:pt>
                <c:pt idx="99">
                  <c:v>PCT ASHFORD CCG</c:v>
                </c:pt>
                <c:pt idx="100">
                  <c:v>PCT FAREHAM AND GOSPORT CCG</c:v>
                </c:pt>
                <c:pt idx="101">
                  <c:v>PCT NENE CCG</c:v>
                </c:pt>
                <c:pt idx="102">
                  <c:v>PCT SOUTHEND CCG</c:v>
                </c:pt>
                <c:pt idx="103">
                  <c:v>PCT CALDERDALE CCG</c:v>
                </c:pt>
                <c:pt idx="104">
                  <c:v>PCT WARWICKSHIRE NORTH CCG</c:v>
                </c:pt>
                <c:pt idx="105">
                  <c:v>PCT SOUTHAMPTON CCG</c:v>
                </c:pt>
                <c:pt idx="106">
                  <c:v>PCT LEEDS SOUTH AND EAST CCG</c:v>
                </c:pt>
                <c:pt idx="107">
                  <c:v>PCT NORTH SOMERSET CCG</c:v>
                </c:pt>
                <c:pt idx="108">
                  <c:v>PCT SANDWELL AND WEST BIRMINGHAM CCG</c:v>
                </c:pt>
                <c:pt idx="109">
                  <c:v>PCT HIGH WEALD LEWES HAVENS CCG</c:v>
                </c:pt>
                <c:pt idx="110">
                  <c:v>Powys</c:v>
                </c:pt>
                <c:pt idx="111">
                  <c:v>PCT BRADFORD DISTRICTS CCG</c:v>
                </c:pt>
                <c:pt idx="112">
                  <c:v>PCT WILTSHIRE CCG</c:v>
                </c:pt>
                <c:pt idx="113">
                  <c:v>PCT EREWASH CCG</c:v>
                </c:pt>
                <c:pt idx="114">
                  <c:v>PCT SOUTH EASTERN HAMPSHIRE CCG</c:v>
                </c:pt>
                <c:pt idx="115">
                  <c:v>PCT GREATER HUDDERSFIELD CCG</c:v>
                </c:pt>
                <c:pt idx="116">
                  <c:v>PCT CORBY CCG</c:v>
                </c:pt>
                <c:pt idx="117">
                  <c:v>PCT CENTRAL MANCHESTER CCG</c:v>
                </c:pt>
                <c:pt idx="118">
                  <c:v>PCT CUMBRIA CCG</c:v>
                </c:pt>
                <c:pt idx="119">
                  <c:v>PCT HASTINGS &amp; ROTHER CCG</c:v>
                </c:pt>
                <c:pt idx="120">
                  <c:v>PCT CHORLEY AND SOUTH RIBBLE CCG</c:v>
                </c:pt>
                <c:pt idx="121">
                  <c:v>Cardiff and Vale</c:v>
                </c:pt>
                <c:pt idx="122">
                  <c:v>PCT SWINDON CCG</c:v>
                </c:pt>
                <c:pt idx="123">
                  <c:v>PCT MID ESSEX CCG</c:v>
                </c:pt>
                <c:pt idx="124">
                  <c:v>PCT WEST CHESHIRE CCG</c:v>
                </c:pt>
                <c:pt idx="125">
                  <c:v>PCT CANNOCK CHASE CCG</c:v>
                </c:pt>
                <c:pt idx="126">
                  <c:v>PCT EASTERN CHESHIRE CCG</c:v>
                </c:pt>
                <c:pt idx="127">
                  <c:v>PCT HULL CCG</c:v>
                </c:pt>
                <c:pt idx="128">
                  <c:v>PCT EAST RIDING OF YORKSHIRE CCG</c:v>
                </c:pt>
                <c:pt idx="129">
                  <c:v>PCT IPSWICH AND EAST SUFFOLK CCG</c:v>
                </c:pt>
                <c:pt idx="130">
                  <c:v>PCT NOTTINGHAM NORTH &amp; EAST CCG</c:v>
                </c:pt>
                <c:pt idx="131">
                  <c:v>PCT SOUTH LINCOLNSHIRE CCG</c:v>
                </c:pt>
                <c:pt idx="132">
                  <c:v>PCT BRIGHTON &amp; HOVE CCG</c:v>
                </c:pt>
                <c:pt idx="133">
                  <c:v>PCT NORTH STAFFORDSHIRE CCG</c:v>
                </c:pt>
                <c:pt idx="134">
                  <c:v>PCT SOUTH CHESHIRE CCG</c:v>
                </c:pt>
                <c:pt idx="135">
                  <c:v>PCT NOTTINGHAM WEST CCG</c:v>
                </c:pt>
                <c:pt idx="136">
                  <c:v>PCT VALE OF YORK CCG</c:v>
                </c:pt>
                <c:pt idx="137">
                  <c:v>PCT CANTERBURY AND COASTAL CCG</c:v>
                </c:pt>
                <c:pt idx="138">
                  <c:v>PCT EASTBOURNE, HAILSHAM AND SEAFORD CCG</c:v>
                </c:pt>
                <c:pt idx="139">
                  <c:v>PCT MEDWAY CCG</c:v>
                </c:pt>
                <c:pt idx="140">
                  <c:v>BCU</c:v>
                </c:pt>
                <c:pt idx="141">
                  <c:v>PCT GREATER PRESTON CCG</c:v>
                </c:pt>
                <c:pt idx="142">
                  <c:v>PCT NEWARK &amp; SHERWOOD CCG</c:v>
                </c:pt>
                <c:pt idx="143">
                  <c:v>PCT TELFORD &amp; WREKIN CCG</c:v>
                </c:pt>
                <c:pt idx="144">
                  <c:v>PCT TRAFFORD CCG</c:v>
                </c:pt>
                <c:pt idx="145">
                  <c:v>PCT HAMBLETON, RICHMONDSHIRE AND WHITBY CCG</c:v>
                </c:pt>
                <c:pt idx="146">
                  <c:v>PCT SHEFFIELD CCG</c:v>
                </c:pt>
                <c:pt idx="147">
                  <c:v>PCT SE STAFFS &amp; SEISDON PENINSULAR CCG</c:v>
                </c:pt>
                <c:pt idx="148">
                  <c:v>Hywel Dda</c:v>
                </c:pt>
                <c:pt idx="149">
                  <c:v>PCT NORTH, EAST, WEST DEVON CCG</c:v>
                </c:pt>
                <c:pt idx="150">
                  <c:v>PCT WEST SUFFOLK CCG</c:v>
                </c:pt>
                <c:pt idx="151">
                  <c:v>PCT NORTH LINCOLNSHIRE CCG</c:v>
                </c:pt>
                <c:pt idx="152">
                  <c:v>PCT STOKE ON TRENT CCG</c:v>
                </c:pt>
                <c:pt idx="153">
                  <c:v>PCT BLACKBURN WITH DARWEN CCG</c:v>
                </c:pt>
                <c:pt idx="154">
                  <c:v>PCT ROTHERHAM CCG</c:v>
                </c:pt>
                <c:pt idx="155">
                  <c:v>PCT STOCKPORT CCG</c:v>
                </c:pt>
                <c:pt idx="156">
                  <c:v>PCT SOUTH KENT COAST CCG</c:v>
                </c:pt>
                <c:pt idx="157">
                  <c:v>PCT SOUTH WEST LINCOLNSHIRE CCG</c:v>
                </c:pt>
                <c:pt idx="158">
                  <c:v>PCT MANSFIELD &amp; ASHFIELD CCG</c:v>
                </c:pt>
                <c:pt idx="159">
                  <c:v>PCT WARRINGTON CCG</c:v>
                </c:pt>
                <c:pt idx="160">
                  <c:v>PCT LANCASHIRE NORTH CCG</c:v>
                </c:pt>
                <c:pt idx="161">
                  <c:v>PCT SCARBOROUGH AND RYEDALE CCG</c:v>
                </c:pt>
                <c:pt idx="162">
                  <c:v>PCT SOUTH NORFOLK CCG</c:v>
                </c:pt>
                <c:pt idx="163">
                  <c:v>PCT EAST LANCASHIRE CCG</c:v>
                </c:pt>
                <c:pt idx="164">
                  <c:v>PCT WIRRAL CCG</c:v>
                </c:pt>
                <c:pt idx="165">
                  <c:v>PCT NORWICH CCG</c:v>
                </c:pt>
                <c:pt idx="166">
                  <c:v>PCT SOUTH MANCHESTER CCG</c:v>
                </c:pt>
                <c:pt idx="167">
                  <c:v>PCT SOUTH DEVON AND TORBAY CCG</c:v>
                </c:pt>
                <c:pt idx="168">
                  <c:v>PCT BURY CCG</c:v>
                </c:pt>
                <c:pt idx="169">
                  <c:v>PCT VALE ROYAL CCG</c:v>
                </c:pt>
                <c:pt idx="170">
                  <c:v>PCT WALSALL CCG</c:v>
                </c:pt>
                <c:pt idx="171">
                  <c:v>PCT SWALE CCG</c:v>
                </c:pt>
                <c:pt idx="172">
                  <c:v>PCT BOLTON CCG</c:v>
                </c:pt>
                <c:pt idx="173">
                  <c:v>PCT ISLE OF WIGHT CCG</c:v>
                </c:pt>
                <c:pt idx="174">
                  <c:v>PCT KERNOW CCG</c:v>
                </c:pt>
                <c:pt idx="175">
                  <c:v>PCT NORTH NORFOLK CCG</c:v>
                </c:pt>
                <c:pt idx="176">
                  <c:v>PCT LINCOLNSHIRE WEST CCG</c:v>
                </c:pt>
                <c:pt idx="177">
                  <c:v>PCT WAKEFIELD CCG</c:v>
                </c:pt>
                <c:pt idx="178">
                  <c:v>ABMU</c:v>
                </c:pt>
                <c:pt idx="179">
                  <c:v>PCT DARLINGTON CCG</c:v>
                </c:pt>
                <c:pt idx="180">
                  <c:v>PCT NORTH DERBYSHIRE CCG</c:v>
                </c:pt>
                <c:pt idx="181">
                  <c:v>PCT SOUTHPORT AND FORMBY CCG</c:v>
                </c:pt>
                <c:pt idx="182">
                  <c:v>PCT WEST LANCASHIRE CCG</c:v>
                </c:pt>
                <c:pt idx="183">
                  <c:v>PCT NORTH EAST ESSEX CCG</c:v>
                </c:pt>
                <c:pt idx="184">
                  <c:v>PCT BARNSLEY CCG</c:v>
                </c:pt>
                <c:pt idx="185">
                  <c:v>PCT SUNDERLAND CCG</c:v>
                </c:pt>
                <c:pt idx="186">
                  <c:v>PCT TAMESIDE AND GLOSSOP CCG</c:v>
                </c:pt>
                <c:pt idx="187">
                  <c:v>PCT HEYWOOD, MIDDLETON &amp; ROCHDALE CCG</c:v>
                </c:pt>
                <c:pt idx="188">
                  <c:v>PCT WEST NORFOLK CCG</c:v>
                </c:pt>
                <c:pt idx="189">
                  <c:v>PCT SALFORD CCG</c:v>
                </c:pt>
                <c:pt idx="190">
                  <c:v>Aneurin Bevan</c:v>
                </c:pt>
                <c:pt idx="191">
                  <c:v>PCT OLDHAM CCG</c:v>
                </c:pt>
                <c:pt idx="192">
                  <c:v>PCT NORTH TYNESIDE CCG</c:v>
                </c:pt>
                <c:pt idx="193">
                  <c:v>PCT NORTHUMBERLAND CCG</c:v>
                </c:pt>
                <c:pt idx="194">
                  <c:v>PCT THANET CCG</c:v>
                </c:pt>
                <c:pt idx="195">
                  <c:v>PCT HARTLEPOOL AND STOCKTON-ON-TEES CCG</c:v>
                </c:pt>
                <c:pt idx="196">
                  <c:v>PCT DONCASTER CCG</c:v>
                </c:pt>
                <c:pt idx="197">
                  <c:v>PCT BLACKPOOL CCG</c:v>
                </c:pt>
                <c:pt idx="198">
                  <c:v>PCT NORTH MANCHESTER CCG</c:v>
                </c:pt>
                <c:pt idx="199">
                  <c:v>PCT NEWCASTLE GATESHEAD CCG</c:v>
                </c:pt>
                <c:pt idx="200">
                  <c:v>PCT SOUTH TYNESIDE CCG</c:v>
                </c:pt>
                <c:pt idx="201">
                  <c:v>Cwm Taf</c:v>
                </c:pt>
                <c:pt idx="202">
                  <c:v>PCT BASSETLAW CCG</c:v>
                </c:pt>
                <c:pt idx="203">
                  <c:v>PCT FYLDE &amp; WYRE CCG</c:v>
                </c:pt>
                <c:pt idx="204">
                  <c:v>PCT NORTH DURHAM CCG</c:v>
                </c:pt>
                <c:pt idx="205">
                  <c:v>PCT GREAT YARMOUTH &amp; WAVENEY CCG</c:v>
                </c:pt>
                <c:pt idx="206">
                  <c:v>PCT LIVERPOOL CCG</c:v>
                </c:pt>
                <c:pt idx="207">
                  <c:v>PCT HARDWICK CCG</c:v>
                </c:pt>
                <c:pt idx="208">
                  <c:v>PCT SOUTH SEFTON CCG</c:v>
                </c:pt>
                <c:pt idx="209">
                  <c:v>PCT SOUTH TEES CCG</c:v>
                </c:pt>
                <c:pt idx="210">
                  <c:v>PCT LINCOLNSHIRE EAST CCG</c:v>
                </c:pt>
                <c:pt idx="211">
                  <c:v>PCT WIGAN BOROUGH CCG</c:v>
                </c:pt>
                <c:pt idx="212">
                  <c:v>PCT DURHAM DALES,EASINGTON &amp; SEDGEFIELD CCG</c:v>
                </c:pt>
                <c:pt idx="213">
                  <c:v>PCT HALTON CCG</c:v>
                </c:pt>
                <c:pt idx="214">
                  <c:v>PCT KNOWSLEY CCG</c:v>
                </c:pt>
                <c:pt idx="215">
                  <c:v>PCT ST HELENS CCG</c:v>
                </c:pt>
              </c:strCache>
            </c:strRef>
          </c:cat>
          <c:val>
            <c:numRef>
              <c:f>'England pregabalin'!$C$2:$C$217</c:f>
              <c:numCache>
                <c:formatCode>General</c:formatCode>
                <c:ptCount val="216"/>
                <c:pt idx="0">
                  <c:v>996.53</c:v>
                </c:pt>
                <c:pt idx="1">
                  <c:v>996.53</c:v>
                </c:pt>
                <c:pt idx="2">
                  <c:v>996.53</c:v>
                </c:pt>
                <c:pt idx="3">
                  <c:v>996.53</c:v>
                </c:pt>
                <c:pt idx="4">
                  <c:v>996.53</c:v>
                </c:pt>
                <c:pt idx="5">
                  <c:v>996.53</c:v>
                </c:pt>
                <c:pt idx="6">
                  <c:v>996.53</c:v>
                </c:pt>
                <c:pt idx="7">
                  <c:v>996.53</c:v>
                </c:pt>
                <c:pt idx="8">
                  <c:v>996.53</c:v>
                </c:pt>
                <c:pt idx="9">
                  <c:v>996.53</c:v>
                </c:pt>
                <c:pt idx="10">
                  <c:v>996.53</c:v>
                </c:pt>
                <c:pt idx="11">
                  <c:v>996.53</c:v>
                </c:pt>
                <c:pt idx="12">
                  <c:v>996.53</c:v>
                </c:pt>
                <c:pt idx="13">
                  <c:v>996.53</c:v>
                </c:pt>
                <c:pt idx="14">
                  <c:v>996.53</c:v>
                </c:pt>
                <c:pt idx="15">
                  <c:v>996.53</c:v>
                </c:pt>
                <c:pt idx="16">
                  <c:v>996.53</c:v>
                </c:pt>
                <c:pt idx="17">
                  <c:v>996.53</c:v>
                </c:pt>
                <c:pt idx="18">
                  <c:v>996.53</c:v>
                </c:pt>
                <c:pt idx="19">
                  <c:v>996.53</c:v>
                </c:pt>
                <c:pt idx="20">
                  <c:v>996.53</c:v>
                </c:pt>
                <c:pt idx="21">
                  <c:v>996.53</c:v>
                </c:pt>
                <c:pt idx="22">
                  <c:v>996.53</c:v>
                </c:pt>
                <c:pt idx="23">
                  <c:v>996.53</c:v>
                </c:pt>
                <c:pt idx="24">
                  <c:v>996.53</c:v>
                </c:pt>
                <c:pt idx="25">
                  <c:v>996.53</c:v>
                </c:pt>
                <c:pt idx="26">
                  <c:v>996.53</c:v>
                </c:pt>
                <c:pt idx="27">
                  <c:v>996.53</c:v>
                </c:pt>
                <c:pt idx="28">
                  <c:v>996.53</c:v>
                </c:pt>
                <c:pt idx="29">
                  <c:v>996.53</c:v>
                </c:pt>
                <c:pt idx="30">
                  <c:v>996.53</c:v>
                </c:pt>
                <c:pt idx="31">
                  <c:v>996.53</c:v>
                </c:pt>
                <c:pt idx="32">
                  <c:v>996.53</c:v>
                </c:pt>
                <c:pt idx="33">
                  <c:v>996.53</c:v>
                </c:pt>
                <c:pt idx="34">
                  <c:v>996.53</c:v>
                </c:pt>
                <c:pt idx="35">
                  <c:v>996.53</c:v>
                </c:pt>
                <c:pt idx="36">
                  <c:v>996.53</c:v>
                </c:pt>
                <c:pt idx="37">
                  <c:v>996.53</c:v>
                </c:pt>
                <c:pt idx="38">
                  <c:v>996.53</c:v>
                </c:pt>
                <c:pt idx="39">
                  <c:v>996.53</c:v>
                </c:pt>
                <c:pt idx="40">
                  <c:v>996.53</c:v>
                </c:pt>
                <c:pt idx="41">
                  <c:v>996.53</c:v>
                </c:pt>
                <c:pt idx="42">
                  <c:v>996.53</c:v>
                </c:pt>
                <c:pt idx="43">
                  <c:v>996.53</c:v>
                </c:pt>
                <c:pt idx="44">
                  <c:v>996.53</c:v>
                </c:pt>
                <c:pt idx="45">
                  <c:v>996.53</c:v>
                </c:pt>
                <c:pt idx="46">
                  <c:v>996.53</c:v>
                </c:pt>
                <c:pt idx="47">
                  <c:v>996.53</c:v>
                </c:pt>
                <c:pt idx="48">
                  <c:v>996.53</c:v>
                </c:pt>
                <c:pt idx="49">
                  <c:v>996.53</c:v>
                </c:pt>
                <c:pt idx="50">
                  <c:v>996.53</c:v>
                </c:pt>
                <c:pt idx="51">
                  <c:v>996.53</c:v>
                </c:pt>
                <c:pt idx="52">
                  <c:v>996.53</c:v>
                </c:pt>
                <c:pt idx="53">
                  <c:v>996.53</c:v>
                </c:pt>
                <c:pt idx="54">
                  <c:v>996.53</c:v>
                </c:pt>
                <c:pt idx="55">
                  <c:v>996.53</c:v>
                </c:pt>
                <c:pt idx="56">
                  <c:v>996.53</c:v>
                </c:pt>
                <c:pt idx="57">
                  <c:v>996.53</c:v>
                </c:pt>
                <c:pt idx="58">
                  <c:v>996.53</c:v>
                </c:pt>
                <c:pt idx="59">
                  <c:v>996.53</c:v>
                </c:pt>
                <c:pt idx="60">
                  <c:v>996.53</c:v>
                </c:pt>
                <c:pt idx="61">
                  <c:v>996.53</c:v>
                </c:pt>
                <c:pt idx="62">
                  <c:v>996.53</c:v>
                </c:pt>
                <c:pt idx="63">
                  <c:v>996.53</c:v>
                </c:pt>
                <c:pt idx="64">
                  <c:v>996.53</c:v>
                </c:pt>
                <c:pt idx="65">
                  <c:v>996.53</c:v>
                </c:pt>
                <c:pt idx="66">
                  <c:v>996.53</c:v>
                </c:pt>
                <c:pt idx="67">
                  <c:v>996.53</c:v>
                </c:pt>
                <c:pt idx="68">
                  <c:v>996.53</c:v>
                </c:pt>
                <c:pt idx="69">
                  <c:v>996.53</c:v>
                </c:pt>
                <c:pt idx="70">
                  <c:v>996.53</c:v>
                </c:pt>
                <c:pt idx="71">
                  <c:v>996.53</c:v>
                </c:pt>
                <c:pt idx="72">
                  <c:v>996.53</c:v>
                </c:pt>
                <c:pt idx="73">
                  <c:v>996.53</c:v>
                </c:pt>
                <c:pt idx="74">
                  <c:v>996.53</c:v>
                </c:pt>
                <c:pt idx="75">
                  <c:v>996.53</c:v>
                </c:pt>
                <c:pt idx="76">
                  <c:v>996.53</c:v>
                </c:pt>
                <c:pt idx="77">
                  <c:v>996.53</c:v>
                </c:pt>
                <c:pt idx="78">
                  <c:v>996.53</c:v>
                </c:pt>
                <c:pt idx="79">
                  <c:v>996.53</c:v>
                </c:pt>
                <c:pt idx="80">
                  <c:v>996.53</c:v>
                </c:pt>
                <c:pt idx="81">
                  <c:v>996.53</c:v>
                </c:pt>
                <c:pt idx="82">
                  <c:v>996.53</c:v>
                </c:pt>
                <c:pt idx="83">
                  <c:v>996.53</c:v>
                </c:pt>
                <c:pt idx="84">
                  <c:v>996.53</c:v>
                </c:pt>
                <c:pt idx="85">
                  <c:v>996.53</c:v>
                </c:pt>
                <c:pt idx="86">
                  <c:v>996.53</c:v>
                </c:pt>
                <c:pt idx="87">
                  <c:v>996.53</c:v>
                </c:pt>
                <c:pt idx="88">
                  <c:v>996.53</c:v>
                </c:pt>
                <c:pt idx="89">
                  <c:v>996.53</c:v>
                </c:pt>
                <c:pt idx="90">
                  <c:v>996.53</c:v>
                </c:pt>
                <c:pt idx="91">
                  <c:v>996.53</c:v>
                </c:pt>
                <c:pt idx="92">
                  <c:v>996.53</c:v>
                </c:pt>
                <c:pt idx="93">
                  <c:v>996.53</c:v>
                </c:pt>
                <c:pt idx="94">
                  <c:v>996.53</c:v>
                </c:pt>
                <c:pt idx="95">
                  <c:v>996.53</c:v>
                </c:pt>
                <c:pt idx="96">
                  <c:v>996.53</c:v>
                </c:pt>
                <c:pt idx="97">
                  <c:v>996.53</c:v>
                </c:pt>
                <c:pt idx="98">
                  <c:v>996.53</c:v>
                </c:pt>
                <c:pt idx="99">
                  <c:v>996.53</c:v>
                </c:pt>
                <c:pt idx="100">
                  <c:v>996.53</c:v>
                </c:pt>
                <c:pt idx="101">
                  <c:v>996.53</c:v>
                </c:pt>
                <c:pt idx="102">
                  <c:v>996.53</c:v>
                </c:pt>
                <c:pt idx="103">
                  <c:v>996.53</c:v>
                </c:pt>
                <c:pt idx="104">
                  <c:v>996.53</c:v>
                </c:pt>
                <c:pt idx="105">
                  <c:v>996.53</c:v>
                </c:pt>
                <c:pt idx="106">
                  <c:v>996.53</c:v>
                </c:pt>
                <c:pt idx="107">
                  <c:v>996.53</c:v>
                </c:pt>
                <c:pt idx="108">
                  <c:v>996.53</c:v>
                </c:pt>
                <c:pt idx="109">
                  <c:v>996.53</c:v>
                </c:pt>
                <c:pt idx="110">
                  <c:v>996.53</c:v>
                </c:pt>
                <c:pt idx="111">
                  <c:v>996.53</c:v>
                </c:pt>
                <c:pt idx="112">
                  <c:v>996.53</c:v>
                </c:pt>
                <c:pt idx="113">
                  <c:v>996.53</c:v>
                </c:pt>
                <c:pt idx="114">
                  <c:v>996.53</c:v>
                </c:pt>
                <c:pt idx="115">
                  <c:v>996.53</c:v>
                </c:pt>
                <c:pt idx="116">
                  <c:v>996.53</c:v>
                </c:pt>
                <c:pt idx="117">
                  <c:v>996.53</c:v>
                </c:pt>
                <c:pt idx="118">
                  <c:v>996.53</c:v>
                </c:pt>
                <c:pt idx="119">
                  <c:v>996.53</c:v>
                </c:pt>
                <c:pt idx="120">
                  <c:v>996.53</c:v>
                </c:pt>
                <c:pt idx="121">
                  <c:v>996.53</c:v>
                </c:pt>
                <c:pt idx="122">
                  <c:v>996.53</c:v>
                </c:pt>
                <c:pt idx="123">
                  <c:v>996.53</c:v>
                </c:pt>
                <c:pt idx="124">
                  <c:v>996.53</c:v>
                </c:pt>
                <c:pt idx="125">
                  <c:v>996.53</c:v>
                </c:pt>
                <c:pt idx="126">
                  <c:v>996.53</c:v>
                </c:pt>
                <c:pt idx="127">
                  <c:v>996.53</c:v>
                </c:pt>
                <c:pt idx="128">
                  <c:v>996.53</c:v>
                </c:pt>
                <c:pt idx="129">
                  <c:v>996.53</c:v>
                </c:pt>
                <c:pt idx="130">
                  <c:v>996.53</c:v>
                </c:pt>
                <c:pt idx="131">
                  <c:v>996.53</c:v>
                </c:pt>
                <c:pt idx="132">
                  <c:v>996.53</c:v>
                </c:pt>
                <c:pt idx="133">
                  <c:v>996.53</c:v>
                </c:pt>
                <c:pt idx="134">
                  <c:v>996.53</c:v>
                </c:pt>
                <c:pt idx="135">
                  <c:v>996.53</c:v>
                </c:pt>
                <c:pt idx="136">
                  <c:v>996.53</c:v>
                </c:pt>
                <c:pt idx="137">
                  <c:v>996.53</c:v>
                </c:pt>
                <c:pt idx="138">
                  <c:v>996.53</c:v>
                </c:pt>
                <c:pt idx="139">
                  <c:v>996.53</c:v>
                </c:pt>
                <c:pt idx="140">
                  <c:v>996.53</c:v>
                </c:pt>
                <c:pt idx="141">
                  <c:v>996.53</c:v>
                </c:pt>
                <c:pt idx="142">
                  <c:v>996.53</c:v>
                </c:pt>
                <c:pt idx="143">
                  <c:v>996.53</c:v>
                </c:pt>
                <c:pt idx="144">
                  <c:v>996.53</c:v>
                </c:pt>
                <c:pt idx="145">
                  <c:v>996.53</c:v>
                </c:pt>
                <c:pt idx="146">
                  <c:v>996.53</c:v>
                </c:pt>
                <c:pt idx="147">
                  <c:v>996.53</c:v>
                </c:pt>
                <c:pt idx="148">
                  <c:v>996.53</c:v>
                </c:pt>
                <c:pt idx="149">
                  <c:v>996.53</c:v>
                </c:pt>
                <c:pt idx="150">
                  <c:v>996.53</c:v>
                </c:pt>
                <c:pt idx="151">
                  <c:v>996.53</c:v>
                </c:pt>
                <c:pt idx="152">
                  <c:v>996.53</c:v>
                </c:pt>
                <c:pt idx="153">
                  <c:v>996.53</c:v>
                </c:pt>
                <c:pt idx="154">
                  <c:v>996.53</c:v>
                </c:pt>
                <c:pt idx="155">
                  <c:v>996.53</c:v>
                </c:pt>
                <c:pt idx="156">
                  <c:v>996.53</c:v>
                </c:pt>
                <c:pt idx="157">
                  <c:v>996.53</c:v>
                </c:pt>
                <c:pt idx="158">
                  <c:v>996.53</c:v>
                </c:pt>
                <c:pt idx="159">
                  <c:v>996.53</c:v>
                </c:pt>
                <c:pt idx="160">
                  <c:v>996.53</c:v>
                </c:pt>
                <c:pt idx="161">
                  <c:v>996.53</c:v>
                </c:pt>
                <c:pt idx="162">
                  <c:v>996.53</c:v>
                </c:pt>
                <c:pt idx="163">
                  <c:v>996.53</c:v>
                </c:pt>
                <c:pt idx="164">
                  <c:v>996.53</c:v>
                </c:pt>
                <c:pt idx="165">
                  <c:v>996.53</c:v>
                </c:pt>
                <c:pt idx="166">
                  <c:v>996.53</c:v>
                </c:pt>
                <c:pt idx="167">
                  <c:v>996.53</c:v>
                </c:pt>
                <c:pt idx="168">
                  <c:v>996.53</c:v>
                </c:pt>
                <c:pt idx="169">
                  <c:v>996.53</c:v>
                </c:pt>
                <c:pt idx="170">
                  <c:v>996.53</c:v>
                </c:pt>
                <c:pt idx="171">
                  <c:v>996.53</c:v>
                </c:pt>
                <c:pt idx="172">
                  <c:v>996.53</c:v>
                </c:pt>
                <c:pt idx="173">
                  <c:v>996.53</c:v>
                </c:pt>
                <c:pt idx="174">
                  <c:v>996.53</c:v>
                </c:pt>
                <c:pt idx="175">
                  <c:v>996.53</c:v>
                </c:pt>
                <c:pt idx="176">
                  <c:v>996.53</c:v>
                </c:pt>
                <c:pt idx="177">
                  <c:v>996.53</c:v>
                </c:pt>
                <c:pt idx="178">
                  <c:v>996.53</c:v>
                </c:pt>
                <c:pt idx="179">
                  <c:v>996.53</c:v>
                </c:pt>
                <c:pt idx="180">
                  <c:v>996.53</c:v>
                </c:pt>
                <c:pt idx="181">
                  <c:v>996.53</c:v>
                </c:pt>
                <c:pt idx="182">
                  <c:v>996.53</c:v>
                </c:pt>
                <c:pt idx="183">
                  <c:v>996.53</c:v>
                </c:pt>
                <c:pt idx="184">
                  <c:v>996.53</c:v>
                </c:pt>
                <c:pt idx="185">
                  <c:v>996.53</c:v>
                </c:pt>
                <c:pt idx="186">
                  <c:v>996.53</c:v>
                </c:pt>
                <c:pt idx="187">
                  <c:v>996.53</c:v>
                </c:pt>
                <c:pt idx="188">
                  <c:v>996.53</c:v>
                </c:pt>
                <c:pt idx="189">
                  <c:v>996.53</c:v>
                </c:pt>
                <c:pt idx="190">
                  <c:v>996.53</c:v>
                </c:pt>
                <c:pt idx="191">
                  <c:v>996.53</c:v>
                </c:pt>
                <c:pt idx="192">
                  <c:v>996.53</c:v>
                </c:pt>
                <c:pt idx="193">
                  <c:v>996.53</c:v>
                </c:pt>
                <c:pt idx="194">
                  <c:v>996.53</c:v>
                </c:pt>
                <c:pt idx="195">
                  <c:v>996.53</c:v>
                </c:pt>
                <c:pt idx="196">
                  <c:v>996.53</c:v>
                </c:pt>
                <c:pt idx="197">
                  <c:v>996.53</c:v>
                </c:pt>
                <c:pt idx="198">
                  <c:v>996.53</c:v>
                </c:pt>
                <c:pt idx="199">
                  <c:v>996.53</c:v>
                </c:pt>
                <c:pt idx="200">
                  <c:v>996.53</c:v>
                </c:pt>
                <c:pt idx="201">
                  <c:v>996.53</c:v>
                </c:pt>
                <c:pt idx="202">
                  <c:v>996.53</c:v>
                </c:pt>
                <c:pt idx="203">
                  <c:v>996.53</c:v>
                </c:pt>
                <c:pt idx="204">
                  <c:v>996.53</c:v>
                </c:pt>
                <c:pt idx="205">
                  <c:v>996.53</c:v>
                </c:pt>
                <c:pt idx="206">
                  <c:v>996.53</c:v>
                </c:pt>
                <c:pt idx="207">
                  <c:v>996.53</c:v>
                </c:pt>
                <c:pt idx="208">
                  <c:v>996.53</c:v>
                </c:pt>
                <c:pt idx="209">
                  <c:v>996.53</c:v>
                </c:pt>
                <c:pt idx="210">
                  <c:v>996.53</c:v>
                </c:pt>
                <c:pt idx="211">
                  <c:v>996.53</c:v>
                </c:pt>
                <c:pt idx="212">
                  <c:v>996.53</c:v>
                </c:pt>
                <c:pt idx="213">
                  <c:v>996.53</c:v>
                </c:pt>
                <c:pt idx="214">
                  <c:v>996.53</c:v>
                </c:pt>
                <c:pt idx="215">
                  <c:v>996.53</c:v>
                </c:pt>
              </c:numCache>
            </c:numRef>
          </c:val>
        </c:ser>
        <c:ser>
          <c:idx val="2"/>
          <c:order val="2"/>
          <c:tx>
            <c:strRef>
              <c:f>'England pregabalin'!$D$1</c:f>
              <c:strCache>
                <c:ptCount val="1"/>
                <c:pt idx="0">
                  <c:v>Wales Average</c:v>
                </c:pt>
              </c:strCache>
            </c:strRef>
          </c:tx>
          <c:marker>
            <c:symbol val="none"/>
          </c:marker>
          <c:cat>
            <c:strRef>
              <c:f>'England pregabalin'!$A$2:$A$217</c:f>
              <c:strCache>
                <c:ptCount val="216"/>
                <c:pt idx="0">
                  <c:v>PCT CHILTERN CCG</c:v>
                </c:pt>
                <c:pt idx="1">
                  <c:v>PCT WANDSWORTH CCG</c:v>
                </c:pt>
                <c:pt idx="2">
                  <c:v>PCT RICHMOND CCG</c:v>
                </c:pt>
                <c:pt idx="3">
                  <c:v>PCT MERTON CCG</c:v>
                </c:pt>
                <c:pt idx="4">
                  <c:v>PCT HARINGEY CCG</c:v>
                </c:pt>
                <c:pt idx="5">
                  <c:v>PCT CAMDEN CCG</c:v>
                </c:pt>
                <c:pt idx="6">
                  <c:v>PCT NEWHAM CCG</c:v>
                </c:pt>
                <c:pt idx="7">
                  <c:v>PCT AYLESBURY VALE CCG</c:v>
                </c:pt>
                <c:pt idx="8">
                  <c:v>PCT SLOUGH CCG</c:v>
                </c:pt>
                <c:pt idx="9">
                  <c:v>PCT BRENT CCG</c:v>
                </c:pt>
                <c:pt idx="10">
                  <c:v>PCT HARROW CCG</c:v>
                </c:pt>
                <c:pt idx="11">
                  <c:v>PCT WALTHAM FOREST CCG</c:v>
                </c:pt>
                <c:pt idx="12">
                  <c:v>PCT KINGSTON CCG</c:v>
                </c:pt>
                <c:pt idx="13">
                  <c:v>PCT ENFIELD CCG</c:v>
                </c:pt>
                <c:pt idx="14">
                  <c:v>PCT EALING CCG</c:v>
                </c:pt>
                <c:pt idx="15">
                  <c:v>PCT BARNET CCG</c:v>
                </c:pt>
                <c:pt idx="16">
                  <c:v>PCT LAMBETH CCG</c:v>
                </c:pt>
                <c:pt idx="17">
                  <c:v>PCT HOUNSLOW CCG</c:v>
                </c:pt>
                <c:pt idx="18">
                  <c:v>PCT SUTTON CCG</c:v>
                </c:pt>
                <c:pt idx="19">
                  <c:v>PCT REDBRIDGE CCG</c:v>
                </c:pt>
                <c:pt idx="20">
                  <c:v>PCT WINDSOR, ASCOT AND MAIDENHEAD CCG</c:v>
                </c:pt>
                <c:pt idx="21">
                  <c:v>PCT HERTS VALLEYS CCG</c:v>
                </c:pt>
                <c:pt idx="22">
                  <c:v>PCT WEST LONDON (K&amp;C &amp; QPP) CCG</c:v>
                </c:pt>
                <c:pt idx="23">
                  <c:v>PCT CENTRAL LONDON (WESTMINSTER) CCG</c:v>
                </c:pt>
                <c:pt idx="24">
                  <c:v>PCT EAST SURREY CCG</c:v>
                </c:pt>
                <c:pt idx="25">
                  <c:v>PCT WOKINGHAM CCG</c:v>
                </c:pt>
                <c:pt idx="26">
                  <c:v>PCT HAMMERSMITH AND FULHAM CCG</c:v>
                </c:pt>
                <c:pt idx="27">
                  <c:v>PCT SURREY DOWNS CCG</c:v>
                </c:pt>
                <c:pt idx="28">
                  <c:v>PCT CITY AND HACKNEY CCG</c:v>
                </c:pt>
                <c:pt idx="29">
                  <c:v>PCT HILLINGDON CCG</c:v>
                </c:pt>
                <c:pt idx="30">
                  <c:v>PCT CROYDON CCG</c:v>
                </c:pt>
                <c:pt idx="31">
                  <c:v>PCT BRACKNELL AND ASCOT CCG</c:v>
                </c:pt>
                <c:pt idx="32">
                  <c:v>PCT BRADFORD CITY CCG</c:v>
                </c:pt>
                <c:pt idx="33">
                  <c:v>PCT SOUTHWARK CCG</c:v>
                </c:pt>
                <c:pt idx="34">
                  <c:v>PCT SOUTH WARWICKSHIRE CCG</c:v>
                </c:pt>
                <c:pt idx="35">
                  <c:v>PCT GUILDFORD AND WAVERLEY CCG</c:v>
                </c:pt>
                <c:pt idx="36">
                  <c:v>PCT BARKING &amp; DAGENHAM CCG</c:v>
                </c:pt>
                <c:pt idx="37">
                  <c:v>PCT SOUTH READING CCG</c:v>
                </c:pt>
                <c:pt idx="38">
                  <c:v>PCT LEICESTER CITY CCG</c:v>
                </c:pt>
                <c:pt idx="39">
                  <c:v>PCT SURREY HEATH CCG</c:v>
                </c:pt>
                <c:pt idx="40">
                  <c:v>PCT TOWER HAMLETS CCG</c:v>
                </c:pt>
                <c:pt idx="41">
                  <c:v>PCT OXFORDSHIRE CCG</c:v>
                </c:pt>
                <c:pt idx="42">
                  <c:v>PCT LUTON CCG</c:v>
                </c:pt>
                <c:pt idx="43">
                  <c:v>PCT MILTON KEYNES CCG</c:v>
                </c:pt>
                <c:pt idx="44">
                  <c:v>PCT BROMLEY CCG</c:v>
                </c:pt>
                <c:pt idx="45">
                  <c:v>PCT EAST AND NORTH HERTFORDSHIRE CCG</c:v>
                </c:pt>
                <c:pt idx="46">
                  <c:v>PCT CRAWLEY CCG</c:v>
                </c:pt>
                <c:pt idx="47">
                  <c:v>PCT NORTH WEST SURREY CCG</c:v>
                </c:pt>
                <c:pt idx="48">
                  <c:v>PCT LEEDS NORTH CCG</c:v>
                </c:pt>
                <c:pt idx="49">
                  <c:v>PCT GREENWICH CCG</c:v>
                </c:pt>
                <c:pt idx="50">
                  <c:v>PCT NORTH EAST HAMPSHIRE AND FARNHAM CCG</c:v>
                </c:pt>
                <c:pt idx="51">
                  <c:v>PCT WEST ESSEX CCG</c:v>
                </c:pt>
                <c:pt idx="52">
                  <c:v>PCT HAVERING CCG</c:v>
                </c:pt>
                <c:pt idx="53">
                  <c:v>PCT BATH AND NORTH EAST SOMERSET CCG</c:v>
                </c:pt>
                <c:pt idx="54">
                  <c:v>PCT ISLINGTON CCG</c:v>
                </c:pt>
                <c:pt idx="55">
                  <c:v>PCT BEDFORDSHIRE CCG</c:v>
                </c:pt>
                <c:pt idx="56">
                  <c:v>PCT NORTH &amp; WEST READING CCG</c:v>
                </c:pt>
                <c:pt idx="57">
                  <c:v>PCT DORSET CCG</c:v>
                </c:pt>
                <c:pt idx="58">
                  <c:v>PCT NEWBURY AND DISTRICT CCG</c:v>
                </c:pt>
                <c:pt idx="59">
                  <c:v>PCT SOUTH GLOUCESTERSHIRE CCG</c:v>
                </c:pt>
                <c:pt idx="60">
                  <c:v>PCT LEWISHAM CCG</c:v>
                </c:pt>
                <c:pt idx="61">
                  <c:v>PCT SOUTHERN DERBYSHIRE CCG</c:v>
                </c:pt>
                <c:pt idx="62">
                  <c:v>PCT BIRMINGHAM SOUTH AND CENTRAL CCG</c:v>
                </c:pt>
                <c:pt idx="63">
                  <c:v>PCT NORTH HAMPSHIRE CCG</c:v>
                </c:pt>
                <c:pt idx="64">
                  <c:v>PCT RUSHCLIFFE CCG</c:v>
                </c:pt>
                <c:pt idx="65">
                  <c:v>PCT COVENTRY AND RUGBY CCG</c:v>
                </c:pt>
                <c:pt idx="66">
                  <c:v>PCT LEEDS WEST CCG</c:v>
                </c:pt>
                <c:pt idx="67">
                  <c:v>PCT THURROCK CCG</c:v>
                </c:pt>
                <c:pt idx="68">
                  <c:v>PCT CAMBRIDGESHIRE AND PETERBOROUGH CCG</c:v>
                </c:pt>
                <c:pt idx="69">
                  <c:v>PCT SOLIHULL CCG</c:v>
                </c:pt>
                <c:pt idx="70">
                  <c:v>PCT BRISTOL CCG</c:v>
                </c:pt>
                <c:pt idx="71">
                  <c:v>PCT BEXLEY CCG</c:v>
                </c:pt>
                <c:pt idx="72">
                  <c:v>PCT REDDITCH AND BROMSGROVE CCG</c:v>
                </c:pt>
                <c:pt idx="73">
                  <c:v>PCT WEST KENT CCG</c:v>
                </c:pt>
                <c:pt idx="74">
                  <c:v>PCT HORSHAM AND MID SUSSEX CCG</c:v>
                </c:pt>
                <c:pt idx="75">
                  <c:v>PCT HEREFORDSHIRE CCG</c:v>
                </c:pt>
                <c:pt idx="76">
                  <c:v>PCT EAST LEICESTERSHIRE AND RUTLAND CCG</c:v>
                </c:pt>
                <c:pt idx="77">
                  <c:v>PCT WOLVERHAMPTON CCG</c:v>
                </c:pt>
                <c:pt idx="78">
                  <c:v>PCT EAST STAFFORDSHIRE CCG</c:v>
                </c:pt>
                <c:pt idx="79">
                  <c:v>PCT DUDLEY CCG</c:v>
                </c:pt>
                <c:pt idx="80">
                  <c:v>PCT COASTAL WEST SUSSEX CCG</c:v>
                </c:pt>
                <c:pt idx="81">
                  <c:v>PCT PORTSMOUTH CCG</c:v>
                </c:pt>
                <c:pt idx="82">
                  <c:v>PCT HARROGATE AND RURAL DISTRICT CCG</c:v>
                </c:pt>
                <c:pt idx="83">
                  <c:v>PCT NOTTINGHAM CITY CCG</c:v>
                </c:pt>
                <c:pt idx="84">
                  <c:v>PCT DARTFORD, GRAVESHAM AND SWANLEY CCG</c:v>
                </c:pt>
                <c:pt idx="85">
                  <c:v>PCT WEST LEICESTERSHIRE CCG</c:v>
                </c:pt>
                <c:pt idx="86">
                  <c:v>PCT SOUTH WORCESTERSHIRE CCG</c:v>
                </c:pt>
                <c:pt idx="87">
                  <c:v>PCT WYRE FOREST CCG</c:v>
                </c:pt>
                <c:pt idx="88">
                  <c:v>PCT WEST HAMPSHIRE CCG</c:v>
                </c:pt>
                <c:pt idx="89">
                  <c:v>PCT BASILDON AND BRENTWOOD CCG</c:v>
                </c:pt>
                <c:pt idx="90">
                  <c:v>PCT NORTH KIRKLEES CCG</c:v>
                </c:pt>
                <c:pt idx="91">
                  <c:v>PCT SOMERSET CCG</c:v>
                </c:pt>
                <c:pt idx="92">
                  <c:v>PCT CASTLE POINT AND ROCHFORD CCG</c:v>
                </c:pt>
                <c:pt idx="93">
                  <c:v>PCT NORTH EAST LINCOLNSHIRE CCG</c:v>
                </c:pt>
                <c:pt idx="94">
                  <c:v>PCT STAFFORD AND SURROUNDS CCG</c:v>
                </c:pt>
                <c:pt idx="95">
                  <c:v>PCT GLOUCESTERSHIRE CCG</c:v>
                </c:pt>
                <c:pt idx="96">
                  <c:v>PCT BIRMINGHAM CROSSCITY CCG</c:v>
                </c:pt>
                <c:pt idx="97">
                  <c:v>PCT AIREDALE, WHARFEDALE AND CRAVEN CCG</c:v>
                </c:pt>
                <c:pt idx="98">
                  <c:v>PCT SHROPSHIRE CCG</c:v>
                </c:pt>
                <c:pt idx="99">
                  <c:v>PCT ASHFORD CCG</c:v>
                </c:pt>
                <c:pt idx="100">
                  <c:v>PCT FAREHAM AND GOSPORT CCG</c:v>
                </c:pt>
                <c:pt idx="101">
                  <c:v>PCT NENE CCG</c:v>
                </c:pt>
                <c:pt idx="102">
                  <c:v>PCT SOUTHEND CCG</c:v>
                </c:pt>
                <c:pt idx="103">
                  <c:v>PCT CALDERDALE CCG</c:v>
                </c:pt>
                <c:pt idx="104">
                  <c:v>PCT WARWICKSHIRE NORTH CCG</c:v>
                </c:pt>
                <c:pt idx="105">
                  <c:v>PCT SOUTHAMPTON CCG</c:v>
                </c:pt>
                <c:pt idx="106">
                  <c:v>PCT LEEDS SOUTH AND EAST CCG</c:v>
                </c:pt>
                <c:pt idx="107">
                  <c:v>PCT NORTH SOMERSET CCG</c:v>
                </c:pt>
                <c:pt idx="108">
                  <c:v>PCT SANDWELL AND WEST BIRMINGHAM CCG</c:v>
                </c:pt>
                <c:pt idx="109">
                  <c:v>PCT HIGH WEALD LEWES HAVENS CCG</c:v>
                </c:pt>
                <c:pt idx="110">
                  <c:v>Powys</c:v>
                </c:pt>
                <c:pt idx="111">
                  <c:v>PCT BRADFORD DISTRICTS CCG</c:v>
                </c:pt>
                <c:pt idx="112">
                  <c:v>PCT WILTSHIRE CCG</c:v>
                </c:pt>
                <c:pt idx="113">
                  <c:v>PCT EREWASH CCG</c:v>
                </c:pt>
                <c:pt idx="114">
                  <c:v>PCT SOUTH EASTERN HAMPSHIRE CCG</c:v>
                </c:pt>
                <c:pt idx="115">
                  <c:v>PCT GREATER HUDDERSFIELD CCG</c:v>
                </c:pt>
                <c:pt idx="116">
                  <c:v>PCT CORBY CCG</c:v>
                </c:pt>
                <c:pt idx="117">
                  <c:v>PCT CENTRAL MANCHESTER CCG</c:v>
                </c:pt>
                <c:pt idx="118">
                  <c:v>PCT CUMBRIA CCG</c:v>
                </c:pt>
                <c:pt idx="119">
                  <c:v>PCT HASTINGS &amp; ROTHER CCG</c:v>
                </c:pt>
                <c:pt idx="120">
                  <c:v>PCT CHORLEY AND SOUTH RIBBLE CCG</c:v>
                </c:pt>
                <c:pt idx="121">
                  <c:v>Cardiff and Vale</c:v>
                </c:pt>
                <c:pt idx="122">
                  <c:v>PCT SWINDON CCG</c:v>
                </c:pt>
                <c:pt idx="123">
                  <c:v>PCT MID ESSEX CCG</c:v>
                </c:pt>
                <c:pt idx="124">
                  <c:v>PCT WEST CHESHIRE CCG</c:v>
                </c:pt>
                <c:pt idx="125">
                  <c:v>PCT CANNOCK CHASE CCG</c:v>
                </c:pt>
                <c:pt idx="126">
                  <c:v>PCT EASTERN CHESHIRE CCG</c:v>
                </c:pt>
                <c:pt idx="127">
                  <c:v>PCT HULL CCG</c:v>
                </c:pt>
                <c:pt idx="128">
                  <c:v>PCT EAST RIDING OF YORKSHIRE CCG</c:v>
                </c:pt>
                <c:pt idx="129">
                  <c:v>PCT IPSWICH AND EAST SUFFOLK CCG</c:v>
                </c:pt>
                <c:pt idx="130">
                  <c:v>PCT NOTTINGHAM NORTH &amp; EAST CCG</c:v>
                </c:pt>
                <c:pt idx="131">
                  <c:v>PCT SOUTH LINCOLNSHIRE CCG</c:v>
                </c:pt>
                <c:pt idx="132">
                  <c:v>PCT BRIGHTON &amp; HOVE CCG</c:v>
                </c:pt>
                <c:pt idx="133">
                  <c:v>PCT NORTH STAFFORDSHIRE CCG</c:v>
                </c:pt>
                <c:pt idx="134">
                  <c:v>PCT SOUTH CHESHIRE CCG</c:v>
                </c:pt>
                <c:pt idx="135">
                  <c:v>PCT NOTTINGHAM WEST CCG</c:v>
                </c:pt>
                <c:pt idx="136">
                  <c:v>PCT VALE OF YORK CCG</c:v>
                </c:pt>
                <c:pt idx="137">
                  <c:v>PCT CANTERBURY AND COASTAL CCG</c:v>
                </c:pt>
                <c:pt idx="138">
                  <c:v>PCT EASTBOURNE, HAILSHAM AND SEAFORD CCG</c:v>
                </c:pt>
                <c:pt idx="139">
                  <c:v>PCT MEDWAY CCG</c:v>
                </c:pt>
                <c:pt idx="140">
                  <c:v>BCU</c:v>
                </c:pt>
                <c:pt idx="141">
                  <c:v>PCT GREATER PRESTON CCG</c:v>
                </c:pt>
                <c:pt idx="142">
                  <c:v>PCT NEWARK &amp; SHERWOOD CCG</c:v>
                </c:pt>
                <c:pt idx="143">
                  <c:v>PCT TELFORD &amp; WREKIN CCG</c:v>
                </c:pt>
                <c:pt idx="144">
                  <c:v>PCT TRAFFORD CCG</c:v>
                </c:pt>
                <c:pt idx="145">
                  <c:v>PCT HAMBLETON, RICHMONDSHIRE AND WHITBY CCG</c:v>
                </c:pt>
                <c:pt idx="146">
                  <c:v>PCT SHEFFIELD CCG</c:v>
                </c:pt>
                <c:pt idx="147">
                  <c:v>PCT SE STAFFS &amp; SEISDON PENINSULAR CCG</c:v>
                </c:pt>
                <c:pt idx="148">
                  <c:v>Hywel Dda</c:v>
                </c:pt>
                <c:pt idx="149">
                  <c:v>PCT NORTH, EAST, WEST DEVON CCG</c:v>
                </c:pt>
                <c:pt idx="150">
                  <c:v>PCT WEST SUFFOLK CCG</c:v>
                </c:pt>
                <c:pt idx="151">
                  <c:v>PCT NORTH LINCOLNSHIRE CCG</c:v>
                </c:pt>
                <c:pt idx="152">
                  <c:v>PCT STOKE ON TRENT CCG</c:v>
                </c:pt>
                <c:pt idx="153">
                  <c:v>PCT BLACKBURN WITH DARWEN CCG</c:v>
                </c:pt>
                <c:pt idx="154">
                  <c:v>PCT ROTHERHAM CCG</c:v>
                </c:pt>
                <c:pt idx="155">
                  <c:v>PCT STOCKPORT CCG</c:v>
                </c:pt>
                <c:pt idx="156">
                  <c:v>PCT SOUTH KENT COAST CCG</c:v>
                </c:pt>
                <c:pt idx="157">
                  <c:v>PCT SOUTH WEST LINCOLNSHIRE CCG</c:v>
                </c:pt>
                <c:pt idx="158">
                  <c:v>PCT MANSFIELD &amp; ASHFIELD CCG</c:v>
                </c:pt>
                <c:pt idx="159">
                  <c:v>PCT WARRINGTON CCG</c:v>
                </c:pt>
                <c:pt idx="160">
                  <c:v>PCT LANCASHIRE NORTH CCG</c:v>
                </c:pt>
                <c:pt idx="161">
                  <c:v>PCT SCARBOROUGH AND RYEDALE CCG</c:v>
                </c:pt>
                <c:pt idx="162">
                  <c:v>PCT SOUTH NORFOLK CCG</c:v>
                </c:pt>
                <c:pt idx="163">
                  <c:v>PCT EAST LANCASHIRE CCG</c:v>
                </c:pt>
                <c:pt idx="164">
                  <c:v>PCT WIRRAL CCG</c:v>
                </c:pt>
                <c:pt idx="165">
                  <c:v>PCT NORWICH CCG</c:v>
                </c:pt>
                <c:pt idx="166">
                  <c:v>PCT SOUTH MANCHESTER CCG</c:v>
                </c:pt>
                <c:pt idx="167">
                  <c:v>PCT SOUTH DEVON AND TORBAY CCG</c:v>
                </c:pt>
                <c:pt idx="168">
                  <c:v>PCT BURY CCG</c:v>
                </c:pt>
                <c:pt idx="169">
                  <c:v>PCT VALE ROYAL CCG</c:v>
                </c:pt>
                <c:pt idx="170">
                  <c:v>PCT WALSALL CCG</c:v>
                </c:pt>
                <c:pt idx="171">
                  <c:v>PCT SWALE CCG</c:v>
                </c:pt>
                <c:pt idx="172">
                  <c:v>PCT BOLTON CCG</c:v>
                </c:pt>
                <c:pt idx="173">
                  <c:v>PCT ISLE OF WIGHT CCG</c:v>
                </c:pt>
                <c:pt idx="174">
                  <c:v>PCT KERNOW CCG</c:v>
                </c:pt>
                <c:pt idx="175">
                  <c:v>PCT NORTH NORFOLK CCG</c:v>
                </c:pt>
                <c:pt idx="176">
                  <c:v>PCT LINCOLNSHIRE WEST CCG</c:v>
                </c:pt>
                <c:pt idx="177">
                  <c:v>PCT WAKEFIELD CCG</c:v>
                </c:pt>
                <c:pt idx="178">
                  <c:v>ABMU</c:v>
                </c:pt>
                <c:pt idx="179">
                  <c:v>PCT DARLINGTON CCG</c:v>
                </c:pt>
                <c:pt idx="180">
                  <c:v>PCT NORTH DERBYSHIRE CCG</c:v>
                </c:pt>
                <c:pt idx="181">
                  <c:v>PCT SOUTHPORT AND FORMBY CCG</c:v>
                </c:pt>
                <c:pt idx="182">
                  <c:v>PCT WEST LANCASHIRE CCG</c:v>
                </c:pt>
                <c:pt idx="183">
                  <c:v>PCT NORTH EAST ESSEX CCG</c:v>
                </c:pt>
                <c:pt idx="184">
                  <c:v>PCT BARNSLEY CCG</c:v>
                </c:pt>
                <c:pt idx="185">
                  <c:v>PCT SUNDERLAND CCG</c:v>
                </c:pt>
                <c:pt idx="186">
                  <c:v>PCT TAMESIDE AND GLOSSOP CCG</c:v>
                </c:pt>
                <c:pt idx="187">
                  <c:v>PCT HEYWOOD, MIDDLETON &amp; ROCHDALE CCG</c:v>
                </c:pt>
                <c:pt idx="188">
                  <c:v>PCT WEST NORFOLK CCG</c:v>
                </c:pt>
                <c:pt idx="189">
                  <c:v>PCT SALFORD CCG</c:v>
                </c:pt>
                <c:pt idx="190">
                  <c:v>Aneurin Bevan</c:v>
                </c:pt>
                <c:pt idx="191">
                  <c:v>PCT OLDHAM CCG</c:v>
                </c:pt>
                <c:pt idx="192">
                  <c:v>PCT NORTH TYNESIDE CCG</c:v>
                </c:pt>
                <c:pt idx="193">
                  <c:v>PCT NORTHUMBERLAND CCG</c:v>
                </c:pt>
                <c:pt idx="194">
                  <c:v>PCT THANET CCG</c:v>
                </c:pt>
                <c:pt idx="195">
                  <c:v>PCT HARTLEPOOL AND STOCKTON-ON-TEES CCG</c:v>
                </c:pt>
                <c:pt idx="196">
                  <c:v>PCT DONCASTER CCG</c:v>
                </c:pt>
                <c:pt idx="197">
                  <c:v>PCT BLACKPOOL CCG</c:v>
                </c:pt>
                <c:pt idx="198">
                  <c:v>PCT NORTH MANCHESTER CCG</c:v>
                </c:pt>
                <c:pt idx="199">
                  <c:v>PCT NEWCASTLE GATESHEAD CCG</c:v>
                </c:pt>
                <c:pt idx="200">
                  <c:v>PCT SOUTH TYNESIDE CCG</c:v>
                </c:pt>
                <c:pt idx="201">
                  <c:v>Cwm Taf</c:v>
                </c:pt>
                <c:pt idx="202">
                  <c:v>PCT BASSETLAW CCG</c:v>
                </c:pt>
                <c:pt idx="203">
                  <c:v>PCT FYLDE &amp; WYRE CCG</c:v>
                </c:pt>
                <c:pt idx="204">
                  <c:v>PCT NORTH DURHAM CCG</c:v>
                </c:pt>
                <c:pt idx="205">
                  <c:v>PCT GREAT YARMOUTH &amp; WAVENEY CCG</c:v>
                </c:pt>
                <c:pt idx="206">
                  <c:v>PCT LIVERPOOL CCG</c:v>
                </c:pt>
                <c:pt idx="207">
                  <c:v>PCT HARDWICK CCG</c:v>
                </c:pt>
                <c:pt idx="208">
                  <c:v>PCT SOUTH SEFTON CCG</c:v>
                </c:pt>
                <c:pt idx="209">
                  <c:v>PCT SOUTH TEES CCG</c:v>
                </c:pt>
                <c:pt idx="210">
                  <c:v>PCT LINCOLNSHIRE EAST CCG</c:v>
                </c:pt>
                <c:pt idx="211">
                  <c:v>PCT WIGAN BOROUGH CCG</c:v>
                </c:pt>
                <c:pt idx="212">
                  <c:v>PCT DURHAM DALES,EASINGTON &amp; SEDGEFIELD CCG</c:v>
                </c:pt>
                <c:pt idx="213">
                  <c:v>PCT HALTON CCG</c:v>
                </c:pt>
                <c:pt idx="214">
                  <c:v>PCT KNOWSLEY CCG</c:v>
                </c:pt>
                <c:pt idx="215">
                  <c:v>PCT ST HELENS CCG</c:v>
                </c:pt>
              </c:strCache>
            </c:strRef>
          </c:cat>
          <c:val>
            <c:numRef>
              <c:f>'England pregabalin'!$D$2:$D$217</c:f>
              <c:numCache>
                <c:formatCode>General</c:formatCode>
                <c:ptCount val="216"/>
                <c:pt idx="0">
                  <c:v>1196.3899999999999</c:v>
                </c:pt>
                <c:pt idx="1">
                  <c:v>1196.3899999999999</c:v>
                </c:pt>
                <c:pt idx="2">
                  <c:v>1196.3899999999999</c:v>
                </c:pt>
                <c:pt idx="3">
                  <c:v>1196.3899999999999</c:v>
                </c:pt>
                <c:pt idx="4">
                  <c:v>1196.3899999999999</c:v>
                </c:pt>
                <c:pt idx="5">
                  <c:v>1196.3899999999999</c:v>
                </c:pt>
                <c:pt idx="6">
                  <c:v>1196.3899999999999</c:v>
                </c:pt>
                <c:pt idx="7">
                  <c:v>1196.3899999999999</c:v>
                </c:pt>
                <c:pt idx="8">
                  <c:v>1196.3899999999999</c:v>
                </c:pt>
                <c:pt idx="9">
                  <c:v>1196.3899999999999</c:v>
                </c:pt>
                <c:pt idx="10">
                  <c:v>1196.3899999999999</c:v>
                </c:pt>
                <c:pt idx="11">
                  <c:v>1196.3899999999999</c:v>
                </c:pt>
                <c:pt idx="12">
                  <c:v>1196.3899999999999</c:v>
                </c:pt>
                <c:pt idx="13">
                  <c:v>1196.3899999999999</c:v>
                </c:pt>
                <c:pt idx="14">
                  <c:v>1196.3899999999999</c:v>
                </c:pt>
                <c:pt idx="15">
                  <c:v>1196.3899999999999</c:v>
                </c:pt>
                <c:pt idx="16">
                  <c:v>1196.3899999999999</c:v>
                </c:pt>
                <c:pt idx="17">
                  <c:v>1196.3899999999999</c:v>
                </c:pt>
                <c:pt idx="18">
                  <c:v>1196.3899999999999</c:v>
                </c:pt>
                <c:pt idx="19">
                  <c:v>1196.3899999999999</c:v>
                </c:pt>
                <c:pt idx="20">
                  <c:v>1196.3899999999999</c:v>
                </c:pt>
                <c:pt idx="21">
                  <c:v>1196.3899999999999</c:v>
                </c:pt>
                <c:pt idx="22">
                  <c:v>1196.3899999999999</c:v>
                </c:pt>
                <c:pt idx="23">
                  <c:v>1196.3899999999999</c:v>
                </c:pt>
                <c:pt idx="24">
                  <c:v>1196.3899999999999</c:v>
                </c:pt>
                <c:pt idx="25">
                  <c:v>1196.3899999999999</c:v>
                </c:pt>
                <c:pt idx="26">
                  <c:v>1196.3899999999999</c:v>
                </c:pt>
                <c:pt idx="27">
                  <c:v>1196.3899999999999</c:v>
                </c:pt>
                <c:pt idx="28">
                  <c:v>1196.3899999999999</c:v>
                </c:pt>
                <c:pt idx="29">
                  <c:v>1196.3899999999999</c:v>
                </c:pt>
                <c:pt idx="30">
                  <c:v>1196.3899999999999</c:v>
                </c:pt>
                <c:pt idx="31">
                  <c:v>1196.3899999999999</c:v>
                </c:pt>
                <c:pt idx="32">
                  <c:v>1196.3899999999999</c:v>
                </c:pt>
                <c:pt idx="33">
                  <c:v>1196.3899999999999</c:v>
                </c:pt>
                <c:pt idx="34">
                  <c:v>1196.3899999999999</c:v>
                </c:pt>
                <c:pt idx="35">
                  <c:v>1196.3899999999999</c:v>
                </c:pt>
                <c:pt idx="36">
                  <c:v>1196.3899999999999</c:v>
                </c:pt>
                <c:pt idx="37">
                  <c:v>1196.3899999999999</c:v>
                </c:pt>
                <c:pt idx="38">
                  <c:v>1196.3899999999999</c:v>
                </c:pt>
                <c:pt idx="39">
                  <c:v>1196.3899999999999</c:v>
                </c:pt>
                <c:pt idx="40">
                  <c:v>1196.3899999999999</c:v>
                </c:pt>
                <c:pt idx="41">
                  <c:v>1196.3899999999999</c:v>
                </c:pt>
                <c:pt idx="42">
                  <c:v>1196.3899999999999</c:v>
                </c:pt>
                <c:pt idx="43">
                  <c:v>1196.3899999999999</c:v>
                </c:pt>
                <c:pt idx="44">
                  <c:v>1196.3899999999999</c:v>
                </c:pt>
                <c:pt idx="45">
                  <c:v>1196.3899999999999</c:v>
                </c:pt>
                <c:pt idx="46">
                  <c:v>1196.3899999999999</c:v>
                </c:pt>
                <c:pt idx="47">
                  <c:v>1196.3899999999999</c:v>
                </c:pt>
                <c:pt idx="48">
                  <c:v>1196.3899999999999</c:v>
                </c:pt>
                <c:pt idx="49">
                  <c:v>1196.3899999999999</c:v>
                </c:pt>
                <c:pt idx="50">
                  <c:v>1196.3899999999999</c:v>
                </c:pt>
                <c:pt idx="51">
                  <c:v>1196.3899999999999</c:v>
                </c:pt>
                <c:pt idx="52">
                  <c:v>1196.3899999999999</c:v>
                </c:pt>
                <c:pt idx="53">
                  <c:v>1196.3899999999999</c:v>
                </c:pt>
                <c:pt idx="54">
                  <c:v>1196.3899999999999</c:v>
                </c:pt>
                <c:pt idx="55">
                  <c:v>1196.3899999999999</c:v>
                </c:pt>
                <c:pt idx="56">
                  <c:v>1196.3899999999999</c:v>
                </c:pt>
                <c:pt idx="57">
                  <c:v>1196.3899999999999</c:v>
                </c:pt>
                <c:pt idx="58">
                  <c:v>1196.3899999999999</c:v>
                </c:pt>
                <c:pt idx="59">
                  <c:v>1196.3899999999999</c:v>
                </c:pt>
                <c:pt idx="60">
                  <c:v>1196.3899999999999</c:v>
                </c:pt>
                <c:pt idx="61">
                  <c:v>1196.3899999999999</c:v>
                </c:pt>
                <c:pt idx="62">
                  <c:v>1196.3899999999999</c:v>
                </c:pt>
                <c:pt idx="63">
                  <c:v>1196.3899999999999</c:v>
                </c:pt>
                <c:pt idx="64">
                  <c:v>1196.3899999999999</c:v>
                </c:pt>
                <c:pt idx="65">
                  <c:v>1196.3899999999999</c:v>
                </c:pt>
                <c:pt idx="66">
                  <c:v>1196.3899999999999</c:v>
                </c:pt>
                <c:pt idx="67">
                  <c:v>1196.3899999999999</c:v>
                </c:pt>
                <c:pt idx="68">
                  <c:v>1196.3899999999999</c:v>
                </c:pt>
                <c:pt idx="69">
                  <c:v>1196.3899999999999</c:v>
                </c:pt>
                <c:pt idx="70">
                  <c:v>1196.3899999999999</c:v>
                </c:pt>
                <c:pt idx="71">
                  <c:v>1196.3899999999999</c:v>
                </c:pt>
                <c:pt idx="72">
                  <c:v>1196.3899999999999</c:v>
                </c:pt>
                <c:pt idx="73">
                  <c:v>1196.3899999999999</c:v>
                </c:pt>
                <c:pt idx="74">
                  <c:v>1196.3899999999999</c:v>
                </c:pt>
                <c:pt idx="75">
                  <c:v>1196.3899999999999</c:v>
                </c:pt>
                <c:pt idx="76">
                  <c:v>1196.3899999999999</c:v>
                </c:pt>
                <c:pt idx="77">
                  <c:v>1196.3899999999999</c:v>
                </c:pt>
                <c:pt idx="78">
                  <c:v>1196.3899999999999</c:v>
                </c:pt>
                <c:pt idx="79">
                  <c:v>1196.3899999999999</c:v>
                </c:pt>
                <c:pt idx="80">
                  <c:v>1196.3899999999999</c:v>
                </c:pt>
                <c:pt idx="81">
                  <c:v>1196.3899999999999</c:v>
                </c:pt>
                <c:pt idx="82">
                  <c:v>1196.3899999999999</c:v>
                </c:pt>
                <c:pt idx="83">
                  <c:v>1196.3899999999999</c:v>
                </c:pt>
                <c:pt idx="84">
                  <c:v>1196.3899999999999</c:v>
                </c:pt>
                <c:pt idx="85">
                  <c:v>1196.3899999999999</c:v>
                </c:pt>
                <c:pt idx="86">
                  <c:v>1196.3899999999999</c:v>
                </c:pt>
                <c:pt idx="87">
                  <c:v>1196.3899999999999</c:v>
                </c:pt>
                <c:pt idx="88">
                  <c:v>1196.3899999999999</c:v>
                </c:pt>
                <c:pt idx="89">
                  <c:v>1196.3899999999999</c:v>
                </c:pt>
                <c:pt idx="90">
                  <c:v>1196.3899999999999</c:v>
                </c:pt>
                <c:pt idx="91">
                  <c:v>1196.3899999999999</c:v>
                </c:pt>
                <c:pt idx="92">
                  <c:v>1196.3899999999999</c:v>
                </c:pt>
                <c:pt idx="93">
                  <c:v>1196.3899999999999</c:v>
                </c:pt>
                <c:pt idx="94">
                  <c:v>1196.3899999999999</c:v>
                </c:pt>
                <c:pt idx="95">
                  <c:v>1196.3899999999999</c:v>
                </c:pt>
                <c:pt idx="96">
                  <c:v>1196.3899999999999</c:v>
                </c:pt>
                <c:pt idx="97">
                  <c:v>1196.3899999999999</c:v>
                </c:pt>
                <c:pt idx="98">
                  <c:v>1196.3899999999999</c:v>
                </c:pt>
                <c:pt idx="99">
                  <c:v>1196.3899999999999</c:v>
                </c:pt>
                <c:pt idx="100">
                  <c:v>1196.3899999999999</c:v>
                </c:pt>
                <c:pt idx="101">
                  <c:v>1196.3899999999999</c:v>
                </c:pt>
                <c:pt idx="102">
                  <c:v>1196.3899999999999</c:v>
                </c:pt>
                <c:pt idx="103">
                  <c:v>1196.3899999999999</c:v>
                </c:pt>
                <c:pt idx="104">
                  <c:v>1196.3899999999999</c:v>
                </c:pt>
                <c:pt idx="105">
                  <c:v>1196.3899999999999</c:v>
                </c:pt>
                <c:pt idx="106">
                  <c:v>1196.3899999999999</c:v>
                </c:pt>
                <c:pt idx="107">
                  <c:v>1196.3899999999999</c:v>
                </c:pt>
                <c:pt idx="108">
                  <c:v>1196.3899999999999</c:v>
                </c:pt>
                <c:pt idx="109">
                  <c:v>1196.3899999999999</c:v>
                </c:pt>
                <c:pt idx="110">
                  <c:v>1196.3899999999999</c:v>
                </c:pt>
                <c:pt idx="111">
                  <c:v>1196.3899999999999</c:v>
                </c:pt>
                <c:pt idx="112">
                  <c:v>1196.3899999999999</c:v>
                </c:pt>
                <c:pt idx="113">
                  <c:v>1196.3899999999999</c:v>
                </c:pt>
                <c:pt idx="114">
                  <c:v>1196.3899999999999</c:v>
                </c:pt>
                <c:pt idx="115">
                  <c:v>1196.3899999999999</c:v>
                </c:pt>
                <c:pt idx="116">
                  <c:v>1196.3899999999999</c:v>
                </c:pt>
                <c:pt idx="117">
                  <c:v>1196.3899999999999</c:v>
                </c:pt>
                <c:pt idx="118">
                  <c:v>1196.3899999999999</c:v>
                </c:pt>
                <c:pt idx="119">
                  <c:v>1196.3899999999999</c:v>
                </c:pt>
                <c:pt idx="120">
                  <c:v>1196.3899999999999</c:v>
                </c:pt>
                <c:pt idx="121">
                  <c:v>1196.3899999999999</c:v>
                </c:pt>
                <c:pt idx="122">
                  <c:v>1196.3899999999999</c:v>
                </c:pt>
                <c:pt idx="123">
                  <c:v>1196.3899999999999</c:v>
                </c:pt>
                <c:pt idx="124">
                  <c:v>1196.3899999999999</c:v>
                </c:pt>
                <c:pt idx="125">
                  <c:v>1196.3899999999999</c:v>
                </c:pt>
                <c:pt idx="126">
                  <c:v>1196.3899999999999</c:v>
                </c:pt>
                <c:pt idx="127">
                  <c:v>1196.3899999999999</c:v>
                </c:pt>
                <c:pt idx="128">
                  <c:v>1196.3899999999999</c:v>
                </c:pt>
                <c:pt idx="129">
                  <c:v>1196.3899999999999</c:v>
                </c:pt>
                <c:pt idx="130">
                  <c:v>1196.3899999999999</c:v>
                </c:pt>
                <c:pt idx="131">
                  <c:v>1196.3899999999999</c:v>
                </c:pt>
                <c:pt idx="132">
                  <c:v>1196.3899999999999</c:v>
                </c:pt>
                <c:pt idx="133">
                  <c:v>1196.3899999999999</c:v>
                </c:pt>
                <c:pt idx="134">
                  <c:v>1196.3899999999999</c:v>
                </c:pt>
                <c:pt idx="135">
                  <c:v>1196.3899999999999</c:v>
                </c:pt>
                <c:pt idx="136">
                  <c:v>1196.3899999999999</c:v>
                </c:pt>
                <c:pt idx="137">
                  <c:v>1196.3899999999999</c:v>
                </c:pt>
                <c:pt idx="138">
                  <c:v>1196.3899999999999</c:v>
                </c:pt>
                <c:pt idx="139">
                  <c:v>1196.3899999999999</c:v>
                </c:pt>
                <c:pt idx="140">
                  <c:v>1196.3899999999999</c:v>
                </c:pt>
                <c:pt idx="141">
                  <c:v>1196.3899999999999</c:v>
                </c:pt>
                <c:pt idx="142">
                  <c:v>1196.3899999999999</c:v>
                </c:pt>
                <c:pt idx="143">
                  <c:v>1196.3899999999999</c:v>
                </c:pt>
                <c:pt idx="144">
                  <c:v>1196.3899999999999</c:v>
                </c:pt>
                <c:pt idx="145">
                  <c:v>1196.3899999999999</c:v>
                </c:pt>
                <c:pt idx="146">
                  <c:v>1196.3899999999999</c:v>
                </c:pt>
                <c:pt idx="147">
                  <c:v>1196.3899999999999</c:v>
                </c:pt>
                <c:pt idx="148">
                  <c:v>1196.3899999999999</c:v>
                </c:pt>
                <c:pt idx="149">
                  <c:v>1196.3899999999999</c:v>
                </c:pt>
                <c:pt idx="150">
                  <c:v>1196.3899999999999</c:v>
                </c:pt>
                <c:pt idx="151">
                  <c:v>1196.3899999999999</c:v>
                </c:pt>
                <c:pt idx="152">
                  <c:v>1196.3899999999999</c:v>
                </c:pt>
                <c:pt idx="153">
                  <c:v>1196.3899999999999</c:v>
                </c:pt>
                <c:pt idx="154">
                  <c:v>1196.3899999999999</c:v>
                </c:pt>
                <c:pt idx="155">
                  <c:v>1196.3899999999999</c:v>
                </c:pt>
                <c:pt idx="156">
                  <c:v>1196.3899999999999</c:v>
                </c:pt>
                <c:pt idx="157">
                  <c:v>1196.3899999999999</c:v>
                </c:pt>
                <c:pt idx="158">
                  <c:v>1196.3899999999999</c:v>
                </c:pt>
                <c:pt idx="159">
                  <c:v>1196.3899999999999</c:v>
                </c:pt>
                <c:pt idx="160">
                  <c:v>1196.3899999999999</c:v>
                </c:pt>
                <c:pt idx="161">
                  <c:v>1196.3899999999999</c:v>
                </c:pt>
                <c:pt idx="162">
                  <c:v>1196.3899999999999</c:v>
                </c:pt>
                <c:pt idx="163">
                  <c:v>1196.3899999999999</c:v>
                </c:pt>
                <c:pt idx="164">
                  <c:v>1196.3899999999999</c:v>
                </c:pt>
                <c:pt idx="165">
                  <c:v>1196.3899999999999</c:v>
                </c:pt>
                <c:pt idx="166">
                  <c:v>1196.3899999999999</c:v>
                </c:pt>
                <c:pt idx="167">
                  <c:v>1196.3899999999999</c:v>
                </c:pt>
                <c:pt idx="168">
                  <c:v>1196.3899999999999</c:v>
                </c:pt>
                <c:pt idx="169">
                  <c:v>1196.3899999999999</c:v>
                </c:pt>
                <c:pt idx="170">
                  <c:v>1196.3899999999999</c:v>
                </c:pt>
                <c:pt idx="171">
                  <c:v>1196.3899999999999</c:v>
                </c:pt>
                <c:pt idx="172">
                  <c:v>1196.3899999999999</c:v>
                </c:pt>
                <c:pt idx="173">
                  <c:v>1196.3899999999999</c:v>
                </c:pt>
                <c:pt idx="174">
                  <c:v>1196.3899999999999</c:v>
                </c:pt>
                <c:pt idx="175">
                  <c:v>1196.3899999999999</c:v>
                </c:pt>
                <c:pt idx="176">
                  <c:v>1196.3899999999999</c:v>
                </c:pt>
                <c:pt idx="177">
                  <c:v>1196.3899999999999</c:v>
                </c:pt>
                <c:pt idx="178">
                  <c:v>1196.3899999999999</c:v>
                </c:pt>
                <c:pt idx="179">
                  <c:v>1196.3899999999999</c:v>
                </c:pt>
                <c:pt idx="180">
                  <c:v>1196.3899999999999</c:v>
                </c:pt>
                <c:pt idx="181">
                  <c:v>1196.3899999999999</c:v>
                </c:pt>
                <c:pt idx="182">
                  <c:v>1196.3899999999999</c:v>
                </c:pt>
                <c:pt idx="183">
                  <c:v>1196.3899999999999</c:v>
                </c:pt>
                <c:pt idx="184">
                  <c:v>1196.3899999999999</c:v>
                </c:pt>
                <c:pt idx="185">
                  <c:v>1196.3899999999999</c:v>
                </c:pt>
                <c:pt idx="186">
                  <c:v>1196.3899999999999</c:v>
                </c:pt>
                <c:pt idx="187">
                  <c:v>1196.3899999999999</c:v>
                </c:pt>
                <c:pt idx="188">
                  <c:v>1196.3899999999999</c:v>
                </c:pt>
                <c:pt idx="189">
                  <c:v>1196.3899999999999</c:v>
                </c:pt>
                <c:pt idx="190">
                  <c:v>1196.3899999999999</c:v>
                </c:pt>
                <c:pt idx="191">
                  <c:v>1196.3899999999999</c:v>
                </c:pt>
                <c:pt idx="192">
                  <c:v>1196.3899999999999</c:v>
                </c:pt>
                <c:pt idx="193">
                  <c:v>1196.3899999999999</c:v>
                </c:pt>
                <c:pt idx="194">
                  <c:v>1196.3899999999999</c:v>
                </c:pt>
                <c:pt idx="195">
                  <c:v>1196.3899999999999</c:v>
                </c:pt>
                <c:pt idx="196">
                  <c:v>1196.3899999999999</c:v>
                </c:pt>
                <c:pt idx="197">
                  <c:v>1196.3899999999999</c:v>
                </c:pt>
                <c:pt idx="198">
                  <c:v>1196.3899999999999</c:v>
                </c:pt>
                <c:pt idx="199">
                  <c:v>1196.3899999999999</c:v>
                </c:pt>
                <c:pt idx="200">
                  <c:v>1196.3899999999999</c:v>
                </c:pt>
                <c:pt idx="201">
                  <c:v>1196.3899999999999</c:v>
                </c:pt>
                <c:pt idx="202">
                  <c:v>1196.3899999999999</c:v>
                </c:pt>
                <c:pt idx="203">
                  <c:v>1196.3899999999999</c:v>
                </c:pt>
                <c:pt idx="204">
                  <c:v>1196.3899999999999</c:v>
                </c:pt>
                <c:pt idx="205">
                  <c:v>1196.3899999999999</c:v>
                </c:pt>
                <c:pt idx="206">
                  <c:v>1196.3899999999999</c:v>
                </c:pt>
                <c:pt idx="207">
                  <c:v>1196.3899999999999</c:v>
                </c:pt>
                <c:pt idx="208">
                  <c:v>1196.3899999999999</c:v>
                </c:pt>
                <c:pt idx="209">
                  <c:v>1196.3899999999999</c:v>
                </c:pt>
                <c:pt idx="210">
                  <c:v>1196.3899999999999</c:v>
                </c:pt>
                <c:pt idx="211">
                  <c:v>1196.3899999999999</c:v>
                </c:pt>
                <c:pt idx="212">
                  <c:v>1196.3899999999999</c:v>
                </c:pt>
                <c:pt idx="213">
                  <c:v>1196.3899999999999</c:v>
                </c:pt>
                <c:pt idx="214">
                  <c:v>1196.3899999999999</c:v>
                </c:pt>
                <c:pt idx="215">
                  <c:v>1196.3899999999999</c:v>
                </c:pt>
              </c:numCache>
            </c:numRef>
          </c:val>
        </c:ser>
        <c:marker val="1"/>
        <c:axId val="83869056"/>
        <c:axId val="83879040"/>
      </c:lineChart>
      <c:catAx>
        <c:axId val="83869056"/>
        <c:scaling>
          <c:orientation val="minMax"/>
        </c:scaling>
        <c:delete val="1"/>
        <c:axPos val="b"/>
        <c:tickLblPos val="none"/>
        <c:crossAx val="83879040"/>
        <c:crosses val="autoZero"/>
        <c:auto val="1"/>
        <c:lblAlgn val="ctr"/>
        <c:lblOffset val="100"/>
      </c:catAx>
      <c:valAx>
        <c:axId val="83879040"/>
        <c:scaling>
          <c:orientation val="minMax"/>
        </c:scaling>
        <c:axPos val="l"/>
        <c:numFmt formatCode="General" sourceLinked="1"/>
        <c:tickLblPos val="nextTo"/>
        <c:crossAx val="83869056"/>
        <c:crosses val="autoZero"/>
        <c:crossBetween val="between"/>
      </c:valAx>
      <c:spPr>
        <a:noFill/>
        <a:ln w="25400">
          <a:noFill/>
        </a:ln>
      </c:spPr>
    </c:plotArea>
    <c:legend>
      <c:legendPos val="r"/>
      <c:legendEntry>
        <c:idx val="0"/>
        <c:delete val="1"/>
      </c:legendEntry>
      <c:layout>
        <c:manualLayout>
          <c:xMode val="edge"/>
          <c:yMode val="edge"/>
          <c:x val="7.0350492245501092E-2"/>
          <c:y val="1.5950013490564539E-2"/>
          <c:w val="0.1993486005089059"/>
          <c:h val="0.10216332973812679"/>
        </c:manualLayout>
      </c:layout>
    </c:legend>
    <c:plotVisOnly val="1"/>
    <c:dispBlanksAs val="gap"/>
  </c:chart>
  <c:externalData r:id="rId1"/>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col"/>
        <c:grouping val="clustered"/>
        <c:ser>
          <c:idx val="0"/>
          <c:order val="0"/>
          <c:dPt>
            <c:idx val="83"/>
            <c:spPr>
              <a:solidFill>
                <a:schemeClr val="tx1"/>
              </a:solidFill>
            </c:spPr>
          </c:dPt>
          <c:dPt>
            <c:idx val="179"/>
            <c:spPr>
              <a:solidFill>
                <a:schemeClr val="tx1"/>
              </a:solidFill>
            </c:spPr>
          </c:dPt>
          <c:dPt>
            <c:idx val="205"/>
            <c:spPr>
              <a:solidFill>
                <a:schemeClr val="tx1"/>
              </a:solidFill>
            </c:spPr>
          </c:dPt>
          <c:dPt>
            <c:idx val="207"/>
            <c:spPr>
              <a:solidFill>
                <a:schemeClr val="tx1"/>
              </a:solidFill>
            </c:spPr>
          </c:dPt>
          <c:dPt>
            <c:idx val="209"/>
            <c:spPr>
              <a:solidFill>
                <a:schemeClr val="tx1"/>
              </a:solidFill>
            </c:spPr>
          </c:dPt>
          <c:dPt>
            <c:idx val="210"/>
            <c:spPr>
              <a:solidFill>
                <a:schemeClr val="tx1"/>
              </a:solidFill>
            </c:spPr>
          </c:dPt>
          <c:dPt>
            <c:idx val="213"/>
            <c:spPr>
              <a:solidFill>
                <a:schemeClr val="tx1"/>
              </a:solidFill>
            </c:spPr>
          </c:dPt>
          <c:dLbls>
            <c:dLbl>
              <c:idx val="83"/>
              <c:layout>
                <c:manualLayout>
                  <c:x val="-1.0805577406834337E-7"/>
                  <c:y val="-1.5117284697289009E-2"/>
                </c:manualLayout>
              </c:layout>
              <c:tx>
                <c:rich>
                  <a:bodyPr/>
                  <a:lstStyle/>
                  <a:p>
                    <a:r>
                      <a:rPr lang="en-US" sz="1050" dirty="0" err="1" smtClean="0"/>
                      <a:t>Powys</a:t>
                    </a:r>
                    <a:endParaRPr lang="en-US" sz="1050" dirty="0"/>
                  </a:p>
                </c:rich>
              </c:tx>
              <c:showVal val="1"/>
            </c:dLbl>
            <c:dLbl>
              <c:idx val="179"/>
              <c:layout>
                <c:manualLayout>
                  <c:x val="-1.3723083306679581E-3"/>
                  <c:y val="2.5560772144635332E-3"/>
                </c:manualLayout>
              </c:layout>
              <c:tx>
                <c:rich>
                  <a:bodyPr/>
                  <a:lstStyle/>
                  <a:p>
                    <a:r>
                      <a:rPr lang="en-US" dirty="0" smtClean="0"/>
                      <a:t>Cardiff and Vale </a:t>
                    </a:r>
                    <a:endParaRPr lang="en-US" dirty="0"/>
                  </a:p>
                </c:rich>
              </c:tx>
              <c:showVal val="1"/>
            </c:dLbl>
            <c:dLbl>
              <c:idx val="205"/>
              <c:layout>
                <c:manualLayout>
                  <c:x val="-3.0190783274695068E-2"/>
                  <c:y val="3.3998286977122663E-2"/>
                </c:manualLayout>
              </c:layout>
              <c:tx>
                <c:rich>
                  <a:bodyPr/>
                  <a:lstStyle/>
                  <a:p>
                    <a:r>
                      <a:rPr lang="en-US" dirty="0" smtClean="0"/>
                      <a:t>Betsi </a:t>
                    </a:r>
                    <a:r>
                      <a:rPr lang="en-US" dirty="0" smtClean="0"/>
                      <a:t>Cadwaladr</a:t>
                    </a:r>
                    <a:endParaRPr lang="en-US" dirty="0"/>
                  </a:p>
                </c:rich>
              </c:tx>
              <c:showVal val="1"/>
            </c:dLbl>
            <c:dLbl>
              <c:idx val="207"/>
              <c:layout>
                <c:manualLayout>
                  <c:x val="-1.6467699968015503E-2"/>
                  <c:y val="1.7565052831967621E-2"/>
                </c:manualLayout>
              </c:layout>
              <c:tx>
                <c:rich>
                  <a:bodyPr/>
                  <a:lstStyle/>
                  <a:p>
                    <a:r>
                      <a:rPr lang="en-US" dirty="0" err="1" smtClean="0"/>
                      <a:t>Aneurin</a:t>
                    </a:r>
                    <a:r>
                      <a:rPr lang="en-US" dirty="0" smtClean="0"/>
                      <a:t> Bevan</a:t>
                    </a:r>
                  </a:p>
                </c:rich>
              </c:tx>
              <c:showVal val="1"/>
            </c:dLbl>
            <c:dLbl>
              <c:idx val="209"/>
              <c:layout>
                <c:manualLayout>
                  <c:x val="-1.0978466645343559E-2"/>
                  <c:y val="-2.9811439870044476E-2"/>
                </c:manualLayout>
              </c:layout>
              <c:tx>
                <c:rich>
                  <a:bodyPr/>
                  <a:lstStyle/>
                  <a:p>
                    <a:r>
                      <a:rPr lang="en-US" dirty="0" err="1" smtClean="0"/>
                      <a:t>Hywel</a:t>
                    </a:r>
                    <a:r>
                      <a:rPr lang="en-US" dirty="0" smtClean="0"/>
                      <a:t> </a:t>
                    </a:r>
                    <a:r>
                      <a:rPr lang="en-US" dirty="0" err="1" smtClean="0"/>
                      <a:t>Dda</a:t>
                    </a:r>
                    <a:endParaRPr lang="en-US" dirty="0"/>
                  </a:p>
                </c:rich>
              </c:tx>
              <c:showVal val="1"/>
            </c:dLbl>
            <c:dLbl>
              <c:idx val="210"/>
              <c:layout>
                <c:manualLayout>
                  <c:x val="2.7446166613359201E-3"/>
                  <c:y val="-6.2279116134243376E-2"/>
                </c:manualLayout>
              </c:layout>
              <c:tx>
                <c:rich>
                  <a:bodyPr/>
                  <a:lstStyle/>
                  <a:p>
                    <a:r>
                      <a:rPr lang="en-US" dirty="0" smtClean="0"/>
                      <a:t>Cwm Taf</a:t>
                    </a:r>
                    <a:endParaRPr lang="en-US" dirty="0"/>
                  </a:p>
                </c:rich>
              </c:tx>
              <c:showVal val="1"/>
            </c:dLbl>
            <c:dLbl>
              <c:idx val="213"/>
              <c:layout>
                <c:manualLayout>
                  <c:x val="6.8615416533398914E-3"/>
                  <c:y val="-6.0049258791065228E-2"/>
                </c:manualLayout>
              </c:layout>
              <c:tx>
                <c:rich>
                  <a:bodyPr/>
                  <a:lstStyle/>
                  <a:p>
                    <a:r>
                      <a:rPr lang="en-US" dirty="0" smtClean="0"/>
                      <a:t>ABMU</a:t>
                    </a:r>
                    <a:endParaRPr lang="en-US" dirty="0"/>
                  </a:p>
                </c:rich>
              </c:tx>
              <c:showVal val="1"/>
            </c:dLbl>
            <c:delete val="1"/>
            <c:txPr>
              <a:bodyPr rot="-5400000" vert="horz"/>
              <a:lstStyle/>
              <a:p>
                <a:pPr>
                  <a:defRPr/>
                </a:pPr>
                <a:endParaRPr lang="en-US"/>
              </a:p>
            </c:txPr>
          </c:dLbls>
          <c:cat>
            <c:strRef>
              <c:f>'Abx CCG'!$A$2:$A$217</c:f>
              <c:strCache>
                <c:ptCount val="216"/>
                <c:pt idx="0">
                  <c:v>CAMDEN CCG</c:v>
                </c:pt>
                <c:pt idx="1">
                  <c:v>WEST LONDON (K&amp;C &amp; QPP) CCG</c:v>
                </c:pt>
                <c:pt idx="2">
                  <c:v>CENTRAL LONDON (WESTMINSTER) CCG</c:v>
                </c:pt>
                <c:pt idx="3">
                  <c:v>HARINGEY CCG</c:v>
                </c:pt>
                <c:pt idx="4">
                  <c:v>CITY AND HACKNEY CCG</c:v>
                </c:pt>
                <c:pt idx="5">
                  <c:v>LAMBETH CCG</c:v>
                </c:pt>
                <c:pt idx="6">
                  <c:v>SOUTHWARK CCG</c:v>
                </c:pt>
                <c:pt idx="7">
                  <c:v>BRIGHTON &amp; HOVE CCG</c:v>
                </c:pt>
                <c:pt idx="8">
                  <c:v>ISLINGTON CCG</c:v>
                </c:pt>
                <c:pt idx="9">
                  <c:v>BRENT CCG</c:v>
                </c:pt>
                <c:pt idx="10">
                  <c:v>RICHMOND CCG</c:v>
                </c:pt>
                <c:pt idx="11">
                  <c:v>TOWER HAMLETS CCG</c:v>
                </c:pt>
                <c:pt idx="12">
                  <c:v>HOUNSLOW CCG</c:v>
                </c:pt>
                <c:pt idx="13">
                  <c:v>HAMMERSMITH AND FULHAM CCG</c:v>
                </c:pt>
                <c:pt idx="14">
                  <c:v>OXFORDSHIRE CCG</c:v>
                </c:pt>
                <c:pt idx="15">
                  <c:v>SOUTHERN DERBYSHIRE CCG</c:v>
                </c:pt>
                <c:pt idx="16">
                  <c:v>EALING CCG</c:v>
                </c:pt>
                <c:pt idx="17">
                  <c:v>BATH AND NORTH EAST SOMERSET CCG</c:v>
                </c:pt>
                <c:pt idx="18">
                  <c:v>KINGSTON CCG</c:v>
                </c:pt>
                <c:pt idx="19">
                  <c:v>WANDSWORTH CCG</c:v>
                </c:pt>
                <c:pt idx="20">
                  <c:v>BARNET CCG</c:v>
                </c:pt>
                <c:pt idx="21">
                  <c:v>EREWASH CCG</c:v>
                </c:pt>
                <c:pt idx="22">
                  <c:v>HARROGATE AND RURAL DISTRICT CCG</c:v>
                </c:pt>
                <c:pt idx="23">
                  <c:v>NEWBURY AND DISTRICT CCG</c:v>
                </c:pt>
                <c:pt idx="24">
                  <c:v>RUSHCLIFFE CCG</c:v>
                </c:pt>
                <c:pt idx="25">
                  <c:v>HORSHAM AND MID SUSSEX CCG</c:v>
                </c:pt>
                <c:pt idx="26">
                  <c:v>NOTTINGHAM WEST CCG</c:v>
                </c:pt>
                <c:pt idx="27">
                  <c:v>GUILDFORD AND WAVERLEY CCG</c:v>
                </c:pt>
                <c:pt idx="28">
                  <c:v>MERTON CCG</c:v>
                </c:pt>
                <c:pt idx="29">
                  <c:v>BROMLEY CCG</c:v>
                </c:pt>
                <c:pt idx="30">
                  <c:v>VALE OF YORK CCG</c:v>
                </c:pt>
                <c:pt idx="31">
                  <c:v>ENFIELD CCG</c:v>
                </c:pt>
                <c:pt idx="32">
                  <c:v>HAMBLETON, RICHMONDSHIRE AND WHITBY CCG</c:v>
                </c:pt>
                <c:pt idx="33">
                  <c:v>CROYDON CCG</c:v>
                </c:pt>
                <c:pt idx="34">
                  <c:v>NORTH HAMPSHIRE CCG</c:v>
                </c:pt>
                <c:pt idx="35">
                  <c:v>LEWISHAM CCG</c:v>
                </c:pt>
                <c:pt idx="36">
                  <c:v>WALTHAM FOREST CCG</c:v>
                </c:pt>
                <c:pt idx="37">
                  <c:v>SOUTHAMPTON CCG</c:v>
                </c:pt>
                <c:pt idx="38">
                  <c:v>CORBY CCG</c:v>
                </c:pt>
                <c:pt idx="39">
                  <c:v>FAREHAM AND GOSPORT CCG</c:v>
                </c:pt>
                <c:pt idx="40">
                  <c:v>SOUTH GLOUCESTERSHIRE CCG</c:v>
                </c:pt>
                <c:pt idx="41">
                  <c:v>NEWHAM CCG</c:v>
                </c:pt>
                <c:pt idx="42">
                  <c:v>SOUTH EASTERN HAMPSHIRE CCG</c:v>
                </c:pt>
                <c:pt idx="43">
                  <c:v>WEST HAMPSHIRE CCG</c:v>
                </c:pt>
                <c:pt idx="44">
                  <c:v>NORTH &amp; WEST READING CCG</c:v>
                </c:pt>
                <c:pt idx="45">
                  <c:v>NOTTINGHAM CITY CCG</c:v>
                </c:pt>
                <c:pt idx="46">
                  <c:v>CRAWLEY CCG</c:v>
                </c:pt>
                <c:pt idx="47">
                  <c:v>HILLINGDON CCG</c:v>
                </c:pt>
                <c:pt idx="48">
                  <c:v>BRISTOL CCG</c:v>
                </c:pt>
                <c:pt idx="49">
                  <c:v>GREENWICH CCG</c:v>
                </c:pt>
                <c:pt idx="50">
                  <c:v>AIREDALE, WHARFEDALE AND CRAVEN CCG</c:v>
                </c:pt>
                <c:pt idx="51">
                  <c:v>SOMERSET CCG</c:v>
                </c:pt>
                <c:pt idx="52">
                  <c:v>SOUTH NORFOLK CCG</c:v>
                </c:pt>
                <c:pt idx="53">
                  <c:v>COASTAL WEST SUSSEX CCG</c:v>
                </c:pt>
                <c:pt idx="54">
                  <c:v>LEEDS NORTH CCG</c:v>
                </c:pt>
                <c:pt idx="55">
                  <c:v>SOUTH WARWICKSHIRE CCG</c:v>
                </c:pt>
                <c:pt idx="56">
                  <c:v>GLOUCESTERSHIRE CCG</c:v>
                </c:pt>
                <c:pt idx="57">
                  <c:v>SURREY HEATH CCG</c:v>
                </c:pt>
                <c:pt idx="58">
                  <c:v>LEEDS WEST CCG</c:v>
                </c:pt>
                <c:pt idx="59">
                  <c:v>SWINDON CCG</c:v>
                </c:pt>
                <c:pt idx="60">
                  <c:v>DORSET CCG</c:v>
                </c:pt>
                <c:pt idx="61">
                  <c:v>EAST LEICESTERSHIRE AND RUTLAND CCG</c:v>
                </c:pt>
                <c:pt idx="62">
                  <c:v>NOTTINGHAM NORTH &amp; EAST CCG</c:v>
                </c:pt>
                <c:pt idx="63">
                  <c:v>SOUTH READING CCG</c:v>
                </c:pt>
                <c:pt idx="64">
                  <c:v>SURREY DOWNS CCG</c:v>
                </c:pt>
                <c:pt idx="65">
                  <c:v>BRACKNELL AND ASCOT CCG</c:v>
                </c:pt>
                <c:pt idx="66">
                  <c:v>LEICESTER CITY CCG</c:v>
                </c:pt>
                <c:pt idx="67">
                  <c:v>WILTSHIRE CCG</c:v>
                </c:pt>
                <c:pt idx="68">
                  <c:v>SHROPSHIRE CCG</c:v>
                </c:pt>
                <c:pt idx="69">
                  <c:v>SOUTH WEST LINCOLNSHIRE CCG</c:v>
                </c:pt>
                <c:pt idx="70">
                  <c:v>COVENTRY AND RUGBY CCG</c:v>
                </c:pt>
                <c:pt idx="71">
                  <c:v>WEST LEICESTERSHIRE CCG</c:v>
                </c:pt>
                <c:pt idx="72">
                  <c:v>BIRMINGHAM CROSSCITY CCG</c:v>
                </c:pt>
                <c:pt idx="73">
                  <c:v>WEST CHESHIRE CCG</c:v>
                </c:pt>
                <c:pt idx="74">
                  <c:v>EASTERN CHESHIRE CCG</c:v>
                </c:pt>
                <c:pt idx="75">
                  <c:v>NORTH, EAST, WEST DEVON CCG</c:v>
                </c:pt>
                <c:pt idx="76">
                  <c:v>NORTH WEST SURREY CCG</c:v>
                </c:pt>
                <c:pt idx="77">
                  <c:v>SOLIHULL CCG</c:v>
                </c:pt>
                <c:pt idx="78">
                  <c:v>HERTS VALLEYS CCG</c:v>
                </c:pt>
                <c:pt idx="79">
                  <c:v>HIGH WEALD LEWES HAVENS CCG</c:v>
                </c:pt>
                <c:pt idx="80">
                  <c:v>KERNOW CCG</c:v>
                </c:pt>
                <c:pt idx="81">
                  <c:v>SUTTON CCG</c:v>
                </c:pt>
                <c:pt idx="82">
                  <c:v>EAST SURREY CCG</c:v>
                </c:pt>
                <c:pt idx="83">
                  <c:v>Powys Teaching</c:v>
                </c:pt>
                <c:pt idx="84">
                  <c:v>AYLESBURY VALE CCG</c:v>
                </c:pt>
                <c:pt idx="85">
                  <c:v>NORTH SOMERSET CCG</c:v>
                </c:pt>
                <c:pt idx="86">
                  <c:v>CENTRAL MANCHESTER CCG</c:v>
                </c:pt>
                <c:pt idx="87">
                  <c:v>LINCOLNSHIRE WEST CCG</c:v>
                </c:pt>
                <c:pt idx="88">
                  <c:v>FYLDE &amp; WYRE CCG</c:v>
                </c:pt>
                <c:pt idx="89">
                  <c:v>HARROW CCG</c:v>
                </c:pt>
                <c:pt idx="90">
                  <c:v>IPSWICH AND EAST SUFFOLK CCG</c:v>
                </c:pt>
                <c:pt idx="91">
                  <c:v>LANCASHIRE NORTH CCG</c:v>
                </c:pt>
                <c:pt idx="92">
                  <c:v>TELFORD &amp; WREKIN CCG</c:v>
                </c:pt>
                <c:pt idx="93">
                  <c:v>HEREFORDSHIRE CCG</c:v>
                </c:pt>
                <c:pt idx="94">
                  <c:v>SANDWELL AND WEST BIRMINGHAM CCG</c:v>
                </c:pt>
                <c:pt idx="95">
                  <c:v>SE STAFFS &amp; SEISDON PENINSULAR CCG</c:v>
                </c:pt>
                <c:pt idx="96">
                  <c:v>TRAFFORD CCG</c:v>
                </c:pt>
                <c:pt idx="97">
                  <c:v>WINDSOR, ASCOT AND MAIDENHEAD CCG</c:v>
                </c:pt>
                <c:pt idx="98">
                  <c:v>NORTH EAST HAMPSHIRE AND FARNHAM CCG</c:v>
                </c:pt>
                <c:pt idx="99">
                  <c:v>SOUTH DEVON AND TORBAY CCG</c:v>
                </c:pt>
                <c:pt idx="100">
                  <c:v>BARKING &amp; DAGENHAM CCG</c:v>
                </c:pt>
                <c:pt idx="101">
                  <c:v>SHEFFIELD CCG</c:v>
                </c:pt>
                <c:pt idx="102">
                  <c:v>MEDWAY CCG</c:v>
                </c:pt>
                <c:pt idx="103">
                  <c:v>WYRE FOREST CCG</c:v>
                </c:pt>
                <c:pt idx="104">
                  <c:v>CHILTERN CCG</c:v>
                </c:pt>
                <c:pt idx="105">
                  <c:v>WOLVERHAMPTON CCG</c:v>
                </c:pt>
                <c:pt idx="106">
                  <c:v>EASTBOURNE, HAILSHAM AND SEAFORD CCG</c:v>
                </c:pt>
                <c:pt idx="107">
                  <c:v>ISLE OF WIGHT CCG</c:v>
                </c:pt>
                <c:pt idx="108">
                  <c:v>NENE CCG</c:v>
                </c:pt>
                <c:pt idx="109">
                  <c:v>NORTH NORFOLK CCG</c:v>
                </c:pt>
                <c:pt idx="110">
                  <c:v>TAMESIDE AND GLOSSOP CCG</c:v>
                </c:pt>
                <c:pt idx="111">
                  <c:v>WEST LANCASHIRE CCG</c:v>
                </c:pt>
                <c:pt idx="112">
                  <c:v>BEDFORDSHIRE CCG</c:v>
                </c:pt>
                <c:pt idx="113">
                  <c:v>NORTH DERBYSHIRE CCG</c:v>
                </c:pt>
                <c:pt idx="114">
                  <c:v>NEWARK &amp; SHERWOOD CCG</c:v>
                </c:pt>
                <c:pt idx="115">
                  <c:v>WOKINGHAM CCG</c:v>
                </c:pt>
                <c:pt idx="116">
                  <c:v>DUDLEY CCG</c:v>
                </c:pt>
                <c:pt idx="117">
                  <c:v>HAVERING CCG</c:v>
                </c:pt>
                <c:pt idx="118">
                  <c:v>NORTHUMBERLAND CCG</c:v>
                </c:pt>
                <c:pt idx="119">
                  <c:v>VALE ROYAL CCG</c:v>
                </c:pt>
                <c:pt idx="120">
                  <c:v>CAMBRIDGESHIRE AND PETERBOROUGH CCG</c:v>
                </c:pt>
                <c:pt idx="121">
                  <c:v>SOUTH WORCESTERSHIRE CCG</c:v>
                </c:pt>
                <c:pt idx="122">
                  <c:v>EAST RIDING OF YORKSHIRE CCG</c:v>
                </c:pt>
                <c:pt idx="123">
                  <c:v>NORTH EAST LINCOLNSHIRE CCG</c:v>
                </c:pt>
                <c:pt idx="124">
                  <c:v>WIGAN BOROUGH CCG</c:v>
                </c:pt>
                <c:pt idx="125">
                  <c:v>REDBRIDGE CCG</c:v>
                </c:pt>
                <c:pt idx="126">
                  <c:v>WEST KENT CCG</c:v>
                </c:pt>
                <c:pt idx="127">
                  <c:v>BARNSLEY CCG</c:v>
                </c:pt>
                <c:pt idx="128">
                  <c:v>LEEDS SOUTH AND EAST CCG</c:v>
                </c:pt>
                <c:pt idx="129">
                  <c:v>SOUTH LINCOLNSHIRE CCG</c:v>
                </c:pt>
                <c:pt idx="130">
                  <c:v>BURY CCG</c:v>
                </c:pt>
                <c:pt idx="131">
                  <c:v>NORTH STAFFORDSHIRE CCG</c:v>
                </c:pt>
                <c:pt idx="132">
                  <c:v>NORWICH CCG</c:v>
                </c:pt>
                <c:pt idx="133">
                  <c:v>PORTSMOUTH CCG</c:v>
                </c:pt>
                <c:pt idx="134">
                  <c:v>GREAT YARMOUTH &amp; WAVENEY CCG</c:v>
                </c:pt>
                <c:pt idx="135">
                  <c:v>NORTH LINCOLNSHIRE CCG</c:v>
                </c:pt>
                <c:pt idx="136">
                  <c:v>WEST SUFFOLK CCG</c:v>
                </c:pt>
                <c:pt idx="137">
                  <c:v>BRADFORD DISTRICTS CCG</c:v>
                </c:pt>
                <c:pt idx="138">
                  <c:v>DARLINGTON CCG</c:v>
                </c:pt>
                <c:pt idx="139">
                  <c:v>GREATER HUDDERSFIELD CCG</c:v>
                </c:pt>
                <c:pt idx="140">
                  <c:v>LINCOLNSHIRE EAST CCG</c:v>
                </c:pt>
                <c:pt idx="141">
                  <c:v>SOUTH CHESHIRE CCG</c:v>
                </c:pt>
                <c:pt idx="142">
                  <c:v>WARWICKSHIRE NORTH CCG</c:v>
                </c:pt>
                <c:pt idx="143">
                  <c:v>DARTFORD, GRAVESHAM AND SWANLEY CCG</c:v>
                </c:pt>
                <c:pt idx="144">
                  <c:v>THURROCK CCG</c:v>
                </c:pt>
                <c:pt idx="145">
                  <c:v>WARRINGTON CCG</c:v>
                </c:pt>
                <c:pt idx="146">
                  <c:v>MID ESSEX CCG</c:v>
                </c:pt>
                <c:pt idx="147">
                  <c:v>CALDERDALE CCG</c:v>
                </c:pt>
                <c:pt idx="148">
                  <c:v>CUMBRIA CCG</c:v>
                </c:pt>
                <c:pt idx="149">
                  <c:v>EAST STAFFORDSHIRE CCG</c:v>
                </c:pt>
                <c:pt idx="150">
                  <c:v>THANET CCG</c:v>
                </c:pt>
                <c:pt idx="151">
                  <c:v>WALSALL CCG</c:v>
                </c:pt>
                <c:pt idx="152">
                  <c:v>CASTLE POINT AND ROCHFORD CCG</c:v>
                </c:pt>
                <c:pt idx="153">
                  <c:v>NEWCASTLE GATESHEAD CCG</c:v>
                </c:pt>
                <c:pt idx="154">
                  <c:v>SOUTHPORT AND FORMBY CCG</c:v>
                </c:pt>
                <c:pt idx="155">
                  <c:v>SALFORD CCG</c:v>
                </c:pt>
                <c:pt idx="156">
                  <c:v>SOUTH KENT COAST CCG</c:v>
                </c:pt>
                <c:pt idx="157">
                  <c:v>CHORLEY AND SOUTH RIBBLE CCG</c:v>
                </c:pt>
                <c:pt idx="158">
                  <c:v>EAST LANCASHIRE CCG</c:v>
                </c:pt>
                <c:pt idx="159">
                  <c:v>STAFFORD AND SURROUNDS CCG</c:v>
                </c:pt>
                <c:pt idx="160">
                  <c:v>WAKEFIELD CCG</c:v>
                </c:pt>
                <c:pt idx="161">
                  <c:v>WIRRAL CCG</c:v>
                </c:pt>
                <c:pt idx="162">
                  <c:v>BLACKBURN WITH DARWEN CCG</c:v>
                </c:pt>
                <c:pt idx="163">
                  <c:v>ROTHERHAM CCG</c:v>
                </c:pt>
                <c:pt idx="164">
                  <c:v>HASTINGS &amp; ROTHER CCG</c:v>
                </c:pt>
                <c:pt idx="165">
                  <c:v>SOUTH MANCHESTER CCG</c:v>
                </c:pt>
                <c:pt idx="166">
                  <c:v>SOUTH TYNESIDE CCG</c:v>
                </c:pt>
                <c:pt idx="167">
                  <c:v>EAST AND NORTH HERTFORDSHIRE CCG</c:v>
                </c:pt>
                <c:pt idx="168">
                  <c:v>BOLTON CCG</c:v>
                </c:pt>
                <c:pt idx="169">
                  <c:v>NORTH TYNESIDE CCG</c:v>
                </c:pt>
                <c:pt idx="170">
                  <c:v>WEST NORFOLK CCG</c:v>
                </c:pt>
                <c:pt idx="171">
                  <c:v>BASSETLAW CCG</c:v>
                </c:pt>
                <c:pt idx="172">
                  <c:v>BIRMINGHAM SOUTH AND CENTRAL CCG</c:v>
                </c:pt>
                <c:pt idx="173">
                  <c:v>BRADFORD CITY CCG</c:v>
                </c:pt>
                <c:pt idx="174">
                  <c:v>DONCASTER CCG</c:v>
                </c:pt>
                <c:pt idx="175">
                  <c:v>HARDWICK CCG</c:v>
                </c:pt>
                <c:pt idx="176">
                  <c:v>SCARBOROUGH AND RYEDALE CCG</c:v>
                </c:pt>
                <c:pt idx="177">
                  <c:v>STOCKPORT CCG</c:v>
                </c:pt>
                <c:pt idx="178">
                  <c:v>WEST ESSEX CCG</c:v>
                </c:pt>
                <c:pt idx="179">
                  <c:v>Cardiff And Vale Uni</c:v>
                </c:pt>
                <c:pt idx="180">
                  <c:v>BASILDON AND BRENTWOOD CCG</c:v>
                </c:pt>
                <c:pt idx="181">
                  <c:v>MILTON KEYNES CCG</c:v>
                </c:pt>
                <c:pt idx="182">
                  <c:v>BEXLEY CCG</c:v>
                </c:pt>
                <c:pt idx="183">
                  <c:v>HULL CCG</c:v>
                </c:pt>
                <c:pt idx="184">
                  <c:v>NORTH DURHAM CCG</c:v>
                </c:pt>
                <c:pt idx="185">
                  <c:v>ASHFORD CCG</c:v>
                </c:pt>
                <c:pt idx="186">
                  <c:v>STOKE ON TRENT CCG</c:v>
                </c:pt>
                <c:pt idx="187">
                  <c:v>NORTH KIRKLEES CCG</c:v>
                </c:pt>
                <c:pt idx="188">
                  <c:v>SWALE CCG</c:v>
                </c:pt>
                <c:pt idx="189">
                  <c:v>SUNDERLAND CCG</c:v>
                </c:pt>
                <c:pt idx="190">
                  <c:v>NORTH MANCHESTER CCG</c:v>
                </c:pt>
                <c:pt idx="191">
                  <c:v>CANTERBURY AND COASTAL CCG</c:v>
                </c:pt>
                <c:pt idx="192">
                  <c:v>CANNOCK CHASE CCG</c:v>
                </c:pt>
                <c:pt idx="193">
                  <c:v>MANSFIELD &amp; ASHFIELD CCG</c:v>
                </c:pt>
                <c:pt idx="194">
                  <c:v>SLOUGH CCG</c:v>
                </c:pt>
                <c:pt idx="195">
                  <c:v>LIVERPOOL CCG</c:v>
                </c:pt>
                <c:pt idx="196">
                  <c:v>LUTON CCG</c:v>
                </c:pt>
                <c:pt idx="197">
                  <c:v>SOUTH SEFTON CCG</c:v>
                </c:pt>
                <c:pt idx="198">
                  <c:v>REDDITCH AND BROMSGROVE CCG</c:v>
                </c:pt>
                <c:pt idx="199">
                  <c:v>GREATER PRESTON CCG</c:v>
                </c:pt>
                <c:pt idx="200">
                  <c:v>NORTH EAST ESSEX CCG</c:v>
                </c:pt>
                <c:pt idx="201">
                  <c:v>HARTLEPOOL AND STOCKTON-ON-TEES CCG</c:v>
                </c:pt>
                <c:pt idx="202">
                  <c:v>DURHAM DALES,EASINGTON &amp; SEDGEFIELD CCG</c:v>
                </c:pt>
                <c:pt idx="203">
                  <c:v>HEYWOOD, MIDDLETON &amp; ROCHDALE CCG</c:v>
                </c:pt>
                <c:pt idx="204">
                  <c:v>BLACKPOOL CCG</c:v>
                </c:pt>
                <c:pt idx="205">
                  <c:v>Betsi Cadwaladr Uni</c:v>
                </c:pt>
                <c:pt idx="206">
                  <c:v>SOUTH TEES CCG</c:v>
                </c:pt>
                <c:pt idx="207">
                  <c:v>Aneurin Bevan</c:v>
                </c:pt>
                <c:pt idx="208">
                  <c:v>HALTON CCG</c:v>
                </c:pt>
                <c:pt idx="209">
                  <c:v>Hywel Dda</c:v>
                </c:pt>
                <c:pt idx="210">
                  <c:v>Cwm Taf</c:v>
                </c:pt>
                <c:pt idx="211">
                  <c:v>SOUTHEND CCG</c:v>
                </c:pt>
                <c:pt idx="212">
                  <c:v>OLDHAM CCG</c:v>
                </c:pt>
                <c:pt idx="213">
                  <c:v>Abertawe Bro Morgannwg Uni</c:v>
                </c:pt>
                <c:pt idx="214">
                  <c:v>ST HELENS CCG</c:v>
                </c:pt>
                <c:pt idx="215">
                  <c:v>KNOWSLEY CCG</c:v>
                </c:pt>
              </c:strCache>
            </c:strRef>
          </c:cat>
          <c:val>
            <c:numRef>
              <c:f>'Abx CCG'!$B$2:$B$217</c:f>
              <c:numCache>
                <c:formatCode>General</c:formatCode>
                <c:ptCount val="216"/>
                <c:pt idx="0">
                  <c:v>176</c:v>
                </c:pt>
                <c:pt idx="1">
                  <c:v>195</c:v>
                </c:pt>
                <c:pt idx="2">
                  <c:v>196</c:v>
                </c:pt>
                <c:pt idx="3">
                  <c:v>198</c:v>
                </c:pt>
                <c:pt idx="4">
                  <c:v>203</c:v>
                </c:pt>
                <c:pt idx="5">
                  <c:v>215</c:v>
                </c:pt>
                <c:pt idx="6">
                  <c:v>216</c:v>
                </c:pt>
                <c:pt idx="7">
                  <c:v>226</c:v>
                </c:pt>
                <c:pt idx="8">
                  <c:v>227</c:v>
                </c:pt>
                <c:pt idx="9">
                  <c:v>231</c:v>
                </c:pt>
                <c:pt idx="10">
                  <c:v>232</c:v>
                </c:pt>
                <c:pt idx="11">
                  <c:v>232</c:v>
                </c:pt>
                <c:pt idx="12">
                  <c:v>233</c:v>
                </c:pt>
                <c:pt idx="13">
                  <c:v>236</c:v>
                </c:pt>
                <c:pt idx="14">
                  <c:v>237</c:v>
                </c:pt>
                <c:pt idx="15">
                  <c:v>242</c:v>
                </c:pt>
                <c:pt idx="16">
                  <c:v>243</c:v>
                </c:pt>
                <c:pt idx="17">
                  <c:v>244</c:v>
                </c:pt>
                <c:pt idx="18">
                  <c:v>244</c:v>
                </c:pt>
                <c:pt idx="19">
                  <c:v>245</c:v>
                </c:pt>
                <c:pt idx="20">
                  <c:v>246</c:v>
                </c:pt>
                <c:pt idx="21">
                  <c:v>246</c:v>
                </c:pt>
                <c:pt idx="22">
                  <c:v>246</c:v>
                </c:pt>
                <c:pt idx="23">
                  <c:v>246</c:v>
                </c:pt>
                <c:pt idx="24">
                  <c:v>247</c:v>
                </c:pt>
                <c:pt idx="25">
                  <c:v>249</c:v>
                </c:pt>
                <c:pt idx="26">
                  <c:v>251</c:v>
                </c:pt>
                <c:pt idx="27">
                  <c:v>256</c:v>
                </c:pt>
                <c:pt idx="28">
                  <c:v>256</c:v>
                </c:pt>
                <c:pt idx="29">
                  <c:v>258</c:v>
                </c:pt>
                <c:pt idx="30">
                  <c:v>258</c:v>
                </c:pt>
                <c:pt idx="31">
                  <c:v>259</c:v>
                </c:pt>
                <c:pt idx="32">
                  <c:v>260</c:v>
                </c:pt>
                <c:pt idx="33">
                  <c:v>263</c:v>
                </c:pt>
                <c:pt idx="34">
                  <c:v>263</c:v>
                </c:pt>
                <c:pt idx="35">
                  <c:v>264</c:v>
                </c:pt>
                <c:pt idx="36">
                  <c:v>264</c:v>
                </c:pt>
                <c:pt idx="37">
                  <c:v>265</c:v>
                </c:pt>
                <c:pt idx="38">
                  <c:v>267</c:v>
                </c:pt>
                <c:pt idx="39">
                  <c:v>268</c:v>
                </c:pt>
                <c:pt idx="40">
                  <c:v>268</c:v>
                </c:pt>
                <c:pt idx="41">
                  <c:v>269</c:v>
                </c:pt>
                <c:pt idx="42">
                  <c:v>269</c:v>
                </c:pt>
                <c:pt idx="43">
                  <c:v>271</c:v>
                </c:pt>
                <c:pt idx="44">
                  <c:v>272</c:v>
                </c:pt>
                <c:pt idx="45">
                  <c:v>272</c:v>
                </c:pt>
                <c:pt idx="46">
                  <c:v>273</c:v>
                </c:pt>
                <c:pt idx="47">
                  <c:v>274</c:v>
                </c:pt>
                <c:pt idx="48">
                  <c:v>275</c:v>
                </c:pt>
                <c:pt idx="49">
                  <c:v>275</c:v>
                </c:pt>
                <c:pt idx="50">
                  <c:v>276</c:v>
                </c:pt>
                <c:pt idx="51">
                  <c:v>276</c:v>
                </c:pt>
                <c:pt idx="52">
                  <c:v>276</c:v>
                </c:pt>
                <c:pt idx="53">
                  <c:v>277</c:v>
                </c:pt>
                <c:pt idx="54">
                  <c:v>277</c:v>
                </c:pt>
                <c:pt idx="55">
                  <c:v>277</c:v>
                </c:pt>
                <c:pt idx="56">
                  <c:v>278</c:v>
                </c:pt>
                <c:pt idx="57">
                  <c:v>278</c:v>
                </c:pt>
                <c:pt idx="58">
                  <c:v>279</c:v>
                </c:pt>
                <c:pt idx="59">
                  <c:v>279</c:v>
                </c:pt>
                <c:pt idx="60">
                  <c:v>280</c:v>
                </c:pt>
                <c:pt idx="61">
                  <c:v>280</c:v>
                </c:pt>
                <c:pt idx="62">
                  <c:v>280</c:v>
                </c:pt>
                <c:pt idx="63">
                  <c:v>281</c:v>
                </c:pt>
                <c:pt idx="64">
                  <c:v>281</c:v>
                </c:pt>
                <c:pt idx="65">
                  <c:v>282</c:v>
                </c:pt>
                <c:pt idx="66">
                  <c:v>282</c:v>
                </c:pt>
                <c:pt idx="67">
                  <c:v>283</c:v>
                </c:pt>
                <c:pt idx="68">
                  <c:v>284</c:v>
                </c:pt>
                <c:pt idx="69">
                  <c:v>284</c:v>
                </c:pt>
                <c:pt idx="70">
                  <c:v>285</c:v>
                </c:pt>
                <c:pt idx="71">
                  <c:v>285</c:v>
                </c:pt>
                <c:pt idx="72">
                  <c:v>286</c:v>
                </c:pt>
                <c:pt idx="73">
                  <c:v>286</c:v>
                </c:pt>
                <c:pt idx="74">
                  <c:v>287</c:v>
                </c:pt>
                <c:pt idx="75">
                  <c:v>287</c:v>
                </c:pt>
                <c:pt idx="76">
                  <c:v>288</c:v>
                </c:pt>
                <c:pt idx="77">
                  <c:v>288</c:v>
                </c:pt>
                <c:pt idx="78">
                  <c:v>289</c:v>
                </c:pt>
                <c:pt idx="79">
                  <c:v>289</c:v>
                </c:pt>
                <c:pt idx="80">
                  <c:v>289</c:v>
                </c:pt>
                <c:pt idx="81">
                  <c:v>289</c:v>
                </c:pt>
                <c:pt idx="82">
                  <c:v>290</c:v>
                </c:pt>
                <c:pt idx="83" formatCode="#####0.00">
                  <c:v>290.78999999999945</c:v>
                </c:pt>
                <c:pt idx="84">
                  <c:v>291</c:v>
                </c:pt>
                <c:pt idx="85">
                  <c:v>291</c:v>
                </c:pt>
                <c:pt idx="86">
                  <c:v>292</c:v>
                </c:pt>
                <c:pt idx="87">
                  <c:v>292</c:v>
                </c:pt>
                <c:pt idx="88">
                  <c:v>294</c:v>
                </c:pt>
                <c:pt idx="89">
                  <c:v>294</c:v>
                </c:pt>
                <c:pt idx="90">
                  <c:v>295</c:v>
                </c:pt>
                <c:pt idx="91">
                  <c:v>295</c:v>
                </c:pt>
                <c:pt idx="92">
                  <c:v>295</c:v>
                </c:pt>
                <c:pt idx="93">
                  <c:v>297</c:v>
                </c:pt>
                <c:pt idx="94">
                  <c:v>297</c:v>
                </c:pt>
                <c:pt idx="95">
                  <c:v>297</c:v>
                </c:pt>
                <c:pt idx="96">
                  <c:v>297</c:v>
                </c:pt>
                <c:pt idx="97">
                  <c:v>297</c:v>
                </c:pt>
                <c:pt idx="98">
                  <c:v>298</c:v>
                </c:pt>
                <c:pt idx="99">
                  <c:v>298</c:v>
                </c:pt>
                <c:pt idx="100">
                  <c:v>299</c:v>
                </c:pt>
                <c:pt idx="101">
                  <c:v>299</c:v>
                </c:pt>
                <c:pt idx="102">
                  <c:v>300</c:v>
                </c:pt>
                <c:pt idx="103">
                  <c:v>300</c:v>
                </c:pt>
                <c:pt idx="104">
                  <c:v>301</c:v>
                </c:pt>
                <c:pt idx="105">
                  <c:v>301</c:v>
                </c:pt>
                <c:pt idx="106">
                  <c:v>302</c:v>
                </c:pt>
                <c:pt idx="107">
                  <c:v>302</c:v>
                </c:pt>
                <c:pt idx="108">
                  <c:v>302</c:v>
                </c:pt>
                <c:pt idx="109">
                  <c:v>302</c:v>
                </c:pt>
                <c:pt idx="110">
                  <c:v>303</c:v>
                </c:pt>
                <c:pt idx="111">
                  <c:v>303</c:v>
                </c:pt>
                <c:pt idx="112">
                  <c:v>304</c:v>
                </c:pt>
                <c:pt idx="113">
                  <c:v>304</c:v>
                </c:pt>
                <c:pt idx="114">
                  <c:v>305</c:v>
                </c:pt>
                <c:pt idx="115">
                  <c:v>305</c:v>
                </c:pt>
                <c:pt idx="116">
                  <c:v>308</c:v>
                </c:pt>
                <c:pt idx="117">
                  <c:v>308</c:v>
                </c:pt>
                <c:pt idx="118">
                  <c:v>308</c:v>
                </c:pt>
                <c:pt idx="119">
                  <c:v>308</c:v>
                </c:pt>
                <c:pt idx="120">
                  <c:v>309</c:v>
                </c:pt>
                <c:pt idx="121">
                  <c:v>309</c:v>
                </c:pt>
                <c:pt idx="122">
                  <c:v>310</c:v>
                </c:pt>
                <c:pt idx="123">
                  <c:v>310</c:v>
                </c:pt>
                <c:pt idx="124">
                  <c:v>310</c:v>
                </c:pt>
                <c:pt idx="125">
                  <c:v>311</c:v>
                </c:pt>
                <c:pt idx="126">
                  <c:v>311</c:v>
                </c:pt>
                <c:pt idx="127">
                  <c:v>312</c:v>
                </c:pt>
                <c:pt idx="128">
                  <c:v>313</c:v>
                </c:pt>
                <c:pt idx="129">
                  <c:v>313</c:v>
                </c:pt>
                <c:pt idx="130">
                  <c:v>314</c:v>
                </c:pt>
                <c:pt idx="131">
                  <c:v>314</c:v>
                </c:pt>
                <c:pt idx="132">
                  <c:v>314</c:v>
                </c:pt>
                <c:pt idx="133">
                  <c:v>314</c:v>
                </c:pt>
                <c:pt idx="134">
                  <c:v>315</c:v>
                </c:pt>
                <c:pt idx="135">
                  <c:v>315</c:v>
                </c:pt>
                <c:pt idx="136">
                  <c:v>316</c:v>
                </c:pt>
                <c:pt idx="137">
                  <c:v>317</c:v>
                </c:pt>
                <c:pt idx="138">
                  <c:v>317</c:v>
                </c:pt>
                <c:pt idx="139">
                  <c:v>317</c:v>
                </c:pt>
                <c:pt idx="140">
                  <c:v>317</c:v>
                </c:pt>
                <c:pt idx="141">
                  <c:v>317</c:v>
                </c:pt>
                <c:pt idx="142">
                  <c:v>317</c:v>
                </c:pt>
                <c:pt idx="143">
                  <c:v>318</c:v>
                </c:pt>
                <c:pt idx="144">
                  <c:v>318</c:v>
                </c:pt>
                <c:pt idx="145">
                  <c:v>318</c:v>
                </c:pt>
                <c:pt idx="146">
                  <c:v>319</c:v>
                </c:pt>
                <c:pt idx="147">
                  <c:v>320</c:v>
                </c:pt>
                <c:pt idx="148">
                  <c:v>321</c:v>
                </c:pt>
                <c:pt idx="149">
                  <c:v>322</c:v>
                </c:pt>
                <c:pt idx="150">
                  <c:v>322</c:v>
                </c:pt>
                <c:pt idx="151">
                  <c:v>322</c:v>
                </c:pt>
                <c:pt idx="152">
                  <c:v>323</c:v>
                </c:pt>
                <c:pt idx="153">
                  <c:v>323</c:v>
                </c:pt>
                <c:pt idx="154">
                  <c:v>323</c:v>
                </c:pt>
                <c:pt idx="155">
                  <c:v>324</c:v>
                </c:pt>
                <c:pt idx="156">
                  <c:v>324</c:v>
                </c:pt>
                <c:pt idx="157">
                  <c:v>325</c:v>
                </c:pt>
                <c:pt idx="158">
                  <c:v>325</c:v>
                </c:pt>
                <c:pt idx="159">
                  <c:v>325</c:v>
                </c:pt>
                <c:pt idx="160">
                  <c:v>326</c:v>
                </c:pt>
                <c:pt idx="161">
                  <c:v>326</c:v>
                </c:pt>
                <c:pt idx="162">
                  <c:v>327</c:v>
                </c:pt>
                <c:pt idx="163">
                  <c:v>327</c:v>
                </c:pt>
                <c:pt idx="164">
                  <c:v>328</c:v>
                </c:pt>
                <c:pt idx="165">
                  <c:v>328</c:v>
                </c:pt>
                <c:pt idx="166">
                  <c:v>329</c:v>
                </c:pt>
                <c:pt idx="167">
                  <c:v>330</c:v>
                </c:pt>
                <c:pt idx="168">
                  <c:v>331</c:v>
                </c:pt>
                <c:pt idx="169">
                  <c:v>331</c:v>
                </c:pt>
                <c:pt idx="170">
                  <c:v>331</c:v>
                </c:pt>
                <c:pt idx="171">
                  <c:v>332</c:v>
                </c:pt>
                <c:pt idx="172">
                  <c:v>332</c:v>
                </c:pt>
                <c:pt idx="173">
                  <c:v>332</c:v>
                </c:pt>
                <c:pt idx="174">
                  <c:v>332</c:v>
                </c:pt>
                <c:pt idx="175">
                  <c:v>332</c:v>
                </c:pt>
                <c:pt idx="176">
                  <c:v>332</c:v>
                </c:pt>
                <c:pt idx="177">
                  <c:v>333</c:v>
                </c:pt>
                <c:pt idx="178">
                  <c:v>333</c:v>
                </c:pt>
                <c:pt idx="179" formatCode="#####0.00">
                  <c:v>333.31</c:v>
                </c:pt>
                <c:pt idx="180">
                  <c:v>334</c:v>
                </c:pt>
                <c:pt idx="181">
                  <c:v>334</c:v>
                </c:pt>
                <c:pt idx="182">
                  <c:v>335</c:v>
                </c:pt>
                <c:pt idx="183">
                  <c:v>335</c:v>
                </c:pt>
                <c:pt idx="184">
                  <c:v>335</c:v>
                </c:pt>
                <c:pt idx="185">
                  <c:v>336</c:v>
                </c:pt>
                <c:pt idx="186">
                  <c:v>336</c:v>
                </c:pt>
                <c:pt idx="187">
                  <c:v>339</c:v>
                </c:pt>
                <c:pt idx="188">
                  <c:v>339</c:v>
                </c:pt>
                <c:pt idx="189">
                  <c:v>341</c:v>
                </c:pt>
                <c:pt idx="190">
                  <c:v>342</c:v>
                </c:pt>
                <c:pt idx="191">
                  <c:v>343</c:v>
                </c:pt>
                <c:pt idx="192">
                  <c:v>345</c:v>
                </c:pt>
                <c:pt idx="193">
                  <c:v>345</c:v>
                </c:pt>
                <c:pt idx="194">
                  <c:v>345</c:v>
                </c:pt>
                <c:pt idx="195">
                  <c:v>346</c:v>
                </c:pt>
                <c:pt idx="196">
                  <c:v>348</c:v>
                </c:pt>
                <c:pt idx="197">
                  <c:v>349</c:v>
                </c:pt>
                <c:pt idx="198">
                  <c:v>351</c:v>
                </c:pt>
                <c:pt idx="199">
                  <c:v>352</c:v>
                </c:pt>
                <c:pt idx="200">
                  <c:v>353</c:v>
                </c:pt>
                <c:pt idx="201">
                  <c:v>354</c:v>
                </c:pt>
                <c:pt idx="202">
                  <c:v>356</c:v>
                </c:pt>
                <c:pt idx="203">
                  <c:v>358</c:v>
                </c:pt>
                <c:pt idx="204">
                  <c:v>359</c:v>
                </c:pt>
                <c:pt idx="205" formatCode="#####0.00">
                  <c:v>359.18</c:v>
                </c:pt>
                <c:pt idx="206">
                  <c:v>368</c:v>
                </c:pt>
                <c:pt idx="207" formatCode="#####0.00">
                  <c:v>369.51</c:v>
                </c:pt>
                <c:pt idx="208">
                  <c:v>371</c:v>
                </c:pt>
                <c:pt idx="209" formatCode="#####0.00">
                  <c:v>375.95</c:v>
                </c:pt>
                <c:pt idx="210" formatCode="#####0.00">
                  <c:v>377.75</c:v>
                </c:pt>
                <c:pt idx="211">
                  <c:v>381</c:v>
                </c:pt>
                <c:pt idx="212">
                  <c:v>386</c:v>
                </c:pt>
                <c:pt idx="213" formatCode="#####0.00">
                  <c:v>394.19</c:v>
                </c:pt>
                <c:pt idx="214">
                  <c:v>395</c:v>
                </c:pt>
                <c:pt idx="215">
                  <c:v>404</c:v>
                </c:pt>
              </c:numCache>
            </c:numRef>
          </c:val>
        </c:ser>
        <c:axId val="83892480"/>
        <c:axId val="83918848"/>
      </c:barChart>
      <c:lineChart>
        <c:grouping val="standard"/>
        <c:ser>
          <c:idx val="1"/>
          <c:order val="1"/>
          <c:marker>
            <c:symbol val="none"/>
          </c:marker>
          <c:cat>
            <c:strRef>
              <c:f>'Abx CCG'!$A$2:$A$217</c:f>
              <c:strCache>
                <c:ptCount val="216"/>
                <c:pt idx="0">
                  <c:v>CAMDEN CCG</c:v>
                </c:pt>
                <c:pt idx="1">
                  <c:v>WEST LONDON (K&amp;C &amp; QPP) CCG</c:v>
                </c:pt>
                <c:pt idx="2">
                  <c:v>CENTRAL LONDON (WESTMINSTER) CCG</c:v>
                </c:pt>
                <c:pt idx="3">
                  <c:v>HARINGEY CCG</c:v>
                </c:pt>
                <c:pt idx="4">
                  <c:v>CITY AND HACKNEY CCG</c:v>
                </c:pt>
                <c:pt idx="5">
                  <c:v>LAMBETH CCG</c:v>
                </c:pt>
                <c:pt idx="6">
                  <c:v>SOUTHWARK CCG</c:v>
                </c:pt>
                <c:pt idx="7">
                  <c:v>BRIGHTON &amp; HOVE CCG</c:v>
                </c:pt>
                <c:pt idx="8">
                  <c:v>ISLINGTON CCG</c:v>
                </c:pt>
                <c:pt idx="9">
                  <c:v>BRENT CCG</c:v>
                </c:pt>
                <c:pt idx="10">
                  <c:v>RICHMOND CCG</c:v>
                </c:pt>
                <c:pt idx="11">
                  <c:v>TOWER HAMLETS CCG</c:v>
                </c:pt>
                <c:pt idx="12">
                  <c:v>HOUNSLOW CCG</c:v>
                </c:pt>
                <c:pt idx="13">
                  <c:v>HAMMERSMITH AND FULHAM CCG</c:v>
                </c:pt>
                <c:pt idx="14">
                  <c:v>OXFORDSHIRE CCG</c:v>
                </c:pt>
                <c:pt idx="15">
                  <c:v>SOUTHERN DERBYSHIRE CCG</c:v>
                </c:pt>
                <c:pt idx="16">
                  <c:v>EALING CCG</c:v>
                </c:pt>
                <c:pt idx="17">
                  <c:v>BATH AND NORTH EAST SOMERSET CCG</c:v>
                </c:pt>
                <c:pt idx="18">
                  <c:v>KINGSTON CCG</c:v>
                </c:pt>
                <c:pt idx="19">
                  <c:v>WANDSWORTH CCG</c:v>
                </c:pt>
                <c:pt idx="20">
                  <c:v>BARNET CCG</c:v>
                </c:pt>
                <c:pt idx="21">
                  <c:v>EREWASH CCG</c:v>
                </c:pt>
                <c:pt idx="22">
                  <c:v>HARROGATE AND RURAL DISTRICT CCG</c:v>
                </c:pt>
                <c:pt idx="23">
                  <c:v>NEWBURY AND DISTRICT CCG</c:v>
                </c:pt>
                <c:pt idx="24">
                  <c:v>RUSHCLIFFE CCG</c:v>
                </c:pt>
                <c:pt idx="25">
                  <c:v>HORSHAM AND MID SUSSEX CCG</c:v>
                </c:pt>
                <c:pt idx="26">
                  <c:v>NOTTINGHAM WEST CCG</c:v>
                </c:pt>
                <c:pt idx="27">
                  <c:v>GUILDFORD AND WAVERLEY CCG</c:v>
                </c:pt>
                <c:pt idx="28">
                  <c:v>MERTON CCG</c:v>
                </c:pt>
                <c:pt idx="29">
                  <c:v>BROMLEY CCG</c:v>
                </c:pt>
                <c:pt idx="30">
                  <c:v>VALE OF YORK CCG</c:v>
                </c:pt>
                <c:pt idx="31">
                  <c:v>ENFIELD CCG</c:v>
                </c:pt>
                <c:pt idx="32">
                  <c:v>HAMBLETON, RICHMONDSHIRE AND WHITBY CCG</c:v>
                </c:pt>
                <c:pt idx="33">
                  <c:v>CROYDON CCG</c:v>
                </c:pt>
                <c:pt idx="34">
                  <c:v>NORTH HAMPSHIRE CCG</c:v>
                </c:pt>
                <c:pt idx="35">
                  <c:v>LEWISHAM CCG</c:v>
                </c:pt>
                <c:pt idx="36">
                  <c:v>WALTHAM FOREST CCG</c:v>
                </c:pt>
                <c:pt idx="37">
                  <c:v>SOUTHAMPTON CCG</c:v>
                </c:pt>
                <c:pt idx="38">
                  <c:v>CORBY CCG</c:v>
                </c:pt>
                <c:pt idx="39">
                  <c:v>FAREHAM AND GOSPORT CCG</c:v>
                </c:pt>
                <c:pt idx="40">
                  <c:v>SOUTH GLOUCESTERSHIRE CCG</c:v>
                </c:pt>
                <c:pt idx="41">
                  <c:v>NEWHAM CCG</c:v>
                </c:pt>
                <c:pt idx="42">
                  <c:v>SOUTH EASTERN HAMPSHIRE CCG</c:v>
                </c:pt>
                <c:pt idx="43">
                  <c:v>WEST HAMPSHIRE CCG</c:v>
                </c:pt>
                <c:pt idx="44">
                  <c:v>NORTH &amp; WEST READING CCG</c:v>
                </c:pt>
                <c:pt idx="45">
                  <c:v>NOTTINGHAM CITY CCG</c:v>
                </c:pt>
                <c:pt idx="46">
                  <c:v>CRAWLEY CCG</c:v>
                </c:pt>
                <c:pt idx="47">
                  <c:v>HILLINGDON CCG</c:v>
                </c:pt>
                <c:pt idx="48">
                  <c:v>BRISTOL CCG</c:v>
                </c:pt>
                <c:pt idx="49">
                  <c:v>GREENWICH CCG</c:v>
                </c:pt>
                <c:pt idx="50">
                  <c:v>AIREDALE, WHARFEDALE AND CRAVEN CCG</c:v>
                </c:pt>
                <c:pt idx="51">
                  <c:v>SOMERSET CCG</c:v>
                </c:pt>
                <c:pt idx="52">
                  <c:v>SOUTH NORFOLK CCG</c:v>
                </c:pt>
                <c:pt idx="53">
                  <c:v>COASTAL WEST SUSSEX CCG</c:v>
                </c:pt>
                <c:pt idx="54">
                  <c:v>LEEDS NORTH CCG</c:v>
                </c:pt>
                <c:pt idx="55">
                  <c:v>SOUTH WARWICKSHIRE CCG</c:v>
                </c:pt>
                <c:pt idx="56">
                  <c:v>GLOUCESTERSHIRE CCG</c:v>
                </c:pt>
                <c:pt idx="57">
                  <c:v>SURREY HEATH CCG</c:v>
                </c:pt>
                <c:pt idx="58">
                  <c:v>LEEDS WEST CCG</c:v>
                </c:pt>
                <c:pt idx="59">
                  <c:v>SWINDON CCG</c:v>
                </c:pt>
                <c:pt idx="60">
                  <c:v>DORSET CCG</c:v>
                </c:pt>
                <c:pt idx="61">
                  <c:v>EAST LEICESTERSHIRE AND RUTLAND CCG</c:v>
                </c:pt>
                <c:pt idx="62">
                  <c:v>NOTTINGHAM NORTH &amp; EAST CCG</c:v>
                </c:pt>
                <c:pt idx="63">
                  <c:v>SOUTH READING CCG</c:v>
                </c:pt>
                <c:pt idx="64">
                  <c:v>SURREY DOWNS CCG</c:v>
                </c:pt>
                <c:pt idx="65">
                  <c:v>BRACKNELL AND ASCOT CCG</c:v>
                </c:pt>
                <c:pt idx="66">
                  <c:v>LEICESTER CITY CCG</c:v>
                </c:pt>
                <c:pt idx="67">
                  <c:v>WILTSHIRE CCG</c:v>
                </c:pt>
                <c:pt idx="68">
                  <c:v>SHROPSHIRE CCG</c:v>
                </c:pt>
                <c:pt idx="69">
                  <c:v>SOUTH WEST LINCOLNSHIRE CCG</c:v>
                </c:pt>
                <c:pt idx="70">
                  <c:v>COVENTRY AND RUGBY CCG</c:v>
                </c:pt>
                <c:pt idx="71">
                  <c:v>WEST LEICESTERSHIRE CCG</c:v>
                </c:pt>
                <c:pt idx="72">
                  <c:v>BIRMINGHAM CROSSCITY CCG</c:v>
                </c:pt>
                <c:pt idx="73">
                  <c:v>WEST CHESHIRE CCG</c:v>
                </c:pt>
                <c:pt idx="74">
                  <c:v>EASTERN CHESHIRE CCG</c:v>
                </c:pt>
                <c:pt idx="75">
                  <c:v>NORTH, EAST, WEST DEVON CCG</c:v>
                </c:pt>
                <c:pt idx="76">
                  <c:v>NORTH WEST SURREY CCG</c:v>
                </c:pt>
                <c:pt idx="77">
                  <c:v>SOLIHULL CCG</c:v>
                </c:pt>
                <c:pt idx="78">
                  <c:v>HERTS VALLEYS CCG</c:v>
                </c:pt>
                <c:pt idx="79">
                  <c:v>HIGH WEALD LEWES HAVENS CCG</c:v>
                </c:pt>
                <c:pt idx="80">
                  <c:v>KERNOW CCG</c:v>
                </c:pt>
                <c:pt idx="81">
                  <c:v>SUTTON CCG</c:v>
                </c:pt>
                <c:pt idx="82">
                  <c:v>EAST SURREY CCG</c:v>
                </c:pt>
                <c:pt idx="83">
                  <c:v>Powys Teaching</c:v>
                </c:pt>
                <c:pt idx="84">
                  <c:v>AYLESBURY VALE CCG</c:v>
                </c:pt>
                <c:pt idx="85">
                  <c:v>NORTH SOMERSET CCG</c:v>
                </c:pt>
                <c:pt idx="86">
                  <c:v>CENTRAL MANCHESTER CCG</c:v>
                </c:pt>
                <c:pt idx="87">
                  <c:v>LINCOLNSHIRE WEST CCG</c:v>
                </c:pt>
                <c:pt idx="88">
                  <c:v>FYLDE &amp; WYRE CCG</c:v>
                </c:pt>
                <c:pt idx="89">
                  <c:v>HARROW CCG</c:v>
                </c:pt>
                <c:pt idx="90">
                  <c:v>IPSWICH AND EAST SUFFOLK CCG</c:v>
                </c:pt>
                <c:pt idx="91">
                  <c:v>LANCASHIRE NORTH CCG</c:v>
                </c:pt>
                <c:pt idx="92">
                  <c:v>TELFORD &amp; WREKIN CCG</c:v>
                </c:pt>
                <c:pt idx="93">
                  <c:v>HEREFORDSHIRE CCG</c:v>
                </c:pt>
                <c:pt idx="94">
                  <c:v>SANDWELL AND WEST BIRMINGHAM CCG</c:v>
                </c:pt>
                <c:pt idx="95">
                  <c:v>SE STAFFS &amp; SEISDON PENINSULAR CCG</c:v>
                </c:pt>
                <c:pt idx="96">
                  <c:v>TRAFFORD CCG</c:v>
                </c:pt>
                <c:pt idx="97">
                  <c:v>WINDSOR, ASCOT AND MAIDENHEAD CCG</c:v>
                </c:pt>
                <c:pt idx="98">
                  <c:v>NORTH EAST HAMPSHIRE AND FARNHAM CCG</c:v>
                </c:pt>
                <c:pt idx="99">
                  <c:v>SOUTH DEVON AND TORBAY CCG</c:v>
                </c:pt>
                <c:pt idx="100">
                  <c:v>BARKING &amp; DAGENHAM CCG</c:v>
                </c:pt>
                <c:pt idx="101">
                  <c:v>SHEFFIELD CCG</c:v>
                </c:pt>
                <c:pt idx="102">
                  <c:v>MEDWAY CCG</c:v>
                </c:pt>
                <c:pt idx="103">
                  <c:v>WYRE FOREST CCG</c:v>
                </c:pt>
                <c:pt idx="104">
                  <c:v>CHILTERN CCG</c:v>
                </c:pt>
                <c:pt idx="105">
                  <c:v>WOLVERHAMPTON CCG</c:v>
                </c:pt>
                <c:pt idx="106">
                  <c:v>EASTBOURNE, HAILSHAM AND SEAFORD CCG</c:v>
                </c:pt>
                <c:pt idx="107">
                  <c:v>ISLE OF WIGHT CCG</c:v>
                </c:pt>
                <c:pt idx="108">
                  <c:v>NENE CCG</c:v>
                </c:pt>
                <c:pt idx="109">
                  <c:v>NORTH NORFOLK CCG</c:v>
                </c:pt>
                <c:pt idx="110">
                  <c:v>TAMESIDE AND GLOSSOP CCG</c:v>
                </c:pt>
                <c:pt idx="111">
                  <c:v>WEST LANCASHIRE CCG</c:v>
                </c:pt>
                <c:pt idx="112">
                  <c:v>BEDFORDSHIRE CCG</c:v>
                </c:pt>
                <c:pt idx="113">
                  <c:v>NORTH DERBYSHIRE CCG</c:v>
                </c:pt>
                <c:pt idx="114">
                  <c:v>NEWARK &amp; SHERWOOD CCG</c:v>
                </c:pt>
                <c:pt idx="115">
                  <c:v>WOKINGHAM CCG</c:v>
                </c:pt>
                <c:pt idx="116">
                  <c:v>DUDLEY CCG</c:v>
                </c:pt>
                <c:pt idx="117">
                  <c:v>HAVERING CCG</c:v>
                </c:pt>
                <c:pt idx="118">
                  <c:v>NORTHUMBERLAND CCG</c:v>
                </c:pt>
                <c:pt idx="119">
                  <c:v>VALE ROYAL CCG</c:v>
                </c:pt>
                <c:pt idx="120">
                  <c:v>CAMBRIDGESHIRE AND PETERBOROUGH CCG</c:v>
                </c:pt>
                <c:pt idx="121">
                  <c:v>SOUTH WORCESTERSHIRE CCG</c:v>
                </c:pt>
                <c:pt idx="122">
                  <c:v>EAST RIDING OF YORKSHIRE CCG</c:v>
                </c:pt>
                <c:pt idx="123">
                  <c:v>NORTH EAST LINCOLNSHIRE CCG</c:v>
                </c:pt>
                <c:pt idx="124">
                  <c:v>WIGAN BOROUGH CCG</c:v>
                </c:pt>
                <c:pt idx="125">
                  <c:v>REDBRIDGE CCG</c:v>
                </c:pt>
                <c:pt idx="126">
                  <c:v>WEST KENT CCG</c:v>
                </c:pt>
                <c:pt idx="127">
                  <c:v>BARNSLEY CCG</c:v>
                </c:pt>
                <c:pt idx="128">
                  <c:v>LEEDS SOUTH AND EAST CCG</c:v>
                </c:pt>
                <c:pt idx="129">
                  <c:v>SOUTH LINCOLNSHIRE CCG</c:v>
                </c:pt>
                <c:pt idx="130">
                  <c:v>BURY CCG</c:v>
                </c:pt>
                <c:pt idx="131">
                  <c:v>NORTH STAFFORDSHIRE CCG</c:v>
                </c:pt>
                <c:pt idx="132">
                  <c:v>NORWICH CCG</c:v>
                </c:pt>
                <c:pt idx="133">
                  <c:v>PORTSMOUTH CCG</c:v>
                </c:pt>
                <c:pt idx="134">
                  <c:v>GREAT YARMOUTH &amp; WAVENEY CCG</c:v>
                </c:pt>
                <c:pt idx="135">
                  <c:v>NORTH LINCOLNSHIRE CCG</c:v>
                </c:pt>
                <c:pt idx="136">
                  <c:v>WEST SUFFOLK CCG</c:v>
                </c:pt>
                <c:pt idx="137">
                  <c:v>BRADFORD DISTRICTS CCG</c:v>
                </c:pt>
                <c:pt idx="138">
                  <c:v>DARLINGTON CCG</c:v>
                </c:pt>
                <c:pt idx="139">
                  <c:v>GREATER HUDDERSFIELD CCG</c:v>
                </c:pt>
                <c:pt idx="140">
                  <c:v>LINCOLNSHIRE EAST CCG</c:v>
                </c:pt>
                <c:pt idx="141">
                  <c:v>SOUTH CHESHIRE CCG</c:v>
                </c:pt>
                <c:pt idx="142">
                  <c:v>WARWICKSHIRE NORTH CCG</c:v>
                </c:pt>
                <c:pt idx="143">
                  <c:v>DARTFORD, GRAVESHAM AND SWANLEY CCG</c:v>
                </c:pt>
                <c:pt idx="144">
                  <c:v>THURROCK CCG</c:v>
                </c:pt>
                <c:pt idx="145">
                  <c:v>WARRINGTON CCG</c:v>
                </c:pt>
                <c:pt idx="146">
                  <c:v>MID ESSEX CCG</c:v>
                </c:pt>
                <c:pt idx="147">
                  <c:v>CALDERDALE CCG</c:v>
                </c:pt>
                <c:pt idx="148">
                  <c:v>CUMBRIA CCG</c:v>
                </c:pt>
                <c:pt idx="149">
                  <c:v>EAST STAFFORDSHIRE CCG</c:v>
                </c:pt>
                <c:pt idx="150">
                  <c:v>THANET CCG</c:v>
                </c:pt>
                <c:pt idx="151">
                  <c:v>WALSALL CCG</c:v>
                </c:pt>
                <c:pt idx="152">
                  <c:v>CASTLE POINT AND ROCHFORD CCG</c:v>
                </c:pt>
                <c:pt idx="153">
                  <c:v>NEWCASTLE GATESHEAD CCG</c:v>
                </c:pt>
                <c:pt idx="154">
                  <c:v>SOUTHPORT AND FORMBY CCG</c:v>
                </c:pt>
                <c:pt idx="155">
                  <c:v>SALFORD CCG</c:v>
                </c:pt>
                <c:pt idx="156">
                  <c:v>SOUTH KENT COAST CCG</c:v>
                </c:pt>
                <c:pt idx="157">
                  <c:v>CHORLEY AND SOUTH RIBBLE CCG</c:v>
                </c:pt>
                <c:pt idx="158">
                  <c:v>EAST LANCASHIRE CCG</c:v>
                </c:pt>
                <c:pt idx="159">
                  <c:v>STAFFORD AND SURROUNDS CCG</c:v>
                </c:pt>
                <c:pt idx="160">
                  <c:v>WAKEFIELD CCG</c:v>
                </c:pt>
                <c:pt idx="161">
                  <c:v>WIRRAL CCG</c:v>
                </c:pt>
                <c:pt idx="162">
                  <c:v>BLACKBURN WITH DARWEN CCG</c:v>
                </c:pt>
                <c:pt idx="163">
                  <c:v>ROTHERHAM CCG</c:v>
                </c:pt>
                <c:pt idx="164">
                  <c:v>HASTINGS &amp; ROTHER CCG</c:v>
                </c:pt>
                <c:pt idx="165">
                  <c:v>SOUTH MANCHESTER CCG</c:v>
                </c:pt>
                <c:pt idx="166">
                  <c:v>SOUTH TYNESIDE CCG</c:v>
                </c:pt>
                <c:pt idx="167">
                  <c:v>EAST AND NORTH HERTFORDSHIRE CCG</c:v>
                </c:pt>
                <c:pt idx="168">
                  <c:v>BOLTON CCG</c:v>
                </c:pt>
                <c:pt idx="169">
                  <c:v>NORTH TYNESIDE CCG</c:v>
                </c:pt>
                <c:pt idx="170">
                  <c:v>WEST NORFOLK CCG</c:v>
                </c:pt>
                <c:pt idx="171">
                  <c:v>BASSETLAW CCG</c:v>
                </c:pt>
                <c:pt idx="172">
                  <c:v>BIRMINGHAM SOUTH AND CENTRAL CCG</c:v>
                </c:pt>
                <c:pt idx="173">
                  <c:v>BRADFORD CITY CCG</c:v>
                </c:pt>
                <c:pt idx="174">
                  <c:v>DONCASTER CCG</c:v>
                </c:pt>
                <c:pt idx="175">
                  <c:v>HARDWICK CCG</c:v>
                </c:pt>
                <c:pt idx="176">
                  <c:v>SCARBOROUGH AND RYEDALE CCG</c:v>
                </c:pt>
                <c:pt idx="177">
                  <c:v>STOCKPORT CCG</c:v>
                </c:pt>
                <c:pt idx="178">
                  <c:v>WEST ESSEX CCG</c:v>
                </c:pt>
                <c:pt idx="179">
                  <c:v>Cardiff And Vale Uni</c:v>
                </c:pt>
                <c:pt idx="180">
                  <c:v>BASILDON AND BRENTWOOD CCG</c:v>
                </c:pt>
                <c:pt idx="181">
                  <c:v>MILTON KEYNES CCG</c:v>
                </c:pt>
                <c:pt idx="182">
                  <c:v>BEXLEY CCG</c:v>
                </c:pt>
                <c:pt idx="183">
                  <c:v>HULL CCG</c:v>
                </c:pt>
                <c:pt idx="184">
                  <c:v>NORTH DURHAM CCG</c:v>
                </c:pt>
                <c:pt idx="185">
                  <c:v>ASHFORD CCG</c:v>
                </c:pt>
                <c:pt idx="186">
                  <c:v>STOKE ON TRENT CCG</c:v>
                </c:pt>
                <c:pt idx="187">
                  <c:v>NORTH KIRKLEES CCG</c:v>
                </c:pt>
                <c:pt idx="188">
                  <c:v>SWALE CCG</c:v>
                </c:pt>
                <c:pt idx="189">
                  <c:v>SUNDERLAND CCG</c:v>
                </c:pt>
                <c:pt idx="190">
                  <c:v>NORTH MANCHESTER CCG</c:v>
                </c:pt>
                <c:pt idx="191">
                  <c:v>CANTERBURY AND COASTAL CCG</c:v>
                </c:pt>
                <c:pt idx="192">
                  <c:v>CANNOCK CHASE CCG</c:v>
                </c:pt>
                <c:pt idx="193">
                  <c:v>MANSFIELD &amp; ASHFIELD CCG</c:v>
                </c:pt>
                <c:pt idx="194">
                  <c:v>SLOUGH CCG</c:v>
                </c:pt>
                <c:pt idx="195">
                  <c:v>LIVERPOOL CCG</c:v>
                </c:pt>
                <c:pt idx="196">
                  <c:v>LUTON CCG</c:v>
                </c:pt>
                <c:pt idx="197">
                  <c:v>SOUTH SEFTON CCG</c:v>
                </c:pt>
                <c:pt idx="198">
                  <c:v>REDDITCH AND BROMSGROVE CCG</c:v>
                </c:pt>
                <c:pt idx="199">
                  <c:v>GREATER PRESTON CCG</c:v>
                </c:pt>
                <c:pt idx="200">
                  <c:v>NORTH EAST ESSEX CCG</c:v>
                </c:pt>
                <c:pt idx="201">
                  <c:v>HARTLEPOOL AND STOCKTON-ON-TEES CCG</c:v>
                </c:pt>
                <c:pt idx="202">
                  <c:v>DURHAM DALES,EASINGTON &amp; SEDGEFIELD CCG</c:v>
                </c:pt>
                <c:pt idx="203">
                  <c:v>HEYWOOD, MIDDLETON &amp; ROCHDALE CCG</c:v>
                </c:pt>
                <c:pt idx="204">
                  <c:v>BLACKPOOL CCG</c:v>
                </c:pt>
                <c:pt idx="205">
                  <c:v>Betsi Cadwaladr Uni</c:v>
                </c:pt>
                <c:pt idx="206">
                  <c:v>SOUTH TEES CCG</c:v>
                </c:pt>
                <c:pt idx="207">
                  <c:v>Aneurin Bevan</c:v>
                </c:pt>
                <c:pt idx="208">
                  <c:v>HALTON CCG</c:v>
                </c:pt>
                <c:pt idx="209">
                  <c:v>Hywel Dda</c:v>
                </c:pt>
                <c:pt idx="210">
                  <c:v>Cwm Taf</c:v>
                </c:pt>
                <c:pt idx="211">
                  <c:v>SOUTHEND CCG</c:v>
                </c:pt>
                <c:pt idx="212">
                  <c:v>OLDHAM CCG</c:v>
                </c:pt>
                <c:pt idx="213">
                  <c:v>Abertawe Bro Morgannwg Uni</c:v>
                </c:pt>
                <c:pt idx="214">
                  <c:v>ST HELENS CCG</c:v>
                </c:pt>
                <c:pt idx="215">
                  <c:v>KNOWSLEY CCG</c:v>
                </c:pt>
              </c:strCache>
            </c:strRef>
          </c:cat>
          <c:val>
            <c:numRef>
              <c:f>'Abx CCG'!$C$2:$C$217</c:f>
              <c:numCache>
                <c:formatCode>General</c:formatCode>
                <c:ptCount val="216"/>
                <c:pt idx="0">
                  <c:v>296</c:v>
                </c:pt>
                <c:pt idx="1">
                  <c:v>296</c:v>
                </c:pt>
                <c:pt idx="2">
                  <c:v>296</c:v>
                </c:pt>
                <c:pt idx="3">
                  <c:v>296</c:v>
                </c:pt>
                <c:pt idx="4">
                  <c:v>296</c:v>
                </c:pt>
                <c:pt idx="5">
                  <c:v>296</c:v>
                </c:pt>
                <c:pt idx="6">
                  <c:v>296</c:v>
                </c:pt>
                <c:pt idx="7">
                  <c:v>296</c:v>
                </c:pt>
                <c:pt idx="8">
                  <c:v>296</c:v>
                </c:pt>
                <c:pt idx="9">
                  <c:v>296</c:v>
                </c:pt>
                <c:pt idx="10">
                  <c:v>296</c:v>
                </c:pt>
                <c:pt idx="11">
                  <c:v>296</c:v>
                </c:pt>
                <c:pt idx="12">
                  <c:v>296</c:v>
                </c:pt>
                <c:pt idx="13">
                  <c:v>296</c:v>
                </c:pt>
                <c:pt idx="14">
                  <c:v>296</c:v>
                </c:pt>
                <c:pt idx="15">
                  <c:v>296</c:v>
                </c:pt>
                <c:pt idx="16">
                  <c:v>296</c:v>
                </c:pt>
                <c:pt idx="17">
                  <c:v>296</c:v>
                </c:pt>
                <c:pt idx="18">
                  <c:v>296</c:v>
                </c:pt>
                <c:pt idx="19">
                  <c:v>296</c:v>
                </c:pt>
                <c:pt idx="20">
                  <c:v>296</c:v>
                </c:pt>
                <c:pt idx="21">
                  <c:v>296</c:v>
                </c:pt>
                <c:pt idx="22">
                  <c:v>296</c:v>
                </c:pt>
                <c:pt idx="23">
                  <c:v>296</c:v>
                </c:pt>
                <c:pt idx="24">
                  <c:v>296</c:v>
                </c:pt>
                <c:pt idx="25">
                  <c:v>296</c:v>
                </c:pt>
                <c:pt idx="26">
                  <c:v>296</c:v>
                </c:pt>
                <c:pt idx="27">
                  <c:v>296</c:v>
                </c:pt>
                <c:pt idx="28">
                  <c:v>296</c:v>
                </c:pt>
                <c:pt idx="29">
                  <c:v>296</c:v>
                </c:pt>
                <c:pt idx="30">
                  <c:v>296</c:v>
                </c:pt>
                <c:pt idx="31">
                  <c:v>296</c:v>
                </c:pt>
                <c:pt idx="32">
                  <c:v>296</c:v>
                </c:pt>
                <c:pt idx="33">
                  <c:v>296</c:v>
                </c:pt>
                <c:pt idx="34">
                  <c:v>296</c:v>
                </c:pt>
                <c:pt idx="35">
                  <c:v>296</c:v>
                </c:pt>
                <c:pt idx="36">
                  <c:v>296</c:v>
                </c:pt>
                <c:pt idx="37">
                  <c:v>296</c:v>
                </c:pt>
                <c:pt idx="38">
                  <c:v>296</c:v>
                </c:pt>
                <c:pt idx="39">
                  <c:v>296</c:v>
                </c:pt>
                <c:pt idx="40">
                  <c:v>296</c:v>
                </c:pt>
                <c:pt idx="41">
                  <c:v>296</c:v>
                </c:pt>
                <c:pt idx="42">
                  <c:v>296</c:v>
                </c:pt>
                <c:pt idx="43">
                  <c:v>296</c:v>
                </c:pt>
                <c:pt idx="44">
                  <c:v>296</c:v>
                </c:pt>
                <c:pt idx="45">
                  <c:v>296</c:v>
                </c:pt>
                <c:pt idx="46">
                  <c:v>296</c:v>
                </c:pt>
                <c:pt idx="47">
                  <c:v>296</c:v>
                </c:pt>
                <c:pt idx="48">
                  <c:v>296</c:v>
                </c:pt>
                <c:pt idx="49">
                  <c:v>296</c:v>
                </c:pt>
                <c:pt idx="50">
                  <c:v>296</c:v>
                </c:pt>
                <c:pt idx="51">
                  <c:v>296</c:v>
                </c:pt>
                <c:pt idx="52">
                  <c:v>296</c:v>
                </c:pt>
                <c:pt idx="53">
                  <c:v>296</c:v>
                </c:pt>
                <c:pt idx="54">
                  <c:v>296</c:v>
                </c:pt>
                <c:pt idx="55">
                  <c:v>296</c:v>
                </c:pt>
                <c:pt idx="56">
                  <c:v>296</c:v>
                </c:pt>
                <c:pt idx="57">
                  <c:v>296</c:v>
                </c:pt>
                <c:pt idx="58">
                  <c:v>296</c:v>
                </c:pt>
                <c:pt idx="59">
                  <c:v>296</c:v>
                </c:pt>
                <c:pt idx="60">
                  <c:v>296</c:v>
                </c:pt>
                <c:pt idx="61">
                  <c:v>296</c:v>
                </c:pt>
                <c:pt idx="62">
                  <c:v>296</c:v>
                </c:pt>
                <c:pt idx="63">
                  <c:v>296</c:v>
                </c:pt>
                <c:pt idx="64">
                  <c:v>296</c:v>
                </c:pt>
                <c:pt idx="65">
                  <c:v>296</c:v>
                </c:pt>
                <c:pt idx="66">
                  <c:v>296</c:v>
                </c:pt>
                <c:pt idx="67">
                  <c:v>296</c:v>
                </c:pt>
                <c:pt idx="68">
                  <c:v>296</c:v>
                </c:pt>
                <c:pt idx="69">
                  <c:v>296</c:v>
                </c:pt>
                <c:pt idx="70">
                  <c:v>296</c:v>
                </c:pt>
                <c:pt idx="71">
                  <c:v>296</c:v>
                </c:pt>
                <c:pt idx="72">
                  <c:v>296</c:v>
                </c:pt>
                <c:pt idx="73">
                  <c:v>296</c:v>
                </c:pt>
                <c:pt idx="74">
                  <c:v>296</c:v>
                </c:pt>
                <c:pt idx="75">
                  <c:v>296</c:v>
                </c:pt>
                <c:pt idx="76">
                  <c:v>296</c:v>
                </c:pt>
                <c:pt idx="77">
                  <c:v>296</c:v>
                </c:pt>
                <c:pt idx="78">
                  <c:v>296</c:v>
                </c:pt>
                <c:pt idx="79">
                  <c:v>296</c:v>
                </c:pt>
                <c:pt idx="80">
                  <c:v>296</c:v>
                </c:pt>
                <c:pt idx="81">
                  <c:v>296</c:v>
                </c:pt>
                <c:pt idx="82">
                  <c:v>296</c:v>
                </c:pt>
                <c:pt idx="83">
                  <c:v>296</c:v>
                </c:pt>
                <c:pt idx="84">
                  <c:v>296</c:v>
                </c:pt>
                <c:pt idx="85">
                  <c:v>296</c:v>
                </c:pt>
                <c:pt idx="86">
                  <c:v>296</c:v>
                </c:pt>
                <c:pt idx="87">
                  <c:v>296</c:v>
                </c:pt>
                <c:pt idx="88">
                  <c:v>296</c:v>
                </c:pt>
                <c:pt idx="89">
                  <c:v>296</c:v>
                </c:pt>
                <c:pt idx="90">
                  <c:v>296</c:v>
                </c:pt>
                <c:pt idx="91">
                  <c:v>296</c:v>
                </c:pt>
                <c:pt idx="92">
                  <c:v>296</c:v>
                </c:pt>
                <c:pt idx="93">
                  <c:v>296</c:v>
                </c:pt>
                <c:pt idx="94">
                  <c:v>296</c:v>
                </c:pt>
                <c:pt idx="95">
                  <c:v>296</c:v>
                </c:pt>
                <c:pt idx="96">
                  <c:v>296</c:v>
                </c:pt>
                <c:pt idx="97">
                  <c:v>296</c:v>
                </c:pt>
                <c:pt idx="98">
                  <c:v>296</c:v>
                </c:pt>
                <c:pt idx="99">
                  <c:v>296</c:v>
                </c:pt>
                <c:pt idx="100">
                  <c:v>296</c:v>
                </c:pt>
                <c:pt idx="101">
                  <c:v>296</c:v>
                </c:pt>
                <c:pt idx="102">
                  <c:v>296</c:v>
                </c:pt>
                <c:pt idx="103">
                  <c:v>296</c:v>
                </c:pt>
                <c:pt idx="104">
                  <c:v>296</c:v>
                </c:pt>
                <c:pt idx="105">
                  <c:v>296</c:v>
                </c:pt>
                <c:pt idx="106">
                  <c:v>296</c:v>
                </c:pt>
                <c:pt idx="107">
                  <c:v>296</c:v>
                </c:pt>
                <c:pt idx="108">
                  <c:v>296</c:v>
                </c:pt>
                <c:pt idx="109">
                  <c:v>296</c:v>
                </c:pt>
                <c:pt idx="110">
                  <c:v>296</c:v>
                </c:pt>
                <c:pt idx="111">
                  <c:v>296</c:v>
                </c:pt>
                <c:pt idx="112">
                  <c:v>296</c:v>
                </c:pt>
                <c:pt idx="113">
                  <c:v>296</c:v>
                </c:pt>
                <c:pt idx="114">
                  <c:v>296</c:v>
                </c:pt>
                <c:pt idx="115">
                  <c:v>296</c:v>
                </c:pt>
                <c:pt idx="116">
                  <c:v>296</c:v>
                </c:pt>
                <c:pt idx="117">
                  <c:v>296</c:v>
                </c:pt>
                <c:pt idx="118">
                  <c:v>296</c:v>
                </c:pt>
                <c:pt idx="119">
                  <c:v>296</c:v>
                </c:pt>
                <c:pt idx="120">
                  <c:v>296</c:v>
                </c:pt>
                <c:pt idx="121">
                  <c:v>296</c:v>
                </c:pt>
                <c:pt idx="122">
                  <c:v>296</c:v>
                </c:pt>
                <c:pt idx="123">
                  <c:v>296</c:v>
                </c:pt>
                <c:pt idx="124">
                  <c:v>296</c:v>
                </c:pt>
                <c:pt idx="125">
                  <c:v>296</c:v>
                </c:pt>
                <c:pt idx="126">
                  <c:v>296</c:v>
                </c:pt>
                <c:pt idx="127">
                  <c:v>296</c:v>
                </c:pt>
                <c:pt idx="128">
                  <c:v>296</c:v>
                </c:pt>
                <c:pt idx="129">
                  <c:v>296</c:v>
                </c:pt>
                <c:pt idx="130">
                  <c:v>296</c:v>
                </c:pt>
                <c:pt idx="131">
                  <c:v>296</c:v>
                </c:pt>
                <c:pt idx="132">
                  <c:v>296</c:v>
                </c:pt>
                <c:pt idx="133">
                  <c:v>296</c:v>
                </c:pt>
                <c:pt idx="134">
                  <c:v>296</c:v>
                </c:pt>
                <c:pt idx="135">
                  <c:v>296</c:v>
                </c:pt>
                <c:pt idx="136">
                  <c:v>296</c:v>
                </c:pt>
                <c:pt idx="137">
                  <c:v>296</c:v>
                </c:pt>
                <c:pt idx="138">
                  <c:v>296</c:v>
                </c:pt>
                <c:pt idx="139">
                  <c:v>296</c:v>
                </c:pt>
                <c:pt idx="140">
                  <c:v>296</c:v>
                </c:pt>
                <c:pt idx="141">
                  <c:v>296</c:v>
                </c:pt>
                <c:pt idx="142">
                  <c:v>296</c:v>
                </c:pt>
                <c:pt idx="143">
                  <c:v>296</c:v>
                </c:pt>
                <c:pt idx="144">
                  <c:v>296</c:v>
                </c:pt>
                <c:pt idx="145">
                  <c:v>296</c:v>
                </c:pt>
                <c:pt idx="146">
                  <c:v>296</c:v>
                </c:pt>
                <c:pt idx="147">
                  <c:v>296</c:v>
                </c:pt>
                <c:pt idx="148">
                  <c:v>296</c:v>
                </c:pt>
                <c:pt idx="149">
                  <c:v>296</c:v>
                </c:pt>
                <c:pt idx="150">
                  <c:v>296</c:v>
                </c:pt>
                <c:pt idx="151">
                  <c:v>296</c:v>
                </c:pt>
                <c:pt idx="152">
                  <c:v>296</c:v>
                </c:pt>
                <c:pt idx="153">
                  <c:v>296</c:v>
                </c:pt>
                <c:pt idx="154">
                  <c:v>296</c:v>
                </c:pt>
                <c:pt idx="155">
                  <c:v>296</c:v>
                </c:pt>
                <c:pt idx="156">
                  <c:v>296</c:v>
                </c:pt>
                <c:pt idx="157">
                  <c:v>296</c:v>
                </c:pt>
                <c:pt idx="158">
                  <c:v>296</c:v>
                </c:pt>
                <c:pt idx="159">
                  <c:v>296</c:v>
                </c:pt>
                <c:pt idx="160">
                  <c:v>296</c:v>
                </c:pt>
                <c:pt idx="161">
                  <c:v>296</c:v>
                </c:pt>
                <c:pt idx="162">
                  <c:v>296</c:v>
                </c:pt>
                <c:pt idx="163">
                  <c:v>296</c:v>
                </c:pt>
                <c:pt idx="164">
                  <c:v>296</c:v>
                </c:pt>
                <c:pt idx="165">
                  <c:v>296</c:v>
                </c:pt>
                <c:pt idx="166">
                  <c:v>296</c:v>
                </c:pt>
                <c:pt idx="167">
                  <c:v>296</c:v>
                </c:pt>
                <c:pt idx="168">
                  <c:v>296</c:v>
                </c:pt>
                <c:pt idx="169">
                  <c:v>296</c:v>
                </c:pt>
                <c:pt idx="170">
                  <c:v>296</c:v>
                </c:pt>
                <c:pt idx="171">
                  <c:v>296</c:v>
                </c:pt>
                <c:pt idx="172">
                  <c:v>296</c:v>
                </c:pt>
                <c:pt idx="173">
                  <c:v>296</c:v>
                </c:pt>
                <c:pt idx="174">
                  <c:v>296</c:v>
                </c:pt>
                <c:pt idx="175">
                  <c:v>296</c:v>
                </c:pt>
                <c:pt idx="176">
                  <c:v>296</c:v>
                </c:pt>
                <c:pt idx="177">
                  <c:v>296</c:v>
                </c:pt>
                <c:pt idx="178">
                  <c:v>296</c:v>
                </c:pt>
                <c:pt idx="179">
                  <c:v>296</c:v>
                </c:pt>
                <c:pt idx="180">
                  <c:v>296</c:v>
                </c:pt>
                <c:pt idx="181">
                  <c:v>296</c:v>
                </c:pt>
                <c:pt idx="182">
                  <c:v>296</c:v>
                </c:pt>
                <c:pt idx="183">
                  <c:v>296</c:v>
                </c:pt>
                <c:pt idx="184">
                  <c:v>296</c:v>
                </c:pt>
                <c:pt idx="185">
                  <c:v>296</c:v>
                </c:pt>
                <c:pt idx="186">
                  <c:v>296</c:v>
                </c:pt>
                <c:pt idx="187">
                  <c:v>296</c:v>
                </c:pt>
                <c:pt idx="188">
                  <c:v>296</c:v>
                </c:pt>
                <c:pt idx="189">
                  <c:v>296</c:v>
                </c:pt>
                <c:pt idx="190">
                  <c:v>296</c:v>
                </c:pt>
                <c:pt idx="191">
                  <c:v>296</c:v>
                </c:pt>
                <c:pt idx="192">
                  <c:v>296</c:v>
                </c:pt>
                <c:pt idx="193">
                  <c:v>296</c:v>
                </c:pt>
                <c:pt idx="194">
                  <c:v>296</c:v>
                </c:pt>
                <c:pt idx="195">
                  <c:v>296</c:v>
                </c:pt>
                <c:pt idx="196">
                  <c:v>296</c:v>
                </c:pt>
                <c:pt idx="197">
                  <c:v>296</c:v>
                </c:pt>
                <c:pt idx="198">
                  <c:v>296</c:v>
                </c:pt>
                <c:pt idx="199">
                  <c:v>296</c:v>
                </c:pt>
                <c:pt idx="200">
                  <c:v>296</c:v>
                </c:pt>
                <c:pt idx="201">
                  <c:v>296</c:v>
                </c:pt>
                <c:pt idx="202">
                  <c:v>296</c:v>
                </c:pt>
                <c:pt idx="203">
                  <c:v>296</c:v>
                </c:pt>
                <c:pt idx="204">
                  <c:v>296</c:v>
                </c:pt>
                <c:pt idx="205">
                  <c:v>296</c:v>
                </c:pt>
                <c:pt idx="206">
                  <c:v>296</c:v>
                </c:pt>
                <c:pt idx="207">
                  <c:v>296</c:v>
                </c:pt>
                <c:pt idx="208">
                  <c:v>296</c:v>
                </c:pt>
                <c:pt idx="209">
                  <c:v>296</c:v>
                </c:pt>
                <c:pt idx="210">
                  <c:v>296</c:v>
                </c:pt>
                <c:pt idx="211">
                  <c:v>296</c:v>
                </c:pt>
                <c:pt idx="212">
                  <c:v>296</c:v>
                </c:pt>
                <c:pt idx="213">
                  <c:v>296</c:v>
                </c:pt>
                <c:pt idx="214">
                  <c:v>296</c:v>
                </c:pt>
                <c:pt idx="215">
                  <c:v>296</c:v>
                </c:pt>
              </c:numCache>
            </c:numRef>
          </c:val>
        </c:ser>
        <c:ser>
          <c:idx val="2"/>
          <c:order val="2"/>
          <c:marker>
            <c:symbol val="none"/>
          </c:marker>
          <c:cat>
            <c:strRef>
              <c:f>'Abx CCG'!$A$2:$A$217</c:f>
              <c:strCache>
                <c:ptCount val="216"/>
                <c:pt idx="0">
                  <c:v>CAMDEN CCG</c:v>
                </c:pt>
                <c:pt idx="1">
                  <c:v>WEST LONDON (K&amp;C &amp; QPP) CCG</c:v>
                </c:pt>
                <c:pt idx="2">
                  <c:v>CENTRAL LONDON (WESTMINSTER) CCG</c:v>
                </c:pt>
                <c:pt idx="3">
                  <c:v>HARINGEY CCG</c:v>
                </c:pt>
                <c:pt idx="4">
                  <c:v>CITY AND HACKNEY CCG</c:v>
                </c:pt>
                <c:pt idx="5">
                  <c:v>LAMBETH CCG</c:v>
                </c:pt>
                <c:pt idx="6">
                  <c:v>SOUTHWARK CCG</c:v>
                </c:pt>
                <c:pt idx="7">
                  <c:v>BRIGHTON &amp; HOVE CCG</c:v>
                </c:pt>
                <c:pt idx="8">
                  <c:v>ISLINGTON CCG</c:v>
                </c:pt>
                <c:pt idx="9">
                  <c:v>BRENT CCG</c:v>
                </c:pt>
                <c:pt idx="10">
                  <c:v>RICHMOND CCG</c:v>
                </c:pt>
                <c:pt idx="11">
                  <c:v>TOWER HAMLETS CCG</c:v>
                </c:pt>
                <c:pt idx="12">
                  <c:v>HOUNSLOW CCG</c:v>
                </c:pt>
                <c:pt idx="13">
                  <c:v>HAMMERSMITH AND FULHAM CCG</c:v>
                </c:pt>
                <c:pt idx="14">
                  <c:v>OXFORDSHIRE CCG</c:v>
                </c:pt>
                <c:pt idx="15">
                  <c:v>SOUTHERN DERBYSHIRE CCG</c:v>
                </c:pt>
                <c:pt idx="16">
                  <c:v>EALING CCG</c:v>
                </c:pt>
                <c:pt idx="17">
                  <c:v>BATH AND NORTH EAST SOMERSET CCG</c:v>
                </c:pt>
                <c:pt idx="18">
                  <c:v>KINGSTON CCG</c:v>
                </c:pt>
                <c:pt idx="19">
                  <c:v>WANDSWORTH CCG</c:v>
                </c:pt>
                <c:pt idx="20">
                  <c:v>BARNET CCG</c:v>
                </c:pt>
                <c:pt idx="21">
                  <c:v>EREWASH CCG</c:v>
                </c:pt>
                <c:pt idx="22">
                  <c:v>HARROGATE AND RURAL DISTRICT CCG</c:v>
                </c:pt>
                <c:pt idx="23">
                  <c:v>NEWBURY AND DISTRICT CCG</c:v>
                </c:pt>
                <c:pt idx="24">
                  <c:v>RUSHCLIFFE CCG</c:v>
                </c:pt>
                <c:pt idx="25">
                  <c:v>HORSHAM AND MID SUSSEX CCG</c:v>
                </c:pt>
                <c:pt idx="26">
                  <c:v>NOTTINGHAM WEST CCG</c:v>
                </c:pt>
                <c:pt idx="27">
                  <c:v>GUILDFORD AND WAVERLEY CCG</c:v>
                </c:pt>
                <c:pt idx="28">
                  <c:v>MERTON CCG</c:v>
                </c:pt>
                <c:pt idx="29">
                  <c:v>BROMLEY CCG</c:v>
                </c:pt>
                <c:pt idx="30">
                  <c:v>VALE OF YORK CCG</c:v>
                </c:pt>
                <c:pt idx="31">
                  <c:v>ENFIELD CCG</c:v>
                </c:pt>
                <c:pt idx="32">
                  <c:v>HAMBLETON, RICHMONDSHIRE AND WHITBY CCG</c:v>
                </c:pt>
                <c:pt idx="33">
                  <c:v>CROYDON CCG</c:v>
                </c:pt>
                <c:pt idx="34">
                  <c:v>NORTH HAMPSHIRE CCG</c:v>
                </c:pt>
                <c:pt idx="35">
                  <c:v>LEWISHAM CCG</c:v>
                </c:pt>
                <c:pt idx="36">
                  <c:v>WALTHAM FOREST CCG</c:v>
                </c:pt>
                <c:pt idx="37">
                  <c:v>SOUTHAMPTON CCG</c:v>
                </c:pt>
                <c:pt idx="38">
                  <c:v>CORBY CCG</c:v>
                </c:pt>
                <c:pt idx="39">
                  <c:v>FAREHAM AND GOSPORT CCG</c:v>
                </c:pt>
                <c:pt idx="40">
                  <c:v>SOUTH GLOUCESTERSHIRE CCG</c:v>
                </c:pt>
                <c:pt idx="41">
                  <c:v>NEWHAM CCG</c:v>
                </c:pt>
                <c:pt idx="42">
                  <c:v>SOUTH EASTERN HAMPSHIRE CCG</c:v>
                </c:pt>
                <c:pt idx="43">
                  <c:v>WEST HAMPSHIRE CCG</c:v>
                </c:pt>
                <c:pt idx="44">
                  <c:v>NORTH &amp; WEST READING CCG</c:v>
                </c:pt>
                <c:pt idx="45">
                  <c:v>NOTTINGHAM CITY CCG</c:v>
                </c:pt>
                <c:pt idx="46">
                  <c:v>CRAWLEY CCG</c:v>
                </c:pt>
                <c:pt idx="47">
                  <c:v>HILLINGDON CCG</c:v>
                </c:pt>
                <c:pt idx="48">
                  <c:v>BRISTOL CCG</c:v>
                </c:pt>
                <c:pt idx="49">
                  <c:v>GREENWICH CCG</c:v>
                </c:pt>
                <c:pt idx="50">
                  <c:v>AIREDALE, WHARFEDALE AND CRAVEN CCG</c:v>
                </c:pt>
                <c:pt idx="51">
                  <c:v>SOMERSET CCG</c:v>
                </c:pt>
                <c:pt idx="52">
                  <c:v>SOUTH NORFOLK CCG</c:v>
                </c:pt>
                <c:pt idx="53">
                  <c:v>COASTAL WEST SUSSEX CCG</c:v>
                </c:pt>
                <c:pt idx="54">
                  <c:v>LEEDS NORTH CCG</c:v>
                </c:pt>
                <c:pt idx="55">
                  <c:v>SOUTH WARWICKSHIRE CCG</c:v>
                </c:pt>
                <c:pt idx="56">
                  <c:v>GLOUCESTERSHIRE CCG</c:v>
                </c:pt>
                <c:pt idx="57">
                  <c:v>SURREY HEATH CCG</c:v>
                </c:pt>
                <c:pt idx="58">
                  <c:v>LEEDS WEST CCG</c:v>
                </c:pt>
                <c:pt idx="59">
                  <c:v>SWINDON CCG</c:v>
                </c:pt>
                <c:pt idx="60">
                  <c:v>DORSET CCG</c:v>
                </c:pt>
                <c:pt idx="61">
                  <c:v>EAST LEICESTERSHIRE AND RUTLAND CCG</c:v>
                </c:pt>
                <c:pt idx="62">
                  <c:v>NOTTINGHAM NORTH &amp; EAST CCG</c:v>
                </c:pt>
                <c:pt idx="63">
                  <c:v>SOUTH READING CCG</c:v>
                </c:pt>
                <c:pt idx="64">
                  <c:v>SURREY DOWNS CCG</c:v>
                </c:pt>
                <c:pt idx="65">
                  <c:v>BRACKNELL AND ASCOT CCG</c:v>
                </c:pt>
                <c:pt idx="66">
                  <c:v>LEICESTER CITY CCG</c:v>
                </c:pt>
                <c:pt idx="67">
                  <c:v>WILTSHIRE CCG</c:v>
                </c:pt>
                <c:pt idx="68">
                  <c:v>SHROPSHIRE CCG</c:v>
                </c:pt>
                <c:pt idx="69">
                  <c:v>SOUTH WEST LINCOLNSHIRE CCG</c:v>
                </c:pt>
                <c:pt idx="70">
                  <c:v>COVENTRY AND RUGBY CCG</c:v>
                </c:pt>
                <c:pt idx="71">
                  <c:v>WEST LEICESTERSHIRE CCG</c:v>
                </c:pt>
                <c:pt idx="72">
                  <c:v>BIRMINGHAM CROSSCITY CCG</c:v>
                </c:pt>
                <c:pt idx="73">
                  <c:v>WEST CHESHIRE CCG</c:v>
                </c:pt>
                <c:pt idx="74">
                  <c:v>EASTERN CHESHIRE CCG</c:v>
                </c:pt>
                <c:pt idx="75">
                  <c:v>NORTH, EAST, WEST DEVON CCG</c:v>
                </c:pt>
                <c:pt idx="76">
                  <c:v>NORTH WEST SURREY CCG</c:v>
                </c:pt>
                <c:pt idx="77">
                  <c:v>SOLIHULL CCG</c:v>
                </c:pt>
                <c:pt idx="78">
                  <c:v>HERTS VALLEYS CCG</c:v>
                </c:pt>
                <c:pt idx="79">
                  <c:v>HIGH WEALD LEWES HAVENS CCG</c:v>
                </c:pt>
                <c:pt idx="80">
                  <c:v>KERNOW CCG</c:v>
                </c:pt>
                <c:pt idx="81">
                  <c:v>SUTTON CCG</c:v>
                </c:pt>
                <c:pt idx="82">
                  <c:v>EAST SURREY CCG</c:v>
                </c:pt>
                <c:pt idx="83">
                  <c:v>Powys Teaching</c:v>
                </c:pt>
                <c:pt idx="84">
                  <c:v>AYLESBURY VALE CCG</c:v>
                </c:pt>
                <c:pt idx="85">
                  <c:v>NORTH SOMERSET CCG</c:v>
                </c:pt>
                <c:pt idx="86">
                  <c:v>CENTRAL MANCHESTER CCG</c:v>
                </c:pt>
                <c:pt idx="87">
                  <c:v>LINCOLNSHIRE WEST CCG</c:v>
                </c:pt>
                <c:pt idx="88">
                  <c:v>FYLDE &amp; WYRE CCG</c:v>
                </c:pt>
                <c:pt idx="89">
                  <c:v>HARROW CCG</c:v>
                </c:pt>
                <c:pt idx="90">
                  <c:v>IPSWICH AND EAST SUFFOLK CCG</c:v>
                </c:pt>
                <c:pt idx="91">
                  <c:v>LANCASHIRE NORTH CCG</c:v>
                </c:pt>
                <c:pt idx="92">
                  <c:v>TELFORD &amp; WREKIN CCG</c:v>
                </c:pt>
                <c:pt idx="93">
                  <c:v>HEREFORDSHIRE CCG</c:v>
                </c:pt>
                <c:pt idx="94">
                  <c:v>SANDWELL AND WEST BIRMINGHAM CCG</c:v>
                </c:pt>
                <c:pt idx="95">
                  <c:v>SE STAFFS &amp; SEISDON PENINSULAR CCG</c:v>
                </c:pt>
                <c:pt idx="96">
                  <c:v>TRAFFORD CCG</c:v>
                </c:pt>
                <c:pt idx="97">
                  <c:v>WINDSOR, ASCOT AND MAIDENHEAD CCG</c:v>
                </c:pt>
                <c:pt idx="98">
                  <c:v>NORTH EAST HAMPSHIRE AND FARNHAM CCG</c:v>
                </c:pt>
                <c:pt idx="99">
                  <c:v>SOUTH DEVON AND TORBAY CCG</c:v>
                </c:pt>
                <c:pt idx="100">
                  <c:v>BARKING &amp; DAGENHAM CCG</c:v>
                </c:pt>
                <c:pt idx="101">
                  <c:v>SHEFFIELD CCG</c:v>
                </c:pt>
                <c:pt idx="102">
                  <c:v>MEDWAY CCG</c:v>
                </c:pt>
                <c:pt idx="103">
                  <c:v>WYRE FOREST CCG</c:v>
                </c:pt>
                <c:pt idx="104">
                  <c:v>CHILTERN CCG</c:v>
                </c:pt>
                <c:pt idx="105">
                  <c:v>WOLVERHAMPTON CCG</c:v>
                </c:pt>
                <c:pt idx="106">
                  <c:v>EASTBOURNE, HAILSHAM AND SEAFORD CCG</c:v>
                </c:pt>
                <c:pt idx="107">
                  <c:v>ISLE OF WIGHT CCG</c:v>
                </c:pt>
                <c:pt idx="108">
                  <c:v>NENE CCG</c:v>
                </c:pt>
                <c:pt idx="109">
                  <c:v>NORTH NORFOLK CCG</c:v>
                </c:pt>
                <c:pt idx="110">
                  <c:v>TAMESIDE AND GLOSSOP CCG</c:v>
                </c:pt>
                <c:pt idx="111">
                  <c:v>WEST LANCASHIRE CCG</c:v>
                </c:pt>
                <c:pt idx="112">
                  <c:v>BEDFORDSHIRE CCG</c:v>
                </c:pt>
                <c:pt idx="113">
                  <c:v>NORTH DERBYSHIRE CCG</c:v>
                </c:pt>
                <c:pt idx="114">
                  <c:v>NEWARK &amp; SHERWOOD CCG</c:v>
                </c:pt>
                <c:pt idx="115">
                  <c:v>WOKINGHAM CCG</c:v>
                </c:pt>
                <c:pt idx="116">
                  <c:v>DUDLEY CCG</c:v>
                </c:pt>
                <c:pt idx="117">
                  <c:v>HAVERING CCG</c:v>
                </c:pt>
                <c:pt idx="118">
                  <c:v>NORTHUMBERLAND CCG</c:v>
                </c:pt>
                <c:pt idx="119">
                  <c:v>VALE ROYAL CCG</c:v>
                </c:pt>
                <c:pt idx="120">
                  <c:v>CAMBRIDGESHIRE AND PETERBOROUGH CCG</c:v>
                </c:pt>
                <c:pt idx="121">
                  <c:v>SOUTH WORCESTERSHIRE CCG</c:v>
                </c:pt>
                <c:pt idx="122">
                  <c:v>EAST RIDING OF YORKSHIRE CCG</c:v>
                </c:pt>
                <c:pt idx="123">
                  <c:v>NORTH EAST LINCOLNSHIRE CCG</c:v>
                </c:pt>
                <c:pt idx="124">
                  <c:v>WIGAN BOROUGH CCG</c:v>
                </c:pt>
                <c:pt idx="125">
                  <c:v>REDBRIDGE CCG</c:v>
                </c:pt>
                <c:pt idx="126">
                  <c:v>WEST KENT CCG</c:v>
                </c:pt>
                <c:pt idx="127">
                  <c:v>BARNSLEY CCG</c:v>
                </c:pt>
                <c:pt idx="128">
                  <c:v>LEEDS SOUTH AND EAST CCG</c:v>
                </c:pt>
                <c:pt idx="129">
                  <c:v>SOUTH LINCOLNSHIRE CCG</c:v>
                </c:pt>
                <c:pt idx="130">
                  <c:v>BURY CCG</c:v>
                </c:pt>
                <c:pt idx="131">
                  <c:v>NORTH STAFFORDSHIRE CCG</c:v>
                </c:pt>
                <c:pt idx="132">
                  <c:v>NORWICH CCG</c:v>
                </c:pt>
                <c:pt idx="133">
                  <c:v>PORTSMOUTH CCG</c:v>
                </c:pt>
                <c:pt idx="134">
                  <c:v>GREAT YARMOUTH &amp; WAVENEY CCG</c:v>
                </c:pt>
                <c:pt idx="135">
                  <c:v>NORTH LINCOLNSHIRE CCG</c:v>
                </c:pt>
                <c:pt idx="136">
                  <c:v>WEST SUFFOLK CCG</c:v>
                </c:pt>
                <c:pt idx="137">
                  <c:v>BRADFORD DISTRICTS CCG</c:v>
                </c:pt>
                <c:pt idx="138">
                  <c:v>DARLINGTON CCG</c:v>
                </c:pt>
                <c:pt idx="139">
                  <c:v>GREATER HUDDERSFIELD CCG</c:v>
                </c:pt>
                <c:pt idx="140">
                  <c:v>LINCOLNSHIRE EAST CCG</c:v>
                </c:pt>
                <c:pt idx="141">
                  <c:v>SOUTH CHESHIRE CCG</c:v>
                </c:pt>
                <c:pt idx="142">
                  <c:v>WARWICKSHIRE NORTH CCG</c:v>
                </c:pt>
                <c:pt idx="143">
                  <c:v>DARTFORD, GRAVESHAM AND SWANLEY CCG</c:v>
                </c:pt>
                <c:pt idx="144">
                  <c:v>THURROCK CCG</c:v>
                </c:pt>
                <c:pt idx="145">
                  <c:v>WARRINGTON CCG</c:v>
                </c:pt>
                <c:pt idx="146">
                  <c:v>MID ESSEX CCG</c:v>
                </c:pt>
                <c:pt idx="147">
                  <c:v>CALDERDALE CCG</c:v>
                </c:pt>
                <c:pt idx="148">
                  <c:v>CUMBRIA CCG</c:v>
                </c:pt>
                <c:pt idx="149">
                  <c:v>EAST STAFFORDSHIRE CCG</c:v>
                </c:pt>
                <c:pt idx="150">
                  <c:v>THANET CCG</c:v>
                </c:pt>
                <c:pt idx="151">
                  <c:v>WALSALL CCG</c:v>
                </c:pt>
                <c:pt idx="152">
                  <c:v>CASTLE POINT AND ROCHFORD CCG</c:v>
                </c:pt>
                <c:pt idx="153">
                  <c:v>NEWCASTLE GATESHEAD CCG</c:v>
                </c:pt>
                <c:pt idx="154">
                  <c:v>SOUTHPORT AND FORMBY CCG</c:v>
                </c:pt>
                <c:pt idx="155">
                  <c:v>SALFORD CCG</c:v>
                </c:pt>
                <c:pt idx="156">
                  <c:v>SOUTH KENT COAST CCG</c:v>
                </c:pt>
                <c:pt idx="157">
                  <c:v>CHORLEY AND SOUTH RIBBLE CCG</c:v>
                </c:pt>
                <c:pt idx="158">
                  <c:v>EAST LANCASHIRE CCG</c:v>
                </c:pt>
                <c:pt idx="159">
                  <c:v>STAFFORD AND SURROUNDS CCG</c:v>
                </c:pt>
                <c:pt idx="160">
                  <c:v>WAKEFIELD CCG</c:v>
                </c:pt>
                <c:pt idx="161">
                  <c:v>WIRRAL CCG</c:v>
                </c:pt>
                <c:pt idx="162">
                  <c:v>BLACKBURN WITH DARWEN CCG</c:v>
                </c:pt>
                <c:pt idx="163">
                  <c:v>ROTHERHAM CCG</c:v>
                </c:pt>
                <c:pt idx="164">
                  <c:v>HASTINGS &amp; ROTHER CCG</c:v>
                </c:pt>
                <c:pt idx="165">
                  <c:v>SOUTH MANCHESTER CCG</c:v>
                </c:pt>
                <c:pt idx="166">
                  <c:v>SOUTH TYNESIDE CCG</c:v>
                </c:pt>
                <c:pt idx="167">
                  <c:v>EAST AND NORTH HERTFORDSHIRE CCG</c:v>
                </c:pt>
                <c:pt idx="168">
                  <c:v>BOLTON CCG</c:v>
                </c:pt>
                <c:pt idx="169">
                  <c:v>NORTH TYNESIDE CCG</c:v>
                </c:pt>
                <c:pt idx="170">
                  <c:v>WEST NORFOLK CCG</c:v>
                </c:pt>
                <c:pt idx="171">
                  <c:v>BASSETLAW CCG</c:v>
                </c:pt>
                <c:pt idx="172">
                  <c:v>BIRMINGHAM SOUTH AND CENTRAL CCG</c:v>
                </c:pt>
                <c:pt idx="173">
                  <c:v>BRADFORD CITY CCG</c:v>
                </c:pt>
                <c:pt idx="174">
                  <c:v>DONCASTER CCG</c:v>
                </c:pt>
                <c:pt idx="175">
                  <c:v>HARDWICK CCG</c:v>
                </c:pt>
                <c:pt idx="176">
                  <c:v>SCARBOROUGH AND RYEDALE CCG</c:v>
                </c:pt>
                <c:pt idx="177">
                  <c:v>STOCKPORT CCG</c:v>
                </c:pt>
                <c:pt idx="178">
                  <c:v>WEST ESSEX CCG</c:v>
                </c:pt>
                <c:pt idx="179">
                  <c:v>Cardiff And Vale Uni</c:v>
                </c:pt>
                <c:pt idx="180">
                  <c:v>BASILDON AND BRENTWOOD CCG</c:v>
                </c:pt>
                <c:pt idx="181">
                  <c:v>MILTON KEYNES CCG</c:v>
                </c:pt>
                <c:pt idx="182">
                  <c:v>BEXLEY CCG</c:v>
                </c:pt>
                <c:pt idx="183">
                  <c:v>HULL CCG</c:v>
                </c:pt>
                <c:pt idx="184">
                  <c:v>NORTH DURHAM CCG</c:v>
                </c:pt>
                <c:pt idx="185">
                  <c:v>ASHFORD CCG</c:v>
                </c:pt>
                <c:pt idx="186">
                  <c:v>STOKE ON TRENT CCG</c:v>
                </c:pt>
                <c:pt idx="187">
                  <c:v>NORTH KIRKLEES CCG</c:v>
                </c:pt>
                <c:pt idx="188">
                  <c:v>SWALE CCG</c:v>
                </c:pt>
                <c:pt idx="189">
                  <c:v>SUNDERLAND CCG</c:v>
                </c:pt>
                <c:pt idx="190">
                  <c:v>NORTH MANCHESTER CCG</c:v>
                </c:pt>
                <c:pt idx="191">
                  <c:v>CANTERBURY AND COASTAL CCG</c:v>
                </c:pt>
                <c:pt idx="192">
                  <c:v>CANNOCK CHASE CCG</c:v>
                </c:pt>
                <c:pt idx="193">
                  <c:v>MANSFIELD &amp; ASHFIELD CCG</c:v>
                </c:pt>
                <c:pt idx="194">
                  <c:v>SLOUGH CCG</c:v>
                </c:pt>
                <c:pt idx="195">
                  <c:v>LIVERPOOL CCG</c:v>
                </c:pt>
                <c:pt idx="196">
                  <c:v>LUTON CCG</c:v>
                </c:pt>
                <c:pt idx="197">
                  <c:v>SOUTH SEFTON CCG</c:v>
                </c:pt>
                <c:pt idx="198">
                  <c:v>REDDITCH AND BROMSGROVE CCG</c:v>
                </c:pt>
                <c:pt idx="199">
                  <c:v>GREATER PRESTON CCG</c:v>
                </c:pt>
                <c:pt idx="200">
                  <c:v>NORTH EAST ESSEX CCG</c:v>
                </c:pt>
                <c:pt idx="201">
                  <c:v>HARTLEPOOL AND STOCKTON-ON-TEES CCG</c:v>
                </c:pt>
                <c:pt idx="202">
                  <c:v>DURHAM DALES,EASINGTON &amp; SEDGEFIELD CCG</c:v>
                </c:pt>
                <c:pt idx="203">
                  <c:v>HEYWOOD, MIDDLETON &amp; ROCHDALE CCG</c:v>
                </c:pt>
                <c:pt idx="204">
                  <c:v>BLACKPOOL CCG</c:v>
                </c:pt>
                <c:pt idx="205">
                  <c:v>Betsi Cadwaladr Uni</c:v>
                </c:pt>
                <c:pt idx="206">
                  <c:v>SOUTH TEES CCG</c:v>
                </c:pt>
                <c:pt idx="207">
                  <c:v>Aneurin Bevan</c:v>
                </c:pt>
                <c:pt idx="208">
                  <c:v>HALTON CCG</c:v>
                </c:pt>
                <c:pt idx="209">
                  <c:v>Hywel Dda</c:v>
                </c:pt>
                <c:pt idx="210">
                  <c:v>Cwm Taf</c:v>
                </c:pt>
                <c:pt idx="211">
                  <c:v>SOUTHEND CCG</c:v>
                </c:pt>
                <c:pt idx="212">
                  <c:v>OLDHAM CCG</c:v>
                </c:pt>
                <c:pt idx="213">
                  <c:v>Abertawe Bro Morgannwg Uni</c:v>
                </c:pt>
                <c:pt idx="214">
                  <c:v>ST HELENS CCG</c:v>
                </c:pt>
                <c:pt idx="215">
                  <c:v>KNOWSLEY CCG</c:v>
                </c:pt>
              </c:strCache>
            </c:strRef>
          </c:cat>
          <c:val>
            <c:numRef>
              <c:f>'Abx CCG'!$D$2:$D$217</c:f>
              <c:numCache>
                <c:formatCode>#####0.00</c:formatCode>
                <c:ptCount val="216"/>
                <c:pt idx="0">
                  <c:v>363.87</c:v>
                </c:pt>
                <c:pt idx="1">
                  <c:v>363.87</c:v>
                </c:pt>
                <c:pt idx="2">
                  <c:v>363.87</c:v>
                </c:pt>
                <c:pt idx="3">
                  <c:v>363.87</c:v>
                </c:pt>
                <c:pt idx="4">
                  <c:v>363.87</c:v>
                </c:pt>
                <c:pt idx="5">
                  <c:v>363.87</c:v>
                </c:pt>
                <c:pt idx="6">
                  <c:v>363.87</c:v>
                </c:pt>
                <c:pt idx="7">
                  <c:v>363.87</c:v>
                </c:pt>
                <c:pt idx="8">
                  <c:v>363.87</c:v>
                </c:pt>
                <c:pt idx="9">
                  <c:v>363.87</c:v>
                </c:pt>
                <c:pt idx="10">
                  <c:v>363.87</c:v>
                </c:pt>
                <c:pt idx="11">
                  <c:v>363.87</c:v>
                </c:pt>
                <c:pt idx="12">
                  <c:v>363.87</c:v>
                </c:pt>
                <c:pt idx="13">
                  <c:v>363.87</c:v>
                </c:pt>
                <c:pt idx="14">
                  <c:v>363.87</c:v>
                </c:pt>
                <c:pt idx="15">
                  <c:v>363.87</c:v>
                </c:pt>
                <c:pt idx="16">
                  <c:v>363.87</c:v>
                </c:pt>
                <c:pt idx="17">
                  <c:v>363.87</c:v>
                </c:pt>
                <c:pt idx="18">
                  <c:v>363.87</c:v>
                </c:pt>
                <c:pt idx="19">
                  <c:v>363.87</c:v>
                </c:pt>
                <c:pt idx="20">
                  <c:v>363.87</c:v>
                </c:pt>
                <c:pt idx="21">
                  <c:v>363.87</c:v>
                </c:pt>
                <c:pt idx="22">
                  <c:v>363.87</c:v>
                </c:pt>
                <c:pt idx="23">
                  <c:v>363.87</c:v>
                </c:pt>
                <c:pt idx="24">
                  <c:v>363.87</c:v>
                </c:pt>
                <c:pt idx="25">
                  <c:v>363.87</c:v>
                </c:pt>
                <c:pt idx="26">
                  <c:v>363.87</c:v>
                </c:pt>
                <c:pt idx="27">
                  <c:v>363.87</c:v>
                </c:pt>
                <c:pt idx="28">
                  <c:v>363.87</c:v>
                </c:pt>
                <c:pt idx="29">
                  <c:v>363.87</c:v>
                </c:pt>
                <c:pt idx="30">
                  <c:v>363.87</c:v>
                </c:pt>
                <c:pt idx="31">
                  <c:v>363.87</c:v>
                </c:pt>
                <c:pt idx="32">
                  <c:v>363.87</c:v>
                </c:pt>
                <c:pt idx="33">
                  <c:v>363.87</c:v>
                </c:pt>
                <c:pt idx="34">
                  <c:v>363.87</c:v>
                </c:pt>
                <c:pt idx="35">
                  <c:v>363.87</c:v>
                </c:pt>
                <c:pt idx="36">
                  <c:v>363.87</c:v>
                </c:pt>
                <c:pt idx="37">
                  <c:v>363.87</c:v>
                </c:pt>
                <c:pt idx="38">
                  <c:v>363.87</c:v>
                </c:pt>
                <c:pt idx="39">
                  <c:v>363.87</c:v>
                </c:pt>
                <c:pt idx="40">
                  <c:v>363.87</c:v>
                </c:pt>
                <c:pt idx="41">
                  <c:v>363.87</c:v>
                </c:pt>
                <c:pt idx="42">
                  <c:v>363.87</c:v>
                </c:pt>
                <c:pt idx="43">
                  <c:v>363.87</c:v>
                </c:pt>
                <c:pt idx="44">
                  <c:v>363.87</c:v>
                </c:pt>
                <c:pt idx="45">
                  <c:v>363.87</c:v>
                </c:pt>
                <c:pt idx="46">
                  <c:v>363.87</c:v>
                </c:pt>
                <c:pt idx="47">
                  <c:v>363.87</c:v>
                </c:pt>
                <c:pt idx="48">
                  <c:v>363.87</c:v>
                </c:pt>
                <c:pt idx="49">
                  <c:v>363.87</c:v>
                </c:pt>
                <c:pt idx="50">
                  <c:v>363.87</c:v>
                </c:pt>
                <c:pt idx="51">
                  <c:v>363.87</c:v>
                </c:pt>
                <c:pt idx="52">
                  <c:v>363.87</c:v>
                </c:pt>
                <c:pt idx="53">
                  <c:v>363.87</c:v>
                </c:pt>
                <c:pt idx="54">
                  <c:v>363.87</c:v>
                </c:pt>
                <c:pt idx="55">
                  <c:v>363.87</c:v>
                </c:pt>
                <c:pt idx="56">
                  <c:v>363.87</c:v>
                </c:pt>
                <c:pt idx="57">
                  <c:v>363.87</c:v>
                </c:pt>
                <c:pt idx="58">
                  <c:v>363.87</c:v>
                </c:pt>
                <c:pt idx="59">
                  <c:v>363.87</c:v>
                </c:pt>
                <c:pt idx="60">
                  <c:v>363.87</c:v>
                </c:pt>
                <c:pt idx="61">
                  <c:v>363.87</c:v>
                </c:pt>
                <c:pt idx="62">
                  <c:v>363.87</c:v>
                </c:pt>
                <c:pt idx="63">
                  <c:v>363.87</c:v>
                </c:pt>
                <c:pt idx="64">
                  <c:v>363.87</c:v>
                </c:pt>
                <c:pt idx="65">
                  <c:v>363.87</c:v>
                </c:pt>
                <c:pt idx="66">
                  <c:v>363.87</c:v>
                </c:pt>
                <c:pt idx="67">
                  <c:v>363.87</c:v>
                </c:pt>
                <c:pt idx="68">
                  <c:v>363.87</c:v>
                </c:pt>
                <c:pt idx="69">
                  <c:v>363.87</c:v>
                </c:pt>
                <c:pt idx="70">
                  <c:v>363.87</c:v>
                </c:pt>
                <c:pt idx="71">
                  <c:v>363.87</c:v>
                </c:pt>
                <c:pt idx="72">
                  <c:v>363.87</c:v>
                </c:pt>
                <c:pt idx="73">
                  <c:v>363.87</c:v>
                </c:pt>
                <c:pt idx="74">
                  <c:v>363.87</c:v>
                </c:pt>
                <c:pt idx="75">
                  <c:v>363.87</c:v>
                </c:pt>
                <c:pt idx="76">
                  <c:v>363.87</c:v>
                </c:pt>
                <c:pt idx="77">
                  <c:v>363.87</c:v>
                </c:pt>
                <c:pt idx="78">
                  <c:v>363.87</c:v>
                </c:pt>
                <c:pt idx="79">
                  <c:v>363.87</c:v>
                </c:pt>
                <c:pt idx="80">
                  <c:v>363.87</c:v>
                </c:pt>
                <c:pt idx="81">
                  <c:v>363.87</c:v>
                </c:pt>
                <c:pt idx="82">
                  <c:v>363.87</c:v>
                </c:pt>
                <c:pt idx="83">
                  <c:v>363.87</c:v>
                </c:pt>
                <c:pt idx="84">
                  <c:v>363.87</c:v>
                </c:pt>
                <c:pt idx="85">
                  <c:v>363.87</c:v>
                </c:pt>
                <c:pt idx="86">
                  <c:v>363.87</c:v>
                </c:pt>
                <c:pt idx="87">
                  <c:v>363.87</c:v>
                </c:pt>
                <c:pt idx="88">
                  <c:v>363.87</c:v>
                </c:pt>
                <c:pt idx="89">
                  <c:v>363.87</c:v>
                </c:pt>
                <c:pt idx="90">
                  <c:v>363.87</c:v>
                </c:pt>
                <c:pt idx="91">
                  <c:v>363.87</c:v>
                </c:pt>
                <c:pt idx="92">
                  <c:v>363.87</c:v>
                </c:pt>
                <c:pt idx="93">
                  <c:v>363.87</c:v>
                </c:pt>
                <c:pt idx="94">
                  <c:v>363.87</c:v>
                </c:pt>
                <c:pt idx="95">
                  <c:v>363.87</c:v>
                </c:pt>
                <c:pt idx="96">
                  <c:v>363.87</c:v>
                </c:pt>
                <c:pt idx="97">
                  <c:v>363.87</c:v>
                </c:pt>
                <c:pt idx="98">
                  <c:v>363.87</c:v>
                </c:pt>
                <c:pt idx="99">
                  <c:v>363.87</c:v>
                </c:pt>
                <c:pt idx="100">
                  <c:v>363.87</c:v>
                </c:pt>
                <c:pt idx="101">
                  <c:v>363.87</c:v>
                </c:pt>
                <c:pt idx="102">
                  <c:v>363.87</c:v>
                </c:pt>
                <c:pt idx="103">
                  <c:v>363.87</c:v>
                </c:pt>
                <c:pt idx="104">
                  <c:v>363.87</c:v>
                </c:pt>
                <c:pt idx="105">
                  <c:v>363.87</c:v>
                </c:pt>
                <c:pt idx="106">
                  <c:v>363.87</c:v>
                </c:pt>
                <c:pt idx="107">
                  <c:v>363.87</c:v>
                </c:pt>
                <c:pt idx="108">
                  <c:v>363.87</c:v>
                </c:pt>
                <c:pt idx="109">
                  <c:v>363.87</c:v>
                </c:pt>
                <c:pt idx="110">
                  <c:v>363.87</c:v>
                </c:pt>
                <c:pt idx="111">
                  <c:v>363.87</c:v>
                </c:pt>
                <c:pt idx="112">
                  <c:v>363.87</c:v>
                </c:pt>
                <c:pt idx="113">
                  <c:v>363.87</c:v>
                </c:pt>
                <c:pt idx="114">
                  <c:v>363.87</c:v>
                </c:pt>
                <c:pt idx="115">
                  <c:v>363.87</c:v>
                </c:pt>
                <c:pt idx="116">
                  <c:v>363.87</c:v>
                </c:pt>
                <c:pt idx="117">
                  <c:v>363.87</c:v>
                </c:pt>
                <c:pt idx="118">
                  <c:v>363.87</c:v>
                </c:pt>
                <c:pt idx="119">
                  <c:v>363.87</c:v>
                </c:pt>
                <c:pt idx="120">
                  <c:v>363.87</c:v>
                </c:pt>
                <c:pt idx="121">
                  <c:v>363.87</c:v>
                </c:pt>
                <c:pt idx="122">
                  <c:v>363.87</c:v>
                </c:pt>
                <c:pt idx="123">
                  <c:v>363.87</c:v>
                </c:pt>
                <c:pt idx="124">
                  <c:v>363.87</c:v>
                </c:pt>
                <c:pt idx="125">
                  <c:v>363.87</c:v>
                </c:pt>
                <c:pt idx="126">
                  <c:v>363.87</c:v>
                </c:pt>
                <c:pt idx="127">
                  <c:v>363.87</c:v>
                </c:pt>
                <c:pt idx="128">
                  <c:v>363.87</c:v>
                </c:pt>
                <c:pt idx="129">
                  <c:v>363.87</c:v>
                </c:pt>
                <c:pt idx="130">
                  <c:v>363.87</c:v>
                </c:pt>
                <c:pt idx="131">
                  <c:v>363.87</c:v>
                </c:pt>
                <c:pt idx="132">
                  <c:v>363.87</c:v>
                </c:pt>
                <c:pt idx="133">
                  <c:v>363.87</c:v>
                </c:pt>
                <c:pt idx="134">
                  <c:v>363.87</c:v>
                </c:pt>
                <c:pt idx="135">
                  <c:v>363.87</c:v>
                </c:pt>
                <c:pt idx="136">
                  <c:v>363.87</c:v>
                </c:pt>
                <c:pt idx="137">
                  <c:v>363.87</c:v>
                </c:pt>
                <c:pt idx="138">
                  <c:v>363.87</c:v>
                </c:pt>
                <c:pt idx="139">
                  <c:v>363.87</c:v>
                </c:pt>
                <c:pt idx="140">
                  <c:v>363.87</c:v>
                </c:pt>
                <c:pt idx="141">
                  <c:v>363.87</c:v>
                </c:pt>
                <c:pt idx="142">
                  <c:v>363.87</c:v>
                </c:pt>
                <c:pt idx="143">
                  <c:v>363.87</c:v>
                </c:pt>
                <c:pt idx="144">
                  <c:v>363.87</c:v>
                </c:pt>
                <c:pt idx="145">
                  <c:v>363.87</c:v>
                </c:pt>
                <c:pt idx="146">
                  <c:v>363.87</c:v>
                </c:pt>
                <c:pt idx="147">
                  <c:v>363.87</c:v>
                </c:pt>
                <c:pt idx="148">
                  <c:v>363.87</c:v>
                </c:pt>
                <c:pt idx="149">
                  <c:v>363.87</c:v>
                </c:pt>
                <c:pt idx="150">
                  <c:v>363.87</c:v>
                </c:pt>
                <c:pt idx="151">
                  <c:v>363.87</c:v>
                </c:pt>
                <c:pt idx="152">
                  <c:v>363.87</c:v>
                </c:pt>
                <c:pt idx="153">
                  <c:v>363.87</c:v>
                </c:pt>
                <c:pt idx="154">
                  <c:v>363.87</c:v>
                </c:pt>
                <c:pt idx="155">
                  <c:v>363.87</c:v>
                </c:pt>
                <c:pt idx="156">
                  <c:v>363.87</c:v>
                </c:pt>
                <c:pt idx="157">
                  <c:v>363.87</c:v>
                </c:pt>
                <c:pt idx="158">
                  <c:v>363.87</c:v>
                </c:pt>
                <c:pt idx="159">
                  <c:v>363.87</c:v>
                </c:pt>
                <c:pt idx="160">
                  <c:v>363.87</c:v>
                </c:pt>
                <c:pt idx="161">
                  <c:v>363.87</c:v>
                </c:pt>
                <c:pt idx="162">
                  <c:v>363.87</c:v>
                </c:pt>
                <c:pt idx="163">
                  <c:v>363.87</c:v>
                </c:pt>
                <c:pt idx="164">
                  <c:v>363.87</c:v>
                </c:pt>
                <c:pt idx="165">
                  <c:v>363.87</c:v>
                </c:pt>
                <c:pt idx="166">
                  <c:v>363.87</c:v>
                </c:pt>
                <c:pt idx="167">
                  <c:v>363.87</c:v>
                </c:pt>
                <c:pt idx="168">
                  <c:v>363.87</c:v>
                </c:pt>
                <c:pt idx="169">
                  <c:v>363.87</c:v>
                </c:pt>
                <c:pt idx="170">
                  <c:v>363.87</c:v>
                </c:pt>
                <c:pt idx="171">
                  <c:v>363.87</c:v>
                </c:pt>
                <c:pt idx="172">
                  <c:v>363.87</c:v>
                </c:pt>
                <c:pt idx="173">
                  <c:v>363.87</c:v>
                </c:pt>
                <c:pt idx="174">
                  <c:v>363.87</c:v>
                </c:pt>
                <c:pt idx="175">
                  <c:v>363.87</c:v>
                </c:pt>
                <c:pt idx="176">
                  <c:v>363.87</c:v>
                </c:pt>
                <c:pt idx="177">
                  <c:v>363.87</c:v>
                </c:pt>
                <c:pt idx="178">
                  <c:v>363.87</c:v>
                </c:pt>
                <c:pt idx="179">
                  <c:v>363.87</c:v>
                </c:pt>
                <c:pt idx="180">
                  <c:v>363.87</c:v>
                </c:pt>
                <c:pt idx="181">
                  <c:v>363.87</c:v>
                </c:pt>
                <c:pt idx="182">
                  <c:v>363.87</c:v>
                </c:pt>
                <c:pt idx="183">
                  <c:v>363.87</c:v>
                </c:pt>
                <c:pt idx="184">
                  <c:v>363.87</c:v>
                </c:pt>
                <c:pt idx="185">
                  <c:v>363.87</c:v>
                </c:pt>
                <c:pt idx="186">
                  <c:v>363.87</c:v>
                </c:pt>
                <c:pt idx="187">
                  <c:v>363.87</c:v>
                </c:pt>
                <c:pt idx="188">
                  <c:v>363.87</c:v>
                </c:pt>
                <c:pt idx="189">
                  <c:v>363.87</c:v>
                </c:pt>
                <c:pt idx="190">
                  <c:v>363.87</c:v>
                </c:pt>
                <c:pt idx="191">
                  <c:v>363.87</c:v>
                </c:pt>
                <c:pt idx="192">
                  <c:v>363.87</c:v>
                </c:pt>
                <c:pt idx="193">
                  <c:v>363.87</c:v>
                </c:pt>
                <c:pt idx="194">
                  <c:v>363.87</c:v>
                </c:pt>
                <c:pt idx="195">
                  <c:v>363.87</c:v>
                </c:pt>
                <c:pt idx="196">
                  <c:v>363.87</c:v>
                </c:pt>
                <c:pt idx="197">
                  <c:v>363.87</c:v>
                </c:pt>
                <c:pt idx="198">
                  <c:v>363.87</c:v>
                </c:pt>
                <c:pt idx="199">
                  <c:v>363.87</c:v>
                </c:pt>
                <c:pt idx="200">
                  <c:v>363.87</c:v>
                </c:pt>
                <c:pt idx="201">
                  <c:v>363.87</c:v>
                </c:pt>
                <c:pt idx="202">
                  <c:v>363.87</c:v>
                </c:pt>
                <c:pt idx="203">
                  <c:v>363.87</c:v>
                </c:pt>
                <c:pt idx="204">
                  <c:v>363.87</c:v>
                </c:pt>
                <c:pt idx="205">
                  <c:v>363.87</c:v>
                </c:pt>
                <c:pt idx="206">
                  <c:v>363.87</c:v>
                </c:pt>
                <c:pt idx="207">
                  <c:v>363.87</c:v>
                </c:pt>
                <c:pt idx="208">
                  <c:v>363.87</c:v>
                </c:pt>
                <c:pt idx="209">
                  <c:v>363.87</c:v>
                </c:pt>
                <c:pt idx="210">
                  <c:v>363.87</c:v>
                </c:pt>
                <c:pt idx="211">
                  <c:v>363.87</c:v>
                </c:pt>
                <c:pt idx="212">
                  <c:v>363.87</c:v>
                </c:pt>
                <c:pt idx="213">
                  <c:v>363.87</c:v>
                </c:pt>
                <c:pt idx="214">
                  <c:v>363.87</c:v>
                </c:pt>
                <c:pt idx="215">
                  <c:v>363.87</c:v>
                </c:pt>
              </c:numCache>
            </c:numRef>
          </c:val>
        </c:ser>
        <c:marker val="1"/>
        <c:axId val="83892480"/>
        <c:axId val="83918848"/>
      </c:lineChart>
      <c:catAx>
        <c:axId val="83892480"/>
        <c:scaling>
          <c:orientation val="minMax"/>
        </c:scaling>
        <c:delete val="1"/>
        <c:axPos val="b"/>
        <c:tickLblPos val="none"/>
        <c:crossAx val="83918848"/>
        <c:crosses val="autoZero"/>
        <c:auto val="1"/>
        <c:lblAlgn val="ctr"/>
        <c:lblOffset val="100"/>
      </c:catAx>
      <c:valAx>
        <c:axId val="83918848"/>
        <c:scaling>
          <c:orientation val="minMax"/>
        </c:scaling>
        <c:axPos val="l"/>
        <c:numFmt formatCode="General" sourceLinked="1"/>
        <c:tickLblPos val="nextTo"/>
        <c:crossAx val="83892480"/>
        <c:crosses val="autoZero"/>
        <c:crossBetween val="between"/>
      </c:valAx>
      <c:spPr>
        <a:noFill/>
        <a:ln w="25400">
          <a:noFill/>
        </a:ln>
      </c:spPr>
    </c:plotArea>
    <c:legend>
      <c:legendPos val="r"/>
      <c:legendEntry>
        <c:idx val="0"/>
        <c:delete val="1"/>
      </c:legendEntry>
      <c:layout>
        <c:manualLayout>
          <c:xMode val="edge"/>
          <c:yMode val="edge"/>
          <c:x val="8.4691954599286343E-2"/>
          <c:y val="3.0072286835705182E-2"/>
          <c:w val="8.8251546681665072E-2"/>
          <c:h val="8.8479086903127932E-2"/>
        </c:manualLayout>
      </c:layout>
      <c:txPr>
        <a:bodyPr/>
        <a:lstStyle/>
        <a:p>
          <a:pPr rtl="0">
            <a:defRPr/>
          </a:pPr>
          <a:endParaRPr lang="en-US"/>
        </a:p>
      </c:txPr>
    </c:legend>
    <c:plotVisOnly val="1"/>
    <c:dispBlanksAs val="gap"/>
  </c:chart>
  <c:externalData r:id="rId1"/>
  <c:userShapes r:id="rId2"/>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Abx!$A$4</c:f>
              <c:strCache>
                <c:ptCount val="1"/>
                <c:pt idx="0">
                  <c:v>ABMU</c:v>
                </c:pt>
              </c:strCache>
            </c:strRef>
          </c:tx>
          <c:marker>
            <c:symbol val="circle"/>
            <c:size val="5"/>
            <c:spPr>
              <a:ln>
                <a:solidFill>
                  <a:schemeClr val="tx1"/>
                </a:solidFill>
              </a:ln>
            </c:spPr>
          </c:marker>
          <c:cat>
            <c:numRef>
              <c:f>Abx!$B$3:$M$3</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Abx!$B$4:$M$4</c:f>
              <c:numCache>
                <c:formatCode>General</c:formatCode>
                <c:ptCount val="12"/>
                <c:pt idx="0">
                  <c:v>8.66</c:v>
                </c:pt>
                <c:pt idx="1">
                  <c:v>8.2299999999999986</c:v>
                </c:pt>
                <c:pt idx="2">
                  <c:v>8.620000000000001</c:v>
                </c:pt>
                <c:pt idx="3">
                  <c:v>9.26</c:v>
                </c:pt>
                <c:pt idx="4">
                  <c:v>9.5300000000000011</c:v>
                </c:pt>
                <c:pt idx="5">
                  <c:v>9.1</c:v>
                </c:pt>
                <c:pt idx="6">
                  <c:v>10.52</c:v>
                </c:pt>
                <c:pt idx="7">
                  <c:v>10.34</c:v>
                </c:pt>
                <c:pt idx="8">
                  <c:v>9.0400000000000009</c:v>
                </c:pt>
                <c:pt idx="9">
                  <c:v>8.77</c:v>
                </c:pt>
                <c:pt idx="10">
                  <c:v>8.84</c:v>
                </c:pt>
                <c:pt idx="11">
                  <c:v>9.2000000000000011</c:v>
                </c:pt>
              </c:numCache>
            </c:numRef>
          </c:val>
        </c:ser>
        <c:ser>
          <c:idx val="1"/>
          <c:order val="1"/>
          <c:tx>
            <c:strRef>
              <c:f>Abx!$A$5</c:f>
              <c:strCache>
                <c:ptCount val="1"/>
                <c:pt idx="0">
                  <c:v>Aneurin Bevan</c:v>
                </c:pt>
              </c:strCache>
            </c:strRef>
          </c:tx>
          <c:marker>
            <c:symbol val="circle"/>
            <c:size val="5"/>
            <c:spPr>
              <a:ln>
                <a:solidFill>
                  <a:schemeClr val="tx1"/>
                </a:solidFill>
              </a:ln>
            </c:spPr>
          </c:marker>
          <c:cat>
            <c:numRef>
              <c:f>Abx!$B$3:$M$3</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Abx!$B$5:$M$5</c:f>
              <c:numCache>
                <c:formatCode>General</c:formatCode>
                <c:ptCount val="12"/>
                <c:pt idx="0">
                  <c:v>7.68</c:v>
                </c:pt>
                <c:pt idx="1">
                  <c:v>7.1199999999999966</c:v>
                </c:pt>
                <c:pt idx="2">
                  <c:v>7.6099999999999985</c:v>
                </c:pt>
                <c:pt idx="3">
                  <c:v>7.5</c:v>
                </c:pt>
                <c:pt idx="4">
                  <c:v>7.4700000000000024</c:v>
                </c:pt>
                <c:pt idx="5">
                  <c:v>6.55</c:v>
                </c:pt>
                <c:pt idx="6">
                  <c:v>7.17</c:v>
                </c:pt>
                <c:pt idx="7">
                  <c:v>7.2</c:v>
                </c:pt>
                <c:pt idx="8">
                  <c:v>6.6499999999999995</c:v>
                </c:pt>
                <c:pt idx="9">
                  <c:v>6.09</c:v>
                </c:pt>
                <c:pt idx="10">
                  <c:v>6.4700000000000024</c:v>
                </c:pt>
                <c:pt idx="11">
                  <c:v>6.42</c:v>
                </c:pt>
              </c:numCache>
            </c:numRef>
          </c:val>
        </c:ser>
        <c:ser>
          <c:idx val="2"/>
          <c:order val="2"/>
          <c:tx>
            <c:strRef>
              <c:f>Abx!$A$6</c:f>
              <c:strCache>
                <c:ptCount val="1"/>
                <c:pt idx="0">
                  <c:v>BCU</c:v>
                </c:pt>
              </c:strCache>
            </c:strRef>
          </c:tx>
          <c:marker>
            <c:symbol val="circle"/>
            <c:size val="5"/>
            <c:spPr>
              <a:ln>
                <a:solidFill>
                  <a:schemeClr val="tx1"/>
                </a:solidFill>
              </a:ln>
            </c:spPr>
          </c:marker>
          <c:cat>
            <c:numRef>
              <c:f>Abx!$B$3:$M$3</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Abx!$B$6:$M$6</c:f>
              <c:numCache>
                <c:formatCode>General</c:formatCode>
                <c:ptCount val="12"/>
                <c:pt idx="0">
                  <c:v>8.65</c:v>
                </c:pt>
                <c:pt idx="1">
                  <c:v>8.25</c:v>
                </c:pt>
                <c:pt idx="2">
                  <c:v>8.49</c:v>
                </c:pt>
                <c:pt idx="3">
                  <c:v>8.43</c:v>
                </c:pt>
                <c:pt idx="4">
                  <c:v>7.39</c:v>
                </c:pt>
                <c:pt idx="5">
                  <c:v>6.52</c:v>
                </c:pt>
                <c:pt idx="6">
                  <c:v>6.46</c:v>
                </c:pt>
                <c:pt idx="7">
                  <c:v>6.46</c:v>
                </c:pt>
                <c:pt idx="8">
                  <c:v>5.6099999999999985</c:v>
                </c:pt>
                <c:pt idx="9">
                  <c:v>5.0999999999999996</c:v>
                </c:pt>
                <c:pt idx="10">
                  <c:v>5.31</c:v>
                </c:pt>
                <c:pt idx="11">
                  <c:v>5.2700000000000014</c:v>
                </c:pt>
              </c:numCache>
            </c:numRef>
          </c:val>
        </c:ser>
        <c:ser>
          <c:idx val="3"/>
          <c:order val="3"/>
          <c:tx>
            <c:strRef>
              <c:f>Abx!$A$7</c:f>
              <c:strCache>
                <c:ptCount val="1"/>
                <c:pt idx="0">
                  <c:v>Cardiff and Vale</c:v>
                </c:pt>
              </c:strCache>
            </c:strRef>
          </c:tx>
          <c:marker>
            <c:symbol val="circle"/>
            <c:size val="5"/>
            <c:spPr>
              <a:ln>
                <a:solidFill>
                  <a:schemeClr val="tx1"/>
                </a:solidFill>
              </a:ln>
            </c:spPr>
          </c:marker>
          <c:cat>
            <c:numRef>
              <c:f>Abx!$B$3:$M$3</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Abx!$B$7:$M$7</c:f>
              <c:numCache>
                <c:formatCode>General</c:formatCode>
                <c:ptCount val="12"/>
                <c:pt idx="0">
                  <c:v>10.33</c:v>
                </c:pt>
                <c:pt idx="1">
                  <c:v>9.66</c:v>
                </c:pt>
                <c:pt idx="2">
                  <c:v>10.68</c:v>
                </c:pt>
                <c:pt idx="3">
                  <c:v>10.67</c:v>
                </c:pt>
                <c:pt idx="4">
                  <c:v>9.65</c:v>
                </c:pt>
                <c:pt idx="5">
                  <c:v>7.84</c:v>
                </c:pt>
                <c:pt idx="6">
                  <c:v>7.21</c:v>
                </c:pt>
                <c:pt idx="7">
                  <c:v>6.06</c:v>
                </c:pt>
                <c:pt idx="8">
                  <c:v>5.56</c:v>
                </c:pt>
                <c:pt idx="9">
                  <c:v>5.3</c:v>
                </c:pt>
                <c:pt idx="10">
                  <c:v>5.0599999999999996</c:v>
                </c:pt>
                <c:pt idx="11">
                  <c:v>4.99</c:v>
                </c:pt>
              </c:numCache>
            </c:numRef>
          </c:val>
        </c:ser>
        <c:ser>
          <c:idx val="4"/>
          <c:order val="4"/>
          <c:tx>
            <c:strRef>
              <c:f>Abx!$A$8</c:f>
              <c:strCache>
                <c:ptCount val="1"/>
                <c:pt idx="0">
                  <c:v>Cwm Taf</c:v>
                </c:pt>
              </c:strCache>
            </c:strRef>
          </c:tx>
          <c:marker>
            <c:symbol val="circle"/>
            <c:size val="5"/>
            <c:spPr>
              <a:ln>
                <a:solidFill>
                  <a:schemeClr val="tx1"/>
                </a:solidFill>
              </a:ln>
            </c:spPr>
          </c:marker>
          <c:cat>
            <c:numRef>
              <c:f>Abx!$B$3:$M$3</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Abx!$B$8:$M$8</c:f>
              <c:numCache>
                <c:formatCode>General</c:formatCode>
                <c:ptCount val="12"/>
                <c:pt idx="0">
                  <c:v>12.54</c:v>
                </c:pt>
                <c:pt idx="1">
                  <c:v>11.89</c:v>
                </c:pt>
                <c:pt idx="2">
                  <c:v>13.41</c:v>
                </c:pt>
                <c:pt idx="3">
                  <c:v>14.31</c:v>
                </c:pt>
                <c:pt idx="4">
                  <c:v>13.29</c:v>
                </c:pt>
                <c:pt idx="5">
                  <c:v>12.48</c:v>
                </c:pt>
                <c:pt idx="6">
                  <c:v>12.96</c:v>
                </c:pt>
                <c:pt idx="7">
                  <c:v>13.56</c:v>
                </c:pt>
                <c:pt idx="8">
                  <c:v>10.91</c:v>
                </c:pt>
                <c:pt idx="9">
                  <c:v>9.67</c:v>
                </c:pt>
                <c:pt idx="10">
                  <c:v>9.6</c:v>
                </c:pt>
                <c:pt idx="11">
                  <c:v>10.09</c:v>
                </c:pt>
              </c:numCache>
            </c:numRef>
          </c:val>
        </c:ser>
        <c:ser>
          <c:idx val="5"/>
          <c:order val="5"/>
          <c:tx>
            <c:strRef>
              <c:f>Abx!$A$9</c:f>
              <c:strCache>
                <c:ptCount val="1"/>
                <c:pt idx="0">
                  <c:v>Hywel Dda</c:v>
                </c:pt>
              </c:strCache>
            </c:strRef>
          </c:tx>
          <c:marker>
            <c:symbol val="circle"/>
            <c:size val="5"/>
            <c:spPr>
              <a:ln>
                <a:solidFill>
                  <a:schemeClr val="tx1"/>
                </a:solidFill>
              </a:ln>
            </c:spPr>
          </c:marker>
          <c:cat>
            <c:numRef>
              <c:f>Abx!$B$3:$M$3</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Abx!$B$9:$M$9</c:f>
              <c:numCache>
                <c:formatCode>General</c:formatCode>
                <c:ptCount val="12"/>
                <c:pt idx="0">
                  <c:v>12.38</c:v>
                </c:pt>
                <c:pt idx="1">
                  <c:v>12.55</c:v>
                </c:pt>
                <c:pt idx="2">
                  <c:v>12.43</c:v>
                </c:pt>
                <c:pt idx="3">
                  <c:v>11.97</c:v>
                </c:pt>
                <c:pt idx="4">
                  <c:v>12.02</c:v>
                </c:pt>
                <c:pt idx="5">
                  <c:v>11.25</c:v>
                </c:pt>
                <c:pt idx="6">
                  <c:v>11.69</c:v>
                </c:pt>
                <c:pt idx="7">
                  <c:v>11.75</c:v>
                </c:pt>
                <c:pt idx="8">
                  <c:v>9.82</c:v>
                </c:pt>
                <c:pt idx="9">
                  <c:v>9.52</c:v>
                </c:pt>
                <c:pt idx="10">
                  <c:v>9.68</c:v>
                </c:pt>
                <c:pt idx="11">
                  <c:v>9.57</c:v>
                </c:pt>
              </c:numCache>
            </c:numRef>
          </c:val>
        </c:ser>
        <c:ser>
          <c:idx val="6"/>
          <c:order val="6"/>
          <c:tx>
            <c:strRef>
              <c:f>Abx!$A$10</c:f>
              <c:strCache>
                <c:ptCount val="1"/>
                <c:pt idx="0">
                  <c:v>Powys</c:v>
                </c:pt>
              </c:strCache>
            </c:strRef>
          </c:tx>
          <c:marker>
            <c:symbol val="circle"/>
            <c:size val="5"/>
            <c:spPr>
              <a:ln>
                <a:solidFill>
                  <a:schemeClr val="tx1"/>
                </a:solidFill>
              </a:ln>
            </c:spPr>
          </c:marker>
          <c:cat>
            <c:numRef>
              <c:f>Abx!$B$3:$M$3</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Abx!$B$10:$M$10</c:f>
              <c:numCache>
                <c:formatCode>General</c:formatCode>
                <c:ptCount val="12"/>
                <c:pt idx="0">
                  <c:v>7.03</c:v>
                </c:pt>
                <c:pt idx="1">
                  <c:v>6.9</c:v>
                </c:pt>
                <c:pt idx="2">
                  <c:v>6.63</c:v>
                </c:pt>
                <c:pt idx="3">
                  <c:v>6.95</c:v>
                </c:pt>
                <c:pt idx="4">
                  <c:v>7.45</c:v>
                </c:pt>
                <c:pt idx="5">
                  <c:v>6.6499999999999995</c:v>
                </c:pt>
                <c:pt idx="6">
                  <c:v>6.17</c:v>
                </c:pt>
                <c:pt idx="7">
                  <c:v>6.6499999999999995</c:v>
                </c:pt>
                <c:pt idx="8">
                  <c:v>6.72</c:v>
                </c:pt>
                <c:pt idx="9">
                  <c:v>6.57</c:v>
                </c:pt>
                <c:pt idx="10">
                  <c:v>6.49</c:v>
                </c:pt>
                <c:pt idx="11">
                  <c:v>6.1599999999999975</c:v>
                </c:pt>
              </c:numCache>
            </c:numRef>
          </c:val>
        </c:ser>
        <c:ser>
          <c:idx val="7"/>
          <c:order val="7"/>
          <c:tx>
            <c:strRef>
              <c:f>Abx!$A$11</c:f>
              <c:strCache>
                <c:ptCount val="1"/>
                <c:pt idx="0">
                  <c:v> Wales</c:v>
                </c:pt>
              </c:strCache>
            </c:strRef>
          </c:tx>
          <c:marker>
            <c:symbol val="circle"/>
            <c:size val="5"/>
            <c:spPr>
              <a:ln>
                <a:solidFill>
                  <a:schemeClr val="tx1"/>
                </a:solidFill>
              </a:ln>
            </c:spPr>
          </c:marker>
          <c:cat>
            <c:numRef>
              <c:f>Abx!$B$3:$M$3</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Abx!$B$11:$M$11</c:f>
              <c:numCache>
                <c:formatCode>General</c:formatCode>
                <c:ptCount val="12"/>
                <c:pt idx="0">
                  <c:v>9.49</c:v>
                </c:pt>
                <c:pt idx="1">
                  <c:v>9.07</c:v>
                </c:pt>
                <c:pt idx="2">
                  <c:v>9.57</c:v>
                </c:pt>
                <c:pt idx="3">
                  <c:v>9.68</c:v>
                </c:pt>
                <c:pt idx="4">
                  <c:v>9.26</c:v>
                </c:pt>
                <c:pt idx="5">
                  <c:v>8.33</c:v>
                </c:pt>
                <c:pt idx="6">
                  <c:v>8.65</c:v>
                </c:pt>
                <c:pt idx="7">
                  <c:v>8.5300000000000011</c:v>
                </c:pt>
                <c:pt idx="8">
                  <c:v>7.45</c:v>
                </c:pt>
                <c:pt idx="9">
                  <c:v>6.98</c:v>
                </c:pt>
                <c:pt idx="10">
                  <c:v>7.08</c:v>
                </c:pt>
                <c:pt idx="11">
                  <c:v>7.14</c:v>
                </c:pt>
              </c:numCache>
            </c:numRef>
          </c:val>
        </c:ser>
        <c:marker val="1"/>
        <c:axId val="84197760"/>
        <c:axId val="84199680"/>
      </c:lineChart>
      <c:catAx>
        <c:axId val="84197760"/>
        <c:scaling>
          <c:orientation val="minMax"/>
        </c:scaling>
        <c:axPos val="b"/>
        <c:numFmt formatCode="mmm\-yy" sourceLinked="1"/>
        <c:tickLblPos val="nextTo"/>
        <c:crossAx val="84199680"/>
        <c:crosses val="autoZero"/>
        <c:lblAlgn val="ctr"/>
        <c:lblOffset val="100"/>
      </c:catAx>
      <c:valAx>
        <c:axId val="84199680"/>
        <c:scaling>
          <c:orientation val="minMax"/>
          <c:min val="4"/>
        </c:scaling>
        <c:axPos val="l"/>
        <c:numFmt formatCode="General" sourceLinked="1"/>
        <c:tickLblPos val="nextTo"/>
        <c:crossAx val="84197760"/>
        <c:crosses val="autoZero"/>
        <c:crossBetween val="between"/>
      </c:valAx>
    </c:plotArea>
    <c:legend>
      <c:legendPos val="b"/>
      <c:layout/>
    </c:legend>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en-GB"/>
  <c:chart>
    <c:plotArea>
      <c:layout/>
      <c:lineChart>
        <c:grouping val="standard"/>
        <c:ser>
          <c:idx val="0"/>
          <c:order val="0"/>
          <c:tx>
            <c:strRef>
              <c:f>Abx!$A$28</c:f>
              <c:strCache>
                <c:ptCount val="1"/>
                <c:pt idx="0">
                  <c:v>ABMU</c:v>
                </c:pt>
              </c:strCache>
            </c:strRef>
          </c:tx>
          <c:marker>
            <c:symbol val="circle"/>
            <c:size val="5"/>
            <c:spPr>
              <a:ln>
                <a:solidFill>
                  <a:schemeClr val="tx1"/>
                </a:solidFill>
              </a:ln>
            </c:spPr>
          </c:marker>
          <c:cat>
            <c:numRef>
              <c:f>Abx!$B$27:$M$27</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Abx!$B$28:$M$28</c:f>
              <c:numCache>
                <c:formatCode>General</c:formatCode>
                <c:ptCount val="12"/>
                <c:pt idx="0">
                  <c:v>4.26</c:v>
                </c:pt>
                <c:pt idx="1">
                  <c:v>4.2699999999999996</c:v>
                </c:pt>
                <c:pt idx="2">
                  <c:v>3.86</c:v>
                </c:pt>
                <c:pt idx="3">
                  <c:v>4.13</c:v>
                </c:pt>
                <c:pt idx="4">
                  <c:v>4.57</c:v>
                </c:pt>
                <c:pt idx="5">
                  <c:v>4.8599999999999985</c:v>
                </c:pt>
                <c:pt idx="6">
                  <c:v>4.5199999999999996</c:v>
                </c:pt>
                <c:pt idx="7">
                  <c:v>4.51</c:v>
                </c:pt>
                <c:pt idx="8">
                  <c:v>4.67</c:v>
                </c:pt>
                <c:pt idx="9">
                  <c:v>4.8099999999999996</c:v>
                </c:pt>
                <c:pt idx="10">
                  <c:v>4.21</c:v>
                </c:pt>
                <c:pt idx="11">
                  <c:v>4.1199999999999966</c:v>
                </c:pt>
              </c:numCache>
            </c:numRef>
          </c:val>
        </c:ser>
        <c:ser>
          <c:idx val="1"/>
          <c:order val="1"/>
          <c:tx>
            <c:strRef>
              <c:f>Abx!$A$29</c:f>
              <c:strCache>
                <c:ptCount val="1"/>
                <c:pt idx="0">
                  <c:v>Aneurin Bevan</c:v>
                </c:pt>
              </c:strCache>
            </c:strRef>
          </c:tx>
          <c:marker>
            <c:symbol val="circle"/>
            <c:size val="5"/>
            <c:spPr>
              <a:ln>
                <a:solidFill>
                  <a:schemeClr val="tx1"/>
                </a:solidFill>
              </a:ln>
            </c:spPr>
          </c:marker>
          <c:cat>
            <c:numRef>
              <c:f>Abx!$B$27:$M$27</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Abx!$B$29:$M$29</c:f>
              <c:numCache>
                <c:formatCode>General</c:formatCode>
                <c:ptCount val="12"/>
                <c:pt idx="0">
                  <c:v>3.9699999999999998</c:v>
                </c:pt>
                <c:pt idx="1">
                  <c:v>4.0199999999999996</c:v>
                </c:pt>
                <c:pt idx="2">
                  <c:v>3.6</c:v>
                </c:pt>
                <c:pt idx="3">
                  <c:v>3.63</c:v>
                </c:pt>
                <c:pt idx="4">
                  <c:v>3.9299999999999997</c:v>
                </c:pt>
                <c:pt idx="5">
                  <c:v>3.8</c:v>
                </c:pt>
                <c:pt idx="6">
                  <c:v>3.44</c:v>
                </c:pt>
                <c:pt idx="7">
                  <c:v>3.3899999999999997</c:v>
                </c:pt>
                <c:pt idx="8">
                  <c:v>3.75</c:v>
                </c:pt>
                <c:pt idx="9">
                  <c:v>3.66</c:v>
                </c:pt>
                <c:pt idx="10">
                  <c:v>3.3</c:v>
                </c:pt>
                <c:pt idx="11">
                  <c:v>3.07</c:v>
                </c:pt>
              </c:numCache>
            </c:numRef>
          </c:val>
        </c:ser>
        <c:ser>
          <c:idx val="2"/>
          <c:order val="2"/>
          <c:tx>
            <c:strRef>
              <c:f>Abx!$A$30</c:f>
              <c:strCache>
                <c:ptCount val="1"/>
                <c:pt idx="0">
                  <c:v>BCU</c:v>
                </c:pt>
              </c:strCache>
            </c:strRef>
          </c:tx>
          <c:marker>
            <c:symbol val="circle"/>
            <c:size val="5"/>
            <c:spPr>
              <a:ln>
                <a:solidFill>
                  <a:schemeClr val="tx1"/>
                </a:solidFill>
              </a:ln>
            </c:spPr>
          </c:marker>
          <c:cat>
            <c:numRef>
              <c:f>Abx!$B$27:$M$27</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Abx!$B$30:$M$30</c:f>
              <c:numCache>
                <c:formatCode>General</c:formatCode>
                <c:ptCount val="12"/>
                <c:pt idx="0">
                  <c:v>4.29</c:v>
                </c:pt>
                <c:pt idx="1">
                  <c:v>4.3099999999999996</c:v>
                </c:pt>
                <c:pt idx="2">
                  <c:v>3.84</c:v>
                </c:pt>
                <c:pt idx="3">
                  <c:v>3.75</c:v>
                </c:pt>
                <c:pt idx="4">
                  <c:v>3.65</c:v>
                </c:pt>
                <c:pt idx="5">
                  <c:v>3.4899999999999998</c:v>
                </c:pt>
                <c:pt idx="6">
                  <c:v>2.9699999999999998</c:v>
                </c:pt>
                <c:pt idx="7">
                  <c:v>2.9099999999999997</c:v>
                </c:pt>
                <c:pt idx="8">
                  <c:v>3</c:v>
                </c:pt>
                <c:pt idx="9">
                  <c:v>2.96</c:v>
                </c:pt>
                <c:pt idx="10">
                  <c:v>2.67</c:v>
                </c:pt>
                <c:pt idx="11">
                  <c:v>2.52</c:v>
                </c:pt>
              </c:numCache>
            </c:numRef>
          </c:val>
        </c:ser>
        <c:ser>
          <c:idx val="3"/>
          <c:order val="3"/>
          <c:tx>
            <c:strRef>
              <c:f>Abx!$A$31</c:f>
              <c:strCache>
                <c:ptCount val="1"/>
                <c:pt idx="0">
                  <c:v>Cardiff and Vale</c:v>
                </c:pt>
              </c:strCache>
            </c:strRef>
          </c:tx>
          <c:marker>
            <c:symbol val="circle"/>
            <c:size val="5"/>
            <c:spPr>
              <a:ln>
                <a:solidFill>
                  <a:schemeClr val="tx1"/>
                </a:solidFill>
              </a:ln>
            </c:spPr>
          </c:marker>
          <c:cat>
            <c:numRef>
              <c:f>Abx!$B$27:$M$27</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Abx!$B$31:$M$31</c:f>
              <c:numCache>
                <c:formatCode>General</c:formatCode>
                <c:ptCount val="12"/>
                <c:pt idx="0">
                  <c:v>5.8599999999999985</c:v>
                </c:pt>
                <c:pt idx="1">
                  <c:v>5.87</c:v>
                </c:pt>
                <c:pt idx="2">
                  <c:v>5.42</c:v>
                </c:pt>
                <c:pt idx="3">
                  <c:v>5.46</c:v>
                </c:pt>
                <c:pt idx="4">
                  <c:v>5.4300000000000024</c:v>
                </c:pt>
                <c:pt idx="5">
                  <c:v>4.83</c:v>
                </c:pt>
                <c:pt idx="6">
                  <c:v>3.69</c:v>
                </c:pt>
                <c:pt idx="7">
                  <c:v>3.25</c:v>
                </c:pt>
                <c:pt idx="8">
                  <c:v>3.53</c:v>
                </c:pt>
                <c:pt idx="9">
                  <c:v>3.54</c:v>
                </c:pt>
                <c:pt idx="10">
                  <c:v>2.9099999999999997</c:v>
                </c:pt>
                <c:pt idx="11">
                  <c:v>2.77</c:v>
                </c:pt>
              </c:numCache>
            </c:numRef>
          </c:val>
        </c:ser>
        <c:ser>
          <c:idx val="4"/>
          <c:order val="4"/>
          <c:tx>
            <c:strRef>
              <c:f>Abx!$A$32</c:f>
              <c:strCache>
                <c:ptCount val="1"/>
                <c:pt idx="0">
                  <c:v>Cwm Taf</c:v>
                </c:pt>
              </c:strCache>
            </c:strRef>
          </c:tx>
          <c:marker>
            <c:symbol val="circle"/>
            <c:size val="5"/>
            <c:spPr>
              <a:ln>
                <a:solidFill>
                  <a:schemeClr val="tx1"/>
                </a:solidFill>
              </a:ln>
            </c:spPr>
          </c:marker>
          <c:cat>
            <c:numRef>
              <c:f>Abx!$B$27:$M$27</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Abx!$B$32:$M$32</c:f>
              <c:numCache>
                <c:formatCode>General</c:formatCode>
                <c:ptCount val="12"/>
                <c:pt idx="0">
                  <c:v>6.6499999999999995</c:v>
                </c:pt>
                <c:pt idx="1">
                  <c:v>6.72</c:v>
                </c:pt>
                <c:pt idx="2">
                  <c:v>6.37</c:v>
                </c:pt>
                <c:pt idx="3">
                  <c:v>6.79</c:v>
                </c:pt>
                <c:pt idx="4">
                  <c:v>6.75</c:v>
                </c:pt>
                <c:pt idx="5">
                  <c:v>6.98</c:v>
                </c:pt>
                <c:pt idx="6">
                  <c:v>5.85</c:v>
                </c:pt>
                <c:pt idx="7">
                  <c:v>6.1499999999999995</c:v>
                </c:pt>
                <c:pt idx="8">
                  <c:v>5.85</c:v>
                </c:pt>
                <c:pt idx="9">
                  <c:v>5.38</c:v>
                </c:pt>
                <c:pt idx="10">
                  <c:v>4.67</c:v>
                </c:pt>
                <c:pt idx="11">
                  <c:v>4.8</c:v>
                </c:pt>
              </c:numCache>
            </c:numRef>
          </c:val>
        </c:ser>
        <c:ser>
          <c:idx val="5"/>
          <c:order val="5"/>
          <c:tx>
            <c:strRef>
              <c:f>Abx!$A$33</c:f>
              <c:strCache>
                <c:ptCount val="1"/>
                <c:pt idx="0">
                  <c:v>Hywel Dda</c:v>
                </c:pt>
              </c:strCache>
            </c:strRef>
          </c:tx>
          <c:marker>
            <c:symbol val="circle"/>
            <c:size val="5"/>
            <c:spPr>
              <a:ln>
                <a:solidFill>
                  <a:schemeClr val="tx1"/>
                </a:solidFill>
              </a:ln>
            </c:spPr>
          </c:marker>
          <c:cat>
            <c:numRef>
              <c:f>Abx!$B$27:$M$27</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Abx!$B$33:$M$33</c:f>
              <c:numCache>
                <c:formatCode>General</c:formatCode>
                <c:ptCount val="12"/>
                <c:pt idx="0">
                  <c:v>6.26</c:v>
                </c:pt>
                <c:pt idx="1">
                  <c:v>6.72</c:v>
                </c:pt>
                <c:pt idx="2">
                  <c:v>5.67</c:v>
                </c:pt>
                <c:pt idx="3">
                  <c:v>5.53</c:v>
                </c:pt>
                <c:pt idx="4">
                  <c:v>5.95</c:v>
                </c:pt>
                <c:pt idx="5">
                  <c:v>6.14</c:v>
                </c:pt>
                <c:pt idx="6">
                  <c:v>5.3</c:v>
                </c:pt>
                <c:pt idx="7">
                  <c:v>5.1599999999999975</c:v>
                </c:pt>
                <c:pt idx="8">
                  <c:v>5.25</c:v>
                </c:pt>
                <c:pt idx="9">
                  <c:v>5.46</c:v>
                </c:pt>
                <c:pt idx="10">
                  <c:v>4.6599999999999975</c:v>
                </c:pt>
                <c:pt idx="11">
                  <c:v>4.3899999999999997</c:v>
                </c:pt>
              </c:numCache>
            </c:numRef>
          </c:val>
        </c:ser>
        <c:ser>
          <c:idx val="6"/>
          <c:order val="6"/>
          <c:tx>
            <c:strRef>
              <c:f>Abx!$A$34</c:f>
              <c:strCache>
                <c:ptCount val="1"/>
                <c:pt idx="0">
                  <c:v>Powys</c:v>
                </c:pt>
              </c:strCache>
            </c:strRef>
          </c:tx>
          <c:marker>
            <c:symbol val="circle"/>
            <c:size val="5"/>
            <c:spPr>
              <a:ln>
                <a:solidFill>
                  <a:schemeClr val="tx1"/>
                </a:solidFill>
              </a:ln>
            </c:spPr>
          </c:marker>
          <c:cat>
            <c:numRef>
              <c:f>Abx!$B$27:$M$27</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Abx!$B$34:$M$34</c:f>
              <c:numCache>
                <c:formatCode>General</c:formatCode>
                <c:ptCount val="12"/>
                <c:pt idx="0">
                  <c:v>4.1399999999999997</c:v>
                </c:pt>
                <c:pt idx="1">
                  <c:v>4.21</c:v>
                </c:pt>
                <c:pt idx="2">
                  <c:v>3.6</c:v>
                </c:pt>
                <c:pt idx="3">
                  <c:v>3.7600000000000002</c:v>
                </c:pt>
                <c:pt idx="4">
                  <c:v>4.3</c:v>
                </c:pt>
                <c:pt idx="5">
                  <c:v>4.26</c:v>
                </c:pt>
                <c:pt idx="6">
                  <c:v>3.4899999999999998</c:v>
                </c:pt>
                <c:pt idx="7">
                  <c:v>3.6</c:v>
                </c:pt>
                <c:pt idx="8">
                  <c:v>4.28</c:v>
                </c:pt>
                <c:pt idx="9">
                  <c:v>4.46</c:v>
                </c:pt>
                <c:pt idx="10">
                  <c:v>3.88</c:v>
                </c:pt>
                <c:pt idx="11">
                  <c:v>3.53</c:v>
                </c:pt>
              </c:numCache>
            </c:numRef>
          </c:val>
        </c:ser>
        <c:ser>
          <c:idx val="7"/>
          <c:order val="7"/>
          <c:tx>
            <c:strRef>
              <c:f>Abx!$A$35</c:f>
              <c:strCache>
                <c:ptCount val="1"/>
                <c:pt idx="0">
                  <c:v>Wales</c:v>
                </c:pt>
              </c:strCache>
            </c:strRef>
          </c:tx>
          <c:marker>
            <c:symbol val="circle"/>
            <c:size val="5"/>
            <c:spPr>
              <a:ln>
                <a:solidFill>
                  <a:schemeClr val="tx1"/>
                </a:solidFill>
              </a:ln>
            </c:spPr>
          </c:marker>
          <c:cat>
            <c:numRef>
              <c:f>Abx!$B$27:$M$27</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Abx!$B$35:$M$35</c:f>
              <c:numCache>
                <c:formatCode>General</c:formatCode>
                <c:ptCount val="12"/>
                <c:pt idx="0">
                  <c:v>4.91</c:v>
                </c:pt>
                <c:pt idx="1">
                  <c:v>5</c:v>
                </c:pt>
                <c:pt idx="2">
                  <c:v>4.49</c:v>
                </c:pt>
                <c:pt idx="3">
                  <c:v>4.5599999999999996</c:v>
                </c:pt>
                <c:pt idx="4">
                  <c:v>4.74</c:v>
                </c:pt>
                <c:pt idx="5">
                  <c:v>4.6899999999999995</c:v>
                </c:pt>
                <c:pt idx="6">
                  <c:v>4.05</c:v>
                </c:pt>
                <c:pt idx="7">
                  <c:v>3.9699999999999998</c:v>
                </c:pt>
                <c:pt idx="8">
                  <c:v>4.13</c:v>
                </c:pt>
                <c:pt idx="9">
                  <c:v>4.13</c:v>
                </c:pt>
                <c:pt idx="10">
                  <c:v>3.6</c:v>
                </c:pt>
                <c:pt idx="11">
                  <c:v>3.46</c:v>
                </c:pt>
              </c:numCache>
            </c:numRef>
          </c:val>
        </c:ser>
        <c:marker val="1"/>
        <c:axId val="80444800"/>
        <c:axId val="80455168"/>
      </c:lineChart>
      <c:catAx>
        <c:axId val="80444800"/>
        <c:scaling>
          <c:orientation val="minMax"/>
        </c:scaling>
        <c:axPos val="b"/>
        <c:numFmt formatCode="mmm\-yy" sourceLinked="1"/>
        <c:tickLblPos val="nextTo"/>
        <c:crossAx val="80455168"/>
        <c:crosses val="autoZero"/>
        <c:lblAlgn val="ctr"/>
        <c:lblOffset val="100"/>
      </c:catAx>
      <c:valAx>
        <c:axId val="80455168"/>
        <c:scaling>
          <c:orientation val="minMax"/>
          <c:min val="2"/>
        </c:scaling>
        <c:axPos val="l"/>
        <c:numFmt formatCode="General" sourceLinked="1"/>
        <c:tickLblPos val="nextTo"/>
        <c:crossAx val="80444800"/>
        <c:crosses val="autoZero"/>
        <c:crossBetween val="between"/>
      </c:valAx>
    </c:plotArea>
    <c:legend>
      <c:legendPos val="b"/>
      <c:layout/>
    </c:legend>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7.7629586115221971E-2"/>
          <c:y val="2.5024109099764592E-2"/>
          <c:w val="0.90515377113011519"/>
          <c:h val="0.83439976188543441"/>
        </c:manualLayout>
      </c:layout>
      <c:lineChart>
        <c:grouping val="standard"/>
        <c:ser>
          <c:idx val="0"/>
          <c:order val="0"/>
          <c:tx>
            <c:strRef>
              <c:f>Abx!$A$62</c:f>
              <c:strCache>
                <c:ptCount val="1"/>
                <c:pt idx="0">
                  <c:v>ABMU</c:v>
                </c:pt>
              </c:strCache>
            </c:strRef>
          </c:tx>
          <c:marker>
            <c:symbol val="circle"/>
            <c:size val="5"/>
            <c:spPr>
              <a:ln>
                <a:solidFill>
                  <a:schemeClr val="tx1"/>
                </a:solidFill>
              </a:ln>
            </c:spPr>
          </c:marker>
          <c:cat>
            <c:strRef>
              <c:f>Abx!$B$61:$M$61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Abx!$B$62:$M$62</c:f>
              <c:numCache>
                <c:formatCode>#,##0.00</c:formatCode>
                <c:ptCount val="12"/>
                <c:pt idx="0">
                  <c:v>8.4500000000000028</c:v>
                </c:pt>
                <c:pt idx="1">
                  <c:v>7.98</c:v>
                </c:pt>
                <c:pt idx="2">
                  <c:v>8.19</c:v>
                </c:pt>
                <c:pt idx="3">
                  <c:v>7.85</c:v>
                </c:pt>
                <c:pt idx="4">
                  <c:v>7.44</c:v>
                </c:pt>
                <c:pt idx="5">
                  <c:v>7.6199999999999966</c:v>
                </c:pt>
                <c:pt idx="6">
                  <c:v>8.09</c:v>
                </c:pt>
                <c:pt idx="7">
                  <c:v>7.89</c:v>
                </c:pt>
                <c:pt idx="8">
                  <c:v>7.04</c:v>
                </c:pt>
                <c:pt idx="9">
                  <c:v>6.96</c:v>
                </c:pt>
                <c:pt idx="10" formatCode="#####0.00">
                  <c:v>6.96</c:v>
                </c:pt>
                <c:pt idx="11" formatCode="#####0.00">
                  <c:v>6.8</c:v>
                </c:pt>
              </c:numCache>
            </c:numRef>
          </c:val>
        </c:ser>
        <c:ser>
          <c:idx val="1"/>
          <c:order val="1"/>
          <c:tx>
            <c:strRef>
              <c:f>Abx!$A$63</c:f>
              <c:strCache>
                <c:ptCount val="1"/>
                <c:pt idx="0">
                  <c:v>Aneurin Bevan</c:v>
                </c:pt>
              </c:strCache>
            </c:strRef>
          </c:tx>
          <c:marker>
            <c:symbol val="circle"/>
            <c:size val="5"/>
            <c:spPr>
              <a:ln>
                <a:solidFill>
                  <a:schemeClr val="tx1"/>
                </a:solidFill>
              </a:ln>
            </c:spPr>
          </c:marker>
          <c:cat>
            <c:strRef>
              <c:f>Abx!$B$61:$M$61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Abx!$B$63:$M$63</c:f>
              <c:numCache>
                <c:formatCode>#,##0.00</c:formatCode>
                <c:ptCount val="12"/>
                <c:pt idx="0">
                  <c:v>9.5500000000000007</c:v>
                </c:pt>
                <c:pt idx="1">
                  <c:v>9.18</c:v>
                </c:pt>
                <c:pt idx="2">
                  <c:v>9.61</c:v>
                </c:pt>
                <c:pt idx="3">
                  <c:v>8.620000000000001</c:v>
                </c:pt>
                <c:pt idx="4">
                  <c:v>7.85</c:v>
                </c:pt>
                <c:pt idx="5">
                  <c:v>7.04</c:v>
                </c:pt>
                <c:pt idx="6">
                  <c:v>6.94</c:v>
                </c:pt>
                <c:pt idx="7">
                  <c:v>5.98</c:v>
                </c:pt>
                <c:pt idx="8">
                  <c:v>5.37</c:v>
                </c:pt>
                <c:pt idx="9">
                  <c:v>5.21</c:v>
                </c:pt>
                <c:pt idx="10" formatCode="#####0.00">
                  <c:v>5.21</c:v>
                </c:pt>
                <c:pt idx="11" formatCode="#####0.00">
                  <c:v>4.8599999999999985</c:v>
                </c:pt>
              </c:numCache>
            </c:numRef>
          </c:val>
        </c:ser>
        <c:ser>
          <c:idx val="2"/>
          <c:order val="2"/>
          <c:tx>
            <c:strRef>
              <c:f>Abx!$A$64</c:f>
              <c:strCache>
                <c:ptCount val="1"/>
                <c:pt idx="0">
                  <c:v>BCU</c:v>
                </c:pt>
              </c:strCache>
            </c:strRef>
          </c:tx>
          <c:marker>
            <c:symbol val="circle"/>
            <c:size val="5"/>
            <c:spPr>
              <a:ln>
                <a:solidFill>
                  <a:schemeClr val="tx1"/>
                </a:solidFill>
              </a:ln>
            </c:spPr>
          </c:marker>
          <c:cat>
            <c:strRef>
              <c:f>Abx!$B$61:$M$61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Abx!$B$64:$M$64</c:f>
              <c:numCache>
                <c:formatCode>#,##0.00</c:formatCode>
                <c:ptCount val="12"/>
                <c:pt idx="0">
                  <c:v>15.38</c:v>
                </c:pt>
                <c:pt idx="1">
                  <c:v>14.49</c:v>
                </c:pt>
                <c:pt idx="2">
                  <c:v>15.32</c:v>
                </c:pt>
                <c:pt idx="3">
                  <c:v>14.39</c:v>
                </c:pt>
                <c:pt idx="4">
                  <c:v>11.97</c:v>
                </c:pt>
                <c:pt idx="5">
                  <c:v>11.67</c:v>
                </c:pt>
                <c:pt idx="6">
                  <c:v>10.96</c:v>
                </c:pt>
                <c:pt idx="7">
                  <c:v>10.51</c:v>
                </c:pt>
                <c:pt idx="8">
                  <c:v>9.5300000000000011</c:v>
                </c:pt>
                <c:pt idx="9">
                  <c:v>8.83</c:v>
                </c:pt>
                <c:pt idx="10" formatCode="#####0.00">
                  <c:v>8.83</c:v>
                </c:pt>
                <c:pt idx="11" formatCode="#####0.00">
                  <c:v>8.4500000000000028</c:v>
                </c:pt>
              </c:numCache>
            </c:numRef>
          </c:val>
        </c:ser>
        <c:ser>
          <c:idx val="3"/>
          <c:order val="3"/>
          <c:tx>
            <c:strRef>
              <c:f>Abx!$A$65</c:f>
              <c:strCache>
                <c:ptCount val="1"/>
                <c:pt idx="0">
                  <c:v>Cardiff and Vale</c:v>
                </c:pt>
              </c:strCache>
            </c:strRef>
          </c:tx>
          <c:marker>
            <c:symbol val="circle"/>
            <c:size val="5"/>
            <c:spPr>
              <a:solidFill>
                <a:schemeClr val="accent4">
                  <a:lumMod val="75000"/>
                </a:schemeClr>
              </a:solidFill>
              <a:ln>
                <a:solidFill>
                  <a:schemeClr val="tx1"/>
                </a:solidFill>
              </a:ln>
            </c:spPr>
          </c:marker>
          <c:cat>
            <c:strRef>
              <c:f>Abx!$B$61:$M$61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Abx!$B$65:$M$65</c:f>
              <c:numCache>
                <c:formatCode>#,##0.00</c:formatCode>
                <c:ptCount val="12"/>
                <c:pt idx="0">
                  <c:v>7.89</c:v>
                </c:pt>
                <c:pt idx="1">
                  <c:v>7.51</c:v>
                </c:pt>
                <c:pt idx="2">
                  <c:v>7.3</c:v>
                </c:pt>
                <c:pt idx="3">
                  <c:v>7.14</c:v>
                </c:pt>
                <c:pt idx="4">
                  <c:v>6.75</c:v>
                </c:pt>
                <c:pt idx="5">
                  <c:v>6.17</c:v>
                </c:pt>
                <c:pt idx="6">
                  <c:v>5.8199999999999985</c:v>
                </c:pt>
                <c:pt idx="7">
                  <c:v>5.03</c:v>
                </c:pt>
                <c:pt idx="8">
                  <c:v>4.63</c:v>
                </c:pt>
                <c:pt idx="9">
                  <c:v>4.34</c:v>
                </c:pt>
                <c:pt idx="10" formatCode="#####0.00">
                  <c:v>4.34</c:v>
                </c:pt>
                <c:pt idx="11" formatCode="#####0.00">
                  <c:v>3.9499999999999997</c:v>
                </c:pt>
              </c:numCache>
            </c:numRef>
          </c:val>
        </c:ser>
        <c:ser>
          <c:idx val="4"/>
          <c:order val="4"/>
          <c:tx>
            <c:strRef>
              <c:f>Abx!$A$66</c:f>
              <c:strCache>
                <c:ptCount val="1"/>
                <c:pt idx="0">
                  <c:v>Cwm Taf</c:v>
                </c:pt>
              </c:strCache>
            </c:strRef>
          </c:tx>
          <c:marker>
            <c:symbol val="circle"/>
            <c:size val="5"/>
            <c:spPr>
              <a:ln>
                <a:solidFill>
                  <a:schemeClr val="tx1"/>
                </a:solidFill>
              </a:ln>
            </c:spPr>
          </c:marker>
          <c:cat>
            <c:strRef>
              <c:f>Abx!$B$61:$M$61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Abx!$B$66:$M$66</c:f>
              <c:numCache>
                <c:formatCode>#,##0.00</c:formatCode>
                <c:ptCount val="12"/>
                <c:pt idx="0">
                  <c:v>9.59</c:v>
                </c:pt>
                <c:pt idx="1">
                  <c:v>9.81</c:v>
                </c:pt>
                <c:pt idx="2">
                  <c:v>10.17</c:v>
                </c:pt>
                <c:pt idx="3">
                  <c:v>9.3000000000000007</c:v>
                </c:pt>
                <c:pt idx="4">
                  <c:v>9.7000000000000011</c:v>
                </c:pt>
                <c:pt idx="5">
                  <c:v>9.43</c:v>
                </c:pt>
                <c:pt idx="6">
                  <c:v>10.130000000000001</c:v>
                </c:pt>
                <c:pt idx="7">
                  <c:v>9.57</c:v>
                </c:pt>
                <c:pt idx="8">
                  <c:v>9.26</c:v>
                </c:pt>
                <c:pt idx="9">
                  <c:v>9.39</c:v>
                </c:pt>
                <c:pt idx="10" formatCode="#####0.00">
                  <c:v>9.39</c:v>
                </c:pt>
                <c:pt idx="11" formatCode="#####0.00">
                  <c:v>9.6399999999999988</c:v>
                </c:pt>
              </c:numCache>
            </c:numRef>
          </c:val>
        </c:ser>
        <c:ser>
          <c:idx val="5"/>
          <c:order val="5"/>
          <c:tx>
            <c:strRef>
              <c:f>Abx!$A$67</c:f>
              <c:strCache>
                <c:ptCount val="1"/>
                <c:pt idx="0">
                  <c:v>Hywel Dda</c:v>
                </c:pt>
              </c:strCache>
            </c:strRef>
          </c:tx>
          <c:marker>
            <c:symbol val="circle"/>
            <c:size val="5"/>
            <c:spPr>
              <a:ln>
                <a:solidFill>
                  <a:schemeClr val="tx1"/>
                </a:solidFill>
              </a:ln>
            </c:spPr>
          </c:marker>
          <c:cat>
            <c:strRef>
              <c:f>Abx!$B$61:$M$61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Abx!$B$67:$M$67</c:f>
              <c:numCache>
                <c:formatCode>#,##0.00</c:formatCode>
                <c:ptCount val="12"/>
                <c:pt idx="0">
                  <c:v>8.0500000000000007</c:v>
                </c:pt>
                <c:pt idx="1">
                  <c:v>8</c:v>
                </c:pt>
                <c:pt idx="2">
                  <c:v>8.69</c:v>
                </c:pt>
                <c:pt idx="3">
                  <c:v>8.4</c:v>
                </c:pt>
                <c:pt idx="4">
                  <c:v>7.51</c:v>
                </c:pt>
                <c:pt idx="5">
                  <c:v>7.3</c:v>
                </c:pt>
                <c:pt idx="6">
                  <c:v>8.0300000000000011</c:v>
                </c:pt>
                <c:pt idx="7">
                  <c:v>7.73</c:v>
                </c:pt>
                <c:pt idx="8">
                  <c:v>7.5</c:v>
                </c:pt>
                <c:pt idx="9">
                  <c:v>7.46</c:v>
                </c:pt>
                <c:pt idx="10" formatCode="#####0.00">
                  <c:v>7.46</c:v>
                </c:pt>
                <c:pt idx="11" formatCode="#####0.00">
                  <c:v>7.1899999999999995</c:v>
                </c:pt>
              </c:numCache>
            </c:numRef>
          </c:val>
        </c:ser>
        <c:ser>
          <c:idx val="6"/>
          <c:order val="6"/>
          <c:tx>
            <c:strRef>
              <c:f>Abx!$A$68</c:f>
              <c:strCache>
                <c:ptCount val="1"/>
                <c:pt idx="0">
                  <c:v>Powys</c:v>
                </c:pt>
              </c:strCache>
            </c:strRef>
          </c:tx>
          <c:marker>
            <c:symbol val="circle"/>
            <c:size val="5"/>
            <c:spPr>
              <a:ln>
                <a:solidFill>
                  <a:schemeClr val="tx1"/>
                </a:solidFill>
              </a:ln>
            </c:spPr>
          </c:marker>
          <c:cat>
            <c:strRef>
              <c:f>Abx!$B$61:$M$61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Abx!$B$68:$M$68</c:f>
              <c:numCache>
                <c:formatCode>#,##0.00</c:formatCode>
                <c:ptCount val="12"/>
                <c:pt idx="0">
                  <c:v>5.53</c:v>
                </c:pt>
                <c:pt idx="1">
                  <c:v>5.76</c:v>
                </c:pt>
                <c:pt idx="2">
                  <c:v>5.95</c:v>
                </c:pt>
                <c:pt idx="3">
                  <c:v>5.78</c:v>
                </c:pt>
                <c:pt idx="4">
                  <c:v>5.6</c:v>
                </c:pt>
                <c:pt idx="5">
                  <c:v>5.58</c:v>
                </c:pt>
                <c:pt idx="6">
                  <c:v>6.03</c:v>
                </c:pt>
                <c:pt idx="7">
                  <c:v>5.6499999999999995</c:v>
                </c:pt>
                <c:pt idx="8">
                  <c:v>4.95</c:v>
                </c:pt>
                <c:pt idx="9">
                  <c:v>5.1199999999999966</c:v>
                </c:pt>
                <c:pt idx="10" formatCode="#####0.00">
                  <c:v>5.1199999999999966</c:v>
                </c:pt>
                <c:pt idx="11" formatCode="#####0.00">
                  <c:v>4.24</c:v>
                </c:pt>
              </c:numCache>
            </c:numRef>
          </c:val>
        </c:ser>
        <c:marker val="1"/>
        <c:axId val="84309120"/>
        <c:axId val="84311040"/>
      </c:lineChart>
      <c:catAx>
        <c:axId val="84309120"/>
        <c:scaling>
          <c:orientation val="minMax"/>
        </c:scaling>
        <c:axPos val="b"/>
        <c:tickLblPos val="nextTo"/>
        <c:crossAx val="84311040"/>
        <c:crosses val="autoZero"/>
        <c:lblAlgn val="ctr"/>
        <c:lblOffset val="100"/>
      </c:catAx>
      <c:valAx>
        <c:axId val="84311040"/>
        <c:scaling>
          <c:orientation val="minMax"/>
          <c:max val="16"/>
          <c:min val="2"/>
        </c:scaling>
        <c:axPos val="l"/>
        <c:numFmt formatCode="#,##0" sourceLinked="0"/>
        <c:tickLblPos val="nextTo"/>
        <c:crossAx val="84309120"/>
        <c:crosses val="autoZero"/>
        <c:crossBetween val="between"/>
      </c:valAx>
    </c:plotArea>
    <c:legend>
      <c:legendPos val="b"/>
      <c:layout/>
    </c:legend>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Abx!$A$72</c:f>
              <c:strCache>
                <c:ptCount val="1"/>
                <c:pt idx="0">
                  <c:v>ABMU</c:v>
                </c:pt>
              </c:strCache>
            </c:strRef>
          </c:tx>
          <c:marker>
            <c:symbol val="circle"/>
            <c:size val="5"/>
            <c:spPr>
              <a:ln>
                <a:solidFill>
                  <a:schemeClr val="tx1"/>
                </a:solidFill>
              </a:ln>
            </c:spPr>
          </c:marker>
          <c:cat>
            <c:strRef>
              <c:f>Abx!$B$71:$M$71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Abx!$B$72:$M$72</c:f>
              <c:numCache>
                <c:formatCode>#,##0.000</c:formatCode>
                <c:ptCount val="12"/>
                <c:pt idx="0">
                  <c:v>4.1199999999999966</c:v>
                </c:pt>
                <c:pt idx="1">
                  <c:v>4.1099999999999985</c:v>
                </c:pt>
                <c:pt idx="2">
                  <c:v>3.65</c:v>
                </c:pt>
                <c:pt idx="3">
                  <c:v>3.48</c:v>
                </c:pt>
                <c:pt idx="4">
                  <c:v>3.54</c:v>
                </c:pt>
                <c:pt idx="5">
                  <c:v>4.05</c:v>
                </c:pt>
                <c:pt idx="6">
                  <c:v>3.46</c:v>
                </c:pt>
                <c:pt idx="7">
                  <c:v>3.42</c:v>
                </c:pt>
                <c:pt idx="8">
                  <c:v>3.61</c:v>
                </c:pt>
                <c:pt idx="9">
                  <c:v>3.8099999999999987</c:v>
                </c:pt>
                <c:pt idx="10">
                  <c:v>3.3299999999999987</c:v>
                </c:pt>
                <c:pt idx="11" formatCode="#####0.00">
                  <c:v>3.04</c:v>
                </c:pt>
              </c:numCache>
            </c:numRef>
          </c:val>
        </c:ser>
        <c:ser>
          <c:idx val="1"/>
          <c:order val="1"/>
          <c:tx>
            <c:strRef>
              <c:f>Abx!$A$73</c:f>
              <c:strCache>
                <c:ptCount val="1"/>
                <c:pt idx="0">
                  <c:v>Aneurin Bevan</c:v>
                </c:pt>
              </c:strCache>
            </c:strRef>
          </c:tx>
          <c:marker>
            <c:symbol val="circle"/>
            <c:size val="5"/>
            <c:spPr>
              <a:ln>
                <a:solidFill>
                  <a:schemeClr val="tx1"/>
                </a:solidFill>
              </a:ln>
            </c:spPr>
          </c:marker>
          <c:cat>
            <c:strRef>
              <c:f>Abx!$B$71:$M$71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Abx!$B$73:$M$73</c:f>
              <c:numCache>
                <c:formatCode>#,##0.000</c:formatCode>
                <c:ptCount val="12"/>
                <c:pt idx="0">
                  <c:v>4.9300000000000024</c:v>
                </c:pt>
                <c:pt idx="1">
                  <c:v>5.1599999999999975</c:v>
                </c:pt>
                <c:pt idx="2">
                  <c:v>4.54</c:v>
                </c:pt>
                <c:pt idx="3">
                  <c:v>4.1599999999999975</c:v>
                </c:pt>
                <c:pt idx="4">
                  <c:v>4.1099999999999985</c:v>
                </c:pt>
                <c:pt idx="5">
                  <c:v>4.07</c:v>
                </c:pt>
                <c:pt idx="6">
                  <c:v>3.32</c:v>
                </c:pt>
                <c:pt idx="7">
                  <c:v>2.8</c:v>
                </c:pt>
                <c:pt idx="8">
                  <c:v>3.02</c:v>
                </c:pt>
                <c:pt idx="9">
                  <c:v>3.12</c:v>
                </c:pt>
                <c:pt idx="10">
                  <c:v>2.72</c:v>
                </c:pt>
                <c:pt idx="11" formatCode="#####0.00">
                  <c:v>2.3199999999999967</c:v>
                </c:pt>
              </c:numCache>
            </c:numRef>
          </c:val>
        </c:ser>
        <c:ser>
          <c:idx val="2"/>
          <c:order val="2"/>
          <c:tx>
            <c:strRef>
              <c:f>Abx!$A$74</c:f>
              <c:strCache>
                <c:ptCount val="1"/>
                <c:pt idx="0">
                  <c:v>BCU</c:v>
                </c:pt>
              </c:strCache>
            </c:strRef>
          </c:tx>
          <c:marker>
            <c:symbol val="circle"/>
            <c:size val="5"/>
            <c:spPr>
              <a:ln>
                <a:solidFill>
                  <a:schemeClr val="tx1"/>
                </a:solidFill>
              </a:ln>
            </c:spPr>
          </c:marker>
          <c:cat>
            <c:strRef>
              <c:f>Abx!$B$71:$M$71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Abx!$B$74:$M$74</c:f>
              <c:numCache>
                <c:formatCode>#,##0.000</c:formatCode>
                <c:ptCount val="12"/>
                <c:pt idx="0">
                  <c:v>7.59</c:v>
                </c:pt>
                <c:pt idx="1">
                  <c:v>7.54</c:v>
                </c:pt>
                <c:pt idx="2">
                  <c:v>6.89</c:v>
                </c:pt>
                <c:pt idx="3">
                  <c:v>6.38</c:v>
                </c:pt>
                <c:pt idx="4">
                  <c:v>5.9</c:v>
                </c:pt>
                <c:pt idx="5">
                  <c:v>6.23</c:v>
                </c:pt>
                <c:pt idx="6">
                  <c:v>5.0199999999999996</c:v>
                </c:pt>
                <c:pt idx="7">
                  <c:v>4.71</c:v>
                </c:pt>
                <c:pt idx="8">
                  <c:v>5.07</c:v>
                </c:pt>
                <c:pt idx="9">
                  <c:v>5.1099999999999985</c:v>
                </c:pt>
                <c:pt idx="10">
                  <c:v>4.6099999999999985</c:v>
                </c:pt>
                <c:pt idx="11" formatCode="#####0.00">
                  <c:v>4.04</c:v>
                </c:pt>
              </c:numCache>
            </c:numRef>
          </c:val>
        </c:ser>
        <c:ser>
          <c:idx val="3"/>
          <c:order val="3"/>
          <c:tx>
            <c:strRef>
              <c:f>Abx!$A$75</c:f>
              <c:strCache>
                <c:ptCount val="1"/>
                <c:pt idx="0">
                  <c:v>Cardiff and Vale</c:v>
                </c:pt>
              </c:strCache>
            </c:strRef>
          </c:tx>
          <c:marker>
            <c:symbol val="circle"/>
            <c:size val="5"/>
            <c:spPr>
              <a:ln>
                <a:solidFill>
                  <a:schemeClr val="tx1"/>
                </a:solidFill>
              </a:ln>
            </c:spPr>
          </c:marker>
          <c:cat>
            <c:strRef>
              <c:f>Abx!$B$71:$M$71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Abx!$B$75:$M$75</c:f>
              <c:numCache>
                <c:formatCode>#,##0.000</c:formatCode>
                <c:ptCount val="12"/>
                <c:pt idx="0">
                  <c:v>4.4400000000000004</c:v>
                </c:pt>
                <c:pt idx="1">
                  <c:v>4.5199999999999996</c:v>
                </c:pt>
                <c:pt idx="2">
                  <c:v>3.67</c:v>
                </c:pt>
                <c:pt idx="3">
                  <c:v>3.63</c:v>
                </c:pt>
                <c:pt idx="4">
                  <c:v>3.77</c:v>
                </c:pt>
                <c:pt idx="5">
                  <c:v>3.7600000000000002</c:v>
                </c:pt>
                <c:pt idx="6">
                  <c:v>2.9499999999999997</c:v>
                </c:pt>
                <c:pt idx="7">
                  <c:v>2.67</c:v>
                </c:pt>
                <c:pt idx="8">
                  <c:v>2.9099999999999997</c:v>
                </c:pt>
                <c:pt idx="9">
                  <c:v>2.86</c:v>
                </c:pt>
                <c:pt idx="10">
                  <c:v>2.4299999999999997</c:v>
                </c:pt>
                <c:pt idx="11" formatCode="#####0.00">
                  <c:v>2.19</c:v>
                </c:pt>
              </c:numCache>
            </c:numRef>
          </c:val>
        </c:ser>
        <c:ser>
          <c:idx val="4"/>
          <c:order val="4"/>
          <c:tx>
            <c:strRef>
              <c:f>Abx!$A$76</c:f>
              <c:strCache>
                <c:ptCount val="1"/>
                <c:pt idx="0">
                  <c:v>Cwm Taf</c:v>
                </c:pt>
              </c:strCache>
            </c:strRef>
          </c:tx>
          <c:marker>
            <c:symbol val="circle"/>
            <c:size val="5"/>
            <c:spPr>
              <a:ln>
                <a:solidFill>
                  <a:schemeClr val="tx1"/>
                </a:solidFill>
              </a:ln>
            </c:spPr>
          </c:marker>
          <c:cat>
            <c:strRef>
              <c:f>Abx!$B$71:$M$71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Abx!$B$76:$M$76</c:f>
              <c:numCache>
                <c:formatCode>#,##0.000</c:formatCode>
                <c:ptCount val="12"/>
                <c:pt idx="0">
                  <c:v>5.05</c:v>
                </c:pt>
                <c:pt idx="1">
                  <c:v>5.52</c:v>
                </c:pt>
                <c:pt idx="2">
                  <c:v>4.8099999999999996</c:v>
                </c:pt>
                <c:pt idx="3">
                  <c:v>4.4000000000000004</c:v>
                </c:pt>
                <c:pt idx="4">
                  <c:v>4.9000000000000004</c:v>
                </c:pt>
                <c:pt idx="5">
                  <c:v>5.26</c:v>
                </c:pt>
                <c:pt idx="6">
                  <c:v>4.55</c:v>
                </c:pt>
                <c:pt idx="7">
                  <c:v>4.3199999999999985</c:v>
                </c:pt>
                <c:pt idx="8">
                  <c:v>4.9300000000000024</c:v>
                </c:pt>
                <c:pt idx="9">
                  <c:v>5.2</c:v>
                </c:pt>
                <c:pt idx="10">
                  <c:v>4.67</c:v>
                </c:pt>
                <c:pt idx="11" formatCode="#####0.00">
                  <c:v>4.58</c:v>
                </c:pt>
              </c:numCache>
            </c:numRef>
          </c:val>
        </c:ser>
        <c:ser>
          <c:idx val="5"/>
          <c:order val="5"/>
          <c:tx>
            <c:strRef>
              <c:f>Abx!$A$77</c:f>
              <c:strCache>
                <c:ptCount val="1"/>
                <c:pt idx="0">
                  <c:v>Hywel Dda</c:v>
                </c:pt>
              </c:strCache>
            </c:strRef>
          </c:tx>
          <c:marker>
            <c:symbol val="circle"/>
            <c:size val="5"/>
            <c:spPr>
              <a:ln>
                <a:solidFill>
                  <a:schemeClr val="tx1"/>
                </a:solidFill>
              </a:ln>
            </c:spPr>
          </c:marker>
          <c:cat>
            <c:strRef>
              <c:f>Abx!$B$71:$M$71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Abx!$B$77:$M$77</c:f>
              <c:numCache>
                <c:formatCode>#,##0.000</c:formatCode>
                <c:ptCount val="12"/>
                <c:pt idx="0">
                  <c:v>4.01</c:v>
                </c:pt>
                <c:pt idx="1">
                  <c:v>4.24</c:v>
                </c:pt>
                <c:pt idx="2">
                  <c:v>3.92</c:v>
                </c:pt>
                <c:pt idx="3">
                  <c:v>3.8299999999999987</c:v>
                </c:pt>
                <c:pt idx="4">
                  <c:v>3.66</c:v>
                </c:pt>
                <c:pt idx="5">
                  <c:v>3.92</c:v>
                </c:pt>
                <c:pt idx="6">
                  <c:v>3.58</c:v>
                </c:pt>
                <c:pt idx="7">
                  <c:v>3.3299999999999987</c:v>
                </c:pt>
                <c:pt idx="8">
                  <c:v>3.98</c:v>
                </c:pt>
                <c:pt idx="9">
                  <c:v>4.25</c:v>
                </c:pt>
                <c:pt idx="10">
                  <c:v>3.57</c:v>
                </c:pt>
                <c:pt idx="11" formatCode="#####0.00">
                  <c:v>3.29</c:v>
                </c:pt>
              </c:numCache>
            </c:numRef>
          </c:val>
        </c:ser>
        <c:ser>
          <c:idx val="6"/>
          <c:order val="6"/>
          <c:tx>
            <c:strRef>
              <c:f>Abx!$A$78</c:f>
              <c:strCache>
                <c:ptCount val="1"/>
                <c:pt idx="0">
                  <c:v>Powys</c:v>
                </c:pt>
              </c:strCache>
            </c:strRef>
          </c:tx>
          <c:marker>
            <c:symbol val="circle"/>
            <c:size val="5"/>
            <c:spPr>
              <a:ln>
                <a:solidFill>
                  <a:schemeClr val="tx1"/>
                </a:solidFill>
              </a:ln>
            </c:spPr>
          </c:marker>
          <c:cat>
            <c:strRef>
              <c:f>Abx!$B$71:$M$71</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Dec-15</c:v>
                </c:pt>
                <c:pt idx="11">
                  <c:v>Mar-16</c:v>
                </c:pt>
              </c:strCache>
            </c:strRef>
          </c:cat>
          <c:val>
            <c:numRef>
              <c:f>Abx!$B$78:$M$78</c:f>
              <c:numCache>
                <c:formatCode>#,##0.000</c:formatCode>
                <c:ptCount val="12"/>
                <c:pt idx="0">
                  <c:v>3.24</c:v>
                </c:pt>
                <c:pt idx="1">
                  <c:v>3.5</c:v>
                </c:pt>
                <c:pt idx="2">
                  <c:v>3.22</c:v>
                </c:pt>
                <c:pt idx="3">
                  <c:v>3.09</c:v>
                </c:pt>
                <c:pt idx="4">
                  <c:v>3.2</c:v>
                </c:pt>
                <c:pt idx="5">
                  <c:v>3.57</c:v>
                </c:pt>
                <c:pt idx="6">
                  <c:v>3.38</c:v>
                </c:pt>
                <c:pt idx="7">
                  <c:v>3.05</c:v>
                </c:pt>
                <c:pt idx="8">
                  <c:v>3.14</c:v>
                </c:pt>
                <c:pt idx="9">
                  <c:v>3.46</c:v>
                </c:pt>
                <c:pt idx="10">
                  <c:v>2.9099999999999997</c:v>
                </c:pt>
                <c:pt idx="11" formatCode="#####0.00">
                  <c:v>2.42</c:v>
                </c:pt>
              </c:numCache>
            </c:numRef>
          </c:val>
        </c:ser>
        <c:marker val="1"/>
        <c:axId val="84343808"/>
        <c:axId val="84374656"/>
      </c:lineChart>
      <c:catAx>
        <c:axId val="84343808"/>
        <c:scaling>
          <c:orientation val="minMax"/>
        </c:scaling>
        <c:axPos val="b"/>
        <c:tickLblPos val="nextTo"/>
        <c:crossAx val="84374656"/>
        <c:crosses val="autoZero"/>
        <c:lblAlgn val="ctr"/>
        <c:lblOffset val="100"/>
      </c:catAx>
      <c:valAx>
        <c:axId val="84374656"/>
        <c:scaling>
          <c:orientation val="minMax"/>
          <c:min val="2"/>
        </c:scaling>
        <c:axPos val="l"/>
        <c:numFmt formatCode="#,##0" sourceLinked="0"/>
        <c:tickLblPos val="nextTo"/>
        <c:crossAx val="84343808"/>
        <c:crosses val="autoZero"/>
        <c:crossBetween val="between"/>
      </c:valAx>
    </c:plotArea>
    <c:legend>
      <c:legendPos val="b"/>
      <c:layout/>
    </c:legend>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lang val="en-GB"/>
  <c:chart>
    <c:plotArea>
      <c:layout/>
      <c:lineChart>
        <c:grouping val="standard"/>
        <c:ser>
          <c:idx val="0"/>
          <c:order val="0"/>
          <c:tx>
            <c:strRef>
              <c:f>Abx!$A$84</c:f>
              <c:strCache>
                <c:ptCount val="1"/>
                <c:pt idx="0">
                  <c:v>ABMU</c:v>
                </c:pt>
              </c:strCache>
            </c:strRef>
          </c:tx>
          <c:marker>
            <c:symbol val="circle"/>
            <c:size val="5"/>
            <c:spPr>
              <a:ln>
                <a:solidFill>
                  <a:schemeClr val="tx1"/>
                </a:solidFill>
              </a:ln>
            </c:spPr>
          </c:marker>
          <c:cat>
            <c:strRef>
              <c:f>Abx!$B$83:$M$83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Abx!$B$84:$M$84</c:f>
              <c:numCache>
                <c:formatCode>#,##0.000</c:formatCode>
                <c:ptCount val="12"/>
                <c:pt idx="0">
                  <c:v>4.26</c:v>
                </c:pt>
                <c:pt idx="1">
                  <c:v>4.38</c:v>
                </c:pt>
                <c:pt idx="2">
                  <c:v>4.5</c:v>
                </c:pt>
                <c:pt idx="3">
                  <c:v>4.3599999999999985</c:v>
                </c:pt>
                <c:pt idx="4">
                  <c:v>4.4700000000000024</c:v>
                </c:pt>
                <c:pt idx="5">
                  <c:v>4.7699999999999996</c:v>
                </c:pt>
                <c:pt idx="6">
                  <c:v>4.83</c:v>
                </c:pt>
                <c:pt idx="7">
                  <c:v>4.5</c:v>
                </c:pt>
                <c:pt idx="8">
                  <c:v>4.4800000000000004</c:v>
                </c:pt>
                <c:pt idx="9">
                  <c:v>4.6899999999999995</c:v>
                </c:pt>
                <c:pt idx="10">
                  <c:v>4.6199999999999966</c:v>
                </c:pt>
                <c:pt idx="11" formatCode="#####0.00">
                  <c:v>4.4000000000000004</c:v>
                </c:pt>
              </c:numCache>
            </c:numRef>
          </c:val>
        </c:ser>
        <c:ser>
          <c:idx val="1"/>
          <c:order val="1"/>
          <c:tx>
            <c:strRef>
              <c:f>Abx!$A$85</c:f>
              <c:strCache>
                <c:ptCount val="1"/>
                <c:pt idx="0">
                  <c:v>Aneurin Bevan</c:v>
                </c:pt>
              </c:strCache>
            </c:strRef>
          </c:tx>
          <c:marker>
            <c:symbol val="circle"/>
            <c:size val="5"/>
            <c:spPr>
              <a:ln>
                <a:solidFill>
                  <a:schemeClr val="tx1"/>
                </a:solidFill>
              </a:ln>
            </c:spPr>
          </c:marker>
          <c:cat>
            <c:strRef>
              <c:f>Abx!$B$83:$M$83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Abx!$B$85:$M$85</c:f>
              <c:numCache>
                <c:formatCode>#,##0.000</c:formatCode>
                <c:ptCount val="12"/>
                <c:pt idx="0">
                  <c:v>3.4</c:v>
                </c:pt>
                <c:pt idx="1">
                  <c:v>3.23</c:v>
                </c:pt>
                <c:pt idx="2">
                  <c:v>3.57</c:v>
                </c:pt>
                <c:pt idx="3">
                  <c:v>3.3699999999999997</c:v>
                </c:pt>
                <c:pt idx="4">
                  <c:v>3.24</c:v>
                </c:pt>
                <c:pt idx="5">
                  <c:v>3.08</c:v>
                </c:pt>
                <c:pt idx="6">
                  <c:v>3.07</c:v>
                </c:pt>
                <c:pt idx="7">
                  <c:v>3.05</c:v>
                </c:pt>
                <c:pt idx="8">
                  <c:v>2.8099999999999987</c:v>
                </c:pt>
                <c:pt idx="9">
                  <c:v>2.7600000000000002</c:v>
                </c:pt>
                <c:pt idx="10">
                  <c:v>2.88</c:v>
                </c:pt>
                <c:pt idx="11" formatCode="#####0.00">
                  <c:v>2.59</c:v>
                </c:pt>
              </c:numCache>
            </c:numRef>
          </c:val>
        </c:ser>
        <c:ser>
          <c:idx val="2"/>
          <c:order val="2"/>
          <c:tx>
            <c:strRef>
              <c:f>Abx!$A$86</c:f>
              <c:strCache>
                <c:ptCount val="1"/>
                <c:pt idx="0">
                  <c:v>BCU</c:v>
                </c:pt>
              </c:strCache>
            </c:strRef>
          </c:tx>
          <c:marker>
            <c:symbol val="circle"/>
            <c:size val="5"/>
            <c:spPr>
              <a:ln>
                <a:solidFill>
                  <a:schemeClr val="tx1"/>
                </a:solidFill>
              </a:ln>
            </c:spPr>
          </c:marker>
          <c:cat>
            <c:strRef>
              <c:f>Abx!$B$83:$M$83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Abx!$B$86:$M$86</c:f>
              <c:numCache>
                <c:formatCode>#,##0.000</c:formatCode>
                <c:ptCount val="12"/>
                <c:pt idx="0">
                  <c:v>5.31</c:v>
                </c:pt>
                <c:pt idx="1">
                  <c:v>5.2700000000000014</c:v>
                </c:pt>
                <c:pt idx="2">
                  <c:v>5.53</c:v>
                </c:pt>
                <c:pt idx="3">
                  <c:v>5.49</c:v>
                </c:pt>
                <c:pt idx="4">
                  <c:v>5.13</c:v>
                </c:pt>
                <c:pt idx="5">
                  <c:v>5.07</c:v>
                </c:pt>
                <c:pt idx="6">
                  <c:v>4.9400000000000004</c:v>
                </c:pt>
                <c:pt idx="7">
                  <c:v>4.84</c:v>
                </c:pt>
                <c:pt idx="8">
                  <c:v>4.29</c:v>
                </c:pt>
                <c:pt idx="9">
                  <c:v>4.3199999999999985</c:v>
                </c:pt>
                <c:pt idx="10">
                  <c:v>4.29</c:v>
                </c:pt>
                <c:pt idx="11" formatCode="#####0.00">
                  <c:v>4.29</c:v>
                </c:pt>
              </c:numCache>
            </c:numRef>
          </c:val>
        </c:ser>
        <c:ser>
          <c:idx val="3"/>
          <c:order val="3"/>
          <c:tx>
            <c:strRef>
              <c:f>Abx!$A$87</c:f>
              <c:strCache>
                <c:ptCount val="1"/>
                <c:pt idx="0">
                  <c:v>Cardiff and Vale</c:v>
                </c:pt>
              </c:strCache>
            </c:strRef>
          </c:tx>
          <c:marker>
            <c:symbol val="circle"/>
            <c:size val="5"/>
            <c:spPr>
              <a:ln>
                <a:solidFill>
                  <a:schemeClr val="tx1"/>
                </a:solidFill>
              </a:ln>
            </c:spPr>
          </c:marker>
          <c:cat>
            <c:strRef>
              <c:f>Abx!$B$83:$M$83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Abx!$B$87:$M$87</c:f>
              <c:numCache>
                <c:formatCode>#,##0.000</c:formatCode>
                <c:ptCount val="12"/>
                <c:pt idx="0">
                  <c:v>4.1099999999999985</c:v>
                </c:pt>
                <c:pt idx="1">
                  <c:v>4.21</c:v>
                </c:pt>
                <c:pt idx="2">
                  <c:v>4.45</c:v>
                </c:pt>
                <c:pt idx="3">
                  <c:v>4.26</c:v>
                </c:pt>
                <c:pt idx="4">
                  <c:v>3.88</c:v>
                </c:pt>
                <c:pt idx="5">
                  <c:v>3.74</c:v>
                </c:pt>
                <c:pt idx="6">
                  <c:v>3.4899999999999998</c:v>
                </c:pt>
                <c:pt idx="7">
                  <c:v>3.17</c:v>
                </c:pt>
                <c:pt idx="8">
                  <c:v>3.04</c:v>
                </c:pt>
                <c:pt idx="9">
                  <c:v>3</c:v>
                </c:pt>
                <c:pt idx="10">
                  <c:v>3.16</c:v>
                </c:pt>
                <c:pt idx="11" formatCode="#####0.00">
                  <c:v>3.03</c:v>
                </c:pt>
              </c:numCache>
            </c:numRef>
          </c:val>
        </c:ser>
        <c:ser>
          <c:idx val="4"/>
          <c:order val="4"/>
          <c:tx>
            <c:strRef>
              <c:f>Abx!$A$88</c:f>
              <c:strCache>
                <c:ptCount val="1"/>
                <c:pt idx="0">
                  <c:v>Cwm Taf</c:v>
                </c:pt>
              </c:strCache>
            </c:strRef>
          </c:tx>
          <c:marker>
            <c:symbol val="circle"/>
            <c:size val="5"/>
            <c:spPr>
              <a:ln>
                <a:solidFill>
                  <a:schemeClr val="tx1"/>
                </a:solidFill>
              </a:ln>
            </c:spPr>
          </c:marker>
          <c:cat>
            <c:strRef>
              <c:f>Abx!$B$83:$M$83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Abx!$B$88:$M$88</c:f>
              <c:numCache>
                <c:formatCode>#,##0.000</c:formatCode>
                <c:ptCount val="12"/>
                <c:pt idx="0">
                  <c:v>3.62</c:v>
                </c:pt>
                <c:pt idx="1">
                  <c:v>3.75</c:v>
                </c:pt>
                <c:pt idx="2">
                  <c:v>4.07</c:v>
                </c:pt>
                <c:pt idx="3">
                  <c:v>4</c:v>
                </c:pt>
                <c:pt idx="4">
                  <c:v>3.82</c:v>
                </c:pt>
                <c:pt idx="5">
                  <c:v>3.38</c:v>
                </c:pt>
                <c:pt idx="6">
                  <c:v>3.57</c:v>
                </c:pt>
                <c:pt idx="7">
                  <c:v>3.71</c:v>
                </c:pt>
                <c:pt idx="8">
                  <c:v>3.25</c:v>
                </c:pt>
                <c:pt idx="9">
                  <c:v>3.65</c:v>
                </c:pt>
                <c:pt idx="10">
                  <c:v>3.3699999999999997</c:v>
                </c:pt>
                <c:pt idx="11" formatCode="#####0.00">
                  <c:v>3.09</c:v>
                </c:pt>
              </c:numCache>
            </c:numRef>
          </c:val>
        </c:ser>
        <c:ser>
          <c:idx val="5"/>
          <c:order val="5"/>
          <c:tx>
            <c:strRef>
              <c:f>Abx!$A$89</c:f>
              <c:strCache>
                <c:ptCount val="1"/>
                <c:pt idx="0">
                  <c:v>Hywel Dda</c:v>
                </c:pt>
              </c:strCache>
            </c:strRef>
          </c:tx>
          <c:marker>
            <c:symbol val="circle"/>
            <c:size val="5"/>
            <c:spPr>
              <a:ln>
                <a:solidFill>
                  <a:schemeClr val="tx1"/>
                </a:solidFill>
              </a:ln>
            </c:spPr>
          </c:marker>
          <c:cat>
            <c:strRef>
              <c:f>Abx!$B$83:$M$83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Abx!$B$89:$M$89</c:f>
              <c:numCache>
                <c:formatCode>#,##0.000</c:formatCode>
                <c:ptCount val="12"/>
                <c:pt idx="0">
                  <c:v>3.7800000000000002</c:v>
                </c:pt>
                <c:pt idx="1">
                  <c:v>4</c:v>
                </c:pt>
                <c:pt idx="2">
                  <c:v>4.2</c:v>
                </c:pt>
                <c:pt idx="3">
                  <c:v>4.2</c:v>
                </c:pt>
                <c:pt idx="4">
                  <c:v>4.0999999999999996</c:v>
                </c:pt>
                <c:pt idx="5">
                  <c:v>3.8899999999999997</c:v>
                </c:pt>
                <c:pt idx="6">
                  <c:v>4.45</c:v>
                </c:pt>
                <c:pt idx="7">
                  <c:v>4.2300000000000004</c:v>
                </c:pt>
                <c:pt idx="8">
                  <c:v>4.0199999999999996</c:v>
                </c:pt>
                <c:pt idx="9">
                  <c:v>4.2</c:v>
                </c:pt>
                <c:pt idx="10">
                  <c:v>4.49</c:v>
                </c:pt>
                <c:pt idx="11" formatCode="#####0.00">
                  <c:v>4.37</c:v>
                </c:pt>
              </c:numCache>
            </c:numRef>
          </c:val>
        </c:ser>
        <c:ser>
          <c:idx val="6"/>
          <c:order val="6"/>
          <c:tx>
            <c:strRef>
              <c:f>Abx!$A$90</c:f>
              <c:strCache>
                <c:ptCount val="1"/>
                <c:pt idx="0">
                  <c:v>Powys</c:v>
                </c:pt>
              </c:strCache>
            </c:strRef>
          </c:tx>
          <c:marker>
            <c:symbol val="circle"/>
            <c:size val="5"/>
            <c:spPr>
              <a:ln>
                <a:solidFill>
                  <a:schemeClr val="tx1"/>
                </a:solidFill>
              </a:ln>
            </c:spPr>
          </c:marker>
          <c:cat>
            <c:strRef>
              <c:f>Abx!$B$83:$M$83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Abx!$B$90:$M$90</c:f>
              <c:numCache>
                <c:formatCode>#,##0.000</c:formatCode>
                <c:ptCount val="12"/>
                <c:pt idx="0">
                  <c:v>4.2300000000000004</c:v>
                </c:pt>
                <c:pt idx="1">
                  <c:v>3.94</c:v>
                </c:pt>
                <c:pt idx="2">
                  <c:v>4.37</c:v>
                </c:pt>
                <c:pt idx="3">
                  <c:v>4.33</c:v>
                </c:pt>
                <c:pt idx="4">
                  <c:v>4.33</c:v>
                </c:pt>
                <c:pt idx="5">
                  <c:v>4.18</c:v>
                </c:pt>
                <c:pt idx="6">
                  <c:v>3.98</c:v>
                </c:pt>
                <c:pt idx="7">
                  <c:v>4.33</c:v>
                </c:pt>
                <c:pt idx="8">
                  <c:v>3.58</c:v>
                </c:pt>
                <c:pt idx="9">
                  <c:v>3.59</c:v>
                </c:pt>
                <c:pt idx="10">
                  <c:v>3.67</c:v>
                </c:pt>
                <c:pt idx="11" formatCode="#####0.00">
                  <c:v>3.13</c:v>
                </c:pt>
              </c:numCache>
            </c:numRef>
          </c:val>
        </c:ser>
        <c:marker val="1"/>
        <c:axId val="84419712"/>
        <c:axId val="84421632"/>
      </c:lineChart>
      <c:catAx>
        <c:axId val="84419712"/>
        <c:scaling>
          <c:orientation val="minMax"/>
        </c:scaling>
        <c:axPos val="b"/>
        <c:tickLblPos val="nextTo"/>
        <c:crossAx val="84421632"/>
        <c:crosses val="autoZero"/>
        <c:lblAlgn val="ctr"/>
        <c:lblOffset val="100"/>
      </c:catAx>
      <c:valAx>
        <c:axId val="84421632"/>
        <c:scaling>
          <c:orientation val="minMax"/>
          <c:min val="2"/>
        </c:scaling>
        <c:axPos val="l"/>
        <c:numFmt formatCode="#,##0" sourceLinked="0"/>
        <c:tickLblPos val="nextTo"/>
        <c:crossAx val="84419712"/>
        <c:crosses val="autoZero"/>
        <c:crossBetween val="between"/>
      </c:valAx>
    </c:plotArea>
    <c:legend>
      <c:legendPos val="b"/>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col"/>
        <c:grouping val="clustered"/>
        <c:ser>
          <c:idx val="0"/>
          <c:order val="0"/>
          <c:tx>
            <c:strRef>
              <c:f>'England PPIs'!$B$1</c:f>
              <c:strCache>
                <c:ptCount val="1"/>
                <c:pt idx="0">
                  <c:v>DDD Usage Per Denominator</c:v>
                </c:pt>
              </c:strCache>
            </c:strRef>
          </c:tx>
          <c:dPt>
            <c:idx val="124"/>
            <c:spPr>
              <a:solidFill>
                <a:prstClr val="black"/>
              </a:solidFill>
            </c:spPr>
          </c:dPt>
          <c:dPt>
            <c:idx val="135"/>
            <c:spPr>
              <a:solidFill>
                <a:schemeClr val="tx1"/>
              </a:solidFill>
            </c:spPr>
          </c:dPt>
          <c:dPt>
            <c:idx val="140"/>
            <c:spPr>
              <a:solidFill>
                <a:schemeClr val="tx1"/>
              </a:solidFill>
            </c:spPr>
          </c:dPt>
          <c:dPt>
            <c:idx val="149"/>
            <c:spPr>
              <a:solidFill>
                <a:schemeClr val="tx1"/>
              </a:solidFill>
            </c:spPr>
          </c:dPt>
          <c:dPt>
            <c:idx val="161"/>
            <c:spPr>
              <a:solidFill>
                <a:prstClr val="black"/>
              </a:solidFill>
            </c:spPr>
          </c:dPt>
          <c:dPt>
            <c:idx val="182"/>
            <c:spPr>
              <a:solidFill>
                <a:schemeClr val="tx1"/>
              </a:solidFill>
            </c:spPr>
          </c:dPt>
          <c:dPt>
            <c:idx val="190"/>
            <c:spPr>
              <a:solidFill>
                <a:schemeClr val="tx1"/>
              </a:solidFill>
            </c:spPr>
          </c:dPt>
          <c:dLbls>
            <c:dLbl>
              <c:idx val="124"/>
              <c:layout/>
              <c:tx>
                <c:rich>
                  <a:bodyPr/>
                  <a:lstStyle/>
                  <a:p>
                    <a:r>
                      <a:rPr lang="en-US"/>
                      <a:t>Hywel</a:t>
                    </a:r>
                    <a:r>
                      <a:rPr lang="en-US" baseline="0"/>
                      <a:t> Dda</a:t>
                    </a:r>
                    <a:endParaRPr lang="en-US"/>
                  </a:p>
                </c:rich>
              </c:tx>
              <c:showVal val="1"/>
            </c:dLbl>
            <c:dLbl>
              <c:idx val="135"/>
              <c:layout/>
              <c:tx>
                <c:rich>
                  <a:bodyPr/>
                  <a:lstStyle/>
                  <a:p>
                    <a:r>
                      <a:rPr lang="en-US"/>
                      <a:t>Cardiff</a:t>
                    </a:r>
                    <a:r>
                      <a:rPr lang="en-US" baseline="0"/>
                      <a:t> and Vale</a:t>
                    </a:r>
                    <a:endParaRPr lang="en-US"/>
                  </a:p>
                </c:rich>
              </c:tx>
              <c:showVal val="1"/>
            </c:dLbl>
            <c:dLbl>
              <c:idx val="140"/>
              <c:layout/>
              <c:tx>
                <c:rich>
                  <a:bodyPr/>
                  <a:lstStyle/>
                  <a:p>
                    <a:r>
                      <a:rPr lang="en-US"/>
                      <a:t>Cwm</a:t>
                    </a:r>
                    <a:r>
                      <a:rPr lang="en-US" baseline="0"/>
                      <a:t> Taf</a:t>
                    </a:r>
                    <a:endParaRPr lang="en-US"/>
                  </a:p>
                </c:rich>
              </c:tx>
              <c:showVal val="1"/>
            </c:dLbl>
            <c:dLbl>
              <c:idx val="149"/>
              <c:layout/>
              <c:tx>
                <c:rich>
                  <a:bodyPr/>
                  <a:lstStyle/>
                  <a:p>
                    <a:r>
                      <a:rPr lang="en-US"/>
                      <a:t>ABMU</a:t>
                    </a:r>
                  </a:p>
                </c:rich>
              </c:tx>
              <c:showVal val="1"/>
            </c:dLbl>
            <c:dLbl>
              <c:idx val="161"/>
              <c:layout/>
              <c:tx>
                <c:rich>
                  <a:bodyPr/>
                  <a:lstStyle/>
                  <a:p>
                    <a:r>
                      <a:rPr lang="en-US"/>
                      <a:t>Powys</a:t>
                    </a:r>
                  </a:p>
                </c:rich>
              </c:tx>
              <c:showVal val="1"/>
            </c:dLbl>
            <c:dLbl>
              <c:idx val="182"/>
              <c:layout/>
              <c:tx>
                <c:rich>
                  <a:bodyPr/>
                  <a:lstStyle/>
                  <a:p>
                    <a:r>
                      <a:rPr lang="en-US"/>
                      <a:t>Aneurin</a:t>
                    </a:r>
                    <a:r>
                      <a:rPr lang="en-US" baseline="0"/>
                      <a:t> Bevan</a:t>
                    </a:r>
                  </a:p>
                </c:rich>
              </c:tx>
              <c:showVal val="1"/>
            </c:dLbl>
            <c:dLbl>
              <c:idx val="190"/>
              <c:layout/>
              <c:tx>
                <c:rich>
                  <a:bodyPr/>
                  <a:lstStyle/>
                  <a:p>
                    <a:r>
                      <a:rPr lang="en-US" dirty="0"/>
                      <a:t>Betsi</a:t>
                    </a:r>
                    <a:r>
                      <a:rPr lang="en-US" baseline="0" dirty="0"/>
                      <a:t> </a:t>
                    </a:r>
                    <a:r>
                      <a:rPr lang="en-US" baseline="0" dirty="0" smtClean="0"/>
                      <a:t>Cadwaladr</a:t>
                    </a:r>
                    <a:endParaRPr lang="en-US" dirty="0"/>
                  </a:p>
                </c:rich>
              </c:tx>
              <c:showVal val="1"/>
            </c:dLbl>
            <c:delete val="1"/>
            <c:txPr>
              <a:bodyPr rot="-5400000" vert="horz"/>
              <a:lstStyle/>
              <a:p>
                <a:pPr>
                  <a:defRPr/>
                </a:pPr>
                <a:endParaRPr lang="en-US"/>
              </a:p>
            </c:txPr>
          </c:dLbls>
          <c:cat>
            <c:strRef>
              <c:f>'England PPIs'!$A$2:$A$217</c:f>
              <c:strCache>
                <c:ptCount val="216"/>
                <c:pt idx="0">
                  <c:v>PCT WANDSWORTH CCG</c:v>
                </c:pt>
                <c:pt idx="1">
                  <c:v>PCT LAMBETH CCG</c:v>
                </c:pt>
                <c:pt idx="2">
                  <c:v>PCT CITY AND HACKNEY CCG</c:v>
                </c:pt>
                <c:pt idx="3">
                  <c:v>PCT HARINGEY CCG</c:v>
                </c:pt>
                <c:pt idx="4">
                  <c:v>PCT RICHMOND CCG</c:v>
                </c:pt>
                <c:pt idx="5">
                  <c:v>PCT NEWHAM CCG</c:v>
                </c:pt>
                <c:pt idx="6">
                  <c:v>PCT LEICESTER CITY CCG</c:v>
                </c:pt>
                <c:pt idx="7">
                  <c:v>PCT WEST LONDON (K&amp;C &amp; QPP) CCG</c:v>
                </c:pt>
                <c:pt idx="8">
                  <c:v>PCT CAMDEN CCG</c:v>
                </c:pt>
                <c:pt idx="9">
                  <c:v>PCT SOUTHWARK CCG</c:v>
                </c:pt>
                <c:pt idx="10">
                  <c:v>PCT HAMMERSMITH AND FULHAM CCG</c:v>
                </c:pt>
                <c:pt idx="11">
                  <c:v>PCT SOUTH READING CCG</c:v>
                </c:pt>
                <c:pt idx="12">
                  <c:v>PCT KINGSTON CCG</c:v>
                </c:pt>
                <c:pt idx="13">
                  <c:v>PCT MERTON CCG</c:v>
                </c:pt>
                <c:pt idx="14">
                  <c:v>PCT CENTRAL LONDON (WESTMINSTER) CCG</c:v>
                </c:pt>
                <c:pt idx="15">
                  <c:v>PCT WALTHAM FOREST CCG</c:v>
                </c:pt>
                <c:pt idx="16">
                  <c:v>PCT BRIGHTON &amp; HOVE CCG</c:v>
                </c:pt>
                <c:pt idx="17">
                  <c:v>PCT LEWISHAM CCG</c:v>
                </c:pt>
                <c:pt idx="18">
                  <c:v>PCT NORTH WEST SURREY CCG</c:v>
                </c:pt>
                <c:pt idx="19">
                  <c:v>PCT ISLINGTON CCG</c:v>
                </c:pt>
                <c:pt idx="20">
                  <c:v>PCT WINDSOR, ASCOT AND MAIDENHEAD CCG</c:v>
                </c:pt>
                <c:pt idx="21">
                  <c:v>PCT BARKING &amp; DAGENHAM CCG</c:v>
                </c:pt>
                <c:pt idx="22">
                  <c:v>PCT EALING CCG</c:v>
                </c:pt>
                <c:pt idx="23">
                  <c:v>PCT NORWICH CCG</c:v>
                </c:pt>
                <c:pt idx="24">
                  <c:v>PCT GUILDFORD AND WAVERLEY CCG</c:v>
                </c:pt>
                <c:pt idx="25">
                  <c:v>PCT HOUNSLOW CCG</c:v>
                </c:pt>
                <c:pt idx="26">
                  <c:v>PCT EAST LEICESTERSHIRE AND RUTLAND CCG</c:v>
                </c:pt>
                <c:pt idx="27">
                  <c:v>PCT WOKINGHAM CCG</c:v>
                </c:pt>
                <c:pt idx="28">
                  <c:v>PCT BRENT CCG</c:v>
                </c:pt>
                <c:pt idx="29">
                  <c:v>PCT BRACKNELL AND ASCOT CCG</c:v>
                </c:pt>
                <c:pt idx="30">
                  <c:v>PCT SURREY DOWNS CCG</c:v>
                </c:pt>
                <c:pt idx="31">
                  <c:v>PCT ENFIELD CCG</c:v>
                </c:pt>
                <c:pt idx="32">
                  <c:v>PCT SLOUGH CCG</c:v>
                </c:pt>
                <c:pt idx="33">
                  <c:v>PCT GREENWICH CCG</c:v>
                </c:pt>
                <c:pt idx="34">
                  <c:v>PCT THURROCK CCG</c:v>
                </c:pt>
                <c:pt idx="35">
                  <c:v>PCT CHILTERN CCG</c:v>
                </c:pt>
                <c:pt idx="36">
                  <c:v>PCT REDBRIDGE CCG</c:v>
                </c:pt>
                <c:pt idx="37">
                  <c:v>PCT MILTON KEYNES CCG</c:v>
                </c:pt>
                <c:pt idx="38">
                  <c:v>PCT NEWBURY AND DISTRICT CCG</c:v>
                </c:pt>
                <c:pt idx="39">
                  <c:v>PCT TOWER HAMLETS CCG</c:v>
                </c:pt>
                <c:pt idx="40">
                  <c:v>PCT CROYDON CCG</c:v>
                </c:pt>
                <c:pt idx="41">
                  <c:v>PCT WEST LEICESTERSHIRE CCG</c:v>
                </c:pt>
                <c:pt idx="42">
                  <c:v>PCT HILLINGDON CCG</c:v>
                </c:pt>
                <c:pt idx="43">
                  <c:v>PCT BARNET CCG</c:v>
                </c:pt>
                <c:pt idx="44">
                  <c:v>PCT BIRMINGHAM SOUTH AND CENTRAL CCG</c:v>
                </c:pt>
                <c:pt idx="45">
                  <c:v>PCT NORTH &amp; WEST READING CCG</c:v>
                </c:pt>
                <c:pt idx="46">
                  <c:v>PCT BRADFORD CITY CCG</c:v>
                </c:pt>
                <c:pt idx="47">
                  <c:v>PCT HARROW CCG</c:v>
                </c:pt>
                <c:pt idx="48">
                  <c:v>PCT DUDLEY CCG</c:v>
                </c:pt>
                <c:pt idx="49">
                  <c:v>PCT NOTTINGHAM CITY CCG</c:v>
                </c:pt>
                <c:pt idx="50">
                  <c:v>PCT HERTS VALLEYS CCG</c:v>
                </c:pt>
                <c:pt idx="51">
                  <c:v>PCT OXFORDSHIRE CCG</c:v>
                </c:pt>
                <c:pt idx="52">
                  <c:v>PCT SURREY HEATH CCG</c:v>
                </c:pt>
                <c:pt idx="53">
                  <c:v>PCT BASILDON AND BRENTWOOD CCG</c:v>
                </c:pt>
                <c:pt idx="54">
                  <c:v>PCT AYLESBURY VALE CCG</c:v>
                </c:pt>
                <c:pt idx="55">
                  <c:v>PCT EAST SURREY CCG</c:v>
                </c:pt>
                <c:pt idx="56">
                  <c:v>PCT SUTTON CCG</c:v>
                </c:pt>
                <c:pt idx="57">
                  <c:v>PCT HORSHAM AND MID SUSSEX CCG</c:v>
                </c:pt>
                <c:pt idx="58">
                  <c:v>PCT WOLVERHAMPTON CCG</c:v>
                </c:pt>
                <c:pt idx="59">
                  <c:v>PCT SOUTHAMPTON CCG</c:v>
                </c:pt>
                <c:pt idx="60">
                  <c:v>PCT SOUTHEND CCG</c:v>
                </c:pt>
                <c:pt idx="61">
                  <c:v>PCT RUSHCLIFFE CCG</c:v>
                </c:pt>
                <c:pt idx="62">
                  <c:v>PCT SE STAFFS &amp; SEISDON PENINSULAR CCG</c:v>
                </c:pt>
                <c:pt idx="63">
                  <c:v>PCT LUTON CCG</c:v>
                </c:pt>
                <c:pt idx="64">
                  <c:v>PCT BROMLEY CCG</c:v>
                </c:pt>
                <c:pt idx="65">
                  <c:v>PCT BRISTOL CCG</c:v>
                </c:pt>
                <c:pt idx="66">
                  <c:v>PCT HULL CCG</c:v>
                </c:pt>
                <c:pt idx="67">
                  <c:v>PCT MEDWAY CCG</c:v>
                </c:pt>
                <c:pt idx="68">
                  <c:v>PCT WALSALL CCG</c:v>
                </c:pt>
                <c:pt idx="69">
                  <c:v>PCT NORTH EAST HAMPSHIRE AND FARNHAM CCG</c:v>
                </c:pt>
                <c:pt idx="70">
                  <c:v>PCT BIRMINGHAM CROSSCITY CCG</c:v>
                </c:pt>
                <c:pt idx="71">
                  <c:v>PCT EAST AND NORTH HERTFORDSHIRE CCG</c:v>
                </c:pt>
                <c:pt idx="72">
                  <c:v>PCT HAVERING CCG</c:v>
                </c:pt>
                <c:pt idx="73">
                  <c:v>PCT CENTRAL MANCHESTER CCG</c:v>
                </c:pt>
                <c:pt idx="74">
                  <c:v>PCT CAMBRIDGESHIRE AND PETERBOROUGH CCG</c:v>
                </c:pt>
                <c:pt idx="75">
                  <c:v>PCT GLOUCESTERSHIRE CCG</c:v>
                </c:pt>
                <c:pt idx="76">
                  <c:v>PCT BEXLEY CCG</c:v>
                </c:pt>
                <c:pt idx="77">
                  <c:v>PCT SANDWELL AND WEST BIRMINGHAM CCG</c:v>
                </c:pt>
                <c:pt idx="78">
                  <c:v>PCT NOTTINGHAM WEST CCG</c:v>
                </c:pt>
                <c:pt idx="79">
                  <c:v>PCT BEDFORDSHIRE CCG</c:v>
                </c:pt>
                <c:pt idx="80">
                  <c:v>PCT EAST STAFFORDSHIRE CCG</c:v>
                </c:pt>
                <c:pt idx="81">
                  <c:v>PCT CRAWLEY CCG</c:v>
                </c:pt>
                <c:pt idx="82">
                  <c:v>PCT REDDITCH AND BROMSGROVE CCG</c:v>
                </c:pt>
                <c:pt idx="83">
                  <c:v>PCT CASTLE POINT AND ROCHFORD CCG</c:v>
                </c:pt>
                <c:pt idx="84">
                  <c:v>PCT WYRE FOREST CCG</c:v>
                </c:pt>
                <c:pt idx="85">
                  <c:v>PCT SOUTHERN DERBYSHIRE CCG</c:v>
                </c:pt>
                <c:pt idx="86">
                  <c:v>PCT DARTFORD, GRAVESHAM AND SWANLEY CCG</c:v>
                </c:pt>
                <c:pt idx="87">
                  <c:v>PCT AIREDALE, WHARFEDALE AND CRAVEN CCG</c:v>
                </c:pt>
                <c:pt idx="88">
                  <c:v>PCT NORTH HAMPSHIRE CCG</c:v>
                </c:pt>
                <c:pt idx="89">
                  <c:v>PCT NORTH NORFOLK CCG</c:v>
                </c:pt>
                <c:pt idx="90">
                  <c:v>PCT COVENTRY AND RUGBY CCG</c:v>
                </c:pt>
                <c:pt idx="91">
                  <c:v>PCT LEEDS NORTH CCG</c:v>
                </c:pt>
                <c:pt idx="92">
                  <c:v>PCT SOLIHULL CCG</c:v>
                </c:pt>
                <c:pt idx="93">
                  <c:v>PCT WEST ESSEX CCG</c:v>
                </c:pt>
                <c:pt idx="94">
                  <c:v>PCT BATH AND NORTH EAST SOMERSET CCG</c:v>
                </c:pt>
                <c:pt idx="95">
                  <c:v>PCT SWALE CCG</c:v>
                </c:pt>
                <c:pt idx="96">
                  <c:v>PCT SOUTH WORCESTERSHIRE CCG</c:v>
                </c:pt>
                <c:pt idx="97">
                  <c:v>PCT HIGH WEALD LEWES HAVENS CCG</c:v>
                </c:pt>
                <c:pt idx="98">
                  <c:v>PCT GREATER HUDDERSFIELD CCG</c:v>
                </c:pt>
                <c:pt idx="99">
                  <c:v>PCT SOUTH WARWICKSHIRE CCG</c:v>
                </c:pt>
                <c:pt idx="100">
                  <c:v>PCT GREATER PRESTON CCG</c:v>
                </c:pt>
                <c:pt idx="101">
                  <c:v>PCT SOUTH NORFOLK CCG</c:v>
                </c:pt>
                <c:pt idx="102">
                  <c:v>PCT WEST KENT CCG</c:v>
                </c:pt>
                <c:pt idx="103">
                  <c:v>PCT NOTTINGHAM NORTH &amp; EAST CCG</c:v>
                </c:pt>
                <c:pt idx="104">
                  <c:v>PCT WEST HAMPSHIRE CCG</c:v>
                </c:pt>
                <c:pt idx="105">
                  <c:v>PCT LEEDS WEST CCG</c:v>
                </c:pt>
                <c:pt idx="106">
                  <c:v>PCT EREWASH CCG</c:v>
                </c:pt>
                <c:pt idx="107">
                  <c:v>PCT BRADFORD DISTRICTS CCG</c:v>
                </c:pt>
                <c:pt idx="108">
                  <c:v>PCT NORTH KIRKLEES CCG</c:v>
                </c:pt>
                <c:pt idx="109">
                  <c:v>PCT HEREFORDSHIRE CCG</c:v>
                </c:pt>
                <c:pt idx="110">
                  <c:v>PCT CHORLEY AND SOUTH RIBBLE CCG</c:v>
                </c:pt>
                <c:pt idx="111">
                  <c:v>PCT ASHFORD CCG</c:v>
                </c:pt>
                <c:pt idx="112">
                  <c:v>PCT CANTERBURY AND COASTAL CCG</c:v>
                </c:pt>
                <c:pt idx="113">
                  <c:v>PCT MID ESSEX CCG</c:v>
                </c:pt>
                <c:pt idx="114">
                  <c:v>PCT SOUTH GLOUCESTERSHIRE CCG</c:v>
                </c:pt>
                <c:pt idx="115">
                  <c:v>PCT STOCKPORT CCG</c:v>
                </c:pt>
                <c:pt idx="116">
                  <c:v>PCT NENE CCG</c:v>
                </c:pt>
                <c:pt idx="117">
                  <c:v>PCT VALE OF YORK CCG</c:v>
                </c:pt>
                <c:pt idx="118">
                  <c:v>PCT CALDERDALE CCG</c:v>
                </c:pt>
                <c:pt idx="119">
                  <c:v>PCT NORTH SOMERSET CCG</c:v>
                </c:pt>
                <c:pt idx="120">
                  <c:v>PCT NORTH DERBYSHIRE CCG</c:v>
                </c:pt>
                <c:pt idx="121">
                  <c:v>PCT DORSET CCG</c:v>
                </c:pt>
                <c:pt idx="122">
                  <c:v>PCT WEST SUFFOLK CCG</c:v>
                </c:pt>
                <c:pt idx="123">
                  <c:v>PCT HARROGATE AND RURAL DISTRICT CCG</c:v>
                </c:pt>
                <c:pt idx="124">
                  <c:v>Hywel Dda</c:v>
                </c:pt>
                <c:pt idx="125">
                  <c:v>PCT WILTSHIRE CCG</c:v>
                </c:pt>
                <c:pt idx="126">
                  <c:v>PCT LINCOLNSHIRE WEST CCG</c:v>
                </c:pt>
                <c:pt idx="127">
                  <c:v>PCT NORTH, EAST, WEST DEVON CCG</c:v>
                </c:pt>
                <c:pt idx="128">
                  <c:v>PCT TELFORD &amp; WREKIN CCG</c:v>
                </c:pt>
                <c:pt idx="129">
                  <c:v>PCT PORTSMOUTH CCG</c:v>
                </c:pt>
                <c:pt idx="130">
                  <c:v>PCT WARWICKSHIRE NORTH CCG</c:v>
                </c:pt>
                <c:pt idx="131">
                  <c:v>PCT WEST LANCASHIRE CCG</c:v>
                </c:pt>
                <c:pt idx="132">
                  <c:v>PCT NEWCASTLE GATESHEAD CCG</c:v>
                </c:pt>
                <c:pt idx="133">
                  <c:v>PCT EAST RIDING OF YORKSHIRE CCG</c:v>
                </c:pt>
                <c:pt idx="134">
                  <c:v>PCT SWINDON CCG</c:v>
                </c:pt>
                <c:pt idx="135">
                  <c:v>Cardiff and Vale</c:v>
                </c:pt>
                <c:pt idx="136">
                  <c:v>PCT GREAT YARMOUTH &amp; WAVENEY CCG</c:v>
                </c:pt>
                <c:pt idx="137">
                  <c:v>PCT NORTH EAST ESSEX CCG</c:v>
                </c:pt>
                <c:pt idx="138">
                  <c:v>PCT DARLINGTON CCG</c:v>
                </c:pt>
                <c:pt idx="139">
                  <c:v>PCT ISLE OF WIGHT CCG</c:v>
                </c:pt>
                <c:pt idx="140">
                  <c:v>Cwm Taf</c:v>
                </c:pt>
                <c:pt idx="141">
                  <c:v>PCT BURY CCG</c:v>
                </c:pt>
                <c:pt idx="142">
                  <c:v>PCT SOMERSET CCG</c:v>
                </c:pt>
                <c:pt idx="143">
                  <c:v>PCT NEWARK &amp; SHERWOOD CCG</c:v>
                </c:pt>
                <c:pt idx="144">
                  <c:v>PCT WEST NORFOLK CCG</c:v>
                </c:pt>
                <c:pt idx="145">
                  <c:v>PCT EASTERN CHESHIRE CCG</c:v>
                </c:pt>
                <c:pt idx="146">
                  <c:v>PCT EASTBOURNE, HAILSHAM AND SEAFORD CCG</c:v>
                </c:pt>
                <c:pt idx="147">
                  <c:v>PCT NORTH EAST LINCOLNSHIRE CCG</c:v>
                </c:pt>
                <c:pt idx="148">
                  <c:v>PCT STAFFORD AND SURROUNDS CCG</c:v>
                </c:pt>
                <c:pt idx="149">
                  <c:v>ABMU</c:v>
                </c:pt>
                <c:pt idx="150">
                  <c:v>PCT WAKEFIELD CCG</c:v>
                </c:pt>
                <c:pt idx="151">
                  <c:v>PCT IPSWICH AND EAST SUFFOLK CCG</c:v>
                </c:pt>
                <c:pt idx="152">
                  <c:v>PCT SHROPSHIRE CCG</c:v>
                </c:pt>
                <c:pt idx="153">
                  <c:v>PCT SOUTH DEVON AND TORBAY CCG</c:v>
                </c:pt>
                <c:pt idx="154">
                  <c:v>PCT SOUTH WEST LINCOLNSHIRE CCG</c:v>
                </c:pt>
                <c:pt idx="155">
                  <c:v>PCT HARTLEPOOL AND STOCKTON-ON-TEES CCG</c:v>
                </c:pt>
                <c:pt idx="156">
                  <c:v>PCT CANNOCK CHASE CCG</c:v>
                </c:pt>
                <c:pt idx="157">
                  <c:v>PCT SUNDERLAND CCG</c:v>
                </c:pt>
                <c:pt idx="158">
                  <c:v>PCT COASTAL WEST SUSSEX CCG</c:v>
                </c:pt>
                <c:pt idx="159">
                  <c:v>PCT LEEDS SOUTH AND EAST CCG</c:v>
                </c:pt>
                <c:pt idx="160">
                  <c:v>PCT SHEFFIELD CCG</c:v>
                </c:pt>
                <c:pt idx="161">
                  <c:v>Powys</c:v>
                </c:pt>
                <c:pt idx="162">
                  <c:v>PCT CORBY CCG</c:v>
                </c:pt>
                <c:pt idx="163">
                  <c:v>PCT TRAFFORD CCG</c:v>
                </c:pt>
                <c:pt idx="164">
                  <c:v>PCT SOUTH KENT COAST CCG</c:v>
                </c:pt>
                <c:pt idx="165">
                  <c:v>PCT CUMBRIA CCG</c:v>
                </c:pt>
                <c:pt idx="166">
                  <c:v>PCT SOUTH TYNESIDE CCG</c:v>
                </c:pt>
                <c:pt idx="167">
                  <c:v>PCT LANCASHIRE NORTH CCG</c:v>
                </c:pt>
                <c:pt idx="168">
                  <c:v>PCT THANET CCG</c:v>
                </c:pt>
                <c:pt idx="169">
                  <c:v>PCT SOUTH EASTERN HAMPSHIRE CCG</c:v>
                </c:pt>
                <c:pt idx="170">
                  <c:v>PCT FAREHAM AND GOSPORT CCG</c:v>
                </c:pt>
                <c:pt idx="171">
                  <c:v>PCT SOUTH LINCOLNSHIRE CCG</c:v>
                </c:pt>
                <c:pt idx="172">
                  <c:v>PCT MANSFIELD &amp; ASHFIELD CCG</c:v>
                </c:pt>
                <c:pt idx="173">
                  <c:v>PCT SALFORD CCG</c:v>
                </c:pt>
                <c:pt idx="174">
                  <c:v>PCT NORTHUMBERLAND CCG</c:v>
                </c:pt>
                <c:pt idx="175">
                  <c:v>PCT NORTH TYNESIDE CCG</c:v>
                </c:pt>
                <c:pt idx="176">
                  <c:v>PCT WEST CHESHIRE CCG</c:v>
                </c:pt>
                <c:pt idx="177">
                  <c:v>PCT ST HELENS CCG</c:v>
                </c:pt>
                <c:pt idx="178">
                  <c:v>PCT HARDWICK CCG</c:v>
                </c:pt>
                <c:pt idx="179">
                  <c:v>PCT SOUTH MANCHESTER CCG</c:v>
                </c:pt>
                <c:pt idx="180">
                  <c:v>PCT BOLTON CCG</c:v>
                </c:pt>
                <c:pt idx="181">
                  <c:v>PCT HASTINGS &amp; ROTHER CCG</c:v>
                </c:pt>
                <c:pt idx="182">
                  <c:v>Aneurin Bevan</c:v>
                </c:pt>
                <c:pt idx="183">
                  <c:v>PCT KERNOW CCG</c:v>
                </c:pt>
                <c:pt idx="184">
                  <c:v>PCT ROTHERHAM CCG</c:v>
                </c:pt>
                <c:pt idx="185">
                  <c:v>PCT HAMBLETON, RICHMONDSHIRE AND WHITBY CCG</c:v>
                </c:pt>
                <c:pt idx="186">
                  <c:v>PCT NORTH LINCOLNSHIRE CCG</c:v>
                </c:pt>
                <c:pt idx="187">
                  <c:v>PCT SOUTHPORT AND FORMBY CCG</c:v>
                </c:pt>
                <c:pt idx="188">
                  <c:v>PCT SCARBOROUGH AND RYEDALE CCG</c:v>
                </c:pt>
                <c:pt idx="189">
                  <c:v>PCT NORTH MANCHESTER CCG</c:v>
                </c:pt>
                <c:pt idx="190">
                  <c:v>BCU</c:v>
                </c:pt>
                <c:pt idx="191">
                  <c:v>PCT STOKE ON TRENT CCG</c:v>
                </c:pt>
                <c:pt idx="192">
                  <c:v>PCT BASSETLAW CCG</c:v>
                </c:pt>
                <c:pt idx="193">
                  <c:v>PCT TAMESIDE AND GLOSSOP CCG</c:v>
                </c:pt>
                <c:pt idx="194">
                  <c:v>PCT OLDHAM CCG</c:v>
                </c:pt>
                <c:pt idx="195">
                  <c:v>PCT KNOWSLEY CCG</c:v>
                </c:pt>
                <c:pt idx="196">
                  <c:v>PCT NORTH STAFFORDSHIRE CCG</c:v>
                </c:pt>
                <c:pt idx="197">
                  <c:v>PCT SOUTH TEES CCG</c:v>
                </c:pt>
                <c:pt idx="198">
                  <c:v>PCT EAST LANCASHIRE CCG</c:v>
                </c:pt>
                <c:pt idx="199">
                  <c:v>PCT WARRINGTON CCG</c:v>
                </c:pt>
                <c:pt idx="200">
                  <c:v>PCT DONCASTER CCG</c:v>
                </c:pt>
                <c:pt idx="201">
                  <c:v>PCT NORTH DURHAM CCG</c:v>
                </c:pt>
                <c:pt idx="202">
                  <c:v>PCT LINCOLNSHIRE EAST CCG</c:v>
                </c:pt>
                <c:pt idx="203">
                  <c:v>PCT BLACKBURN WITH DARWEN CCG</c:v>
                </c:pt>
                <c:pt idx="204">
                  <c:v>PCT LIVERPOOL CCG</c:v>
                </c:pt>
                <c:pt idx="205">
                  <c:v>PCT FYLDE &amp; WYRE CCG</c:v>
                </c:pt>
                <c:pt idx="206">
                  <c:v>PCT SOUTH CHESHIRE CCG</c:v>
                </c:pt>
                <c:pt idx="207">
                  <c:v>PCT HEYWOOD, MIDDLETON &amp; ROCHDALE CCG</c:v>
                </c:pt>
                <c:pt idx="208">
                  <c:v>PCT SOUTH SEFTON CCG</c:v>
                </c:pt>
                <c:pt idx="209">
                  <c:v>PCT BARNSLEY CCG</c:v>
                </c:pt>
                <c:pt idx="210">
                  <c:v>PCT BLACKPOOL CCG</c:v>
                </c:pt>
                <c:pt idx="211">
                  <c:v>PCT VALE ROYAL CCG</c:v>
                </c:pt>
                <c:pt idx="212">
                  <c:v>PCT DURHAM DALES,EASINGTON &amp; SEDGEFIELD CCG</c:v>
                </c:pt>
                <c:pt idx="213">
                  <c:v>PCT HALTON CCG</c:v>
                </c:pt>
                <c:pt idx="214">
                  <c:v>PCT WIRRAL CCG</c:v>
                </c:pt>
                <c:pt idx="215">
                  <c:v>PCT WIGAN BOROUGH CCG</c:v>
                </c:pt>
              </c:strCache>
            </c:strRef>
          </c:cat>
          <c:val>
            <c:numRef>
              <c:f>'England PPIs'!$B$2:$B$217</c:f>
              <c:numCache>
                <c:formatCode>#,##0.00</c:formatCode>
                <c:ptCount val="216"/>
                <c:pt idx="0">
                  <c:v>3235.11</c:v>
                </c:pt>
                <c:pt idx="1">
                  <c:v>3290.4500000000012</c:v>
                </c:pt>
                <c:pt idx="2">
                  <c:v>3455.01</c:v>
                </c:pt>
                <c:pt idx="3">
                  <c:v>3575.08</c:v>
                </c:pt>
                <c:pt idx="4">
                  <c:v>3620.08</c:v>
                </c:pt>
                <c:pt idx="5">
                  <c:v>3648.38</c:v>
                </c:pt>
                <c:pt idx="6">
                  <c:v>3664.18</c:v>
                </c:pt>
                <c:pt idx="7">
                  <c:v>3707.8100000000022</c:v>
                </c:pt>
                <c:pt idx="8">
                  <c:v>3772.15</c:v>
                </c:pt>
                <c:pt idx="9">
                  <c:v>3885.14</c:v>
                </c:pt>
                <c:pt idx="10">
                  <c:v>3898.8100000000022</c:v>
                </c:pt>
                <c:pt idx="11">
                  <c:v>3911.34</c:v>
                </c:pt>
                <c:pt idx="12">
                  <c:v>3949.9</c:v>
                </c:pt>
                <c:pt idx="13">
                  <c:v>3984.05</c:v>
                </c:pt>
                <c:pt idx="14">
                  <c:v>4020.4700000000012</c:v>
                </c:pt>
                <c:pt idx="15">
                  <c:v>4073.29</c:v>
                </c:pt>
                <c:pt idx="16">
                  <c:v>4138.34</c:v>
                </c:pt>
                <c:pt idx="17">
                  <c:v>4139.4000000000005</c:v>
                </c:pt>
                <c:pt idx="18">
                  <c:v>4153.3600000000024</c:v>
                </c:pt>
                <c:pt idx="19">
                  <c:v>4186.8</c:v>
                </c:pt>
                <c:pt idx="20">
                  <c:v>4196.0200000000004</c:v>
                </c:pt>
                <c:pt idx="21">
                  <c:v>4220.72</c:v>
                </c:pt>
                <c:pt idx="22">
                  <c:v>4250.8100000000004</c:v>
                </c:pt>
                <c:pt idx="23">
                  <c:v>4303.8900000000003</c:v>
                </c:pt>
                <c:pt idx="24">
                  <c:v>4319.6400000000003</c:v>
                </c:pt>
                <c:pt idx="25">
                  <c:v>4367.05</c:v>
                </c:pt>
                <c:pt idx="26">
                  <c:v>4411.6500000000024</c:v>
                </c:pt>
                <c:pt idx="27">
                  <c:v>4439.1000000000004</c:v>
                </c:pt>
                <c:pt idx="28">
                  <c:v>4455.05</c:v>
                </c:pt>
                <c:pt idx="29">
                  <c:v>4479.3100000000004</c:v>
                </c:pt>
                <c:pt idx="30">
                  <c:v>4482.96</c:v>
                </c:pt>
                <c:pt idx="31">
                  <c:v>4486.54</c:v>
                </c:pt>
                <c:pt idx="32">
                  <c:v>4542.1600000000044</c:v>
                </c:pt>
                <c:pt idx="33">
                  <c:v>4548.04</c:v>
                </c:pt>
                <c:pt idx="34">
                  <c:v>4549.87</c:v>
                </c:pt>
                <c:pt idx="35">
                  <c:v>4582.5</c:v>
                </c:pt>
                <c:pt idx="36">
                  <c:v>4673.83</c:v>
                </c:pt>
                <c:pt idx="37">
                  <c:v>4678.6400000000003</c:v>
                </c:pt>
                <c:pt idx="38">
                  <c:v>4681.83</c:v>
                </c:pt>
                <c:pt idx="39">
                  <c:v>4692.7699999999995</c:v>
                </c:pt>
                <c:pt idx="40">
                  <c:v>4720.3200000000024</c:v>
                </c:pt>
                <c:pt idx="41">
                  <c:v>4735.75</c:v>
                </c:pt>
                <c:pt idx="42">
                  <c:v>4787.72</c:v>
                </c:pt>
                <c:pt idx="43">
                  <c:v>4824.0600000000004</c:v>
                </c:pt>
                <c:pt idx="44">
                  <c:v>4859.4000000000005</c:v>
                </c:pt>
                <c:pt idx="45">
                  <c:v>4902.38</c:v>
                </c:pt>
                <c:pt idx="46">
                  <c:v>4909.3200000000024</c:v>
                </c:pt>
                <c:pt idx="47">
                  <c:v>4918.0200000000004</c:v>
                </c:pt>
                <c:pt idx="48">
                  <c:v>4919.1400000000003</c:v>
                </c:pt>
                <c:pt idx="49">
                  <c:v>4922.96</c:v>
                </c:pt>
                <c:pt idx="50">
                  <c:v>4925.28</c:v>
                </c:pt>
                <c:pt idx="51">
                  <c:v>5009.0600000000004</c:v>
                </c:pt>
                <c:pt idx="52">
                  <c:v>5064.6000000000004</c:v>
                </c:pt>
                <c:pt idx="53">
                  <c:v>5105.8100000000004</c:v>
                </c:pt>
                <c:pt idx="54">
                  <c:v>5122.57</c:v>
                </c:pt>
                <c:pt idx="55">
                  <c:v>5146.2699999999995</c:v>
                </c:pt>
                <c:pt idx="56">
                  <c:v>5162.4000000000005</c:v>
                </c:pt>
                <c:pt idx="57">
                  <c:v>5164.01</c:v>
                </c:pt>
                <c:pt idx="58">
                  <c:v>5201.5</c:v>
                </c:pt>
                <c:pt idx="59">
                  <c:v>5213.6500000000024</c:v>
                </c:pt>
                <c:pt idx="60">
                  <c:v>5215.95</c:v>
                </c:pt>
                <c:pt idx="61">
                  <c:v>5261.54</c:v>
                </c:pt>
                <c:pt idx="62">
                  <c:v>5271.87</c:v>
                </c:pt>
                <c:pt idx="63">
                  <c:v>5273.23</c:v>
                </c:pt>
                <c:pt idx="64">
                  <c:v>5289.78</c:v>
                </c:pt>
                <c:pt idx="65">
                  <c:v>5334.4</c:v>
                </c:pt>
                <c:pt idx="66">
                  <c:v>5338.28</c:v>
                </c:pt>
                <c:pt idx="67">
                  <c:v>5350.41</c:v>
                </c:pt>
                <c:pt idx="68">
                  <c:v>5394.68</c:v>
                </c:pt>
                <c:pt idx="69">
                  <c:v>5410.3600000000024</c:v>
                </c:pt>
                <c:pt idx="70">
                  <c:v>5412.28</c:v>
                </c:pt>
                <c:pt idx="71">
                  <c:v>5418.3200000000024</c:v>
                </c:pt>
                <c:pt idx="72">
                  <c:v>5440.6600000000044</c:v>
                </c:pt>
                <c:pt idx="73">
                  <c:v>5445.8600000000024</c:v>
                </c:pt>
                <c:pt idx="74">
                  <c:v>5477.5</c:v>
                </c:pt>
                <c:pt idx="75">
                  <c:v>5508.02</c:v>
                </c:pt>
                <c:pt idx="76">
                  <c:v>5521.53</c:v>
                </c:pt>
                <c:pt idx="77">
                  <c:v>5549.68</c:v>
                </c:pt>
                <c:pt idx="78">
                  <c:v>5551.88</c:v>
                </c:pt>
                <c:pt idx="79">
                  <c:v>5564.56</c:v>
                </c:pt>
                <c:pt idx="80">
                  <c:v>5590.92</c:v>
                </c:pt>
                <c:pt idx="81">
                  <c:v>5599.6500000000024</c:v>
                </c:pt>
                <c:pt idx="82">
                  <c:v>5684.7699999999995</c:v>
                </c:pt>
                <c:pt idx="83">
                  <c:v>5689.28</c:v>
                </c:pt>
                <c:pt idx="84">
                  <c:v>5700.81</c:v>
                </c:pt>
                <c:pt idx="85">
                  <c:v>5721.21</c:v>
                </c:pt>
                <c:pt idx="86">
                  <c:v>5721.8200000000024</c:v>
                </c:pt>
                <c:pt idx="87">
                  <c:v>5758.37</c:v>
                </c:pt>
                <c:pt idx="88">
                  <c:v>5823.45</c:v>
                </c:pt>
                <c:pt idx="89">
                  <c:v>5837.74</c:v>
                </c:pt>
                <c:pt idx="90">
                  <c:v>5838.6100000000024</c:v>
                </c:pt>
                <c:pt idx="91">
                  <c:v>5840.85</c:v>
                </c:pt>
                <c:pt idx="92">
                  <c:v>5841.6100000000024</c:v>
                </c:pt>
                <c:pt idx="93">
                  <c:v>5843.92</c:v>
                </c:pt>
                <c:pt idx="94">
                  <c:v>5846.22</c:v>
                </c:pt>
                <c:pt idx="95">
                  <c:v>5857.14</c:v>
                </c:pt>
                <c:pt idx="96">
                  <c:v>5861.04</c:v>
                </c:pt>
                <c:pt idx="97">
                  <c:v>5899.83</c:v>
                </c:pt>
                <c:pt idx="98">
                  <c:v>5925.53</c:v>
                </c:pt>
                <c:pt idx="99">
                  <c:v>5932.88</c:v>
                </c:pt>
                <c:pt idx="100">
                  <c:v>5937.05</c:v>
                </c:pt>
                <c:pt idx="101">
                  <c:v>5958.5</c:v>
                </c:pt>
                <c:pt idx="102">
                  <c:v>5978.56</c:v>
                </c:pt>
                <c:pt idx="103">
                  <c:v>5989.2</c:v>
                </c:pt>
                <c:pt idx="104">
                  <c:v>5996.5</c:v>
                </c:pt>
                <c:pt idx="105">
                  <c:v>6017.1600000000044</c:v>
                </c:pt>
                <c:pt idx="106">
                  <c:v>6042.48</c:v>
                </c:pt>
                <c:pt idx="107">
                  <c:v>6046.6</c:v>
                </c:pt>
                <c:pt idx="108">
                  <c:v>6065.57</c:v>
                </c:pt>
                <c:pt idx="109">
                  <c:v>6082.84</c:v>
                </c:pt>
                <c:pt idx="110">
                  <c:v>6090.24</c:v>
                </c:pt>
                <c:pt idx="111">
                  <c:v>6092.96</c:v>
                </c:pt>
                <c:pt idx="112">
                  <c:v>6098.14</c:v>
                </c:pt>
                <c:pt idx="113">
                  <c:v>6116.7</c:v>
                </c:pt>
                <c:pt idx="114">
                  <c:v>6136.48</c:v>
                </c:pt>
                <c:pt idx="115">
                  <c:v>6154.31</c:v>
                </c:pt>
                <c:pt idx="116">
                  <c:v>6169.22</c:v>
                </c:pt>
                <c:pt idx="117">
                  <c:v>6212.99</c:v>
                </c:pt>
                <c:pt idx="118">
                  <c:v>6246.45</c:v>
                </c:pt>
                <c:pt idx="119">
                  <c:v>6313.92</c:v>
                </c:pt>
                <c:pt idx="120">
                  <c:v>6321.6200000000044</c:v>
                </c:pt>
                <c:pt idx="121">
                  <c:v>6397.49</c:v>
                </c:pt>
                <c:pt idx="122">
                  <c:v>6401.2</c:v>
                </c:pt>
                <c:pt idx="123">
                  <c:v>6431.09</c:v>
                </c:pt>
                <c:pt idx="124">
                  <c:v>6466.55</c:v>
                </c:pt>
                <c:pt idx="125">
                  <c:v>6469.6900000000014</c:v>
                </c:pt>
                <c:pt idx="126">
                  <c:v>6480.17</c:v>
                </c:pt>
                <c:pt idx="127">
                  <c:v>6495.26</c:v>
                </c:pt>
                <c:pt idx="128">
                  <c:v>6502.83</c:v>
                </c:pt>
                <c:pt idx="129">
                  <c:v>6519.31</c:v>
                </c:pt>
                <c:pt idx="130">
                  <c:v>6521.94</c:v>
                </c:pt>
                <c:pt idx="131">
                  <c:v>6548.18</c:v>
                </c:pt>
                <c:pt idx="132">
                  <c:v>6550.73</c:v>
                </c:pt>
                <c:pt idx="133">
                  <c:v>6554.06</c:v>
                </c:pt>
                <c:pt idx="134">
                  <c:v>6566.91</c:v>
                </c:pt>
                <c:pt idx="135">
                  <c:v>6590.8600000000024</c:v>
                </c:pt>
                <c:pt idx="136">
                  <c:v>6606.17</c:v>
                </c:pt>
                <c:pt idx="137">
                  <c:v>6607.09</c:v>
                </c:pt>
                <c:pt idx="138">
                  <c:v>6608.75</c:v>
                </c:pt>
                <c:pt idx="139">
                  <c:v>6666.6900000000014</c:v>
                </c:pt>
                <c:pt idx="140">
                  <c:v>6707.78</c:v>
                </c:pt>
                <c:pt idx="141">
                  <c:v>6727.1600000000044</c:v>
                </c:pt>
                <c:pt idx="142">
                  <c:v>6735.45</c:v>
                </c:pt>
                <c:pt idx="143">
                  <c:v>6748.78</c:v>
                </c:pt>
                <c:pt idx="144">
                  <c:v>6750.39</c:v>
                </c:pt>
                <c:pt idx="145">
                  <c:v>6756.3</c:v>
                </c:pt>
                <c:pt idx="146">
                  <c:v>6776.71</c:v>
                </c:pt>
                <c:pt idx="147">
                  <c:v>6780.3200000000024</c:v>
                </c:pt>
                <c:pt idx="148">
                  <c:v>6791.35</c:v>
                </c:pt>
                <c:pt idx="149">
                  <c:v>6810.87</c:v>
                </c:pt>
                <c:pt idx="150">
                  <c:v>6820.4299999999994</c:v>
                </c:pt>
                <c:pt idx="151">
                  <c:v>6825.52</c:v>
                </c:pt>
                <c:pt idx="152">
                  <c:v>6848.7</c:v>
                </c:pt>
                <c:pt idx="153">
                  <c:v>6854.24</c:v>
                </c:pt>
                <c:pt idx="154">
                  <c:v>6854.3</c:v>
                </c:pt>
                <c:pt idx="155">
                  <c:v>6859.01</c:v>
                </c:pt>
                <c:pt idx="156">
                  <c:v>6866.06</c:v>
                </c:pt>
                <c:pt idx="157">
                  <c:v>6890.3600000000024</c:v>
                </c:pt>
                <c:pt idx="158">
                  <c:v>6901.6200000000044</c:v>
                </c:pt>
                <c:pt idx="159">
                  <c:v>6903.03</c:v>
                </c:pt>
                <c:pt idx="160">
                  <c:v>6926.9</c:v>
                </c:pt>
                <c:pt idx="161">
                  <c:v>6928.4299999999994</c:v>
                </c:pt>
                <c:pt idx="162">
                  <c:v>6937.1600000000044</c:v>
                </c:pt>
                <c:pt idx="163">
                  <c:v>7005.4</c:v>
                </c:pt>
                <c:pt idx="164">
                  <c:v>7016.49</c:v>
                </c:pt>
                <c:pt idx="165">
                  <c:v>7026.6600000000044</c:v>
                </c:pt>
                <c:pt idx="166">
                  <c:v>7049.56</c:v>
                </c:pt>
                <c:pt idx="167">
                  <c:v>7050.58</c:v>
                </c:pt>
                <c:pt idx="168">
                  <c:v>7108.6</c:v>
                </c:pt>
                <c:pt idx="169">
                  <c:v>7111.6900000000014</c:v>
                </c:pt>
                <c:pt idx="170">
                  <c:v>7113.63</c:v>
                </c:pt>
                <c:pt idx="171">
                  <c:v>7129.04</c:v>
                </c:pt>
                <c:pt idx="172">
                  <c:v>7143.4</c:v>
                </c:pt>
                <c:pt idx="173">
                  <c:v>7163.83</c:v>
                </c:pt>
                <c:pt idx="174">
                  <c:v>7171.24</c:v>
                </c:pt>
                <c:pt idx="175">
                  <c:v>7172.57</c:v>
                </c:pt>
                <c:pt idx="176">
                  <c:v>7183.52</c:v>
                </c:pt>
                <c:pt idx="177">
                  <c:v>7287.56</c:v>
                </c:pt>
                <c:pt idx="178">
                  <c:v>7305.5</c:v>
                </c:pt>
                <c:pt idx="179">
                  <c:v>7305.64</c:v>
                </c:pt>
                <c:pt idx="180">
                  <c:v>7311.6900000000014</c:v>
                </c:pt>
                <c:pt idx="181">
                  <c:v>7343.9699999999993</c:v>
                </c:pt>
                <c:pt idx="182">
                  <c:v>7349.05</c:v>
                </c:pt>
                <c:pt idx="183">
                  <c:v>7356.09</c:v>
                </c:pt>
                <c:pt idx="184">
                  <c:v>7389.23</c:v>
                </c:pt>
                <c:pt idx="185">
                  <c:v>7392.28</c:v>
                </c:pt>
                <c:pt idx="186">
                  <c:v>7404.28</c:v>
                </c:pt>
                <c:pt idx="187">
                  <c:v>7424.39</c:v>
                </c:pt>
                <c:pt idx="188">
                  <c:v>7473.6900000000014</c:v>
                </c:pt>
                <c:pt idx="189">
                  <c:v>7495.71</c:v>
                </c:pt>
                <c:pt idx="190">
                  <c:v>7595.01</c:v>
                </c:pt>
                <c:pt idx="191">
                  <c:v>7615.75</c:v>
                </c:pt>
                <c:pt idx="192">
                  <c:v>7645.71</c:v>
                </c:pt>
                <c:pt idx="193">
                  <c:v>7714.8200000000024</c:v>
                </c:pt>
                <c:pt idx="194">
                  <c:v>7716.9</c:v>
                </c:pt>
                <c:pt idx="195">
                  <c:v>7727.1200000000044</c:v>
                </c:pt>
                <c:pt idx="196">
                  <c:v>7748.23</c:v>
                </c:pt>
                <c:pt idx="197">
                  <c:v>7761.74</c:v>
                </c:pt>
                <c:pt idx="198">
                  <c:v>7774.23</c:v>
                </c:pt>
                <c:pt idx="199">
                  <c:v>7792.3600000000024</c:v>
                </c:pt>
                <c:pt idx="200">
                  <c:v>7953.22</c:v>
                </c:pt>
                <c:pt idx="201">
                  <c:v>8030.08</c:v>
                </c:pt>
                <c:pt idx="202">
                  <c:v>8161.34</c:v>
                </c:pt>
                <c:pt idx="203">
                  <c:v>8172.8</c:v>
                </c:pt>
                <c:pt idx="204">
                  <c:v>8180.45</c:v>
                </c:pt>
                <c:pt idx="205">
                  <c:v>8190.1</c:v>
                </c:pt>
                <c:pt idx="206">
                  <c:v>8196.4</c:v>
                </c:pt>
                <c:pt idx="207">
                  <c:v>8337.349999999984</c:v>
                </c:pt>
                <c:pt idx="208">
                  <c:v>8360.849999999984</c:v>
                </c:pt>
                <c:pt idx="209">
                  <c:v>8567.93</c:v>
                </c:pt>
                <c:pt idx="210">
                  <c:v>8608.31</c:v>
                </c:pt>
                <c:pt idx="211">
                  <c:v>8610.2199999999866</c:v>
                </c:pt>
                <c:pt idx="212">
                  <c:v>8660.4499999999862</c:v>
                </c:pt>
                <c:pt idx="213">
                  <c:v>8693.61</c:v>
                </c:pt>
                <c:pt idx="214">
                  <c:v>9162.61</c:v>
                </c:pt>
                <c:pt idx="215">
                  <c:v>9188.0300000000007</c:v>
                </c:pt>
              </c:numCache>
            </c:numRef>
          </c:val>
        </c:ser>
        <c:axId val="78080640"/>
        <c:axId val="78102912"/>
      </c:barChart>
      <c:lineChart>
        <c:grouping val="standard"/>
        <c:ser>
          <c:idx val="1"/>
          <c:order val="1"/>
          <c:tx>
            <c:strRef>
              <c:f>'England PPIs'!$C$1</c:f>
              <c:strCache>
                <c:ptCount val="1"/>
                <c:pt idx="0">
                  <c:v>England Average</c:v>
                </c:pt>
              </c:strCache>
            </c:strRef>
          </c:tx>
          <c:marker>
            <c:symbol val="none"/>
          </c:marker>
          <c:cat>
            <c:strRef>
              <c:f>'England PPIs'!$A$2:$A$217</c:f>
              <c:strCache>
                <c:ptCount val="216"/>
                <c:pt idx="0">
                  <c:v>PCT WANDSWORTH CCG</c:v>
                </c:pt>
                <c:pt idx="1">
                  <c:v>PCT LAMBETH CCG</c:v>
                </c:pt>
                <c:pt idx="2">
                  <c:v>PCT CITY AND HACKNEY CCG</c:v>
                </c:pt>
                <c:pt idx="3">
                  <c:v>PCT HARINGEY CCG</c:v>
                </c:pt>
                <c:pt idx="4">
                  <c:v>PCT RICHMOND CCG</c:v>
                </c:pt>
                <c:pt idx="5">
                  <c:v>PCT NEWHAM CCG</c:v>
                </c:pt>
                <c:pt idx="6">
                  <c:v>PCT LEICESTER CITY CCG</c:v>
                </c:pt>
                <c:pt idx="7">
                  <c:v>PCT WEST LONDON (K&amp;C &amp; QPP) CCG</c:v>
                </c:pt>
                <c:pt idx="8">
                  <c:v>PCT CAMDEN CCG</c:v>
                </c:pt>
                <c:pt idx="9">
                  <c:v>PCT SOUTHWARK CCG</c:v>
                </c:pt>
                <c:pt idx="10">
                  <c:v>PCT HAMMERSMITH AND FULHAM CCG</c:v>
                </c:pt>
                <c:pt idx="11">
                  <c:v>PCT SOUTH READING CCG</c:v>
                </c:pt>
                <c:pt idx="12">
                  <c:v>PCT KINGSTON CCG</c:v>
                </c:pt>
                <c:pt idx="13">
                  <c:v>PCT MERTON CCG</c:v>
                </c:pt>
                <c:pt idx="14">
                  <c:v>PCT CENTRAL LONDON (WESTMINSTER) CCG</c:v>
                </c:pt>
                <c:pt idx="15">
                  <c:v>PCT WALTHAM FOREST CCG</c:v>
                </c:pt>
                <c:pt idx="16">
                  <c:v>PCT BRIGHTON &amp; HOVE CCG</c:v>
                </c:pt>
                <c:pt idx="17">
                  <c:v>PCT LEWISHAM CCG</c:v>
                </c:pt>
                <c:pt idx="18">
                  <c:v>PCT NORTH WEST SURREY CCG</c:v>
                </c:pt>
                <c:pt idx="19">
                  <c:v>PCT ISLINGTON CCG</c:v>
                </c:pt>
                <c:pt idx="20">
                  <c:v>PCT WINDSOR, ASCOT AND MAIDENHEAD CCG</c:v>
                </c:pt>
                <c:pt idx="21">
                  <c:v>PCT BARKING &amp; DAGENHAM CCG</c:v>
                </c:pt>
                <c:pt idx="22">
                  <c:v>PCT EALING CCG</c:v>
                </c:pt>
                <c:pt idx="23">
                  <c:v>PCT NORWICH CCG</c:v>
                </c:pt>
                <c:pt idx="24">
                  <c:v>PCT GUILDFORD AND WAVERLEY CCG</c:v>
                </c:pt>
                <c:pt idx="25">
                  <c:v>PCT HOUNSLOW CCG</c:v>
                </c:pt>
                <c:pt idx="26">
                  <c:v>PCT EAST LEICESTERSHIRE AND RUTLAND CCG</c:v>
                </c:pt>
                <c:pt idx="27">
                  <c:v>PCT WOKINGHAM CCG</c:v>
                </c:pt>
                <c:pt idx="28">
                  <c:v>PCT BRENT CCG</c:v>
                </c:pt>
                <c:pt idx="29">
                  <c:v>PCT BRACKNELL AND ASCOT CCG</c:v>
                </c:pt>
                <c:pt idx="30">
                  <c:v>PCT SURREY DOWNS CCG</c:v>
                </c:pt>
                <c:pt idx="31">
                  <c:v>PCT ENFIELD CCG</c:v>
                </c:pt>
                <c:pt idx="32">
                  <c:v>PCT SLOUGH CCG</c:v>
                </c:pt>
                <c:pt idx="33">
                  <c:v>PCT GREENWICH CCG</c:v>
                </c:pt>
                <c:pt idx="34">
                  <c:v>PCT THURROCK CCG</c:v>
                </c:pt>
                <c:pt idx="35">
                  <c:v>PCT CHILTERN CCG</c:v>
                </c:pt>
                <c:pt idx="36">
                  <c:v>PCT REDBRIDGE CCG</c:v>
                </c:pt>
                <c:pt idx="37">
                  <c:v>PCT MILTON KEYNES CCG</c:v>
                </c:pt>
                <c:pt idx="38">
                  <c:v>PCT NEWBURY AND DISTRICT CCG</c:v>
                </c:pt>
                <c:pt idx="39">
                  <c:v>PCT TOWER HAMLETS CCG</c:v>
                </c:pt>
                <c:pt idx="40">
                  <c:v>PCT CROYDON CCG</c:v>
                </c:pt>
                <c:pt idx="41">
                  <c:v>PCT WEST LEICESTERSHIRE CCG</c:v>
                </c:pt>
                <c:pt idx="42">
                  <c:v>PCT HILLINGDON CCG</c:v>
                </c:pt>
                <c:pt idx="43">
                  <c:v>PCT BARNET CCG</c:v>
                </c:pt>
                <c:pt idx="44">
                  <c:v>PCT BIRMINGHAM SOUTH AND CENTRAL CCG</c:v>
                </c:pt>
                <c:pt idx="45">
                  <c:v>PCT NORTH &amp; WEST READING CCG</c:v>
                </c:pt>
                <c:pt idx="46">
                  <c:v>PCT BRADFORD CITY CCG</c:v>
                </c:pt>
                <c:pt idx="47">
                  <c:v>PCT HARROW CCG</c:v>
                </c:pt>
                <c:pt idx="48">
                  <c:v>PCT DUDLEY CCG</c:v>
                </c:pt>
                <c:pt idx="49">
                  <c:v>PCT NOTTINGHAM CITY CCG</c:v>
                </c:pt>
                <c:pt idx="50">
                  <c:v>PCT HERTS VALLEYS CCG</c:v>
                </c:pt>
                <c:pt idx="51">
                  <c:v>PCT OXFORDSHIRE CCG</c:v>
                </c:pt>
                <c:pt idx="52">
                  <c:v>PCT SURREY HEATH CCG</c:v>
                </c:pt>
                <c:pt idx="53">
                  <c:v>PCT BASILDON AND BRENTWOOD CCG</c:v>
                </c:pt>
                <c:pt idx="54">
                  <c:v>PCT AYLESBURY VALE CCG</c:v>
                </c:pt>
                <c:pt idx="55">
                  <c:v>PCT EAST SURREY CCG</c:v>
                </c:pt>
                <c:pt idx="56">
                  <c:v>PCT SUTTON CCG</c:v>
                </c:pt>
                <c:pt idx="57">
                  <c:v>PCT HORSHAM AND MID SUSSEX CCG</c:v>
                </c:pt>
                <c:pt idx="58">
                  <c:v>PCT WOLVERHAMPTON CCG</c:v>
                </c:pt>
                <c:pt idx="59">
                  <c:v>PCT SOUTHAMPTON CCG</c:v>
                </c:pt>
                <c:pt idx="60">
                  <c:v>PCT SOUTHEND CCG</c:v>
                </c:pt>
                <c:pt idx="61">
                  <c:v>PCT RUSHCLIFFE CCG</c:v>
                </c:pt>
                <c:pt idx="62">
                  <c:v>PCT SE STAFFS &amp; SEISDON PENINSULAR CCG</c:v>
                </c:pt>
                <c:pt idx="63">
                  <c:v>PCT LUTON CCG</c:v>
                </c:pt>
                <c:pt idx="64">
                  <c:v>PCT BROMLEY CCG</c:v>
                </c:pt>
                <c:pt idx="65">
                  <c:v>PCT BRISTOL CCG</c:v>
                </c:pt>
                <c:pt idx="66">
                  <c:v>PCT HULL CCG</c:v>
                </c:pt>
                <c:pt idx="67">
                  <c:v>PCT MEDWAY CCG</c:v>
                </c:pt>
                <c:pt idx="68">
                  <c:v>PCT WALSALL CCG</c:v>
                </c:pt>
                <c:pt idx="69">
                  <c:v>PCT NORTH EAST HAMPSHIRE AND FARNHAM CCG</c:v>
                </c:pt>
                <c:pt idx="70">
                  <c:v>PCT BIRMINGHAM CROSSCITY CCG</c:v>
                </c:pt>
                <c:pt idx="71">
                  <c:v>PCT EAST AND NORTH HERTFORDSHIRE CCG</c:v>
                </c:pt>
                <c:pt idx="72">
                  <c:v>PCT HAVERING CCG</c:v>
                </c:pt>
                <c:pt idx="73">
                  <c:v>PCT CENTRAL MANCHESTER CCG</c:v>
                </c:pt>
                <c:pt idx="74">
                  <c:v>PCT CAMBRIDGESHIRE AND PETERBOROUGH CCG</c:v>
                </c:pt>
                <c:pt idx="75">
                  <c:v>PCT GLOUCESTERSHIRE CCG</c:v>
                </c:pt>
                <c:pt idx="76">
                  <c:v>PCT BEXLEY CCG</c:v>
                </c:pt>
                <c:pt idx="77">
                  <c:v>PCT SANDWELL AND WEST BIRMINGHAM CCG</c:v>
                </c:pt>
                <c:pt idx="78">
                  <c:v>PCT NOTTINGHAM WEST CCG</c:v>
                </c:pt>
                <c:pt idx="79">
                  <c:v>PCT BEDFORDSHIRE CCG</c:v>
                </c:pt>
                <c:pt idx="80">
                  <c:v>PCT EAST STAFFORDSHIRE CCG</c:v>
                </c:pt>
                <c:pt idx="81">
                  <c:v>PCT CRAWLEY CCG</c:v>
                </c:pt>
                <c:pt idx="82">
                  <c:v>PCT REDDITCH AND BROMSGROVE CCG</c:v>
                </c:pt>
                <c:pt idx="83">
                  <c:v>PCT CASTLE POINT AND ROCHFORD CCG</c:v>
                </c:pt>
                <c:pt idx="84">
                  <c:v>PCT WYRE FOREST CCG</c:v>
                </c:pt>
                <c:pt idx="85">
                  <c:v>PCT SOUTHERN DERBYSHIRE CCG</c:v>
                </c:pt>
                <c:pt idx="86">
                  <c:v>PCT DARTFORD, GRAVESHAM AND SWANLEY CCG</c:v>
                </c:pt>
                <c:pt idx="87">
                  <c:v>PCT AIREDALE, WHARFEDALE AND CRAVEN CCG</c:v>
                </c:pt>
                <c:pt idx="88">
                  <c:v>PCT NORTH HAMPSHIRE CCG</c:v>
                </c:pt>
                <c:pt idx="89">
                  <c:v>PCT NORTH NORFOLK CCG</c:v>
                </c:pt>
                <c:pt idx="90">
                  <c:v>PCT COVENTRY AND RUGBY CCG</c:v>
                </c:pt>
                <c:pt idx="91">
                  <c:v>PCT LEEDS NORTH CCG</c:v>
                </c:pt>
                <c:pt idx="92">
                  <c:v>PCT SOLIHULL CCG</c:v>
                </c:pt>
                <c:pt idx="93">
                  <c:v>PCT WEST ESSEX CCG</c:v>
                </c:pt>
                <c:pt idx="94">
                  <c:v>PCT BATH AND NORTH EAST SOMERSET CCG</c:v>
                </c:pt>
                <c:pt idx="95">
                  <c:v>PCT SWALE CCG</c:v>
                </c:pt>
                <c:pt idx="96">
                  <c:v>PCT SOUTH WORCESTERSHIRE CCG</c:v>
                </c:pt>
                <c:pt idx="97">
                  <c:v>PCT HIGH WEALD LEWES HAVENS CCG</c:v>
                </c:pt>
                <c:pt idx="98">
                  <c:v>PCT GREATER HUDDERSFIELD CCG</c:v>
                </c:pt>
                <c:pt idx="99">
                  <c:v>PCT SOUTH WARWICKSHIRE CCG</c:v>
                </c:pt>
                <c:pt idx="100">
                  <c:v>PCT GREATER PRESTON CCG</c:v>
                </c:pt>
                <c:pt idx="101">
                  <c:v>PCT SOUTH NORFOLK CCG</c:v>
                </c:pt>
                <c:pt idx="102">
                  <c:v>PCT WEST KENT CCG</c:v>
                </c:pt>
                <c:pt idx="103">
                  <c:v>PCT NOTTINGHAM NORTH &amp; EAST CCG</c:v>
                </c:pt>
                <c:pt idx="104">
                  <c:v>PCT WEST HAMPSHIRE CCG</c:v>
                </c:pt>
                <c:pt idx="105">
                  <c:v>PCT LEEDS WEST CCG</c:v>
                </c:pt>
                <c:pt idx="106">
                  <c:v>PCT EREWASH CCG</c:v>
                </c:pt>
                <c:pt idx="107">
                  <c:v>PCT BRADFORD DISTRICTS CCG</c:v>
                </c:pt>
                <c:pt idx="108">
                  <c:v>PCT NORTH KIRKLEES CCG</c:v>
                </c:pt>
                <c:pt idx="109">
                  <c:v>PCT HEREFORDSHIRE CCG</c:v>
                </c:pt>
                <c:pt idx="110">
                  <c:v>PCT CHORLEY AND SOUTH RIBBLE CCG</c:v>
                </c:pt>
                <c:pt idx="111">
                  <c:v>PCT ASHFORD CCG</c:v>
                </c:pt>
                <c:pt idx="112">
                  <c:v>PCT CANTERBURY AND COASTAL CCG</c:v>
                </c:pt>
                <c:pt idx="113">
                  <c:v>PCT MID ESSEX CCG</c:v>
                </c:pt>
                <c:pt idx="114">
                  <c:v>PCT SOUTH GLOUCESTERSHIRE CCG</c:v>
                </c:pt>
                <c:pt idx="115">
                  <c:v>PCT STOCKPORT CCG</c:v>
                </c:pt>
                <c:pt idx="116">
                  <c:v>PCT NENE CCG</c:v>
                </c:pt>
                <c:pt idx="117">
                  <c:v>PCT VALE OF YORK CCG</c:v>
                </c:pt>
                <c:pt idx="118">
                  <c:v>PCT CALDERDALE CCG</c:v>
                </c:pt>
                <c:pt idx="119">
                  <c:v>PCT NORTH SOMERSET CCG</c:v>
                </c:pt>
                <c:pt idx="120">
                  <c:v>PCT NORTH DERBYSHIRE CCG</c:v>
                </c:pt>
                <c:pt idx="121">
                  <c:v>PCT DORSET CCG</c:v>
                </c:pt>
                <c:pt idx="122">
                  <c:v>PCT WEST SUFFOLK CCG</c:v>
                </c:pt>
                <c:pt idx="123">
                  <c:v>PCT HARROGATE AND RURAL DISTRICT CCG</c:v>
                </c:pt>
                <c:pt idx="124">
                  <c:v>Hywel Dda</c:v>
                </c:pt>
                <c:pt idx="125">
                  <c:v>PCT WILTSHIRE CCG</c:v>
                </c:pt>
                <c:pt idx="126">
                  <c:v>PCT LINCOLNSHIRE WEST CCG</c:v>
                </c:pt>
                <c:pt idx="127">
                  <c:v>PCT NORTH, EAST, WEST DEVON CCG</c:v>
                </c:pt>
                <c:pt idx="128">
                  <c:v>PCT TELFORD &amp; WREKIN CCG</c:v>
                </c:pt>
                <c:pt idx="129">
                  <c:v>PCT PORTSMOUTH CCG</c:v>
                </c:pt>
                <c:pt idx="130">
                  <c:v>PCT WARWICKSHIRE NORTH CCG</c:v>
                </c:pt>
                <c:pt idx="131">
                  <c:v>PCT WEST LANCASHIRE CCG</c:v>
                </c:pt>
                <c:pt idx="132">
                  <c:v>PCT NEWCASTLE GATESHEAD CCG</c:v>
                </c:pt>
                <c:pt idx="133">
                  <c:v>PCT EAST RIDING OF YORKSHIRE CCG</c:v>
                </c:pt>
                <c:pt idx="134">
                  <c:v>PCT SWINDON CCG</c:v>
                </c:pt>
                <c:pt idx="135">
                  <c:v>Cardiff and Vale</c:v>
                </c:pt>
                <c:pt idx="136">
                  <c:v>PCT GREAT YARMOUTH &amp; WAVENEY CCG</c:v>
                </c:pt>
                <c:pt idx="137">
                  <c:v>PCT NORTH EAST ESSEX CCG</c:v>
                </c:pt>
                <c:pt idx="138">
                  <c:v>PCT DARLINGTON CCG</c:v>
                </c:pt>
                <c:pt idx="139">
                  <c:v>PCT ISLE OF WIGHT CCG</c:v>
                </c:pt>
                <c:pt idx="140">
                  <c:v>Cwm Taf</c:v>
                </c:pt>
                <c:pt idx="141">
                  <c:v>PCT BURY CCG</c:v>
                </c:pt>
                <c:pt idx="142">
                  <c:v>PCT SOMERSET CCG</c:v>
                </c:pt>
                <c:pt idx="143">
                  <c:v>PCT NEWARK &amp; SHERWOOD CCG</c:v>
                </c:pt>
                <c:pt idx="144">
                  <c:v>PCT WEST NORFOLK CCG</c:v>
                </c:pt>
                <c:pt idx="145">
                  <c:v>PCT EASTERN CHESHIRE CCG</c:v>
                </c:pt>
                <c:pt idx="146">
                  <c:v>PCT EASTBOURNE, HAILSHAM AND SEAFORD CCG</c:v>
                </c:pt>
                <c:pt idx="147">
                  <c:v>PCT NORTH EAST LINCOLNSHIRE CCG</c:v>
                </c:pt>
                <c:pt idx="148">
                  <c:v>PCT STAFFORD AND SURROUNDS CCG</c:v>
                </c:pt>
                <c:pt idx="149">
                  <c:v>ABMU</c:v>
                </c:pt>
                <c:pt idx="150">
                  <c:v>PCT WAKEFIELD CCG</c:v>
                </c:pt>
                <c:pt idx="151">
                  <c:v>PCT IPSWICH AND EAST SUFFOLK CCG</c:v>
                </c:pt>
                <c:pt idx="152">
                  <c:v>PCT SHROPSHIRE CCG</c:v>
                </c:pt>
                <c:pt idx="153">
                  <c:v>PCT SOUTH DEVON AND TORBAY CCG</c:v>
                </c:pt>
                <c:pt idx="154">
                  <c:v>PCT SOUTH WEST LINCOLNSHIRE CCG</c:v>
                </c:pt>
                <c:pt idx="155">
                  <c:v>PCT HARTLEPOOL AND STOCKTON-ON-TEES CCG</c:v>
                </c:pt>
                <c:pt idx="156">
                  <c:v>PCT CANNOCK CHASE CCG</c:v>
                </c:pt>
                <c:pt idx="157">
                  <c:v>PCT SUNDERLAND CCG</c:v>
                </c:pt>
                <c:pt idx="158">
                  <c:v>PCT COASTAL WEST SUSSEX CCG</c:v>
                </c:pt>
                <c:pt idx="159">
                  <c:v>PCT LEEDS SOUTH AND EAST CCG</c:v>
                </c:pt>
                <c:pt idx="160">
                  <c:v>PCT SHEFFIELD CCG</c:v>
                </c:pt>
                <c:pt idx="161">
                  <c:v>Powys</c:v>
                </c:pt>
                <c:pt idx="162">
                  <c:v>PCT CORBY CCG</c:v>
                </c:pt>
                <c:pt idx="163">
                  <c:v>PCT TRAFFORD CCG</c:v>
                </c:pt>
                <c:pt idx="164">
                  <c:v>PCT SOUTH KENT COAST CCG</c:v>
                </c:pt>
                <c:pt idx="165">
                  <c:v>PCT CUMBRIA CCG</c:v>
                </c:pt>
                <c:pt idx="166">
                  <c:v>PCT SOUTH TYNESIDE CCG</c:v>
                </c:pt>
                <c:pt idx="167">
                  <c:v>PCT LANCASHIRE NORTH CCG</c:v>
                </c:pt>
                <c:pt idx="168">
                  <c:v>PCT THANET CCG</c:v>
                </c:pt>
                <c:pt idx="169">
                  <c:v>PCT SOUTH EASTERN HAMPSHIRE CCG</c:v>
                </c:pt>
                <c:pt idx="170">
                  <c:v>PCT FAREHAM AND GOSPORT CCG</c:v>
                </c:pt>
                <c:pt idx="171">
                  <c:v>PCT SOUTH LINCOLNSHIRE CCG</c:v>
                </c:pt>
                <c:pt idx="172">
                  <c:v>PCT MANSFIELD &amp; ASHFIELD CCG</c:v>
                </c:pt>
                <c:pt idx="173">
                  <c:v>PCT SALFORD CCG</c:v>
                </c:pt>
                <c:pt idx="174">
                  <c:v>PCT NORTHUMBERLAND CCG</c:v>
                </c:pt>
                <c:pt idx="175">
                  <c:v>PCT NORTH TYNESIDE CCG</c:v>
                </c:pt>
                <c:pt idx="176">
                  <c:v>PCT WEST CHESHIRE CCG</c:v>
                </c:pt>
                <c:pt idx="177">
                  <c:v>PCT ST HELENS CCG</c:v>
                </c:pt>
                <c:pt idx="178">
                  <c:v>PCT HARDWICK CCG</c:v>
                </c:pt>
                <c:pt idx="179">
                  <c:v>PCT SOUTH MANCHESTER CCG</c:v>
                </c:pt>
                <c:pt idx="180">
                  <c:v>PCT BOLTON CCG</c:v>
                </c:pt>
                <c:pt idx="181">
                  <c:v>PCT HASTINGS &amp; ROTHER CCG</c:v>
                </c:pt>
                <c:pt idx="182">
                  <c:v>Aneurin Bevan</c:v>
                </c:pt>
                <c:pt idx="183">
                  <c:v>PCT KERNOW CCG</c:v>
                </c:pt>
                <c:pt idx="184">
                  <c:v>PCT ROTHERHAM CCG</c:v>
                </c:pt>
                <c:pt idx="185">
                  <c:v>PCT HAMBLETON, RICHMONDSHIRE AND WHITBY CCG</c:v>
                </c:pt>
                <c:pt idx="186">
                  <c:v>PCT NORTH LINCOLNSHIRE CCG</c:v>
                </c:pt>
                <c:pt idx="187">
                  <c:v>PCT SOUTHPORT AND FORMBY CCG</c:v>
                </c:pt>
                <c:pt idx="188">
                  <c:v>PCT SCARBOROUGH AND RYEDALE CCG</c:v>
                </c:pt>
                <c:pt idx="189">
                  <c:v>PCT NORTH MANCHESTER CCG</c:v>
                </c:pt>
                <c:pt idx="190">
                  <c:v>BCU</c:v>
                </c:pt>
                <c:pt idx="191">
                  <c:v>PCT STOKE ON TRENT CCG</c:v>
                </c:pt>
                <c:pt idx="192">
                  <c:v>PCT BASSETLAW CCG</c:v>
                </c:pt>
                <c:pt idx="193">
                  <c:v>PCT TAMESIDE AND GLOSSOP CCG</c:v>
                </c:pt>
                <c:pt idx="194">
                  <c:v>PCT OLDHAM CCG</c:v>
                </c:pt>
                <c:pt idx="195">
                  <c:v>PCT KNOWSLEY CCG</c:v>
                </c:pt>
                <c:pt idx="196">
                  <c:v>PCT NORTH STAFFORDSHIRE CCG</c:v>
                </c:pt>
                <c:pt idx="197">
                  <c:v>PCT SOUTH TEES CCG</c:v>
                </c:pt>
                <c:pt idx="198">
                  <c:v>PCT EAST LANCASHIRE CCG</c:v>
                </c:pt>
                <c:pt idx="199">
                  <c:v>PCT WARRINGTON CCG</c:v>
                </c:pt>
                <c:pt idx="200">
                  <c:v>PCT DONCASTER CCG</c:v>
                </c:pt>
                <c:pt idx="201">
                  <c:v>PCT NORTH DURHAM CCG</c:v>
                </c:pt>
                <c:pt idx="202">
                  <c:v>PCT LINCOLNSHIRE EAST CCG</c:v>
                </c:pt>
                <c:pt idx="203">
                  <c:v>PCT BLACKBURN WITH DARWEN CCG</c:v>
                </c:pt>
                <c:pt idx="204">
                  <c:v>PCT LIVERPOOL CCG</c:v>
                </c:pt>
                <c:pt idx="205">
                  <c:v>PCT FYLDE &amp; WYRE CCG</c:v>
                </c:pt>
                <c:pt idx="206">
                  <c:v>PCT SOUTH CHESHIRE CCG</c:v>
                </c:pt>
                <c:pt idx="207">
                  <c:v>PCT HEYWOOD, MIDDLETON &amp; ROCHDALE CCG</c:v>
                </c:pt>
                <c:pt idx="208">
                  <c:v>PCT SOUTH SEFTON CCG</c:v>
                </c:pt>
                <c:pt idx="209">
                  <c:v>PCT BARNSLEY CCG</c:v>
                </c:pt>
                <c:pt idx="210">
                  <c:v>PCT BLACKPOOL CCG</c:v>
                </c:pt>
                <c:pt idx="211">
                  <c:v>PCT VALE ROYAL CCG</c:v>
                </c:pt>
                <c:pt idx="212">
                  <c:v>PCT DURHAM DALES,EASINGTON &amp; SEDGEFIELD CCG</c:v>
                </c:pt>
                <c:pt idx="213">
                  <c:v>PCT HALTON CCG</c:v>
                </c:pt>
                <c:pt idx="214">
                  <c:v>PCT WIRRAL CCG</c:v>
                </c:pt>
                <c:pt idx="215">
                  <c:v>PCT WIGAN BOROUGH CCG</c:v>
                </c:pt>
              </c:strCache>
            </c:strRef>
          </c:cat>
          <c:val>
            <c:numRef>
              <c:f>'England PPIs'!$C$2:$C$217</c:f>
              <c:numCache>
                <c:formatCode>General</c:formatCode>
                <c:ptCount val="216"/>
                <c:pt idx="0">
                  <c:v>6015.25</c:v>
                </c:pt>
                <c:pt idx="1">
                  <c:v>6015.25</c:v>
                </c:pt>
                <c:pt idx="2">
                  <c:v>6015.25</c:v>
                </c:pt>
                <c:pt idx="3">
                  <c:v>6015.25</c:v>
                </c:pt>
                <c:pt idx="4">
                  <c:v>6015.25</c:v>
                </c:pt>
                <c:pt idx="5">
                  <c:v>6015.25</c:v>
                </c:pt>
                <c:pt idx="6">
                  <c:v>6015.25</c:v>
                </c:pt>
                <c:pt idx="7">
                  <c:v>6015.25</c:v>
                </c:pt>
                <c:pt idx="8">
                  <c:v>6015.25</c:v>
                </c:pt>
                <c:pt idx="9">
                  <c:v>6015.25</c:v>
                </c:pt>
                <c:pt idx="10">
                  <c:v>6015.25</c:v>
                </c:pt>
                <c:pt idx="11">
                  <c:v>6015.25</c:v>
                </c:pt>
                <c:pt idx="12">
                  <c:v>6015.25</c:v>
                </c:pt>
                <c:pt idx="13">
                  <c:v>6015.25</c:v>
                </c:pt>
                <c:pt idx="14">
                  <c:v>6015.25</c:v>
                </c:pt>
                <c:pt idx="15">
                  <c:v>6015.25</c:v>
                </c:pt>
                <c:pt idx="16">
                  <c:v>6015.25</c:v>
                </c:pt>
                <c:pt idx="17">
                  <c:v>6015.25</c:v>
                </c:pt>
                <c:pt idx="18">
                  <c:v>6015.25</c:v>
                </c:pt>
                <c:pt idx="19">
                  <c:v>6015.25</c:v>
                </c:pt>
                <c:pt idx="20">
                  <c:v>6015.25</c:v>
                </c:pt>
                <c:pt idx="21">
                  <c:v>6015.25</c:v>
                </c:pt>
                <c:pt idx="22">
                  <c:v>6015.25</c:v>
                </c:pt>
                <c:pt idx="23">
                  <c:v>6015.25</c:v>
                </c:pt>
                <c:pt idx="24">
                  <c:v>6015.25</c:v>
                </c:pt>
                <c:pt idx="25">
                  <c:v>6015.25</c:v>
                </c:pt>
                <c:pt idx="26">
                  <c:v>6015.25</c:v>
                </c:pt>
                <c:pt idx="27">
                  <c:v>6015.25</c:v>
                </c:pt>
                <c:pt idx="28">
                  <c:v>6015.25</c:v>
                </c:pt>
                <c:pt idx="29">
                  <c:v>6015.25</c:v>
                </c:pt>
                <c:pt idx="30">
                  <c:v>6015.25</c:v>
                </c:pt>
                <c:pt idx="31">
                  <c:v>6015.25</c:v>
                </c:pt>
                <c:pt idx="32">
                  <c:v>6015.25</c:v>
                </c:pt>
                <c:pt idx="33">
                  <c:v>6015.25</c:v>
                </c:pt>
                <c:pt idx="34">
                  <c:v>6015.25</c:v>
                </c:pt>
                <c:pt idx="35">
                  <c:v>6015.25</c:v>
                </c:pt>
                <c:pt idx="36">
                  <c:v>6015.25</c:v>
                </c:pt>
                <c:pt idx="37">
                  <c:v>6015.25</c:v>
                </c:pt>
                <c:pt idx="38">
                  <c:v>6015.25</c:v>
                </c:pt>
                <c:pt idx="39">
                  <c:v>6015.25</c:v>
                </c:pt>
                <c:pt idx="40">
                  <c:v>6015.25</c:v>
                </c:pt>
                <c:pt idx="41">
                  <c:v>6015.25</c:v>
                </c:pt>
                <c:pt idx="42">
                  <c:v>6015.25</c:v>
                </c:pt>
                <c:pt idx="43">
                  <c:v>6015.25</c:v>
                </c:pt>
                <c:pt idx="44">
                  <c:v>6015.25</c:v>
                </c:pt>
                <c:pt idx="45">
                  <c:v>6015.25</c:v>
                </c:pt>
                <c:pt idx="46">
                  <c:v>6015.25</c:v>
                </c:pt>
                <c:pt idx="47">
                  <c:v>6015.25</c:v>
                </c:pt>
                <c:pt idx="48">
                  <c:v>6015.25</c:v>
                </c:pt>
                <c:pt idx="49">
                  <c:v>6015.25</c:v>
                </c:pt>
                <c:pt idx="50">
                  <c:v>6015.25</c:v>
                </c:pt>
                <c:pt idx="51">
                  <c:v>6015.25</c:v>
                </c:pt>
                <c:pt idx="52">
                  <c:v>6015.25</c:v>
                </c:pt>
                <c:pt idx="53">
                  <c:v>6015.25</c:v>
                </c:pt>
                <c:pt idx="54">
                  <c:v>6015.25</c:v>
                </c:pt>
                <c:pt idx="55">
                  <c:v>6015.25</c:v>
                </c:pt>
                <c:pt idx="56">
                  <c:v>6015.25</c:v>
                </c:pt>
                <c:pt idx="57">
                  <c:v>6015.25</c:v>
                </c:pt>
                <c:pt idx="58">
                  <c:v>6015.25</c:v>
                </c:pt>
                <c:pt idx="59">
                  <c:v>6015.25</c:v>
                </c:pt>
                <c:pt idx="60">
                  <c:v>6015.25</c:v>
                </c:pt>
                <c:pt idx="61">
                  <c:v>6015.25</c:v>
                </c:pt>
                <c:pt idx="62">
                  <c:v>6015.25</c:v>
                </c:pt>
                <c:pt idx="63">
                  <c:v>6015.25</c:v>
                </c:pt>
                <c:pt idx="64">
                  <c:v>6015.25</c:v>
                </c:pt>
                <c:pt idx="65">
                  <c:v>6015.25</c:v>
                </c:pt>
                <c:pt idx="66">
                  <c:v>6015.25</c:v>
                </c:pt>
                <c:pt idx="67">
                  <c:v>6015.25</c:v>
                </c:pt>
                <c:pt idx="68">
                  <c:v>6015.25</c:v>
                </c:pt>
                <c:pt idx="69">
                  <c:v>6015.25</c:v>
                </c:pt>
                <c:pt idx="70">
                  <c:v>6015.25</c:v>
                </c:pt>
                <c:pt idx="71">
                  <c:v>6015.25</c:v>
                </c:pt>
                <c:pt idx="72">
                  <c:v>6015.25</c:v>
                </c:pt>
                <c:pt idx="73">
                  <c:v>6015.25</c:v>
                </c:pt>
                <c:pt idx="74">
                  <c:v>6015.25</c:v>
                </c:pt>
                <c:pt idx="75">
                  <c:v>6015.25</c:v>
                </c:pt>
                <c:pt idx="76">
                  <c:v>6015.25</c:v>
                </c:pt>
                <c:pt idx="77">
                  <c:v>6015.25</c:v>
                </c:pt>
                <c:pt idx="78">
                  <c:v>6015.25</c:v>
                </c:pt>
                <c:pt idx="79">
                  <c:v>6015.25</c:v>
                </c:pt>
                <c:pt idx="80">
                  <c:v>6015.25</c:v>
                </c:pt>
                <c:pt idx="81">
                  <c:v>6015.25</c:v>
                </c:pt>
                <c:pt idx="82">
                  <c:v>6015.25</c:v>
                </c:pt>
                <c:pt idx="83">
                  <c:v>6015.25</c:v>
                </c:pt>
                <c:pt idx="84">
                  <c:v>6015.25</c:v>
                </c:pt>
                <c:pt idx="85">
                  <c:v>6015.25</c:v>
                </c:pt>
                <c:pt idx="86">
                  <c:v>6015.25</c:v>
                </c:pt>
                <c:pt idx="87">
                  <c:v>6015.25</c:v>
                </c:pt>
                <c:pt idx="88">
                  <c:v>6015.25</c:v>
                </c:pt>
                <c:pt idx="89">
                  <c:v>6015.25</c:v>
                </c:pt>
                <c:pt idx="90">
                  <c:v>6015.25</c:v>
                </c:pt>
                <c:pt idx="91">
                  <c:v>6015.25</c:v>
                </c:pt>
                <c:pt idx="92">
                  <c:v>6015.25</c:v>
                </c:pt>
                <c:pt idx="93">
                  <c:v>6015.25</c:v>
                </c:pt>
                <c:pt idx="94">
                  <c:v>6015.25</c:v>
                </c:pt>
                <c:pt idx="95">
                  <c:v>6015.25</c:v>
                </c:pt>
                <c:pt idx="96">
                  <c:v>6015.25</c:v>
                </c:pt>
                <c:pt idx="97">
                  <c:v>6015.25</c:v>
                </c:pt>
                <c:pt idx="98">
                  <c:v>6015.25</c:v>
                </c:pt>
                <c:pt idx="99">
                  <c:v>6015.25</c:v>
                </c:pt>
                <c:pt idx="100">
                  <c:v>6015.25</c:v>
                </c:pt>
                <c:pt idx="101">
                  <c:v>6015.25</c:v>
                </c:pt>
                <c:pt idx="102">
                  <c:v>6015.25</c:v>
                </c:pt>
                <c:pt idx="103">
                  <c:v>6015.25</c:v>
                </c:pt>
                <c:pt idx="104">
                  <c:v>6015.25</c:v>
                </c:pt>
                <c:pt idx="105">
                  <c:v>6015.25</c:v>
                </c:pt>
                <c:pt idx="106">
                  <c:v>6015.25</c:v>
                </c:pt>
                <c:pt idx="107">
                  <c:v>6015.25</c:v>
                </c:pt>
                <c:pt idx="108">
                  <c:v>6015.25</c:v>
                </c:pt>
                <c:pt idx="109">
                  <c:v>6015.25</c:v>
                </c:pt>
                <c:pt idx="110">
                  <c:v>6015.25</c:v>
                </c:pt>
                <c:pt idx="111">
                  <c:v>6015.25</c:v>
                </c:pt>
                <c:pt idx="112">
                  <c:v>6015.25</c:v>
                </c:pt>
                <c:pt idx="113">
                  <c:v>6015.25</c:v>
                </c:pt>
                <c:pt idx="114">
                  <c:v>6015.25</c:v>
                </c:pt>
                <c:pt idx="115">
                  <c:v>6015.25</c:v>
                </c:pt>
                <c:pt idx="116">
                  <c:v>6015.25</c:v>
                </c:pt>
                <c:pt idx="117">
                  <c:v>6015.25</c:v>
                </c:pt>
                <c:pt idx="118">
                  <c:v>6015.25</c:v>
                </c:pt>
                <c:pt idx="119">
                  <c:v>6015.25</c:v>
                </c:pt>
                <c:pt idx="120">
                  <c:v>6015.25</c:v>
                </c:pt>
                <c:pt idx="121">
                  <c:v>6015.25</c:v>
                </c:pt>
                <c:pt idx="122">
                  <c:v>6015.25</c:v>
                </c:pt>
                <c:pt idx="123">
                  <c:v>6015.25</c:v>
                </c:pt>
                <c:pt idx="124">
                  <c:v>6015.25</c:v>
                </c:pt>
                <c:pt idx="125">
                  <c:v>6015.25</c:v>
                </c:pt>
                <c:pt idx="126">
                  <c:v>6015.25</c:v>
                </c:pt>
                <c:pt idx="127">
                  <c:v>6015.25</c:v>
                </c:pt>
                <c:pt idx="128">
                  <c:v>6015.25</c:v>
                </c:pt>
                <c:pt idx="129">
                  <c:v>6015.25</c:v>
                </c:pt>
                <c:pt idx="130">
                  <c:v>6015.25</c:v>
                </c:pt>
                <c:pt idx="131">
                  <c:v>6015.25</c:v>
                </c:pt>
                <c:pt idx="132">
                  <c:v>6015.25</c:v>
                </c:pt>
                <c:pt idx="133">
                  <c:v>6015.25</c:v>
                </c:pt>
                <c:pt idx="134">
                  <c:v>6015.25</c:v>
                </c:pt>
                <c:pt idx="135">
                  <c:v>6015.25</c:v>
                </c:pt>
                <c:pt idx="136">
                  <c:v>6015.25</c:v>
                </c:pt>
                <c:pt idx="137">
                  <c:v>6015.25</c:v>
                </c:pt>
                <c:pt idx="138">
                  <c:v>6015.25</c:v>
                </c:pt>
                <c:pt idx="139">
                  <c:v>6015.25</c:v>
                </c:pt>
                <c:pt idx="140">
                  <c:v>6015.25</c:v>
                </c:pt>
                <c:pt idx="141">
                  <c:v>6015.25</c:v>
                </c:pt>
                <c:pt idx="142">
                  <c:v>6015.25</c:v>
                </c:pt>
                <c:pt idx="143">
                  <c:v>6015.25</c:v>
                </c:pt>
                <c:pt idx="144">
                  <c:v>6015.25</c:v>
                </c:pt>
                <c:pt idx="145">
                  <c:v>6015.25</c:v>
                </c:pt>
                <c:pt idx="146">
                  <c:v>6015.25</c:v>
                </c:pt>
                <c:pt idx="147">
                  <c:v>6015.25</c:v>
                </c:pt>
                <c:pt idx="148">
                  <c:v>6015.25</c:v>
                </c:pt>
                <c:pt idx="149">
                  <c:v>6015.25</c:v>
                </c:pt>
                <c:pt idx="150">
                  <c:v>6015.25</c:v>
                </c:pt>
                <c:pt idx="151">
                  <c:v>6015.25</c:v>
                </c:pt>
                <c:pt idx="152">
                  <c:v>6015.25</c:v>
                </c:pt>
                <c:pt idx="153">
                  <c:v>6015.25</c:v>
                </c:pt>
                <c:pt idx="154">
                  <c:v>6015.25</c:v>
                </c:pt>
                <c:pt idx="155">
                  <c:v>6015.25</c:v>
                </c:pt>
                <c:pt idx="156">
                  <c:v>6015.25</c:v>
                </c:pt>
                <c:pt idx="157">
                  <c:v>6015.25</c:v>
                </c:pt>
                <c:pt idx="158">
                  <c:v>6015.25</c:v>
                </c:pt>
                <c:pt idx="159">
                  <c:v>6015.25</c:v>
                </c:pt>
                <c:pt idx="160">
                  <c:v>6015.25</c:v>
                </c:pt>
                <c:pt idx="161">
                  <c:v>6015.25</c:v>
                </c:pt>
                <c:pt idx="162">
                  <c:v>6015.25</c:v>
                </c:pt>
                <c:pt idx="163">
                  <c:v>6015.25</c:v>
                </c:pt>
                <c:pt idx="164">
                  <c:v>6015.25</c:v>
                </c:pt>
                <c:pt idx="165">
                  <c:v>6015.25</c:v>
                </c:pt>
                <c:pt idx="166">
                  <c:v>6015.25</c:v>
                </c:pt>
                <c:pt idx="167">
                  <c:v>6015.25</c:v>
                </c:pt>
                <c:pt idx="168">
                  <c:v>6015.25</c:v>
                </c:pt>
                <c:pt idx="169">
                  <c:v>6015.25</c:v>
                </c:pt>
                <c:pt idx="170">
                  <c:v>6015.25</c:v>
                </c:pt>
                <c:pt idx="171">
                  <c:v>6015.25</c:v>
                </c:pt>
                <c:pt idx="172">
                  <c:v>6015.25</c:v>
                </c:pt>
                <c:pt idx="173">
                  <c:v>6015.25</c:v>
                </c:pt>
                <c:pt idx="174">
                  <c:v>6015.25</c:v>
                </c:pt>
                <c:pt idx="175">
                  <c:v>6015.25</c:v>
                </c:pt>
                <c:pt idx="176">
                  <c:v>6015.25</c:v>
                </c:pt>
                <c:pt idx="177">
                  <c:v>6015.25</c:v>
                </c:pt>
                <c:pt idx="178">
                  <c:v>6015.25</c:v>
                </c:pt>
                <c:pt idx="179">
                  <c:v>6015.25</c:v>
                </c:pt>
                <c:pt idx="180">
                  <c:v>6015.25</c:v>
                </c:pt>
                <c:pt idx="181">
                  <c:v>6015.25</c:v>
                </c:pt>
                <c:pt idx="182">
                  <c:v>6015.25</c:v>
                </c:pt>
                <c:pt idx="183">
                  <c:v>6015.25</c:v>
                </c:pt>
                <c:pt idx="184">
                  <c:v>6015.25</c:v>
                </c:pt>
                <c:pt idx="185">
                  <c:v>6015.25</c:v>
                </c:pt>
                <c:pt idx="186">
                  <c:v>6015.25</c:v>
                </c:pt>
                <c:pt idx="187">
                  <c:v>6015.25</c:v>
                </c:pt>
                <c:pt idx="188">
                  <c:v>6015.25</c:v>
                </c:pt>
                <c:pt idx="189">
                  <c:v>6015.25</c:v>
                </c:pt>
                <c:pt idx="190">
                  <c:v>6015.25</c:v>
                </c:pt>
                <c:pt idx="191">
                  <c:v>6015.25</c:v>
                </c:pt>
                <c:pt idx="192">
                  <c:v>6015.25</c:v>
                </c:pt>
                <c:pt idx="193">
                  <c:v>6015.25</c:v>
                </c:pt>
                <c:pt idx="194">
                  <c:v>6015.25</c:v>
                </c:pt>
                <c:pt idx="195">
                  <c:v>6015.25</c:v>
                </c:pt>
                <c:pt idx="196">
                  <c:v>6015.25</c:v>
                </c:pt>
                <c:pt idx="197">
                  <c:v>6015.25</c:v>
                </c:pt>
                <c:pt idx="198">
                  <c:v>6015.25</c:v>
                </c:pt>
                <c:pt idx="199">
                  <c:v>6015.25</c:v>
                </c:pt>
                <c:pt idx="200">
                  <c:v>6015.25</c:v>
                </c:pt>
                <c:pt idx="201">
                  <c:v>6015.25</c:v>
                </c:pt>
                <c:pt idx="202">
                  <c:v>6015.25</c:v>
                </c:pt>
                <c:pt idx="203">
                  <c:v>6015.25</c:v>
                </c:pt>
                <c:pt idx="204">
                  <c:v>6015.25</c:v>
                </c:pt>
                <c:pt idx="205">
                  <c:v>6015.25</c:v>
                </c:pt>
                <c:pt idx="206">
                  <c:v>6015.25</c:v>
                </c:pt>
                <c:pt idx="207">
                  <c:v>6015.25</c:v>
                </c:pt>
                <c:pt idx="208">
                  <c:v>6015.25</c:v>
                </c:pt>
                <c:pt idx="209">
                  <c:v>6015.25</c:v>
                </c:pt>
                <c:pt idx="210">
                  <c:v>6015.25</c:v>
                </c:pt>
                <c:pt idx="211">
                  <c:v>6015.25</c:v>
                </c:pt>
                <c:pt idx="212">
                  <c:v>6015.25</c:v>
                </c:pt>
                <c:pt idx="213">
                  <c:v>6015.25</c:v>
                </c:pt>
                <c:pt idx="214">
                  <c:v>6015.25</c:v>
                </c:pt>
                <c:pt idx="215">
                  <c:v>6015.25</c:v>
                </c:pt>
              </c:numCache>
            </c:numRef>
          </c:val>
        </c:ser>
        <c:ser>
          <c:idx val="2"/>
          <c:order val="2"/>
          <c:tx>
            <c:strRef>
              <c:f>'England PPIs'!$D$1</c:f>
              <c:strCache>
                <c:ptCount val="1"/>
                <c:pt idx="0">
                  <c:v>Wales Average</c:v>
                </c:pt>
              </c:strCache>
            </c:strRef>
          </c:tx>
          <c:marker>
            <c:symbol val="none"/>
          </c:marker>
          <c:cat>
            <c:strRef>
              <c:f>'England PPIs'!$A$2:$A$217</c:f>
              <c:strCache>
                <c:ptCount val="216"/>
                <c:pt idx="0">
                  <c:v>PCT WANDSWORTH CCG</c:v>
                </c:pt>
                <c:pt idx="1">
                  <c:v>PCT LAMBETH CCG</c:v>
                </c:pt>
                <c:pt idx="2">
                  <c:v>PCT CITY AND HACKNEY CCG</c:v>
                </c:pt>
                <c:pt idx="3">
                  <c:v>PCT HARINGEY CCG</c:v>
                </c:pt>
                <c:pt idx="4">
                  <c:v>PCT RICHMOND CCG</c:v>
                </c:pt>
                <c:pt idx="5">
                  <c:v>PCT NEWHAM CCG</c:v>
                </c:pt>
                <c:pt idx="6">
                  <c:v>PCT LEICESTER CITY CCG</c:v>
                </c:pt>
                <c:pt idx="7">
                  <c:v>PCT WEST LONDON (K&amp;C &amp; QPP) CCG</c:v>
                </c:pt>
                <c:pt idx="8">
                  <c:v>PCT CAMDEN CCG</c:v>
                </c:pt>
                <c:pt idx="9">
                  <c:v>PCT SOUTHWARK CCG</c:v>
                </c:pt>
                <c:pt idx="10">
                  <c:v>PCT HAMMERSMITH AND FULHAM CCG</c:v>
                </c:pt>
                <c:pt idx="11">
                  <c:v>PCT SOUTH READING CCG</c:v>
                </c:pt>
                <c:pt idx="12">
                  <c:v>PCT KINGSTON CCG</c:v>
                </c:pt>
                <c:pt idx="13">
                  <c:v>PCT MERTON CCG</c:v>
                </c:pt>
                <c:pt idx="14">
                  <c:v>PCT CENTRAL LONDON (WESTMINSTER) CCG</c:v>
                </c:pt>
                <c:pt idx="15">
                  <c:v>PCT WALTHAM FOREST CCG</c:v>
                </c:pt>
                <c:pt idx="16">
                  <c:v>PCT BRIGHTON &amp; HOVE CCG</c:v>
                </c:pt>
                <c:pt idx="17">
                  <c:v>PCT LEWISHAM CCG</c:v>
                </c:pt>
                <c:pt idx="18">
                  <c:v>PCT NORTH WEST SURREY CCG</c:v>
                </c:pt>
                <c:pt idx="19">
                  <c:v>PCT ISLINGTON CCG</c:v>
                </c:pt>
                <c:pt idx="20">
                  <c:v>PCT WINDSOR, ASCOT AND MAIDENHEAD CCG</c:v>
                </c:pt>
                <c:pt idx="21">
                  <c:v>PCT BARKING &amp; DAGENHAM CCG</c:v>
                </c:pt>
                <c:pt idx="22">
                  <c:v>PCT EALING CCG</c:v>
                </c:pt>
                <c:pt idx="23">
                  <c:v>PCT NORWICH CCG</c:v>
                </c:pt>
                <c:pt idx="24">
                  <c:v>PCT GUILDFORD AND WAVERLEY CCG</c:v>
                </c:pt>
                <c:pt idx="25">
                  <c:v>PCT HOUNSLOW CCG</c:v>
                </c:pt>
                <c:pt idx="26">
                  <c:v>PCT EAST LEICESTERSHIRE AND RUTLAND CCG</c:v>
                </c:pt>
                <c:pt idx="27">
                  <c:v>PCT WOKINGHAM CCG</c:v>
                </c:pt>
                <c:pt idx="28">
                  <c:v>PCT BRENT CCG</c:v>
                </c:pt>
                <c:pt idx="29">
                  <c:v>PCT BRACKNELL AND ASCOT CCG</c:v>
                </c:pt>
                <c:pt idx="30">
                  <c:v>PCT SURREY DOWNS CCG</c:v>
                </c:pt>
                <c:pt idx="31">
                  <c:v>PCT ENFIELD CCG</c:v>
                </c:pt>
                <c:pt idx="32">
                  <c:v>PCT SLOUGH CCG</c:v>
                </c:pt>
                <c:pt idx="33">
                  <c:v>PCT GREENWICH CCG</c:v>
                </c:pt>
                <c:pt idx="34">
                  <c:v>PCT THURROCK CCG</c:v>
                </c:pt>
                <c:pt idx="35">
                  <c:v>PCT CHILTERN CCG</c:v>
                </c:pt>
                <c:pt idx="36">
                  <c:v>PCT REDBRIDGE CCG</c:v>
                </c:pt>
                <c:pt idx="37">
                  <c:v>PCT MILTON KEYNES CCG</c:v>
                </c:pt>
                <c:pt idx="38">
                  <c:v>PCT NEWBURY AND DISTRICT CCG</c:v>
                </c:pt>
                <c:pt idx="39">
                  <c:v>PCT TOWER HAMLETS CCG</c:v>
                </c:pt>
                <c:pt idx="40">
                  <c:v>PCT CROYDON CCG</c:v>
                </c:pt>
                <c:pt idx="41">
                  <c:v>PCT WEST LEICESTERSHIRE CCG</c:v>
                </c:pt>
                <c:pt idx="42">
                  <c:v>PCT HILLINGDON CCG</c:v>
                </c:pt>
                <c:pt idx="43">
                  <c:v>PCT BARNET CCG</c:v>
                </c:pt>
                <c:pt idx="44">
                  <c:v>PCT BIRMINGHAM SOUTH AND CENTRAL CCG</c:v>
                </c:pt>
                <c:pt idx="45">
                  <c:v>PCT NORTH &amp; WEST READING CCG</c:v>
                </c:pt>
                <c:pt idx="46">
                  <c:v>PCT BRADFORD CITY CCG</c:v>
                </c:pt>
                <c:pt idx="47">
                  <c:v>PCT HARROW CCG</c:v>
                </c:pt>
                <c:pt idx="48">
                  <c:v>PCT DUDLEY CCG</c:v>
                </c:pt>
                <c:pt idx="49">
                  <c:v>PCT NOTTINGHAM CITY CCG</c:v>
                </c:pt>
                <c:pt idx="50">
                  <c:v>PCT HERTS VALLEYS CCG</c:v>
                </c:pt>
                <c:pt idx="51">
                  <c:v>PCT OXFORDSHIRE CCG</c:v>
                </c:pt>
                <c:pt idx="52">
                  <c:v>PCT SURREY HEATH CCG</c:v>
                </c:pt>
                <c:pt idx="53">
                  <c:v>PCT BASILDON AND BRENTWOOD CCG</c:v>
                </c:pt>
                <c:pt idx="54">
                  <c:v>PCT AYLESBURY VALE CCG</c:v>
                </c:pt>
                <c:pt idx="55">
                  <c:v>PCT EAST SURREY CCG</c:v>
                </c:pt>
                <c:pt idx="56">
                  <c:v>PCT SUTTON CCG</c:v>
                </c:pt>
                <c:pt idx="57">
                  <c:v>PCT HORSHAM AND MID SUSSEX CCG</c:v>
                </c:pt>
                <c:pt idx="58">
                  <c:v>PCT WOLVERHAMPTON CCG</c:v>
                </c:pt>
                <c:pt idx="59">
                  <c:v>PCT SOUTHAMPTON CCG</c:v>
                </c:pt>
                <c:pt idx="60">
                  <c:v>PCT SOUTHEND CCG</c:v>
                </c:pt>
                <c:pt idx="61">
                  <c:v>PCT RUSHCLIFFE CCG</c:v>
                </c:pt>
                <c:pt idx="62">
                  <c:v>PCT SE STAFFS &amp; SEISDON PENINSULAR CCG</c:v>
                </c:pt>
                <c:pt idx="63">
                  <c:v>PCT LUTON CCG</c:v>
                </c:pt>
                <c:pt idx="64">
                  <c:v>PCT BROMLEY CCG</c:v>
                </c:pt>
                <c:pt idx="65">
                  <c:v>PCT BRISTOL CCG</c:v>
                </c:pt>
                <c:pt idx="66">
                  <c:v>PCT HULL CCG</c:v>
                </c:pt>
                <c:pt idx="67">
                  <c:v>PCT MEDWAY CCG</c:v>
                </c:pt>
                <c:pt idx="68">
                  <c:v>PCT WALSALL CCG</c:v>
                </c:pt>
                <c:pt idx="69">
                  <c:v>PCT NORTH EAST HAMPSHIRE AND FARNHAM CCG</c:v>
                </c:pt>
                <c:pt idx="70">
                  <c:v>PCT BIRMINGHAM CROSSCITY CCG</c:v>
                </c:pt>
                <c:pt idx="71">
                  <c:v>PCT EAST AND NORTH HERTFORDSHIRE CCG</c:v>
                </c:pt>
                <c:pt idx="72">
                  <c:v>PCT HAVERING CCG</c:v>
                </c:pt>
                <c:pt idx="73">
                  <c:v>PCT CENTRAL MANCHESTER CCG</c:v>
                </c:pt>
                <c:pt idx="74">
                  <c:v>PCT CAMBRIDGESHIRE AND PETERBOROUGH CCG</c:v>
                </c:pt>
                <c:pt idx="75">
                  <c:v>PCT GLOUCESTERSHIRE CCG</c:v>
                </c:pt>
                <c:pt idx="76">
                  <c:v>PCT BEXLEY CCG</c:v>
                </c:pt>
                <c:pt idx="77">
                  <c:v>PCT SANDWELL AND WEST BIRMINGHAM CCG</c:v>
                </c:pt>
                <c:pt idx="78">
                  <c:v>PCT NOTTINGHAM WEST CCG</c:v>
                </c:pt>
                <c:pt idx="79">
                  <c:v>PCT BEDFORDSHIRE CCG</c:v>
                </c:pt>
                <c:pt idx="80">
                  <c:v>PCT EAST STAFFORDSHIRE CCG</c:v>
                </c:pt>
                <c:pt idx="81">
                  <c:v>PCT CRAWLEY CCG</c:v>
                </c:pt>
                <c:pt idx="82">
                  <c:v>PCT REDDITCH AND BROMSGROVE CCG</c:v>
                </c:pt>
                <c:pt idx="83">
                  <c:v>PCT CASTLE POINT AND ROCHFORD CCG</c:v>
                </c:pt>
                <c:pt idx="84">
                  <c:v>PCT WYRE FOREST CCG</c:v>
                </c:pt>
                <c:pt idx="85">
                  <c:v>PCT SOUTHERN DERBYSHIRE CCG</c:v>
                </c:pt>
                <c:pt idx="86">
                  <c:v>PCT DARTFORD, GRAVESHAM AND SWANLEY CCG</c:v>
                </c:pt>
                <c:pt idx="87">
                  <c:v>PCT AIREDALE, WHARFEDALE AND CRAVEN CCG</c:v>
                </c:pt>
                <c:pt idx="88">
                  <c:v>PCT NORTH HAMPSHIRE CCG</c:v>
                </c:pt>
                <c:pt idx="89">
                  <c:v>PCT NORTH NORFOLK CCG</c:v>
                </c:pt>
                <c:pt idx="90">
                  <c:v>PCT COVENTRY AND RUGBY CCG</c:v>
                </c:pt>
                <c:pt idx="91">
                  <c:v>PCT LEEDS NORTH CCG</c:v>
                </c:pt>
                <c:pt idx="92">
                  <c:v>PCT SOLIHULL CCG</c:v>
                </c:pt>
                <c:pt idx="93">
                  <c:v>PCT WEST ESSEX CCG</c:v>
                </c:pt>
                <c:pt idx="94">
                  <c:v>PCT BATH AND NORTH EAST SOMERSET CCG</c:v>
                </c:pt>
                <c:pt idx="95">
                  <c:v>PCT SWALE CCG</c:v>
                </c:pt>
                <c:pt idx="96">
                  <c:v>PCT SOUTH WORCESTERSHIRE CCG</c:v>
                </c:pt>
                <c:pt idx="97">
                  <c:v>PCT HIGH WEALD LEWES HAVENS CCG</c:v>
                </c:pt>
                <c:pt idx="98">
                  <c:v>PCT GREATER HUDDERSFIELD CCG</c:v>
                </c:pt>
                <c:pt idx="99">
                  <c:v>PCT SOUTH WARWICKSHIRE CCG</c:v>
                </c:pt>
                <c:pt idx="100">
                  <c:v>PCT GREATER PRESTON CCG</c:v>
                </c:pt>
                <c:pt idx="101">
                  <c:v>PCT SOUTH NORFOLK CCG</c:v>
                </c:pt>
                <c:pt idx="102">
                  <c:v>PCT WEST KENT CCG</c:v>
                </c:pt>
                <c:pt idx="103">
                  <c:v>PCT NOTTINGHAM NORTH &amp; EAST CCG</c:v>
                </c:pt>
                <c:pt idx="104">
                  <c:v>PCT WEST HAMPSHIRE CCG</c:v>
                </c:pt>
                <c:pt idx="105">
                  <c:v>PCT LEEDS WEST CCG</c:v>
                </c:pt>
                <c:pt idx="106">
                  <c:v>PCT EREWASH CCG</c:v>
                </c:pt>
                <c:pt idx="107">
                  <c:v>PCT BRADFORD DISTRICTS CCG</c:v>
                </c:pt>
                <c:pt idx="108">
                  <c:v>PCT NORTH KIRKLEES CCG</c:v>
                </c:pt>
                <c:pt idx="109">
                  <c:v>PCT HEREFORDSHIRE CCG</c:v>
                </c:pt>
                <c:pt idx="110">
                  <c:v>PCT CHORLEY AND SOUTH RIBBLE CCG</c:v>
                </c:pt>
                <c:pt idx="111">
                  <c:v>PCT ASHFORD CCG</c:v>
                </c:pt>
                <c:pt idx="112">
                  <c:v>PCT CANTERBURY AND COASTAL CCG</c:v>
                </c:pt>
                <c:pt idx="113">
                  <c:v>PCT MID ESSEX CCG</c:v>
                </c:pt>
                <c:pt idx="114">
                  <c:v>PCT SOUTH GLOUCESTERSHIRE CCG</c:v>
                </c:pt>
                <c:pt idx="115">
                  <c:v>PCT STOCKPORT CCG</c:v>
                </c:pt>
                <c:pt idx="116">
                  <c:v>PCT NENE CCG</c:v>
                </c:pt>
                <c:pt idx="117">
                  <c:v>PCT VALE OF YORK CCG</c:v>
                </c:pt>
                <c:pt idx="118">
                  <c:v>PCT CALDERDALE CCG</c:v>
                </c:pt>
                <c:pt idx="119">
                  <c:v>PCT NORTH SOMERSET CCG</c:v>
                </c:pt>
                <c:pt idx="120">
                  <c:v>PCT NORTH DERBYSHIRE CCG</c:v>
                </c:pt>
                <c:pt idx="121">
                  <c:v>PCT DORSET CCG</c:v>
                </c:pt>
                <c:pt idx="122">
                  <c:v>PCT WEST SUFFOLK CCG</c:v>
                </c:pt>
                <c:pt idx="123">
                  <c:v>PCT HARROGATE AND RURAL DISTRICT CCG</c:v>
                </c:pt>
                <c:pt idx="124">
                  <c:v>Hywel Dda</c:v>
                </c:pt>
                <c:pt idx="125">
                  <c:v>PCT WILTSHIRE CCG</c:v>
                </c:pt>
                <c:pt idx="126">
                  <c:v>PCT LINCOLNSHIRE WEST CCG</c:v>
                </c:pt>
                <c:pt idx="127">
                  <c:v>PCT NORTH, EAST, WEST DEVON CCG</c:v>
                </c:pt>
                <c:pt idx="128">
                  <c:v>PCT TELFORD &amp; WREKIN CCG</c:v>
                </c:pt>
                <c:pt idx="129">
                  <c:v>PCT PORTSMOUTH CCG</c:v>
                </c:pt>
                <c:pt idx="130">
                  <c:v>PCT WARWICKSHIRE NORTH CCG</c:v>
                </c:pt>
                <c:pt idx="131">
                  <c:v>PCT WEST LANCASHIRE CCG</c:v>
                </c:pt>
                <c:pt idx="132">
                  <c:v>PCT NEWCASTLE GATESHEAD CCG</c:v>
                </c:pt>
                <c:pt idx="133">
                  <c:v>PCT EAST RIDING OF YORKSHIRE CCG</c:v>
                </c:pt>
                <c:pt idx="134">
                  <c:v>PCT SWINDON CCG</c:v>
                </c:pt>
                <c:pt idx="135">
                  <c:v>Cardiff and Vale</c:v>
                </c:pt>
                <c:pt idx="136">
                  <c:v>PCT GREAT YARMOUTH &amp; WAVENEY CCG</c:v>
                </c:pt>
                <c:pt idx="137">
                  <c:v>PCT NORTH EAST ESSEX CCG</c:v>
                </c:pt>
                <c:pt idx="138">
                  <c:v>PCT DARLINGTON CCG</c:v>
                </c:pt>
                <c:pt idx="139">
                  <c:v>PCT ISLE OF WIGHT CCG</c:v>
                </c:pt>
                <c:pt idx="140">
                  <c:v>Cwm Taf</c:v>
                </c:pt>
                <c:pt idx="141">
                  <c:v>PCT BURY CCG</c:v>
                </c:pt>
                <c:pt idx="142">
                  <c:v>PCT SOMERSET CCG</c:v>
                </c:pt>
                <c:pt idx="143">
                  <c:v>PCT NEWARK &amp; SHERWOOD CCG</c:v>
                </c:pt>
                <c:pt idx="144">
                  <c:v>PCT WEST NORFOLK CCG</c:v>
                </c:pt>
                <c:pt idx="145">
                  <c:v>PCT EASTERN CHESHIRE CCG</c:v>
                </c:pt>
                <c:pt idx="146">
                  <c:v>PCT EASTBOURNE, HAILSHAM AND SEAFORD CCG</c:v>
                </c:pt>
                <c:pt idx="147">
                  <c:v>PCT NORTH EAST LINCOLNSHIRE CCG</c:v>
                </c:pt>
                <c:pt idx="148">
                  <c:v>PCT STAFFORD AND SURROUNDS CCG</c:v>
                </c:pt>
                <c:pt idx="149">
                  <c:v>ABMU</c:v>
                </c:pt>
                <c:pt idx="150">
                  <c:v>PCT WAKEFIELD CCG</c:v>
                </c:pt>
                <c:pt idx="151">
                  <c:v>PCT IPSWICH AND EAST SUFFOLK CCG</c:v>
                </c:pt>
                <c:pt idx="152">
                  <c:v>PCT SHROPSHIRE CCG</c:v>
                </c:pt>
                <c:pt idx="153">
                  <c:v>PCT SOUTH DEVON AND TORBAY CCG</c:v>
                </c:pt>
                <c:pt idx="154">
                  <c:v>PCT SOUTH WEST LINCOLNSHIRE CCG</c:v>
                </c:pt>
                <c:pt idx="155">
                  <c:v>PCT HARTLEPOOL AND STOCKTON-ON-TEES CCG</c:v>
                </c:pt>
                <c:pt idx="156">
                  <c:v>PCT CANNOCK CHASE CCG</c:v>
                </c:pt>
                <c:pt idx="157">
                  <c:v>PCT SUNDERLAND CCG</c:v>
                </c:pt>
                <c:pt idx="158">
                  <c:v>PCT COASTAL WEST SUSSEX CCG</c:v>
                </c:pt>
                <c:pt idx="159">
                  <c:v>PCT LEEDS SOUTH AND EAST CCG</c:v>
                </c:pt>
                <c:pt idx="160">
                  <c:v>PCT SHEFFIELD CCG</c:v>
                </c:pt>
                <c:pt idx="161">
                  <c:v>Powys</c:v>
                </c:pt>
                <c:pt idx="162">
                  <c:v>PCT CORBY CCG</c:v>
                </c:pt>
                <c:pt idx="163">
                  <c:v>PCT TRAFFORD CCG</c:v>
                </c:pt>
                <c:pt idx="164">
                  <c:v>PCT SOUTH KENT COAST CCG</c:v>
                </c:pt>
                <c:pt idx="165">
                  <c:v>PCT CUMBRIA CCG</c:v>
                </c:pt>
                <c:pt idx="166">
                  <c:v>PCT SOUTH TYNESIDE CCG</c:v>
                </c:pt>
                <c:pt idx="167">
                  <c:v>PCT LANCASHIRE NORTH CCG</c:v>
                </c:pt>
                <c:pt idx="168">
                  <c:v>PCT THANET CCG</c:v>
                </c:pt>
                <c:pt idx="169">
                  <c:v>PCT SOUTH EASTERN HAMPSHIRE CCG</c:v>
                </c:pt>
                <c:pt idx="170">
                  <c:v>PCT FAREHAM AND GOSPORT CCG</c:v>
                </c:pt>
                <c:pt idx="171">
                  <c:v>PCT SOUTH LINCOLNSHIRE CCG</c:v>
                </c:pt>
                <c:pt idx="172">
                  <c:v>PCT MANSFIELD &amp; ASHFIELD CCG</c:v>
                </c:pt>
                <c:pt idx="173">
                  <c:v>PCT SALFORD CCG</c:v>
                </c:pt>
                <c:pt idx="174">
                  <c:v>PCT NORTHUMBERLAND CCG</c:v>
                </c:pt>
                <c:pt idx="175">
                  <c:v>PCT NORTH TYNESIDE CCG</c:v>
                </c:pt>
                <c:pt idx="176">
                  <c:v>PCT WEST CHESHIRE CCG</c:v>
                </c:pt>
                <c:pt idx="177">
                  <c:v>PCT ST HELENS CCG</c:v>
                </c:pt>
                <c:pt idx="178">
                  <c:v>PCT HARDWICK CCG</c:v>
                </c:pt>
                <c:pt idx="179">
                  <c:v>PCT SOUTH MANCHESTER CCG</c:v>
                </c:pt>
                <c:pt idx="180">
                  <c:v>PCT BOLTON CCG</c:v>
                </c:pt>
                <c:pt idx="181">
                  <c:v>PCT HASTINGS &amp; ROTHER CCG</c:v>
                </c:pt>
                <c:pt idx="182">
                  <c:v>Aneurin Bevan</c:v>
                </c:pt>
                <c:pt idx="183">
                  <c:v>PCT KERNOW CCG</c:v>
                </c:pt>
                <c:pt idx="184">
                  <c:v>PCT ROTHERHAM CCG</c:v>
                </c:pt>
                <c:pt idx="185">
                  <c:v>PCT HAMBLETON, RICHMONDSHIRE AND WHITBY CCG</c:v>
                </c:pt>
                <c:pt idx="186">
                  <c:v>PCT NORTH LINCOLNSHIRE CCG</c:v>
                </c:pt>
                <c:pt idx="187">
                  <c:v>PCT SOUTHPORT AND FORMBY CCG</c:v>
                </c:pt>
                <c:pt idx="188">
                  <c:v>PCT SCARBOROUGH AND RYEDALE CCG</c:v>
                </c:pt>
                <c:pt idx="189">
                  <c:v>PCT NORTH MANCHESTER CCG</c:v>
                </c:pt>
                <c:pt idx="190">
                  <c:v>BCU</c:v>
                </c:pt>
                <c:pt idx="191">
                  <c:v>PCT STOKE ON TRENT CCG</c:v>
                </c:pt>
                <c:pt idx="192">
                  <c:v>PCT BASSETLAW CCG</c:v>
                </c:pt>
                <c:pt idx="193">
                  <c:v>PCT TAMESIDE AND GLOSSOP CCG</c:v>
                </c:pt>
                <c:pt idx="194">
                  <c:v>PCT OLDHAM CCG</c:v>
                </c:pt>
                <c:pt idx="195">
                  <c:v>PCT KNOWSLEY CCG</c:v>
                </c:pt>
                <c:pt idx="196">
                  <c:v>PCT NORTH STAFFORDSHIRE CCG</c:v>
                </c:pt>
                <c:pt idx="197">
                  <c:v>PCT SOUTH TEES CCG</c:v>
                </c:pt>
                <c:pt idx="198">
                  <c:v>PCT EAST LANCASHIRE CCG</c:v>
                </c:pt>
                <c:pt idx="199">
                  <c:v>PCT WARRINGTON CCG</c:v>
                </c:pt>
                <c:pt idx="200">
                  <c:v>PCT DONCASTER CCG</c:v>
                </c:pt>
                <c:pt idx="201">
                  <c:v>PCT NORTH DURHAM CCG</c:v>
                </c:pt>
                <c:pt idx="202">
                  <c:v>PCT LINCOLNSHIRE EAST CCG</c:v>
                </c:pt>
                <c:pt idx="203">
                  <c:v>PCT BLACKBURN WITH DARWEN CCG</c:v>
                </c:pt>
                <c:pt idx="204">
                  <c:v>PCT LIVERPOOL CCG</c:v>
                </c:pt>
                <c:pt idx="205">
                  <c:v>PCT FYLDE &amp; WYRE CCG</c:v>
                </c:pt>
                <c:pt idx="206">
                  <c:v>PCT SOUTH CHESHIRE CCG</c:v>
                </c:pt>
                <c:pt idx="207">
                  <c:v>PCT HEYWOOD, MIDDLETON &amp; ROCHDALE CCG</c:v>
                </c:pt>
                <c:pt idx="208">
                  <c:v>PCT SOUTH SEFTON CCG</c:v>
                </c:pt>
                <c:pt idx="209">
                  <c:v>PCT BARNSLEY CCG</c:v>
                </c:pt>
                <c:pt idx="210">
                  <c:v>PCT BLACKPOOL CCG</c:v>
                </c:pt>
                <c:pt idx="211">
                  <c:v>PCT VALE ROYAL CCG</c:v>
                </c:pt>
                <c:pt idx="212">
                  <c:v>PCT DURHAM DALES,EASINGTON &amp; SEDGEFIELD CCG</c:v>
                </c:pt>
                <c:pt idx="213">
                  <c:v>PCT HALTON CCG</c:v>
                </c:pt>
                <c:pt idx="214">
                  <c:v>PCT WIRRAL CCG</c:v>
                </c:pt>
                <c:pt idx="215">
                  <c:v>PCT WIGAN BOROUGH CCG</c:v>
                </c:pt>
              </c:strCache>
            </c:strRef>
          </c:cat>
          <c:val>
            <c:numRef>
              <c:f>'England PPIs'!$D$2:$D$217</c:f>
              <c:numCache>
                <c:formatCode>#####0.00</c:formatCode>
                <c:ptCount val="216"/>
                <c:pt idx="0">
                  <c:v>7007.72</c:v>
                </c:pt>
                <c:pt idx="1">
                  <c:v>7007.72</c:v>
                </c:pt>
                <c:pt idx="2">
                  <c:v>7007.72</c:v>
                </c:pt>
                <c:pt idx="3">
                  <c:v>7007.72</c:v>
                </c:pt>
                <c:pt idx="4">
                  <c:v>7007.72</c:v>
                </c:pt>
                <c:pt idx="5">
                  <c:v>7007.72</c:v>
                </c:pt>
                <c:pt idx="6">
                  <c:v>7007.72</c:v>
                </c:pt>
                <c:pt idx="7">
                  <c:v>7007.72</c:v>
                </c:pt>
                <c:pt idx="8">
                  <c:v>7007.72</c:v>
                </c:pt>
                <c:pt idx="9">
                  <c:v>7007.72</c:v>
                </c:pt>
                <c:pt idx="10">
                  <c:v>7007.72</c:v>
                </c:pt>
                <c:pt idx="11">
                  <c:v>7007.72</c:v>
                </c:pt>
                <c:pt idx="12">
                  <c:v>7007.72</c:v>
                </c:pt>
                <c:pt idx="13">
                  <c:v>7007.72</c:v>
                </c:pt>
                <c:pt idx="14">
                  <c:v>7007.72</c:v>
                </c:pt>
                <c:pt idx="15">
                  <c:v>7007.72</c:v>
                </c:pt>
                <c:pt idx="16">
                  <c:v>7007.72</c:v>
                </c:pt>
                <c:pt idx="17">
                  <c:v>7007.72</c:v>
                </c:pt>
                <c:pt idx="18">
                  <c:v>7007.72</c:v>
                </c:pt>
                <c:pt idx="19">
                  <c:v>7007.72</c:v>
                </c:pt>
                <c:pt idx="20">
                  <c:v>7007.72</c:v>
                </c:pt>
                <c:pt idx="21">
                  <c:v>7007.72</c:v>
                </c:pt>
                <c:pt idx="22">
                  <c:v>7007.72</c:v>
                </c:pt>
                <c:pt idx="23">
                  <c:v>7007.72</c:v>
                </c:pt>
                <c:pt idx="24">
                  <c:v>7007.72</c:v>
                </c:pt>
                <c:pt idx="25">
                  <c:v>7007.72</c:v>
                </c:pt>
                <c:pt idx="26">
                  <c:v>7007.72</c:v>
                </c:pt>
                <c:pt idx="27">
                  <c:v>7007.72</c:v>
                </c:pt>
                <c:pt idx="28">
                  <c:v>7007.72</c:v>
                </c:pt>
                <c:pt idx="29">
                  <c:v>7007.72</c:v>
                </c:pt>
                <c:pt idx="30">
                  <c:v>7007.72</c:v>
                </c:pt>
                <c:pt idx="31">
                  <c:v>7007.72</c:v>
                </c:pt>
                <c:pt idx="32">
                  <c:v>7007.72</c:v>
                </c:pt>
                <c:pt idx="33">
                  <c:v>7007.72</c:v>
                </c:pt>
                <c:pt idx="34">
                  <c:v>7007.72</c:v>
                </c:pt>
                <c:pt idx="35">
                  <c:v>7007.72</c:v>
                </c:pt>
                <c:pt idx="36">
                  <c:v>7007.72</c:v>
                </c:pt>
                <c:pt idx="37">
                  <c:v>7007.72</c:v>
                </c:pt>
                <c:pt idx="38">
                  <c:v>7007.72</c:v>
                </c:pt>
                <c:pt idx="39">
                  <c:v>7007.72</c:v>
                </c:pt>
                <c:pt idx="40">
                  <c:v>7007.72</c:v>
                </c:pt>
                <c:pt idx="41">
                  <c:v>7007.72</c:v>
                </c:pt>
                <c:pt idx="42">
                  <c:v>7007.72</c:v>
                </c:pt>
                <c:pt idx="43">
                  <c:v>7007.72</c:v>
                </c:pt>
                <c:pt idx="44">
                  <c:v>7007.72</c:v>
                </c:pt>
                <c:pt idx="45">
                  <c:v>7007.72</c:v>
                </c:pt>
                <c:pt idx="46">
                  <c:v>7007.72</c:v>
                </c:pt>
                <c:pt idx="47">
                  <c:v>7007.72</c:v>
                </c:pt>
                <c:pt idx="48">
                  <c:v>7007.72</c:v>
                </c:pt>
                <c:pt idx="49">
                  <c:v>7007.72</c:v>
                </c:pt>
                <c:pt idx="50">
                  <c:v>7007.72</c:v>
                </c:pt>
                <c:pt idx="51">
                  <c:v>7007.72</c:v>
                </c:pt>
                <c:pt idx="52">
                  <c:v>7007.72</c:v>
                </c:pt>
                <c:pt idx="53">
                  <c:v>7007.72</c:v>
                </c:pt>
                <c:pt idx="54">
                  <c:v>7007.72</c:v>
                </c:pt>
                <c:pt idx="55">
                  <c:v>7007.72</c:v>
                </c:pt>
                <c:pt idx="56">
                  <c:v>7007.72</c:v>
                </c:pt>
                <c:pt idx="57">
                  <c:v>7007.72</c:v>
                </c:pt>
                <c:pt idx="58">
                  <c:v>7007.72</c:v>
                </c:pt>
                <c:pt idx="59">
                  <c:v>7007.72</c:v>
                </c:pt>
                <c:pt idx="60">
                  <c:v>7007.72</c:v>
                </c:pt>
                <c:pt idx="61">
                  <c:v>7007.72</c:v>
                </c:pt>
                <c:pt idx="62">
                  <c:v>7007.72</c:v>
                </c:pt>
                <c:pt idx="63">
                  <c:v>7007.72</c:v>
                </c:pt>
                <c:pt idx="64">
                  <c:v>7007.72</c:v>
                </c:pt>
                <c:pt idx="65">
                  <c:v>7007.72</c:v>
                </c:pt>
                <c:pt idx="66">
                  <c:v>7007.72</c:v>
                </c:pt>
                <c:pt idx="67">
                  <c:v>7007.72</c:v>
                </c:pt>
                <c:pt idx="68">
                  <c:v>7007.72</c:v>
                </c:pt>
                <c:pt idx="69">
                  <c:v>7007.72</c:v>
                </c:pt>
                <c:pt idx="70">
                  <c:v>7007.72</c:v>
                </c:pt>
                <c:pt idx="71">
                  <c:v>7007.72</c:v>
                </c:pt>
                <c:pt idx="72">
                  <c:v>7007.72</c:v>
                </c:pt>
                <c:pt idx="73">
                  <c:v>7007.72</c:v>
                </c:pt>
                <c:pt idx="74">
                  <c:v>7007.72</c:v>
                </c:pt>
                <c:pt idx="75">
                  <c:v>7007.72</c:v>
                </c:pt>
                <c:pt idx="76">
                  <c:v>7007.72</c:v>
                </c:pt>
                <c:pt idx="77">
                  <c:v>7007.72</c:v>
                </c:pt>
                <c:pt idx="78">
                  <c:v>7007.72</c:v>
                </c:pt>
                <c:pt idx="79">
                  <c:v>7007.72</c:v>
                </c:pt>
                <c:pt idx="80">
                  <c:v>7007.72</c:v>
                </c:pt>
                <c:pt idx="81">
                  <c:v>7007.72</c:v>
                </c:pt>
                <c:pt idx="82">
                  <c:v>7007.72</c:v>
                </c:pt>
                <c:pt idx="83">
                  <c:v>7007.72</c:v>
                </c:pt>
                <c:pt idx="84">
                  <c:v>7007.72</c:v>
                </c:pt>
                <c:pt idx="85">
                  <c:v>7007.72</c:v>
                </c:pt>
                <c:pt idx="86">
                  <c:v>7007.72</c:v>
                </c:pt>
                <c:pt idx="87">
                  <c:v>7007.72</c:v>
                </c:pt>
                <c:pt idx="88">
                  <c:v>7007.72</c:v>
                </c:pt>
                <c:pt idx="89">
                  <c:v>7007.72</c:v>
                </c:pt>
                <c:pt idx="90">
                  <c:v>7007.72</c:v>
                </c:pt>
                <c:pt idx="91">
                  <c:v>7007.72</c:v>
                </c:pt>
                <c:pt idx="92">
                  <c:v>7007.72</c:v>
                </c:pt>
                <c:pt idx="93">
                  <c:v>7007.72</c:v>
                </c:pt>
                <c:pt idx="94">
                  <c:v>7007.72</c:v>
                </c:pt>
                <c:pt idx="95">
                  <c:v>7007.72</c:v>
                </c:pt>
                <c:pt idx="96">
                  <c:v>7007.72</c:v>
                </c:pt>
                <c:pt idx="97">
                  <c:v>7007.72</c:v>
                </c:pt>
                <c:pt idx="98">
                  <c:v>7007.72</c:v>
                </c:pt>
                <c:pt idx="99">
                  <c:v>7007.72</c:v>
                </c:pt>
                <c:pt idx="100">
                  <c:v>7007.72</c:v>
                </c:pt>
                <c:pt idx="101">
                  <c:v>7007.72</c:v>
                </c:pt>
                <c:pt idx="102">
                  <c:v>7007.72</c:v>
                </c:pt>
                <c:pt idx="103">
                  <c:v>7007.72</c:v>
                </c:pt>
                <c:pt idx="104">
                  <c:v>7007.72</c:v>
                </c:pt>
                <c:pt idx="105">
                  <c:v>7007.72</c:v>
                </c:pt>
                <c:pt idx="106">
                  <c:v>7007.72</c:v>
                </c:pt>
                <c:pt idx="107">
                  <c:v>7007.72</c:v>
                </c:pt>
                <c:pt idx="108">
                  <c:v>7007.72</c:v>
                </c:pt>
                <c:pt idx="109">
                  <c:v>7007.72</c:v>
                </c:pt>
                <c:pt idx="110">
                  <c:v>7007.72</c:v>
                </c:pt>
                <c:pt idx="111">
                  <c:v>7007.72</c:v>
                </c:pt>
                <c:pt idx="112">
                  <c:v>7007.72</c:v>
                </c:pt>
                <c:pt idx="113">
                  <c:v>7007.72</c:v>
                </c:pt>
                <c:pt idx="114">
                  <c:v>7007.72</c:v>
                </c:pt>
                <c:pt idx="115">
                  <c:v>7007.72</c:v>
                </c:pt>
                <c:pt idx="116">
                  <c:v>7007.72</c:v>
                </c:pt>
                <c:pt idx="117">
                  <c:v>7007.72</c:v>
                </c:pt>
                <c:pt idx="118">
                  <c:v>7007.72</c:v>
                </c:pt>
                <c:pt idx="119">
                  <c:v>7007.72</c:v>
                </c:pt>
                <c:pt idx="120">
                  <c:v>7007.72</c:v>
                </c:pt>
                <c:pt idx="121">
                  <c:v>7007.72</c:v>
                </c:pt>
                <c:pt idx="122">
                  <c:v>7007.72</c:v>
                </c:pt>
                <c:pt idx="123">
                  <c:v>7007.72</c:v>
                </c:pt>
                <c:pt idx="124">
                  <c:v>7007.72</c:v>
                </c:pt>
                <c:pt idx="125">
                  <c:v>7007.72</c:v>
                </c:pt>
                <c:pt idx="126">
                  <c:v>7007.72</c:v>
                </c:pt>
                <c:pt idx="127">
                  <c:v>7007.72</c:v>
                </c:pt>
                <c:pt idx="128">
                  <c:v>7007.72</c:v>
                </c:pt>
                <c:pt idx="129">
                  <c:v>7007.72</c:v>
                </c:pt>
                <c:pt idx="130">
                  <c:v>7007.72</c:v>
                </c:pt>
                <c:pt idx="131">
                  <c:v>7007.72</c:v>
                </c:pt>
                <c:pt idx="132">
                  <c:v>7007.72</c:v>
                </c:pt>
                <c:pt idx="133">
                  <c:v>7007.72</c:v>
                </c:pt>
                <c:pt idx="134">
                  <c:v>7007.72</c:v>
                </c:pt>
                <c:pt idx="135">
                  <c:v>7007.72</c:v>
                </c:pt>
                <c:pt idx="136">
                  <c:v>7007.72</c:v>
                </c:pt>
                <c:pt idx="137">
                  <c:v>7007.72</c:v>
                </c:pt>
                <c:pt idx="138">
                  <c:v>7007.72</c:v>
                </c:pt>
                <c:pt idx="139">
                  <c:v>7007.72</c:v>
                </c:pt>
                <c:pt idx="140">
                  <c:v>7007.72</c:v>
                </c:pt>
                <c:pt idx="141">
                  <c:v>7007.72</c:v>
                </c:pt>
                <c:pt idx="142">
                  <c:v>7007.72</c:v>
                </c:pt>
                <c:pt idx="143">
                  <c:v>7007.72</c:v>
                </c:pt>
                <c:pt idx="144">
                  <c:v>7007.72</c:v>
                </c:pt>
                <c:pt idx="145">
                  <c:v>7007.72</c:v>
                </c:pt>
                <c:pt idx="146">
                  <c:v>7007.72</c:v>
                </c:pt>
                <c:pt idx="147">
                  <c:v>7007.72</c:v>
                </c:pt>
                <c:pt idx="148">
                  <c:v>7007.72</c:v>
                </c:pt>
                <c:pt idx="149">
                  <c:v>7007.72</c:v>
                </c:pt>
                <c:pt idx="150">
                  <c:v>7007.72</c:v>
                </c:pt>
                <c:pt idx="151">
                  <c:v>7007.72</c:v>
                </c:pt>
                <c:pt idx="152">
                  <c:v>7007.72</c:v>
                </c:pt>
                <c:pt idx="153">
                  <c:v>7007.72</c:v>
                </c:pt>
                <c:pt idx="154">
                  <c:v>7007.72</c:v>
                </c:pt>
                <c:pt idx="155">
                  <c:v>7007.72</c:v>
                </c:pt>
                <c:pt idx="156">
                  <c:v>7007.72</c:v>
                </c:pt>
                <c:pt idx="157">
                  <c:v>7007.72</c:v>
                </c:pt>
                <c:pt idx="158">
                  <c:v>7007.72</c:v>
                </c:pt>
                <c:pt idx="159">
                  <c:v>7007.72</c:v>
                </c:pt>
                <c:pt idx="160">
                  <c:v>7007.72</c:v>
                </c:pt>
                <c:pt idx="161">
                  <c:v>7007.72</c:v>
                </c:pt>
                <c:pt idx="162">
                  <c:v>7007.72</c:v>
                </c:pt>
                <c:pt idx="163">
                  <c:v>7007.72</c:v>
                </c:pt>
                <c:pt idx="164">
                  <c:v>7007.72</c:v>
                </c:pt>
                <c:pt idx="165">
                  <c:v>7007.72</c:v>
                </c:pt>
                <c:pt idx="166">
                  <c:v>7007.72</c:v>
                </c:pt>
                <c:pt idx="167">
                  <c:v>7007.72</c:v>
                </c:pt>
                <c:pt idx="168">
                  <c:v>7007.72</c:v>
                </c:pt>
                <c:pt idx="169">
                  <c:v>7007.72</c:v>
                </c:pt>
                <c:pt idx="170">
                  <c:v>7007.72</c:v>
                </c:pt>
                <c:pt idx="171">
                  <c:v>7007.72</c:v>
                </c:pt>
                <c:pt idx="172">
                  <c:v>7007.72</c:v>
                </c:pt>
                <c:pt idx="173">
                  <c:v>7007.72</c:v>
                </c:pt>
                <c:pt idx="174">
                  <c:v>7007.72</c:v>
                </c:pt>
                <c:pt idx="175">
                  <c:v>7007.72</c:v>
                </c:pt>
                <c:pt idx="176">
                  <c:v>7007.72</c:v>
                </c:pt>
                <c:pt idx="177">
                  <c:v>7007.72</c:v>
                </c:pt>
                <c:pt idx="178">
                  <c:v>7007.72</c:v>
                </c:pt>
                <c:pt idx="179">
                  <c:v>7007.72</c:v>
                </c:pt>
                <c:pt idx="180">
                  <c:v>7007.72</c:v>
                </c:pt>
                <c:pt idx="181">
                  <c:v>7007.72</c:v>
                </c:pt>
                <c:pt idx="182">
                  <c:v>7007.72</c:v>
                </c:pt>
                <c:pt idx="183">
                  <c:v>7007.72</c:v>
                </c:pt>
                <c:pt idx="184">
                  <c:v>7007.72</c:v>
                </c:pt>
                <c:pt idx="185">
                  <c:v>7007.72</c:v>
                </c:pt>
                <c:pt idx="186">
                  <c:v>7007.72</c:v>
                </c:pt>
                <c:pt idx="187">
                  <c:v>7007.72</c:v>
                </c:pt>
                <c:pt idx="188">
                  <c:v>7007.72</c:v>
                </c:pt>
                <c:pt idx="189">
                  <c:v>7007.72</c:v>
                </c:pt>
                <c:pt idx="190">
                  <c:v>7007.72</c:v>
                </c:pt>
                <c:pt idx="191">
                  <c:v>7007.72</c:v>
                </c:pt>
                <c:pt idx="192">
                  <c:v>7007.72</c:v>
                </c:pt>
                <c:pt idx="193">
                  <c:v>7007.72</c:v>
                </c:pt>
                <c:pt idx="194">
                  <c:v>7007.72</c:v>
                </c:pt>
                <c:pt idx="195">
                  <c:v>7007.72</c:v>
                </c:pt>
                <c:pt idx="196">
                  <c:v>7007.72</c:v>
                </c:pt>
                <c:pt idx="197">
                  <c:v>7007.72</c:v>
                </c:pt>
                <c:pt idx="198">
                  <c:v>7007.72</c:v>
                </c:pt>
                <c:pt idx="199">
                  <c:v>7007.72</c:v>
                </c:pt>
                <c:pt idx="200">
                  <c:v>7007.72</c:v>
                </c:pt>
                <c:pt idx="201">
                  <c:v>7007.72</c:v>
                </c:pt>
                <c:pt idx="202">
                  <c:v>7007.72</c:v>
                </c:pt>
                <c:pt idx="203">
                  <c:v>7007.72</c:v>
                </c:pt>
                <c:pt idx="204">
                  <c:v>7007.72</c:v>
                </c:pt>
                <c:pt idx="205">
                  <c:v>7007.72</c:v>
                </c:pt>
                <c:pt idx="206">
                  <c:v>7007.72</c:v>
                </c:pt>
                <c:pt idx="207">
                  <c:v>7007.72</c:v>
                </c:pt>
                <c:pt idx="208">
                  <c:v>7007.72</c:v>
                </c:pt>
                <c:pt idx="209">
                  <c:v>7007.72</c:v>
                </c:pt>
                <c:pt idx="210">
                  <c:v>7007.72</c:v>
                </c:pt>
                <c:pt idx="211">
                  <c:v>7007.72</c:v>
                </c:pt>
                <c:pt idx="212">
                  <c:v>7007.72</c:v>
                </c:pt>
                <c:pt idx="213">
                  <c:v>7007.72</c:v>
                </c:pt>
                <c:pt idx="214">
                  <c:v>7007.72</c:v>
                </c:pt>
                <c:pt idx="215">
                  <c:v>7007.72</c:v>
                </c:pt>
              </c:numCache>
            </c:numRef>
          </c:val>
        </c:ser>
        <c:marker val="1"/>
        <c:axId val="78080640"/>
        <c:axId val="78102912"/>
      </c:lineChart>
      <c:catAx>
        <c:axId val="78080640"/>
        <c:scaling>
          <c:orientation val="minMax"/>
        </c:scaling>
        <c:delete val="1"/>
        <c:axPos val="b"/>
        <c:numFmt formatCode="General" sourceLinked="1"/>
        <c:tickLblPos val="none"/>
        <c:crossAx val="78102912"/>
        <c:crosses val="autoZero"/>
        <c:auto val="1"/>
        <c:lblAlgn val="ctr"/>
        <c:lblOffset val="100"/>
      </c:catAx>
      <c:valAx>
        <c:axId val="78102912"/>
        <c:scaling>
          <c:orientation val="minMax"/>
        </c:scaling>
        <c:axPos val="l"/>
        <c:numFmt formatCode="#,##0" sourceLinked="0"/>
        <c:tickLblPos val="nextTo"/>
        <c:crossAx val="78080640"/>
        <c:crosses val="autoZero"/>
        <c:crossBetween val="between"/>
      </c:valAx>
    </c:plotArea>
    <c:legend>
      <c:legendPos val="r"/>
      <c:legendEntry>
        <c:idx val="0"/>
        <c:delete val="1"/>
      </c:legendEntry>
      <c:layout>
        <c:manualLayout>
          <c:xMode val="edge"/>
          <c:yMode val="edge"/>
          <c:x val="0.10750427430408163"/>
          <c:y val="6.0770818167798897E-2"/>
          <c:w val="0.16080459770114938"/>
          <c:h val="0.10088096728494698"/>
        </c:manualLayout>
      </c:layout>
    </c:legend>
    <c:plotVisOnly val="1"/>
    <c:dispBlanksAs val="gap"/>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lang val="en-GB"/>
  <c:chart>
    <c:plotArea>
      <c:layout/>
      <c:lineChart>
        <c:grouping val="standard"/>
        <c:ser>
          <c:idx val="0"/>
          <c:order val="0"/>
          <c:tx>
            <c:strRef>
              <c:f>Abx!$A$94</c:f>
              <c:strCache>
                <c:ptCount val="1"/>
                <c:pt idx="0">
                  <c:v>ABMU</c:v>
                </c:pt>
              </c:strCache>
            </c:strRef>
          </c:tx>
          <c:marker>
            <c:symbol val="circle"/>
            <c:size val="5"/>
            <c:spPr>
              <a:ln>
                <a:solidFill>
                  <a:schemeClr val="tx1"/>
                </a:solidFill>
              </a:ln>
            </c:spPr>
          </c:marker>
          <c:cat>
            <c:strRef>
              <c:f>Abx!$B$93:$M$93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Abx!$B$94:$M$94</c:f>
              <c:numCache>
                <c:formatCode>#,##0.000</c:formatCode>
                <c:ptCount val="12"/>
                <c:pt idx="0">
                  <c:v>2.09</c:v>
                </c:pt>
                <c:pt idx="1">
                  <c:v>2.27</c:v>
                </c:pt>
                <c:pt idx="2">
                  <c:v>2.0099999999999998</c:v>
                </c:pt>
                <c:pt idx="3">
                  <c:v>1.9400000000000024</c:v>
                </c:pt>
                <c:pt idx="4">
                  <c:v>2.14</c:v>
                </c:pt>
                <c:pt idx="5">
                  <c:v>2.54</c:v>
                </c:pt>
                <c:pt idx="6">
                  <c:v>2.0699999999999998</c:v>
                </c:pt>
                <c:pt idx="7">
                  <c:v>1.9600000000000024</c:v>
                </c:pt>
                <c:pt idx="8">
                  <c:v>2.3099999999999987</c:v>
                </c:pt>
                <c:pt idx="9">
                  <c:v>2.57</c:v>
                </c:pt>
                <c:pt idx="10">
                  <c:v>2.19</c:v>
                </c:pt>
                <c:pt idx="11" formatCode="#####0.00">
                  <c:v>1.9600000000000024</c:v>
                </c:pt>
              </c:numCache>
            </c:numRef>
          </c:val>
        </c:ser>
        <c:ser>
          <c:idx val="1"/>
          <c:order val="1"/>
          <c:tx>
            <c:strRef>
              <c:f>Abx!$A$95</c:f>
              <c:strCache>
                <c:ptCount val="1"/>
                <c:pt idx="0">
                  <c:v>Aneurin Bevan</c:v>
                </c:pt>
              </c:strCache>
            </c:strRef>
          </c:tx>
          <c:marker>
            <c:symbol val="circle"/>
            <c:size val="5"/>
            <c:spPr>
              <a:ln>
                <a:solidFill>
                  <a:schemeClr val="tx1"/>
                </a:solidFill>
              </a:ln>
            </c:spPr>
          </c:marker>
          <c:cat>
            <c:strRef>
              <c:f>Abx!$B$93:$M$93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Abx!$B$95:$M$95</c:f>
              <c:numCache>
                <c:formatCode>#,##0.000</c:formatCode>
                <c:ptCount val="12"/>
                <c:pt idx="0">
                  <c:v>1.75</c:v>
                </c:pt>
                <c:pt idx="1">
                  <c:v>1.82</c:v>
                </c:pt>
                <c:pt idx="2">
                  <c:v>1.6800000000000024</c:v>
                </c:pt>
                <c:pt idx="3">
                  <c:v>1.6300000000000001</c:v>
                </c:pt>
                <c:pt idx="4">
                  <c:v>1.6900000000000024</c:v>
                </c:pt>
                <c:pt idx="5">
                  <c:v>1.78</c:v>
                </c:pt>
                <c:pt idx="6">
                  <c:v>1.47</c:v>
                </c:pt>
                <c:pt idx="7">
                  <c:v>1.43</c:v>
                </c:pt>
                <c:pt idx="8">
                  <c:v>1.58</c:v>
                </c:pt>
                <c:pt idx="9">
                  <c:v>1.6600000000000001</c:v>
                </c:pt>
                <c:pt idx="10">
                  <c:v>1.46</c:v>
                </c:pt>
                <c:pt idx="11" formatCode="#####0.00">
                  <c:v>1.23</c:v>
                </c:pt>
              </c:numCache>
            </c:numRef>
          </c:val>
        </c:ser>
        <c:ser>
          <c:idx val="2"/>
          <c:order val="2"/>
          <c:tx>
            <c:strRef>
              <c:f>Abx!$A$96</c:f>
              <c:strCache>
                <c:ptCount val="1"/>
                <c:pt idx="0">
                  <c:v>BCU</c:v>
                </c:pt>
              </c:strCache>
            </c:strRef>
          </c:tx>
          <c:marker>
            <c:symbol val="circle"/>
            <c:size val="5"/>
            <c:spPr>
              <a:ln>
                <a:solidFill>
                  <a:schemeClr val="tx1"/>
                </a:solidFill>
              </a:ln>
            </c:spPr>
          </c:marker>
          <c:cat>
            <c:strRef>
              <c:f>Abx!$B$93:$M$93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Abx!$B$96:$M$96</c:f>
              <c:numCache>
                <c:formatCode>#,##0.000</c:formatCode>
                <c:ptCount val="12"/>
                <c:pt idx="0">
                  <c:v>2.63</c:v>
                </c:pt>
                <c:pt idx="1">
                  <c:v>2.75</c:v>
                </c:pt>
                <c:pt idx="2">
                  <c:v>2.5</c:v>
                </c:pt>
                <c:pt idx="3">
                  <c:v>2.44</c:v>
                </c:pt>
                <c:pt idx="4">
                  <c:v>2.5299999999999998</c:v>
                </c:pt>
                <c:pt idx="5">
                  <c:v>2.71</c:v>
                </c:pt>
                <c:pt idx="6">
                  <c:v>2.27</c:v>
                </c:pt>
                <c:pt idx="7">
                  <c:v>2.17</c:v>
                </c:pt>
                <c:pt idx="8">
                  <c:v>2.29</c:v>
                </c:pt>
                <c:pt idx="9">
                  <c:v>2.5</c:v>
                </c:pt>
                <c:pt idx="10">
                  <c:v>2.15</c:v>
                </c:pt>
                <c:pt idx="11" formatCode="#####0.00">
                  <c:v>2.0499999999999998</c:v>
                </c:pt>
              </c:numCache>
            </c:numRef>
          </c:val>
        </c:ser>
        <c:ser>
          <c:idx val="3"/>
          <c:order val="3"/>
          <c:tx>
            <c:strRef>
              <c:f>Abx!$A$97</c:f>
              <c:strCache>
                <c:ptCount val="1"/>
                <c:pt idx="0">
                  <c:v>Cardiff and Vale</c:v>
                </c:pt>
              </c:strCache>
            </c:strRef>
          </c:tx>
          <c:marker>
            <c:symbol val="circle"/>
            <c:size val="5"/>
            <c:spPr>
              <a:ln>
                <a:solidFill>
                  <a:schemeClr val="tx1"/>
                </a:solidFill>
              </a:ln>
            </c:spPr>
          </c:marker>
          <c:cat>
            <c:strRef>
              <c:f>Abx!$B$93:$M$93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Abx!$B$97:$M$97</c:f>
              <c:numCache>
                <c:formatCode>#,##0.000</c:formatCode>
                <c:ptCount val="12"/>
                <c:pt idx="0">
                  <c:v>2.3199999999999967</c:v>
                </c:pt>
                <c:pt idx="1">
                  <c:v>2.5499999999999998</c:v>
                </c:pt>
                <c:pt idx="2">
                  <c:v>2.25</c:v>
                </c:pt>
                <c:pt idx="3">
                  <c:v>2.17</c:v>
                </c:pt>
                <c:pt idx="4">
                  <c:v>2.1800000000000002</c:v>
                </c:pt>
                <c:pt idx="5">
                  <c:v>2.2999999999999998</c:v>
                </c:pt>
                <c:pt idx="6">
                  <c:v>1.78</c:v>
                </c:pt>
                <c:pt idx="7">
                  <c:v>1.6900000000000024</c:v>
                </c:pt>
                <c:pt idx="8">
                  <c:v>1.9300000000000024</c:v>
                </c:pt>
                <c:pt idx="9">
                  <c:v>2</c:v>
                </c:pt>
                <c:pt idx="10">
                  <c:v>1.81</c:v>
                </c:pt>
                <c:pt idx="11" formatCode="#####0.00">
                  <c:v>1.6800000000000024</c:v>
                </c:pt>
              </c:numCache>
            </c:numRef>
          </c:val>
        </c:ser>
        <c:ser>
          <c:idx val="4"/>
          <c:order val="4"/>
          <c:tx>
            <c:strRef>
              <c:f>Abx!$A$98</c:f>
              <c:strCache>
                <c:ptCount val="1"/>
                <c:pt idx="0">
                  <c:v>Cwm Taf</c:v>
                </c:pt>
              </c:strCache>
            </c:strRef>
          </c:tx>
          <c:marker>
            <c:symbol val="circle"/>
            <c:size val="5"/>
            <c:spPr>
              <a:ln>
                <a:solidFill>
                  <a:schemeClr val="tx1"/>
                </a:solidFill>
              </a:ln>
            </c:spPr>
          </c:marker>
          <c:cat>
            <c:strRef>
              <c:f>Abx!$B$93:$M$93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Abx!$B$98:$M$98</c:f>
              <c:numCache>
                <c:formatCode>#,##0.000</c:formatCode>
                <c:ptCount val="12"/>
                <c:pt idx="0">
                  <c:v>1.9100000000000001</c:v>
                </c:pt>
                <c:pt idx="1">
                  <c:v>2.12</c:v>
                </c:pt>
                <c:pt idx="2">
                  <c:v>1.9300000000000024</c:v>
                </c:pt>
                <c:pt idx="3">
                  <c:v>1.8900000000000001</c:v>
                </c:pt>
                <c:pt idx="4">
                  <c:v>1.9300000000000024</c:v>
                </c:pt>
                <c:pt idx="5">
                  <c:v>1.8900000000000001</c:v>
                </c:pt>
                <c:pt idx="6">
                  <c:v>1.6</c:v>
                </c:pt>
                <c:pt idx="7">
                  <c:v>1.6800000000000024</c:v>
                </c:pt>
                <c:pt idx="8">
                  <c:v>1.74</c:v>
                </c:pt>
                <c:pt idx="9">
                  <c:v>2.02</c:v>
                </c:pt>
                <c:pt idx="10">
                  <c:v>1.6300000000000001</c:v>
                </c:pt>
                <c:pt idx="11" formatCode="#####0.00">
                  <c:v>1.46</c:v>
                </c:pt>
              </c:numCache>
            </c:numRef>
          </c:val>
        </c:ser>
        <c:ser>
          <c:idx val="5"/>
          <c:order val="5"/>
          <c:tx>
            <c:strRef>
              <c:f>Abx!$A$99</c:f>
              <c:strCache>
                <c:ptCount val="1"/>
                <c:pt idx="0">
                  <c:v>Hywel Dda</c:v>
                </c:pt>
              </c:strCache>
            </c:strRef>
          </c:tx>
          <c:marker>
            <c:symbol val="circle"/>
            <c:size val="5"/>
            <c:spPr>
              <a:ln>
                <a:solidFill>
                  <a:schemeClr val="tx1"/>
                </a:solidFill>
              </a:ln>
            </c:spPr>
          </c:marker>
          <c:cat>
            <c:strRef>
              <c:f>Abx!$B$93:$M$93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Abx!$B$99:$M$99</c:f>
              <c:numCache>
                <c:formatCode>#,##0.000</c:formatCode>
                <c:ptCount val="12"/>
                <c:pt idx="0">
                  <c:v>1.9100000000000001</c:v>
                </c:pt>
                <c:pt idx="1">
                  <c:v>2.13</c:v>
                </c:pt>
                <c:pt idx="2">
                  <c:v>1.9200000000000021</c:v>
                </c:pt>
                <c:pt idx="3">
                  <c:v>1.9300000000000024</c:v>
                </c:pt>
                <c:pt idx="4">
                  <c:v>2.0299999999999998</c:v>
                </c:pt>
                <c:pt idx="5">
                  <c:v>2.12</c:v>
                </c:pt>
                <c:pt idx="6">
                  <c:v>2.0099999999999998</c:v>
                </c:pt>
                <c:pt idx="7">
                  <c:v>1.85</c:v>
                </c:pt>
                <c:pt idx="8">
                  <c:v>2.14</c:v>
                </c:pt>
                <c:pt idx="9">
                  <c:v>2.4099999999999997</c:v>
                </c:pt>
                <c:pt idx="10">
                  <c:v>2.16</c:v>
                </c:pt>
                <c:pt idx="11" formatCode="#####0.00">
                  <c:v>2</c:v>
                </c:pt>
              </c:numCache>
            </c:numRef>
          </c:val>
        </c:ser>
        <c:ser>
          <c:idx val="6"/>
          <c:order val="6"/>
          <c:tx>
            <c:strRef>
              <c:f>Abx!$A$100</c:f>
              <c:strCache>
                <c:ptCount val="1"/>
                <c:pt idx="0">
                  <c:v>Powys</c:v>
                </c:pt>
              </c:strCache>
            </c:strRef>
          </c:tx>
          <c:marker>
            <c:symbol val="circle"/>
            <c:size val="5"/>
            <c:spPr>
              <a:ln>
                <a:solidFill>
                  <a:schemeClr val="tx1"/>
                </a:solidFill>
              </a:ln>
            </c:spPr>
          </c:marker>
          <c:cat>
            <c:strRef>
              <c:f>Abx!$B$93:$M$93</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Abx!$B$100:$M$100</c:f>
              <c:numCache>
                <c:formatCode>#,##0.000</c:formatCode>
                <c:ptCount val="12"/>
                <c:pt idx="0">
                  <c:v>2.48</c:v>
                </c:pt>
                <c:pt idx="1">
                  <c:v>2.3899999999999997</c:v>
                </c:pt>
                <c:pt idx="2">
                  <c:v>2.3699999999999997</c:v>
                </c:pt>
                <c:pt idx="3">
                  <c:v>2.3299999999999987</c:v>
                </c:pt>
                <c:pt idx="4">
                  <c:v>2.4899999999999998</c:v>
                </c:pt>
                <c:pt idx="5">
                  <c:v>2.67</c:v>
                </c:pt>
                <c:pt idx="6">
                  <c:v>2.2400000000000002</c:v>
                </c:pt>
                <c:pt idx="7">
                  <c:v>2.34</c:v>
                </c:pt>
                <c:pt idx="8">
                  <c:v>2.2799999999999998</c:v>
                </c:pt>
                <c:pt idx="9">
                  <c:v>2.4299999999999997</c:v>
                </c:pt>
                <c:pt idx="10">
                  <c:v>2.19</c:v>
                </c:pt>
                <c:pt idx="11" formatCode="#####0.00">
                  <c:v>1.79</c:v>
                </c:pt>
              </c:numCache>
            </c:numRef>
          </c:val>
        </c:ser>
        <c:marker val="1"/>
        <c:axId val="84470784"/>
        <c:axId val="85001344"/>
      </c:lineChart>
      <c:catAx>
        <c:axId val="84470784"/>
        <c:scaling>
          <c:orientation val="minMax"/>
        </c:scaling>
        <c:axPos val="b"/>
        <c:tickLblPos val="nextTo"/>
        <c:crossAx val="85001344"/>
        <c:crosses val="autoZero"/>
        <c:lblAlgn val="ctr"/>
        <c:lblOffset val="100"/>
      </c:catAx>
      <c:valAx>
        <c:axId val="85001344"/>
        <c:scaling>
          <c:orientation val="minMax"/>
          <c:min val="1"/>
        </c:scaling>
        <c:axPos val="l"/>
        <c:numFmt formatCode="#,##0.00" sourceLinked="0"/>
        <c:tickLblPos val="nextTo"/>
        <c:crossAx val="84470784"/>
        <c:crosses val="autoZero"/>
        <c:crossBetween val="between"/>
      </c:valAx>
    </c:plotArea>
    <c:legend>
      <c:legendPos val="b"/>
      <c:layout/>
    </c:legend>
    <c:plotVisOnly val="1"/>
  </c:chart>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9.476088906608239E-2"/>
          <c:y val="1.4713733197350306E-2"/>
          <c:w val="0.90355134722083752"/>
          <c:h val="0.85476287389953665"/>
        </c:manualLayout>
      </c:layout>
      <c:lineChart>
        <c:grouping val="standard"/>
        <c:ser>
          <c:idx val="0"/>
          <c:order val="0"/>
          <c:tx>
            <c:strRef>
              <c:f>NSAIDs!$A$3</c:f>
              <c:strCache>
                <c:ptCount val="1"/>
                <c:pt idx="0">
                  <c:v>ABMU</c:v>
                </c:pt>
              </c:strCache>
            </c:strRef>
          </c:tx>
          <c:marker>
            <c:symbol val="circle"/>
            <c:size val="5"/>
            <c:spPr>
              <a:ln>
                <a:solidFill>
                  <a:schemeClr val="tx1"/>
                </a:solidFill>
              </a:ln>
            </c:spPr>
          </c:marker>
          <c:cat>
            <c:strRef>
              <c:f>NSAIDs!$B$2:$M$2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NSAIDs!$B$3:$M$3</c:f>
              <c:numCache>
                <c:formatCode>#,##0.0</c:formatCode>
                <c:ptCount val="12"/>
                <c:pt idx="0">
                  <c:v>2054.27</c:v>
                </c:pt>
                <c:pt idx="1">
                  <c:v>1992.2</c:v>
                </c:pt>
                <c:pt idx="2">
                  <c:v>1958.08</c:v>
                </c:pt>
                <c:pt idx="3">
                  <c:v>1891.86</c:v>
                </c:pt>
                <c:pt idx="4">
                  <c:v>1897.53</c:v>
                </c:pt>
                <c:pt idx="5">
                  <c:v>1914.1899999999998</c:v>
                </c:pt>
                <c:pt idx="6">
                  <c:v>1864.1399999999999</c:v>
                </c:pt>
                <c:pt idx="7">
                  <c:v>1828.83</c:v>
                </c:pt>
                <c:pt idx="8">
                  <c:v>1837.97</c:v>
                </c:pt>
                <c:pt idx="9">
                  <c:v>1847.98</c:v>
                </c:pt>
                <c:pt idx="10">
                  <c:v>1827.56</c:v>
                </c:pt>
                <c:pt idx="11" formatCode="#####0.00">
                  <c:v>1741.6399999999999</c:v>
                </c:pt>
              </c:numCache>
            </c:numRef>
          </c:val>
        </c:ser>
        <c:ser>
          <c:idx val="1"/>
          <c:order val="1"/>
          <c:tx>
            <c:strRef>
              <c:f>NSAIDs!$A$4</c:f>
              <c:strCache>
                <c:ptCount val="1"/>
                <c:pt idx="0">
                  <c:v>Aneurin Bevan</c:v>
                </c:pt>
              </c:strCache>
            </c:strRef>
          </c:tx>
          <c:marker>
            <c:symbol val="circle"/>
            <c:size val="5"/>
            <c:spPr>
              <a:ln>
                <a:solidFill>
                  <a:schemeClr val="tx1"/>
                </a:solidFill>
              </a:ln>
            </c:spPr>
          </c:marker>
          <c:cat>
            <c:strRef>
              <c:f>NSAIDs!$B$2:$M$2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NSAIDs!$B$4:$M$4</c:f>
              <c:numCache>
                <c:formatCode>#,##0.0</c:formatCode>
                <c:ptCount val="12"/>
                <c:pt idx="0">
                  <c:v>1989.7</c:v>
                </c:pt>
                <c:pt idx="1">
                  <c:v>1949.86</c:v>
                </c:pt>
                <c:pt idx="2">
                  <c:v>1924.6499999999999</c:v>
                </c:pt>
                <c:pt idx="3">
                  <c:v>1855.23</c:v>
                </c:pt>
                <c:pt idx="4">
                  <c:v>1877.57</c:v>
                </c:pt>
                <c:pt idx="5">
                  <c:v>1890.81</c:v>
                </c:pt>
                <c:pt idx="6">
                  <c:v>1854.45</c:v>
                </c:pt>
                <c:pt idx="7">
                  <c:v>1770.92</c:v>
                </c:pt>
                <c:pt idx="8">
                  <c:v>1772.12</c:v>
                </c:pt>
                <c:pt idx="9">
                  <c:v>1783.1399999999999</c:v>
                </c:pt>
                <c:pt idx="10">
                  <c:v>1767.21</c:v>
                </c:pt>
                <c:pt idx="11" formatCode="#####0.00">
                  <c:v>1647.92</c:v>
                </c:pt>
              </c:numCache>
            </c:numRef>
          </c:val>
        </c:ser>
        <c:ser>
          <c:idx val="2"/>
          <c:order val="2"/>
          <c:tx>
            <c:strRef>
              <c:f>NSAIDs!$A$5</c:f>
              <c:strCache>
                <c:ptCount val="1"/>
                <c:pt idx="0">
                  <c:v>BCU</c:v>
                </c:pt>
              </c:strCache>
            </c:strRef>
          </c:tx>
          <c:marker>
            <c:symbol val="circle"/>
            <c:size val="5"/>
            <c:spPr>
              <a:ln>
                <a:solidFill>
                  <a:schemeClr val="tx1"/>
                </a:solidFill>
              </a:ln>
            </c:spPr>
          </c:marker>
          <c:cat>
            <c:strRef>
              <c:f>NSAIDs!$B$2:$M$2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NSAIDs!$B$5:$M$5</c:f>
              <c:numCache>
                <c:formatCode>#,##0.0</c:formatCode>
                <c:ptCount val="12"/>
                <c:pt idx="0">
                  <c:v>1993.96</c:v>
                </c:pt>
                <c:pt idx="1">
                  <c:v>1930.26</c:v>
                </c:pt>
                <c:pt idx="2">
                  <c:v>1866.33</c:v>
                </c:pt>
                <c:pt idx="3">
                  <c:v>1826.1299999999999</c:v>
                </c:pt>
                <c:pt idx="4">
                  <c:v>1851.47</c:v>
                </c:pt>
                <c:pt idx="5">
                  <c:v>1859.91</c:v>
                </c:pt>
                <c:pt idx="6">
                  <c:v>1802.6499999999999</c:v>
                </c:pt>
                <c:pt idx="7">
                  <c:v>1737.3</c:v>
                </c:pt>
                <c:pt idx="8">
                  <c:v>1757.5</c:v>
                </c:pt>
                <c:pt idx="9">
                  <c:v>1763.43</c:v>
                </c:pt>
                <c:pt idx="10">
                  <c:v>1741.49</c:v>
                </c:pt>
                <c:pt idx="11" formatCode="#####0.00">
                  <c:v>1639.6</c:v>
                </c:pt>
              </c:numCache>
            </c:numRef>
          </c:val>
        </c:ser>
        <c:ser>
          <c:idx val="3"/>
          <c:order val="3"/>
          <c:tx>
            <c:strRef>
              <c:f>NSAIDs!$A$6</c:f>
              <c:strCache>
                <c:ptCount val="1"/>
                <c:pt idx="0">
                  <c:v>Cardiff and Vale</c:v>
                </c:pt>
              </c:strCache>
            </c:strRef>
          </c:tx>
          <c:marker>
            <c:symbol val="circle"/>
            <c:size val="5"/>
            <c:spPr>
              <a:ln>
                <a:solidFill>
                  <a:schemeClr val="tx1"/>
                </a:solidFill>
              </a:ln>
            </c:spPr>
          </c:marker>
          <c:cat>
            <c:strRef>
              <c:f>NSAIDs!$B$2:$M$2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NSAIDs!$B$6:$M$6</c:f>
              <c:numCache>
                <c:formatCode>#,##0.0</c:formatCode>
                <c:ptCount val="12"/>
                <c:pt idx="0">
                  <c:v>2014.1399999999999</c:v>
                </c:pt>
                <c:pt idx="1">
                  <c:v>1948.1599999999999</c:v>
                </c:pt>
                <c:pt idx="2">
                  <c:v>1902.47</c:v>
                </c:pt>
                <c:pt idx="3">
                  <c:v>1852.25</c:v>
                </c:pt>
                <c:pt idx="4">
                  <c:v>1855.3799999999999</c:v>
                </c:pt>
                <c:pt idx="5">
                  <c:v>1874.27</c:v>
                </c:pt>
                <c:pt idx="6">
                  <c:v>1793.46</c:v>
                </c:pt>
                <c:pt idx="7">
                  <c:v>1752.6399999999999</c:v>
                </c:pt>
                <c:pt idx="8">
                  <c:v>1755.34</c:v>
                </c:pt>
                <c:pt idx="9">
                  <c:v>1748.28</c:v>
                </c:pt>
                <c:pt idx="10">
                  <c:v>1701.82</c:v>
                </c:pt>
                <c:pt idx="11" formatCode="#####0.00">
                  <c:v>1569.24</c:v>
                </c:pt>
              </c:numCache>
            </c:numRef>
          </c:val>
        </c:ser>
        <c:ser>
          <c:idx val="4"/>
          <c:order val="4"/>
          <c:tx>
            <c:strRef>
              <c:f>NSAIDs!$A$7</c:f>
              <c:strCache>
                <c:ptCount val="1"/>
                <c:pt idx="0">
                  <c:v>Cwm Taf</c:v>
                </c:pt>
              </c:strCache>
            </c:strRef>
          </c:tx>
          <c:marker>
            <c:symbol val="circle"/>
            <c:size val="5"/>
            <c:spPr>
              <a:ln>
                <a:solidFill>
                  <a:schemeClr val="tx1"/>
                </a:solidFill>
              </a:ln>
            </c:spPr>
          </c:marker>
          <c:cat>
            <c:strRef>
              <c:f>NSAIDs!$B$2:$M$2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NSAIDs!$B$7:$M$7</c:f>
              <c:numCache>
                <c:formatCode>#,##0.0</c:formatCode>
                <c:ptCount val="12"/>
                <c:pt idx="0">
                  <c:v>2021.77</c:v>
                </c:pt>
                <c:pt idx="1">
                  <c:v>2004.35</c:v>
                </c:pt>
                <c:pt idx="2">
                  <c:v>1936.1</c:v>
                </c:pt>
                <c:pt idx="3">
                  <c:v>1936.21</c:v>
                </c:pt>
                <c:pt idx="4">
                  <c:v>1952.94</c:v>
                </c:pt>
                <c:pt idx="5">
                  <c:v>1982.58</c:v>
                </c:pt>
                <c:pt idx="6">
                  <c:v>1940.49</c:v>
                </c:pt>
                <c:pt idx="7">
                  <c:v>1894.75</c:v>
                </c:pt>
                <c:pt idx="8">
                  <c:v>1912.6899999999998</c:v>
                </c:pt>
                <c:pt idx="9">
                  <c:v>1932.03</c:v>
                </c:pt>
                <c:pt idx="10">
                  <c:v>1883.26</c:v>
                </c:pt>
                <c:pt idx="11" formatCode="#####0.00">
                  <c:v>1757.52</c:v>
                </c:pt>
              </c:numCache>
            </c:numRef>
          </c:val>
        </c:ser>
        <c:ser>
          <c:idx val="5"/>
          <c:order val="5"/>
          <c:tx>
            <c:strRef>
              <c:f>NSAIDs!$A$8</c:f>
              <c:strCache>
                <c:ptCount val="1"/>
                <c:pt idx="0">
                  <c:v>Hywel Dda</c:v>
                </c:pt>
              </c:strCache>
            </c:strRef>
          </c:tx>
          <c:marker>
            <c:symbol val="circle"/>
            <c:size val="5"/>
            <c:spPr>
              <a:ln>
                <a:solidFill>
                  <a:schemeClr val="tx1"/>
                </a:solidFill>
              </a:ln>
            </c:spPr>
          </c:marker>
          <c:cat>
            <c:strRef>
              <c:f>NSAIDs!$B$2:$M$2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NSAIDs!$B$8:$M$8</c:f>
              <c:numCache>
                <c:formatCode>#,##0.0</c:formatCode>
                <c:ptCount val="12"/>
                <c:pt idx="0">
                  <c:v>1960.26</c:v>
                </c:pt>
                <c:pt idx="1">
                  <c:v>1917.99</c:v>
                </c:pt>
                <c:pt idx="2">
                  <c:v>1869.94</c:v>
                </c:pt>
                <c:pt idx="3">
                  <c:v>1811.5</c:v>
                </c:pt>
                <c:pt idx="4">
                  <c:v>1845.82</c:v>
                </c:pt>
                <c:pt idx="5">
                  <c:v>1860.57</c:v>
                </c:pt>
                <c:pt idx="6">
                  <c:v>1810.81</c:v>
                </c:pt>
                <c:pt idx="7">
                  <c:v>1739.87</c:v>
                </c:pt>
                <c:pt idx="8">
                  <c:v>1750.91</c:v>
                </c:pt>
                <c:pt idx="9">
                  <c:v>1735.8</c:v>
                </c:pt>
                <c:pt idx="10">
                  <c:v>1781.37</c:v>
                </c:pt>
                <c:pt idx="11" formatCode="#####0.00">
                  <c:v>1665.47</c:v>
                </c:pt>
              </c:numCache>
            </c:numRef>
          </c:val>
        </c:ser>
        <c:ser>
          <c:idx val="6"/>
          <c:order val="6"/>
          <c:tx>
            <c:strRef>
              <c:f>NSAIDs!$A$9</c:f>
              <c:strCache>
                <c:ptCount val="1"/>
                <c:pt idx="0">
                  <c:v>Powys</c:v>
                </c:pt>
              </c:strCache>
            </c:strRef>
          </c:tx>
          <c:marker>
            <c:symbol val="circle"/>
            <c:size val="5"/>
            <c:spPr>
              <a:ln>
                <a:solidFill>
                  <a:schemeClr val="tx1"/>
                </a:solidFill>
              </a:ln>
            </c:spPr>
          </c:marker>
          <c:cat>
            <c:strRef>
              <c:f>NSAIDs!$B$2:$M$2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NSAIDs!$B$9:$M$9</c:f>
              <c:numCache>
                <c:formatCode>#,##0.0</c:formatCode>
                <c:ptCount val="12"/>
                <c:pt idx="0">
                  <c:v>1996.31</c:v>
                </c:pt>
                <c:pt idx="1">
                  <c:v>1975.23</c:v>
                </c:pt>
                <c:pt idx="2">
                  <c:v>1903.6799999999998</c:v>
                </c:pt>
                <c:pt idx="3">
                  <c:v>1802.48</c:v>
                </c:pt>
                <c:pt idx="4">
                  <c:v>1851.3</c:v>
                </c:pt>
                <c:pt idx="5">
                  <c:v>1859.6699999999998</c:v>
                </c:pt>
                <c:pt idx="6">
                  <c:v>1794.76</c:v>
                </c:pt>
                <c:pt idx="7">
                  <c:v>1706.93</c:v>
                </c:pt>
                <c:pt idx="8">
                  <c:v>1720.1699999999998</c:v>
                </c:pt>
                <c:pt idx="9">
                  <c:v>1707.3899999999999</c:v>
                </c:pt>
                <c:pt idx="10">
                  <c:v>1688.83</c:v>
                </c:pt>
                <c:pt idx="11" formatCode="#####0.00">
                  <c:v>1561.72</c:v>
                </c:pt>
              </c:numCache>
            </c:numRef>
          </c:val>
        </c:ser>
        <c:marker val="1"/>
        <c:axId val="85059456"/>
        <c:axId val="85060992"/>
      </c:lineChart>
      <c:catAx>
        <c:axId val="85059456"/>
        <c:scaling>
          <c:orientation val="minMax"/>
        </c:scaling>
        <c:axPos val="b"/>
        <c:tickLblPos val="nextTo"/>
        <c:crossAx val="85060992"/>
        <c:crosses val="autoZero"/>
        <c:lblAlgn val="ctr"/>
        <c:lblOffset val="100"/>
      </c:catAx>
      <c:valAx>
        <c:axId val="85060992"/>
        <c:scaling>
          <c:orientation val="minMax"/>
          <c:min val="1550"/>
        </c:scaling>
        <c:axPos val="l"/>
        <c:numFmt formatCode="#,##0" sourceLinked="0"/>
        <c:tickLblPos val="nextTo"/>
        <c:crossAx val="85059456"/>
        <c:crosses val="autoZero"/>
        <c:crossBetween val="between"/>
        <c:majorUnit val="50"/>
      </c:valAx>
    </c:plotArea>
    <c:legend>
      <c:legendPos val="b"/>
      <c:layout/>
    </c:legend>
    <c:plotVisOnly val="1"/>
  </c:chart>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col"/>
        <c:grouping val="clustered"/>
        <c:ser>
          <c:idx val="0"/>
          <c:order val="0"/>
          <c:tx>
            <c:strRef>
              <c:f>'NSAIDs CCG'!$B$1</c:f>
              <c:strCache>
                <c:ptCount val="1"/>
                <c:pt idx="0">
                  <c:v>CCG/HB</c:v>
                </c:pt>
              </c:strCache>
            </c:strRef>
          </c:tx>
          <c:spPr>
            <a:solidFill>
              <a:srgbClr val="0070C0"/>
            </a:solidFill>
          </c:spPr>
          <c:dPt>
            <c:idx val="164"/>
            <c:spPr>
              <a:solidFill>
                <a:schemeClr val="tx1"/>
              </a:solidFill>
            </c:spPr>
          </c:dPt>
          <c:dPt>
            <c:idx val="167"/>
            <c:spPr>
              <a:solidFill>
                <a:schemeClr val="tx1"/>
              </a:solidFill>
            </c:spPr>
          </c:dPt>
          <c:dPt>
            <c:idx val="182"/>
            <c:spPr>
              <a:solidFill>
                <a:schemeClr val="tx1"/>
              </a:solidFill>
            </c:spPr>
          </c:dPt>
          <c:dPt>
            <c:idx val="185"/>
            <c:spPr>
              <a:solidFill>
                <a:schemeClr val="tx1"/>
              </a:solidFill>
            </c:spPr>
          </c:dPt>
          <c:dPt>
            <c:idx val="187"/>
            <c:spPr>
              <a:solidFill>
                <a:schemeClr val="tx1"/>
              </a:solidFill>
            </c:spPr>
          </c:dPt>
          <c:dPt>
            <c:idx val="196"/>
            <c:spPr>
              <a:solidFill>
                <a:schemeClr val="tx1"/>
              </a:solidFill>
            </c:spPr>
          </c:dPt>
          <c:dPt>
            <c:idx val="197"/>
            <c:spPr>
              <a:solidFill>
                <a:schemeClr val="tx1"/>
              </a:solidFill>
            </c:spPr>
          </c:dPt>
          <c:dLbls>
            <c:dLbl>
              <c:idx val="164"/>
              <c:layout>
                <c:manualLayout>
                  <c:x val="-9.2205493165592265E-3"/>
                  <c:y val="-2.1347168838736431E-2"/>
                </c:manualLayout>
              </c:layout>
              <c:tx>
                <c:rich>
                  <a:bodyPr/>
                  <a:lstStyle/>
                  <a:p>
                    <a:r>
                      <a:rPr lang="en-US"/>
                      <a:t>Powys</a:t>
                    </a:r>
                  </a:p>
                </c:rich>
              </c:tx>
              <c:showVal val="1"/>
            </c:dLbl>
            <c:dLbl>
              <c:idx val="167"/>
              <c:layout>
                <c:manualLayout>
                  <c:x val="-2.6344426618740554E-3"/>
                  <c:y val="-2.6090984136233408E-2"/>
                </c:manualLayout>
              </c:layout>
              <c:tx>
                <c:rich>
                  <a:bodyPr/>
                  <a:lstStyle/>
                  <a:p>
                    <a:r>
                      <a:rPr lang="en-US" dirty="0" smtClean="0"/>
                      <a:t>Cardiff</a:t>
                    </a:r>
                    <a:r>
                      <a:rPr lang="en-US" baseline="0" dirty="0" smtClean="0"/>
                      <a:t> and Vale</a:t>
                    </a:r>
                    <a:endParaRPr lang="en-US" dirty="0"/>
                  </a:p>
                </c:rich>
              </c:tx>
              <c:showVal val="1"/>
            </c:dLbl>
            <c:dLbl>
              <c:idx val="182"/>
              <c:layout>
                <c:manualLayout>
                  <c:x val="-1.7123877302181383E-2"/>
                  <c:y val="0"/>
                </c:manualLayout>
              </c:layout>
              <c:tx>
                <c:rich>
                  <a:bodyPr/>
                  <a:lstStyle/>
                  <a:p>
                    <a:r>
                      <a:rPr lang="en-US" dirty="0"/>
                      <a:t>Betsi </a:t>
                    </a:r>
                    <a:r>
                      <a:rPr lang="en-US" dirty="0" smtClean="0"/>
                      <a:t>Cadwaladr</a:t>
                    </a:r>
                    <a:endParaRPr lang="en-US" dirty="0"/>
                  </a:p>
                </c:rich>
              </c:tx>
              <c:showVal val="1"/>
            </c:dLbl>
            <c:dLbl>
              <c:idx val="185"/>
              <c:layout>
                <c:manualLayout>
                  <c:x val="-5.2688853237481108E-3"/>
                  <c:y val="-2.1347168838736431E-2"/>
                </c:manualLayout>
              </c:layout>
              <c:tx>
                <c:rich>
                  <a:bodyPr/>
                  <a:lstStyle/>
                  <a:p>
                    <a:r>
                      <a:rPr lang="en-US"/>
                      <a:t>Aneurin</a:t>
                    </a:r>
                    <a:r>
                      <a:rPr lang="en-US" baseline="0"/>
                      <a:t> Bevan</a:t>
                    </a:r>
                    <a:endParaRPr lang="en-US"/>
                  </a:p>
                </c:rich>
              </c:tx>
              <c:showVal val="1"/>
            </c:dLbl>
            <c:dLbl>
              <c:idx val="187"/>
              <c:layout>
                <c:manualLayout>
                  <c:x val="5.2688853237481108E-3"/>
                  <c:y val="-2.1347168838736382E-2"/>
                </c:manualLayout>
              </c:layout>
              <c:tx>
                <c:rich>
                  <a:bodyPr/>
                  <a:lstStyle/>
                  <a:p>
                    <a:r>
                      <a:rPr lang="en-US"/>
                      <a:t>Hywel Dda</a:t>
                    </a:r>
                  </a:p>
                </c:rich>
              </c:tx>
              <c:showVal val="1"/>
            </c:dLbl>
            <c:dLbl>
              <c:idx val="196"/>
              <c:layout>
                <c:manualLayout>
                  <c:x val="-7.9033279856221012E-3"/>
                  <c:y val="-1.8975261189987949E-2"/>
                </c:manualLayout>
              </c:layout>
              <c:tx>
                <c:rich>
                  <a:bodyPr/>
                  <a:lstStyle/>
                  <a:p>
                    <a:r>
                      <a:rPr lang="en-US"/>
                      <a:t>ABMU</a:t>
                    </a:r>
                  </a:p>
                </c:rich>
              </c:tx>
              <c:showVal val="1"/>
            </c:dLbl>
            <c:dLbl>
              <c:idx val="197"/>
              <c:layout>
                <c:manualLayout>
                  <c:x val="7.9033279856221966E-3"/>
                  <c:y val="-4.2694337677472854E-2"/>
                </c:manualLayout>
              </c:layout>
              <c:tx>
                <c:rich>
                  <a:bodyPr/>
                  <a:lstStyle/>
                  <a:p>
                    <a:r>
                      <a:rPr lang="en-US" dirty="0"/>
                      <a:t>Cwm</a:t>
                    </a:r>
                    <a:r>
                      <a:rPr lang="en-US" baseline="0" dirty="0"/>
                      <a:t> Taf</a:t>
                    </a:r>
                    <a:endParaRPr lang="en-US" dirty="0"/>
                  </a:p>
                </c:rich>
              </c:tx>
              <c:showVal val="1"/>
            </c:dLbl>
            <c:delete val="1"/>
            <c:txPr>
              <a:bodyPr rot="-5400000" vert="horz"/>
              <a:lstStyle/>
              <a:p>
                <a:pPr>
                  <a:defRPr/>
                </a:pPr>
                <a:endParaRPr lang="en-US"/>
              </a:p>
            </c:txPr>
          </c:dLbls>
          <c:cat>
            <c:strRef>
              <c:f>'NSAIDs CCG'!$A$2:$A$217</c:f>
              <c:strCache>
                <c:ptCount val="216"/>
                <c:pt idx="0">
                  <c:v>WEST LONDON (K&amp;C &amp; QPP) CCG</c:v>
                </c:pt>
                <c:pt idx="1">
                  <c:v>CAMDEN CCG</c:v>
                </c:pt>
                <c:pt idx="2">
                  <c:v>HAMMERSMITH AND FULHAM CCG</c:v>
                </c:pt>
                <c:pt idx="3">
                  <c:v>RICHMOND CCG</c:v>
                </c:pt>
                <c:pt idx="4">
                  <c:v>SOUTHEND CCG</c:v>
                </c:pt>
                <c:pt idx="5">
                  <c:v>BRENT CCG</c:v>
                </c:pt>
                <c:pt idx="6">
                  <c:v>KINGSTON CCG</c:v>
                </c:pt>
                <c:pt idx="7">
                  <c:v>HARROW CCG</c:v>
                </c:pt>
                <c:pt idx="8">
                  <c:v>HOUNSLOW CCG</c:v>
                </c:pt>
                <c:pt idx="9">
                  <c:v>SUTTON CCG</c:v>
                </c:pt>
                <c:pt idx="10">
                  <c:v>EALING CCG</c:v>
                </c:pt>
                <c:pt idx="11">
                  <c:v>WANDSWORTH CCG</c:v>
                </c:pt>
                <c:pt idx="12">
                  <c:v>CROYDON CCG</c:v>
                </c:pt>
                <c:pt idx="13">
                  <c:v>HORSHAM AND MID SUSSEX CCG</c:v>
                </c:pt>
                <c:pt idx="14">
                  <c:v>BARNET CCG</c:v>
                </c:pt>
                <c:pt idx="15">
                  <c:v>MERTON CCG</c:v>
                </c:pt>
                <c:pt idx="16">
                  <c:v>HARINGEY CCG</c:v>
                </c:pt>
                <c:pt idx="17">
                  <c:v>CASTLE POINT AND ROCHFORD CCG</c:v>
                </c:pt>
                <c:pt idx="18">
                  <c:v>LAMBETH CCG</c:v>
                </c:pt>
                <c:pt idx="19">
                  <c:v>EAST SURREY CCG</c:v>
                </c:pt>
                <c:pt idx="20">
                  <c:v>WYRE FOREST CCG</c:v>
                </c:pt>
                <c:pt idx="21">
                  <c:v>EASTERN CHESHIRE CCG</c:v>
                </c:pt>
                <c:pt idx="22">
                  <c:v>TOWER HAMLETS CCG</c:v>
                </c:pt>
                <c:pt idx="23">
                  <c:v>CENTRAL LONDON (WESTMINSTER) CCG</c:v>
                </c:pt>
                <c:pt idx="24">
                  <c:v>CITY AND HACKNEY CCG</c:v>
                </c:pt>
                <c:pt idx="25">
                  <c:v>BROMLEY CCG</c:v>
                </c:pt>
                <c:pt idx="26">
                  <c:v>HILLINGDON CCG</c:v>
                </c:pt>
                <c:pt idx="27">
                  <c:v>SURREY DOWNS CCG</c:v>
                </c:pt>
                <c:pt idx="28">
                  <c:v>HEREFORDSHIRE CCG</c:v>
                </c:pt>
                <c:pt idx="29">
                  <c:v>NORTH WEST SURREY CCG</c:v>
                </c:pt>
                <c:pt idx="30">
                  <c:v>GUILDFORD AND WAVERLEY CCG</c:v>
                </c:pt>
                <c:pt idx="31">
                  <c:v>NEWBURY AND DISTRICT CCG</c:v>
                </c:pt>
                <c:pt idx="32">
                  <c:v>SE STAFFS &amp; SEISDON PENINSULAR CCG</c:v>
                </c:pt>
                <c:pt idx="33">
                  <c:v>SOLIHULL CCG</c:v>
                </c:pt>
                <c:pt idx="34">
                  <c:v>WALTHAM FOREST CCG</c:v>
                </c:pt>
                <c:pt idx="35">
                  <c:v>NEWHAM CCG</c:v>
                </c:pt>
                <c:pt idx="36">
                  <c:v>WEST ESSEX CCG</c:v>
                </c:pt>
                <c:pt idx="37">
                  <c:v>RUSHCLIFFE CCG</c:v>
                </c:pt>
                <c:pt idx="38">
                  <c:v>ENFIELD CCG</c:v>
                </c:pt>
                <c:pt idx="39">
                  <c:v>ISLINGTON CCG</c:v>
                </c:pt>
                <c:pt idx="40">
                  <c:v>HERTS VALLEYS CCG</c:v>
                </c:pt>
                <c:pt idx="41">
                  <c:v>WINDSOR, ASCOT AND MAIDENHEAD CCG</c:v>
                </c:pt>
                <c:pt idx="42">
                  <c:v>REDBRIDGE CCG</c:v>
                </c:pt>
                <c:pt idx="43">
                  <c:v>OXFORDSHIRE CCG</c:v>
                </c:pt>
                <c:pt idx="44">
                  <c:v>NORTH &amp; WEST READING CCG</c:v>
                </c:pt>
                <c:pt idx="45">
                  <c:v>SANDWELL AND WEST BIRMINGHAM CCG</c:v>
                </c:pt>
                <c:pt idx="46">
                  <c:v>THURROCK CCG</c:v>
                </c:pt>
                <c:pt idx="47">
                  <c:v>CRAWLEY CCG</c:v>
                </c:pt>
                <c:pt idx="48">
                  <c:v>SOUTH READING CCG</c:v>
                </c:pt>
                <c:pt idx="49">
                  <c:v>SOUTH WARWICKSHIRE CCG</c:v>
                </c:pt>
                <c:pt idx="50">
                  <c:v>BASILDON AND BRENTWOOD CCG</c:v>
                </c:pt>
                <c:pt idx="51">
                  <c:v>CANTERBURY AND COASTAL CCG</c:v>
                </c:pt>
                <c:pt idx="52">
                  <c:v>BRIGHTON &amp; HOVE CCG</c:v>
                </c:pt>
                <c:pt idx="53">
                  <c:v>REDDITCH AND BROMSGROVE CCG</c:v>
                </c:pt>
                <c:pt idx="54">
                  <c:v>WOKINGHAM CCG</c:v>
                </c:pt>
                <c:pt idx="55">
                  <c:v>SOUTHWARK CCG</c:v>
                </c:pt>
                <c:pt idx="56">
                  <c:v>IPSWICH AND EAST SUFFOLK CCG</c:v>
                </c:pt>
                <c:pt idx="57">
                  <c:v>GREATER PRESTON CCG</c:v>
                </c:pt>
                <c:pt idx="58">
                  <c:v>AIREDALE, WHARFEDALE AND CRAVEN CCG</c:v>
                </c:pt>
                <c:pt idx="59">
                  <c:v>LEWISHAM CCG</c:v>
                </c:pt>
                <c:pt idx="60">
                  <c:v>MID ESSEX CCG</c:v>
                </c:pt>
                <c:pt idx="61">
                  <c:v>HIGH WEALD LEWES HAVENS CCG</c:v>
                </c:pt>
                <c:pt idx="62">
                  <c:v>SOUTHERN DERBYSHIRE CCG</c:v>
                </c:pt>
                <c:pt idx="63">
                  <c:v>DUDLEY CCG</c:v>
                </c:pt>
                <c:pt idx="64">
                  <c:v>BRACKNELL AND ASCOT CCG</c:v>
                </c:pt>
                <c:pt idx="65">
                  <c:v>WALSALL CCG</c:v>
                </c:pt>
                <c:pt idx="66">
                  <c:v>WEST LANCASHIRE CCG</c:v>
                </c:pt>
                <c:pt idx="67">
                  <c:v>ASHFORD CCG</c:v>
                </c:pt>
                <c:pt idx="68">
                  <c:v>SHEFFIELD CCG</c:v>
                </c:pt>
                <c:pt idx="69">
                  <c:v>CENTRAL MANCHESTER CCG</c:v>
                </c:pt>
                <c:pt idx="70">
                  <c:v>BIRMINGHAM SOUTH AND CENTRAL CCG</c:v>
                </c:pt>
                <c:pt idx="71">
                  <c:v>DARLINGTON CCG</c:v>
                </c:pt>
                <c:pt idx="72">
                  <c:v>STOCKPORT CCG</c:v>
                </c:pt>
                <c:pt idx="73">
                  <c:v>SALFORD CCG</c:v>
                </c:pt>
                <c:pt idx="74">
                  <c:v>WEST HAMPSHIRE CCG</c:v>
                </c:pt>
                <c:pt idx="75">
                  <c:v>SOUTHPORT AND FORMBY CCG</c:v>
                </c:pt>
                <c:pt idx="76">
                  <c:v>NORTH EAST HAMPSHIRE AND FARNHAM CCG</c:v>
                </c:pt>
                <c:pt idx="77">
                  <c:v>SOUTH GLOUCESTERSHIRE CCG</c:v>
                </c:pt>
                <c:pt idx="78">
                  <c:v>LEEDS NORTH CCG</c:v>
                </c:pt>
                <c:pt idx="79">
                  <c:v>GLOUCESTERSHIRE CCG</c:v>
                </c:pt>
                <c:pt idx="80">
                  <c:v>NOTTINGHAM CITY CCG</c:v>
                </c:pt>
                <c:pt idx="81">
                  <c:v>AYLESBURY VALE CCG</c:v>
                </c:pt>
                <c:pt idx="82">
                  <c:v>GREAT YARMOUTH &amp; WAVENEY CCG</c:v>
                </c:pt>
                <c:pt idx="83">
                  <c:v>WEST SUFFOLK CCG</c:v>
                </c:pt>
                <c:pt idx="84">
                  <c:v>VALE OF YORK CCG</c:v>
                </c:pt>
                <c:pt idx="85">
                  <c:v>BEXLEY CCG</c:v>
                </c:pt>
                <c:pt idx="86">
                  <c:v>HAVERING CCG</c:v>
                </c:pt>
                <c:pt idx="87">
                  <c:v>TELFORD &amp; WREKIN CCG</c:v>
                </c:pt>
                <c:pt idx="88">
                  <c:v>BIRMINGHAM CROSSCITY CCG</c:v>
                </c:pt>
                <c:pt idx="89">
                  <c:v>WEST CHESHIRE CCG</c:v>
                </c:pt>
                <c:pt idx="90">
                  <c:v>SOUTH WORCESTERSHIRE CCG</c:v>
                </c:pt>
                <c:pt idx="91">
                  <c:v>BATH AND NORTH EAST SOMERSET CCG</c:v>
                </c:pt>
                <c:pt idx="92">
                  <c:v>COASTAL WEST SUSSEX CCG</c:v>
                </c:pt>
                <c:pt idx="93">
                  <c:v>NENE CCG</c:v>
                </c:pt>
                <c:pt idx="94">
                  <c:v>EASTBOURNE, HAILSHAM AND SEAFORD CCG</c:v>
                </c:pt>
                <c:pt idx="95">
                  <c:v>NORTH STAFFORDSHIRE CCG</c:v>
                </c:pt>
                <c:pt idx="96">
                  <c:v>VALE ROYAL CCG</c:v>
                </c:pt>
                <c:pt idx="97">
                  <c:v>EAST STAFFORDSHIRE CCG</c:v>
                </c:pt>
                <c:pt idx="98">
                  <c:v>STAFFORD AND SURROUNDS CCG</c:v>
                </c:pt>
                <c:pt idx="99">
                  <c:v>NOTTINGHAM NORTH &amp; EAST CCG</c:v>
                </c:pt>
                <c:pt idx="100">
                  <c:v>NOTTINGHAM WEST CCG</c:v>
                </c:pt>
                <c:pt idx="101">
                  <c:v>SHROPSHIRE CCG</c:v>
                </c:pt>
                <c:pt idx="102">
                  <c:v>BURY CCG</c:v>
                </c:pt>
                <c:pt idx="103">
                  <c:v>STOKE ON TRENT CCG</c:v>
                </c:pt>
                <c:pt idx="104">
                  <c:v>SLOUGH CCG</c:v>
                </c:pt>
                <c:pt idx="105">
                  <c:v>SOUTH KENT COAST CCG</c:v>
                </c:pt>
                <c:pt idx="106">
                  <c:v>THANET CCG</c:v>
                </c:pt>
                <c:pt idx="107">
                  <c:v>CHILTERN CCG</c:v>
                </c:pt>
                <c:pt idx="108">
                  <c:v>CHORLEY AND SOUTH RIBBLE CCG</c:v>
                </c:pt>
                <c:pt idx="109">
                  <c:v>SOUTH DEVON AND TORBAY CCG</c:v>
                </c:pt>
                <c:pt idx="110">
                  <c:v>HARROGATE AND RURAL DISTRICT CCG</c:v>
                </c:pt>
                <c:pt idx="111">
                  <c:v>FYLDE &amp; WYRE CCG</c:v>
                </c:pt>
                <c:pt idx="112">
                  <c:v>BRISTOL CCG</c:v>
                </c:pt>
                <c:pt idx="113">
                  <c:v>GREENWICH CCG</c:v>
                </c:pt>
                <c:pt idx="114">
                  <c:v>CAMBRIDGESHIRE AND PETERBOROUGH CCG</c:v>
                </c:pt>
                <c:pt idx="115">
                  <c:v>WOLVERHAMPTON CCG</c:v>
                </c:pt>
                <c:pt idx="116">
                  <c:v>LEEDS WEST CCG</c:v>
                </c:pt>
                <c:pt idx="117">
                  <c:v>EAST AND NORTH HERTFORDSHIRE CCG</c:v>
                </c:pt>
                <c:pt idx="118">
                  <c:v>CANNOCK CHASE CCG</c:v>
                </c:pt>
                <c:pt idx="119">
                  <c:v>NORTH LINCOLNSHIRE CCG</c:v>
                </c:pt>
                <c:pt idx="120">
                  <c:v>COVENTRY AND RUGBY CCG</c:v>
                </c:pt>
                <c:pt idx="121">
                  <c:v>BARKING &amp; DAGENHAM CCG</c:v>
                </c:pt>
                <c:pt idx="122">
                  <c:v>DARTFORD, GRAVESHAM AND SWANLEY CCG</c:v>
                </c:pt>
                <c:pt idx="123">
                  <c:v>NORTH DERBYSHIRE CCG</c:v>
                </c:pt>
                <c:pt idx="124">
                  <c:v>WEST KENT CCG</c:v>
                </c:pt>
                <c:pt idx="125">
                  <c:v>SOUTH CHESHIRE CCG</c:v>
                </c:pt>
                <c:pt idx="126">
                  <c:v>CUMBRIA CCG</c:v>
                </c:pt>
                <c:pt idx="127">
                  <c:v>NEWCASTLE GATESHEAD CCG</c:v>
                </c:pt>
                <c:pt idx="128">
                  <c:v>EREWASH CCG</c:v>
                </c:pt>
                <c:pt idx="129">
                  <c:v>MILTON KEYNES CCG</c:v>
                </c:pt>
                <c:pt idx="130">
                  <c:v>HARTLEPOOL AND STOCKTON-ON-TEES CCG</c:v>
                </c:pt>
                <c:pt idx="131">
                  <c:v>SOUTHAMPTON CCG</c:v>
                </c:pt>
                <c:pt idx="132">
                  <c:v>SOMERSET CCG</c:v>
                </c:pt>
                <c:pt idx="133">
                  <c:v>SURREY HEATH CCG</c:v>
                </c:pt>
                <c:pt idx="134">
                  <c:v>SOUTH TYNESIDE CCG</c:v>
                </c:pt>
                <c:pt idx="135">
                  <c:v>BEDFORDSHIRE CCG</c:v>
                </c:pt>
                <c:pt idx="136">
                  <c:v>NORTH DURHAM CCG</c:v>
                </c:pt>
                <c:pt idx="137">
                  <c:v>EAST LEICESTERSHIRE AND RUTLAND CCG</c:v>
                </c:pt>
                <c:pt idx="138">
                  <c:v>NORTH SOMERSET CCG</c:v>
                </c:pt>
                <c:pt idx="139">
                  <c:v>TRAFFORD CCG</c:v>
                </c:pt>
                <c:pt idx="140">
                  <c:v>SOUTH SEFTON CCG</c:v>
                </c:pt>
                <c:pt idx="141">
                  <c:v>BOLTON CCG</c:v>
                </c:pt>
                <c:pt idx="142">
                  <c:v>SOUTH NORFOLK CCG</c:v>
                </c:pt>
                <c:pt idx="143">
                  <c:v>CORBY CCG</c:v>
                </c:pt>
                <c:pt idx="144">
                  <c:v>NORTH, EAST, WEST DEVON CCG</c:v>
                </c:pt>
                <c:pt idx="145">
                  <c:v>CALDERDALE CCG</c:v>
                </c:pt>
                <c:pt idx="146">
                  <c:v>SOUTH EASTERN HAMPSHIRE CCG</c:v>
                </c:pt>
                <c:pt idx="147">
                  <c:v>ROTHERHAM CCG</c:v>
                </c:pt>
                <c:pt idx="148">
                  <c:v>SWINDON CCG</c:v>
                </c:pt>
                <c:pt idx="149">
                  <c:v>LUTON CCG</c:v>
                </c:pt>
                <c:pt idx="150">
                  <c:v>KERNOW CCG</c:v>
                </c:pt>
                <c:pt idx="151">
                  <c:v>LIVERPOOL CCG</c:v>
                </c:pt>
                <c:pt idx="152">
                  <c:v>LEICESTER CITY CCG</c:v>
                </c:pt>
                <c:pt idx="153">
                  <c:v>BRADFORD DISTRICTS CCG</c:v>
                </c:pt>
                <c:pt idx="154">
                  <c:v>NORTH NORFOLK CCG</c:v>
                </c:pt>
                <c:pt idx="155">
                  <c:v>NORTH HAMPSHIRE CCG</c:v>
                </c:pt>
                <c:pt idx="156">
                  <c:v>LEEDS SOUTH AND EAST CCG</c:v>
                </c:pt>
                <c:pt idx="157">
                  <c:v>WAKEFIELD CCG</c:v>
                </c:pt>
                <c:pt idx="158">
                  <c:v>WEST LEICESTERSHIRE CCG</c:v>
                </c:pt>
                <c:pt idx="159">
                  <c:v>WILTSHIRE CCG</c:v>
                </c:pt>
                <c:pt idx="160">
                  <c:v>ISLE OF WIGHT CCG</c:v>
                </c:pt>
                <c:pt idx="161">
                  <c:v>NORWICH CCG</c:v>
                </c:pt>
                <c:pt idx="162">
                  <c:v>WEST NORFOLK CCG</c:v>
                </c:pt>
                <c:pt idx="163">
                  <c:v>SOUTH LINCOLNSHIRE CCG</c:v>
                </c:pt>
                <c:pt idx="164">
                  <c:v>Powys Teaching</c:v>
                </c:pt>
                <c:pt idx="165">
                  <c:v>SOUTH MANCHESTER CCG</c:v>
                </c:pt>
                <c:pt idx="166">
                  <c:v>SWALE CCG</c:v>
                </c:pt>
                <c:pt idx="167">
                  <c:v>Cardiff And Vale Uni</c:v>
                </c:pt>
                <c:pt idx="168">
                  <c:v>EAST LANCASHIRE CCG</c:v>
                </c:pt>
                <c:pt idx="169">
                  <c:v>DURHAM DALES,EASINGTON &amp; SEDGEFIELD CCG</c:v>
                </c:pt>
                <c:pt idx="170">
                  <c:v>LINCOLNSHIRE WEST CCG</c:v>
                </c:pt>
                <c:pt idx="171">
                  <c:v>LINCOLNSHIRE EAST CCG</c:v>
                </c:pt>
                <c:pt idx="172">
                  <c:v>PORTSMOUTH CCG</c:v>
                </c:pt>
                <c:pt idx="173">
                  <c:v>SCARBOROUGH AND RYEDALE CCG</c:v>
                </c:pt>
                <c:pt idx="174">
                  <c:v>MANSFIELD &amp; ASHFIELD CCG</c:v>
                </c:pt>
                <c:pt idx="175">
                  <c:v>SOUTH WEST LINCOLNSHIRE CCG</c:v>
                </c:pt>
                <c:pt idx="176">
                  <c:v>MEDWAY CCG</c:v>
                </c:pt>
                <c:pt idx="177">
                  <c:v>BASSETLAW CCG</c:v>
                </c:pt>
                <c:pt idx="178">
                  <c:v>NEWARK &amp; SHERWOOD CCG</c:v>
                </c:pt>
                <c:pt idx="179">
                  <c:v>NORTH EAST ESSEX CCG</c:v>
                </c:pt>
                <c:pt idx="180">
                  <c:v>BLACKPOOL CCG</c:v>
                </c:pt>
                <c:pt idx="181">
                  <c:v>FAREHAM AND GOSPORT CCG</c:v>
                </c:pt>
                <c:pt idx="182">
                  <c:v>Betsi Cadwaladr Uni</c:v>
                </c:pt>
                <c:pt idx="183">
                  <c:v>LANCASHIRE NORTH CCG</c:v>
                </c:pt>
                <c:pt idx="184">
                  <c:v>SUNDERLAND CCG</c:v>
                </c:pt>
                <c:pt idx="185">
                  <c:v>Aneurin Bevan</c:v>
                </c:pt>
                <c:pt idx="186">
                  <c:v>BARNSLEY CCG</c:v>
                </c:pt>
                <c:pt idx="187">
                  <c:v>Hywel Dda</c:v>
                </c:pt>
                <c:pt idx="188">
                  <c:v>KNOWSLEY CCG</c:v>
                </c:pt>
                <c:pt idx="189">
                  <c:v>DORSET CCG</c:v>
                </c:pt>
                <c:pt idx="190">
                  <c:v>HALTON CCG</c:v>
                </c:pt>
                <c:pt idx="191">
                  <c:v>NORTHUMBERLAND CCG</c:v>
                </c:pt>
                <c:pt idx="192">
                  <c:v>WARRINGTON CCG</c:v>
                </c:pt>
                <c:pt idx="193">
                  <c:v>ST HELENS CCG</c:v>
                </c:pt>
                <c:pt idx="194">
                  <c:v>GREATER HUDDERSFIELD CCG</c:v>
                </c:pt>
                <c:pt idx="195">
                  <c:v>WIRRAL CCG</c:v>
                </c:pt>
                <c:pt idx="196">
                  <c:v>Abertawe Bro Morgannwg Uni</c:v>
                </c:pt>
                <c:pt idx="197">
                  <c:v>Cwm Taf</c:v>
                </c:pt>
                <c:pt idx="198">
                  <c:v>NORTH TYNESIDE CCG</c:v>
                </c:pt>
                <c:pt idx="199">
                  <c:v>HARDWICK CCG</c:v>
                </c:pt>
                <c:pt idx="200">
                  <c:v>NORTH EAST LINCOLNSHIRE CCG</c:v>
                </c:pt>
                <c:pt idx="201">
                  <c:v>DONCASTER CCG</c:v>
                </c:pt>
                <c:pt idx="202">
                  <c:v>NORTH MANCHESTER CCG</c:v>
                </c:pt>
                <c:pt idx="203">
                  <c:v>TAMESIDE AND GLOSSOP CCG</c:v>
                </c:pt>
                <c:pt idx="204">
                  <c:v>BLACKBURN WITH DARWEN CCG</c:v>
                </c:pt>
                <c:pt idx="205">
                  <c:v>NORTH KIRKLEES CCG</c:v>
                </c:pt>
                <c:pt idx="206">
                  <c:v>HAMBLETON, RICHMONDSHIRE AND WHITBY CCG</c:v>
                </c:pt>
                <c:pt idx="207">
                  <c:v>HASTINGS &amp; ROTHER CCG</c:v>
                </c:pt>
                <c:pt idx="208">
                  <c:v>EAST RIDING OF YORKSHIRE CCG</c:v>
                </c:pt>
                <c:pt idx="209">
                  <c:v>BRADFORD CITY CCG</c:v>
                </c:pt>
                <c:pt idx="210">
                  <c:v>SOUTH TEES CCG</c:v>
                </c:pt>
                <c:pt idx="211">
                  <c:v>OLDHAM CCG</c:v>
                </c:pt>
                <c:pt idx="212">
                  <c:v>WARWICKSHIRE NORTH CCG</c:v>
                </c:pt>
                <c:pt idx="213">
                  <c:v>WIGAN BOROUGH CCG</c:v>
                </c:pt>
                <c:pt idx="214">
                  <c:v>HULL CCG</c:v>
                </c:pt>
                <c:pt idx="215">
                  <c:v>HEYWOOD, MIDDLETON &amp; ROCHDALE CCG</c:v>
                </c:pt>
              </c:strCache>
            </c:strRef>
          </c:cat>
          <c:val>
            <c:numRef>
              <c:f>'NSAIDs CCG'!$B$2:$B$217</c:f>
              <c:numCache>
                <c:formatCode>General</c:formatCode>
                <c:ptCount val="216"/>
                <c:pt idx="0">
                  <c:v>599</c:v>
                </c:pt>
                <c:pt idx="1">
                  <c:v>674</c:v>
                </c:pt>
                <c:pt idx="2">
                  <c:v>679</c:v>
                </c:pt>
                <c:pt idx="3">
                  <c:v>684</c:v>
                </c:pt>
                <c:pt idx="4">
                  <c:v>752</c:v>
                </c:pt>
                <c:pt idx="5">
                  <c:v>758</c:v>
                </c:pt>
                <c:pt idx="6">
                  <c:v>783</c:v>
                </c:pt>
                <c:pt idx="7">
                  <c:v>790</c:v>
                </c:pt>
                <c:pt idx="8">
                  <c:v>807</c:v>
                </c:pt>
                <c:pt idx="9">
                  <c:v>809</c:v>
                </c:pt>
                <c:pt idx="10">
                  <c:v>822</c:v>
                </c:pt>
                <c:pt idx="11">
                  <c:v>841</c:v>
                </c:pt>
                <c:pt idx="12">
                  <c:v>842</c:v>
                </c:pt>
                <c:pt idx="13">
                  <c:v>845</c:v>
                </c:pt>
                <c:pt idx="14">
                  <c:v>854</c:v>
                </c:pt>
                <c:pt idx="15">
                  <c:v>860</c:v>
                </c:pt>
                <c:pt idx="16">
                  <c:v>877</c:v>
                </c:pt>
                <c:pt idx="17">
                  <c:v>894</c:v>
                </c:pt>
                <c:pt idx="18">
                  <c:v>919</c:v>
                </c:pt>
                <c:pt idx="19">
                  <c:v>931</c:v>
                </c:pt>
                <c:pt idx="20">
                  <c:v>933</c:v>
                </c:pt>
                <c:pt idx="21">
                  <c:v>936</c:v>
                </c:pt>
                <c:pt idx="22">
                  <c:v>941</c:v>
                </c:pt>
                <c:pt idx="23">
                  <c:v>949</c:v>
                </c:pt>
                <c:pt idx="24">
                  <c:v>960</c:v>
                </c:pt>
                <c:pt idx="25">
                  <c:v>961</c:v>
                </c:pt>
                <c:pt idx="26">
                  <c:v>963</c:v>
                </c:pt>
                <c:pt idx="27">
                  <c:v>969</c:v>
                </c:pt>
                <c:pt idx="28">
                  <c:v>983</c:v>
                </c:pt>
                <c:pt idx="29">
                  <c:v>985</c:v>
                </c:pt>
                <c:pt idx="30">
                  <c:v>988</c:v>
                </c:pt>
                <c:pt idx="31">
                  <c:v>991</c:v>
                </c:pt>
                <c:pt idx="32">
                  <c:v>993</c:v>
                </c:pt>
                <c:pt idx="33">
                  <c:v>993</c:v>
                </c:pt>
                <c:pt idx="34">
                  <c:v>998</c:v>
                </c:pt>
                <c:pt idx="35">
                  <c:v>1016</c:v>
                </c:pt>
                <c:pt idx="36">
                  <c:v>1020</c:v>
                </c:pt>
                <c:pt idx="37">
                  <c:v>1035</c:v>
                </c:pt>
                <c:pt idx="38">
                  <c:v>1052</c:v>
                </c:pt>
                <c:pt idx="39">
                  <c:v>1059</c:v>
                </c:pt>
                <c:pt idx="40">
                  <c:v>1071</c:v>
                </c:pt>
                <c:pt idx="41">
                  <c:v>1071</c:v>
                </c:pt>
                <c:pt idx="42">
                  <c:v>1084</c:v>
                </c:pt>
                <c:pt idx="43">
                  <c:v>1087</c:v>
                </c:pt>
                <c:pt idx="44">
                  <c:v>1103</c:v>
                </c:pt>
                <c:pt idx="45">
                  <c:v>1112</c:v>
                </c:pt>
                <c:pt idx="46">
                  <c:v>1122</c:v>
                </c:pt>
                <c:pt idx="47">
                  <c:v>1124</c:v>
                </c:pt>
                <c:pt idx="48">
                  <c:v>1132</c:v>
                </c:pt>
                <c:pt idx="49">
                  <c:v>1133</c:v>
                </c:pt>
                <c:pt idx="50">
                  <c:v>1141</c:v>
                </c:pt>
                <c:pt idx="51">
                  <c:v>1141</c:v>
                </c:pt>
                <c:pt idx="52">
                  <c:v>1143</c:v>
                </c:pt>
                <c:pt idx="53">
                  <c:v>1148</c:v>
                </c:pt>
                <c:pt idx="54">
                  <c:v>1150</c:v>
                </c:pt>
                <c:pt idx="55">
                  <c:v>1157</c:v>
                </c:pt>
                <c:pt idx="56">
                  <c:v>1165</c:v>
                </c:pt>
                <c:pt idx="57">
                  <c:v>1166</c:v>
                </c:pt>
                <c:pt idx="58">
                  <c:v>1169</c:v>
                </c:pt>
                <c:pt idx="59">
                  <c:v>1170</c:v>
                </c:pt>
                <c:pt idx="60">
                  <c:v>1179</c:v>
                </c:pt>
                <c:pt idx="61">
                  <c:v>1197</c:v>
                </c:pt>
                <c:pt idx="62">
                  <c:v>1198</c:v>
                </c:pt>
                <c:pt idx="63">
                  <c:v>1205</c:v>
                </c:pt>
                <c:pt idx="64">
                  <c:v>1206</c:v>
                </c:pt>
                <c:pt idx="65">
                  <c:v>1216</c:v>
                </c:pt>
                <c:pt idx="66">
                  <c:v>1216</c:v>
                </c:pt>
                <c:pt idx="67">
                  <c:v>1218</c:v>
                </c:pt>
                <c:pt idx="68">
                  <c:v>1218</c:v>
                </c:pt>
                <c:pt idx="69">
                  <c:v>1226</c:v>
                </c:pt>
                <c:pt idx="70">
                  <c:v>1228</c:v>
                </c:pt>
                <c:pt idx="71">
                  <c:v>1229</c:v>
                </c:pt>
                <c:pt idx="72">
                  <c:v>1229</c:v>
                </c:pt>
                <c:pt idx="73">
                  <c:v>1242</c:v>
                </c:pt>
                <c:pt idx="74">
                  <c:v>1244</c:v>
                </c:pt>
                <c:pt idx="75">
                  <c:v>1245</c:v>
                </c:pt>
                <c:pt idx="76">
                  <c:v>1246</c:v>
                </c:pt>
                <c:pt idx="77">
                  <c:v>1246</c:v>
                </c:pt>
                <c:pt idx="78">
                  <c:v>1247</c:v>
                </c:pt>
                <c:pt idx="79">
                  <c:v>1252</c:v>
                </c:pt>
                <c:pt idx="80">
                  <c:v>1254</c:v>
                </c:pt>
                <c:pt idx="81">
                  <c:v>1257</c:v>
                </c:pt>
                <c:pt idx="82">
                  <c:v>1257</c:v>
                </c:pt>
                <c:pt idx="83">
                  <c:v>1258</c:v>
                </c:pt>
                <c:pt idx="84">
                  <c:v>1259</c:v>
                </c:pt>
                <c:pt idx="85">
                  <c:v>1260</c:v>
                </c:pt>
                <c:pt idx="86">
                  <c:v>1260</c:v>
                </c:pt>
                <c:pt idx="87">
                  <c:v>1268</c:v>
                </c:pt>
                <c:pt idx="88">
                  <c:v>1270</c:v>
                </c:pt>
                <c:pt idx="89">
                  <c:v>1274</c:v>
                </c:pt>
                <c:pt idx="90">
                  <c:v>1276</c:v>
                </c:pt>
                <c:pt idx="91">
                  <c:v>1280</c:v>
                </c:pt>
                <c:pt idx="92">
                  <c:v>1280</c:v>
                </c:pt>
                <c:pt idx="93">
                  <c:v>1282</c:v>
                </c:pt>
                <c:pt idx="94">
                  <c:v>1283</c:v>
                </c:pt>
                <c:pt idx="95">
                  <c:v>1284</c:v>
                </c:pt>
                <c:pt idx="96">
                  <c:v>1284</c:v>
                </c:pt>
                <c:pt idx="97">
                  <c:v>1285</c:v>
                </c:pt>
                <c:pt idx="98">
                  <c:v>1288</c:v>
                </c:pt>
                <c:pt idx="99">
                  <c:v>1290</c:v>
                </c:pt>
                <c:pt idx="100">
                  <c:v>1291</c:v>
                </c:pt>
                <c:pt idx="101">
                  <c:v>1291</c:v>
                </c:pt>
                <c:pt idx="102">
                  <c:v>1293</c:v>
                </c:pt>
                <c:pt idx="103">
                  <c:v>1294</c:v>
                </c:pt>
                <c:pt idx="104">
                  <c:v>1299</c:v>
                </c:pt>
                <c:pt idx="105">
                  <c:v>1301</c:v>
                </c:pt>
                <c:pt idx="106">
                  <c:v>1304</c:v>
                </c:pt>
                <c:pt idx="107">
                  <c:v>1305</c:v>
                </c:pt>
                <c:pt idx="108">
                  <c:v>1309</c:v>
                </c:pt>
                <c:pt idx="109">
                  <c:v>1321</c:v>
                </c:pt>
                <c:pt idx="110">
                  <c:v>1323</c:v>
                </c:pt>
                <c:pt idx="111">
                  <c:v>1325</c:v>
                </c:pt>
                <c:pt idx="112">
                  <c:v>1327</c:v>
                </c:pt>
                <c:pt idx="113">
                  <c:v>1328</c:v>
                </c:pt>
                <c:pt idx="114">
                  <c:v>1329</c:v>
                </c:pt>
                <c:pt idx="115">
                  <c:v>1330</c:v>
                </c:pt>
                <c:pt idx="116">
                  <c:v>1332</c:v>
                </c:pt>
                <c:pt idx="117">
                  <c:v>1335</c:v>
                </c:pt>
                <c:pt idx="118">
                  <c:v>1336</c:v>
                </c:pt>
                <c:pt idx="119">
                  <c:v>1341</c:v>
                </c:pt>
                <c:pt idx="120">
                  <c:v>1345</c:v>
                </c:pt>
                <c:pt idx="121">
                  <c:v>1348</c:v>
                </c:pt>
                <c:pt idx="122">
                  <c:v>1365</c:v>
                </c:pt>
                <c:pt idx="123">
                  <c:v>1365</c:v>
                </c:pt>
                <c:pt idx="124">
                  <c:v>1373</c:v>
                </c:pt>
                <c:pt idx="125">
                  <c:v>1378</c:v>
                </c:pt>
                <c:pt idx="126">
                  <c:v>1380</c:v>
                </c:pt>
                <c:pt idx="127">
                  <c:v>1394</c:v>
                </c:pt>
                <c:pt idx="128">
                  <c:v>1397</c:v>
                </c:pt>
                <c:pt idx="129">
                  <c:v>1399</c:v>
                </c:pt>
                <c:pt idx="130">
                  <c:v>1403</c:v>
                </c:pt>
                <c:pt idx="131">
                  <c:v>1404</c:v>
                </c:pt>
                <c:pt idx="132">
                  <c:v>1405</c:v>
                </c:pt>
                <c:pt idx="133">
                  <c:v>1416</c:v>
                </c:pt>
                <c:pt idx="134">
                  <c:v>1421</c:v>
                </c:pt>
                <c:pt idx="135">
                  <c:v>1427</c:v>
                </c:pt>
                <c:pt idx="136">
                  <c:v>1434</c:v>
                </c:pt>
                <c:pt idx="137">
                  <c:v>1435</c:v>
                </c:pt>
                <c:pt idx="138">
                  <c:v>1436</c:v>
                </c:pt>
                <c:pt idx="139">
                  <c:v>1442</c:v>
                </c:pt>
                <c:pt idx="140">
                  <c:v>1443</c:v>
                </c:pt>
                <c:pt idx="141">
                  <c:v>1466</c:v>
                </c:pt>
                <c:pt idx="142">
                  <c:v>1467</c:v>
                </c:pt>
                <c:pt idx="143">
                  <c:v>1497</c:v>
                </c:pt>
                <c:pt idx="144">
                  <c:v>1501</c:v>
                </c:pt>
                <c:pt idx="145">
                  <c:v>1504</c:v>
                </c:pt>
                <c:pt idx="146">
                  <c:v>1506</c:v>
                </c:pt>
                <c:pt idx="147">
                  <c:v>1512</c:v>
                </c:pt>
                <c:pt idx="148">
                  <c:v>1514</c:v>
                </c:pt>
                <c:pt idx="149">
                  <c:v>1516</c:v>
                </c:pt>
                <c:pt idx="150">
                  <c:v>1519</c:v>
                </c:pt>
                <c:pt idx="151">
                  <c:v>1524</c:v>
                </c:pt>
                <c:pt idx="152">
                  <c:v>1529</c:v>
                </c:pt>
                <c:pt idx="153">
                  <c:v>1532</c:v>
                </c:pt>
                <c:pt idx="154">
                  <c:v>1533</c:v>
                </c:pt>
                <c:pt idx="155">
                  <c:v>1538</c:v>
                </c:pt>
                <c:pt idx="156">
                  <c:v>1540</c:v>
                </c:pt>
                <c:pt idx="157">
                  <c:v>1540</c:v>
                </c:pt>
                <c:pt idx="158">
                  <c:v>1548</c:v>
                </c:pt>
                <c:pt idx="159">
                  <c:v>1554</c:v>
                </c:pt>
                <c:pt idx="160">
                  <c:v>1555</c:v>
                </c:pt>
                <c:pt idx="161">
                  <c:v>1558</c:v>
                </c:pt>
                <c:pt idx="162">
                  <c:v>1560</c:v>
                </c:pt>
                <c:pt idx="163">
                  <c:v>1561</c:v>
                </c:pt>
                <c:pt idx="164" formatCode="#####0.00">
                  <c:v>1561.72</c:v>
                </c:pt>
                <c:pt idx="165">
                  <c:v>1562</c:v>
                </c:pt>
                <c:pt idx="166">
                  <c:v>1562</c:v>
                </c:pt>
                <c:pt idx="167" formatCode="#####0.00">
                  <c:v>1569.24</c:v>
                </c:pt>
                <c:pt idx="168">
                  <c:v>1575</c:v>
                </c:pt>
                <c:pt idx="169">
                  <c:v>1577</c:v>
                </c:pt>
                <c:pt idx="170">
                  <c:v>1588</c:v>
                </c:pt>
                <c:pt idx="171">
                  <c:v>1593</c:v>
                </c:pt>
                <c:pt idx="172">
                  <c:v>1608</c:v>
                </c:pt>
                <c:pt idx="173">
                  <c:v>1608</c:v>
                </c:pt>
                <c:pt idx="174">
                  <c:v>1610</c:v>
                </c:pt>
                <c:pt idx="175">
                  <c:v>1619</c:v>
                </c:pt>
                <c:pt idx="176">
                  <c:v>1620</c:v>
                </c:pt>
                <c:pt idx="177">
                  <c:v>1621</c:v>
                </c:pt>
                <c:pt idx="178">
                  <c:v>1624</c:v>
                </c:pt>
                <c:pt idx="179">
                  <c:v>1627</c:v>
                </c:pt>
                <c:pt idx="180">
                  <c:v>1630</c:v>
                </c:pt>
                <c:pt idx="181">
                  <c:v>1636</c:v>
                </c:pt>
                <c:pt idx="182" formatCode="#####0.00">
                  <c:v>1639.6</c:v>
                </c:pt>
                <c:pt idx="183">
                  <c:v>1641</c:v>
                </c:pt>
                <c:pt idx="184">
                  <c:v>1641</c:v>
                </c:pt>
                <c:pt idx="185" formatCode="#####0.00">
                  <c:v>1647.92</c:v>
                </c:pt>
                <c:pt idx="186">
                  <c:v>1656</c:v>
                </c:pt>
                <c:pt idx="187" formatCode="#####0.00">
                  <c:v>1665.47</c:v>
                </c:pt>
                <c:pt idx="188">
                  <c:v>1670</c:v>
                </c:pt>
                <c:pt idx="189">
                  <c:v>1671</c:v>
                </c:pt>
                <c:pt idx="190">
                  <c:v>1671</c:v>
                </c:pt>
                <c:pt idx="191">
                  <c:v>1678</c:v>
                </c:pt>
                <c:pt idx="192">
                  <c:v>1686</c:v>
                </c:pt>
                <c:pt idx="193">
                  <c:v>1700</c:v>
                </c:pt>
                <c:pt idx="194">
                  <c:v>1704</c:v>
                </c:pt>
                <c:pt idx="195">
                  <c:v>1737</c:v>
                </c:pt>
                <c:pt idx="196" formatCode="#####0.00">
                  <c:v>1741.6399999999999</c:v>
                </c:pt>
                <c:pt idx="197" formatCode="#####0.00">
                  <c:v>1757.52</c:v>
                </c:pt>
                <c:pt idx="198">
                  <c:v>1772</c:v>
                </c:pt>
                <c:pt idx="199">
                  <c:v>1794</c:v>
                </c:pt>
                <c:pt idx="200">
                  <c:v>1798</c:v>
                </c:pt>
                <c:pt idx="201">
                  <c:v>1827</c:v>
                </c:pt>
                <c:pt idx="202">
                  <c:v>1835</c:v>
                </c:pt>
                <c:pt idx="203">
                  <c:v>1855</c:v>
                </c:pt>
                <c:pt idx="204">
                  <c:v>1861</c:v>
                </c:pt>
                <c:pt idx="205">
                  <c:v>1879</c:v>
                </c:pt>
                <c:pt idx="206">
                  <c:v>1892</c:v>
                </c:pt>
                <c:pt idx="207">
                  <c:v>1910</c:v>
                </c:pt>
                <c:pt idx="208">
                  <c:v>1951</c:v>
                </c:pt>
                <c:pt idx="209">
                  <c:v>1956</c:v>
                </c:pt>
                <c:pt idx="210">
                  <c:v>1983</c:v>
                </c:pt>
                <c:pt idx="211">
                  <c:v>2032</c:v>
                </c:pt>
                <c:pt idx="212">
                  <c:v>2061</c:v>
                </c:pt>
                <c:pt idx="213">
                  <c:v>2098</c:v>
                </c:pt>
                <c:pt idx="214">
                  <c:v>2194</c:v>
                </c:pt>
                <c:pt idx="215">
                  <c:v>2392</c:v>
                </c:pt>
              </c:numCache>
            </c:numRef>
          </c:val>
        </c:ser>
        <c:axId val="85169664"/>
        <c:axId val="85171200"/>
      </c:barChart>
      <c:lineChart>
        <c:grouping val="standard"/>
        <c:ser>
          <c:idx val="1"/>
          <c:order val="1"/>
          <c:tx>
            <c:strRef>
              <c:f>'NSAIDs CCG'!$C$1</c:f>
              <c:strCache>
                <c:ptCount val="1"/>
                <c:pt idx="0">
                  <c:v>England Average</c:v>
                </c:pt>
              </c:strCache>
            </c:strRef>
          </c:tx>
          <c:marker>
            <c:symbol val="none"/>
          </c:marker>
          <c:cat>
            <c:strRef>
              <c:f>'NSAIDs CCG'!$A$2:$A$217</c:f>
              <c:strCache>
                <c:ptCount val="216"/>
                <c:pt idx="0">
                  <c:v>WEST LONDON (K&amp;C &amp; QPP) CCG</c:v>
                </c:pt>
                <c:pt idx="1">
                  <c:v>CAMDEN CCG</c:v>
                </c:pt>
                <c:pt idx="2">
                  <c:v>HAMMERSMITH AND FULHAM CCG</c:v>
                </c:pt>
                <c:pt idx="3">
                  <c:v>RICHMOND CCG</c:v>
                </c:pt>
                <c:pt idx="4">
                  <c:v>SOUTHEND CCG</c:v>
                </c:pt>
                <c:pt idx="5">
                  <c:v>BRENT CCG</c:v>
                </c:pt>
                <c:pt idx="6">
                  <c:v>KINGSTON CCG</c:v>
                </c:pt>
                <c:pt idx="7">
                  <c:v>HARROW CCG</c:v>
                </c:pt>
                <c:pt idx="8">
                  <c:v>HOUNSLOW CCG</c:v>
                </c:pt>
                <c:pt idx="9">
                  <c:v>SUTTON CCG</c:v>
                </c:pt>
                <c:pt idx="10">
                  <c:v>EALING CCG</c:v>
                </c:pt>
                <c:pt idx="11">
                  <c:v>WANDSWORTH CCG</c:v>
                </c:pt>
                <c:pt idx="12">
                  <c:v>CROYDON CCG</c:v>
                </c:pt>
                <c:pt idx="13">
                  <c:v>HORSHAM AND MID SUSSEX CCG</c:v>
                </c:pt>
                <c:pt idx="14">
                  <c:v>BARNET CCG</c:v>
                </c:pt>
                <c:pt idx="15">
                  <c:v>MERTON CCG</c:v>
                </c:pt>
                <c:pt idx="16">
                  <c:v>HARINGEY CCG</c:v>
                </c:pt>
                <c:pt idx="17">
                  <c:v>CASTLE POINT AND ROCHFORD CCG</c:v>
                </c:pt>
                <c:pt idx="18">
                  <c:v>LAMBETH CCG</c:v>
                </c:pt>
                <c:pt idx="19">
                  <c:v>EAST SURREY CCG</c:v>
                </c:pt>
                <c:pt idx="20">
                  <c:v>WYRE FOREST CCG</c:v>
                </c:pt>
                <c:pt idx="21">
                  <c:v>EASTERN CHESHIRE CCG</c:v>
                </c:pt>
                <c:pt idx="22">
                  <c:v>TOWER HAMLETS CCG</c:v>
                </c:pt>
                <c:pt idx="23">
                  <c:v>CENTRAL LONDON (WESTMINSTER) CCG</c:v>
                </c:pt>
                <c:pt idx="24">
                  <c:v>CITY AND HACKNEY CCG</c:v>
                </c:pt>
                <c:pt idx="25">
                  <c:v>BROMLEY CCG</c:v>
                </c:pt>
                <c:pt idx="26">
                  <c:v>HILLINGDON CCG</c:v>
                </c:pt>
                <c:pt idx="27">
                  <c:v>SURREY DOWNS CCG</c:v>
                </c:pt>
                <c:pt idx="28">
                  <c:v>HEREFORDSHIRE CCG</c:v>
                </c:pt>
                <c:pt idx="29">
                  <c:v>NORTH WEST SURREY CCG</c:v>
                </c:pt>
                <c:pt idx="30">
                  <c:v>GUILDFORD AND WAVERLEY CCG</c:v>
                </c:pt>
                <c:pt idx="31">
                  <c:v>NEWBURY AND DISTRICT CCG</c:v>
                </c:pt>
                <c:pt idx="32">
                  <c:v>SE STAFFS &amp; SEISDON PENINSULAR CCG</c:v>
                </c:pt>
                <c:pt idx="33">
                  <c:v>SOLIHULL CCG</c:v>
                </c:pt>
                <c:pt idx="34">
                  <c:v>WALTHAM FOREST CCG</c:v>
                </c:pt>
                <c:pt idx="35">
                  <c:v>NEWHAM CCG</c:v>
                </c:pt>
                <c:pt idx="36">
                  <c:v>WEST ESSEX CCG</c:v>
                </c:pt>
                <c:pt idx="37">
                  <c:v>RUSHCLIFFE CCG</c:v>
                </c:pt>
                <c:pt idx="38">
                  <c:v>ENFIELD CCG</c:v>
                </c:pt>
                <c:pt idx="39">
                  <c:v>ISLINGTON CCG</c:v>
                </c:pt>
                <c:pt idx="40">
                  <c:v>HERTS VALLEYS CCG</c:v>
                </c:pt>
                <c:pt idx="41">
                  <c:v>WINDSOR, ASCOT AND MAIDENHEAD CCG</c:v>
                </c:pt>
                <c:pt idx="42">
                  <c:v>REDBRIDGE CCG</c:v>
                </c:pt>
                <c:pt idx="43">
                  <c:v>OXFORDSHIRE CCG</c:v>
                </c:pt>
                <c:pt idx="44">
                  <c:v>NORTH &amp; WEST READING CCG</c:v>
                </c:pt>
                <c:pt idx="45">
                  <c:v>SANDWELL AND WEST BIRMINGHAM CCG</c:v>
                </c:pt>
                <c:pt idx="46">
                  <c:v>THURROCK CCG</c:v>
                </c:pt>
                <c:pt idx="47">
                  <c:v>CRAWLEY CCG</c:v>
                </c:pt>
                <c:pt idx="48">
                  <c:v>SOUTH READING CCG</c:v>
                </c:pt>
                <c:pt idx="49">
                  <c:v>SOUTH WARWICKSHIRE CCG</c:v>
                </c:pt>
                <c:pt idx="50">
                  <c:v>BASILDON AND BRENTWOOD CCG</c:v>
                </c:pt>
                <c:pt idx="51">
                  <c:v>CANTERBURY AND COASTAL CCG</c:v>
                </c:pt>
                <c:pt idx="52">
                  <c:v>BRIGHTON &amp; HOVE CCG</c:v>
                </c:pt>
                <c:pt idx="53">
                  <c:v>REDDITCH AND BROMSGROVE CCG</c:v>
                </c:pt>
                <c:pt idx="54">
                  <c:v>WOKINGHAM CCG</c:v>
                </c:pt>
                <c:pt idx="55">
                  <c:v>SOUTHWARK CCG</c:v>
                </c:pt>
                <c:pt idx="56">
                  <c:v>IPSWICH AND EAST SUFFOLK CCG</c:v>
                </c:pt>
                <c:pt idx="57">
                  <c:v>GREATER PRESTON CCG</c:v>
                </c:pt>
                <c:pt idx="58">
                  <c:v>AIREDALE, WHARFEDALE AND CRAVEN CCG</c:v>
                </c:pt>
                <c:pt idx="59">
                  <c:v>LEWISHAM CCG</c:v>
                </c:pt>
                <c:pt idx="60">
                  <c:v>MID ESSEX CCG</c:v>
                </c:pt>
                <c:pt idx="61">
                  <c:v>HIGH WEALD LEWES HAVENS CCG</c:v>
                </c:pt>
                <c:pt idx="62">
                  <c:v>SOUTHERN DERBYSHIRE CCG</c:v>
                </c:pt>
                <c:pt idx="63">
                  <c:v>DUDLEY CCG</c:v>
                </c:pt>
                <c:pt idx="64">
                  <c:v>BRACKNELL AND ASCOT CCG</c:v>
                </c:pt>
                <c:pt idx="65">
                  <c:v>WALSALL CCG</c:v>
                </c:pt>
                <c:pt idx="66">
                  <c:v>WEST LANCASHIRE CCG</c:v>
                </c:pt>
                <c:pt idx="67">
                  <c:v>ASHFORD CCG</c:v>
                </c:pt>
                <c:pt idx="68">
                  <c:v>SHEFFIELD CCG</c:v>
                </c:pt>
                <c:pt idx="69">
                  <c:v>CENTRAL MANCHESTER CCG</c:v>
                </c:pt>
                <c:pt idx="70">
                  <c:v>BIRMINGHAM SOUTH AND CENTRAL CCG</c:v>
                </c:pt>
                <c:pt idx="71">
                  <c:v>DARLINGTON CCG</c:v>
                </c:pt>
                <c:pt idx="72">
                  <c:v>STOCKPORT CCG</c:v>
                </c:pt>
                <c:pt idx="73">
                  <c:v>SALFORD CCG</c:v>
                </c:pt>
                <c:pt idx="74">
                  <c:v>WEST HAMPSHIRE CCG</c:v>
                </c:pt>
                <c:pt idx="75">
                  <c:v>SOUTHPORT AND FORMBY CCG</c:v>
                </c:pt>
                <c:pt idx="76">
                  <c:v>NORTH EAST HAMPSHIRE AND FARNHAM CCG</c:v>
                </c:pt>
                <c:pt idx="77">
                  <c:v>SOUTH GLOUCESTERSHIRE CCG</c:v>
                </c:pt>
                <c:pt idx="78">
                  <c:v>LEEDS NORTH CCG</c:v>
                </c:pt>
                <c:pt idx="79">
                  <c:v>GLOUCESTERSHIRE CCG</c:v>
                </c:pt>
                <c:pt idx="80">
                  <c:v>NOTTINGHAM CITY CCG</c:v>
                </c:pt>
                <c:pt idx="81">
                  <c:v>AYLESBURY VALE CCG</c:v>
                </c:pt>
                <c:pt idx="82">
                  <c:v>GREAT YARMOUTH &amp; WAVENEY CCG</c:v>
                </c:pt>
                <c:pt idx="83">
                  <c:v>WEST SUFFOLK CCG</c:v>
                </c:pt>
                <c:pt idx="84">
                  <c:v>VALE OF YORK CCG</c:v>
                </c:pt>
                <c:pt idx="85">
                  <c:v>BEXLEY CCG</c:v>
                </c:pt>
                <c:pt idx="86">
                  <c:v>HAVERING CCG</c:v>
                </c:pt>
                <c:pt idx="87">
                  <c:v>TELFORD &amp; WREKIN CCG</c:v>
                </c:pt>
                <c:pt idx="88">
                  <c:v>BIRMINGHAM CROSSCITY CCG</c:v>
                </c:pt>
                <c:pt idx="89">
                  <c:v>WEST CHESHIRE CCG</c:v>
                </c:pt>
                <c:pt idx="90">
                  <c:v>SOUTH WORCESTERSHIRE CCG</c:v>
                </c:pt>
                <c:pt idx="91">
                  <c:v>BATH AND NORTH EAST SOMERSET CCG</c:v>
                </c:pt>
                <c:pt idx="92">
                  <c:v>COASTAL WEST SUSSEX CCG</c:v>
                </c:pt>
                <c:pt idx="93">
                  <c:v>NENE CCG</c:v>
                </c:pt>
                <c:pt idx="94">
                  <c:v>EASTBOURNE, HAILSHAM AND SEAFORD CCG</c:v>
                </c:pt>
                <c:pt idx="95">
                  <c:v>NORTH STAFFORDSHIRE CCG</c:v>
                </c:pt>
                <c:pt idx="96">
                  <c:v>VALE ROYAL CCG</c:v>
                </c:pt>
                <c:pt idx="97">
                  <c:v>EAST STAFFORDSHIRE CCG</c:v>
                </c:pt>
                <c:pt idx="98">
                  <c:v>STAFFORD AND SURROUNDS CCG</c:v>
                </c:pt>
                <c:pt idx="99">
                  <c:v>NOTTINGHAM NORTH &amp; EAST CCG</c:v>
                </c:pt>
                <c:pt idx="100">
                  <c:v>NOTTINGHAM WEST CCG</c:v>
                </c:pt>
                <c:pt idx="101">
                  <c:v>SHROPSHIRE CCG</c:v>
                </c:pt>
                <c:pt idx="102">
                  <c:v>BURY CCG</c:v>
                </c:pt>
                <c:pt idx="103">
                  <c:v>STOKE ON TRENT CCG</c:v>
                </c:pt>
                <c:pt idx="104">
                  <c:v>SLOUGH CCG</c:v>
                </c:pt>
                <c:pt idx="105">
                  <c:v>SOUTH KENT COAST CCG</c:v>
                </c:pt>
                <c:pt idx="106">
                  <c:v>THANET CCG</c:v>
                </c:pt>
                <c:pt idx="107">
                  <c:v>CHILTERN CCG</c:v>
                </c:pt>
                <c:pt idx="108">
                  <c:v>CHORLEY AND SOUTH RIBBLE CCG</c:v>
                </c:pt>
                <c:pt idx="109">
                  <c:v>SOUTH DEVON AND TORBAY CCG</c:v>
                </c:pt>
                <c:pt idx="110">
                  <c:v>HARROGATE AND RURAL DISTRICT CCG</c:v>
                </c:pt>
                <c:pt idx="111">
                  <c:v>FYLDE &amp; WYRE CCG</c:v>
                </c:pt>
                <c:pt idx="112">
                  <c:v>BRISTOL CCG</c:v>
                </c:pt>
                <c:pt idx="113">
                  <c:v>GREENWICH CCG</c:v>
                </c:pt>
                <c:pt idx="114">
                  <c:v>CAMBRIDGESHIRE AND PETERBOROUGH CCG</c:v>
                </c:pt>
                <c:pt idx="115">
                  <c:v>WOLVERHAMPTON CCG</c:v>
                </c:pt>
                <c:pt idx="116">
                  <c:v>LEEDS WEST CCG</c:v>
                </c:pt>
                <c:pt idx="117">
                  <c:v>EAST AND NORTH HERTFORDSHIRE CCG</c:v>
                </c:pt>
                <c:pt idx="118">
                  <c:v>CANNOCK CHASE CCG</c:v>
                </c:pt>
                <c:pt idx="119">
                  <c:v>NORTH LINCOLNSHIRE CCG</c:v>
                </c:pt>
                <c:pt idx="120">
                  <c:v>COVENTRY AND RUGBY CCG</c:v>
                </c:pt>
                <c:pt idx="121">
                  <c:v>BARKING &amp; DAGENHAM CCG</c:v>
                </c:pt>
                <c:pt idx="122">
                  <c:v>DARTFORD, GRAVESHAM AND SWANLEY CCG</c:v>
                </c:pt>
                <c:pt idx="123">
                  <c:v>NORTH DERBYSHIRE CCG</c:v>
                </c:pt>
                <c:pt idx="124">
                  <c:v>WEST KENT CCG</c:v>
                </c:pt>
                <c:pt idx="125">
                  <c:v>SOUTH CHESHIRE CCG</c:v>
                </c:pt>
                <c:pt idx="126">
                  <c:v>CUMBRIA CCG</c:v>
                </c:pt>
                <c:pt idx="127">
                  <c:v>NEWCASTLE GATESHEAD CCG</c:v>
                </c:pt>
                <c:pt idx="128">
                  <c:v>EREWASH CCG</c:v>
                </c:pt>
                <c:pt idx="129">
                  <c:v>MILTON KEYNES CCG</c:v>
                </c:pt>
                <c:pt idx="130">
                  <c:v>HARTLEPOOL AND STOCKTON-ON-TEES CCG</c:v>
                </c:pt>
                <c:pt idx="131">
                  <c:v>SOUTHAMPTON CCG</c:v>
                </c:pt>
                <c:pt idx="132">
                  <c:v>SOMERSET CCG</c:v>
                </c:pt>
                <c:pt idx="133">
                  <c:v>SURREY HEATH CCG</c:v>
                </c:pt>
                <c:pt idx="134">
                  <c:v>SOUTH TYNESIDE CCG</c:v>
                </c:pt>
                <c:pt idx="135">
                  <c:v>BEDFORDSHIRE CCG</c:v>
                </c:pt>
                <c:pt idx="136">
                  <c:v>NORTH DURHAM CCG</c:v>
                </c:pt>
                <c:pt idx="137">
                  <c:v>EAST LEICESTERSHIRE AND RUTLAND CCG</c:v>
                </c:pt>
                <c:pt idx="138">
                  <c:v>NORTH SOMERSET CCG</c:v>
                </c:pt>
                <c:pt idx="139">
                  <c:v>TRAFFORD CCG</c:v>
                </c:pt>
                <c:pt idx="140">
                  <c:v>SOUTH SEFTON CCG</c:v>
                </c:pt>
                <c:pt idx="141">
                  <c:v>BOLTON CCG</c:v>
                </c:pt>
                <c:pt idx="142">
                  <c:v>SOUTH NORFOLK CCG</c:v>
                </c:pt>
                <c:pt idx="143">
                  <c:v>CORBY CCG</c:v>
                </c:pt>
                <c:pt idx="144">
                  <c:v>NORTH, EAST, WEST DEVON CCG</c:v>
                </c:pt>
                <c:pt idx="145">
                  <c:v>CALDERDALE CCG</c:v>
                </c:pt>
                <c:pt idx="146">
                  <c:v>SOUTH EASTERN HAMPSHIRE CCG</c:v>
                </c:pt>
                <c:pt idx="147">
                  <c:v>ROTHERHAM CCG</c:v>
                </c:pt>
                <c:pt idx="148">
                  <c:v>SWINDON CCG</c:v>
                </c:pt>
                <c:pt idx="149">
                  <c:v>LUTON CCG</c:v>
                </c:pt>
                <c:pt idx="150">
                  <c:v>KERNOW CCG</c:v>
                </c:pt>
                <c:pt idx="151">
                  <c:v>LIVERPOOL CCG</c:v>
                </c:pt>
                <c:pt idx="152">
                  <c:v>LEICESTER CITY CCG</c:v>
                </c:pt>
                <c:pt idx="153">
                  <c:v>BRADFORD DISTRICTS CCG</c:v>
                </c:pt>
                <c:pt idx="154">
                  <c:v>NORTH NORFOLK CCG</c:v>
                </c:pt>
                <c:pt idx="155">
                  <c:v>NORTH HAMPSHIRE CCG</c:v>
                </c:pt>
                <c:pt idx="156">
                  <c:v>LEEDS SOUTH AND EAST CCG</c:v>
                </c:pt>
                <c:pt idx="157">
                  <c:v>WAKEFIELD CCG</c:v>
                </c:pt>
                <c:pt idx="158">
                  <c:v>WEST LEICESTERSHIRE CCG</c:v>
                </c:pt>
                <c:pt idx="159">
                  <c:v>WILTSHIRE CCG</c:v>
                </c:pt>
                <c:pt idx="160">
                  <c:v>ISLE OF WIGHT CCG</c:v>
                </c:pt>
                <c:pt idx="161">
                  <c:v>NORWICH CCG</c:v>
                </c:pt>
                <c:pt idx="162">
                  <c:v>WEST NORFOLK CCG</c:v>
                </c:pt>
                <c:pt idx="163">
                  <c:v>SOUTH LINCOLNSHIRE CCG</c:v>
                </c:pt>
                <c:pt idx="164">
                  <c:v>Powys Teaching</c:v>
                </c:pt>
                <c:pt idx="165">
                  <c:v>SOUTH MANCHESTER CCG</c:v>
                </c:pt>
                <c:pt idx="166">
                  <c:v>SWALE CCG</c:v>
                </c:pt>
                <c:pt idx="167">
                  <c:v>Cardiff And Vale Uni</c:v>
                </c:pt>
                <c:pt idx="168">
                  <c:v>EAST LANCASHIRE CCG</c:v>
                </c:pt>
                <c:pt idx="169">
                  <c:v>DURHAM DALES,EASINGTON &amp; SEDGEFIELD CCG</c:v>
                </c:pt>
                <c:pt idx="170">
                  <c:v>LINCOLNSHIRE WEST CCG</c:v>
                </c:pt>
                <c:pt idx="171">
                  <c:v>LINCOLNSHIRE EAST CCG</c:v>
                </c:pt>
                <c:pt idx="172">
                  <c:v>PORTSMOUTH CCG</c:v>
                </c:pt>
                <c:pt idx="173">
                  <c:v>SCARBOROUGH AND RYEDALE CCG</c:v>
                </c:pt>
                <c:pt idx="174">
                  <c:v>MANSFIELD &amp; ASHFIELD CCG</c:v>
                </c:pt>
                <c:pt idx="175">
                  <c:v>SOUTH WEST LINCOLNSHIRE CCG</c:v>
                </c:pt>
                <c:pt idx="176">
                  <c:v>MEDWAY CCG</c:v>
                </c:pt>
                <c:pt idx="177">
                  <c:v>BASSETLAW CCG</c:v>
                </c:pt>
                <c:pt idx="178">
                  <c:v>NEWARK &amp; SHERWOOD CCG</c:v>
                </c:pt>
                <c:pt idx="179">
                  <c:v>NORTH EAST ESSEX CCG</c:v>
                </c:pt>
                <c:pt idx="180">
                  <c:v>BLACKPOOL CCG</c:v>
                </c:pt>
                <c:pt idx="181">
                  <c:v>FAREHAM AND GOSPORT CCG</c:v>
                </c:pt>
                <c:pt idx="182">
                  <c:v>Betsi Cadwaladr Uni</c:v>
                </c:pt>
                <c:pt idx="183">
                  <c:v>LANCASHIRE NORTH CCG</c:v>
                </c:pt>
                <c:pt idx="184">
                  <c:v>SUNDERLAND CCG</c:v>
                </c:pt>
                <c:pt idx="185">
                  <c:v>Aneurin Bevan</c:v>
                </c:pt>
                <c:pt idx="186">
                  <c:v>BARNSLEY CCG</c:v>
                </c:pt>
                <c:pt idx="187">
                  <c:v>Hywel Dda</c:v>
                </c:pt>
                <c:pt idx="188">
                  <c:v>KNOWSLEY CCG</c:v>
                </c:pt>
                <c:pt idx="189">
                  <c:v>DORSET CCG</c:v>
                </c:pt>
                <c:pt idx="190">
                  <c:v>HALTON CCG</c:v>
                </c:pt>
                <c:pt idx="191">
                  <c:v>NORTHUMBERLAND CCG</c:v>
                </c:pt>
                <c:pt idx="192">
                  <c:v>WARRINGTON CCG</c:v>
                </c:pt>
                <c:pt idx="193">
                  <c:v>ST HELENS CCG</c:v>
                </c:pt>
                <c:pt idx="194">
                  <c:v>GREATER HUDDERSFIELD CCG</c:v>
                </c:pt>
                <c:pt idx="195">
                  <c:v>WIRRAL CCG</c:v>
                </c:pt>
                <c:pt idx="196">
                  <c:v>Abertawe Bro Morgannwg Uni</c:v>
                </c:pt>
                <c:pt idx="197">
                  <c:v>Cwm Taf</c:v>
                </c:pt>
                <c:pt idx="198">
                  <c:v>NORTH TYNESIDE CCG</c:v>
                </c:pt>
                <c:pt idx="199">
                  <c:v>HARDWICK CCG</c:v>
                </c:pt>
                <c:pt idx="200">
                  <c:v>NORTH EAST LINCOLNSHIRE CCG</c:v>
                </c:pt>
                <c:pt idx="201">
                  <c:v>DONCASTER CCG</c:v>
                </c:pt>
                <c:pt idx="202">
                  <c:v>NORTH MANCHESTER CCG</c:v>
                </c:pt>
                <c:pt idx="203">
                  <c:v>TAMESIDE AND GLOSSOP CCG</c:v>
                </c:pt>
                <c:pt idx="204">
                  <c:v>BLACKBURN WITH DARWEN CCG</c:v>
                </c:pt>
                <c:pt idx="205">
                  <c:v>NORTH KIRKLEES CCG</c:v>
                </c:pt>
                <c:pt idx="206">
                  <c:v>HAMBLETON, RICHMONDSHIRE AND WHITBY CCG</c:v>
                </c:pt>
                <c:pt idx="207">
                  <c:v>HASTINGS &amp; ROTHER CCG</c:v>
                </c:pt>
                <c:pt idx="208">
                  <c:v>EAST RIDING OF YORKSHIRE CCG</c:v>
                </c:pt>
                <c:pt idx="209">
                  <c:v>BRADFORD CITY CCG</c:v>
                </c:pt>
                <c:pt idx="210">
                  <c:v>SOUTH TEES CCG</c:v>
                </c:pt>
                <c:pt idx="211">
                  <c:v>OLDHAM CCG</c:v>
                </c:pt>
                <c:pt idx="212">
                  <c:v>WARWICKSHIRE NORTH CCG</c:v>
                </c:pt>
                <c:pt idx="213">
                  <c:v>WIGAN BOROUGH CCG</c:v>
                </c:pt>
                <c:pt idx="214">
                  <c:v>HULL CCG</c:v>
                </c:pt>
                <c:pt idx="215">
                  <c:v>HEYWOOD, MIDDLETON &amp; ROCHDALE CCG</c:v>
                </c:pt>
              </c:strCache>
            </c:strRef>
          </c:cat>
          <c:val>
            <c:numRef>
              <c:f>'NSAIDs CCG'!$C$2:$C$217</c:f>
              <c:numCache>
                <c:formatCode>General</c:formatCode>
                <c:ptCount val="216"/>
                <c:pt idx="0">
                  <c:v>1331</c:v>
                </c:pt>
                <c:pt idx="1">
                  <c:v>1331</c:v>
                </c:pt>
                <c:pt idx="2">
                  <c:v>1331</c:v>
                </c:pt>
                <c:pt idx="3">
                  <c:v>1331</c:v>
                </c:pt>
                <c:pt idx="4">
                  <c:v>1331</c:v>
                </c:pt>
                <c:pt idx="5">
                  <c:v>1331</c:v>
                </c:pt>
                <c:pt idx="6">
                  <c:v>1331</c:v>
                </c:pt>
                <c:pt idx="7">
                  <c:v>1331</c:v>
                </c:pt>
                <c:pt idx="8">
                  <c:v>1331</c:v>
                </c:pt>
                <c:pt idx="9">
                  <c:v>1331</c:v>
                </c:pt>
                <c:pt idx="10">
                  <c:v>1331</c:v>
                </c:pt>
                <c:pt idx="11">
                  <c:v>1331</c:v>
                </c:pt>
                <c:pt idx="12">
                  <c:v>1331</c:v>
                </c:pt>
                <c:pt idx="13">
                  <c:v>1331</c:v>
                </c:pt>
                <c:pt idx="14">
                  <c:v>1331</c:v>
                </c:pt>
                <c:pt idx="15">
                  <c:v>1331</c:v>
                </c:pt>
                <c:pt idx="16">
                  <c:v>1331</c:v>
                </c:pt>
                <c:pt idx="17">
                  <c:v>1331</c:v>
                </c:pt>
                <c:pt idx="18">
                  <c:v>1331</c:v>
                </c:pt>
                <c:pt idx="19">
                  <c:v>1331</c:v>
                </c:pt>
                <c:pt idx="20">
                  <c:v>1331</c:v>
                </c:pt>
                <c:pt idx="21">
                  <c:v>1331</c:v>
                </c:pt>
                <c:pt idx="22">
                  <c:v>1331</c:v>
                </c:pt>
                <c:pt idx="23">
                  <c:v>1331</c:v>
                </c:pt>
                <c:pt idx="24">
                  <c:v>1331</c:v>
                </c:pt>
                <c:pt idx="25">
                  <c:v>1331</c:v>
                </c:pt>
                <c:pt idx="26">
                  <c:v>1331</c:v>
                </c:pt>
                <c:pt idx="27">
                  <c:v>1331</c:v>
                </c:pt>
                <c:pt idx="28">
                  <c:v>1331</c:v>
                </c:pt>
                <c:pt idx="29">
                  <c:v>1331</c:v>
                </c:pt>
                <c:pt idx="30">
                  <c:v>1331</c:v>
                </c:pt>
                <c:pt idx="31">
                  <c:v>1331</c:v>
                </c:pt>
                <c:pt idx="32">
                  <c:v>1331</c:v>
                </c:pt>
                <c:pt idx="33">
                  <c:v>1331</c:v>
                </c:pt>
                <c:pt idx="34">
                  <c:v>1331</c:v>
                </c:pt>
                <c:pt idx="35">
                  <c:v>1331</c:v>
                </c:pt>
                <c:pt idx="36">
                  <c:v>1331</c:v>
                </c:pt>
                <c:pt idx="37">
                  <c:v>1331</c:v>
                </c:pt>
                <c:pt idx="38">
                  <c:v>1331</c:v>
                </c:pt>
                <c:pt idx="39">
                  <c:v>1331</c:v>
                </c:pt>
                <c:pt idx="40">
                  <c:v>1331</c:v>
                </c:pt>
                <c:pt idx="41">
                  <c:v>1331</c:v>
                </c:pt>
                <c:pt idx="42">
                  <c:v>1331</c:v>
                </c:pt>
                <c:pt idx="43">
                  <c:v>1331</c:v>
                </c:pt>
                <c:pt idx="44">
                  <c:v>1331</c:v>
                </c:pt>
                <c:pt idx="45">
                  <c:v>1331</c:v>
                </c:pt>
                <c:pt idx="46">
                  <c:v>1331</c:v>
                </c:pt>
                <c:pt idx="47">
                  <c:v>1331</c:v>
                </c:pt>
                <c:pt idx="48">
                  <c:v>1331</c:v>
                </c:pt>
                <c:pt idx="49">
                  <c:v>1331</c:v>
                </c:pt>
                <c:pt idx="50">
                  <c:v>1331</c:v>
                </c:pt>
                <c:pt idx="51">
                  <c:v>1331</c:v>
                </c:pt>
                <c:pt idx="52">
                  <c:v>1331</c:v>
                </c:pt>
                <c:pt idx="53">
                  <c:v>1331</c:v>
                </c:pt>
                <c:pt idx="54">
                  <c:v>1331</c:v>
                </c:pt>
                <c:pt idx="55">
                  <c:v>1331</c:v>
                </c:pt>
                <c:pt idx="56">
                  <c:v>1331</c:v>
                </c:pt>
                <c:pt idx="57">
                  <c:v>1331</c:v>
                </c:pt>
                <c:pt idx="58">
                  <c:v>1331</c:v>
                </c:pt>
                <c:pt idx="59">
                  <c:v>1331</c:v>
                </c:pt>
                <c:pt idx="60">
                  <c:v>1331</c:v>
                </c:pt>
                <c:pt idx="61">
                  <c:v>1331</c:v>
                </c:pt>
                <c:pt idx="62">
                  <c:v>1331</c:v>
                </c:pt>
                <c:pt idx="63">
                  <c:v>1331</c:v>
                </c:pt>
                <c:pt idx="64">
                  <c:v>1331</c:v>
                </c:pt>
                <c:pt idx="65">
                  <c:v>1331</c:v>
                </c:pt>
                <c:pt idx="66">
                  <c:v>1331</c:v>
                </c:pt>
                <c:pt idx="67">
                  <c:v>1331</c:v>
                </c:pt>
                <c:pt idx="68">
                  <c:v>1331</c:v>
                </c:pt>
                <c:pt idx="69">
                  <c:v>1331</c:v>
                </c:pt>
                <c:pt idx="70">
                  <c:v>1331</c:v>
                </c:pt>
                <c:pt idx="71">
                  <c:v>1331</c:v>
                </c:pt>
                <c:pt idx="72">
                  <c:v>1331</c:v>
                </c:pt>
                <c:pt idx="73">
                  <c:v>1331</c:v>
                </c:pt>
                <c:pt idx="74">
                  <c:v>1331</c:v>
                </c:pt>
                <c:pt idx="75">
                  <c:v>1331</c:v>
                </c:pt>
                <c:pt idx="76">
                  <c:v>1331</c:v>
                </c:pt>
                <c:pt idx="77">
                  <c:v>1331</c:v>
                </c:pt>
                <c:pt idx="78">
                  <c:v>1331</c:v>
                </c:pt>
                <c:pt idx="79">
                  <c:v>1331</c:v>
                </c:pt>
                <c:pt idx="80">
                  <c:v>1331</c:v>
                </c:pt>
                <c:pt idx="81">
                  <c:v>1331</c:v>
                </c:pt>
                <c:pt idx="82">
                  <c:v>1331</c:v>
                </c:pt>
                <c:pt idx="83">
                  <c:v>1331</c:v>
                </c:pt>
                <c:pt idx="84">
                  <c:v>1331</c:v>
                </c:pt>
                <c:pt idx="85">
                  <c:v>1331</c:v>
                </c:pt>
                <c:pt idx="86">
                  <c:v>1331</c:v>
                </c:pt>
                <c:pt idx="87">
                  <c:v>1331</c:v>
                </c:pt>
                <c:pt idx="88">
                  <c:v>1331</c:v>
                </c:pt>
                <c:pt idx="89">
                  <c:v>1331</c:v>
                </c:pt>
                <c:pt idx="90">
                  <c:v>1331</c:v>
                </c:pt>
                <c:pt idx="91">
                  <c:v>1331</c:v>
                </c:pt>
                <c:pt idx="92">
                  <c:v>1331</c:v>
                </c:pt>
                <c:pt idx="93">
                  <c:v>1331</c:v>
                </c:pt>
                <c:pt idx="94">
                  <c:v>1331</c:v>
                </c:pt>
                <c:pt idx="95">
                  <c:v>1331</c:v>
                </c:pt>
                <c:pt idx="96">
                  <c:v>1331</c:v>
                </c:pt>
                <c:pt idx="97">
                  <c:v>1331</c:v>
                </c:pt>
                <c:pt idx="98">
                  <c:v>1331</c:v>
                </c:pt>
                <c:pt idx="99">
                  <c:v>1331</c:v>
                </c:pt>
                <c:pt idx="100">
                  <c:v>1331</c:v>
                </c:pt>
                <c:pt idx="101">
                  <c:v>1331</c:v>
                </c:pt>
                <c:pt idx="102">
                  <c:v>1331</c:v>
                </c:pt>
                <c:pt idx="103">
                  <c:v>1331</c:v>
                </c:pt>
                <c:pt idx="104">
                  <c:v>1331</c:v>
                </c:pt>
                <c:pt idx="105">
                  <c:v>1331</c:v>
                </c:pt>
                <c:pt idx="106">
                  <c:v>1331</c:v>
                </c:pt>
                <c:pt idx="107">
                  <c:v>1331</c:v>
                </c:pt>
                <c:pt idx="108">
                  <c:v>1331</c:v>
                </c:pt>
                <c:pt idx="109">
                  <c:v>1331</c:v>
                </c:pt>
                <c:pt idx="110">
                  <c:v>1331</c:v>
                </c:pt>
                <c:pt idx="111">
                  <c:v>1331</c:v>
                </c:pt>
                <c:pt idx="112">
                  <c:v>1331</c:v>
                </c:pt>
                <c:pt idx="113">
                  <c:v>1331</c:v>
                </c:pt>
                <c:pt idx="114">
                  <c:v>1331</c:v>
                </c:pt>
                <c:pt idx="115">
                  <c:v>1331</c:v>
                </c:pt>
                <c:pt idx="116">
                  <c:v>1331</c:v>
                </c:pt>
                <c:pt idx="117">
                  <c:v>1331</c:v>
                </c:pt>
                <c:pt idx="118">
                  <c:v>1331</c:v>
                </c:pt>
                <c:pt idx="119">
                  <c:v>1331</c:v>
                </c:pt>
                <c:pt idx="120">
                  <c:v>1331</c:v>
                </c:pt>
                <c:pt idx="121">
                  <c:v>1331</c:v>
                </c:pt>
                <c:pt idx="122">
                  <c:v>1331</c:v>
                </c:pt>
                <c:pt idx="123">
                  <c:v>1331</c:v>
                </c:pt>
                <c:pt idx="124">
                  <c:v>1331</c:v>
                </c:pt>
                <c:pt idx="125">
                  <c:v>1331</c:v>
                </c:pt>
                <c:pt idx="126">
                  <c:v>1331</c:v>
                </c:pt>
                <c:pt idx="127">
                  <c:v>1331</c:v>
                </c:pt>
                <c:pt idx="128">
                  <c:v>1331</c:v>
                </c:pt>
                <c:pt idx="129">
                  <c:v>1331</c:v>
                </c:pt>
                <c:pt idx="130">
                  <c:v>1331</c:v>
                </c:pt>
                <c:pt idx="131">
                  <c:v>1331</c:v>
                </c:pt>
                <c:pt idx="132">
                  <c:v>1331</c:v>
                </c:pt>
                <c:pt idx="133">
                  <c:v>1331</c:v>
                </c:pt>
                <c:pt idx="134">
                  <c:v>1331</c:v>
                </c:pt>
                <c:pt idx="135">
                  <c:v>1331</c:v>
                </c:pt>
                <c:pt idx="136">
                  <c:v>1331</c:v>
                </c:pt>
                <c:pt idx="137">
                  <c:v>1331</c:v>
                </c:pt>
                <c:pt idx="138">
                  <c:v>1331</c:v>
                </c:pt>
                <c:pt idx="139">
                  <c:v>1331</c:v>
                </c:pt>
                <c:pt idx="140">
                  <c:v>1331</c:v>
                </c:pt>
                <c:pt idx="141">
                  <c:v>1331</c:v>
                </c:pt>
                <c:pt idx="142">
                  <c:v>1331</c:v>
                </c:pt>
                <c:pt idx="143">
                  <c:v>1331</c:v>
                </c:pt>
                <c:pt idx="144">
                  <c:v>1331</c:v>
                </c:pt>
                <c:pt idx="145">
                  <c:v>1331</c:v>
                </c:pt>
                <c:pt idx="146">
                  <c:v>1331</c:v>
                </c:pt>
                <c:pt idx="147">
                  <c:v>1331</c:v>
                </c:pt>
                <c:pt idx="148">
                  <c:v>1331</c:v>
                </c:pt>
                <c:pt idx="149">
                  <c:v>1331</c:v>
                </c:pt>
                <c:pt idx="150">
                  <c:v>1331</c:v>
                </c:pt>
                <c:pt idx="151">
                  <c:v>1331</c:v>
                </c:pt>
                <c:pt idx="152">
                  <c:v>1331</c:v>
                </c:pt>
                <c:pt idx="153">
                  <c:v>1331</c:v>
                </c:pt>
                <c:pt idx="154">
                  <c:v>1331</c:v>
                </c:pt>
                <c:pt idx="155">
                  <c:v>1331</c:v>
                </c:pt>
                <c:pt idx="156">
                  <c:v>1331</c:v>
                </c:pt>
                <c:pt idx="157">
                  <c:v>1331</c:v>
                </c:pt>
                <c:pt idx="158">
                  <c:v>1331</c:v>
                </c:pt>
                <c:pt idx="159">
                  <c:v>1331</c:v>
                </c:pt>
                <c:pt idx="160">
                  <c:v>1331</c:v>
                </c:pt>
                <c:pt idx="161">
                  <c:v>1331</c:v>
                </c:pt>
                <c:pt idx="162">
                  <c:v>1331</c:v>
                </c:pt>
                <c:pt idx="163">
                  <c:v>1331</c:v>
                </c:pt>
                <c:pt idx="164">
                  <c:v>1331</c:v>
                </c:pt>
                <c:pt idx="165">
                  <c:v>1331</c:v>
                </c:pt>
                <c:pt idx="166">
                  <c:v>1331</c:v>
                </c:pt>
                <c:pt idx="167">
                  <c:v>1331</c:v>
                </c:pt>
                <c:pt idx="168">
                  <c:v>1331</c:v>
                </c:pt>
                <c:pt idx="169">
                  <c:v>1331</c:v>
                </c:pt>
                <c:pt idx="170">
                  <c:v>1331</c:v>
                </c:pt>
                <c:pt idx="171">
                  <c:v>1331</c:v>
                </c:pt>
                <c:pt idx="172">
                  <c:v>1331</c:v>
                </c:pt>
                <c:pt idx="173">
                  <c:v>1331</c:v>
                </c:pt>
                <c:pt idx="174">
                  <c:v>1331</c:v>
                </c:pt>
                <c:pt idx="175">
                  <c:v>1331</c:v>
                </c:pt>
                <c:pt idx="176">
                  <c:v>1331</c:v>
                </c:pt>
                <c:pt idx="177">
                  <c:v>1331</c:v>
                </c:pt>
                <c:pt idx="178">
                  <c:v>1331</c:v>
                </c:pt>
                <c:pt idx="179">
                  <c:v>1331</c:v>
                </c:pt>
                <c:pt idx="180">
                  <c:v>1331</c:v>
                </c:pt>
                <c:pt idx="181">
                  <c:v>1331</c:v>
                </c:pt>
                <c:pt idx="182">
                  <c:v>1331</c:v>
                </c:pt>
                <c:pt idx="183">
                  <c:v>1331</c:v>
                </c:pt>
                <c:pt idx="184">
                  <c:v>1331</c:v>
                </c:pt>
                <c:pt idx="185">
                  <c:v>1331</c:v>
                </c:pt>
                <c:pt idx="186">
                  <c:v>1331</c:v>
                </c:pt>
                <c:pt idx="187">
                  <c:v>1331</c:v>
                </c:pt>
                <c:pt idx="188">
                  <c:v>1331</c:v>
                </c:pt>
                <c:pt idx="189">
                  <c:v>1331</c:v>
                </c:pt>
                <c:pt idx="190">
                  <c:v>1331</c:v>
                </c:pt>
                <c:pt idx="191">
                  <c:v>1331</c:v>
                </c:pt>
                <c:pt idx="192">
                  <c:v>1331</c:v>
                </c:pt>
                <c:pt idx="193">
                  <c:v>1331</c:v>
                </c:pt>
                <c:pt idx="194">
                  <c:v>1331</c:v>
                </c:pt>
                <c:pt idx="195">
                  <c:v>1331</c:v>
                </c:pt>
                <c:pt idx="196">
                  <c:v>1331</c:v>
                </c:pt>
                <c:pt idx="197">
                  <c:v>1331</c:v>
                </c:pt>
                <c:pt idx="198">
                  <c:v>1331</c:v>
                </c:pt>
                <c:pt idx="199">
                  <c:v>1331</c:v>
                </c:pt>
                <c:pt idx="200">
                  <c:v>1331</c:v>
                </c:pt>
                <c:pt idx="201">
                  <c:v>1331</c:v>
                </c:pt>
                <c:pt idx="202">
                  <c:v>1331</c:v>
                </c:pt>
                <c:pt idx="203">
                  <c:v>1331</c:v>
                </c:pt>
                <c:pt idx="204">
                  <c:v>1331</c:v>
                </c:pt>
                <c:pt idx="205">
                  <c:v>1331</c:v>
                </c:pt>
                <c:pt idx="206">
                  <c:v>1331</c:v>
                </c:pt>
                <c:pt idx="207">
                  <c:v>1331</c:v>
                </c:pt>
                <c:pt idx="208">
                  <c:v>1331</c:v>
                </c:pt>
                <c:pt idx="209">
                  <c:v>1331</c:v>
                </c:pt>
                <c:pt idx="210">
                  <c:v>1331</c:v>
                </c:pt>
                <c:pt idx="211">
                  <c:v>1331</c:v>
                </c:pt>
                <c:pt idx="212">
                  <c:v>1331</c:v>
                </c:pt>
                <c:pt idx="213">
                  <c:v>1331</c:v>
                </c:pt>
                <c:pt idx="214">
                  <c:v>1331</c:v>
                </c:pt>
                <c:pt idx="215">
                  <c:v>1331</c:v>
                </c:pt>
              </c:numCache>
            </c:numRef>
          </c:val>
        </c:ser>
        <c:ser>
          <c:idx val="2"/>
          <c:order val="2"/>
          <c:tx>
            <c:strRef>
              <c:f>'NSAIDs CCG'!$D$1</c:f>
              <c:strCache>
                <c:ptCount val="1"/>
                <c:pt idx="0">
                  <c:v>Wales Average</c:v>
                </c:pt>
              </c:strCache>
            </c:strRef>
          </c:tx>
          <c:marker>
            <c:symbol val="none"/>
          </c:marker>
          <c:cat>
            <c:strRef>
              <c:f>'NSAIDs CCG'!$A$2:$A$217</c:f>
              <c:strCache>
                <c:ptCount val="216"/>
                <c:pt idx="0">
                  <c:v>WEST LONDON (K&amp;C &amp; QPP) CCG</c:v>
                </c:pt>
                <c:pt idx="1">
                  <c:v>CAMDEN CCG</c:v>
                </c:pt>
                <c:pt idx="2">
                  <c:v>HAMMERSMITH AND FULHAM CCG</c:v>
                </c:pt>
                <c:pt idx="3">
                  <c:v>RICHMOND CCG</c:v>
                </c:pt>
                <c:pt idx="4">
                  <c:v>SOUTHEND CCG</c:v>
                </c:pt>
                <c:pt idx="5">
                  <c:v>BRENT CCG</c:v>
                </c:pt>
                <c:pt idx="6">
                  <c:v>KINGSTON CCG</c:v>
                </c:pt>
                <c:pt idx="7">
                  <c:v>HARROW CCG</c:v>
                </c:pt>
                <c:pt idx="8">
                  <c:v>HOUNSLOW CCG</c:v>
                </c:pt>
                <c:pt idx="9">
                  <c:v>SUTTON CCG</c:v>
                </c:pt>
                <c:pt idx="10">
                  <c:v>EALING CCG</c:v>
                </c:pt>
                <c:pt idx="11">
                  <c:v>WANDSWORTH CCG</c:v>
                </c:pt>
                <c:pt idx="12">
                  <c:v>CROYDON CCG</c:v>
                </c:pt>
                <c:pt idx="13">
                  <c:v>HORSHAM AND MID SUSSEX CCG</c:v>
                </c:pt>
                <c:pt idx="14">
                  <c:v>BARNET CCG</c:v>
                </c:pt>
                <c:pt idx="15">
                  <c:v>MERTON CCG</c:v>
                </c:pt>
                <c:pt idx="16">
                  <c:v>HARINGEY CCG</c:v>
                </c:pt>
                <c:pt idx="17">
                  <c:v>CASTLE POINT AND ROCHFORD CCG</c:v>
                </c:pt>
                <c:pt idx="18">
                  <c:v>LAMBETH CCG</c:v>
                </c:pt>
                <c:pt idx="19">
                  <c:v>EAST SURREY CCG</c:v>
                </c:pt>
                <c:pt idx="20">
                  <c:v>WYRE FOREST CCG</c:v>
                </c:pt>
                <c:pt idx="21">
                  <c:v>EASTERN CHESHIRE CCG</c:v>
                </c:pt>
                <c:pt idx="22">
                  <c:v>TOWER HAMLETS CCG</c:v>
                </c:pt>
                <c:pt idx="23">
                  <c:v>CENTRAL LONDON (WESTMINSTER) CCG</c:v>
                </c:pt>
                <c:pt idx="24">
                  <c:v>CITY AND HACKNEY CCG</c:v>
                </c:pt>
                <c:pt idx="25">
                  <c:v>BROMLEY CCG</c:v>
                </c:pt>
                <c:pt idx="26">
                  <c:v>HILLINGDON CCG</c:v>
                </c:pt>
                <c:pt idx="27">
                  <c:v>SURREY DOWNS CCG</c:v>
                </c:pt>
                <c:pt idx="28">
                  <c:v>HEREFORDSHIRE CCG</c:v>
                </c:pt>
                <c:pt idx="29">
                  <c:v>NORTH WEST SURREY CCG</c:v>
                </c:pt>
                <c:pt idx="30">
                  <c:v>GUILDFORD AND WAVERLEY CCG</c:v>
                </c:pt>
                <c:pt idx="31">
                  <c:v>NEWBURY AND DISTRICT CCG</c:v>
                </c:pt>
                <c:pt idx="32">
                  <c:v>SE STAFFS &amp; SEISDON PENINSULAR CCG</c:v>
                </c:pt>
                <c:pt idx="33">
                  <c:v>SOLIHULL CCG</c:v>
                </c:pt>
                <c:pt idx="34">
                  <c:v>WALTHAM FOREST CCG</c:v>
                </c:pt>
                <c:pt idx="35">
                  <c:v>NEWHAM CCG</c:v>
                </c:pt>
                <c:pt idx="36">
                  <c:v>WEST ESSEX CCG</c:v>
                </c:pt>
                <c:pt idx="37">
                  <c:v>RUSHCLIFFE CCG</c:v>
                </c:pt>
                <c:pt idx="38">
                  <c:v>ENFIELD CCG</c:v>
                </c:pt>
                <c:pt idx="39">
                  <c:v>ISLINGTON CCG</c:v>
                </c:pt>
                <c:pt idx="40">
                  <c:v>HERTS VALLEYS CCG</c:v>
                </c:pt>
                <c:pt idx="41">
                  <c:v>WINDSOR, ASCOT AND MAIDENHEAD CCG</c:v>
                </c:pt>
                <c:pt idx="42">
                  <c:v>REDBRIDGE CCG</c:v>
                </c:pt>
                <c:pt idx="43">
                  <c:v>OXFORDSHIRE CCG</c:v>
                </c:pt>
                <c:pt idx="44">
                  <c:v>NORTH &amp; WEST READING CCG</c:v>
                </c:pt>
                <c:pt idx="45">
                  <c:v>SANDWELL AND WEST BIRMINGHAM CCG</c:v>
                </c:pt>
                <c:pt idx="46">
                  <c:v>THURROCK CCG</c:v>
                </c:pt>
                <c:pt idx="47">
                  <c:v>CRAWLEY CCG</c:v>
                </c:pt>
                <c:pt idx="48">
                  <c:v>SOUTH READING CCG</c:v>
                </c:pt>
                <c:pt idx="49">
                  <c:v>SOUTH WARWICKSHIRE CCG</c:v>
                </c:pt>
                <c:pt idx="50">
                  <c:v>BASILDON AND BRENTWOOD CCG</c:v>
                </c:pt>
                <c:pt idx="51">
                  <c:v>CANTERBURY AND COASTAL CCG</c:v>
                </c:pt>
                <c:pt idx="52">
                  <c:v>BRIGHTON &amp; HOVE CCG</c:v>
                </c:pt>
                <c:pt idx="53">
                  <c:v>REDDITCH AND BROMSGROVE CCG</c:v>
                </c:pt>
                <c:pt idx="54">
                  <c:v>WOKINGHAM CCG</c:v>
                </c:pt>
                <c:pt idx="55">
                  <c:v>SOUTHWARK CCG</c:v>
                </c:pt>
                <c:pt idx="56">
                  <c:v>IPSWICH AND EAST SUFFOLK CCG</c:v>
                </c:pt>
                <c:pt idx="57">
                  <c:v>GREATER PRESTON CCG</c:v>
                </c:pt>
                <c:pt idx="58">
                  <c:v>AIREDALE, WHARFEDALE AND CRAVEN CCG</c:v>
                </c:pt>
                <c:pt idx="59">
                  <c:v>LEWISHAM CCG</c:v>
                </c:pt>
                <c:pt idx="60">
                  <c:v>MID ESSEX CCG</c:v>
                </c:pt>
                <c:pt idx="61">
                  <c:v>HIGH WEALD LEWES HAVENS CCG</c:v>
                </c:pt>
                <c:pt idx="62">
                  <c:v>SOUTHERN DERBYSHIRE CCG</c:v>
                </c:pt>
                <c:pt idx="63">
                  <c:v>DUDLEY CCG</c:v>
                </c:pt>
                <c:pt idx="64">
                  <c:v>BRACKNELL AND ASCOT CCG</c:v>
                </c:pt>
                <c:pt idx="65">
                  <c:v>WALSALL CCG</c:v>
                </c:pt>
                <c:pt idx="66">
                  <c:v>WEST LANCASHIRE CCG</c:v>
                </c:pt>
                <c:pt idx="67">
                  <c:v>ASHFORD CCG</c:v>
                </c:pt>
                <c:pt idx="68">
                  <c:v>SHEFFIELD CCG</c:v>
                </c:pt>
                <c:pt idx="69">
                  <c:v>CENTRAL MANCHESTER CCG</c:v>
                </c:pt>
                <c:pt idx="70">
                  <c:v>BIRMINGHAM SOUTH AND CENTRAL CCG</c:v>
                </c:pt>
                <c:pt idx="71">
                  <c:v>DARLINGTON CCG</c:v>
                </c:pt>
                <c:pt idx="72">
                  <c:v>STOCKPORT CCG</c:v>
                </c:pt>
                <c:pt idx="73">
                  <c:v>SALFORD CCG</c:v>
                </c:pt>
                <c:pt idx="74">
                  <c:v>WEST HAMPSHIRE CCG</c:v>
                </c:pt>
                <c:pt idx="75">
                  <c:v>SOUTHPORT AND FORMBY CCG</c:v>
                </c:pt>
                <c:pt idx="76">
                  <c:v>NORTH EAST HAMPSHIRE AND FARNHAM CCG</c:v>
                </c:pt>
                <c:pt idx="77">
                  <c:v>SOUTH GLOUCESTERSHIRE CCG</c:v>
                </c:pt>
                <c:pt idx="78">
                  <c:v>LEEDS NORTH CCG</c:v>
                </c:pt>
                <c:pt idx="79">
                  <c:v>GLOUCESTERSHIRE CCG</c:v>
                </c:pt>
                <c:pt idx="80">
                  <c:v>NOTTINGHAM CITY CCG</c:v>
                </c:pt>
                <c:pt idx="81">
                  <c:v>AYLESBURY VALE CCG</c:v>
                </c:pt>
                <c:pt idx="82">
                  <c:v>GREAT YARMOUTH &amp; WAVENEY CCG</c:v>
                </c:pt>
                <c:pt idx="83">
                  <c:v>WEST SUFFOLK CCG</c:v>
                </c:pt>
                <c:pt idx="84">
                  <c:v>VALE OF YORK CCG</c:v>
                </c:pt>
                <c:pt idx="85">
                  <c:v>BEXLEY CCG</c:v>
                </c:pt>
                <c:pt idx="86">
                  <c:v>HAVERING CCG</c:v>
                </c:pt>
                <c:pt idx="87">
                  <c:v>TELFORD &amp; WREKIN CCG</c:v>
                </c:pt>
                <c:pt idx="88">
                  <c:v>BIRMINGHAM CROSSCITY CCG</c:v>
                </c:pt>
                <c:pt idx="89">
                  <c:v>WEST CHESHIRE CCG</c:v>
                </c:pt>
                <c:pt idx="90">
                  <c:v>SOUTH WORCESTERSHIRE CCG</c:v>
                </c:pt>
                <c:pt idx="91">
                  <c:v>BATH AND NORTH EAST SOMERSET CCG</c:v>
                </c:pt>
                <c:pt idx="92">
                  <c:v>COASTAL WEST SUSSEX CCG</c:v>
                </c:pt>
                <c:pt idx="93">
                  <c:v>NENE CCG</c:v>
                </c:pt>
                <c:pt idx="94">
                  <c:v>EASTBOURNE, HAILSHAM AND SEAFORD CCG</c:v>
                </c:pt>
                <c:pt idx="95">
                  <c:v>NORTH STAFFORDSHIRE CCG</c:v>
                </c:pt>
                <c:pt idx="96">
                  <c:v>VALE ROYAL CCG</c:v>
                </c:pt>
                <c:pt idx="97">
                  <c:v>EAST STAFFORDSHIRE CCG</c:v>
                </c:pt>
                <c:pt idx="98">
                  <c:v>STAFFORD AND SURROUNDS CCG</c:v>
                </c:pt>
                <c:pt idx="99">
                  <c:v>NOTTINGHAM NORTH &amp; EAST CCG</c:v>
                </c:pt>
                <c:pt idx="100">
                  <c:v>NOTTINGHAM WEST CCG</c:v>
                </c:pt>
                <c:pt idx="101">
                  <c:v>SHROPSHIRE CCG</c:v>
                </c:pt>
                <c:pt idx="102">
                  <c:v>BURY CCG</c:v>
                </c:pt>
                <c:pt idx="103">
                  <c:v>STOKE ON TRENT CCG</c:v>
                </c:pt>
                <c:pt idx="104">
                  <c:v>SLOUGH CCG</c:v>
                </c:pt>
                <c:pt idx="105">
                  <c:v>SOUTH KENT COAST CCG</c:v>
                </c:pt>
                <c:pt idx="106">
                  <c:v>THANET CCG</c:v>
                </c:pt>
                <c:pt idx="107">
                  <c:v>CHILTERN CCG</c:v>
                </c:pt>
                <c:pt idx="108">
                  <c:v>CHORLEY AND SOUTH RIBBLE CCG</c:v>
                </c:pt>
                <c:pt idx="109">
                  <c:v>SOUTH DEVON AND TORBAY CCG</c:v>
                </c:pt>
                <c:pt idx="110">
                  <c:v>HARROGATE AND RURAL DISTRICT CCG</c:v>
                </c:pt>
                <c:pt idx="111">
                  <c:v>FYLDE &amp; WYRE CCG</c:v>
                </c:pt>
                <c:pt idx="112">
                  <c:v>BRISTOL CCG</c:v>
                </c:pt>
                <c:pt idx="113">
                  <c:v>GREENWICH CCG</c:v>
                </c:pt>
                <c:pt idx="114">
                  <c:v>CAMBRIDGESHIRE AND PETERBOROUGH CCG</c:v>
                </c:pt>
                <c:pt idx="115">
                  <c:v>WOLVERHAMPTON CCG</c:v>
                </c:pt>
                <c:pt idx="116">
                  <c:v>LEEDS WEST CCG</c:v>
                </c:pt>
                <c:pt idx="117">
                  <c:v>EAST AND NORTH HERTFORDSHIRE CCG</c:v>
                </c:pt>
                <c:pt idx="118">
                  <c:v>CANNOCK CHASE CCG</c:v>
                </c:pt>
                <c:pt idx="119">
                  <c:v>NORTH LINCOLNSHIRE CCG</c:v>
                </c:pt>
                <c:pt idx="120">
                  <c:v>COVENTRY AND RUGBY CCG</c:v>
                </c:pt>
                <c:pt idx="121">
                  <c:v>BARKING &amp; DAGENHAM CCG</c:v>
                </c:pt>
                <c:pt idx="122">
                  <c:v>DARTFORD, GRAVESHAM AND SWANLEY CCG</c:v>
                </c:pt>
                <c:pt idx="123">
                  <c:v>NORTH DERBYSHIRE CCG</c:v>
                </c:pt>
                <c:pt idx="124">
                  <c:v>WEST KENT CCG</c:v>
                </c:pt>
                <c:pt idx="125">
                  <c:v>SOUTH CHESHIRE CCG</c:v>
                </c:pt>
                <c:pt idx="126">
                  <c:v>CUMBRIA CCG</c:v>
                </c:pt>
                <c:pt idx="127">
                  <c:v>NEWCASTLE GATESHEAD CCG</c:v>
                </c:pt>
                <c:pt idx="128">
                  <c:v>EREWASH CCG</c:v>
                </c:pt>
                <c:pt idx="129">
                  <c:v>MILTON KEYNES CCG</c:v>
                </c:pt>
                <c:pt idx="130">
                  <c:v>HARTLEPOOL AND STOCKTON-ON-TEES CCG</c:v>
                </c:pt>
                <c:pt idx="131">
                  <c:v>SOUTHAMPTON CCG</c:v>
                </c:pt>
                <c:pt idx="132">
                  <c:v>SOMERSET CCG</c:v>
                </c:pt>
                <c:pt idx="133">
                  <c:v>SURREY HEATH CCG</c:v>
                </c:pt>
                <c:pt idx="134">
                  <c:v>SOUTH TYNESIDE CCG</c:v>
                </c:pt>
                <c:pt idx="135">
                  <c:v>BEDFORDSHIRE CCG</c:v>
                </c:pt>
                <c:pt idx="136">
                  <c:v>NORTH DURHAM CCG</c:v>
                </c:pt>
                <c:pt idx="137">
                  <c:v>EAST LEICESTERSHIRE AND RUTLAND CCG</c:v>
                </c:pt>
                <c:pt idx="138">
                  <c:v>NORTH SOMERSET CCG</c:v>
                </c:pt>
                <c:pt idx="139">
                  <c:v>TRAFFORD CCG</c:v>
                </c:pt>
                <c:pt idx="140">
                  <c:v>SOUTH SEFTON CCG</c:v>
                </c:pt>
                <c:pt idx="141">
                  <c:v>BOLTON CCG</c:v>
                </c:pt>
                <c:pt idx="142">
                  <c:v>SOUTH NORFOLK CCG</c:v>
                </c:pt>
                <c:pt idx="143">
                  <c:v>CORBY CCG</c:v>
                </c:pt>
                <c:pt idx="144">
                  <c:v>NORTH, EAST, WEST DEVON CCG</c:v>
                </c:pt>
                <c:pt idx="145">
                  <c:v>CALDERDALE CCG</c:v>
                </c:pt>
                <c:pt idx="146">
                  <c:v>SOUTH EASTERN HAMPSHIRE CCG</c:v>
                </c:pt>
                <c:pt idx="147">
                  <c:v>ROTHERHAM CCG</c:v>
                </c:pt>
                <c:pt idx="148">
                  <c:v>SWINDON CCG</c:v>
                </c:pt>
                <c:pt idx="149">
                  <c:v>LUTON CCG</c:v>
                </c:pt>
                <c:pt idx="150">
                  <c:v>KERNOW CCG</c:v>
                </c:pt>
                <c:pt idx="151">
                  <c:v>LIVERPOOL CCG</c:v>
                </c:pt>
                <c:pt idx="152">
                  <c:v>LEICESTER CITY CCG</c:v>
                </c:pt>
                <c:pt idx="153">
                  <c:v>BRADFORD DISTRICTS CCG</c:v>
                </c:pt>
                <c:pt idx="154">
                  <c:v>NORTH NORFOLK CCG</c:v>
                </c:pt>
                <c:pt idx="155">
                  <c:v>NORTH HAMPSHIRE CCG</c:v>
                </c:pt>
                <c:pt idx="156">
                  <c:v>LEEDS SOUTH AND EAST CCG</c:v>
                </c:pt>
                <c:pt idx="157">
                  <c:v>WAKEFIELD CCG</c:v>
                </c:pt>
                <c:pt idx="158">
                  <c:v>WEST LEICESTERSHIRE CCG</c:v>
                </c:pt>
                <c:pt idx="159">
                  <c:v>WILTSHIRE CCG</c:v>
                </c:pt>
                <c:pt idx="160">
                  <c:v>ISLE OF WIGHT CCG</c:v>
                </c:pt>
                <c:pt idx="161">
                  <c:v>NORWICH CCG</c:v>
                </c:pt>
                <c:pt idx="162">
                  <c:v>WEST NORFOLK CCG</c:v>
                </c:pt>
                <c:pt idx="163">
                  <c:v>SOUTH LINCOLNSHIRE CCG</c:v>
                </c:pt>
                <c:pt idx="164">
                  <c:v>Powys Teaching</c:v>
                </c:pt>
                <c:pt idx="165">
                  <c:v>SOUTH MANCHESTER CCG</c:v>
                </c:pt>
                <c:pt idx="166">
                  <c:v>SWALE CCG</c:v>
                </c:pt>
                <c:pt idx="167">
                  <c:v>Cardiff And Vale Uni</c:v>
                </c:pt>
                <c:pt idx="168">
                  <c:v>EAST LANCASHIRE CCG</c:v>
                </c:pt>
                <c:pt idx="169">
                  <c:v>DURHAM DALES,EASINGTON &amp; SEDGEFIELD CCG</c:v>
                </c:pt>
                <c:pt idx="170">
                  <c:v>LINCOLNSHIRE WEST CCG</c:v>
                </c:pt>
                <c:pt idx="171">
                  <c:v>LINCOLNSHIRE EAST CCG</c:v>
                </c:pt>
                <c:pt idx="172">
                  <c:v>PORTSMOUTH CCG</c:v>
                </c:pt>
                <c:pt idx="173">
                  <c:v>SCARBOROUGH AND RYEDALE CCG</c:v>
                </c:pt>
                <c:pt idx="174">
                  <c:v>MANSFIELD &amp; ASHFIELD CCG</c:v>
                </c:pt>
                <c:pt idx="175">
                  <c:v>SOUTH WEST LINCOLNSHIRE CCG</c:v>
                </c:pt>
                <c:pt idx="176">
                  <c:v>MEDWAY CCG</c:v>
                </c:pt>
                <c:pt idx="177">
                  <c:v>BASSETLAW CCG</c:v>
                </c:pt>
                <c:pt idx="178">
                  <c:v>NEWARK &amp; SHERWOOD CCG</c:v>
                </c:pt>
                <c:pt idx="179">
                  <c:v>NORTH EAST ESSEX CCG</c:v>
                </c:pt>
                <c:pt idx="180">
                  <c:v>BLACKPOOL CCG</c:v>
                </c:pt>
                <c:pt idx="181">
                  <c:v>FAREHAM AND GOSPORT CCG</c:v>
                </c:pt>
                <c:pt idx="182">
                  <c:v>Betsi Cadwaladr Uni</c:v>
                </c:pt>
                <c:pt idx="183">
                  <c:v>LANCASHIRE NORTH CCG</c:v>
                </c:pt>
                <c:pt idx="184">
                  <c:v>SUNDERLAND CCG</c:v>
                </c:pt>
                <c:pt idx="185">
                  <c:v>Aneurin Bevan</c:v>
                </c:pt>
                <c:pt idx="186">
                  <c:v>BARNSLEY CCG</c:v>
                </c:pt>
                <c:pt idx="187">
                  <c:v>Hywel Dda</c:v>
                </c:pt>
                <c:pt idx="188">
                  <c:v>KNOWSLEY CCG</c:v>
                </c:pt>
                <c:pt idx="189">
                  <c:v>DORSET CCG</c:v>
                </c:pt>
                <c:pt idx="190">
                  <c:v>HALTON CCG</c:v>
                </c:pt>
                <c:pt idx="191">
                  <c:v>NORTHUMBERLAND CCG</c:v>
                </c:pt>
                <c:pt idx="192">
                  <c:v>WARRINGTON CCG</c:v>
                </c:pt>
                <c:pt idx="193">
                  <c:v>ST HELENS CCG</c:v>
                </c:pt>
                <c:pt idx="194">
                  <c:v>GREATER HUDDERSFIELD CCG</c:v>
                </c:pt>
                <c:pt idx="195">
                  <c:v>WIRRAL CCG</c:v>
                </c:pt>
                <c:pt idx="196">
                  <c:v>Abertawe Bro Morgannwg Uni</c:v>
                </c:pt>
                <c:pt idx="197">
                  <c:v>Cwm Taf</c:v>
                </c:pt>
                <c:pt idx="198">
                  <c:v>NORTH TYNESIDE CCG</c:v>
                </c:pt>
                <c:pt idx="199">
                  <c:v>HARDWICK CCG</c:v>
                </c:pt>
                <c:pt idx="200">
                  <c:v>NORTH EAST LINCOLNSHIRE CCG</c:v>
                </c:pt>
                <c:pt idx="201">
                  <c:v>DONCASTER CCG</c:v>
                </c:pt>
                <c:pt idx="202">
                  <c:v>NORTH MANCHESTER CCG</c:v>
                </c:pt>
                <c:pt idx="203">
                  <c:v>TAMESIDE AND GLOSSOP CCG</c:v>
                </c:pt>
                <c:pt idx="204">
                  <c:v>BLACKBURN WITH DARWEN CCG</c:v>
                </c:pt>
                <c:pt idx="205">
                  <c:v>NORTH KIRKLEES CCG</c:v>
                </c:pt>
                <c:pt idx="206">
                  <c:v>HAMBLETON, RICHMONDSHIRE AND WHITBY CCG</c:v>
                </c:pt>
                <c:pt idx="207">
                  <c:v>HASTINGS &amp; ROTHER CCG</c:v>
                </c:pt>
                <c:pt idx="208">
                  <c:v>EAST RIDING OF YORKSHIRE CCG</c:v>
                </c:pt>
                <c:pt idx="209">
                  <c:v>BRADFORD CITY CCG</c:v>
                </c:pt>
                <c:pt idx="210">
                  <c:v>SOUTH TEES CCG</c:v>
                </c:pt>
                <c:pt idx="211">
                  <c:v>OLDHAM CCG</c:v>
                </c:pt>
                <c:pt idx="212">
                  <c:v>WARWICKSHIRE NORTH CCG</c:v>
                </c:pt>
                <c:pt idx="213">
                  <c:v>WIGAN BOROUGH CCG</c:v>
                </c:pt>
                <c:pt idx="214">
                  <c:v>HULL CCG</c:v>
                </c:pt>
                <c:pt idx="215">
                  <c:v>HEYWOOD, MIDDLETON &amp; ROCHDALE CCG</c:v>
                </c:pt>
              </c:strCache>
            </c:strRef>
          </c:cat>
          <c:val>
            <c:numRef>
              <c:f>'NSAIDs CCG'!$D$2:$D$217</c:f>
              <c:numCache>
                <c:formatCode>#####0.00</c:formatCode>
                <c:ptCount val="216"/>
                <c:pt idx="0">
                  <c:v>1659.11</c:v>
                </c:pt>
                <c:pt idx="1">
                  <c:v>1659.11</c:v>
                </c:pt>
                <c:pt idx="2">
                  <c:v>1659.11</c:v>
                </c:pt>
                <c:pt idx="3">
                  <c:v>1659.11</c:v>
                </c:pt>
                <c:pt idx="4">
                  <c:v>1659.11</c:v>
                </c:pt>
                <c:pt idx="5">
                  <c:v>1659.11</c:v>
                </c:pt>
                <c:pt idx="6">
                  <c:v>1659.11</c:v>
                </c:pt>
                <c:pt idx="7">
                  <c:v>1659.11</c:v>
                </c:pt>
                <c:pt idx="8">
                  <c:v>1659.11</c:v>
                </c:pt>
                <c:pt idx="9">
                  <c:v>1659.11</c:v>
                </c:pt>
                <c:pt idx="10">
                  <c:v>1659.11</c:v>
                </c:pt>
                <c:pt idx="11">
                  <c:v>1659.11</c:v>
                </c:pt>
                <c:pt idx="12">
                  <c:v>1659.11</c:v>
                </c:pt>
                <c:pt idx="13">
                  <c:v>1659.11</c:v>
                </c:pt>
                <c:pt idx="14">
                  <c:v>1659.11</c:v>
                </c:pt>
                <c:pt idx="15">
                  <c:v>1659.11</c:v>
                </c:pt>
                <c:pt idx="16">
                  <c:v>1659.11</c:v>
                </c:pt>
                <c:pt idx="17">
                  <c:v>1659.11</c:v>
                </c:pt>
                <c:pt idx="18">
                  <c:v>1659.11</c:v>
                </c:pt>
                <c:pt idx="19">
                  <c:v>1659.11</c:v>
                </c:pt>
                <c:pt idx="20">
                  <c:v>1659.11</c:v>
                </c:pt>
                <c:pt idx="21">
                  <c:v>1659.11</c:v>
                </c:pt>
                <c:pt idx="22">
                  <c:v>1659.11</c:v>
                </c:pt>
                <c:pt idx="23">
                  <c:v>1659.11</c:v>
                </c:pt>
                <c:pt idx="24">
                  <c:v>1659.11</c:v>
                </c:pt>
                <c:pt idx="25">
                  <c:v>1659.11</c:v>
                </c:pt>
                <c:pt idx="26">
                  <c:v>1659.11</c:v>
                </c:pt>
                <c:pt idx="27">
                  <c:v>1659.11</c:v>
                </c:pt>
                <c:pt idx="28">
                  <c:v>1659.11</c:v>
                </c:pt>
                <c:pt idx="29">
                  <c:v>1659.11</c:v>
                </c:pt>
                <c:pt idx="30">
                  <c:v>1659.11</c:v>
                </c:pt>
                <c:pt idx="31">
                  <c:v>1659.11</c:v>
                </c:pt>
                <c:pt idx="32">
                  <c:v>1659.11</c:v>
                </c:pt>
                <c:pt idx="33">
                  <c:v>1659.11</c:v>
                </c:pt>
                <c:pt idx="34">
                  <c:v>1659.11</c:v>
                </c:pt>
                <c:pt idx="35">
                  <c:v>1659.11</c:v>
                </c:pt>
                <c:pt idx="36">
                  <c:v>1659.11</c:v>
                </c:pt>
                <c:pt idx="37">
                  <c:v>1659.11</c:v>
                </c:pt>
                <c:pt idx="38">
                  <c:v>1659.11</c:v>
                </c:pt>
                <c:pt idx="39">
                  <c:v>1659.11</c:v>
                </c:pt>
                <c:pt idx="40">
                  <c:v>1659.11</c:v>
                </c:pt>
                <c:pt idx="41">
                  <c:v>1659.11</c:v>
                </c:pt>
                <c:pt idx="42">
                  <c:v>1659.11</c:v>
                </c:pt>
                <c:pt idx="43">
                  <c:v>1659.11</c:v>
                </c:pt>
                <c:pt idx="44">
                  <c:v>1659.11</c:v>
                </c:pt>
                <c:pt idx="45">
                  <c:v>1659.11</c:v>
                </c:pt>
                <c:pt idx="46">
                  <c:v>1659.11</c:v>
                </c:pt>
                <c:pt idx="47">
                  <c:v>1659.11</c:v>
                </c:pt>
                <c:pt idx="48">
                  <c:v>1659.11</c:v>
                </c:pt>
                <c:pt idx="49">
                  <c:v>1659.11</c:v>
                </c:pt>
                <c:pt idx="50">
                  <c:v>1659.11</c:v>
                </c:pt>
                <c:pt idx="51">
                  <c:v>1659.11</c:v>
                </c:pt>
                <c:pt idx="52">
                  <c:v>1659.11</c:v>
                </c:pt>
                <c:pt idx="53">
                  <c:v>1659.11</c:v>
                </c:pt>
                <c:pt idx="54">
                  <c:v>1659.11</c:v>
                </c:pt>
                <c:pt idx="55">
                  <c:v>1659.11</c:v>
                </c:pt>
                <c:pt idx="56">
                  <c:v>1659.11</c:v>
                </c:pt>
                <c:pt idx="57">
                  <c:v>1659.11</c:v>
                </c:pt>
                <c:pt idx="58">
                  <c:v>1659.11</c:v>
                </c:pt>
                <c:pt idx="59">
                  <c:v>1659.11</c:v>
                </c:pt>
                <c:pt idx="60">
                  <c:v>1659.11</c:v>
                </c:pt>
                <c:pt idx="61">
                  <c:v>1659.11</c:v>
                </c:pt>
                <c:pt idx="62">
                  <c:v>1659.11</c:v>
                </c:pt>
                <c:pt idx="63">
                  <c:v>1659.11</c:v>
                </c:pt>
                <c:pt idx="64">
                  <c:v>1659.11</c:v>
                </c:pt>
                <c:pt idx="65">
                  <c:v>1659.11</c:v>
                </c:pt>
                <c:pt idx="66">
                  <c:v>1659.11</c:v>
                </c:pt>
                <c:pt idx="67">
                  <c:v>1659.11</c:v>
                </c:pt>
                <c:pt idx="68">
                  <c:v>1659.11</c:v>
                </c:pt>
                <c:pt idx="69">
                  <c:v>1659.11</c:v>
                </c:pt>
                <c:pt idx="70">
                  <c:v>1659.11</c:v>
                </c:pt>
                <c:pt idx="71">
                  <c:v>1659.11</c:v>
                </c:pt>
                <c:pt idx="72">
                  <c:v>1659.11</c:v>
                </c:pt>
                <c:pt idx="73">
                  <c:v>1659.11</c:v>
                </c:pt>
                <c:pt idx="74">
                  <c:v>1659.11</c:v>
                </c:pt>
                <c:pt idx="75">
                  <c:v>1659.11</c:v>
                </c:pt>
                <c:pt idx="76">
                  <c:v>1659.11</c:v>
                </c:pt>
                <c:pt idx="77">
                  <c:v>1659.11</c:v>
                </c:pt>
                <c:pt idx="78">
                  <c:v>1659.11</c:v>
                </c:pt>
                <c:pt idx="79">
                  <c:v>1659.11</c:v>
                </c:pt>
                <c:pt idx="80">
                  <c:v>1659.11</c:v>
                </c:pt>
                <c:pt idx="81">
                  <c:v>1659.11</c:v>
                </c:pt>
                <c:pt idx="82">
                  <c:v>1659.11</c:v>
                </c:pt>
                <c:pt idx="83">
                  <c:v>1659.11</c:v>
                </c:pt>
                <c:pt idx="84">
                  <c:v>1659.11</c:v>
                </c:pt>
                <c:pt idx="85">
                  <c:v>1659.11</c:v>
                </c:pt>
                <c:pt idx="86">
                  <c:v>1659.11</c:v>
                </c:pt>
                <c:pt idx="87">
                  <c:v>1659.11</c:v>
                </c:pt>
                <c:pt idx="88">
                  <c:v>1659.11</c:v>
                </c:pt>
                <c:pt idx="89">
                  <c:v>1659.11</c:v>
                </c:pt>
                <c:pt idx="90">
                  <c:v>1659.11</c:v>
                </c:pt>
                <c:pt idx="91">
                  <c:v>1659.11</c:v>
                </c:pt>
                <c:pt idx="92">
                  <c:v>1659.11</c:v>
                </c:pt>
                <c:pt idx="93">
                  <c:v>1659.11</c:v>
                </c:pt>
                <c:pt idx="94">
                  <c:v>1659.11</c:v>
                </c:pt>
                <c:pt idx="95">
                  <c:v>1659.11</c:v>
                </c:pt>
                <c:pt idx="96">
                  <c:v>1659.11</c:v>
                </c:pt>
                <c:pt idx="97">
                  <c:v>1659.11</c:v>
                </c:pt>
                <c:pt idx="98">
                  <c:v>1659.11</c:v>
                </c:pt>
                <c:pt idx="99">
                  <c:v>1659.11</c:v>
                </c:pt>
                <c:pt idx="100">
                  <c:v>1659.11</c:v>
                </c:pt>
                <c:pt idx="101">
                  <c:v>1659.11</c:v>
                </c:pt>
                <c:pt idx="102">
                  <c:v>1659.11</c:v>
                </c:pt>
                <c:pt idx="103">
                  <c:v>1659.11</c:v>
                </c:pt>
                <c:pt idx="104">
                  <c:v>1659.11</c:v>
                </c:pt>
                <c:pt idx="105">
                  <c:v>1659.11</c:v>
                </c:pt>
                <c:pt idx="106">
                  <c:v>1659.11</c:v>
                </c:pt>
                <c:pt idx="107">
                  <c:v>1659.11</c:v>
                </c:pt>
                <c:pt idx="108">
                  <c:v>1659.11</c:v>
                </c:pt>
                <c:pt idx="109">
                  <c:v>1659.11</c:v>
                </c:pt>
                <c:pt idx="110">
                  <c:v>1659.11</c:v>
                </c:pt>
                <c:pt idx="111">
                  <c:v>1659.11</c:v>
                </c:pt>
                <c:pt idx="112">
                  <c:v>1659.11</c:v>
                </c:pt>
                <c:pt idx="113">
                  <c:v>1659.11</c:v>
                </c:pt>
                <c:pt idx="114">
                  <c:v>1659.11</c:v>
                </c:pt>
                <c:pt idx="115">
                  <c:v>1659.11</c:v>
                </c:pt>
                <c:pt idx="116">
                  <c:v>1659.11</c:v>
                </c:pt>
                <c:pt idx="117">
                  <c:v>1659.11</c:v>
                </c:pt>
                <c:pt idx="118">
                  <c:v>1659.11</c:v>
                </c:pt>
                <c:pt idx="119">
                  <c:v>1659.11</c:v>
                </c:pt>
                <c:pt idx="120">
                  <c:v>1659.11</c:v>
                </c:pt>
                <c:pt idx="121">
                  <c:v>1659.11</c:v>
                </c:pt>
                <c:pt idx="122">
                  <c:v>1659.11</c:v>
                </c:pt>
                <c:pt idx="123">
                  <c:v>1659.11</c:v>
                </c:pt>
                <c:pt idx="124">
                  <c:v>1659.11</c:v>
                </c:pt>
                <c:pt idx="125">
                  <c:v>1659.11</c:v>
                </c:pt>
                <c:pt idx="126">
                  <c:v>1659.11</c:v>
                </c:pt>
                <c:pt idx="127">
                  <c:v>1659.11</c:v>
                </c:pt>
                <c:pt idx="128">
                  <c:v>1659.11</c:v>
                </c:pt>
                <c:pt idx="129">
                  <c:v>1659.11</c:v>
                </c:pt>
                <c:pt idx="130">
                  <c:v>1659.11</c:v>
                </c:pt>
                <c:pt idx="131">
                  <c:v>1659.11</c:v>
                </c:pt>
                <c:pt idx="132">
                  <c:v>1659.11</c:v>
                </c:pt>
                <c:pt idx="133">
                  <c:v>1659.11</c:v>
                </c:pt>
                <c:pt idx="134">
                  <c:v>1659.11</c:v>
                </c:pt>
                <c:pt idx="135">
                  <c:v>1659.11</c:v>
                </c:pt>
                <c:pt idx="136">
                  <c:v>1659.11</c:v>
                </c:pt>
                <c:pt idx="137">
                  <c:v>1659.11</c:v>
                </c:pt>
                <c:pt idx="138">
                  <c:v>1659.11</c:v>
                </c:pt>
                <c:pt idx="139">
                  <c:v>1659.11</c:v>
                </c:pt>
                <c:pt idx="140">
                  <c:v>1659.11</c:v>
                </c:pt>
                <c:pt idx="141">
                  <c:v>1659.11</c:v>
                </c:pt>
                <c:pt idx="142">
                  <c:v>1659.11</c:v>
                </c:pt>
                <c:pt idx="143">
                  <c:v>1659.11</c:v>
                </c:pt>
                <c:pt idx="144">
                  <c:v>1659.11</c:v>
                </c:pt>
                <c:pt idx="145">
                  <c:v>1659.11</c:v>
                </c:pt>
                <c:pt idx="146">
                  <c:v>1659.11</c:v>
                </c:pt>
                <c:pt idx="147">
                  <c:v>1659.11</c:v>
                </c:pt>
                <c:pt idx="148">
                  <c:v>1659.11</c:v>
                </c:pt>
                <c:pt idx="149">
                  <c:v>1659.11</c:v>
                </c:pt>
                <c:pt idx="150">
                  <c:v>1659.11</c:v>
                </c:pt>
                <c:pt idx="151">
                  <c:v>1659.11</c:v>
                </c:pt>
                <c:pt idx="152">
                  <c:v>1659.11</c:v>
                </c:pt>
                <c:pt idx="153">
                  <c:v>1659.11</c:v>
                </c:pt>
                <c:pt idx="154">
                  <c:v>1659.11</c:v>
                </c:pt>
                <c:pt idx="155">
                  <c:v>1659.11</c:v>
                </c:pt>
                <c:pt idx="156">
                  <c:v>1659.11</c:v>
                </c:pt>
                <c:pt idx="157">
                  <c:v>1659.11</c:v>
                </c:pt>
                <c:pt idx="158">
                  <c:v>1659.11</c:v>
                </c:pt>
                <c:pt idx="159">
                  <c:v>1659.11</c:v>
                </c:pt>
                <c:pt idx="160">
                  <c:v>1659.11</c:v>
                </c:pt>
                <c:pt idx="161">
                  <c:v>1659.11</c:v>
                </c:pt>
                <c:pt idx="162">
                  <c:v>1659.11</c:v>
                </c:pt>
                <c:pt idx="163">
                  <c:v>1659.11</c:v>
                </c:pt>
                <c:pt idx="164">
                  <c:v>1659.11</c:v>
                </c:pt>
                <c:pt idx="165">
                  <c:v>1659.11</c:v>
                </c:pt>
                <c:pt idx="166">
                  <c:v>1659.11</c:v>
                </c:pt>
                <c:pt idx="167">
                  <c:v>1659.11</c:v>
                </c:pt>
                <c:pt idx="168">
                  <c:v>1659.11</c:v>
                </c:pt>
                <c:pt idx="169">
                  <c:v>1659.11</c:v>
                </c:pt>
                <c:pt idx="170">
                  <c:v>1659.11</c:v>
                </c:pt>
                <c:pt idx="171">
                  <c:v>1659.11</c:v>
                </c:pt>
                <c:pt idx="172">
                  <c:v>1659.11</c:v>
                </c:pt>
                <c:pt idx="173">
                  <c:v>1659.11</c:v>
                </c:pt>
                <c:pt idx="174">
                  <c:v>1659.11</c:v>
                </c:pt>
                <c:pt idx="175">
                  <c:v>1659.11</c:v>
                </c:pt>
                <c:pt idx="176">
                  <c:v>1659.11</c:v>
                </c:pt>
                <c:pt idx="177">
                  <c:v>1659.11</c:v>
                </c:pt>
                <c:pt idx="178">
                  <c:v>1659.11</c:v>
                </c:pt>
                <c:pt idx="179">
                  <c:v>1659.11</c:v>
                </c:pt>
                <c:pt idx="180">
                  <c:v>1659.11</c:v>
                </c:pt>
                <c:pt idx="181">
                  <c:v>1659.11</c:v>
                </c:pt>
                <c:pt idx="182">
                  <c:v>1659.11</c:v>
                </c:pt>
                <c:pt idx="183">
                  <c:v>1659.11</c:v>
                </c:pt>
                <c:pt idx="184">
                  <c:v>1659.11</c:v>
                </c:pt>
                <c:pt idx="185">
                  <c:v>1659.11</c:v>
                </c:pt>
                <c:pt idx="186">
                  <c:v>1659.11</c:v>
                </c:pt>
                <c:pt idx="187">
                  <c:v>1659.11</c:v>
                </c:pt>
                <c:pt idx="188">
                  <c:v>1659.11</c:v>
                </c:pt>
                <c:pt idx="189">
                  <c:v>1659.11</c:v>
                </c:pt>
                <c:pt idx="190">
                  <c:v>1659.11</c:v>
                </c:pt>
                <c:pt idx="191">
                  <c:v>1659.11</c:v>
                </c:pt>
                <c:pt idx="192">
                  <c:v>1659.11</c:v>
                </c:pt>
                <c:pt idx="193">
                  <c:v>1659.11</c:v>
                </c:pt>
                <c:pt idx="194">
                  <c:v>1659.11</c:v>
                </c:pt>
                <c:pt idx="195">
                  <c:v>1659.11</c:v>
                </c:pt>
                <c:pt idx="196">
                  <c:v>1659.11</c:v>
                </c:pt>
                <c:pt idx="197">
                  <c:v>1659.11</c:v>
                </c:pt>
                <c:pt idx="198">
                  <c:v>1659.11</c:v>
                </c:pt>
                <c:pt idx="199">
                  <c:v>1659.11</c:v>
                </c:pt>
                <c:pt idx="200">
                  <c:v>1659.11</c:v>
                </c:pt>
                <c:pt idx="201">
                  <c:v>1659.11</c:v>
                </c:pt>
                <c:pt idx="202">
                  <c:v>1659.11</c:v>
                </c:pt>
                <c:pt idx="203">
                  <c:v>1659.11</c:v>
                </c:pt>
                <c:pt idx="204">
                  <c:v>1659.11</c:v>
                </c:pt>
                <c:pt idx="205">
                  <c:v>1659.11</c:v>
                </c:pt>
                <c:pt idx="206">
                  <c:v>1659.11</c:v>
                </c:pt>
                <c:pt idx="207">
                  <c:v>1659.11</c:v>
                </c:pt>
                <c:pt idx="208">
                  <c:v>1659.11</c:v>
                </c:pt>
                <c:pt idx="209">
                  <c:v>1659.11</c:v>
                </c:pt>
                <c:pt idx="210">
                  <c:v>1659.11</c:v>
                </c:pt>
                <c:pt idx="211">
                  <c:v>1659.11</c:v>
                </c:pt>
                <c:pt idx="212">
                  <c:v>1659.11</c:v>
                </c:pt>
                <c:pt idx="213">
                  <c:v>1659.11</c:v>
                </c:pt>
                <c:pt idx="214">
                  <c:v>1659.11</c:v>
                </c:pt>
                <c:pt idx="215">
                  <c:v>1659.11</c:v>
                </c:pt>
              </c:numCache>
            </c:numRef>
          </c:val>
        </c:ser>
        <c:marker val="1"/>
        <c:axId val="85169664"/>
        <c:axId val="85171200"/>
      </c:lineChart>
      <c:catAx>
        <c:axId val="85169664"/>
        <c:scaling>
          <c:orientation val="minMax"/>
        </c:scaling>
        <c:delete val="1"/>
        <c:axPos val="b"/>
        <c:tickLblPos val="none"/>
        <c:crossAx val="85171200"/>
        <c:crosses val="autoZero"/>
        <c:auto val="1"/>
        <c:lblAlgn val="ctr"/>
        <c:lblOffset val="100"/>
      </c:catAx>
      <c:valAx>
        <c:axId val="85171200"/>
        <c:scaling>
          <c:orientation val="minMax"/>
        </c:scaling>
        <c:axPos val="l"/>
        <c:numFmt formatCode="General" sourceLinked="1"/>
        <c:tickLblPos val="nextTo"/>
        <c:crossAx val="85169664"/>
        <c:crosses val="autoZero"/>
        <c:crossBetween val="between"/>
      </c:valAx>
    </c:plotArea>
    <c:legend>
      <c:legendPos val="r"/>
      <c:legendEntry>
        <c:idx val="0"/>
        <c:delete val="1"/>
      </c:legendEntry>
      <c:layout>
        <c:manualLayout>
          <c:xMode val="edge"/>
          <c:yMode val="edge"/>
          <c:x val="9.5919403855462701E-2"/>
          <c:y val="6.6565550273957677E-2"/>
          <c:w val="0.16507379013210696"/>
          <c:h val="0.11110853078849016"/>
        </c:manualLayout>
      </c:layout>
    </c:legend>
    <c:plotVisOnly val="1"/>
    <c:dispBlanksAs val="gap"/>
  </c:chart>
  <c:externalData r:id="rId1"/>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NSAIDs!$A$13</c:f>
              <c:strCache>
                <c:ptCount val="1"/>
                <c:pt idx="0">
                  <c:v>ABMU</c:v>
                </c:pt>
              </c:strCache>
            </c:strRef>
          </c:tx>
          <c:marker>
            <c:symbol val="circle"/>
            <c:size val="5"/>
            <c:spPr>
              <a:solidFill>
                <a:schemeClr val="tx2">
                  <a:lumMod val="60000"/>
                  <a:lumOff val="40000"/>
                </a:schemeClr>
              </a:solidFill>
              <a:ln>
                <a:solidFill>
                  <a:schemeClr val="tx1"/>
                </a:solidFill>
              </a:ln>
            </c:spPr>
          </c:marker>
          <c:cat>
            <c:strRef>
              <c:f>NSAIDs!$B$12:$M$12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NSAIDs!$B$13:$M$13</c:f>
              <c:numCache>
                <c:formatCode>#,##0.00</c:formatCode>
                <c:ptCount val="12"/>
                <c:pt idx="0">
                  <c:v>71.64</c:v>
                </c:pt>
                <c:pt idx="1">
                  <c:v>73.19</c:v>
                </c:pt>
                <c:pt idx="2">
                  <c:v>74.14</c:v>
                </c:pt>
                <c:pt idx="3">
                  <c:v>74.98</c:v>
                </c:pt>
                <c:pt idx="4">
                  <c:v>75.069999999999993</c:v>
                </c:pt>
                <c:pt idx="5">
                  <c:v>75.790000000000006</c:v>
                </c:pt>
                <c:pt idx="6">
                  <c:v>77.03</c:v>
                </c:pt>
                <c:pt idx="7">
                  <c:v>77.88</c:v>
                </c:pt>
                <c:pt idx="8">
                  <c:v>77.679999999999978</c:v>
                </c:pt>
                <c:pt idx="9">
                  <c:v>78.03</c:v>
                </c:pt>
                <c:pt idx="10">
                  <c:v>78.48</c:v>
                </c:pt>
                <c:pt idx="11" formatCode="#####0.00">
                  <c:v>79.11999999999999</c:v>
                </c:pt>
              </c:numCache>
            </c:numRef>
          </c:val>
        </c:ser>
        <c:ser>
          <c:idx val="1"/>
          <c:order val="1"/>
          <c:tx>
            <c:strRef>
              <c:f>NSAIDs!$A$14</c:f>
              <c:strCache>
                <c:ptCount val="1"/>
                <c:pt idx="0">
                  <c:v>Aneurin Bevan</c:v>
                </c:pt>
              </c:strCache>
            </c:strRef>
          </c:tx>
          <c:marker>
            <c:symbol val="circle"/>
            <c:size val="5"/>
            <c:spPr>
              <a:ln>
                <a:solidFill>
                  <a:schemeClr val="tx1"/>
                </a:solidFill>
              </a:ln>
            </c:spPr>
          </c:marker>
          <c:cat>
            <c:strRef>
              <c:f>NSAIDs!$B$12:$M$12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NSAIDs!$B$14:$M$14</c:f>
              <c:numCache>
                <c:formatCode>#,##0.00</c:formatCode>
                <c:ptCount val="12"/>
                <c:pt idx="0">
                  <c:v>73.52</c:v>
                </c:pt>
                <c:pt idx="1">
                  <c:v>74.989999999999995</c:v>
                </c:pt>
                <c:pt idx="2">
                  <c:v>76.290000000000006</c:v>
                </c:pt>
                <c:pt idx="3">
                  <c:v>77.410000000000025</c:v>
                </c:pt>
                <c:pt idx="4">
                  <c:v>77.64</c:v>
                </c:pt>
                <c:pt idx="5">
                  <c:v>78.75</c:v>
                </c:pt>
                <c:pt idx="6">
                  <c:v>79.849999999999994</c:v>
                </c:pt>
                <c:pt idx="7">
                  <c:v>80.540000000000006</c:v>
                </c:pt>
                <c:pt idx="8">
                  <c:v>80.48</c:v>
                </c:pt>
                <c:pt idx="9">
                  <c:v>81.16</c:v>
                </c:pt>
                <c:pt idx="10">
                  <c:v>81.52</c:v>
                </c:pt>
                <c:pt idx="11" formatCode="#####0.00">
                  <c:v>82.2</c:v>
                </c:pt>
              </c:numCache>
            </c:numRef>
          </c:val>
        </c:ser>
        <c:ser>
          <c:idx val="2"/>
          <c:order val="2"/>
          <c:tx>
            <c:strRef>
              <c:f>NSAIDs!$A$15</c:f>
              <c:strCache>
                <c:ptCount val="1"/>
                <c:pt idx="0">
                  <c:v>BCU</c:v>
                </c:pt>
              </c:strCache>
            </c:strRef>
          </c:tx>
          <c:marker>
            <c:symbol val="circle"/>
            <c:size val="5"/>
            <c:spPr>
              <a:ln>
                <a:solidFill>
                  <a:schemeClr val="tx1"/>
                </a:solidFill>
              </a:ln>
            </c:spPr>
          </c:marker>
          <c:cat>
            <c:strRef>
              <c:f>NSAIDs!$B$12:$M$12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NSAIDs!$B$15:$M$15</c:f>
              <c:numCache>
                <c:formatCode>#,##0.00</c:formatCode>
                <c:ptCount val="12"/>
                <c:pt idx="0">
                  <c:v>74.209999999999994</c:v>
                </c:pt>
                <c:pt idx="1">
                  <c:v>76.52</c:v>
                </c:pt>
                <c:pt idx="2">
                  <c:v>77.72</c:v>
                </c:pt>
                <c:pt idx="3">
                  <c:v>78.89</c:v>
                </c:pt>
                <c:pt idx="4">
                  <c:v>79.09</c:v>
                </c:pt>
                <c:pt idx="5">
                  <c:v>80.099999999999994</c:v>
                </c:pt>
                <c:pt idx="6">
                  <c:v>80.5</c:v>
                </c:pt>
                <c:pt idx="7">
                  <c:v>80.66</c:v>
                </c:pt>
                <c:pt idx="8">
                  <c:v>80.959999999999994</c:v>
                </c:pt>
                <c:pt idx="9">
                  <c:v>81.11</c:v>
                </c:pt>
                <c:pt idx="10">
                  <c:v>81.149999999999991</c:v>
                </c:pt>
                <c:pt idx="11" formatCode="#####0.00">
                  <c:v>81.66</c:v>
                </c:pt>
              </c:numCache>
            </c:numRef>
          </c:val>
        </c:ser>
        <c:ser>
          <c:idx val="3"/>
          <c:order val="3"/>
          <c:tx>
            <c:strRef>
              <c:f>NSAIDs!$A$16</c:f>
              <c:strCache>
                <c:ptCount val="1"/>
                <c:pt idx="0">
                  <c:v>Cardiff and Vale</c:v>
                </c:pt>
              </c:strCache>
            </c:strRef>
          </c:tx>
          <c:marker>
            <c:symbol val="circle"/>
            <c:size val="5"/>
            <c:spPr>
              <a:ln>
                <a:solidFill>
                  <a:schemeClr val="tx1"/>
                </a:solidFill>
              </a:ln>
            </c:spPr>
          </c:marker>
          <c:cat>
            <c:strRef>
              <c:f>NSAIDs!$B$12:$M$12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NSAIDs!$B$16:$M$16</c:f>
              <c:numCache>
                <c:formatCode>#,##0.00</c:formatCode>
                <c:ptCount val="12"/>
                <c:pt idx="0">
                  <c:v>72.5</c:v>
                </c:pt>
                <c:pt idx="1">
                  <c:v>75.89</c:v>
                </c:pt>
                <c:pt idx="2">
                  <c:v>77.86999999999999</c:v>
                </c:pt>
                <c:pt idx="3">
                  <c:v>79.489999999999995</c:v>
                </c:pt>
                <c:pt idx="4">
                  <c:v>79.099999999999994</c:v>
                </c:pt>
                <c:pt idx="5">
                  <c:v>80.64</c:v>
                </c:pt>
                <c:pt idx="6">
                  <c:v>81.93</c:v>
                </c:pt>
                <c:pt idx="7">
                  <c:v>82.42</c:v>
                </c:pt>
                <c:pt idx="8">
                  <c:v>82.92</c:v>
                </c:pt>
                <c:pt idx="9">
                  <c:v>83.11999999999999</c:v>
                </c:pt>
                <c:pt idx="10">
                  <c:v>83.66</c:v>
                </c:pt>
                <c:pt idx="11" formatCode="#####0.00">
                  <c:v>84.09</c:v>
                </c:pt>
              </c:numCache>
            </c:numRef>
          </c:val>
        </c:ser>
        <c:ser>
          <c:idx val="4"/>
          <c:order val="4"/>
          <c:tx>
            <c:strRef>
              <c:f>NSAIDs!$A$17</c:f>
              <c:strCache>
                <c:ptCount val="1"/>
                <c:pt idx="0">
                  <c:v>Cwm Taf</c:v>
                </c:pt>
              </c:strCache>
            </c:strRef>
          </c:tx>
          <c:marker>
            <c:symbol val="circle"/>
            <c:size val="5"/>
            <c:spPr>
              <a:ln>
                <a:solidFill>
                  <a:schemeClr val="tx1"/>
                </a:solidFill>
              </a:ln>
            </c:spPr>
          </c:marker>
          <c:cat>
            <c:strRef>
              <c:f>NSAIDs!$B$12:$M$12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NSAIDs!$B$17:$M$17</c:f>
              <c:numCache>
                <c:formatCode>#,##0.00</c:formatCode>
                <c:ptCount val="12"/>
                <c:pt idx="0">
                  <c:v>77.239999999999995</c:v>
                </c:pt>
                <c:pt idx="1">
                  <c:v>79.099999999999994</c:v>
                </c:pt>
                <c:pt idx="2">
                  <c:v>80.440000000000026</c:v>
                </c:pt>
                <c:pt idx="3">
                  <c:v>81.14</c:v>
                </c:pt>
                <c:pt idx="4">
                  <c:v>81.149999999999991</c:v>
                </c:pt>
                <c:pt idx="5">
                  <c:v>82.19</c:v>
                </c:pt>
                <c:pt idx="6">
                  <c:v>83.28</c:v>
                </c:pt>
                <c:pt idx="7">
                  <c:v>84.11999999999999</c:v>
                </c:pt>
                <c:pt idx="8">
                  <c:v>84.34</c:v>
                </c:pt>
                <c:pt idx="9">
                  <c:v>84.57</c:v>
                </c:pt>
                <c:pt idx="10">
                  <c:v>85.11999999999999</c:v>
                </c:pt>
                <c:pt idx="11" formatCode="#####0.00">
                  <c:v>85.1</c:v>
                </c:pt>
              </c:numCache>
            </c:numRef>
          </c:val>
        </c:ser>
        <c:ser>
          <c:idx val="5"/>
          <c:order val="5"/>
          <c:tx>
            <c:strRef>
              <c:f>NSAIDs!$A$18</c:f>
              <c:strCache>
                <c:ptCount val="1"/>
                <c:pt idx="0">
                  <c:v>Hywel Dda</c:v>
                </c:pt>
              </c:strCache>
            </c:strRef>
          </c:tx>
          <c:marker>
            <c:symbol val="circle"/>
            <c:size val="5"/>
            <c:spPr>
              <a:ln>
                <a:solidFill>
                  <a:schemeClr val="tx1"/>
                </a:solidFill>
              </a:ln>
            </c:spPr>
          </c:marker>
          <c:cat>
            <c:strRef>
              <c:f>NSAIDs!$B$12:$M$12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NSAIDs!$B$18:$M$18</c:f>
              <c:numCache>
                <c:formatCode>#,##0.00</c:formatCode>
                <c:ptCount val="12"/>
                <c:pt idx="0">
                  <c:v>74.319999999999993</c:v>
                </c:pt>
                <c:pt idx="1">
                  <c:v>76.11999999999999</c:v>
                </c:pt>
                <c:pt idx="2">
                  <c:v>77.11</c:v>
                </c:pt>
                <c:pt idx="3">
                  <c:v>77.709999999999994</c:v>
                </c:pt>
                <c:pt idx="4">
                  <c:v>78.22</c:v>
                </c:pt>
                <c:pt idx="5">
                  <c:v>78.84</c:v>
                </c:pt>
                <c:pt idx="6">
                  <c:v>79.47</c:v>
                </c:pt>
                <c:pt idx="7">
                  <c:v>80.47</c:v>
                </c:pt>
                <c:pt idx="8">
                  <c:v>80.86999999999999</c:v>
                </c:pt>
                <c:pt idx="9">
                  <c:v>81.179999999999978</c:v>
                </c:pt>
                <c:pt idx="10">
                  <c:v>81.34</c:v>
                </c:pt>
                <c:pt idx="11" formatCode="#####0.00">
                  <c:v>82.03</c:v>
                </c:pt>
              </c:numCache>
            </c:numRef>
          </c:val>
        </c:ser>
        <c:ser>
          <c:idx val="6"/>
          <c:order val="6"/>
          <c:tx>
            <c:strRef>
              <c:f>NSAIDs!$A$19</c:f>
              <c:strCache>
                <c:ptCount val="1"/>
                <c:pt idx="0">
                  <c:v>Powys</c:v>
                </c:pt>
              </c:strCache>
            </c:strRef>
          </c:tx>
          <c:marker>
            <c:symbol val="circle"/>
            <c:size val="5"/>
            <c:spPr>
              <a:ln>
                <a:solidFill>
                  <a:schemeClr val="tx1"/>
                </a:solidFill>
              </a:ln>
            </c:spPr>
          </c:marker>
          <c:cat>
            <c:strRef>
              <c:f>NSAIDs!$B$12:$M$12</c:f>
              <c:strCache>
                <c:ptCount val="12"/>
                <c:pt idx="0">
                  <c:v>Jun 2013</c:v>
                </c:pt>
                <c:pt idx="1">
                  <c:v>Sep 2013</c:v>
                </c:pt>
                <c:pt idx="2">
                  <c:v>Dec 2013</c:v>
                </c:pt>
                <c:pt idx="3">
                  <c:v>Mar 2014</c:v>
                </c:pt>
                <c:pt idx="4">
                  <c:v>Jun 2014</c:v>
                </c:pt>
                <c:pt idx="5">
                  <c:v>Sep 2014</c:v>
                </c:pt>
                <c:pt idx="6">
                  <c:v>Dec 2014</c:v>
                </c:pt>
                <c:pt idx="7">
                  <c:v>Mar 2015</c:v>
                </c:pt>
                <c:pt idx="8">
                  <c:v>Jun 2015</c:v>
                </c:pt>
                <c:pt idx="9">
                  <c:v>Sep 2015</c:v>
                </c:pt>
                <c:pt idx="10">
                  <c:v>Dec 2015</c:v>
                </c:pt>
                <c:pt idx="11">
                  <c:v>Mar-16</c:v>
                </c:pt>
              </c:strCache>
            </c:strRef>
          </c:cat>
          <c:val>
            <c:numRef>
              <c:f>NSAIDs!$B$19:$M$19</c:f>
              <c:numCache>
                <c:formatCode>#,##0.00</c:formatCode>
                <c:ptCount val="12"/>
                <c:pt idx="0">
                  <c:v>73.790000000000006</c:v>
                </c:pt>
                <c:pt idx="1">
                  <c:v>76.290000000000006</c:v>
                </c:pt>
                <c:pt idx="2">
                  <c:v>77.209999999999994</c:v>
                </c:pt>
                <c:pt idx="3">
                  <c:v>77.64</c:v>
                </c:pt>
                <c:pt idx="4">
                  <c:v>78.510000000000005</c:v>
                </c:pt>
                <c:pt idx="5">
                  <c:v>80.149999999999991</c:v>
                </c:pt>
                <c:pt idx="6">
                  <c:v>79.940000000000026</c:v>
                </c:pt>
                <c:pt idx="7">
                  <c:v>80.709999999999994</c:v>
                </c:pt>
                <c:pt idx="8">
                  <c:v>80.669999999999987</c:v>
                </c:pt>
                <c:pt idx="9">
                  <c:v>81.53</c:v>
                </c:pt>
                <c:pt idx="10">
                  <c:v>82.86</c:v>
                </c:pt>
                <c:pt idx="11" formatCode="#####0.00">
                  <c:v>83.31</c:v>
                </c:pt>
              </c:numCache>
            </c:numRef>
          </c:val>
        </c:ser>
        <c:marker val="1"/>
        <c:axId val="85222912"/>
        <c:axId val="85224832"/>
      </c:lineChart>
      <c:catAx>
        <c:axId val="85222912"/>
        <c:scaling>
          <c:orientation val="minMax"/>
        </c:scaling>
        <c:axPos val="b"/>
        <c:tickLblPos val="nextTo"/>
        <c:crossAx val="85224832"/>
        <c:crosses val="autoZero"/>
        <c:lblAlgn val="ctr"/>
        <c:lblOffset val="100"/>
      </c:catAx>
      <c:valAx>
        <c:axId val="85224832"/>
        <c:scaling>
          <c:orientation val="minMax"/>
          <c:min val="70"/>
        </c:scaling>
        <c:axPos val="l"/>
        <c:numFmt formatCode="#,##0.00" sourceLinked="1"/>
        <c:tickLblPos val="nextTo"/>
        <c:crossAx val="85222912"/>
        <c:crosses val="autoZero"/>
        <c:crossBetween val="between"/>
      </c:valAx>
    </c:plotArea>
    <c:legend>
      <c:legendPos val="b"/>
      <c:layout/>
    </c:legend>
    <c:plotVisOnly val="1"/>
  </c:chart>
  <c:externalData r:id="rId1"/>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4.0162763274921479E-2"/>
          <c:y val="2.8796228523628089E-2"/>
          <c:w val="0.79781902186673259"/>
          <c:h val="0.94240754295274243"/>
        </c:manualLayout>
      </c:layout>
      <c:barChart>
        <c:barDir val="col"/>
        <c:grouping val="clustered"/>
        <c:ser>
          <c:idx val="0"/>
          <c:order val="0"/>
          <c:tx>
            <c:strRef>
              <c:f>'NSAIDs %'!$B$1</c:f>
              <c:strCache>
                <c:ptCount val="1"/>
                <c:pt idx="0">
                  <c:v>CCG/HB</c:v>
                </c:pt>
              </c:strCache>
            </c:strRef>
          </c:tx>
          <c:dPt>
            <c:idx val="20"/>
            <c:spPr>
              <a:solidFill>
                <a:schemeClr val="tx1"/>
              </a:solidFill>
            </c:spPr>
          </c:dPt>
          <c:dPt>
            <c:idx val="32"/>
            <c:spPr>
              <a:solidFill>
                <a:schemeClr val="tx1"/>
              </a:solidFill>
            </c:spPr>
          </c:dPt>
          <c:dPt>
            <c:idx val="46"/>
            <c:spPr>
              <a:solidFill>
                <a:schemeClr val="tx1"/>
              </a:solidFill>
            </c:spPr>
          </c:dPt>
          <c:dPt>
            <c:idx val="70"/>
            <c:spPr>
              <a:solidFill>
                <a:schemeClr val="tx1"/>
              </a:solidFill>
            </c:spPr>
          </c:dPt>
          <c:dPt>
            <c:idx val="73"/>
            <c:spPr>
              <a:solidFill>
                <a:schemeClr val="tx1"/>
              </a:solidFill>
            </c:spPr>
          </c:dPt>
          <c:dPt>
            <c:idx val="82"/>
            <c:spPr>
              <a:solidFill>
                <a:prstClr val="black"/>
              </a:solidFill>
            </c:spPr>
          </c:dPt>
          <c:dPt>
            <c:idx val="132"/>
            <c:spPr>
              <a:solidFill>
                <a:schemeClr val="tx1"/>
              </a:solidFill>
            </c:spPr>
          </c:dPt>
          <c:dLbls>
            <c:dLbl>
              <c:idx val="20"/>
              <c:layout>
                <c:manualLayout>
                  <c:x val="-4.1568001759602971E-3"/>
                  <c:y val="7.780998189743653E-3"/>
                </c:manualLayout>
              </c:layout>
              <c:tx>
                <c:rich>
                  <a:bodyPr/>
                  <a:lstStyle/>
                  <a:p>
                    <a:r>
                      <a:rPr lang="en-US" dirty="0" smtClean="0"/>
                      <a:t>Cwm</a:t>
                    </a:r>
                    <a:r>
                      <a:rPr lang="en-US" baseline="0" dirty="0" smtClean="0"/>
                      <a:t> Taf</a:t>
                    </a:r>
                    <a:endParaRPr lang="en-US" dirty="0"/>
                  </a:p>
                </c:rich>
              </c:tx>
              <c:showVal val="1"/>
            </c:dLbl>
            <c:dLbl>
              <c:idx val="32"/>
              <c:layout/>
              <c:tx>
                <c:rich>
                  <a:bodyPr/>
                  <a:lstStyle/>
                  <a:p>
                    <a:r>
                      <a:rPr lang="en-US" dirty="0" smtClean="0"/>
                      <a:t>Cardiff and Vale</a:t>
                    </a:r>
                    <a:endParaRPr lang="en-US" dirty="0"/>
                  </a:p>
                </c:rich>
              </c:tx>
              <c:showVal val="1"/>
            </c:dLbl>
            <c:dLbl>
              <c:idx val="46"/>
              <c:layout/>
              <c:tx>
                <c:rich>
                  <a:bodyPr/>
                  <a:lstStyle/>
                  <a:p>
                    <a:r>
                      <a:rPr lang="en-US" dirty="0" err="1" smtClean="0"/>
                      <a:t>Powys</a:t>
                    </a:r>
                    <a:endParaRPr lang="en-US" dirty="0"/>
                  </a:p>
                </c:rich>
              </c:tx>
              <c:showVal val="1"/>
            </c:dLbl>
            <c:dLbl>
              <c:idx val="70"/>
              <c:layout/>
              <c:tx>
                <c:rich>
                  <a:bodyPr/>
                  <a:lstStyle/>
                  <a:p>
                    <a:r>
                      <a:rPr lang="en-US" dirty="0" err="1" smtClean="0"/>
                      <a:t>Aneurin</a:t>
                    </a:r>
                    <a:r>
                      <a:rPr lang="en-US" dirty="0" smtClean="0"/>
                      <a:t> Bevan</a:t>
                    </a:r>
                    <a:endParaRPr lang="en-US" dirty="0"/>
                  </a:p>
                </c:rich>
              </c:tx>
              <c:showVal val="1"/>
            </c:dLbl>
            <c:dLbl>
              <c:idx val="73"/>
              <c:layout/>
              <c:tx>
                <c:rich>
                  <a:bodyPr/>
                  <a:lstStyle/>
                  <a:p>
                    <a:r>
                      <a:rPr lang="en-US" dirty="0" err="1" smtClean="0"/>
                      <a:t>Hywel</a:t>
                    </a:r>
                    <a:r>
                      <a:rPr lang="en-US" dirty="0" smtClean="0"/>
                      <a:t> </a:t>
                    </a:r>
                    <a:r>
                      <a:rPr lang="en-US" dirty="0" err="1" smtClean="0"/>
                      <a:t>Dda</a:t>
                    </a:r>
                    <a:endParaRPr lang="en-US" dirty="0"/>
                  </a:p>
                </c:rich>
              </c:tx>
              <c:showVal val="1"/>
            </c:dLbl>
            <c:dLbl>
              <c:idx val="82"/>
              <c:layout/>
              <c:tx>
                <c:rich>
                  <a:bodyPr/>
                  <a:lstStyle/>
                  <a:p>
                    <a:r>
                      <a:rPr lang="en-US" dirty="0" smtClean="0"/>
                      <a:t>Betsi</a:t>
                    </a:r>
                    <a:r>
                      <a:rPr lang="en-US" baseline="0" dirty="0" smtClean="0"/>
                      <a:t> </a:t>
                    </a:r>
                    <a:r>
                      <a:rPr lang="en-US" baseline="0" dirty="0" smtClean="0"/>
                      <a:t>Cadwaladr</a:t>
                    </a:r>
                    <a:endParaRPr lang="en-US" dirty="0"/>
                  </a:p>
                </c:rich>
              </c:tx>
              <c:showVal val="1"/>
            </c:dLbl>
            <c:dLbl>
              <c:idx val="132"/>
              <c:layout/>
              <c:tx>
                <c:rich>
                  <a:bodyPr/>
                  <a:lstStyle/>
                  <a:p>
                    <a:r>
                      <a:rPr lang="en-US" dirty="0" smtClean="0"/>
                      <a:t>ABMU</a:t>
                    </a:r>
                    <a:endParaRPr lang="en-US" dirty="0"/>
                  </a:p>
                </c:rich>
              </c:tx>
              <c:showVal val="1"/>
            </c:dLbl>
            <c:delete val="1"/>
            <c:txPr>
              <a:bodyPr rot="-5400000" vert="horz"/>
              <a:lstStyle/>
              <a:p>
                <a:pPr>
                  <a:defRPr/>
                </a:pPr>
                <a:endParaRPr lang="en-US"/>
              </a:p>
            </c:txPr>
          </c:dLbls>
          <c:cat>
            <c:strRef>
              <c:f>'NSAIDs %'!$A$2:$A$217</c:f>
              <c:strCache>
                <c:ptCount val="216"/>
                <c:pt idx="0">
                  <c:v>MANSFIELD &amp; ASHFIELD CCG</c:v>
                </c:pt>
                <c:pt idx="1">
                  <c:v>NOTTINGHAM CITY CCG</c:v>
                </c:pt>
                <c:pt idx="2">
                  <c:v>CAMDEN CCG</c:v>
                </c:pt>
                <c:pt idx="3">
                  <c:v>HARDWICK CCG</c:v>
                </c:pt>
                <c:pt idx="4">
                  <c:v>TOWER HAMLETS CCG</c:v>
                </c:pt>
                <c:pt idx="5">
                  <c:v>CITY AND HACKNEY CCG</c:v>
                </c:pt>
                <c:pt idx="6">
                  <c:v>ISLINGTON CCG</c:v>
                </c:pt>
                <c:pt idx="7">
                  <c:v>NEWHAM CCG</c:v>
                </c:pt>
                <c:pt idx="8">
                  <c:v>BRENT CCG</c:v>
                </c:pt>
                <c:pt idx="9">
                  <c:v>CENTRAL MANCHESTER CCG</c:v>
                </c:pt>
                <c:pt idx="10">
                  <c:v>SOUTHERN DERBYSHIRE CCG</c:v>
                </c:pt>
                <c:pt idx="11">
                  <c:v>EALING CCG</c:v>
                </c:pt>
                <c:pt idx="12">
                  <c:v>HARINGEY CCG</c:v>
                </c:pt>
                <c:pt idx="13">
                  <c:v>BIRMINGHAM SOUTH AND CENTRAL CCG</c:v>
                </c:pt>
                <c:pt idx="14">
                  <c:v>LAMBETH CCG</c:v>
                </c:pt>
                <c:pt idx="15">
                  <c:v>WYRE FOREST CCG</c:v>
                </c:pt>
                <c:pt idx="16">
                  <c:v>WEST LONDON (K&amp;C &amp; QPP) CCG</c:v>
                </c:pt>
                <c:pt idx="17">
                  <c:v>STOCKPORT CCG</c:v>
                </c:pt>
                <c:pt idx="18">
                  <c:v>BOLTON CCG</c:v>
                </c:pt>
                <c:pt idx="19">
                  <c:v>SANDWELL AND WEST BIRMINGHAM CCG</c:v>
                </c:pt>
                <c:pt idx="20">
                  <c:v>Cwm Taf</c:v>
                </c:pt>
                <c:pt idx="21">
                  <c:v>WALTHAM FOREST CCG</c:v>
                </c:pt>
                <c:pt idx="22">
                  <c:v>TELFORD &amp; WREKIN CCG</c:v>
                </c:pt>
                <c:pt idx="23">
                  <c:v>BRACKNELL AND ASCOT CCG</c:v>
                </c:pt>
                <c:pt idx="24">
                  <c:v>SALFORD CCG</c:v>
                </c:pt>
                <c:pt idx="25">
                  <c:v>NORTH DERBYSHIRE CCG</c:v>
                </c:pt>
                <c:pt idx="26">
                  <c:v>SOUTHWARK CCG</c:v>
                </c:pt>
                <c:pt idx="27">
                  <c:v>SOLIHULL CCG</c:v>
                </c:pt>
                <c:pt idx="28">
                  <c:v>KINGSTON CCG</c:v>
                </c:pt>
                <c:pt idx="29">
                  <c:v>VALE OF YORK CCG</c:v>
                </c:pt>
                <c:pt idx="30">
                  <c:v>GREATER PRESTON CCG</c:v>
                </c:pt>
                <c:pt idx="31">
                  <c:v>ENFIELD CCG</c:v>
                </c:pt>
                <c:pt idx="32">
                  <c:v>Cardiff And Vale Uni</c:v>
                </c:pt>
                <c:pt idx="33">
                  <c:v>THURROCK CCG</c:v>
                </c:pt>
                <c:pt idx="34">
                  <c:v>DURHAM DALES,EASINGTON &amp; SEDGEFIELD CCG</c:v>
                </c:pt>
                <c:pt idx="35">
                  <c:v>EREWASH CCG</c:v>
                </c:pt>
                <c:pt idx="36">
                  <c:v>SOUTHPORT AND FORMBY CCG</c:v>
                </c:pt>
                <c:pt idx="37">
                  <c:v>MILTON KEYNES CCG</c:v>
                </c:pt>
                <c:pt idx="38">
                  <c:v>SLOUGH CCG</c:v>
                </c:pt>
                <c:pt idx="39">
                  <c:v>HAMMERSMITH AND FULHAM CCG</c:v>
                </c:pt>
                <c:pt idx="40">
                  <c:v>CENTRAL LONDON (WESTMINSTER) CCG</c:v>
                </c:pt>
                <c:pt idx="41">
                  <c:v>GREATER HUDDERSFIELD CCG</c:v>
                </c:pt>
                <c:pt idx="42">
                  <c:v>BLACKPOOL CCG</c:v>
                </c:pt>
                <c:pt idx="43">
                  <c:v>SOUTH TYNESIDE CCG</c:v>
                </c:pt>
                <c:pt idx="44">
                  <c:v>EASTERN CHESHIRE CCG</c:v>
                </c:pt>
                <c:pt idx="45">
                  <c:v>ROTHERHAM CCG</c:v>
                </c:pt>
                <c:pt idx="46">
                  <c:v>Powys Teaching</c:v>
                </c:pt>
                <c:pt idx="47">
                  <c:v>NORTH DURHAM CCG</c:v>
                </c:pt>
                <c:pt idx="48">
                  <c:v>NORTH MANCHESTER CCG</c:v>
                </c:pt>
                <c:pt idx="49">
                  <c:v>HAVERING CCG</c:v>
                </c:pt>
                <c:pt idx="50">
                  <c:v>SHEFFIELD CCG</c:v>
                </c:pt>
                <c:pt idx="51">
                  <c:v>GREENWICH CCG</c:v>
                </c:pt>
                <c:pt idx="52">
                  <c:v>HARROW CCG</c:v>
                </c:pt>
                <c:pt idx="53">
                  <c:v>SOUTH TEES CCG</c:v>
                </c:pt>
                <c:pt idx="54">
                  <c:v>SUNDERLAND CCG</c:v>
                </c:pt>
                <c:pt idx="55">
                  <c:v>NOTTINGHAM NORTH &amp; EAST CCG</c:v>
                </c:pt>
                <c:pt idx="56">
                  <c:v>CALDERDALE CCG</c:v>
                </c:pt>
                <c:pt idx="57">
                  <c:v>NEWARK &amp; SHERWOOD CCG</c:v>
                </c:pt>
                <c:pt idx="58">
                  <c:v>BARKING &amp; DAGENHAM CCG</c:v>
                </c:pt>
                <c:pt idx="59">
                  <c:v>CROYDON CCG</c:v>
                </c:pt>
                <c:pt idx="60">
                  <c:v>NOTTINGHAM WEST CCG</c:v>
                </c:pt>
                <c:pt idx="61">
                  <c:v>LEWISHAM CCG</c:v>
                </c:pt>
                <c:pt idx="62">
                  <c:v>NORTH WEST SURREY CCG</c:v>
                </c:pt>
                <c:pt idx="63">
                  <c:v>HOUNSLOW CCG</c:v>
                </c:pt>
                <c:pt idx="64">
                  <c:v>HARTLEPOOL AND STOCKTON-ON-TEES CCG</c:v>
                </c:pt>
                <c:pt idx="65">
                  <c:v>LIVERPOOL CCG</c:v>
                </c:pt>
                <c:pt idx="66">
                  <c:v>NEWCASTLE GATESHEAD CCG</c:v>
                </c:pt>
                <c:pt idx="67">
                  <c:v>AIREDALE, WHARFEDALE AND CRAVEN CCG</c:v>
                </c:pt>
                <c:pt idx="68">
                  <c:v>BRADFORD DISTRICTS CCG</c:v>
                </c:pt>
                <c:pt idx="69">
                  <c:v>CHORLEY AND SOUTH RIBBLE CCG</c:v>
                </c:pt>
                <c:pt idx="70">
                  <c:v>Aneurin Bevan</c:v>
                </c:pt>
                <c:pt idx="71">
                  <c:v>REDBRIDGE CCG</c:v>
                </c:pt>
                <c:pt idx="72">
                  <c:v>NORTH KIRKLEES CCG</c:v>
                </c:pt>
                <c:pt idx="73">
                  <c:v>Hywel Dda</c:v>
                </c:pt>
                <c:pt idx="74">
                  <c:v>WALSALL CCG</c:v>
                </c:pt>
                <c:pt idx="75">
                  <c:v>BIRMINGHAM CROSSCITY CCG</c:v>
                </c:pt>
                <c:pt idx="76">
                  <c:v>SOUTH READING CCG</c:v>
                </c:pt>
                <c:pt idx="77">
                  <c:v>RICHMOND CCG</c:v>
                </c:pt>
                <c:pt idx="78">
                  <c:v>BARNSLEY CCG</c:v>
                </c:pt>
                <c:pt idx="79">
                  <c:v>DARLINGTON CCG</c:v>
                </c:pt>
                <c:pt idx="80">
                  <c:v>GREAT YARMOUTH &amp; WAVENEY CCG</c:v>
                </c:pt>
                <c:pt idx="81">
                  <c:v>VALE ROYAL CCG</c:v>
                </c:pt>
                <c:pt idx="82">
                  <c:v>Betsi Cadwaladr Uni</c:v>
                </c:pt>
                <c:pt idx="83">
                  <c:v>HERTS VALLEYS CCG</c:v>
                </c:pt>
                <c:pt idx="84">
                  <c:v>EAST STAFFORDSHIRE CCG</c:v>
                </c:pt>
                <c:pt idx="85">
                  <c:v>DUDLEY CCG</c:v>
                </c:pt>
                <c:pt idx="86">
                  <c:v>FYLDE &amp; WYRE CCG</c:v>
                </c:pt>
                <c:pt idx="87">
                  <c:v>NORTHUMBERLAND CCG</c:v>
                </c:pt>
                <c:pt idx="88">
                  <c:v>LANCASHIRE NORTH CCG</c:v>
                </c:pt>
                <c:pt idx="89">
                  <c:v>DONCASTER CCG</c:v>
                </c:pt>
                <c:pt idx="90">
                  <c:v>CUMBRIA CCG</c:v>
                </c:pt>
                <c:pt idx="91">
                  <c:v>HALTON CCG</c:v>
                </c:pt>
                <c:pt idx="92">
                  <c:v>WANDSWORTH CCG</c:v>
                </c:pt>
                <c:pt idx="93">
                  <c:v>BURY CCG</c:v>
                </c:pt>
                <c:pt idx="94">
                  <c:v>BASSETLAW CCG</c:v>
                </c:pt>
                <c:pt idx="95">
                  <c:v>COVENTRY AND RUGBY CCG</c:v>
                </c:pt>
                <c:pt idx="96">
                  <c:v>WEST CHESHIRE CCG</c:v>
                </c:pt>
                <c:pt idx="97">
                  <c:v>HEREFORDSHIRE CCG</c:v>
                </c:pt>
                <c:pt idx="98">
                  <c:v>WIGAN BOROUGH CCG</c:v>
                </c:pt>
                <c:pt idx="99">
                  <c:v>SUTTON CCG</c:v>
                </c:pt>
                <c:pt idx="100">
                  <c:v>TAMESIDE AND GLOSSOP CCG</c:v>
                </c:pt>
                <c:pt idx="101">
                  <c:v>LEICESTER CITY CCG</c:v>
                </c:pt>
                <c:pt idx="102">
                  <c:v>SURREY HEATH CCG</c:v>
                </c:pt>
                <c:pt idx="103">
                  <c:v>WINDSOR, ASCOT AND MAIDENHEAD CCG</c:v>
                </c:pt>
                <c:pt idx="104">
                  <c:v>HEYWOOD, MIDDLETON &amp; ROCHDALE CCG</c:v>
                </c:pt>
                <c:pt idx="105">
                  <c:v>NORTH EAST HAMPSHIRE AND FARNHAM CCG</c:v>
                </c:pt>
                <c:pt idx="106">
                  <c:v>WOLVERHAMPTON CCG</c:v>
                </c:pt>
                <c:pt idx="107">
                  <c:v>BRIGHTON &amp; HOVE CCG</c:v>
                </c:pt>
                <c:pt idx="108">
                  <c:v>NORTH &amp; WEST READING CCG</c:v>
                </c:pt>
                <c:pt idx="109">
                  <c:v>EAST LANCASHIRE CCG</c:v>
                </c:pt>
                <c:pt idx="110">
                  <c:v>EASTBOURNE, HAILSHAM AND SEAFORD CCG</c:v>
                </c:pt>
                <c:pt idx="111">
                  <c:v>SOUTH SEFTON CCG</c:v>
                </c:pt>
                <c:pt idx="112">
                  <c:v>SOUTH MANCHESTER CCG</c:v>
                </c:pt>
                <c:pt idx="113">
                  <c:v>SURREY DOWNS CCG</c:v>
                </c:pt>
                <c:pt idx="114">
                  <c:v>NEWBURY AND DISTRICT CCG</c:v>
                </c:pt>
                <c:pt idx="115">
                  <c:v>BEXLEY CCG</c:v>
                </c:pt>
                <c:pt idx="116">
                  <c:v>SOUTH DEVON AND TORBAY CCG</c:v>
                </c:pt>
                <c:pt idx="117">
                  <c:v>REDDITCH AND BROMSGROVE CCG</c:v>
                </c:pt>
                <c:pt idx="118">
                  <c:v>NORTH, EAST, WEST DEVON CCG</c:v>
                </c:pt>
                <c:pt idx="119">
                  <c:v>CASTLE POINT AND ROCHFORD CCG</c:v>
                </c:pt>
                <c:pt idx="120">
                  <c:v>SOUTHEND CCG</c:v>
                </c:pt>
                <c:pt idx="121">
                  <c:v>SOUTH WEST LINCOLNSHIRE CCG</c:v>
                </c:pt>
                <c:pt idx="122">
                  <c:v>OLDHAM CCG</c:v>
                </c:pt>
                <c:pt idx="123">
                  <c:v>BATH AND NORTH EAST SOMERSET CCG</c:v>
                </c:pt>
                <c:pt idx="124">
                  <c:v>KNOWSLEY CCG</c:v>
                </c:pt>
                <c:pt idx="125">
                  <c:v>HILLINGDON CCG</c:v>
                </c:pt>
                <c:pt idx="126">
                  <c:v>BROMLEY CCG</c:v>
                </c:pt>
                <c:pt idx="127">
                  <c:v>WAKEFIELD CCG</c:v>
                </c:pt>
                <c:pt idx="128">
                  <c:v>EAST SURREY CCG</c:v>
                </c:pt>
                <c:pt idx="129">
                  <c:v>STOKE ON TRENT CCG</c:v>
                </c:pt>
                <c:pt idx="130">
                  <c:v>BRADFORD CITY CCG</c:v>
                </c:pt>
                <c:pt idx="131">
                  <c:v>SWALE CCG</c:v>
                </c:pt>
                <c:pt idx="132">
                  <c:v>Abertawe Bro Morgannwg Uni</c:v>
                </c:pt>
                <c:pt idx="133">
                  <c:v>BLACKBURN WITH DARWEN CCG</c:v>
                </c:pt>
                <c:pt idx="134">
                  <c:v>PORTSMOUTH CCG</c:v>
                </c:pt>
                <c:pt idx="135">
                  <c:v>OXFORDSHIRE CCG</c:v>
                </c:pt>
                <c:pt idx="136">
                  <c:v>WEST LANCASHIRE CCG</c:v>
                </c:pt>
                <c:pt idx="137">
                  <c:v>BASILDON AND BRENTWOOD CCG</c:v>
                </c:pt>
                <c:pt idx="138">
                  <c:v>DARTFORD, GRAVESHAM AND SWANLEY CCG</c:v>
                </c:pt>
                <c:pt idx="139">
                  <c:v>RUSHCLIFFE CCG</c:v>
                </c:pt>
                <c:pt idx="140">
                  <c:v>HULL CCG</c:v>
                </c:pt>
                <c:pt idx="141">
                  <c:v>LEEDS NORTH CCG</c:v>
                </c:pt>
                <c:pt idx="142">
                  <c:v>SOMERSET CCG</c:v>
                </c:pt>
                <c:pt idx="143">
                  <c:v>SE STAFFS &amp; SEISDON PENINSULAR CCG</c:v>
                </c:pt>
                <c:pt idx="144">
                  <c:v>LEEDS SOUTH AND EAST CCG</c:v>
                </c:pt>
                <c:pt idx="145">
                  <c:v>WEST ESSEX CCG</c:v>
                </c:pt>
                <c:pt idx="146">
                  <c:v>AYLESBURY VALE CCG</c:v>
                </c:pt>
                <c:pt idx="147">
                  <c:v>NORTH TYNESIDE CCG</c:v>
                </c:pt>
                <c:pt idx="148">
                  <c:v>SHROPSHIRE CCG</c:v>
                </c:pt>
                <c:pt idx="149">
                  <c:v>MERTON CCG</c:v>
                </c:pt>
                <c:pt idx="150">
                  <c:v>SOUTH CHESHIRE CCG</c:v>
                </c:pt>
                <c:pt idx="151">
                  <c:v>BARNET CCG</c:v>
                </c:pt>
                <c:pt idx="152">
                  <c:v>MEDWAY CCG</c:v>
                </c:pt>
                <c:pt idx="153">
                  <c:v>LEEDS WEST CCG</c:v>
                </c:pt>
                <c:pt idx="154">
                  <c:v>BEDFORDSHIRE CCG</c:v>
                </c:pt>
                <c:pt idx="155">
                  <c:v>WOKINGHAM CCG</c:v>
                </c:pt>
                <c:pt idx="156">
                  <c:v>ST HELENS CCG</c:v>
                </c:pt>
                <c:pt idx="157">
                  <c:v>CHILTERN CCG</c:v>
                </c:pt>
                <c:pt idx="158">
                  <c:v>ASHFORD CCG</c:v>
                </c:pt>
                <c:pt idx="159">
                  <c:v>HAMBLETON, RICHMONDSHIRE AND WHITBY CCG</c:v>
                </c:pt>
                <c:pt idx="160">
                  <c:v>SOUTHAMPTON CCG</c:v>
                </c:pt>
                <c:pt idx="161">
                  <c:v>SOUTH GLOUCESTERSHIRE CCG</c:v>
                </c:pt>
                <c:pt idx="162">
                  <c:v>SWINDON CCG</c:v>
                </c:pt>
                <c:pt idx="163">
                  <c:v>GLOUCESTERSHIRE CCG</c:v>
                </c:pt>
                <c:pt idx="164">
                  <c:v>WILTSHIRE CCG</c:v>
                </c:pt>
                <c:pt idx="165">
                  <c:v>BRISTOL CCG</c:v>
                </c:pt>
                <c:pt idx="166">
                  <c:v>CANTERBURY AND COASTAL CCG</c:v>
                </c:pt>
                <c:pt idx="167">
                  <c:v>LINCOLNSHIRE EAST CCG</c:v>
                </c:pt>
                <c:pt idx="168">
                  <c:v>LUTON CCG</c:v>
                </c:pt>
                <c:pt idx="169">
                  <c:v>HARROGATE AND RURAL DISTRICT CCG</c:v>
                </c:pt>
                <c:pt idx="170">
                  <c:v>WARRINGTON CCG</c:v>
                </c:pt>
                <c:pt idx="171">
                  <c:v>CRAWLEY CCG</c:v>
                </c:pt>
                <c:pt idx="172">
                  <c:v>NORTH SOMERSET CCG</c:v>
                </c:pt>
                <c:pt idx="173">
                  <c:v>SOUTH WORCESTERSHIRE CCG</c:v>
                </c:pt>
                <c:pt idx="174">
                  <c:v>SOUTH EASTERN HAMPSHIRE CCG</c:v>
                </c:pt>
                <c:pt idx="175">
                  <c:v>NENE CCG</c:v>
                </c:pt>
                <c:pt idx="176">
                  <c:v>ISLE OF WIGHT CCG</c:v>
                </c:pt>
                <c:pt idx="177">
                  <c:v>NORTH STAFFORDSHIRE CCG</c:v>
                </c:pt>
                <c:pt idx="178">
                  <c:v>SOUTH WARWICKSHIRE CCG</c:v>
                </c:pt>
                <c:pt idx="179">
                  <c:v>KERNOW CCG</c:v>
                </c:pt>
                <c:pt idx="180">
                  <c:v>EAST RIDING OF YORKSHIRE CCG</c:v>
                </c:pt>
                <c:pt idx="181">
                  <c:v>SOUTH KENT COAST CCG</c:v>
                </c:pt>
                <c:pt idx="182">
                  <c:v>SOUTH LINCOLNSHIRE CCG</c:v>
                </c:pt>
                <c:pt idx="183">
                  <c:v>WARWICKSHIRE NORTH CCG</c:v>
                </c:pt>
                <c:pt idx="184">
                  <c:v>WEST LEICESTERSHIRE CCG</c:v>
                </c:pt>
                <c:pt idx="185">
                  <c:v>SCARBOROUGH AND RYEDALE CCG</c:v>
                </c:pt>
                <c:pt idx="186">
                  <c:v>CANNOCK CHASE CCG</c:v>
                </c:pt>
                <c:pt idx="187">
                  <c:v>CAMBRIDGESHIRE AND PETERBOROUGH CCG</c:v>
                </c:pt>
                <c:pt idx="188">
                  <c:v>NORTH EAST ESSEX CCG</c:v>
                </c:pt>
                <c:pt idx="189">
                  <c:v>STAFFORD AND SURROUNDS CCG</c:v>
                </c:pt>
                <c:pt idx="190">
                  <c:v>HASTINGS &amp; ROTHER CCG</c:v>
                </c:pt>
                <c:pt idx="191">
                  <c:v>FAREHAM AND GOSPORT CCG</c:v>
                </c:pt>
                <c:pt idx="192">
                  <c:v>CORBY CCG</c:v>
                </c:pt>
                <c:pt idx="193">
                  <c:v>HIGH WEALD LEWES HAVENS CCG</c:v>
                </c:pt>
                <c:pt idx="194">
                  <c:v>WIRRAL CCG</c:v>
                </c:pt>
                <c:pt idx="195">
                  <c:v>EAST AND NORTH HERTFORDSHIRE CCG</c:v>
                </c:pt>
                <c:pt idx="196">
                  <c:v>WEST HAMPSHIRE CCG</c:v>
                </c:pt>
                <c:pt idx="197">
                  <c:v>COASTAL WEST SUSSEX CCG</c:v>
                </c:pt>
                <c:pt idx="198">
                  <c:v>LINCOLNSHIRE WEST CCG</c:v>
                </c:pt>
                <c:pt idx="199">
                  <c:v>GUILDFORD AND WAVERLEY CCG</c:v>
                </c:pt>
                <c:pt idx="200">
                  <c:v>HORSHAM AND MID SUSSEX CCG</c:v>
                </c:pt>
                <c:pt idx="201">
                  <c:v>IPSWICH AND EAST SUFFOLK CCG</c:v>
                </c:pt>
                <c:pt idx="202">
                  <c:v>WEST NORFOLK CCG</c:v>
                </c:pt>
                <c:pt idx="203">
                  <c:v>WEST KENT CCG</c:v>
                </c:pt>
                <c:pt idx="204">
                  <c:v>NORTH EAST LINCOLNSHIRE CCG</c:v>
                </c:pt>
                <c:pt idx="205">
                  <c:v>EAST LEICESTERSHIRE AND RUTLAND CCG</c:v>
                </c:pt>
                <c:pt idx="206">
                  <c:v>SOUTH NORFOLK CCG</c:v>
                </c:pt>
                <c:pt idx="207">
                  <c:v>NORTH LINCOLNSHIRE CCG</c:v>
                </c:pt>
                <c:pt idx="208">
                  <c:v>THANET CCG</c:v>
                </c:pt>
                <c:pt idx="209">
                  <c:v>DORSET CCG</c:v>
                </c:pt>
                <c:pt idx="210">
                  <c:v>TRAFFORD CCG</c:v>
                </c:pt>
                <c:pt idx="211">
                  <c:v>NORTH HAMPSHIRE CCG</c:v>
                </c:pt>
                <c:pt idx="212">
                  <c:v>WEST SUFFOLK CCG</c:v>
                </c:pt>
                <c:pt idx="213">
                  <c:v>NORWICH CCG</c:v>
                </c:pt>
                <c:pt idx="214">
                  <c:v>MID ESSEX CCG</c:v>
                </c:pt>
                <c:pt idx="215">
                  <c:v>NORTH NORFOLK CCG</c:v>
                </c:pt>
              </c:strCache>
            </c:strRef>
          </c:cat>
          <c:val>
            <c:numRef>
              <c:f>'NSAIDs %'!$B$2:$B$217</c:f>
              <c:numCache>
                <c:formatCode>#,##0.000</c:formatCode>
                <c:ptCount val="216"/>
                <c:pt idx="0">
                  <c:v>88.763999999999996</c:v>
                </c:pt>
                <c:pt idx="1">
                  <c:v>87.518000000000001</c:v>
                </c:pt>
                <c:pt idx="2">
                  <c:v>87.221999999999994</c:v>
                </c:pt>
                <c:pt idx="3">
                  <c:v>87.121999999999986</c:v>
                </c:pt>
                <c:pt idx="4">
                  <c:v>87.066000000000003</c:v>
                </c:pt>
                <c:pt idx="5">
                  <c:v>86.545000000000002</c:v>
                </c:pt>
                <c:pt idx="6">
                  <c:v>86.256</c:v>
                </c:pt>
                <c:pt idx="7">
                  <c:v>86.225999999999999</c:v>
                </c:pt>
                <c:pt idx="8">
                  <c:v>86.161999999999992</c:v>
                </c:pt>
                <c:pt idx="9">
                  <c:v>86.063000000000002</c:v>
                </c:pt>
                <c:pt idx="10">
                  <c:v>85.962000000000003</c:v>
                </c:pt>
                <c:pt idx="11">
                  <c:v>85.955000000000013</c:v>
                </c:pt>
                <c:pt idx="12">
                  <c:v>85.92</c:v>
                </c:pt>
                <c:pt idx="13">
                  <c:v>85.815000000000012</c:v>
                </c:pt>
                <c:pt idx="14">
                  <c:v>85.542000000000002</c:v>
                </c:pt>
                <c:pt idx="15">
                  <c:v>85.483999999999995</c:v>
                </c:pt>
                <c:pt idx="16">
                  <c:v>85.464000000000027</c:v>
                </c:pt>
                <c:pt idx="17">
                  <c:v>85.393000000000001</c:v>
                </c:pt>
                <c:pt idx="18">
                  <c:v>85.222999999999999</c:v>
                </c:pt>
                <c:pt idx="19">
                  <c:v>85.167000000000002</c:v>
                </c:pt>
                <c:pt idx="20" formatCode="#####0.00">
                  <c:v>85.1</c:v>
                </c:pt>
                <c:pt idx="21">
                  <c:v>84.977999999999994</c:v>
                </c:pt>
                <c:pt idx="22">
                  <c:v>84.944000000000187</c:v>
                </c:pt>
                <c:pt idx="23">
                  <c:v>84.802999999999983</c:v>
                </c:pt>
                <c:pt idx="24">
                  <c:v>84.8</c:v>
                </c:pt>
                <c:pt idx="25">
                  <c:v>84.462999999999994</c:v>
                </c:pt>
                <c:pt idx="26">
                  <c:v>84.399000000000001</c:v>
                </c:pt>
                <c:pt idx="27">
                  <c:v>84.23</c:v>
                </c:pt>
                <c:pt idx="28">
                  <c:v>84.202000000000012</c:v>
                </c:pt>
                <c:pt idx="29">
                  <c:v>84.195999999999998</c:v>
                </c:pt>
                <c:pt idx="30">
                  <c:v>84.137</c:v>
                </c:pt>
                <c:pt idx="31">
                  <c:v>84.131</c:v>
                </c:pt>
                <c:pt idx="32" formatCode="#####0.00">
                  <c:v>84.09</c:v>
                </c:pt>
                <c:pt idx="33">
                  <c:v>84.052999999999983</c:v>
                </c:pt>
                <c:pt idx="34">
                  <c:v>84.007999999999996</c:v>
                </c:pt>
                <c:pt idx="35">
                  <c:v>83.982000000000014</c:v>
                </c:pt>
                <c:pt idx="36">
                  <c:v>83.95</c:v>
                </c:pt>
                <c:pt idx="37">
                  <c:v>83.867999999999995</c:v>
                </c:pt>
                <c:pt idx="38">
                  <c:v>83.801000000000002</c:v>
                </c:pt>
                <c:pt idx="39">
                  <c:v>83.721999999999994</c:v>
                </c:pt>
                <c:pt idx="40">
                  <c:v>83.712999999999994</c:v>
                </c:pt>
                <c:pt idx="41">
                  <c:v>83.686999999999998</c:v>
                </c:pt>
                <c:pt idx="42">
                  <c:v>83.578999999999979</c:v>
                </c:pt>
                <c:pt idx="43">
                  <c:v>83.549000000000007</c:v>
                </c:pt>
                <c:pt idx="44">
                  <c:v>83.490000000000023</c:v>
                </c:pt>
                <c:pt idx="45">
                  <c:v>83.468000000000004</c:v>
                </c:pt>
                <c:pt idx="46" formatCode="#####0.00">
                  <c:v>83.31</c:v>
                </c:pt>
                <c:pt idx="47">
                  <c:v>83.277000000000001</c:v>
                </c:pt>
                <c:pt idx="48">
                  <c:v>83.269000000000005</c:v>
                </c:pt>
                <c:pt idx="49">
                  <c:v>83.245999999999995</c:v>
                </c:pt>
                <c:pt idx="50">
                  <c:v>83.209000000000003</c:v>
                </c:pt>
                <c:pt idx="51">
                  <c:v>83.206999999999994</c:v>
                </c:pt>
                <c:pt idx="52">
                  <c:v>83.149999999999991</c:v>
                </c:pt>
                <c:pt idx="53">
                  <c:v>82.988</c:v>
                </c:pt>
                <c:pt idx="54">
                  <c:v>82.926000000000002</c:v>
                </c:pt>
                <c:pt idx="55">
                  <c:v>82.923000000000002</c:v>
                </c:pt>
                <c:pt idx="56">
                  <c:v>82.918999999999997</c:v>
                </c:pt>
                <c:pt idx="57">
                  <c:v>82.908000000000001</c:v>
                </c:pt>
                <c:pt idx="58">
                  <c:v>82.899000000000001</c:v>
                </c:pt>
                <c:pt idx="59">
                  <c:v>82.89</c:v>
                </c:pt>
                <c:pt idx="60">
                  <c:v>82.846000000000004</c:v>
                </c:pt>
                <c:pt idx="61">
                  <c:v>82.823999999999998</c:v>
                </c:pt>
                <c:pt idx="62">
                  <c:v>82.688999999999979</c:v>
                </c:pt>
                <c:pt idx="63">
                  <c:v>82.686999999999998</c:v>
                </c:pt>
                <c:pt idx="64">
                  <c:v>82.284000000000006</c:v>
                </c:pt>
                <c:pt idx="65">
                  <c:v>82.265000000000001</c:v>
                </c:pt>
                <c:pt idx="66">
                  <c:v>82.265000000000001</c:v>
                </c:pt>
                <c:pt idx="67">
                  <c:v>82.211000000000027</c:v>
                </c:pt>
                <c:pt idx="68">
                  <c:v>82.211000000000027</c:v>
                </c:pt>
                <c:pt idx="69">
                  <c:v>82.211000000000027</c:v>
                </c:pt>
                <c:pt idx="70" formatCode="#####0.00">
                  <c:v>82.2</c:v>
                </c:pt>
                <c:pt idx="71">
                  <c:v>82.157999999999987</c:v>
                </c:pt>
                <c:pt idx="72">
                  <c:v>82.078999999999979</c:v>
                </c:pt>
                <c:pt idx="73" formatCode="#####0.00">
                  <c:v>82.03</c:v>
                </c:pt>
                <c:pt idx="74">
                  <c:v>81.965000000000003</c:v>
                </c:pt>
                <c:pt idx="75">
                  <c:v>81.932000000000002</c:v>
                </c:pt>
                <c:pt idx="76">
                  <c:v>81.891000000000005</c:v>
                </c:pt>
                <c:pt idx="77">
                  <c:v>81.825999999999979</c:v>
                </c:pt>
                <c:pt idx="78">
                  <c:v>81.802999999999983</c:v>
                </c:pt>
                <c:pt idx="79">
                  <c:v>81.798000000000002</c:v>
                </c:pt>
                <c:pt idx="80">
                  <c:v>81.691999999999993</c:v>
                </c:pt>
                <c:pt idx="81">
                  <c:v>81.671999999999983</c:v>
                </c:pt>
                <c:pt idx="82" formatCode="#####0.00">
                  <c:v>81.66</c:v>
                </c:pt>
                <c:pt idx="83">
                  <c:v>81.566999999999993</c:v>
                </c:pt>
                <c:pt idx="84">
                  <c:v>81.482000000000014</c:v>
                </c:pt>
                <c:pt idx="85">
                  <c:v>81.456000000000003</c:v>
                </c:pt>
                <c:pt idx="86">
                  <c:v>81.298000000000002</c:v>
                </c:pt>
                <c:pt idx="87">
                  <c:v>81.283000000000001</c:v>
                </c:pt>
                <c:pt idx="88">
                  <c:v>81.172999999999988</c:v>
                </c:pt>
                <c:pt idx="89">
                  <c:v>81.095000000000013</c:v>
                </c:pt>
                <c:pt idx="90">
                  <c:v>81.015000000000001</c:v>
                </c:pt>
                <c:pt idx="91">
                  <c:v>80.992000000000004</c:v>
                </c:pt>
                <c:pt idx="92">
                  <c:v>80.988</c:v>
                </c:pt>
                <c:pt idx="93">
                  <c:v>80.958000000000013</c:v>
                </c:pt>
                <c:pt idx="94">
                  <c:v>80.947000000000159</c:v>
                </c:pt>
                <c:pt idx="95">
                  <c:v>80.927000000000007</c:v>
                </c:pt>
                <c:pt idx="96">
                  <c:v>80.909000000000006</c:v>
                </c:pt>
                <c:pt idx="97">
                  <c:v>80.891000000000005</c:v>
                </c:pt>
                <c:pt idx="98">
                  <c:v>80.777000000000001</c:v>
                </c:pt>
                <c:pt idx="99">
                  <c:v>80.765000000000001</c:v>
                </c:pt>
                <c:pt idx="100">
                  <c:v>80.739999999999995</c:v>
                </c:pt>
                <c:pt idx="101">
                  <c:v>80.678999999999988</c:v>
                </c:pt>
                <c:pt idx="102">
                  <c:v>80.627999999999986</c:v>
                </c:pt>
                <c:pt idx="103">
                  <c:v>80.495000000000005</c:v>
                </c:pt>
                <c:pt idx="104">
                  <c:v>80.408000000000001</c:v>
                </c:pt>
                <c:pt idx="105">
                  <c:v>80.397000000000006</c:v>
                </c:pt>
                <c:pt idx="106">
                  <c:v>80.374999999999986</c:v>
                </c:pt>
                <c:pt idx="107">
                  <c:v>80.304999999999993</c:v>
                </c:pt>
                <c:pt idx="108">
                  <c:v>80.271000000000001</c:v>
                </c:pt>
                <c:pt idx="109">
                  <c:v>80.245000000000005</c:v>
                </c:pt>
                <c:pt idx="110">
                  <c:v>80.126999999999981</c:v>
                </c:pt>
                <c:pt idx="111">
                  <c:v>80.098000000000013</c:v>
                </c:pt>
                <c:pt idx="112">
                  <c:v>80.004999999999995</c:v>
                </c:pt>
                <c:pt idx="113">
                  <c:v>79.977000000000004</c:v>
                </c:pt>
                <c:pt idx="114">
                  <c:v>79.938999999999993</c:v>
                </c:pt>
                <c:pt idx="115">
                  <c:v>79.818000000000012</c:v>
                </c:pt>
                <c:pt idx="116">
                  <c:v>79.811000000000007</c:v>
                </c:pt>
                <c:pt idx="117">
                  <c:v>79.754000000000005</c:v>
                </c:pt>
                <c:pt idx="118">
                  <c:v>79.748999999999995</c:v>
                </c:pt>
                <c:pt idx="119">
                  <c:v>79.739999999999995</c:v>
                </c:pt>
                <c:pt idx="120">
                  <c:v>79.703999999999994</c:v>
                </c:pt>
                <c:pt idx="121">
                  <c:v>79.644000000000005</c:v>
                </c:pt>
                <c:pt idx="122">
                  <c:v>79.578000000000003</c:v>
                </c:pt>
                <c:pt idx="123">
                  <c:v>79.563999999999993</c:v>
                </c:pt>
                <c:pt idx="124">
                  <c:v>79.563999999999993</c:v>
                </c:pt>
                <c:pt idx="125">
                  <c:v>79.507000000000005</c:v>
                </c:pt>
                <c:pt idx="126">
                  <c:v>79.494000000000142</c:v>
                </c:pt>
                <c:pt idx="127">
                  <c:v>79.408000000000001</c:v>
                </c:pt>
                <c:pt idx="128">
                  <c:v>79.35599999999998</c:v>
                </c:pt>
                <c:pt idx="129">
                  <c:v>79.263000000000005</c:v>
                </c:pt>
                <c:pt idx="130">
                  <c:v>79.203999999999994</c:v>
                </c:pt>
                <c:pt idx="131">
                  <c:v>79.162999999999982</c:v>
                </c:pt>
                <c:pt idx="132" formatCode="#####0.00">
                  <c:v>79.11999999999999</c:v>
                </c:pt>
                <c:pt idx="133">
                  <c:v>79.081999999999994</c:v>
                </c:pt>
                <c:pt idx="134">
                  <c:v>79.08</c:v>
                </c:pt>
                <c:pt idx="135">
                  <c:v>79.065000000000012</c:v>
                </c:pt>
                <c:pt idx="136">
                  <c:v>78.945000000000007</c:v>
                </c:pt>
                <c:pt idx="137">
                  <c:v>78.83</c:v>
                </c:pt>
                <c:pt idx="138">
                  <c:v>78.777999999999992</c:v>
                </c:pt>
                <c:pt idx="139">
                  <c:v>78.754000000000005</c:v>
                </c:pt>
                <c:pt idx="140">
                  <c:v>78.75</c:v>
                </c:pt>
                <c:pt idx="141">
                  <c:v>78.715000000000003</c:v>
                </c:pt>
                <c:pt idx="142">
                  <c:v>78.658999999999978</c:v>
                </c:pt>
                <c:pt idx="143">
                  <c:v>78.480999999999995</c:v>
                </c:pt>
                <c:pt idx="144">
                  <c:v>78.388999999999982</c:v>
                </c:pt>
                <c:pt idx="145">
                  <c:v>78.319999999999993</c:v>
                </c:pt>
                <c:pt idx="146">
                  <c:v>78.307000000000002</c:v>
                </c:pt>
                <c:pt idx="147">
                  <c:v>78.281000000000006</c:v>
                </c:pt>
                <c:pt idx="148">
                  <c:v>78.215999999999994</c:v>
                </c:pt>
                <c:pt idx="149">
                  <c:v>78.149999999999991</c:v>
                </c:pt>
                <c:pt idx="150">
                  <c:v>78.111000000000004</c:v>
                </c:pt>
                <c:pt idx="151">
                  <c:v>78.046999999999997</c:v>
                </c:pt>
                <c:pt idx="152">
                  <c:v>78</c:v>
                </c:pt>
                <c:pt idx="153">
                  <c:v>77.930999999999997</c:v>
                </c:pt>
                <c:pt idx="154">
                  <c:v>77.850999999999999</c:v>
                </c:pt>
                <c:pt idx="155">
                  <c:v>77.638999999999982</c:v>
                </c:pt>
                <c:pt idx="156">
                  <c:v>77.593000000000004</c:v>
                </c:pt>
                <c:pt idx="157">
                  <c:v>77.53</c:v>
                </c:pt>
                <c:pt idx="158">
                  <c:v>77.441000000000187</c:v>
                </c:pt>
                <c:pt idx="159">
                  <c:v>77.441000000000187</c:v>
                </c:pt>
                <c:pt idx="160">
                  <c:v>77.400999999999996</c:v>
                </c:pt>
                <c:pt idx="161">
                  <c:v>77.325000000000003</c:v>
                </c:pt>
                <c:pt idx="162">
                  <c:v>77.158999999999978</c:v>
                </c:pt>
                <c:pt idx="163">
                  <c:v>77.117999999999995</c:v>
                </c:pt>
                <c:pt idx="164">
                  <c:v>77.018000000000001</c:v>
                </c:pt>
                <c:pt idx="165">
                  <c:v>77.015000000000001</c:v>
                </c:pt>
                <c:pt idx="166">
                  <c:v>76.867000000000004</c:v>
                </c:pt>
                <c:pt idx="167">
                  <c:v>76.718000000000004</c:v>
                </c:pt>
                <c:pt idx="168">
                  <c:v>76.649000000000001</c:v>
                </c:pt>
                <c:pt idx="169">
                  <c:v>76.638999999999982</c:v>
                </c:pt>
                <c:pt idx="170">
                  <c:v>76.551999999999992</c:v>
                </c:pt>
                <c:pt idx="171">
                  <c:v>76.542000000000002</c:v>
                </c:pt>
                <c:pt idx="172">
                  <c:v>76.393000000000001</c:v>
                </c:pt>
                <c:pt idx="173">
                  <c:v>76.287000000000006</c:v>
                </c:pt>
                <c:pt idx="174">
                  <c:v>76.141999999999996</c:v>
                </c:pt>
                <c:pt idx="175">
                  <c:v>76.046000000000006</c:v>
                </c:pt>
                <c:pt idx="176">
                  <c:v>76.016999999999996</c:v>
                </c:pt>
                <c:pt idx="177">
                  <c:v>75.986000000000004</c:v>
                </c:pt>
                <c:pt idx="178">
                  <c:v>75.725999999999999</c:v>
                </c:pt>
                <c:pt idx="179">
                  <c:v>75.679999999999978</c:v>
                </c:pt>
                <c:pt idx="180">
                  <c:v>75.654999999999987</c:v>
                </c:pt>
                <c:pt idx="181">
                  <c:v>75.603999999999999</c:v>
                </c:pt>
                <c:pt idx="182">
                  <c:v>75.516000000000005</c:v>
                </c:pt>
                <c:pt idx="183">
                  <c:v>75.480999999999995</c:v>
                </c:pt>
                <c:pt idx="184">
                  <c:v>75.138999999999982</c:v>
                </c:pt>
                <c:pt idx="185">
                  <c:v>75.051000000000002</c:v>
                </c:pt>
                <c:pt idx="186">
                  <c:v>74.930999999999997</c:v>
                </c:pt>
                <c:pt idx="187">
                  <c:v>74.724999999999994</c:v>
                </c:pt>
                <c:pt idx="188">
                  <c:v>74.709999999999994</c:v>
                </c:pt>
                <c:pt idx="189">
                  <c:v>74.453999999999994</c:v>
                </c:pt>
                <c:pt idx="190">
                  <c:v>74.36999999999999</c:v>
                </c:pt>
                <c:pt idx="191">
                  <c:v>74.36</c:v>
                </c:pt>
                <c:pt idx="192">
                  <c:v>74.245999999999995</c:v>
                </c:pt>
                <c:pt idx="193">
                  <c:v>74.221999999999994</c:v>
                </c:pt>
                <c:pt idx="194">
                  <c:v>74.072000000000003</c:v>
                </c:pt>
                <c:pt idx="195">
                  <c:v>73.878999999999948</c:v>
                </c:pt>
                <c:pt idx="196">
                  <c:v>73.676999999999978</c:v>
                </c:pt>
                <c:pt idx="197">
                  <c:v>73.561000000000007</c:v>
                </c:pt>
                <c:pt idx="198">
                  <c:v>73.531999999999996</c:v>
                </c:pt>
                <c:pt idx="199">
                  <c:v>73.162999999999982</c:v>
                </c:pt>
                <c:pt idx="200">
                  <c:v>72.965000000000003</c:v>
                </c:pt>
                <c:pt idx="201">
                  <c:v>72.763999999999996</c:v>
                </c:pt>
                <c:pt idx="202">
                  <c:v>72.674999999999983</c:v>
                </c:pt>
                <c:pt idx="203">
                  <c:v>72.60599999999998</c:v>
                </c:pt>
                <c:pt idx="204">
                  <c:v>72.464000000000027</c:v>
                </c:pt>
                <c:pt idx="205">
                  <c:v>72.217000000000027</c:v>
                </c:pt>
                <c:pt idx="206">
                  <c:v>72.037999999999997</c:v>
                </c:pt>
                <c:pt idx="207">
                  <c:v>71.92</c:v>
                </c:pt>
                <c:pt idx="208">
                  <c:v>71.769000000000005</c:v>
                </c:pt>
                <c:pt idx="209">
                  <c:v>71.703999999999994</c:v>
                </c:pt>
                <c:pt idx="210">
                  <c:v>71.019000000000005</c:v>
                </c:pt>
                <c:pt idx="211">
                  <c:v>70.727999999999994</c:v>
                </c:pt>
                <c:pt idx="212">
                  <c:v>69.777000000000001</c:v>
                </c:pt>
                <c:pt idx="213">
                  <c:v>68.772999999999982</c:v>
                </c:pt>
                <c:pt idx="214">
                  <c:v>68.459999999999994</c:v>
                </c:pt>
                <c:pt idx="215">
                  <c:v>68.225999999999999</c:v>
                </c:pt>
              </c:numCache>
            </c:numRef>
          </c:val>
        </c:ser>
        <c:axId val="85268352"/>
        <c:axId val="85269888"/>
      </c:barChart>
      <c:lineChart>
        <c:grouping val="standard"/>
        <c:ser>
          <c:idx val="1"/>
          <c:order val="1"/>
          <c:tx>
            <c:strRef>
              <c:f>'NSAIDs %'!$C$1</c:f>
              <c:strCache>
                <c:ptCount val="1"/>
                <c:pt idx="0">
                  <c:v>England Average</c:v>
                </c:pt>
              </c:strCache>
            </c:strRef>
          </c:tx>
          <c:marker>
            <c:symbol val="none"/>
          </c:marker>
          <c:cat>
            <c:strRef>
              <c:f>'NSAIDs %'!$A$2:$A$217</c:f>
              <c:strCache>
                <c:ptCount val="216"/>
                <c:pt idx="0">
                  <c:v>MANSFIELD &amp; ASHFIELD CCG</c:v>
                </c:pt>
                <c:pt idx="1">
                  <c:v>NOTTINGHAM CITY CCG</c:v>
                </c:pt>
                <c:pt idx="2">
                  <c:v>CAMDEN CCG</c:v>
                </c:pt>
                <c:pt idx="3">
                  <c:v>HARDWICK CCG</c:v>
                </c:pt>
                <c:pt idx="4">
                  <c:v>TOWER HAMLETS CCG</c:v>
                </c:pt>
                <c:pt idx="5">
                  <c:v>CITY AND HACKNEY CCG</c:v>
                </c:pt>
                <c:pt idx="6">
                  <c:v>ISLINGTON CCG</c:v>
                </c:pt>
                <c:pt idx="7">
                  <c:v>NEWHAM CCG</c:v>
                </c:pt>
                <c:pt idx="8">
                  <c:v>BRENT CCG</c:v>
                </c:pt>
                <c:pt idx="9">
                  <c:v>CENTRAL MANCHESTER CCG</c:v>
                </c:pt>
                <c:pt idx="10">
                  <c:v>SOUTHERN DERBYSHIRE CCG</c:v>
                </c:pt>
                <c:pt idx="11">
                  <c:v>EALING CCG</c:v>
                </c:pt>
                <c:pt idx="12">
                  <c:v>HARINGEY CCG</c:v>
                </c:pt>
                <c:pt idx="13">
                  <c:v>BIRMINGHAM SOUTH AND CENTRAL CCG</c:v>
                </c:pt>
                <c:pt idx="14">
                  <c:v>LAMBETH CCG</c:v>
                </c:pt>
                <c:pt idx="15">
                  <c:v>WYRE FOREST CCG</c:v>
                </c:pt>
                <c:pt idx="16">
                  <c:v>WEST LONDON (K&amp;C &amp; QPP) CCG</c:v>
                </c:pt>
                <c:pt idx="17">
                  <c:v>STOCKPORT CCG</c:v>
                </c:pt>
                <c:pt idx="18">
                  <c:v>BOLTON CCG</c:v>
                </c:pt>
                <c:pt idx="19">
                  <c:v>SANDWELL AND WEST BIRMINGHAM CCG</c:v>
                </c:pt>
                <c:pt idx="20">
                  <c:v>Cwm Taf</c:v>
                </c:pt>
                <c:pt idx="21">
                  <c:v>WALTHAM FOREST CCG</c:v>
                </c:pt>
                <c:pt idx="22">
                  <c:v>TELFORD &amp; WREKIN CCG</c:v>
                </c:pt>
                <c:pt idx="23">
                  <c:v>BRACKNELL AND ASCOT CCG</c:v>
                </c:pt>
                <c:pt idx="24">
                  <c:v>SALFORD CCG</c:v>
                </c:pt>
                <c:pt idx="25">
                  <c:v>NORTH DERBYSHIRE CCG</c:v>
                </c:pt>
                <c:pt idx="26">
                  <c:v>SOUTHWARK CCG</c:v>
                </c:pt>
                <c:pt idx="27">
                  <c:v>SOLIHULL CCG</c:v>
                </c:pt>
                <c:pt idx="28">
                  <c:v>KINGSTON CCG</c:v>
                </c:pt>
                <c:pt idx="29">
                  <c:v>VALE OF YORK CCG</c:v>
                </c:pt>
                <c:pt idx="30">
                  <c:v>GREATER PRESTON CCG</c:v>
                </c:pt>
                <c:pt idx="31">
                  <c:v>ENFIELD CCG</c:v>
                </c:pt>
                <c:pt idx="32">
                  <c:v>Cardiff And Vale Uni</c:v>
                </c:pt>
                <c:pt idx="33">
                  <c:v>THURROCK CCG</c:v>
                </c:pt>
                <c:pt idx="34">
                  <c:v>DURHAM DALES,EASINGTON &amp; SEDGEFIELD CCG</c:v>
                </c:pt>
                <c:pt idx="35">
                  <c:v>EREWASH CCG</c:v>
                </c:pt>
                <c:pt idx="36">
                  <c:v>SOUTHPORT AND FORMBY CCG</c:v>
                </c:pt>
                <c:pt idx="37">
                  <c:v>MILTON KEYNES CCG</c:v>
                </c:pt>
                <c:pt idx="38">
                  <c:v>SLOUGH CCG</c:v>
                </c:pt>
                <c:pt idx="39">
                  <c:v>HAMMERSMITH AND FULHAM CCG</c:v>
                </c:pt>
                <c:pt idx="40">
                  <c:v>CENTRAL LONDON (WESTMINSTER) CCG</c:v>
                </c:pt>
                <c:pt idx="41">
                  <c:v>GREATER HUDDERSFIELD CCG</c:v>
                </c:pt>
                <c:pt idx="42">
                  <c:v>BLACKPOOL CCG</c:v>
                </c:pt>
                <c:pt idx="43">
                  <c:v>SOUTH TYNESIDE CCG</c:v>
                </c:pt>
                <c:pt idx="44">
                  <c:v>EASTERN CHESHIRE CCG</c:v>
                </c:pt>
                <c:pt idx="45">
                  <c:v>ROTHERHAM CCG</c:v>
                </c:pt>
                <c:pt idx="46">
                  <c:v>Powys Teaching</c:v>
                </c:pt>
                <c:pt idx="47">
                  <c:v>NORTH DURHAM CCG</c:v>
                </c:pt>
                <c:pt idx="48">
                  <c:v>NORTH MANCHESTER CCG</c:v>
                </c:pt>
                <c:pt idx="49">
                  <c:v>HAVERING CCG</c:v>
                </c:pt>
                <c:pt idx="50">
                  <c:v>SHEFFIELD CCG</c:v>
                </c:pt>
                <c:pt idx="51">
                  <c:v>GREENWICH CCG</c:v>
                </c:pt>
                <c:pt idx="52">
                  <c:v>HARROW CCG</c:v>
                </c:pt>
                <c:pt idx="53">
                  <c:v>SOUTH TEES CCG</c:v>
                </c:pt>
                <c:pt idx="54">
                  <c:v>SUNDERLAND CCG</c:v>
                </c:pt>
                <c:pt idx="55">
                  <c:v>NOTTINGHAM NORTH &amp; EAST CCG</c:v>
                </c:pt>
                <c:pt idx="56">
                  <c:v>CALDERDALE CCG</c:v>
                </c:pt>
                <c:pt idx="57">
                  <c:v>NEWARK &amp; SHERWOOD CCG</c:v>
                </c:pt>
                <c:pt idx="58">
                  <c:v>BARKING &amp; DAGENHAM CCG</c:v>
                </c:pt>
                <c:pt idx="59">
                  <c:v>CROYDON CCG</c:v>
                </c:pt>
                <c:pt idx="60">
                  <c:v>NOTTINGHAM WEST CCG</c:v>
                </c:pt>
                <c:pt idx="61">
                  <c:v>LEWISHAM CCG</c:v>
                </c:pt>
                <c:pt idx="62">
                  <c:v>NORTH WEST SURREY CCG</c:v>
                </c:pt>
                <c:pt idx="63">
                  <c:v>HOUNSLOW CCG</c:v>
                </c:pt>
                <c:pt idx="64">
                  <c:v>HARTLEPOOL AND STOCKTON-ON-TEES CCG</c:v>
                </c:pt>
                <c:pt idx="65">
                  <c:v>LIVERPOOL CCG</c:v>
                </c:pt>
                <c:pt idx="66">
                  <c:v>NEWCASTLE GATESHEAD CCG</c:v>
                </c:pt>
                <c:pt idx="67">
                  <c:v>AIREDALE, WHARFEDALE AND CRAVEN CCG</c:v>
                </c:pt>
                <c:pt idx="68">
                  <c:v>BRADFORD DISTRICTS CCG</c:v>
                </c:pt>
                <c:pt idx="69">
                  <c:v>CHORLEY AND SOUTH RIBBLE CCG</c:v>
                </c:pt>
                <c:pt idx="70">
                  <c:v>Aneurin Bevan</c:v>
                </c:pt>
                <c:pt idx="71">
                  <c:v>REDBRIDGE CCG</c:v>
                </c:pt>
                <c:pt idx="72">
                  <c:v>NORTH KIRKLEES CCG</c:v>
                </c:pt>
                <c:pt idx="73">
                  <c:v>Hywel Dda</c:v>
                </c:pt>
                <c:pt idx="74">
                  <c:v>WALSALL CCG</c:v>
                </c:pt>
                <c:pt idx="75">
                  <c:v>BIRMINGHAM CROSSCITY CCG</c:v>
                </c:pt>
                <c:pt idx="76">
                  <c:v>SOUTH READING CCG</c:v>
                </c:pt>
                <c:pt idx="77">
                  <c:v>RICHMOND CCG</c:v>
                </c:pt>
                <c:pt idx="78">
                  <c:v>BARNSLEY CCG</c:v>
                </c:pt>
                <c:pt idx="79">
                  <c:v>DARLINGTON CCG</c:v>
                </c:pt>
                <c:pt idx="80">
                  <c:v>GREAT YARMOUTH &amp; WAVENEY CCG</c:v>
                </c:pt>
                <c:pt idx="81">
                  <c:v>VALE ROYAL CCG</c:v>
                </c:pt>
                <c:pt idx="82">
                  <c:v>Betsi Cadwaladr Uni</c:v>
                </c:pt>
                <c:pt idx="83">
                  <c:v>HERTS VALLEYS CCG</c:v>
                </c:pt>
                <c:pt idx="84">
                  <c:v>EAST STAFFORDSHIRE CCG</c:v>
                </c:pt>
                <c:pt idx="85">
                  <c:v>DUDLEY CCG</c:v>
                </c:pt>
                <c:pt idx="86">
                  <c:v>FYLDE &amp; WYRE CCG</c:v>
                </c:pt>
                <c:pt idx="87">
                  <c:v>NORTHUMBERLAND CCG</c:v>
                </c:pt>
                <c:pt idx="88">
                  <c:v>LANCASHIRE NORTH CCG</c:v>
                </c:pt>
                <c:pt idx="89">
                  <c:v>DONCASTER CCG</c:v>
                </c:pt>
                <c:pt idx="90">
                  <c:v>CUMBRIA CCG</c:v>
                </c:pt>
                <c:pt idx="91">
                  <c:v>HALTON CCG</c:v>
                </c:pt>
                <c:pt idx="92">
                  <c:v>WANDSWORTH CCG</c:v>
                </c:pt>
                <c:pt idx="93">
                  <c:v>BURY CCG</c:v>
                </c:pt>
                <c:pt idx="94">
                  <c:v>BASSETLAW CCG</c:v>
                </c:pt>
                <c:pt idx="95">
                  <c:v>COVENTRY AND RUGBY CCG</c:v>
                </c:pt>
                <c:pt idx="96">
                  <c:v>WEST CHESHIRE CCG</c:v>
                </c:pt>
                <c:pt idx="97">
                  <c:v>HEREFORDSHIRE CCG</c:v>
                </c:pt>
                <c:pt idx="98">
                  <c:v>WIGAN BOROUGH CCG</c:v>
                </c:pt>
                <c:pt idx="99">
                  <c:v>SUTTON CCG</c:v>
                </c:pt>
                <c:pt idx="100">
                  <c:v>TAMESIDE AND GLOSSOP CCG</c:v>
                </c:pt>
                <c:pt idx="101">
                  <c:v>LEICESTER CITY CCG</c:v>
                </c:pt>
                <c:pt idx="102">
                  <c:v>SURREY HEATH CCG</c:v>
                </c:pt>
                <c:pt idx="103">
                  <c:v>WINDSOR, ASCOT AND MAIDENHEAD CCG</c:v>
                </c:pt>
                <c:pt idx="104">
                  <c:v>HEYWOOD, MIDDLETON &amp; ROCHDALE CCG</c:v>
                </c:pt>
                <c:pt idx="105">
                  <c:v>NORTH EAST HAMPSHIRE AND FARNHAM CCG</c:v>
                </c:pt>
                <c:pt idx="106">
                  <c:v>WOLVERHAMPTON CCG</c:v>
                </c:pt>
                <c:pt idx="107">
                  <c:v>BRIGHTON &amp; HOVE CCG</c:v>
                </c:pt>
                <c:pt idx="108">
                  <c:v>NORTH &amp; WEST READING CCG</c:v>
                </c:pt>
                <c:pt idx="109">
                  <c:v>EAST LANCASHIRE CCG</c:v>
                </c:pt>
                <c:pt idx="110">
                  <c:v>EASTBOURNE, HAILSHAM AND SEAFORD CCG</c:v>
                </c:pt>
                <c:pt idx="111">
                  <c:v>SOUTH SEFTON CCG</c:v>
                </c:pt>
                <c:pt idx="112">
                  <c:v>SOUTH MANCHESTER CCG</c:v>
                </c:pt>
                <c:pt idx="113">
                  <c:v>SURREY DOWNS CCG</c:v>
                </c:pt>
                <c:pt idx="114">
                  <c:v>NEWBURY AND DISTRICT CCG</c:v>
                </c:pt>
                <c:pt idx="115">
                  <c:v>BEXLEY CCG</c:v>
                </c:pt>
                <c:pt idx="116">
                  <c:v>SOUTH DEVON AND TORBAY CCG</c:v>
                </c:pt>
                <c:pt idx="117">
                  <c:v>REDDITCH AND BROMSGROVE CCG</c:v>
                </c:pt>
                <c:pt idx="118">
                  <c:v>NORTH, EAST, WEST DEVON CCG</c:v>
                </c:pt>
                <c:pt idx="119">
                  <c:v>CASTLE POINT AND ROCHFORD CCG</c:v>
                </c:pt>
                <c:pt idx="120">
                  <c:v>SOUTHEND CCG</c:v>
                </c:pt>
                <c:pt idx="121">
                  <c:v>SOUTH WEST LINCOLNSHIRE CCG</c:v>
                </c:pt>
                <c:pt idx="122">
                  <c:v>OLDHAM CCG</c:v>
                </c:pt>
                <c:pt idx="123">
                  <c:v>BATH AND NORTH EAST SOMERSET CCG</c:v>
                </c:pt>
                <c:pt idx="124">
                  <c:v>KNOWSLEY CCG</c:v>
                </c:pt>
                <c:pt idx="125">
                  <c:v>HILLINGDON CCG</c:v>
                </c:pt>
                <c:pt idx="126">
                  <c:v>BROMLEY CCG</c:v>
                </c:pt>
                <c:pt idx="127">
                  <c:v>WAKEFIELD CCG</c:v>
                </c:pt>
                <c:pt idx="128">
                  <c:v>EAST SURREY CCG</c:v>
                </c:pt>
                <c:pt idx="129">
                  <c:v>STOKE ON TRENT CCG</c:v>
                </c:pt>
                <c:pt idx="130">
                  <c:v>BRADFORD CITY CCG</c:v>
                </c:pt>
                <c:pt idx="131">
                  <c:v>SWALE CCG</c:v>
                </c:pt>
                <c:pt idx="132">
                  <c:v>Abertawe Bro Morgannwg Uni</c:v>
                </c:pt>
                <c:pt idx="133">
                  <c:v>BLACKBURN WITH DARWEN CCG</c:v>
                </c:pt>
                <c:pt idx="134">
                  <c:v>PORTSMOUTH CCG</c:v>
                </c:pt>
                <c:pt idx="135">
                  <c:v>OXFORDSHIRE CCG</c:v>
                </c:pt>
                <c:pt idx="136">
                  <c:v>WEST LANCASHIRE CCG</c:v>
                </c:pt>
                <c:pt idx="137">
                  <c:v>BASILDON AND BRENTWOOD CCG</c:v>
                </c:pt>
                <c:pt idx="138">
                  <c:v>DARTFORD, GRAVESHAM AND SWANLEY CCG</c:v>
                </c:pt>
                <c:pt idx="139">
                  <c:v>RUSHCLIFFE CCG</c:v>
                </c:pt>
                <c:pt idx="140">
                  <c:v>HULL CCG</c:v>
                </c:pt>
                <c:pt idx="141">
                  <c:v>LEEDS NORTH CCG</c:v>
                </c:pt>
                <c:pt idx="142">
                  <c:v>SOMERSET CCG</c:v>
                </c:pt>
                <c:pt idx="143">
                  <c:v>SE STAFFS &amp; SEISDON PENINSULAR CCG</c:v>
                </c:pt>
                <c:pt idx="144">
                  <c:v>LEEDS SOUTH AND EAST CCG</c:v>
                </c:pt>
                <c:pt idx="145">
                  <c:v>WEST ESSEX CCG</c:v>
                </c:pt>
                <c:pt idx="146">
                  <c:v>AYLESBURY VALE CCG</c:v>
                </c:pt>
                <c:pt idx="147">
                  <c:v>NORTH TYNESIDE CCG</c:v>
                </c:pt>
                <c:pt idx="148">
                  <c:v>SHROPSHIRE CCG</c:v>
                </c:pt>
                <c:pt idx="149">
                  <c:v>MERTON CCG</c:v>
                </c:pt>
                <c:pt idx="150">
                  <c:v>SOUTH CHESHIRE CCG</c:v>
                </c:pt>
                <c:pt idx="151">
                  <c:v>BARNET CCG</c:v>
                </c:pt>
                <c:pt idx="152">
                  <c:v>MEDWAY CCG</c:v>
                </c:pt>
                <c:pt idx="153">
                  <c:v>LEEDS WEST CCG</c:v>
                </c:pt>
                <c:pt idx="154">
                  <c:v>BEDFORDSHIRE CCG</c:v>
                </c:pt>
                <c:pt idx="155">
                  <c:v>WOKINGHAM CCG</c:v>
                </c:pt>
                <c:pt idx="156">
                  <c:v>ST HELENS CCG</c:v>
                </c:pt>
                <c:pt idx="157">
                  <c:v>CHILTERN CCG</c:v>
                </c:pt>
                <c:pt idx="158">
                  <c:v>ASHFORD CCG</c:v>
                </c:pt>
                <c:pt idx="159">
                  <c:v>HAMBLETON, RICHMONDSHIRE AND WHITBY CCG</c:v>
                </c:pt>
                <c:pt idx="160">
                  <c:v>SOUTHAMPTON CCG</c:v>
                </c:pt>
                <c:pt idx="161">
                  <c:v>SOUTH GLOUCESTERSHIRE CCG</c:v>
                </c:pt>
                <c:pt idx="162">
                  <c:v>SWINDON CCG</c:v>
                </c:pt>
                <c:pt idx="163">
                  <c:v>GLOUCESTERSHIRE CCG</c:v>
                </c:pt>
                <c:pt idx="164">
                  <c:v>WILTSHIRE CCG</c:v>
                </c:pt>
                <c:pt idx="165">
                  <c:v>BRISTOL CCG</c:v>
                </c:pt>
                <c:pt idx="166">
                  <c:v>CANTERBURY AND COASTAL CCG</c:v>
                </c:pt>
                <c:pt idx="167">
                  <c:v>LINCOLNSHIRE EAST CCG</c:v>
                </c:pt>
                <c:pt idx="168">
                  <c:v>LUTON CCG</c:v>
                </c:pt>
                <c:pt idx="169">
                  <c:v>HARROGATE AND RURAL DISTRICT CCG</c:v>
                </c:pt>
                <c:pt idx="170">
                  <c:v>WARRINGTON CCG</c:v>
                </c:pt>
                <c:pt idx="171">
                  <c:v>CRAWLEY CCG</c:v>
                </c:pt>
                <c:pt idx="172">
                  <c:v>NORTH SOMERSET CCG</c:v>
                </c:pt>
                <c:pt idx="173">
                  <c:v>SOUTH WORCESTERSHIRE CCG</c:v>
                </c:pt>
                <c:pt idx="174">
                  <c:v>SOUTH EASTERN HAMPSHIRE CCG</c:v>
                </c:pt>
                <c:pt idx="175">
                  <c:v>NENE CCG</c:v>
                </c:pt>
                <c:pt idx="176">
                  <c:v>ISLE OF WIGHT CCG</c:v>
                </c:pt>
                <c:pt idx="177">
                  <c:v>NORTH STAFFORDSHIRE CCG</c:v>
                </c:pt>
                <c:pt idx="178">
                  <c:v>SOUTH WARWICKSHIRE CCG</c:v>
                </c:pt>
                <c:pt idx="179">
                  <c:v>KERNOW CCG</c:v>
                </c:pt>
                <c:pt idx="180">
                  <c:v>EAST RIDING OF YORKSHIRE CCG</c:v>
                </c:pt>
                <c:pt idx="181">
                  <c:v>SOUTH KENT COAST CCG</c:v>
                </c:pt>
                <c:pt idx="182">
                  <c:v>SOUTH LINCOLNSHIRE CCG</c:v>
                </c:pt>
                <c:pt idx="183">
                  <c:v>WARWICKSHIRE NORTH CCG</c:v>
                </c:pt>
                <c:pt idx="184">
                  <c:v>WEST LEICESTERSHIRE CCG</c:v>
                </c:pt>
                <c:pt idx="185">
                  <c:v>SCARBOROUGH AND RYEDALE CCG</c:v>
                </c:pt>
                <c:pt idx="186">
                  <c:v>CANNOCK CHASE CCG</c:v>
                </c:pt>
                <c:pt idx="187">
                  <c:v>CAMBRIDGESHIRE AND PETERBOROUGH CCG</c:v>
                </c:pt>
                <c:pt idx="188">
                  <c:v>NORTH EAST ESSEX CCG</c:v>
                </c:pt>
                <c:pt idx="189">
                  <c:v>STAFFORD AND SURROUNDS CCG</c:v>
                </c:pt>
                <c:pt idx="190">
                  <c:v>HASTINGS &amp; ROTHER CCG</c:v>
                </c:pt>
                <c:pt idx="191">
                  <c:v>FAREHAM AND GOSPORT CCG</c:v>
                </c:pt>
                <c:pt idx="192">
                  <c:v>CORBY CCG</c:v>
                </c:pt>
                <c:pt idx="193">
                  <c:v>HIGH WEALD LEWES HAVENS CCG</c:v>
                </c:pt>
                <c:pt idx="194">
                  <c:v>WIRRAL CCG</c:v>
                </c:pt>
                <c:pt idx="195">
                  <c:v>EAST AND NORTH HERTFORDSHIRE CCG</c:v>
                </c:pt>
                <c:pt idx="196">
                  <c:v>WEST HAMPSHIRE CCG</c:v>
                </c:pt>
                <c:pt idx="197">
                  <c:v>COASTAL WEST SUSSEX CCG</c:v>
                </c:pt>
                <c:pt idx="198">
                  <c:v>LINCOLNSHIRE WEST CCG</c:v>
                </c:pt>
                <c:pt idx="199">
                  <c:v>GUILDFORD AND WAVERLEY CCG</c:v>
                </c:pt>
                <c:pt idx="200">
                  <c:v>HORSHAM AND MID SUSSEX CCG</c:v>
                </c:pt>
                <c:pt idx="201">
                  <c:v>IPSWICH AND EAST SUFFOLK CCG</c:v>
                </c:pt>
                <c:pt idx="202">
                  <c:v>WEST NORFOLK CCG</c:v>
                </c:pt>
                <c:pt idx="203">
                  <c:v>WEST KENT CCG</c:v>
                </c:pt>
                <c:pt idx="204">
                  <c:v>NORTH EAST LINCOLNSHIRE CCG</c:v>
                </c:pt>
                <c:pt idx="205">
                  <c:v>EAST LEICESTERSHIRE AND RUTLAND CCG</c:v>
                </c:pt>
                <c:pt idx="206">
                  <c:v>SOUTH NORFOLK CCG</c:v>
                </c:pt>
                <c:pt idx="207">
                  <c:v>NORTH LINCOLNSHIRE CCG</c:v>
                </c:pt>
                <c:pt idx="208">
                  <c:v>THANET CCG</c:v>
                </c:pt>
                <c:pt idx="209">
                  <c:v>DORSET CCG</c:v>
                </c:pt>
                <c:pt idx="210">
                  <c:v>TRAFFORD CCG</c:v>
                </c:pt>
                <c:pt idx="211">
                  <c:v>NORTH HAMPSHIRE CCG</c:v>
                </c:pt>
                <c:pt idx="212">
                  <c:v>WEST SUFFOLK CCG</c:v>
                </c:pt>
                <c:pt idx="213">
                  <c:v>NORWICH CCG</c:v>
                </c:pt>
                <c:pt idx="214">
                  <c:v>MID ESSEX CCG</c:v>
                </c:pt>
                <c:pt idx="215">
                  <c:v>NORTH NORFOLK CCG</c:v>
                </c:pt>
              </c:strCache>
            </c:strRef>
          </c:cat>
          <c:val>
            <c:numRef>
              <c:f>'NSAIDs %'!$C$2:$C$217</c:f>
              <c:numCache>
                <c:formatCode>#,##0.000</c:formatCode>
                <c:ptCount val="216"/>
                <c:pt idx="0">
                  <c:v>79.462999999999994</c:v>
                </c:pt>
                <c:pt idx="1">
                  <c:v>79.462999999999994</c:v>
                </c:pt>
                <c:pt idx="2">
                  <c:v>79.462999999999994</c:v>
                </c:pt>
                <c:pt idx="3">
                  <c:v>79.462999999999994</c:v>
                </c:pt>
                <c:pt idx="4">
                  <c:v>79.462999999999994</c:v>
                </c:pt>
                <c:pt idx="5">
                  <c:v>79.462999999999994</c:v>
                </c:pt>
                <c:pt idx="6">
                  <c:v>79.462999999999994</c:v>
                </c:pt>
                <c:pt idx="7">
                  <c:v>79.462999999999994</c:v>
                </c:pt>
                <c:pt idx="8">
                  <c:v>79.462999999999994</c:v>
                </c:pt>
                <c:pt idx="9">
                  <c:v>79.462999999999994</c:v>
                </c:pt>
                <c:pt idx="10">
                  <c:v>79.462999999999994</c:v>
                </c:pt>
                <c:pt idx="11">
                  <c:v>79.462999999999994</c:v>
                </c:pt>
                <c:pt idx="12">
                  <c:v>79.462999999999994</c:v>
                </c:pt>
                <c:pt idx="13">
                  <c:v>79.462999999999994</c:v>
                </c:pt>
                <c:pt idx="14">
                  <c:v>79.462999999999994</c:v>
                </c:pt>
                <c:pt idx="15">
                  <c:v>79.462999999999994</c:v>
                </c:pt>
                <c:pt idx="16">
                  <c:v>79.462999999999994</c:v>
                </c:pt>
                <c:pt idx="17">
                  <c:v>79.462999999999994</c:v>
                </c:pt>
                <c:pt idx="18">
                  <c:v>79.462999999999994</c:v>
                </c:pt>
                <c:pt idx="19">
                  <c:v>79.462999999999994</c:v>
                </c:pt>
                <c:pt idx="20">
                  <c:v>79.462999999999994</c:v>
                </c:pt>
                <c:pt idx="21">
                  <c:v>79.462999999999994</c:v>
                </c:pt>
                <c:pt idx="22">
                  <c:v>79.462999999999994</c:v>
                </c:pt>
                <c:pt idx="23">
                  <c:v>79.462999999999994</c:v>
                </c:pt>
                <c:pt idx="24">
                  <c:v>79.462999999999994</c:v>
                </c:pt>
                <c:pt idx="25">
                  <c:v>79.462999999999994</c:v>
                </c:pt>
                <c:pt idx="26">
                  <c:v>79.462999999999994</c:v>
                </c:pt>
                <c:pt idx="27">
                  <c:v>79.462999999999994</c:v>
                </c:pt>
                <c:pt idx="28">
                  <c:v>79.462999999999994</c:v>
                </c:pt>
                <c:pt idx="29">
                  <c:v>79.462999999999994</c:v>
                </c:pt>
                <c:pt idx="30">
                  <c:v>79.462999999999994</c:v>
                </c:pt>
                <c:pt idx="31">
                  <c:v>79.462999999999994</c:v>
                </c:pt>
                <c:pt idx="32">
                  <c:v>79.462999999999994</c:v>
                </c:pt>
                <c:pt idx="33">
                  <c:v>79.462999999999994</c:v>
                </c:pt>
                <c:pt idx="34">
                  <c:v>79.462999999999994</c:v>
                </c:pt>
                <c:pt idx="35">
                  <c:v>79.462999999999994</c:v>
                </c:pt>
                <c:pt idx="36">
                  <c:v>79.462999999999994</c:v>
                </c:pt>
                <c:pt idx="37">
                  <c:v>79.462999999999994</c:v>
                </c:pt>
                <c:pt idx="38">
                  <c:v>79.462999999999994</c:v>
                </c:pt>
                <c:pt idx="39">
                  <c:v>79.462999999999994</c:v>
                </c:pt>
                <c:pt idx="40">
                  <c:v>79.462999999999994</c:v>
                </c:pt>
                <c:pt idx="41">
                  <c:v>79.462999999999994</c:v>
                </c:pt>
                <c:pt idx="42">
                  <c:v>79.462999999999994</c:v>
                </c:pt>
                <c:pt idx="43">
                  <c:v>79.462999999999994</c:v>
                </c:pt>
                <c:pt idx="44">
                  <c:v>79.462999999999994</c:v>
                </c:pt>
                <c:pt idx="45">
                  <c:v>79.462999999999994</c:v>
                </c:pt>
                <c:pt idx="46">
                  <c:v>79.462999999999994</c:v>
                </c:pt>
                <c:pt idx="47">
                  <c:v>79.462999999999994</c:v>
                </c:pt>
                <c:pt idx="48">
                  <c:v>79.462999999999994</c:v>
                </c:pt>
                <c:pt idx="49">
                  <c:v>79.462999999999994</c:v>
                </c:pt>
                <c:pt idx="50">
                  <c:v>79.462999999999994</c:v>
                </c:pt>
                <c:pt idx="51">
                  <c:v>79.462999999999994</c:v>
                </c:pt>
                <c:pt idx="52">
                  <c:v>79.462999999999994</c:v>
                </c:pt>
                <c:pt idx="53">
                  <c:v>79.462999999999994</c:v>
                </c:pt>
                <c:pt idx="54">
                  <c:v>79.462999999999994</c:v>
                </c:pt>
                <c:pt idx="55">
                  <c:v>79.462999999999994</c:v>
                </c:pt>
                <c:pt idx="56">
                  <c:v>79.462999999999994</c:v>
                </c:pt>
                <c:pt idx="57">
                  <c:v>79.462999999999994</c:v>
                </c:pt>
                <c:pt idx="58">
                  <c:v>79.462999999999994</c:v>
                </c:pt>
                <c:pt idx="59">
                  <c:v>79.462999999999994</c:v>
                </c:pt>
                <c:pt idx="60">
                  <c:v>79.462999999999994</c:v>
                </c:pt>
                <c:pt idx="61">
                  <c:v>79.462999999999994</c:v>
                </c:pt>
                <c:pt idx="62">
                  <c:v>79.462999999999994</c:v>
                </c:pt>
                <c:pt idx="63">
                  <c:v>79.462999999999994</c:v>
                </c:pt>
                <c:pt idx="64">
                  <c:v>79.462999999999994</c:v>
                </c:pt>
                <c:pt idx="65">
                  <c:v>79.462999999999994</c:v>
                </c:pt>
                <c:pt idx="66">
                  <c:v>79.462999999999994</c:v>
                </c:pt>
                <c:pt idx="67">
                  <c:v>79.462999999999994</c:v>
                </c:pt>
                <c:pt idx="68">
                  <c:v>79.462999999999994</c:v>
                </c:pt>
                <c:pt idx="69">
                  <c:v>79.462999999999994</c:v>
                </c:pt>
                <c:pt idx="70">
                  <c:v>79.462999999999994</c:v>
                </c:pt>
                <c:pt idx="71">
                  <c:v>79.462999999999994</c:v>
                </c:pt>
                <c:pt idx="72">
                  <c:v>79.462999999999994</c:v>
                </c:pt>
                <c:pt idx="73">
                  <c:v>79.462999999999994</c:v>
                </c:pt>
                <c:pt idx="74">
                  <c:v>79.462999999999994</c:v>
                </c:pt>
                <c:pt idx="75">
                  <c:v>79.462999999999994</c:v>
                </c:pt>
                <c:pt idx="76">
                  <c:v>79.462999999999994</c:v>
                </c:pt>
                <c:pt idx="77">
                  <c:v>79.462999999999994</c:v>
                </c:pt>
                <c:pt idx="78">
                  <c:v>79.462999999999994</c:v>
                </c:pt>
                <c:pt idx="79">
                  <c:v>79.462999999999994</c:v>
                </c:pt>
                <c:pt idx="80">
                  <c:v>79.462999999999994</c:v>
                </c:pt>
                <c:pt idx="81">
                  <c:v>79.462999999999994</c:v>
                </c:pt>
                <c:pt idx="82">
                  <c:v>79.462999999999994</c:v>
                </c:pt>
                <c:pt idx="83">
                  <c:v>79.462999999999994</c:v>
                </c:pt>
                <c:pt idx="84">
                  <c:v>79.462999999999994</c:v>
                </c:pt>
                <c:pt idx="85">
                  <c:v>79.462999999999994</c:v>
                </c:pt>
                <c:pt idx="86">
                  <c:v>79.462999999999994</c:v>
                </c:pt>
                <c:pt idx="87">
                  <c:v>79.462999999999994</c:v>
                </c:pt>
                <c:pt idx="88">
                  <c:v>79.462999999999994</c:v>
                </c:pt>
                <c:pt idx="89">
                  <c:v>79.462999999999994</c:v>
                </c:pt>
                <c:pt idx="90">
                  <c:v>79.462999999999994</c:v>
                </c:pt>
                <c:pt idx="91">
                  <c:v>79.462999999999994</c:v>
                </c:pt>
                <c:pt idx="92">
                  <c:v>79.462999999999994</c:v>
                </c:pt>
                <c:pt idx="93">
                  <c:v>79.462999999999994</c:v>
                </c:pt>
                <c:pt idx="94">
                  <c:v>79.462999999999994</c:v>
                </c:pt>
                <c:pt idx="95">
                  <c:v>79.462999999999994</c:v>
                </c:pt>
                <c:pt idx="96">
                  <c:v>79.462999999999994</c:v>
                </c:pt>
                <c:pt idx="97">
                  <c:v>79.462999999999994</c:v>
                </c:pt>
                <c:pt idx="98">
                  <c:v>79.462999999999994</c:v>
                </c:pt>
                <c:pt idx="99">
                  <c:v>79.462999999999994</c:v>
                </c:pt>
                <c:pt idx="100">
                  <c:v>79.462999999999994</c:v>
                </c:pt>
                <c:pt idx="101">
                  <c:v>79.462999999999994</c:v>
                </c:pt>
                <c:pt idx="102">
                  <c:v>79.462999999999994</c:v>
                </c:pt>
                <c:pt idx="103">
                  <c:v>79.462999999999994</c:v>
                </c:pt>
                <c:pt idx="104">
                  <c:v>79.462999999999994</c:v>
                </c:pt>
                <c:pt idx="105">
                  <c:v>79.462999999999994</c:v>
                </c:pt>
                <c:pt idx="106">
                  <c:v>79.462999999999994</c:v>
                </c:pt>
                <c:pt idx="107">
                  <c:v>79.462999999999994</c:v>
                </c:pt>
                <c:pt idx="108">
                  <c:v>79.462999999999994</c:v>
                </c:pt>
                <c:pt idx="109">
                  <c:v>79.462999999999994</c:v>
                </c:pt>
                <c:pt idx="110">
                  <c:v>79.462999999999994</c:v>
                </c:pt>
                <c:pt idx="111">
                  <c:v>79.462999999999994</c:v>
                </c:pt>
                <c:pt idx="112">
                  <c:v>79.462999999999994</c:v>
                </c:pt>
                <c:pt idx="113">
                  <c:v>79.462999999999994</c:v>
                </c:pt>
                <c:pt idx="114">
                  <c:v>79.462999999999994</c:v>
                </c:pt>
                <c:pt idx="115">
                  <c:v>79.462999999999994</c:v>
                </c:pt>
                <c:pt idx="116">
                  <c:v>79.462999999999994</c:v>
                </c:pt>
                <c:pt idx="117">
                  <c:v>79.462999999999994</c:v>
                </c:pt>
                <c:pt idx="118">
                  <c:v>79.462999999999994</c:v>
                </c:pt>
                <c:pt idx="119">
                  <c:v>79.462999999999994</c:v>
                </c:pt>
                <c:pt idx="120">
                  <c:v>79.462999999999994</c:v>
                </c:pt>
                <c:pt idx="121">
                  <c:v>79.462999999999994</c:v>
                </c:pt>
                <c:pt idx="122">
                  <c:v>79.462999999999994</c:v>
                </c:pt>
                <c:pt idx="123">
                  <c:v>79.462999999999994</c:v>
                </c:pt>
                <c:pt idx="124">
                  <c:v>79.462999999999994</c:v>
                </c:pt>
                <c:pt idx="125">
                  <c:v>79.462999999999994</c:v>
                </c:pt>
                <c:pt idx="126">
                  <c:v>79.462999999999994</c:v>
                </c:pt>
                <c:pt idx="127">
                  <c:v>79.462999999999994</c:v>
                </c:pt>
                <c:pt idx="128">
                  <c:v>79.462999999999994</c:v>
                </c:pt>
                <c:pt idx="129">
                  <c:v>79.462999999999994</c:v>
                </c:pt>
                <c:pt idx="130">
                  <c:v>79.462999999999994</c:v>
                </c:pt>
                <c:pt idx="131">
                  <c:v>79.462999999999994</c:v>
                </c:pt>
                <c:pt idx="132">
                  <c:v>79.462999999999994</c:v>
                </c:pt>
                <c:pt idx="133">
                  <c:v>79.462999999999994</c:v>
                </c:pt>
                <c:pt idx="134">
                  <c:v>79.462999999999994</c:v>
                </c:pt>
                <c:pt idx="135">
                  <c:v>79.462999999999994</c:v>
                </c:pt>
                <c:pt idx="136">
                  <c:v>79.462999999999994</c:v>
                </c:pt>
                <c:pt idx="137">
                  <c:v>79.462999999999994</c:v>
                </c:pt>
                <c:pt idx="138">
                  <c:v>79.462999999999994</c:v>
                </c:pt>
                <c:pt idx="139">
                  <c:v>79.462999999999994</c:v>
                </c:pt>
                <c:pt idx="140">
                  <c:v>79.462999999999994</c:v>
                </c:pt>
                <c:pt idx="141">
                  <c:v>79.462999999999994</c:v>
                </c:pt>
                <c:pt idx="142">
                  <c:v>79.462999999999994</c:v>
                </c:pt>
                <c:pt idx="143">
                  <c:v>79.462999999999994</c:v>
                </c:pt>
                <c:pt idx="144">
                  <c:v>79.462999999999994</c:v>
                </c:pt>
                <c:pt idx="145">
                  <c:v>79.462999999999994</c:v>
                </c:pt>
                <c:pt idx="146">
                  <c:v>79.462999999999994</c:v>
                </c:pt>
                <c:pt idx="147">
                  <c:v>79.462999999999994</c:v>
                </c:pt>
                <c:pt idx="148">
                  <c:v>79.462999999999994</c:v>
                </c:pt>
                <c:pt idx="149">
                  <c:v>79.462999999999994</c:v>
                </c:pt>
                <c:pt idx="150">
                  <c:v>79.462999999999994</c:v>
                </c:pt>
                <c:pt idx="151">
                  <c:v>79.462999999999994</c:v>
                </c:pt>
                <c:pt idx="152">
                  <c:v>79.462999999999994</c:v>
                </c:pt>
                <c:pt idx="153">
                  <c:v>79.462999999999994</c:v>
                </c:pt>
                <c:pt idx="154">
                  <c:v>79.462999999999994</c:v>
                </c:pt>
                <c:pt idx="155">
                  <c:v>79.462999999999994</c:v>
                </c:pt>
                <c:pt idx="156">
                  <c:v>79.462999999999994</c:v>
                </c:pt>
                <c:pt idx="157">
                  <c:v>79.462999999999994</c:v>
                </c:pt>
                <c:pt idx="158">
                  <c:v>79.462999999999994</c:v>
                </c:pt>
                <c:pt idx="159">
                  <c:v>79.462999999999994</c:v>
                </c:pt>
                <c:pt idx="160">
                  <c:v>79.462999999999994</c:v>
                </c:pt>
                <c:pt idx="161">
                  <c:v>79.462999999999994</c:v>
                </c:pt>
                <c:pt idx="162">
                  <c:v>79.462999999999994</c:v>
                </c:pt>
                <c:pt idx="163">
                  <c:v>79.462999999999994</c:v>
                </c:pt>
                <c:pt idx="164">
                  <c:v>79.462999999999994</c:v>
                </c:pt>
                <c:pt idx="165">
                  <c:v>79.462999999999994</c:v>
                </c:pt>
                <c:pt idx="166">
                  <c:v>79.462999999999994</c:v>
                </c:pt>
                <c:pt idx="167">
                  <c:v>79.462999999999994</c:v>
                </c:pt>
                <c:pt idx="168">
                  <c:v>79.462999999999994</c:v>
                </c:pt>
                <c:pt idx="169">
                  <c:v>79.462999999999994</c:v>
                </c:pt>
                <c:pt idx="170">
                  <c:v>79.462999999999994</c:v>
                </c:pt>
                <c:pt idx="171">
                  <c:v>79.462999999999994</c:v>
                </c:pt>
                <c:pt idx="172">
                  <c:v>79.462999999999994</c:v>
                </c:pt>
                <c:pt idx="173">
                  <c:v>79.462999999999994</c:v>
                </c:pt>
                <c:pt idx="174">
                  <c:v>79.462999999999994</c:v>
                </c:pt>
                <c:pt idx="175">
                  <c:v>79.462999999999994</c:v>
                </c:pt>
                <c:pt idx="176">
                  <c:v>79.462999999999994</c:v>
                </c:pt>
                <c:pt idx="177">
                  <c:v>79.462999999999994</c:v>
                </c:pt>
                <c:pt idx="178">
                  <c:v>79.462999999999994</c:v>
                </c:pt>
                <c:pt idx="179">
                  <c:v>79.462999999999994</c:v>
                </c:pt>
                <c:pt idx="180">
                  <c:v>79.462999999999994</c:v>
                </c:pt>
                <c:pt idx="181">
                  <c:v>79.462999999999994</c:v>
                </c:pt>
                <c:pt idx="182">
                  <c:v>79.462999999999994</c:v>
                </c:pt>
                <c:pt idx="183">
                  <c:v>79.462999999999994</c:v>
                </c:pt>
                <c:pt idx="184">
                  <c:v>79.462999999999994</c:v>
                </c:pt>
                <c:pt idx="185">
                  <c:v>79.462999999999994</c:v>
                </c:pt>
                <c:pt idx="186">
                  <c:v>79.462999999999994</c:v>
                </c:pt>
                <c:pt idx="187">
                  <c:v>79.462999999999994</c:v>
                </c:pt>
                <c:pt idx="188">
                  <c:v>79.462999999999994</c:v>
                </c:pt>
                <c:pt idx="189">
                  <c:v>79.462999999999994</c:v>
                </c:pt>
                <c:pt idx="190">
                  <c:v>79.462999999999994</c:v>
                </c:pt>
                <c:pt idx="191">
                  <c:v>79.462999999999994</c:v>
                </c:pt>
                <c:pt idx="192">
                  <c:v>79.462999999999994</c:v>
                </c:pt>
                <c:pt idx="193">
                  <c:v>79.462999999999994</c:v>
                </c:pt>
                <c:pt idx="194">
                  <c:v>79.462999999999994</c:v>
                </c:pt>
                <c:pt idx="195">
                  <c:v>79.462999999999994</c:v>
                </c:pt>
                <c:pt idx="196">
                  <c:v>79.462999999999994</c:v>
                </c:pt>
                <c:pt idx="197">
                  <c:v>79.462999999999994</c:v>
                </c:pt>
                <c:pt idx="198">
                  <c:v>79.462999999999994</c:v>
                </c:pt>
                <c:pt idx="199">
                  <c:v>79.462999999999994</c:v>
                </c:pt>
                <c:pt idx="200">
                  <c:v>79.462999999999994</c:v>
                </c:pt>
                <c:pt idx="201">
                  <c:v>79.462999999999994</c:v>
                </c:pt>
                <c:pt idx="202">
                  <c:v>79.462999999999994</c:v>
                </c:pt>
                <c:pt idx="203">
                  <c:v>79.462999999999994</c:v>
                </c:pt>
                <c:pt idx="204">
                  <c:v>79.462999999999994</c:v>
                </c:pt>
                <c:pt idx="205">
                  <c:v>79.462999999999994</c:v>
                </c:pt>
                <c:pt idx="206">
                  <c:v>79.462999999999994</c:v>
                </c:pt>
                <c:pt idx="207">
                  <c:v>79.462999999999994</c:v>
                </c:pt>
                <c:pt idx="208">
                  <c:v>79.462999999999994</c:v>
                </c:pt>
                <c:pt idx="209">
                  <c:v>79.462999999999994</c:v>
                </c:pt>
                <c:pt idx="210">
                  <c:v>79.462999999999994</c:v>
                </c:pt>
                <c:pt idx="211">
                  <c:v>79.462999999999994</c:v>
                </c:pt>
                <c:pt idx="212">
                  <c:v>79.462999999999994</c:v>
                </c:pt>
                <c:pt idx="213">
                  <c:v>79.462999999999994</c:v>
                </c:pt>
                <c:pt idx="214">
                  <c:v>79.462999999999994</c:v>
                </c:pt>
                <c:pt idx="215">
                  <c:v>79.462999999999994</c:v>
                </c:pt>
              </c:numCache>
            </c:numRef>
          </c:val>
        </c:ser>
        <c:ser>
          <c:idx val="2"/>
          <c:order val="2"/>
          <c:tx>
            <c:strRef>
              <c:f>'NSAIDs %'!$D$1</c:f>
              <c:strCache>
                <c:ptCount val="1"/>
                <c:pt idx="0">
                  <c:v>Wales Average</c:v>
                </c:pt>
              </c:strCache>
            </c:strRef>
          </c:tx>
          <c:marker>
            <c:symbol val="none"/>
          </c:marker>
          <c:cat>
            <c:strRef>
              <c:f>'NSAIDs %'!$A$2:$A$217</c:f>
              <c:strCache>
                <c:ptCount val="216"/>
                <c:pt idx="0">
                  <c:v>MANSFIELD &amp; ASHFIELD CCG</c:v>
                </c:pt>
                <c:pt idx="1">
                  <c:v>NOTTINGHAM CITY CCG</c:v>
                </c:pt>
                <c:pt idx="2">
                  <c:v>CAMDEN CCG</c:v>
                </c:pt>
                <c:pt idx="3">
                  <c:v>HARDWICK CCG</c:v>
                </c:pt>
                <c:pt idx="4">
                  <c:v>TOWER HAMLETS CCG</c:v>
                </c:pt>
                <c:pt idx="5">
                  <c:v>CITY AND HACKNEY CCG</c:v>
                </c:pt>
                <c:pt idx="6">
                  <c:v>ISLINGTON CCG</c:v>
                </c:pt>
                <c:pt idx="7">
                  <c:v>NEWHAM CCG</c:v>
                </c:pt>
                <c:pt idx="8">
                  <c:v>BRENT CCG</c:v>
                </c:pt>
                <c:pt idx="9">
                  <c:v>CENTRAL MANCHESTER CCG</c:v>
                </c:pt>
                <c:pt idx="10">
                  <c:v>SOUTHERN DERBYSHIRE CCG</c:v>
                </c:pt>
                <c:pt idx="11">
                  <c:v>EALING CCG</c:v>
                </c:pt>
                <c:pt idx="12">
                  <c:v>HARINGEY CCG</c:v>
                </c:pt>
                <c:pt idx="13">
                  <c:v>BIRMINGHAM SOUTH AND CENTRAL CCG</c:v>
                </c:pt>
                <c:pt idx="14">
                  <c:v>LAMBETH CCG</c:v>
                </c:pt>
                <c:pt idx="15">
                  <c:v>WYRE FOREST CCG</c:v>
                </c:pt>
                <c:pt idx="16">
                  <c:v>WEST LONDON (K&amp;C &amp; QPP) CCG</c:v>
                </c:pt>
                <c:pt idx="17">
                  <c:v>STOCKPORT CCG</c:v>
                </c:pt>
                <c:pt idx="18">
                  <c:v>BOLTON CCG</c:v>
                </c:pt>
                <c:pt idx="19">
                  <c:v>SANDWELL AND WEST BIRMINGHAM CCG</c:v>
                </c:pt>
                <c:pt idx="20">
                  <c:v>Cwm Taf</c:v>
                </c:pt>
                <c:pt idx="21">
                  <c:v>WALTHAM FOREST CCG</c:v>
                </c:pt>
                <c:pt idx="22">
                  <c:v>TELFORD &amp; WREKIN CCG</c:v>
                </c:pt>
                <c:pt idx="23">
                  <c:v>BRACKNELL AND ASCOT CCG</c:v>
                </c:pt>
                <c:pt idx="24">
                  <c:v>SALFORD CCG</c:v>
                </c:pt>
                <c:pt idx="25">
                  <c:v>NORTH DERBYSHIRE CCG</c:v>
                </c:pt>
                <c:pt idx="26">
                  <c:v>SOUTHWARK CCG</c:v>
                </c:pt>
                <c:pt idx="27">
                  <c:v>SOLIHULL CCG</c:v>
                </c:pt>
                <c:pt idx="28">
                  <c:v>KINGSTON CCG</c:v>
                </c:pt>
                <c:pt idx="29">
                  <c:v>VALE OF YORK CCG</c:v>
                </c:pt>
                <c:pt idx="30">
                  <c:v>GREATER PRESTON CCG</c:v>
                </c:pt>
                <c:pt idx="31">
                  <c:v>ENFIELD CCG</c:v>
                </c:pt>
                <c:pt idx="32">
                  <c:v>Cardiff And Vale Uni</c:v>
                </c:pt>
                <c:pt idx="33">
                  <c:v>THURROCK CCG</c:v>
                </c:pt>
                <c:pt idx="34">
                  <c:v>DURHAM DALES,EASINGTON &amp; SEDGEFIELD CCG</c:v>
                </c:pt>
                <c:pt idx="35">
                  <c:v>EREWASH CCG</c:v>
                </c:pt>
                <c:pt idx="36">
                  <c:v>SOUTHPORT AND FORMBY CCG</c:v>
                </c:pt>
                <c:pt idx="37">
                  <c:v>MILTON KEYNES CCG</c:v>
                </c:pt>
                <c:pt idx="38">
                  <c:v>SLOUGH CCG</c:v>
                </c:pt>
                <c:pt idx="39">
                  <c:v>HAMMERSMITH AND FULHAM CCG</c:v>
                </c:pt>
                <c:pt idx="40">
                  <c:v>CENTRAL LONDON (WESTMINSTER) CCG</c:v>
                </c:pt>
                <c:pt idx="41">
                  <c:v>GREATER HUDDERSFIELD CCG</c:v>
                </c:pt>
                <c:pt idx="42">
                  <c:v>BLACKPOOL CCG</c:v>
                </c:pt>
                <c:pt idx="43">
                  <c:v>SOUTH TYNESIDE CCG</c:v>
                </c:pt>
                <c:pt idx="44">
                  <c:v>EASTERN CHESHIRE CCG</c:v>
                </c:pt>
                <c:pt idx="45">
                  <c:v>ROTHERHAM CCG</c:v>
                </c:pt>
                <c:pt idx="46">
                  <c:v>Powys Teaching</c:v>
                </c:pt>
                <c:pt idx="47">
                  <c:v>NORTH DURHAM CCG</c:v>
                </c:pt>
                <c:pt idx="48">
                  <c:v>NORTH MANCHESTER CCG</c:v>
                </c:pt>
                <c:pt idx="49">
                  <c:v>HAVERING CCG</c:v>
                </c:pt>
                <c:pt idx="50">
                  <c:v>SHEFFIELD CCG</c:v>
                </c:pt>
                <c:pt idx="51">
                  <c:v>GREENWICH CCG</c:v>
                </c:pt>
                <c:pt idx="52">
                  <c:v>HARROW CCG</c:v>
                </c:pt>
                <c:pt idx="53">
                  <c:v>SOUTH TEES CCG</c:v>
                </c:pt>
                <c:pt idx="54">
                  <c:v>SUNDERLAND CCG</c:v>
                </c:pt>
                <c:pt idx="55">
                  <c:v>NOTTINGHAM NORTH &amp; EAST CCG</c:v>
                </c:pt>
                <c:pt idx="56">
                  <c:v>CALDERDALE CCG</c:v>
                </c:pt>
                <c:pt idx="57">
                  <c:v>NEWARK &amp; SHERWOOD CCG</c:v>
                </c:pt>
                <c:pt idx="58">
                  <c:v>BARKING &amp; DAGENHAM CCG</c:v>
                </c:pt>
                <c:pt idx="59">
                  <c:v>CROYDON CCG</c:v>
                </c:pt>
                <c:pt idx="60">
                  <c:v>NOTTINGHAM WEST CCG</c:v>
                </c:pt>
                <c:pt idx="61">
                  <c:v>LEWISHAM CCG</c:v>
                </c:pt>
                <c:pt idx="62">
                  <c:v>NORTH WEST SURREY CCG</c:v>
                </c:pt>
                <c:pt idx="63">
                  <c:v>HOUNSLOW CCG</c:v>
                </c:pt>
                <c:pt idx="64">
                  <c:v>HARTLEPOOL AND STOCKTON-ON-TEES CCG</c:v>
                </c:pt>
                <c:pt idx="65">
                  <c:v>LIVERPOOL CCG</c:v>
                </c:pt>
                <c:pt idx="66">
                  <c:v>NEWCASTLE GATESHEAD CCG</c:v>
                </c:pt>
                <c:pt idx="67">
                  <c:v>AIREDALE, WHARFEDALE AND CRAVEN CCG</c:v>
                </c:pt>
                <c:pt idx="68">
                  <c:v>BRADFORD DISTRICTS CCG</c:v>
                </c:pt>
                <c:pt idx="69">
                  <c:v>CHORLEY AND SOUTH RIBBLE CCG</c:v>
                </c:pt>
                <c:pt idx="70">
                  <c:v>Aneurin Bevan</c:v>
                </c:pt>
                <c:pt idx="71">
                  <c:v>REDBRIDGE CCG</c:v>
                </c:pt>
                <c:pt idx="72">
                  <c:v>NORTH KIRKLEES CCG</c:v>
                </c:pt>
                <c:pt idx="73">
                  <c:v>Hywel Dda</c:v>
                </c:pt>
                <c:pt idx="74">
                  <c:v>WALSALL CCG</c:v>
                </c:pt>
                <c:pt idx="75">
                  <c:v>BIRMINGHAM CROSSCITY CCG</c:v>
                </c:pt>
                <c:pt idx="76">
                  <c:v>SOUTH READING CCG</c:v>
                </c:pt>
                <c:pt idx="77">
                  <c:v>RICHMOND CCG</c:v>
                </c:pt>
                <c:pt idx="78">
                  <c:v>BARNSLEY CCG</c:v>
                </c:pt>
                <c:pt idx="79">
                  <c:v>DARLINGTON CCG</c:v>
                </c:pt>
                <c:pt idx="80">
                  <c:v>GREAT YARMOUTH &amp; WAVENEY CCG</c:v>
                </c:pt>
                <c:pt idx="81">
                  <c:v>VALE ROYAL CCG</c:v>
                </c:pt>
                <c:pt idx="82">
                  <c:v>Betsi Cadwaladr Uni</c:v>
                </c:pt>
                <c:pt idx="83">
                  <c:v>HERTS VALLEYS CCG</c:v>
                </c:pt>
                <c:pt idx="84">
                  <c:v>EAST STAFFORDSHIRE CCG</c:v>
                </c:pt>
                <c:pt idx="85">
                  <c:v>DUDLEY CCG</c:v>
                </c:pt>
                <c:pt idx="86">
                  <c:v>FYLDE &amp; WYRE CCG</c:v>
                </c:pt>
                <c:pt idx="87">
                  <c:v>NORTHUMBERLAND CCG</c:v>
                </c:pt>
                <c:pt idx="88">
                  <c:v>LANCASHIRE NORTH CCG</c:v>
                </c:pt>
                <c:pt idx="89">
                  <c:v>DONCASTER CCG</c:v>
                </c:pt>
                <c:pt idx="90">
                  <c:v>CUMBRIA CCG</c:v>
                </c:pt>
                <c:pt idx="91">
                  <c:v>HALTON CCG</c:v>
                </c:pt>
                <c:pt idx="92">
                  <c:v>WANDSWORTH CCG</c:v>
                </c:pt>
                <c:pt idx="93">
                  <c:v>BURY CCG</c:v>
                </c:pt>
                <c:pt idx="94">
                  <c:v>BASSETLAW CCG</c:v>
                </c:pt>
                <c:pt idx="95">
                  <c:v>COVENTRY AND RUGBY CCG</c:v>
                </c:pt>
                <c:pt idx="96">
                  <c:v>WEST CHESHIRE CCG</c:v>
                </c:pt>
                <c:pt idx="97">
                  <c:v>HEREFORDSHIRE CCG</c:v>
                </c:pt>
                <c:pt idx="98">
                  <c:v>WIGAN BOROUGH CCG</c:v>
                </c:pt>
                <c:pt idx="99">
                  <c:v>SUTTON CCG</c:v>
                </c:pt>
                <c:pt idx="100">
                  <c:v>TAMESIDE AND GLOSSOP CCG</c:v>
                </c:pt>
                <c:pt idx="101">
                  <c:v>LEICESTER CITY CCG</c:v>
                </c:pt>
                <c:pt idx="102">
                  <c:v>SURREY HEATH CCG</c:v>
                </c:pt>
                <c:pt idx="103">
                  <c:v>WINDSOR, ASCOT AND MAIDENHEAD CCG</c:v>
                </c:pt>
                <c:pt idx="104">
                  <c:v>HEYWOOD, MIDDLETON &amp; ROCHDALE CCG</c:v>
                </c:pt>
                <c:pt idx="105">
                  <c:v>NORTH EAST HAMPSHIRE AND FARNHAM CCG</c:v>
                </c:pt>
                <c:pt idx="106">
                  <c:v>WOLVERHAMPTON CCG</c:v>
                </c:pt>
                <c:pt idx="107">
                  <c:v>BRIGHTON &amp; HOVE CCG</c:v>
                </c:pt>
                <c:pt idx="108">
                  <c:v>NORTH &amp; WEST READING CCG</c:v>
                </c:pt>
                <c:pt idx="109">
                  <c:v>EAST LANCASHIRE CCG</c:v>
                </c:pt>
                <c:pt idx="110">
                  <c:v>EASTBOURNE, HAILSHAM AND SEAFORD CCG</c:v>
                </c:pt>
                <c:pt idx="111">
                  <c:v>SOUTH SEFTON CCG</c:v>
                </c:pt>
                <c:pt idx="112">
                  <c:v>SOUTH MANCHESTER CCG</c:v>
                </c:pt>
                <c:pt idx="113">
                  <c:v>SURREY DOWNS CCG</c:v>
                </c:pt>
                <c:pt idx="114">
                  <c:v>NEWBURY AND DISTRICT CCG</c:v>
                </c:pt>
                <c:pt idx="115">
                  <c:v>BEXLEY CCG</c:v>
                </c:pt>
                <c:pt idx="116">
                  <c:v>SOUTH DEVON AND TORBAY CCG</c:v>
                </c:pt>
                <c:pt idx="117">
                  <c:v>REDDITCH AND BROMSGROVE CCG</c:v>
                </c:pt>
                <c:pt idx="118">
                  <c:v>NORTH, EAST, WEST DEVON CCG</c:v>
                </c:pt>
                <c:pt idx="119">
                  <c:v>CASTLE POINT AND ROCHFORD CCG</c:v>
                </c:pt>
                <c:pt idx="120">
                  <c:v>SOUTHEND CCG</c:v>
                </c:pt>
                <c:pt idx="121">
                  <c:v>SOUTH WEST LINCOLNSHIRE CCG</c:v>
                </c:pt>
                <c:pt idx="122">
                  <c:v>OLDHAM CCG</c:v>
                </c:pt>
                <c:pt idx="123">
                  <c:v>BATH AND NORTH EAST SOMERSET CCG</c:v>
                </c:pt>
                <c:pt idx="124">
                  <c:v>KNOWSLEY CCG</c:v>
                </c:pt>
                <c:pt idx="125">
                  <c:v>HILLINGDON CCG</c:v>
                </c:pt>
                <c:pt idx="126">
                  <c:v>BROMLEY CCG</c:v>
                </c:pt>
                <c:pt idx="127">
                  <c:v>WAKEFIELD CCG</c:v>
                </c:pt>
                <c:pt idx="128">
                  <c:v>EAST SURREY CCG</c:v>
                </c:pt>
                <c:pt idx="129">
                  <c:v>STOKE ON TRENT CCG</c:v>
                </c:pt>
                <c:pt idx="130">
                  <c:v>BRADFORD CITY CCG</c:v>
                </c:pt>
                <c:pt idx="131">
                  <c:v>SWALE CCG</c:v>
                </c:pt>
                <c:pt idx="132">
                  <c:v>Abertawe Bro Morgannwg Uni</c:v>
                </c:pt>
                <c:pt idx="133">
                  <c:v>BLACKBURN WITH DARWEN CCG</c:v>
                </c:pt>
                <c:pt idx="134">
                  <c:v>PORTSMOUTH CCG</c:v>
                </c:pt>
                <c:pt idx="135">
                  <c:v>OXFORDSHIRE CCG</c:v>
                </c:pt>
                <c:pt idx="136">
                  <c:v>WEST LANCASHIRE CCG</c:v>
                </c:pt>
                <c:pt idx="137">
                  <c:v>BASILDON AND BRENTWOOD CCG</c:v>
                </c:pt>
                <c:pt idx="138">
                  <c:v>DARTFORD, GRAVESHAM AND SWANLEY CCG</c:v>
                </c:pt>
                <c:pt idx="139">
                  <c:v>RUSHCLIFFE CCG</c:v>
                </c:pt>
                <c:pt idx="140">
                  <c:v>HULL CCG</c:v>
                </c:pt>
                <c:pt idx="141">
                  <c:v>LEEDS NORTH CCG</c:v>
                </c:pt>
                <c:pt idx="142">
                  <c:v>SOMERSET CCG</c:v>
                </c:pt>
                <c:pt idx="143">
                  <c:v>SE STAFFS &amp; SEISDON PENINSULAR CCG</c:v>
                </c:pt>
                <c:pt idx="144">
                  <c:v>LEEDS SOUTH AND EAST CCG</c:v>
                </c:pt>
                <c:pt idx="145">
                  <c:v>WEST ESSEX CCG</c:v>
                </c:pt>
                <c:pt idx="146">
                  <c:v>AYLESBURY VALE CCG</c:v>
                </c:pt>
                <c:pt idx="147">
                  <c:v>NORTH TYNESIDE CCG</c:v>
                </c:pt>
                <c:pt idx="148">
                  <c:v>SHROPSHIRE CCG</c:v>
                </c:pt>
                <c:pt idx="149">
                  <c:v>MERTON CCG</c:v>
                </c:pt>
                <c:pt idx="150">
                  <c:v>SOUTH CHESHIRE CCG</c:v>
                </c:pt>
                <c:pt idx="151">
                  <c:v>BARNET CCG</c:v>
                </c:pt>
                <c:pt idx="152">
                  <c:v>MEDWAY CCG</c:v>
                </c:pt>
                <c:pt idx="153">
                  <c:v>LEEDS WEST CCG</c:v>
                </c:pt>
                <c:pt idx="154">
                  <c:v>BEDFORDSHIRE CCG</c:v>
                </c:pt>
                <c:pt idx="155">
                  <c:v>WOKINGHAM CCG</c:v>
                </c:pt>
                <c:pt idx="156">
                  <c:v>ST HELENS CCG</c:v>
                </c:pt>
                <c:pt idx="157">
                  <c:v>CHILTERN CCG</c:v>
                </c:pt>
                <c:pt idx="158">
                  <c:v>ASHFORD CCG</c:v>
                </c:pt>
                <c:pt idx="159">
                  <c:v>HAMBLETON, RICHMONDSHIRE AND WHITBY CCG</c:v>
                </c:pt>
                <c:pt idx="160">
                  <c:v>SOUTHAMPTON CCG</c:v>
                </c:pt>
                <c:pt idx="161">
                  <c:v>SOUTH GLOUCESTERSHIRE CCG</c:v>
                </c:pt>
                <c:pt idx="162">
                  <c:v>SWINDON CCG</c:v>
                </c:pt>
                <c:pt idx="163">
                  <c:v>GLOUCESTERSHIRE CCG</c:v>
                </c:pt>
                <c:pt idx="164">
                  <c:v>WILTSHIRE CCG</c:v>
                </c:pt>
                <c:pt idx="165">
                  <c:v>BRISTOL CCG</c:v>
                </c:pt>
                <c:pt idx="166">
                  <c:v>CANTERBURY AND COASTAL CCG</c:v>
                </c:pt>
                <c:pt idx="167">
                  <c:v>LINCOLNSHIRE EAST CCG</c:v>
                </c:pt>
                <c:pt idx="168">
                  <c:v>LUTON CCG</c:v>
                </c:pt>
                <c:pt idx="169">
                  <c:v>HARROGATE AND RURAL DISTRICT CCG</c:v>
                </c:pt>
                <c:pt idx="170">
                  <c:v>WARRINGTON CCG</c:v>
                </c:pt>
                <c:pt idx="171">
                  <c:v>CRAWLEY CCG</c:v>
                </c:pt>
                <c:pt idx="172">
                  <c:v>NORTH SOMERSET CCG</c:v>
                </c:pt>
                <c:pt idx="173">
                  <c:v>SOUTH WORCESTERSHIRE CCG</c:v>
                </c:pt>
                <c:pt idx="174">
                  <c:v>SOUTH EASTERN HAMPSHIRE CCG</c:v>
                </c:pt>
                <c:pt idx="175">
                  <c:v>NENE CCG</c:v>
                </c:pt>
                <c:pt idx="176">
                  <c:v>ISLE OF WIGHT CCG</c:v>
                </c:pt>
                <c:pt idx="177">
                  <c:v>NORTH STAFFORDSHIRE CCG</c:v>
                </c:pt>
                <c:pt idx="178">
                  <c:v>SOUTH WARWICKSHIRE CCG</c:v>
                </c:pt>
                <c:pt idx="179">
                  <c:v>KERNOW CCG</c:v>
                </c:pt>
                <c:pt idx="180">
                  <c:v>EAST RIDING OF YORKSHIRE CCG</c:v>
                </c:pt>
                <c:pt idx="181">
                  <c:v>SOUTH KENT COAST CCG</c:v>
                </c:pt>
                <c:pt idx="182">
                  <c:v>SOUTH LINCOLNSHIRE CCG</c:v>
                </c:pt>
                <c:pt idx="183">
                  <c:v>WARWICKSHIRE NORTH CCG</c:v>
                </c:pt>
                <c:pt idx="184">
                  <c:v>WEST LEICESTERSHIRE CCG</c:v>
                </c:pt>
                <c:pt idx="185">
                  <c:v>SCARBOROUGH AND RYEDALE CCG</c:v>
                </c:pt>
                <c:pt idx="186">
                  <c:v>CANNOCK CHASE CCG</c:v>
                </c:pt>
                <c:pt idx="187">
                  <c:v>CAMBRIDGESHIRE AND PETERBOROUGH CCG</c:v>
                </c:pt>
                <c:pt idx="188">
                  <c:v>NORTH EAST ESSEX CCG</c:v>
                </c:pt>
                <c:pt idx="189">
                  <c:v>STAFFORD AND SURROUNDS CCG</c:v>
                </c:pt>
                <c:pt idx="190">
                  <c:v>HASTINGS &amp; ROTHER CCG</c:v>
                </c:pt>
                <c:pt idx="191">
                  <c:v>FAREHAM AND GOSPORT CCG</c:v>
                </c:pt>
                <c:pt idx="192">
                  <c:v>CORBY CCG</c:v>
                </c:pt>
                <c:pt idx="193">
                  <c:v>HIGH WEALD LEWES HAVENS CCG</c:v>
                </c:pt>
                <c:pt idx="194">
                  <c:v>WIRRAL CCG</c:v>
                </c:pt>
                <c:pt idx="195">
                  <c:v>EAST AND NORTH HERTFORDSHIRE CCG</c:v>
                </c:pt>
                <c:pt idx="196">
                  <c:v>WEST HAMPSHIRE CCG</c:v>
                </c:pt>
                <c:pt idx="197">
                  <c:v>COASTAL WEST SUSSEX CCG</c:v>
                </c:pt>
                <c:pt idx="198">
                  <c:v>LINCOLNSHIRE WEST CCG</c:v>
                </c:pt>
                <c:pt idx="199">
                  <c:v>GUILDFORD AND WAVERLEY CCG</c:v>
                </c:pt>
                <c:pt idx="200">
                  <c:v>HORSHAM AND MID SUSSEX CCG</c:v>
                </c:pt>
                <c:pt idx="201">
                  <c:v>IPSWICH AND EAST SUFFOLK CCG</c:v>
                </c:pt>
                <c:pt idx="202">
                  <c:v>WEST NORFOLK CCG</c:v>
                </c:pt>
                <c:pt idx="203">
                  <c:v>WEST KENT CCG</c:v>
                </c:pt>
                <c:pt idx="204">
                  <c:v>NORTH EAST LINCOLNSHIRE CCG</c:v>
                </c:pt>
                <c:pt idx="205">
                  <c:v>EAST LEICESTERSHIRE AND RUTLAND CCG</c:v>
                </c:pt>
                <c:pt idx="206">
                  <c:v>SOUTH NORFOLK CCG</c:v>
                </c:pt>
                <c:pt idx="207">
                  <c:v>NORTH LINCOLNSHIRE CCG</c:v>
                </c:pt>
                <c:pt idx="208">
                  <c:v>THANET CCG</c:v>
                </c:pt>
                <c:pt idx="209">
                  <c:v>DORSET CCG</c:v>
                </c:pt>
                <c:pt idx="210">
                  <c:v>TRAFFORD CCG</c:v>
                </c:pt>
                <c:pt idx="211">
                  <c:v>NORTH HAMPSHIRE CCG</c:v>
                </c:pt>
                <c:pt idx="212">
                  <c:v>WEST SUFFOLK CCG</c:v>
                </c:pt>
                <c:pt idx="213">
                  <c:v>NORWICH CCG</c:v>
                </c:pt>
                <c:pt idx="214">
                  <c:v>MID ESSEX CCG</c:v>
                </c:pt>
                <c:pt idx="215">
                  <c:v>NORTH NORFOLK CCG</c:v>
                </c:pt>
              </c:strCache>
            </c:strRef>
          </c:cat>
          <c:val>
            <c:numRef>
              <c:f>'NSAIDs %'!$D$2:$D$217</c:f>
              <c:numCache>
                <c:formatCode>#####0.00</c:formatCode>
                <c:ptCount val="216"/>
                <c:pt idx="0">
                  <c:v>82.1</c:v>
                </c:pt>
                <c:pt idx="1">
                  <c:v>82.1</c:v>
                </c:pt>
                <c:pt idx="2">
                  <c:v>82.1</c:v>
                </c:pt>
                <c:pt idx="3">
                  <c:v>82.1</c:v>
                </c:pt>
                <c:pt idx="4">
                  <c:v>82.1</c:v>
                </c:pt>
                <c:pt idx="5">
                  <c:v>82.1</c:v>
                </c:pt>
                <c:pt idx="6">
                  <c:v>82.1</c:v>
                </c:pt>
                <c:pt idx="7">
                  <c:v>82.1</c:v>
                </c:pt>
                <c:pt idx="8">
                  <c:v>82.1</c:v>
                </c:pt>
                <c:pt idx="9">
                  <c:v>82.1</c:v>
                </c:pt>
                <c:pt idx="10">
                  <c:v>82.1</c:v>
                </c:pt>
                <c:pt idx="11">
                  <c:v>82.1</c:v>
                </c:pt>
                <c:pt idx="12">
                  <c:v>82.1</c:v>
                </c:pt>
                <c:pt idx="13">
                  <c:v>82.1</c:v>
                </c:pt>
                <c:pt idx="14">
                  <c:v>82.1</c:v>
                </c:pt>
                <c:pt idx="15">
                  <c:v>82.1</c:v>
                </c:pt>
                <c:pt idx="16">
                  <c:v>82.1</c:v>
                </c:pt>
                <c:pt idx="17">
                  <c:v>82.1</c:v>
                </c:pt>
                <c:pt idx="18">
                  <c:v>82.1</c:v>
                </c:pt>
                <c:pt idx="19">
                  <c:v>82.1</c:v>
                </c:pt>
                <c:pt idx="20">
                  <c:v>82.1</c:v>
                </c:pt>
                <c:pt idx="21">
                  <c:v>82.1</c:v>
                </c:pt>
                <c:pt idx="22">
                  <c:v>82.1</c:v>
                </c:pt>
                <c:pt idx="23">
                  <c:v>82.1</c:v>
                </c:pt>
                <c:pt idx="24">
                  <c:v>82.1</c:v>
                </c:pt>
                <c:pt idx="25">
                  <c:v>82.1</c:v>
                </c:pt>
                <c:pt idx="26">
                  <c:v>82.1</c:v>
                </c:pt>
                <c:pt idx="27">
                  <c:v>82.1</c:v>
                </c:pt>
                <c:pt idx="28">
                  <c:v>82.1</c:v>
                </c:pt>
                <c:pt idx="29">
                  <c:v>82.1</c:v>
                </c:pt>
                <c:pt idx="30">
                  <c:v>82.1</c:v>
                </c:pt>
                <c:pt idx="31">
                  <c:v>82.1</c:v>
                </c:pt>
                <c:pt idx="32">
                  <c:v>82.1</c:v>
                </c:pt>
                <c:pt idx="33">
                  <c:v>82.1</c:v>
                </c:pt>
                <c:pt idx="34">
                  <c:v>82.1</c:v>
                </c:pt>
                <c:pt idx="35">
                  <c:v>82.1</c:v>
                </c:pt>
                <c:pt idx="36">
                  <c:v>82.1</c:v>
                </c:pt>
                <c:pt idx="37">
                  <c:v>82.1</c:v>
                </c:pt>
                <c:pt idx="38">
                  <c:v>82.1</c:v>
                </c:pt>
                <c:pt idx="39">
                  <c:v>82.1</c:v>
                </c:pt>
                <c:pt idx="40">
                  <c:v>82.1</c:v>
                </c:pt>
                <c:pt idx="41">
                  <c:v>82.1</c:v>
                </c:pt>
                <c:pt idx="42">
                  <c:v>82.1</c:v>
                </c:pt>
                <c:pt idx="43">
                  <c:v>82.1</c:v>
                </c:pt>
                <c:pt idx="44">
                  <c:v>82.1</c:v>
                </c:pt>
                <c:pt idx="45">
                  <c:v>82.1</c:v>
                </c:pt>
                <c:pt idx="46">
                  <c:v>82.1</c:v>
                </c:pt>
                <c:pt idx="47">
                  <c:v>82.1</c:v>
                </c:pt>
                <c:pt idx="48">
                  <c:v>82.1</c:v>
                </c:pt>
                <c:pt idx="49">
                  <c:v>82.1</c:v>
                </c:pt>
                <c:pt idx="50">
                  <c:v>82.1</c:v>
                </c:pt>
                <c:pt idx="51">
                  <c:v>82.1</c:v>
                </c:pt>
                <c:pt idx="52">
                  <c:v>82.1</c:v>
                </c:pt>
                <c:pt idx="53">
                  <c:v>82.1</c:v>
                </c:pt>
                <c:pt idx="54">
                  <c:v>82.1</c:v>
                </c:pt>
                <c:pt idx="55">
                  <c:v>82.1</c:v>
                </c:pt>
                <c:pt idx="56">
                  <c:v>82.1</c:v>
                </c:pt>
                <c:pt idx="57">
                  <c:v>82.1</c:v>
                </c:pt>
                <c:pt idx="58">
                  <c:v>82.1</c:v>
                </c:pt>
                <c:pt idx="59">
                  <c:v>82.1</c:v>
                </c:pt>
                <c:pt idx="60">
                  <c:v>82.1</c:v>
                </c:pt>
                <c:pt idx="61">
                  <c:v>82.1</c:v>
                </c:pt>
                <c:pt idx="62">
                  <c:v>82.1</c:v>
                </c:pt>
                <c:pt idx="63">
                  <c:v>82.1</c:v>
                </c:pt>
                <c:pt idx="64">
                  <c:v>82.1</c:v>
                </c:pt>
                <c:pt idx="65">
                  <c:v>82.1</c:v>
                </c:pt>
                <c:pt idx="66">
                  <c:v>82.1</c:v>
                </c:pt>
                <c:pt idx="67">
                  <c:v>82.1</c:v>
                </c:pt>
                <c:pt idx="68">
                  <c:v>82.1</c:v>
                </c:pt>
                <c:pt idx="69">
                  <c:v>82.1</c:v>
                </c:pt>
                <c:pt idx="70">
                  <c:v>82.1</c:v>
                </c:pt>
                <c:pt idx="71">
                  <c:v>82.1</c:v>
                </c:pt>
                <c:pt idx="72">
                  <c:v>82.1</c:v>
                </c:pt>
                <c:pt idx="73">
                  <c:v>82.1</c:v>
                </c:pt>
                <c:pt idx="74">
                  <c:v>82.1</c:v>
                </c:pt>
                <c:pt idx="75">
                  <c:v>82.1</c:v>
                </c:pt>
                <c:pt idx="76">
                  <c:v>82.1</c:v>
                </c:pt>
                <c:pt idx="77">
                  <c:v>82.1</c:v>
                </c:pt>
                <c:pt idx="78">
                  <c:v>82.1</c:v>
                </c:pt>
                <c:pt idx="79">
                  <c:v>82.1</c:v>
                </c:pt>
                <c:pt idx="80">
                  <c:v>82.1</c:v>
                </c:pt>
                <c:pt idx="81">
                  <c:v>82.1</c:v>
                </c:pt>
                <c:pt idx="82">
                  <c:v>82.1</c:v>
                </c:pt>
                <c:pt idx="83">
                  <c:v>82.1</c:v>
                </c:pt>
                <c:pt idx="84">
                  <c:v>82.1</c:v>
                </c:pt>
                <c:pt idx="85">
                  <c:v>82.1</c:v>
                </c:pt>
                <c:pt idx="86">
                  <c:v>82.1</c:v>
                </c:pt>
                <c:pt idx="87">
                  <c:v>82.1</c:v>
                </c:pt>
                <c:pt idx="88">
                  <c:v>82.1</c:v>
                </c:pt>
                <c:pt idx="89">
                  <c:v>82.1</c:v>
                </c:pt>
                <c:pt idx="90">
                  <c:v>82.1</c:v>
                </c:pt>
                <c:pt idx="91">
                  <c:v>82.1</c:v>
                </c:pt>
                <c:pt idx="92">
                  <c:v>82.1</c:v>
                </c:pt>
                <c:pt idx="93">
                  <c:v>82.1</c:v>
                </c:pt>
                <c:pt idx="94">
                  <c:v>82.1</c:v>
                </c:pt>
                <c:pt idx="95">
                  <c:v>82.1</c:v>
                </c:pt>
                <c:pt idx="96">
                  <c:v>82.1</c:v>
                </c:pt>
                <c:pt idx="97">
                  <c:v>82.1</c:v>
                </c:pt>
                <c:pt idx="98">
                  <c:v>82.1</c:v>
                </c:pt>
                <c:pt idx="99">
                  <c:v>82.1</c:v>
                </c:pt>
                <c:pt idx="100">
                  <c:v>82.1</c:v>
                </c:pt>
                <c:pt idx="101">
                  <c:v>82.1</c:v>
                </c:pt>
                <c:pt idx="102">
                  <c:v>82.1</c:v>
                </c:pt>
                <c:pt idx="103">
                  <c:v>82.1</c:v>
                </c:pt>
                <c:pt idx="104">
                  <c:v>82.1</c:v>
                </c:pt>
                <c:pt idx="105">
                  <c:v>82.1</c:v>
                </c:pt>
                <c:pt idx="106">
                  <c:v>82.1</c:v>
                </c:pt>
                <c:pt idx="107">
                  <c:v>82.1</c:v>
                </c:pt>
                <c:pt idx="108">
                  <c:v>82.1</c:v>
                </c:pt>
                <c:pt idx="109">
                  <c:v>82.1</c:v>
                </c:pt>
                <c:pt idx="110">
                  <c:v>82.1</c:v>
                </c:pt>
                <c:pt idx="111">
                  <c:v>82.1</c:v>
                </c:pt>
                <c:pt idx="112">
                  <c:v>82.1</c:v>
                </c:pt>
                <c:pt idx="113">
                  <c:v>82.1</c:v>
                </c:pt>
                <c:pt idx="114">
                  <c:v>82.1</c:v>
                </c:pt>
                <c:pt idx="115">
                  <c:v>82.1</c:v>
                </c:pt>
                <c:pt idx="116">
                  <c:v>82.1</c:v>
                </c:pt>
                <c:pt idx="117">
                  <c:v>82.1</c:v>
                </c:pt>
                <c:pt idx="118">
                  <c:v>82.1</c:v>
                </c:pt>
                <c:pt idx="119">
                  <c:v>82.1</c:v>
                </c:pt>
                <c:pt idx="120">
                  <c:v>82.1</c:v>
                </c:pt>
                <c:pt idx="121">
                  <c:v>82.1</c:v>
                </c:pt>
                <c:pt idx="122">
                  <c:v>82.1</c:v>
                </c:pt>
                <c:pt idx="123">
                  <c:v>82.1</c:v>
                </c:pt>
                <c:pt idx="124">
                  <c:v>82.1</c:v>
                </c:pt>
                <c:pt idx="125">
                  <c:v>82.1</c:v>
                </c:pt>
                <c:pt idx="126">
                  <c:v>82.1</c:v>
                </c:pt>
                <c:pt idx="127">
                  <c:v>82.1</c:v>
                </c:pt>
                <c:pt idx="128">
                  <c:v>82.1</c:v>
                </c:pt>
                <c:pt idx="129">
                  <c:v>82.1</c:v>
                </c:pt>
                <c:pt idx="130">
                  <c:v>82.1</c:v>
                </c:pt>
                <c:pt idx="131">
                  <c:v>82.1</c:v>
                </c:pt>
                <c:pt idx="132">
                  <c:v>82.1</c:v>
                </c:pt>
                <c:pt idx="133">
                  <c:v>82.1</c:v>
                </c:pt>
                <c:pt idx="134">
                  <c:v>82.1</c:v>
                </c:pt>
                <c:pt idx="135">
                  <c:v>82.1</c:v>
                </c:pt>
                <c:pt idx="136">
                  <c:v>82.1</c:v>
                </c:pt>
                <c:pt idx="137">
                  <c:v>82.1</c:v>
                </c:pt>
                <c:pt idx="138">
                  <c:v>82.1</c:v>
                </c:pt>
                <c:pt idx="139">
                  <c:v>82.1</c:v>
                </c:pt>
                <c:pt idx="140">
                  <c:v>82.1</c:v>
                </c:pt>
                <c:pt idx="141">
                  <c:v>82.1</c:v>
                </c:pt>
                <c:pt idx="142">
                  <c:v>82.1</c:v>
                </c:pt>
                <c:pt idx="143">
                  <c:v>82.1</c:v>
                </c:pt>
                <c:pt idx="144">
                  <c:v>82.1</c:v>
                </c:pt>
                <c:pt idx="145">
                  <c:v>82.1</c:v>
                </c:pt>
                <c:pt idx="146">
                  <c:v>82.1</c:v>
                </c:pt>
                <c:pt idx="147">
                  <c:v>82.1</c:v>
                </c:pt>
                <c:pt idx="148">
                  <c:v>82.1</c:v>
                </c:pt>
                <c:pt idx="149">
                  <c:v>82.1</c:v>
                </c:pt>
                <c:pt idx="150">
                  <c:v>82.1</c:v>
                </c:pt>
                <c:pt idx="151">
                  <c:v>82.1</c:v>
                </c:pt>
                <c:pt idx="152">
                  <c:v>82.1</c:v>
                </c:pt>
                <c:pt idx="153">
                  <c:v>82.1</c:v>
                </c:pt>
                <c:pt idx="154">
                  <c:v>82.1</c:v>
                </c:pt>
                <c:pt idx="155">
                  <c:v>82.1</c:v>
                </c:pt>
                <c:pt idx="156">
                  <c:v>82.1</c:v>
                </c:pt>
                <c:pt idx="157">
                  <c:v>82.1</c:v>
                </c:pt>
                <c:pt idx="158">
                  <c:v>82.1</c:v>
                </c:pt>
                <c:pt idx="159">
                  <c:v>82.1</c:v>
                </c:pt>
                <c:pt idx="160">
                  <c:v>82.1</c:v>
                </c:pt>
                <c:pt idx="161">
                  <c:v>82.1</c:v>
                </c:pt>
                <c:pt idx="162">
                  <c:v>82.1</c:v>
                </c:pt>
                <c:pt idx="163">
                  <c:v>82.1</c:v>
                </c:pt>
                <c:pt idx="164">
                  <c:v>82.1</c:v>
                </c:pt>
                <c:pt idx="165">
                  <c:v>82.1</c:v>
                </c:pt>
                <c:pt idx="166">
                  <c:v>82.1</c:v>
                </c:pt>
                <c:pt idx="167">
                  <c:v>82.1</c:v>
                </c:pt>
                <c:pt idx="168">
                  <c:v>82.1</c:v>
                </c:pt>
                <c:pt idx="169">
                  <c:v>82.1</c:v>
                </c:pt>
                <c:pt idx="170">
                  <c:v>82.1</c:v>
                </c:pt>
                <c:pt idx="171">
                  <c:v>82.1</c:v>
                </c:pt>
                <c:pt idx="172">
                  <c:v>82.1</c:v>
                </c:pt>
                <c:pt idx="173">
                  <c:v>82.1</c:v>
                </c:pt>
                <c:pt idx="174">
                  <c:v>82.1</c:v>
                </c:pt>
                <c:pt idx="175">
                  <c:v>82.1</c:v>
                </c:pt>
                <c:pt idx="176">
                  <c:v>82.1</c:v>
                </c:pt>
                <c:pt idx="177">
                  <c:v>82.1</c:v>
                </c:pt>
                <c:pt idx="178">
                  <c:v>82.1</c:v>
                </c:pt>
                <c:pt idx="179">
                  <c:v>82.1</c:v>
                </c:pt>
                <c:pt idx="180">
                  <c:v>82.1</c:v>
                </c:pt>
                <c:pt idx="181">
                  <c:v>82.1</c:v>
                </c:pt>
                <c:pt idx="182">
                  <c:v>82.1</c:v>
                </c:pt>
                <c:pt idx="183">
                  <c:v>82.1</c:v>
                </c:pt>
                <c:pt idx="184">
                  <c:v>82.1</c:v>
                </c:pt>
                <c:pt idx="185">
                  <c:v>82.1</c:v>
                </c:pt>
                <c:pt idx="186">
                  <c:v>82.1</c:v>
                </c:pt>
                <c:pt idx="187">
                  <c:v>82.1</c:v>
                </c:pt>
                <c:pt idx="188">
                  <c:v>82.1</c:v>
                </c:pt>
                <c:pt idx="189">
                  <c:v>82.1</c:v>
                </c:pt>
                <c:pt idx="190">
                  <c:v>82.1</c:v>
                </c:pt>
                <c:pt idx="191">
                  <c:v>82.1</c:v>
                </c:pt>
                <c:pt idx="192">
                  <c:v>82.1</c:v>
                </c:pt>
                <c:pt idx="193">
                  <c:v>82.1</c:v>
                </c:pt>
                <c:pt idx="194">
                  <c:v>82.1</c:v>
                </c:pt>
                <c:pt idx="195">
                  <c:v>82.1</c:v>
                </c:pt>
                <c:pt idx="196">
                  <c:v>82.1</c:v>
                </c:pt>
                <c:pt idx="197">
                  <c:v>82.1</c:v>
                </c:pt>
                <c:pt idx="198">
                  <c:v>82.1</c:v>
                </c:pt>
                <c:pt idx="199">
                  <c:v>82.1</c:v>
                </c:pt>
                <c:pt idx="200">
                  <c:v>82.1</c:v>
                </c:pt>
                <c:pt idx="201">
                  <c:v>82.1</c:v>
                </c:pt>
                <c:pt idx="202">
                  <c:v>82.1</c:v>
                </c:pt>
                <c:pt idx="203">
                  <c:v>82.1</c:v>
                </c:pt>
                <c:pt idx="204">
                  <c:v>82.1</c:v>
                </c:pt>
                <c:pt idx="205">
                  <c:v>82.1</c:v>
                </c:pt>
                <c:pt idx="206">
                  <c:v>82.1</c:v>
                </c:pt>
                <c:pt idx="207">
                  <c:v>82.1</c:v>
                </c:pt>
                <c:pt idx="208">
                  <c:v>82.1</c:v>
                </c:pt>
                <c:pt idx="209">
                  <c:v>82.1</c:v>
                </c:pt>
                <c:pt idx="210">
                  <c:v>82.1</c:v>
                </c:pt>
                <c:pt idx="211">
                  <c:v>82.1</c:v>
                </c:pt>
                <c:pt idx="212">
                  <c:v>82.1</c:v>
                </c:pt>
                <c:pt idx="213">
                  <c:v>82.1</c:v>
                </c:pt>
                <c:pt idx="214">
                  <c:v>82.1</c:v>
                </c:pt>
                <c:pt idx="215">
                  <c:v>82.1</c:v>
                </c:pt>
              </c:numCache>
            </c:numRef>
          </c:val>
        </c:ser>
        <c:marker val="1"/>
        <c:axId val="85268352"/>
        <c:axId val="85269888"/>
      </c:lineChart>
      <c:catAx>
        <c:axId val="85268352"/>
        <c:scaling>
          <c:orientation val="minMax"/>
        </c:scaling>
        <c:delete val="1"/>
        <c:axPos val="b"/>
        <c:tickLblPos val="none"/>
        <c:crossAx val="85269888"/>
        <c:crosses val="autoZero"/>
        <c:auto val="1"/>
        <c:lblAlgn val="ctr"/>
        <c:lblOffset val="100"/>
      </c:catAx>
      <c:valAx>
        <c:axId val="85269888"/>
        <c:scaling>
          <c:orientation val="minMax"/>
        </c:scaling>
        <c:axPos val="l"/>
        <c:majorGridlines/>
        <c:numFmt formatCode="#,##0" sourceLinked="0"/>
        <c:tickLblPos val="nextTo"/>
        <c:crossAx val="85268352"/>
        <c:crosses val="autoZero"/>
        <c:crossBetween val="between"/>
      </c:valAx>
    </c:plotArea>
    <c:legend>
      <c:legendPos val="r"/>
      <c:legendEntry>
        <c:idx val="0"/>
        <c:delete val="1"/>
      </c:legendEntry>
      <c:layout>
        <c:manualLayout>
          <c:xMode val="edge"/>
          <c:yMode val="edge"/>
          <c:x val="0.68294884931915889"/>
          <c:y val="3.0341604200840429E-2"/>
          <c:w val="0.16718736662398617"/>
          <c:h val="9.1572750086591687E-2"/>
        </c:manualLayout>
      </c:layout>
    </c:legend>
    <c:plotVisOnly val="1"/>
    <c:dispBlanksAs val="gap"/>
  </c:chart>
  <c:externalData r:id="rId1"/>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8.604293567077699E-2"/>
          <c:y val="4.8245614035087717E-2"/>
          <c:w val="0.87936586936066941"/>
          <c:h val="0.80568724962011362"/>
        </c:manualLayout>
      </c:layout>
      <c:lineChart>
        <c:grouping val="standard"/>
        <c:ser>
          <c:idx val="0"/>
          <c:order val="0"/>
          <c:tx>
            <c:strRef>
              <c:f>'S:\Welsh Medicines Partnership\WAPSU\WAPSU Projects\YCC Data\YCC Data 2015-16\Q3 2015-16\[YC Trend data Q3 2015-16 KJ.xlsx]Trend GP yellow cards (2)'!$B$4</c:f>
              <c:strCache>
                <c:ptCount val="1"/>
                <c:pt idx="0">
                  <c:v>ABMU</c:v>
                </c:pt>
              </c:strCache>
            </c:strRef>
          </c:tx>
          <c:spPr>
            <a:ln w="25400">
              <a:solidFill>
                <a:schemeClr val="accent6">
                  <a:lumMod val="75000"/>
                </a:schemeClr>
              </a:solidFill>
            </a:ln>
          </c:spPr>
          <c:marker>
            <c:symbol val="circle"/>
            <c:size val="5"/>
            <c:spPr>
              <a:solidFill>
                <a:schemeClr val="accent6">
                  <a:lumMod val="75000"/>
                </a:schemeClr>
              </a:solidFill>
              <a:ln>
                <a:solidFill>
                  <a:schemeClr val="tx1"/>
                </a:solidFill>
              </a:ln>
            </c:spPr>
          </c:marker>
          <c:cat>
            <c:numRef>
              <c:f>'Trend data for report'!$A$19:$A$38</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'S:\Welsh Medicines Partnership\WAPSU\WAPSU Projects\YCC Data\YCC Data 2015-16\Q3 2015-16\[YC Trend data Q3 2015-16 KJ.xlsx]Trend GP yellow cards (2)'!$B$5:$B$24</c:f>
              <c:numCache>
                <c:formatCode>General</c:formatCode>
                <c:ptCount val="20"/>
                <c:pt idx="0">
                  <c:v>0.4</c:v>
                </c:pt>
                <c:pt idx="1">
                  <c:v>0.70000000000000062</c:v>
                </c:pt>
                <c:pt idx="2">
                  <c:v>0.9</c:v>
                </c:pt>
                <c:pt idx="3">
                  <c:v>1.1000000000000001</c:v>
                </c:pt>
                <c:pt idx="4">
                  <c:v>0.4</c:v>
                </c:pt>
                <c:pt idx="5">
                  <c:v>0.70000000000000062</c:v>
                </c:pt>
                <c:pt idx="6">
                  <c:v>0.9</c:v>
                </c:pt>
                <c:pt idx="7">
                  <c:v>1.3</c:v>
                </c:pt>
                <c:pt idx="8">
                  <c:v>0.9</c:v>
                </c:pt>
                <c:pt idx="9">
                  <c:v>3.5</c:v>
                </c:pt>
                <c:pt idx="10">
                  <c:v>1.8</c:v>
                </c:pt>
                <c:pt idx="11">
                  <c:v>2.7530917220038202</c:v>
                </c:pt>
                <c:pt idx="12">
                  <c:v>5.6897228921412104</c:v>
                </c:pt>
                <c:pt idx="13">
                  <c:v>8.9934329585458546</c:v>
                </c:pt>
                <c:pt idx="14">
                  <c:v>10.278209095480891</c:v>
                </c:pt>
                <c:pt idx="15">
                  <c:v>16.518550332022862</c:v>
                </c:pt>
                <c:pt idx="16">
                  <c:v>8.9934329585458546</c:v>
                </c:pt>
                <c:pt idx="17">
                  <c:v>6.2403412365419699</c:v>
                </c:pt>
                <c:pt idx="18">
                  <c:v>8.81</c:v>
                </c:pt>
                <c:pt idx="19">
                  <c:v>16.634767428743071</c:v>
                </c:pt>
              </c:numCache>
            </c:numRef>
          </c:val>
        </c:ser>
        <c:ser>
          <c:idx val="1"/>
          <c:order val="1"/>
          <c:tx>
            <c:strRef>
              <c:f>'S:\Welsh Medicines Partnership\WAPSU\WAPSU Projects\YCC Data\YCC Data 2015-16\Q3 2015-16\[YC Trend data Q3 2015-16 KJ.xlsx]Trend GP yellow cards (2)'!$C$4</c:f>
              <c:strCache>
                <c:ptCount val="1"/>
                <c:pt idx="0">
                  <c:v>Aneurin Bevan</c:v>
                </c:pt>
              </c:strCache>
            </c:strRef>
          </c:tx>
          <c:spPr>
            <a:ln w="25400">
              <a:solidFill>
                <a:srgbClr val="C5C000"/>
              </a:solidFill>
            </a:ln>
          </c:spPr>
          <c:marker>
            <c:symbol val="circle"/>
            <c:size val="5"/>
            <c:spPr>
              <a:solidFill>
                <a:srgbClr val="C5C000"/>
              </a:solidFill>
              <a:ln>
                <a:solidFill>
                  <a:schemeClr val="tx1"/>
                </a:solidFill>
              </a:ln>
            </c:spPr>
          </c:marker>
          <c:cat>
            <c:numRef>
              <c:f>'Trend data for report'!$A$19:$A$38</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'S:\Welsh Medicines Partnership\WAPSU\WAPSU Projects\YCC Data\YCC Data 2015-16\Q3 2015-16\[YC Trend data Q3 2015-16 KJ.xlsx]Trend GP yellow cards (2)'!$C$5:$C$24</c:f>
              <c:numCache>
                <c:formatCode>General</c:formatCode>
                <c:ptCount val="20"/>
                <c:pt idx="0">
                  <c:v>1</c:v>
                </c:pt>
                <c:pt idx="1">
                  <c:v>1.5</c:v>
                </c:pt>
                <c:pt idx="2">
                  <c:v>0.5</c:v>
                </c:pt>
                <c:pt idx="3">
                  <c:v>0.5</c:v>
                </c:pt>
                <c:pt idx="4">
                  <c:v>0.8</c:v>
                </c:pt>
                <c:pt idx="5">
                  <c:v>1.3</c:v>
                </c:pt>
                <c:pt idx="6">
                  <c:v>1.3</c:v>
                </c:pt>
                <c:pt idx="7">
                  <c:v>0.30000000000000032</c:v>
                </c:pt>
                <c:pt idx="8">
                  <c:v>0.5</c:v>
                </c:pt>
                <c:pt idx="9">
                  <c:v>1</c:v>
                </c:pt>
                <c:pt idx="10">
                  <c:v>2</c:v>
                </c:pt>
                <c:pt idx="11">
                  <c:v>1.0017664481702682</c:v>
                </c:pt>
                <c:pt idx="12">
                  <c:v>1.5026496722554044</c:v>
                </c:pt>
                <c:pt idx="13">
                  <c:v>2.3374550457306387</c:v>
                </c:pt>
                <c:pt idx="14">
                  <c:v>2.3374550457306387</c:v>
                </c:pt>
                <c:pt idx="15">
                  <c:v>3.3392214939009013</c:v>
                </c:pt>
                <c:pt idx="16">
                  <c:v>2.0035328963405492</c:v>
                </c:pt>
                <c:pt idx="17">
                  <c:v>1.1687275228653253</c:v>
                </c:pt>
                <c:pt idx="18">
                  <c:v>1.1700000000000021</c:v>
                </c:pt>
                <c:pt idx="19">
                  <c:v>1.5506520491866891</c:v>
                </c:pt>
              </c:numCache>
            </c:numRef>
          </c:val>
        </c:ser>
        <c:ser>
          <c:idx val="2"/>
          <c:order val="2"/>
          <c:tx>
            <c:strRef>
              <c:f>'S:\Welsh Medicines Partnership\WAPSU\WAPSU Projects\YCC Data\YCC Data 2015-16\Q3 2015-16\[YC Trend data Q3 2015-16 KJ.xlsx]Trend GP yellow cards (2)'!$D$4</c:f>
              <c:strCache>
                <c:ptCount val="1"/>
                <c:pt idx="0">
                  <c:v>BCU</c:v>
                </c:pt>
              </c:strCache>
            </c:strRef>
          </c:tx>
          <c:spPr>
            <a:ln w="25400">
              <a:solidFill>
                <a:srgbClr val="00B050"/>
              </a:solidFill>
            </a:ln>
          </c:spPr>
          <c:marker>
            <c:symbol val="circle"/>
            <c:size val="5"/>
            <c:spPr>
              <a:solidFill>
                <a:srgbClr val="00B050"/>
              </a:solidFill>
              <a:ln>
                <a:solidFill>
                  <a:schemeClr val="tx1"/>
                </a:solidFill>
              </a:ln>
            </c:spPr>
          </c:marker>
          <c:cat>
            <c:numRef>
              <c:f>'Trend data for report'!$A$19:$A$38</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'S:\Welsh Medicines Partnership\WAPSU\WAPSU Projects\YCC Data\YCC Data 2015-16\Q3 2015-16\[YC Trend data Q3 2015-16 KJ.xlsx]Trend GP yellow cards (2)'!$D$5:$D$24</c:f>
              <c:numCache>
                <c:formatCode>General</c:formatCode>
                <c:ptCount val="20"/>
                <c:pt idx="0">
                  <c:v>1.3</c:v>
                </c:pt>
                <c:pt idx="1">
                  <c:v>0.9</c:v>
                </c:pt>
                <c:pt idx="2">
                  <c:v>1.1000000000000001</c:v>
                </c:pt>
                <c:pt idx="3">
                  <c:v>0.70000000000000062</c:v>
                </c:pt>
                <c:pt idx="4">
                  <c:v>1</c:v>
                </c:pt>
                <c:pt idx="5">
                  <c:v>1</c:v>
                </c:pt>
                <c:pt idx="6">
                  <c:v>1.4</c:v>
                </c:pt>
                <c:pt idx="7">
                  <c:v>1.1000000000000001</c:v>
                </c:pt>
                <c:pt idx="8">
                  <c:v>1.7</c:v>
                </c:pt>
                <c:pt idx="9">
                  <c:v>3.7</c:v>
                </c:pt>
                <c:pt idx="10">
                  <c:v>4.3</c:v>
                </c:pt>
                <c:pt idx="11">
                  <c:v>4.2565085562916165</c:v>
                </c:pt>
                <c:pt idx="12">
                  <c:v>4.398392174834699</c:v>
                </c:pt>
                <c:pt idx="13">
                  <c:v>5.3915775046360475</c:v>
                </c:pt>
                <c:pt idx="14">
                  <c:v>7.0941809271526672</c:v>
                </c:pt>
                <c:pt idx="15">
                  <c:v>18.161103173510892</c:v>
                </c:pt>
                <c:pt idx="16">
                  <c:v>11.066922246358224</c:v>
                </c:pt>
                <c:pt idx="17">
                  <c:v>6.6685300715235245</c:v>
                </c:pt>
                <c:pt idx="18">
                  <c:v>6.1</c:v>
                </c:pt>
                <c:pt idx="19">
                  <c:v>12.103083692823736</c:v>
                </c:pt>
              </c:numCache>
            </c:numRef>
          </c:val>
        </c:ser>
        <c:ser>
          <c:idx val="3"/>
          <c:order val="3"/>
          <c:tx>
            <c:strRef>
              <c:f>'S:\Welsh Medicines Partnership\WAPSU\WAPSU Projects\YCC Data\YCC Data 2015-16\Q3 2015-16\[YC Trend data Q3 2015-16 KJ.xlsx]Trend GP yellow cards (2)'!$E$4</c:f>
              <c:strCache>
                <c:ptCount val="1"/>
                <c:pt idx="0">
                  <c:v>Cardiff and Vale</c:v>
                </c:pt>
              </c:strCache>
            </c:strRef>
          </c:tx>
          <c:spPr>
            <a:ln w="25400">
              <a:solidFill>
                <a:schemeClr val="tx2">
                  <a:lumMod val="60000"/>
                  <a:lumOff val="40000"/>
                </a:schemeClr>
              </a:solidFill>
            </a:ln>
          </c:spPr>
          <c:marker>
            <c:symbol val="circle"/>
            <c:size val="5"/>
            <c:spPr>
              <a:solidFill>
                <a:schemeClr val="tx2">
                  <a:lumMod val="60000"/>
                  <a:lumOff val="40000"/>
                </a:schemeClr>
              </a:solidFill>
              <a:ln>
                <a:solidFill>
                  <a:schemeClr val="tx1"/>
                </a:solidFill>
              </a:ln>
            </c:spPr>
          </c:marker>
          <c:cat>
            <c:numRef>
              <c:f>'Trend data for report'!$A$19:$A$38</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'S:\Welsh Medicines Partnership\WAPSU\WAPSU Projects\YCC Data\YCC Data 2015-16\Q3 2015-16\[YC Trend data Q3 2015-16 KJ.xlsx]Trend GP yellow cards (2)'!$E$5:$E$24</c:f>
              <c:numCache>
                <c:formatCode>General</c:formatCode>
                <c:ptCount val="20"/>
                <c:pt idx="0">
                  <c:v>1.8</c:v>
                </c:pt>
                <c:pt idx="1">
                  <c:v>0.8</c:v>
                </c:pt>
                <c:pt idx="2">
                  <c:v>1.4</c:v>
                </c:pt>
                <c:pt idx="3">
                  <c:v>0.60000000000000064</c:v>
                </c:pt>
                <c:pt idx="4">
                  <c:v>0.60000000000000064</c:v>
                </c:pt>
                <c:pt idx="5">
                  <c:v>1.2</c:v>
                </c:pt>
                <c:pt idx="6">
                  <c:v>0.60000000000000064</c:v>
                </c:pt>
                <c:pt idx="7">
                  <c:v>0.2</c:v>
                </c:pt>
                <c:pt idx="8">
                  <c:v>2.2000000000000002</c:v>
                </c:pt>
                <c:pt idx="9">
                  <c:v>2</c:v>
                </c:pt>
                <c:pt idx="10">
                  <c:v>2.6</c:v>
                </c:pt>
                <c:pt idx="11">
                  <c:v>0.98770894982833557</c:v>
                </c:pt>
                <c:pt idx="12">
                  <c:v>0.79016715986266284</c:v>
                </c:pt>
                <c:pt idx="13">
                  <c:v>0.98770894982833557</c:v>
                </c:pt>
                <c:pt idx="14">
                  <c:v>1.1852507397940086</c:v>
                </c:pt>
                <c:pt idx="15">
                  <c:v>0.79016715986266284</c:v>
                </c:pt>
                <c:pt idx="16">
                  <c:v>1.5803343197253379</c:v>
                </c:pt>
                <c:pt idx="17">
                  <c:v>8.6918387584893573</c:v>
                </c:pt>
                <c:pt idx="18">
                  <c:v>6.91</c:v>
                </c:pt>
                <c:pt idx="19">
                  <c:v>22.615093188707387</c:v>
                </c:pt>
              </c:numCache>
            </c:numRef>
          </c:val>
        </c:ser>
        <c:ser>
          <c:idx val="4"/>
          <c:order val="4"/>
          <c:tx>
            <c:strRef>
              <c:f>'S:\Welsh Medicines Partnership\WAPSU\WAPSU Projects\YCC Data\YCC Data 2015-16\Q3 2015-16\[YC Trend data Q3 2015-16 KJ.xlsx]Trend GP yellow cards (2)'!$F$4</c:f>
              <c:strCache>
                <c:ptCount val="1"/>
                <c:pt idx="0">
                  <c:v>Cwm Taf</c:v>
                </c:pt>
              </c:strCache>
            </c:strRef>
          </c:tx>
          <c:spPr>
            <a:ln w="25400">
              <a:solidFill>
                <a:srgbClr val="66FFFF"/>
              </a:solidFill>
            </a:ln>
          </c:spPr>
          <c:marker>
            <c:symbol val="circle"/>
            <c:size val="5"/>
            <c:spPr>
              <a:solidFill>
                <a:srgbClr val="66FFFF"/>
              </a:solidFill>
              <a:ln>
                <a:solidFill>
                  <a:schemeClr val="tx1"/>
                </a:solidFill>
              </a:ln>
            </c:spPr>
          </c:marker>
          <c:cat>
            <c:numRef>
              <c:f>'Trend data for report'!$A$19:$A$38</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'S:\Welsh Medicines Partnership\WAPSU\WAPSU Projects\YCC Data\YCC Data 2015-16\Q3 2015-16\[YC Trend data Q3 2015-16 KJ.xlsx]Trend GP yellow cards (2)'!$F$5:$F$24</c:f>
              <c:numCache>
                <c:formatCode>General</c:formatCode>
                <c:ptCount val="20"/>
                <c:pt idx="0">
                  <c:v>1.3</c:v>
                </c:pt>
                <c:pt idx="1">
                  <c:v>0.30000000000000032</c:v>
                </c:pt>
                <c:pt idx="2">
                  <c:v>0</c:v>
                </c:pt>
                <c:pt idx="3">
                  <c:v>0.30000000000000032</c:v>
                </c:pt>
                <c:pt idx="4">
                  <c:v>0.60000000000000064</c:v>
                </c:pt>
                <c:pt idx="5">
                  <c:v>0.30000000000000032</c:v>
                </c:pt>
                <c:pt idx="6">
                  <c:v>1.6</c:v>
                </c:pt>
                <c:pt idx="7">
                  <c:v>0.30000000000000032</c:v>
                </c:pt>
                <c:pt idx="8">
                  <c:v>0.9</c:v>
                </c:pt>
                <c:pt idx="9">
                  <c:v>1.6</c:v>
                </c:pt>
                <c:pt idx="10">
                  <c:v>1.6</c:v>
                </c:pt>
                <c:pt idx="11">
                  <c:v>1.3160448902912081</c:v>
                </c:pt>
                <c:pt idx="12">
                  <c:v>0.32901122257280363</c:v>
                </c:pt>
                <c:pt idx="13">
                  <c:v>3.6191234483008219</c:v>
                </c:pt>
                <c:pt idx="14">
                  <c:v>4.6061571160192276</c:v>
                </c:pt>
                <c:pt idx="15">
                  <c:v>5.2641795611648305</c:v>
                </c:pt>
                <c:pt idx="16">
                  <c:v>3.9481346708736242</c:v>
                </c:pt>
                <c:pt idx="17">
                  <c:v>2.3030785580096151</c:v>
                </c:pt>
                <c:pt idx="18">
                  <c:v>2.96</c:v>
                </c:pt>
                <c:pt idx="19">
                  <c:v>4.7304808533787455</c:v>
                </c:pt>
              </c:numCache>
            </c:numRef>
          </c:val>
        </c:ser>
        <c:ser>
          <c:idx val="5"/>
          <c:order val="5"/>
          <c:tx>
            <c:strRef>
              <c:f>'S:\Welsh Medicines Partnership\WAPSU\WAPSU Projects\YCC Data\YCC Data 2015-16\Q3 2015-16\[YC Trend data Q3 2015-16 KJ.xlsx]Trend GP yellow cards (2)'!$G$4</c:f>
              <c:strCache>
                <c:ptCount val="1"/>
                <c:pt idx="0">
                  <c:v>Hywel Dda</c:v>
                </c:pt>
              </c:strCache>
            </c:strRef>
          </c:tx>
          <c:spPr>
            <a:ln w="25400">
              <a:solidFill>
                <a:srgbClr val="FF0000"/>
              </a:solidFill>
            </a:ln>
          </c:spPr>
          <c:marker>
            <c:symbol val="circle"/>
            <c:size val="5"/>
            <c:spPr>
              <a:solidFill>
                <a:srgbClr val="FF0000"/>
              </a:solidFill>
              <a:ln>
                <a:solidFill>
                  <a:schemeClr val="tx1"/>
                </a:solidFill>
              </a:ln>
            </c:spPr>
          </c:marker>
          <c:cat>
            <c:numRef>
              <c:f>'Trend data for report'!$A$19:$A$38</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'S:\Welsh Medicines Partnership\WAPSU\WAPSU Projects\YCC Data\YCC Data 2015-16\Q3 2015-16\[YC Trend data Q3 2015-16 KJ.xlsx]Trend GP yellow cards (2)'!$G$5:$G$24</c:f>
              <c:numCache>
                <c:formatCode>General</c:formatCode>
                <c:ptCount val="20"/>
                <c:pt idx="0">
                  <c:v>1.5</c:v>
                </c:pt>
                <c:pt idx="1">
                  <c:v>0.8</c:v>
                </c:pt>
                <c:pt idx="2">
                  <c:v>1.3</c:v>
                </c:pt>
                <c:pt idx="3">
                  <c:v>0.5</c:v>
                </c:pt>
                <c:pt idx="4">
                  <c:v>0.5</c:v>
                </c:pt>
                <c:pt idx="5">
                  <c:v>0.5</c:v>
                </c:pt>
                <c:pt idx="6">
                  <c:v>1</c:v>
                </c:pt>
                <c:pt idx="7">
                  <c:v>1.3</c:v>
                </c:pt>
                <c:pt idx="8">
                  <c:v>0</c:v>
                </c:pt>
                <c:pt idx="9">
                  <c:v>1.8</c:v>
                </c:pt>
                <c:pt idx="10">
                  <c:v>1.3</c:v>
                </c:pt>
                <c:pt idx="11">
                  <c:v>1.2766598493030721</c:v>
                </c:pt>
                <c:pt idx="12">
                  <c:v>0.76599590958184605</c:v>
                </c:pt>
                <c:pt idx="13">
                  <c:v>0.76599590958184605</c:v>
                </c:pt>
                <c:pt idx="14">
                  <c:v>0.76599590958184605</c:v>
                </c:pt>
                <c:pt idx="15">
                  <c:v>1.5319918191636788</c:v>
                </c:pt>
                <c:pt idx="16">
                  <c:v>2.2979877287455497</c:v>
                </c:pt>
                <c:pt idx="17">
                  <c:v>8.4259550054002705</c:v>
                </c:pt>
                <c:pt idx="18">
                  <c:v>6.64</c:v>
                </c:pt>
                <c:pt idx="19">
                  <c:v>4.1667860277247355</c:v>
                </c:pt>
              </c:numCache>
            </c:numRef>
          </c:val>
        </c:ser>
        <c:ser>
          <c:idx val="6"/>
          <c:order val="6"/>
          <c:tx>
            <c:strRef>
              <c:f>'S:\Welsh Medicines Partnership\WAPSU\WAPSU Projects\YCC Data\YCC Data 2015-16\Q3 2015-16\[YC Trend data Q3 2015-16 KJ.xlsx]Trend GP yellow cards (2)'!$H$4</c:f>
              <c:strCache>
                <c:ptCount val="1"/>
                <c:pt idx="0">
                  <c:v>Powys</c:v>
                </c:pt>
              </c:strCache>
            </c:strRef>
          </c:tx>
          <c:spPr>
            <a:ln w="25400">
              <a:solidFill>
                <a:srgbClr val="7030A0"/>
              </a:solidFill>
            </a:ln>
          </c:spPr>
          <c:marker>
            <c:symbol val="circle"/>
            <c:size val="5"/>
            <c:spPr>
              <a:solidFill>
                <a:srgbClr val="7030A0"/>
              </a:solidFill>
              <a:ln>
                <a:solidFill>
                  <a:schemeClr val="tx1"/>
                </a:solidFill>
              </a:ln>
            </c:spPr>
          </c:marker>
          <c:cat>
            <c:numRef>
              <c:f>'Trend data for report'!$A$19:$A$38</c:f>
              <c:numCache>
                <c:formatCode>mmm\-yy</c:formatCode>
                <c:ptCount val="20"/>
                <c:pt idx="0">
                  <c:v>40695</c:v>
                </c:pt>
                <c:pt idx="1">
                  <c:v>40787</c:v>
                </c:pt>
                <c:pt idx="2">
                  <c:v>40878</c:v>
                </c:pt>
                <c:pt idx="3">
                  <c:v>40969</c:v>
                </c:pt>
                <c:pt idx="4">
                  <c:v>41061</c:v>
                </c:pt>
                <c:pt idx="5">
                  <c:v>41153</c:v>
                </c:pt>
                <c:pt idx="6">
                  <c:v>41244</c:v>
                </c:pt>
                <c:pt idx="7">
                  <c:v>41334</c:v>
                </c:pt>
                <c:pt idx="8">
                  <c:v>41426</c:v>
                </c:pt>
                <c:pt idx="9">
                  <c:v>41518</c:v>
                </c:pt>
                <c:pt idx="10">
                  <c:v>41609</c:v>
                </c:pt>
                <c:pt idx="11">
                  <c:v>41699</c:v>
                </c:pt>
                <c:pt idx="12">
                  <c:v>41791</c:v>
                </c:pt>
                <c:pt idx="13">
                  <c:v>41883</c:v>
                </c:pt>
                <c:pt idx="14">
                  <c:v>41974</c:v>
                </c:pt>
                <c:pt idx="15">
                  <c:v>42064</c:v>
                </c:pt>
                <c:pt idx="16">
                  <c:v>42156</c:v>
                </c:pt>
                <c:pt idx="17">
                  <c:v>42248</c:v>
                </c:pt>
                <c:pt idx="18">
                  <c:v>42339</c:v>
                </c:pt>
                <c:pt idx="19">
                  <c:v>42430</c:v>
                </c:pt>
              </c:numCache>
            </c:numRef>
          </c:cat>
          <c:val>
            <c:numRef>
              <c:f>'S:\Welsh Medicines Partnership\WAPSU\WAPSU Projects\YCC Data\YCC Data 2015-16\Q3 2015-16\[YC Trend data Q3 2015-16 KJ.xlsx]Trend GP yellow cards (2)'!$H$5:$H$24</c:f>
              <c:numCache>
                <c:formatCode>General</c:formatCode>
                <c:ptCount val="20"/>
                <c:pt idx="0">
                  <c:v>1.4</c:v>
                </c:pt>
                <c:pt idx="1">
                  <c:v>0.70000000000000062</c:v>
                </c:pt>
                <c:pt idx="2">
                  <c:v>0.70000000000000062</c:v>
                </c:pt>
                <c:pt idx="3">
                  <c:v>0</c:v>
                </c:pt>
                <c:pt idx="4">
                  <c:v>0.70000000000000062</c:v>
                </c:pt>
                <c:pt idx="5">
                  <c:v>2.1</c:v>
                </c:pt>
                <c:pt idx="6">
                  <c:v>1.4</c:v>
                </c:pt>
                <c:pt idx="7">
                  <c:v>1.4</c:v>
                </c:pt>
                <c:pt idx="8">
                  <c:v>2.1</c:v>
                </c:pt>
                <c:pt idx="9">
                  <c:v>7.2</c:v>
                </c:pt>
                <c:pt idx="10">
                  <c:v>1.4</c:v>
                </c:pt>
                <c:pt idx="11">
                  <c:v>2.1687269572760934</c:v>
                </c:pt>
                <c:pt idx="12">
                  <c:v>2.1687269572760934</c:v>
                </c:pt>
                <c:pt idx="13">
                  <c:v>2.8916359430347547</c:v>
                </c:pt>
                <c:pt idx="14">
                  <c:v>5.0603629003108503</c:v>
                </c:pt>
                <c:pt idx="15">
                  <c:v>5.0603629003108503</c:v>
                </c:pt>
                <c:pt idx="16">
                  <c:v>5.0603629003108503</c:v>
                </c:pt>
                <c:pt idx="17">
                  <c:v>2.8916359430347547</c:v>
                </c:pt>
                <c:pt idx="18">
                  <c:v>7.23</c:v>
                </c:pt>
                <c:pt idx="19">
                  <c:v>2.2611644997173612</c:v>
                </c:pt>
              </c:numCache>
            </c:numRef>
          </c:val>
        </c:ser>
        <c:marker val="1"/>
        <c:axId val="85515648"/>
        <c:axId val="85514880"/>
      </c:lineChart>
      <c:dateAx>
        <c:axId val="85515648"/>
        <c:scaling>
          <c:orientation val="minMax"/>
        </c:scaling>
        <c:axPos val="b"/>
        <c:numFmt formatCode="mmm\-yy" sourceLinked="1"/>
        <c:tickLblPos val="nextTo"/>
        <c:txPr>
          <a:bodyPr rot="-5400000"/>
          <a:lstStyle/>
          <a:p>
            <a:pPr>
              <a:defRPr sz="700"/>
            </a:pPr>
            <a:endParaRPr lang="en-US"/>
          </a:p>
        </c:txPr>
        <c:crossAx val="85514880"/>
        <c:crosses val="autoZero"/>
        <c:lblOffset val="100"/>
        <c:baseTimeUnit val="months"/>
        <c:majorUnit val="3"/>
        <c:majorTimeUnit val="months"/>
      </c:dateAx>
      <c:valAx>
        <c:axId val="85514880"/>
        <c:scaling>
          <c:orientation val="minMax"/>
        </c:scaling>
        <c:axPos val="l"/>
        <c:title>
          <c:tx>
            <c:rich>
              <a:bodyPr rot="-5400000" vert="horz"/>
              <a:lstStyle/>
              <a:p>
                <a:pPr>
                  <a:defRPr sz="700"/>
                </a:pPr>
                <a:r>
                  <a:rPr lang="en-US" sz="700"/>
                  <a:t>Number of reports per 100,000 population</a:t>
                </a:r>
              </a:p>
            </c:rich>
          </c:tx>
          <c:layout>
            <c:manualLayout>
              <c:xMode val="edge"/>
              <c:yMode val="edge"/>
              <c:x val="2.4032770305215136E-2"/>
              <c:y val="0.30889644740327998"/>
            </c:manualLayout>
          </c:layout>
        </c:title>
        <c:numFmt formatCode="General" sourceLinked="1"/>
        <c:tickLblPos val="nextTo"/>
        <c:txPr>
          <a:bodyPr/>
          <a:lstStyle/>
          <a:p>
            <a:pPr>
              <a:defRPr sz="700"/>
            </a:pPr>
            <a:endParaRPr lang="en-US"/>
          </a:p>
        </c:txPr>
        <c:crossAx val="85515648"/>
        <c:crossesAt val="40695"/>
        <c:crossBetween val="between"/>
      </c:valAx>
    </c:plotArea>
    <c:plotVisOnly val="1"/>
    <c:dispBlanksAs val="gap"/>
  </c:chart>
  <c:spPr>
    <a:ln>
      <a:noFill/>
    </a:ln>
  </c:spPr>
  <c:txPr>
    <a:bodyPr/>
    <a:lstStyle/>
    <a:p>
      <a:pPr>
        <a:defRPr sz="800">
          <a:latin typeface="Arial" pitchFamily="34" charset="0"/>
          <a:cs typeface="Arial" pitchFamily="34" charset="0"/>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Lipids!$B$12</c:f>
              <c:strCache>
                <c:ptCount val="1"/>
                <c:pt idx="0">
                  <c:v>ABMU</c:v>
                </c:pt>
              </c:strCache>
            </c:strRef>
          </c:tx>
          <c:marker>
            <c:symbol val="circle"/>
            <c:size val="5"/>
            <c:spPr>
              <a:ln>
                <a:solidFill>
                  <a:schemeClr val="tx1"/>
                </a:solidFill>
              </a:ln>
            </c:spPr>
          </c:marker>
          <c:cat>
            <c:numRef>
              <c:f>Lipids!$C$11:$P$11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Lipids!$C$12:$P$12</c:f>
              <c:numCache>
                <c:formatCode>0.00</c:formatCode>
                <c:ptCount val="12"/>
                <c:pt idx="0" formatCode="General">
                  <c:v>3.1</c:v>
                </c:pt>
                <c:pt idx="1">
                  <c:v>3.0496899991014468</c:v>
                </c:pt>
                <c:pt idx="2" formatCode="General">
                  <c:v>3.04</c:v>
                </c:pt>
                <c:pt idx="3" formatCode="General">
                  <c:v>2.94</c:v>
                </c:pt>
                <c:pt idx="4" formatCode="General">
                  <c:v>2.8299999999999987</c:v>
                </c:pt>
                <c:pt idx="5" formatCode="General">
                  <c:v>2.72</c:v>
                </c:pt>
                <c:pt idx="6" formatCode="General">
                  <c:v>2.62</c:v>
                </c:pt>
                <c:pt idx="7" formatCode="General">
                  <c:v>2.64</c:v>
                </c:pt>
                <c:pt idx="8" formatCode="General">
                  <c:v>2.66</c:v>
                </c:pt>
                <c:pt idx="9" formatCode="General">
                  <c:v>2.65</c:v>
                </c:pt>
                <c:pt idx="10" formatCode="General">
                  <c:v>2.58</c:v>
                </c:pt>
                <c:pt idx="11" formatCode="General">
                  <c:v>2.48</c:v>
                </c:pt>
              </c:numCache>
            </c:numRef>
          </c:val>
        </c:ser>
        <c:ser>
          <c:idx val="1"/>
          <c:order val="1"/>
          <c:tx>
            <c:strRef>
              <c:f>Lipids!$B$13</c:f>
              <c:strCache>
                <c:ptCount val="1"/>
                <c:pt idx="0">
                  <c:v>Aneurin Bevan</c:v>
                </c:pt>
              </c:strCache>
            </c:strRef>
          </c:tx>
          <c:marker>
            <c:symbol val="circle"/>
            <c:size val="5"/>
            <c:spPr>
              <a:ln>
                <a:solidFill>
                  <a:schemeClr val="tx1"/>
                </a:solidFill>
              </a:ln>
            </c:spPr>
          </c:marker>
          <c:cat>
            <c:numRef>
              <c:f>Lipids!$C$11:$P$11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Lipids!$C$13:$P$13</c:f>
              <c:numCache>
                <c:formatCode>0.00</c:formatCode>
                <c:ptCount val="12"/>
                <c:pt idx="0" formatCode="General">
                  <c:v>3.9900000000000007</c:v>
                </c:pt>
                <c:pt idx="1">
                  <c:v>3.9251762099496976</c:v>
                </c:pt>
                <c:pt idx="2" formatCode="General">
                  <c:v>3.84</c:v>
                </c:pt>
                <c:pt idx="3" formatCode="General">
                  <c:v>3.56</c:v>
                </c:pt>
                <c:pt idx="4" formatCode="General">
                  <c:v>3.36</c:v>
                </c:pt>
                <c:pt idx="5" formatCode="General">
                  <c:v>3.3499999999999988</c:v>
                </c:pt>
                <c:pt idx="6" formatCode="General">
                  <c:v>3.3000000000000003</c:v>
                </c:pt>
                <c:pt idx="7" formatCode="General">
                  <c:v>3.2400000000000011</c:v>
                </c:pt>
                <c:pt idx="8" formatCode="General">
                  <c:v>3.16</c:v>
                </c:pt>
                <c:pt idx="9" formatCode="General">
                  <c:v>3.06</c:v>
                </c:pt>
                <c:pt idx="10" formatCode="General">
                  <c:v>3.01</c:v>
                </c:pt>
                <c:pt idx="11" formatCode="General">
                  <c:v>2.96</c:v>
                </c:pt>
              </c:numCache>
            </c:numRef>
          </c:val>
        </c:ser>
        <c:ser>
          <c:idx val="2"/>
          <c:order val="2"/>
          <c:tx>
            <c:strRef>
              <c:f>Lipids!$B$14</c:f>
              <c:strCache>
                <c:ptCount val="1"/>
                <c:pt idx="0">
                  <c:v>BCU</c:v>
                </c:pt>
              </c:strCache>
            </c:strRef>
          </c:tx>
          <c:marker>
            <c:symbol val="circle"/>
            <c:size val="5"/>
            <c:spPr>
              <a:ln>
                <a:solidFill>
                  <a:schemeClr val="tx1"/>
                </a:solidFill>
              </a:ln>
            </c:spPr>
          </c:marker>
          <c:cat>
            <c:numRef>
              <c:f>Lipids!$C$11:$P$11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Lipids!$C$14:$P$14</c:f>
              <c:numCache>
                <c:formatCode>0.00</c:formatCode>
                <c:ptCount val="12"/>
                <c:pt idx="0" formatCode="General">
                  <c:v>3.05</c:v>
                </c:pt>
                <c:pt idx="1">
                  <c:v>2.9552542010442417</c:v>
                </c:pt>
                <c:pt idx="2" formatCode="General">
                  <c:v>2.9</c:v>
                </c:pt>
                <c:pt idx="3" formatCode="General">
                  <c:v>2.7800000000000002</c:v>
                </c:pt>
                <c:pt idx="4" formatCode="General">
                  <c:v>2.69</c:v>
                </c:pt>
                <c:pt idx="5" formatCode="General">
                  <c:v>2.67</c:v>
                </c:pt>
                <c:pt idx="6" formatCode="General">
                  <c:v>2.6</c:v>
                </c:pt>
                <c:pt idx="7" formatCode="General">
                  <c:v>2.54</c:v>
                </c:pt>
                <c:pt idx="8" formatCode="General">
                  <c:v>2.52</c:v>
                </c:pt>
                <c:pt idx="9" formatCode="General">
                  <c:v>2.44</c:v>
                </c:pt>
                <c:pt idx="10" formatCode="General">
                  <c:v>2.38</c:v>
                </c:pt>
                <c:pt idx="11" formatCode="General">
                  <c:v>2.3899999999999997</c:v>
                </c:pt>
              </c:numCache>
            </c:numRef>
          </c:val>
        </c:ser>
        <c:ser>
          <c:idx val="3"/>
          <c:order val="3"/>
          <c:tx>
            <c:strRef>
              <c:f>Lipids!$B$15</c:f>
              <c:strCache>
                <c:ptCount val="1"/>
                <c:pt idx="0">
                  <c:v>Cardiff and Vale</c:v>
                </c:pt>
              </c:strCache>
            </c:strRef>
          </c:tx>
          <c:marker>
            <c:symbol val="circle"/>
            <c:size val="5"/>
            <c:spPr>
              <a:ln>
                <a:solidFill>
                  <a:schemeClr val="tx1"/>
                </a:solidFill>
              </a:ln>
            </c:spPr>
          </c:marker>
          <c:cat>
            <c:numRef>
              <c:f>Lipids!$C$11:$P$11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Lipids!$C$15:$P$15</c:f>
              <c:numCache>
                <c:formatCode>0.00</c:formatCode>
                <c:ptCount val="12"/>
                <c:pt idx="0" formatCode="General">
                  <c:v>3.71</c:v>
                </c:pt>
                <c:pt idx="1">
                  <c:v>3.6629797458767044</c:v>
                </c:pt>
                <c:pt idx="2" formatCode="General">
                  <c:v>3.29</c:v>
                </c:pt>
                <c:pt idx="3" formatCode="General">
                  <c:v>2.84</c:v>
                </c:pt>
                <c:pt idx="4" formatCode="General">
                  <c:v>2.8</c:v>
                </c:pt>
                <c:pt idx="5" formatCode="General">
                  <c:v>2.8099999999999987</c:v>
                </c:pt>
                <c:pt idx="6" formatCode="General">
                  <c:v>2.79</c:v>
                </c:pt>
                <c:pt idx="7" formatCode="General">
                  <c:v>2.74</c:v>
                </c:pt>
                <c:pt idx="8" formatCode="General">
                  <c:v>2.71</c:v>
                </c:pt>
                <c:pt idx="9" formatCode="General">
                  <c:v>2.74</c:v>
                </c:pt>
                <c:pt idx="10" formatCode="General">
                  <c:v>2.7</c:v>
                </c:pt>
                <c:pt idx="11" formatCode="General">
                  <c:v>2.65</c:v>
                </c:pt>
              </c:numCache>
            </c:numRef>
          </c:val>
        </c:ser>
        <c:ser>
          <c:idx val="4"/>
          <c:order val="4"/>
          <c:tx>
            <c:strRef>
              <c:f>Lipids!$B$16</c:f>
              <c:strCache>
                <c:ptCount val="1"/>
                <c:pt idx="0">
                  <c:v>Cwm Taf</c:v>
                </c:pt>
              </c:strCache>
            </c:strRef>
          </c:tx>
          <c:marker>
            <c:symbol val="circle"/>
            <c:size val="5"/>
            <c:spPr>
              <a:ln>
                <a:solidFill>
                  <a:schemeClr val="tx1"/>
                </a:solidFill>
              </a:ln>
            </c:spPr>
          </c:marker>
          <c:cat>
            <c:numRef>
              <c:f>Lipids!$C$11:$P$11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Lipids!$C$16:$P$16</c:f>
              <c:numCache>
                <c:formatCode>0.00</c:formatCode>
                <c:ptCount val="12"/>
                <c:pt idx="0" formatCode="General">
                  <c:v>4.3499999999999996</c:v>
                </c:pt>
                <c:pt idx="1">
                  <c:v>4.2772233737354322</c:v>
                </c:pt>
                <c:pt idx="2" formatCode="General">
                  <c:v>4.13</c:v>
                </c:pt>
                <c:pt idx="3" formatCode="General">
                  <c:v>4.0199999999999996</c:v>
                </c:pt>
                <c:pt idx="4" formatCode="General">
                  <c:v>3.8699999999999997</c:v>
                </c:pt>
                <c:pt idx="5" formatCode="General">
                  <c:v>3.74</c:v>
                </c:pt>
                <c:pt idx="6" formatCode="General">
                  <c:v>3.61</c:v>
                </c:pt>
                <c:pt idx="7" formatCode="General">
                  <c:v>3.55</c:v>
                </c:pt>
                <c:pt idx="8" formatCode="General">
                  <c:v>3.4899999999999998</c:v>
                </c:pt>
                <c:pt idx="9" formatCode="General">
                  <c:v>3.4299999999999997</c:v>
                </c:pt>
                <c:pt idx="10" formatCode="General">
                  <c:v>3.3299999999999987</c:v>
                </c:pt>
                <c:pt idx="11" formatCode="General">
                  <c:v>3.29</c:v>
                </c:pt>
              </c:numCache>
            </c:numRef>
          </c:val>
        </c:ser>
        <c:ser>
          <c:idx val="5"/>
          <c:order val="5"/>
          <c:tx>
            <c:strRef>
              <c:f>Lipids!$B$17</c:f>
              <c:strCache>
                <c:ptCount val="1"/>
                <c:pt idx="0">
                  <c:v>Hywel Dda</c:v>
                </c:pt>
              </c:strCache>
            </c:strRef>
          </c:tx>
          <c:marker>
            <c:symbol val="circle"/>
            <c:size val="5"/>
            <c:spPr>
              <a:ln>
                <a:solidFill>
                  <a:schemeClr val="tx1"/>
                </a:solidFill>
              </a:ln>
            </c:spPr>
          </c:marker>
          <c:cat>
            <c:numRef>
              <c:f>Lipids!$C$11:$P$11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Lipids!$C$17:$P$17</c:f>
              <c:numCache>
                <c:formatCode>0.00</c:formatCode>
                <c:ptCount val="12"/>
                <c:pt idx="0" formatCode="General">
                  <c:v>2.74</c:v>
                </c:pt>
                <c:pt idx="1">
                  <c:v>2.7333775916658212</c:v>
                </c:pt>
                <c:pt idx="2" formatCode="General">
                  <c:v>2.7</c:v>
                </c:pt>
                <c:pt idx="3" formatCode="General">
                  <c:v>2.5499999999999998</c:v>
                </c:pt>
                <c:pt idx="4" formatCode="General">
                  <c:v>2.4499999999999997</c:v>
                </c:pt>
                <c:pt idx="5" formatCode="General">
                  <c:v>2.38</c:v>
                </c:pt>
                <c:pt idx="6" formatCode="General">
                  <c:v>2.2599999999999998</c:v>
                </c:pt>
                <c:pt idx="7" formatCode="General">
                  <c:v>2.2599999999999998</c:v>
                </c:pt>
                <c:pt idx="8" formatCode="General">
                  <c:v>2.1800000000000002</c:v>
                </c:pt>
                <c:pt idx="9" formatCode="General">
                  <c:v>2.19</c:v>
                </c:pt>
                <c:pt idx="10" formatCode="General">
                  <c:v>2.13</c:v>
                </c:pt>
                <c:pt idx="11" formatCode="General">
                  <c:v>2.16</c:v>
                </c:pt>
              </c:numCache>
            </c:numRef>
          </c:val>
        </c:ser>
        <c:ser>
          <c:idx val="6"/>
          <c:order val="6"/>
          <c:tx>
            <c:strRef>
              <c:f>Lipids!$B$18</c:f>
              <c:strCache>
                <c:ptCount val="1"/>
                <c:pt idx="0">
                  <c:v>Powys</c:v>
                </c:pt>
              </c:strCache>
            </c:strRef>
          </c:tx>
          <c:marker>
            <c:symbol val="circle"/>
            <c:size val="5"/>
            <c:spPr>
              <a:ln>
                <a:solidFill>
                  <a:schemeClr val="tx1"/>
                </a:solidFill>
              </a:ln>
            </c:spPr>
          </c:marker>
          <c:cat>
            <c:numRef>
              <c:f>Lipids!$C$11:$P$11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Lipids!$C$18:$P$18</c:f>
              <c:numCache>
                <c:formatCode>0.00</c:formatCode>
                <c:ptCount val="12"/>
                <c:pt idx="0" formatCode="General">
                  <c:v>2.2200000000000002</c:v>
                </c:pt>
                <c:pt idx="1">
                  <c:v>2.27835226309544</c:v>
                </c:pt>
                <c:pt idx="2" formatCode="General">
                  <c:v>2.2400000000000002</c:v>
                </c:pt>
                <c:pt idx="3" formatCode="General">
                  <c:v>2.21</c:v>
                </c:pt>
                <c:pt idx="4" formatCode="General">
                  <c:v>2.12</c:v>
                </c:pt>
                <c:pt idx="5" formatCode="General">
                  <c:v>2.2200000000000002</c:v>
                </c:pt>
                <c:pt idx="6" formatCode="General">
                  <c:v>2.14</c:v>
                </c:pt>
                <c:pt idx="7" formatCode="General">
                  <c:v>2.09</c:v>
                </c:pt>
                <c:pt idx="8" formatCode="General">
                  <c:v>2.12</c:v>
                </c:pt>
                <c:pt idx="9" formatCode="General">
                  <c:v>2.04</c:v>
                </c:pt>
                <c:pt idx="10" formatCode="General">
                  <c:v>2.06</c:v>
                </c:pt>
                <c:pt idx="11" formatCode="General">
                  <c:v>2.06</c:v>
                </c:pt>
              </c:numCache>
            </c:numRef>
          </c:val>
        </c:ser>
        <c:ser>
          <c:idx val="7"/>
          <c:order val="7"/>
          <c:tx>
            <c:strRef>
              <c:f>Lipids!$B$19</c:f>
              <c:strCache>
                <c:ptCount val="1"/>
                <c:pt idx="0">
                  <c:v> Wales</c:v>
                </c:pt>
              </c:strCache>
            </c:strRef>
          </c:tx>
          <c:marker>
            <c:symbol val="circle"/>
            <c:size val="5"/>
            <c:spPr>
              <a:ln>
                <a:solidFill>
                  <a:schemeClr val="tx1"/>
                </a:solidFill>
              </a:ln>
            </c:spPr>
          </c:marker>
          <c:cat>
            <c:numRef>
              <c:f>Lipids!$C$11:$P$11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Lipids!$C$19:$P$19</c:f>
              <c:numCache>
                <c:formatCode>0.00</c:formatCode>
                <c:ptCount val="12"/>
                <c:pt idx="0" formatCode="General">
                  <c:v>3.4000000000000004</c:v>
                </c:pt>
                <c:pt idx="1">
                  <c:v>3.3478423411716314</c:v>
                </c:pt>
                <c:pt idx="2" formatCode="General">
                  <c:v>3.25</c:v>
                </c:pt>
                <c:pt idx="3" formatCode="General">
                  <c:v>3.06</c:v>
                </c:pt>
                <c:pt idx="4" formatCode="General">
                  <c:v>2.9499999999999997</c:v>
                </c:pt>
                <c:pt idx="5" formatCode="General">
                  <c:v>2.9</c:v>
                </c:pt>
                <c:pt idx="6" formatCode="General">
                  <c:v>2.8299999999999987</c:v>
                </c:pt>
                <c:pt idx="7" formatCode="General">
                  <c:v>2.79</c:v>
                </c:pt>
                <c:pt idx="8" formatCode="General">
                  <c:v>2.75</c:v>
                </c:pt>
                <c:pt idx="9" formatCode="General">
                  <c:v>2.71</c:v>
                </c:pt>
                <c:pt idx="10" formatCode="General">
                  <c:v>2.65</c:v>
                </c:pt>
                <c:pt idx="11" formatCode="General">
                  <c:v>2.62</c:v>
                </c:pt>
              </c:numCache>
            </c:numRef>
          </c:val>
        </c:ser>
        <c:marker val="1"/>
        <c:axId val="75338880"/>
        <c:axId val="75340416"/>
      </c:lineChart>
      <c:catAx>
        <c:axId val="75338880"/>
        <c:scaling>
          <c:orientation val="minMax"/>
        </c:scaling>
        <c:axPos val="b"/>
        <c:numFmt formatCode="mmm\-yy" sourceLinked="1"/>
        <c:tickLblPos val="nextTo"/>
        <c:crossAx val="75340416"/>
        <c:crosses val="autoZero"/>
        <c:lblAlgn val="ctr"/>
        <c:lblOffset val="100"/>
      </c:catAx>
      <c:valAx>
        <c:axId val="75340416"/>
        <c:scaling>
          <c:orientation val="minMax"/>
          <c:min val="1.5"/>
        </c:scaling>
        <c:axPos val="l"/>
        <c:numFmt formatCode="#,##0.00" sourceLinked="0"/>
        <c:tickLblPos val="nextTo"/>
        <c:crossAx val="75338880"/>
        <c:crosses val="autoZero"/>
        <c:crossBetween val="between"/>
      </c:valAx>
    </c:plotArea>
    <c:legend>
      <c:legendPos val="b"/>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1.528376312040375E-2"/>
          <c:y val="2.5174432687476698E-3"/>
          <c:w val="0.96906744623996133"/>
          <c:h val="0.95712305022097854"/>
        </c:manualLayout>
      </c:layout>
      <c:barChart>
        <c:barDir val="col"/>
        <c:grouping val="clustered"/>
        <c:ser>
          <c:idx val="0"/>
          <c:order val="0"/>
          <c:tx>
            <c:strRef>
              <c:f>Sheet1!$B$2</c:f>
              <c:strCache>
                <c:ptCount val="1"/>
                <c:pt idx="0">
                  <c:v>Data</c:v>
                </c:pt>
              </c:strCache>
            </c:strRef>
          </c:tx>
          <c:dPt>
            <c:idx val="89"/>
            <c:spPr>
              <a:solidFill>
                <a:prstClr val="black"/>
              </a:solidFill>
            </c:spPr>
          </c:dPt>
          <c:dPt>
            <c:idx val="102"/>
            <c:spPr>
              <a:solidFill>
                <a:prstClr val="black"/>
              </a:solidFill>
            </c:spPr>
          </c:dPt>
          <c:dPt>
            <c:idx val="134"/>
            <c:spPr>
              <a:solidFill>
                <a:schemeClr val="tx1"/>
              </a:solidFill>
            </c:spPr>
          </c:dPt>
          <c:dPt>
            <c:idx val="150"/>
            <c:spPr>
              <a:solidFill>
                <a:prstClr val="black"/>
              </a:solidFill>
            </c:spPr>
          </c:dPt>
          <c:dPt>
            <c:idx val="168"/>
            <c:spPr>
              <a:solidFill>
                <a:prstClr val="black"/>
              </a:solidFill>
            </c:spPr>
          </c:dPt>
          <c:dPt>
            <c:idx val="187"/>
            <c:spPr>
              <a:solidFill>
                <a:prstClr val="black"/>
              </a:solidFill>
            </c:spPr>
          </c:dPt>
          <c:dPt>
            <c:idx val="201"/>
            <c:spPr>
              <a:solidFill>
                <a:prstClr val="black"/>
              </a:solidFill>
            </c:spPr>
          </c:dPt>
          <c:dLbls>
            <c:dLbl>
              <c:idx val="89"/>
              <c:layout/>
              <c:tx>
                <c:rich>
                  <a:bodyPr/>
                  <a:lstStyle/>
                  <a:p>
                    <a:r>
                      <a:rPr lang="en-US"/>
                      <a:t>Powys</a:t>
                    </a:r>
                  </a:p>
                </c:rich>
              </c:tx>
              <c:showVal val="1"/>
            </c:dLbl>
            <c:dLbl>
              <c:idx val="102"/>
              <c:layout/>
              <c:tx>
                <c:rich>
                  <a:bodyPr/>
                  <a:lstStyle/>
                  <a:p>
                    <a:r>
                      <a:rPr lang="en-US"/>
                      <a:t>Hywel</a:t>
                    </a:r>
                    <a:r>
                      <a:rPr lang="en-US" baseline="0"/>
                      <a:t> Dda</a:t>
                    </a:r>
                    <a:endParaRPr lang="en-US"/>
                  </a:p>
                </c:rich>
              </c:tx>
              <c:showVal val="1"/>
            </c:dLbl>
            <c:dLbl>
              <c:idx val="134"/>
              <c:layout/>
              <c:tx>
                <c:rich>
                  <a:bodyPr/>
                  <a:lstStyle/>
                  <a:p>
                    <a:r>
                      <a:rPr lang="en-US" dirty="0"/>
                      <a:t>Betsi </a:t>
                    </a:r>
                    <a:r>
                      <a:rPr lang="en-US" dirty="0" smtClean="0"/>
                      <a:t>Cadwaladr</a:t>
                    </a:r>
                    <a:endParaRPr lang="en-US" dirty="0"/>
                  </a:p>
                </c:rich>
              </c:tx>
              <c:showVal val="1"/>
            </c:dLbl>
            <c:dLbl>
              <c:idx val="150"/>
              <c:layout/>
              <c:tx>
                <c:rich>
                  <a:bodyPr/>
                  <a:lstStyle/>
                  <a:p>
                    <a:r>
                      <a:rPr lang="en-US"/>
                      <a:t>ABMU</a:t>
                    </a:r>
                  </a:p>
                </c:rich>
              </c:tx>
              <c:showVal val="1"/>
            </c:dLbl>
            <c:dLbl>
              <c:idx val="168"/>
              <c:layout/>
              <c:tx>
                <c:rich>
                  <a:bodyPr/>
                  <a:lstStyle/>
                  <a:p>
                    <a:r>
                      <a:rPr lang="en-US"/>
                      <a:t>Cardiff</a:t>
                    </a:r>
                    <a:r>
                      <a:rPr lang="en-US" baseline="0"/>
                      <a:t> and Vale</a:t>
                    </a:r>
                  </a:p>
                </c:rich>
              </c:tx>
              <c:showVal val="1"/>
            </c:dLbl>
            <c:dLbl>
              <c:idx val="187"/>
              <c:layout/>
              <c:tx>
                <c:rich>
                  <a:bodyPr/>
                  <a:lstStyle/>
                  <a:p>
                    <a:r>
                      <a:rPr lang="en-US"/>
                      <a:t>Aneurin</a:t>
                    </a:r>
                    <a:r>
                      <a:rPr lang="en-US" baseline="0"/>
                      <a:t> Bevan</a:t>
                    </a:r>
                    <a:endParaRPr lang="en-US"/>
                  </a:p>
                </c:rich>
              </c:tx>
              <c:showVal val="1"/>
            </c:dLbl>
            <c:dLbl>
              <c:idx val="201"/>
              <c:layout/>
              <c:tx>
                <c:rich>
                  <a:bodyPr/>
                  <a:lstStyle/>
                  <a:p>
                    <a:r>
                      <a:rPr lang="en-US"/>
                      <a:t>Cwm</a:t>
                    </a:r>
                    <a:r>
                      <a:rPr lang="en-US" baseline="0"/>
                      <a:t> Taf</a:t>
                    </a:r>
                    <a:endParaRPr lang="en-US"/>
                  </a:p>
                </c:rich>
              </c:tx>
              <c:showVal val="1"/>
            </c:dLbl>
            <c:delete val="1"/>
            <c:txPr>
              <a:bodyPr rot="-5400000" vert="horz"/>
              <a:lstStyle/>
              <a:p>
                <a:pPr>
                  <a:defRPr/>
                </a:pPr>
                <a:endParaRPr lang="en-US"/>
              </a:p>
            </c:txPr>
          </c:dLbls>
          <c:cat>
            <c:strRef>
              <c:f>Sheet1!$A$3:$A$218</c:f>
              <c:strCache>
                <c:ptCount val="216"/>
                <c:pt idx="0">
                  <c:v>PCT CASTLE POINT AND ROCHFORD CCG</c:v>
                </c:pt>
                <c:pt idx="1">
                  <c:v>PCT DONCASTER CCG</c:v>
                </c:pt>
                <c:pt idx="2">
                  <c:v>PCT CITY AND HACKNEY CCG</c:v>
                </c:pt>
                <c:pt idx="3">
                  <c:v>PCT WAKEFIELD CCG</c:v>
                </c:pt>
                <c:pt idx="4">
                  <c:v>PCT LEEDS NORTH CCG</c:v>
                </c:pt>
                <c:pt idx="5">
                  <c:v>PCT SOUTH TEES CCG</c:v>
                </c:pt>
                <c:pt idx="6">
                  <c:v>PCT SOUTHEND CCG</c:v>
                </c:pt>
                <c:pt idx="7">
                  <c:v>PCT WEST NORFOLK CCG</c:v>
                </c:pt>
                <c:pt idx="8">
                  <c:v>PCT BRADFORD CITY CCG</c:v>
                </c:pt>
                <c:pt idx="9">
                  <c:v>PCT SOUTH WEST LINCOLNSHIRE CCG</c:v>
                </c:pt>
                <c:pt idx="10">
                  <c:v>PCT BLACKPOOL CCG</c:v>
                </c:pt>
                <c:pt idx="11">
                  <c:v>PCT BURY CCG</c:v>
                </c:pt>
                <c:pt idx="12">
                  <c:v>PCT HAMBLETON, RICHMONDSHIRE AND WHITBY CCG</c:v>
                </c:pt>
                <c:pt idx="13">
                  <c:v>PCT WALSALL CCG</c:v>
                </c:pt>
                <c:pt idx="14">
                  <c:v>PCT TOWER HAMLETS CCG</c:v>
                </c:pt>
                <c:pt idx="15">
                  <c:v>PCT LEEDS WEST CCG</c:v>
                </c:pt>
                <c:pt idx="16">
                  <c:v>PCT FYLDE &amp; WYRE CCG</c:v>
                </c:pt>
                <c:pt idx="17">
                  <c:v>PCT SOUTH LINCOLNSHIRE CCG</c:v>
                </c:pt>
                <c:pt idx="18">
                  <c:v>PCT CENTRAL MANCHESTER CCG</c:v>
                </c:pt>
                <c:pt idx="19">
                  <c:v>PCT LEEDS SOUTH AND EAST CCG</c:v>
                </c:pt>
                <c:pt idx="20">
                  <c:v>PCT ASHFORD CCG</c:v>
                </c:pt>
                <c:pt idx="21">
                  <c:v>PCT COASTAL WEST SUSSEX CCG</c:v>
                </c:pt>
                <c:pt idx="22">
                  <c:v>PCT SHEFFIELD CCG</c:v>
                </c:pt>
                <c:pt idx="23">
                  <c:v>PCT BRISTOL CCG</c:v>
                </c:pt>
                <c:pt idx="24">
                  <c:v>PCT SCARBOROUGH AND RYEDALE CCG</c:v>
                </c:pt>
                <c:pt idx="25">
                  <c:v>PCT SOUTH KENT COAST CCG</c:v>
                </c:pt>
                <c:pt idx="26">
                  <c:v>PCT IPSWICH AND EAST SUFFOLK CCG</c:v>
                </c:pt>
                <c:pt idx="27">
                  <c:v>PCT CROYDON CCG</c:v>
                </c:pt>
                <c:pt idx="28">
                  <c:v>PCT GREATER PRESTON CCG</c:v>
                </c:pt>
                <c:pt idx="29">
                  <c:v>PCT CORBY CCG</c:v>
                </c:pt>
                <c:pt idx="30">
                  <c:v>PCT HARTLEPOOL AND STOCKTON-ON-TEES CCG</c:v>
                </c:pt>
                <c:pt idx="31">
                  <c:v>PCT VALE OF YORK CCG</c:v>
                </c:pt>
                <c:pt idx="32">
                  <c:v>PCT THURROCK CCG</c:v>
                </c:pt>
                <c:pt idx="33">
                  <c:v>PCT BASSETLAW CCG</c:v>
                </c:pt>
                <c:pt idx="34">
                  <c:v>PCT NORTH LINCOLNSHIRE CCG</c:v>
                </c:pt>
                <c:pt idx="35">
                  <c:v>PCT LAMBETH CCG</c:v>
                </c:pt>
                <c:pt idx="36">
                  <c:v>PCT ROTHERHAM CCG</c:v>
                </c:pt>
                <c:pt idx="37">
                  <c:v>PCT LINCOLNSHIRE WEST CCG</c:v>
                </c:pt>
                <c:pt idx="38">
                  <c:v>PCT CHORLEY AND SOUTH RIBBLE CCG</c:v>
                </c:pt>
                <c:pt idx="39">
                  <c:v>PCT SOUTH NORFOLK CCG</c:v>
                </c:pt>
                <c:pt idx="40">
                  <c:v>PCT HULL CCG</c:v>
                </c:pt>
                <c:pt idx="41">
                  <c:v>PCT MILTON KEYNES CCG</c:v>
                </c:pt>
                <c:pt idx="42">
                  <c:v>PCT BLACKBURN WITH DARWEN CCG</c:v>
                </c:pt>
                <c:pt idx="43">
                  <c:v>PCT NORTH, EAST, WEST DEVON CCG</c:v>
                </c:pt>
                <c:pt idx="44">
                  <c:v>PCT SHROPSHIRE CCG</c:v>
                </c:pt>
                <c:pt idx="45">
                  <c:v>PCT BRADFORD DISTRICTS CCG</c:v>
                </c:pt>
                <c:pt idx="46">
                  <c:v>PCT NORTH KIRKLEES CCG</c:v>
                </c:pt>
                <c:pt idx="47">
                  <c:v>PCT NORTH MANCHESTER CCG</c:v>
                </c:pt>
                <c:pt idx="48">
                  <c:v>PCT TRAFFORD CCG</c:v>
                </c:pt>
                <c:pt idx="49">
                  <c:v>PCT CUMBRIA CCG</c:v>
                </c:pt>
                <c:pt idx="50">
                  <c:v>PCT GREAT YARMOUTH &amp; WAVENEY CCG</c:v>
                </c:pt>
                <c:pt idx="51">
                  <c:v>PCT NORTH EAST LINCOLNSHIRE CCG</c:v>
                </c:pt>
                <c:pt idx="52">
                  <c:v>PCT TELFORD &amp; WREKIN CCG</c:v>
                </c:pt>
                <c:pt idx="53">
                  <c:v>PCT BEDFORDSHIRE CCG</c:v>
                </c:pt>
                <c:pt idx="54">
                  <c:v>PCT BASILDON AND BRENTWOOD CCG</c:v>
                </c:pt>
                <c:pt idx="55">
                  <c:v>PCT THANET CCG</c:v>
                </c:pt>
                <c:pt idx="56">
                  <c:v>PCT HAVERING CCG</c:v>
                </c:pt>
                <c:pt idx="57">
                  <c:v>PCT COVENTRY AND RUGBY CCG</c:v>
                </c:pt>
                <c:pt idx="58">
                  <c:v>PCT HEYWOOD, MIDDLETON &amp; ROCHDALE CCG</c:v>
                </c:pt>
                <c:pt idx="59">
                  <c:v>PCT CHILTERN CCG</c:v>
                </c:pt>
                <c:pt idx="60">
                  <c:v>PCT SOLIHULL CCG</c:v>
                </c:pt>
                <c:pt idx="61">
                  <c:v>PCT EAST RIDING OF YORKSHIRE CCG</c:v>
                </c:pt>
                <c:pt idx="62">
                  <c:v>PCT SOUTHERN DERBYSHIRE CCG</c:v>
                </c:pt>
                <c:pt idx="63">
                  <c:v>PCT SOUTH MANCHESTER CCG</c:v>
                </c:pt>
                <c:pt idx="64">
                  <c:v>PCT OLDHAM CCG</c:v>
                </c:pt>
                <c:pt idx="65">
                  <c:v>PCT WARWICKSHIRE NORTH CCG</c:v>
                </c:pt>
                <c:pt idx="66">
                  <c:v>PCT GLOUCESTERSHIRE CCG</c:v>
                </c:pt>
                <c:pt idx="67">
                  <c:v>PCT AIREDALE, WHARFEDALE AND CRAVEN CCG</c:v>
                </c:pt>
                <c:pt idx="68">
                  <c:v>PCT SOMERSET CCG</c:v>
                </c:pt>
                <c:pt idx="69">
                  <c:v>PCT ISLINGTON CCG</c:v>
                </c:pt>
                <c:pt idx="70">
                  <c:v>PCT MID ESSEX CCG</c:v>
                </c:pt>
                <c:pt idx="71">
                  <c:v>PCT REDBRIDGE CCG</c:v>
                </c:pt>
                <c:pt idx="72">
                  <c:v>PCT NORWICH CCG</c:v>
                </c:pt>
                <c:pt idx="73">
                  <c:v>PCT AYLESBURY VALE CCG</c:v>
                </c:pt>
                <c:pt idx="74">
                  <c:v>PCT DARLINGTON CCG</c:v>
                </c:pt>
                <c:pt idx="75">
                  <c:v>PCT DORSET CCG</c:v>
                </c:pt>
                <c:pt idx="76">
                  <c:v>PCT NORTH NORFOLK CCG</c:v>
                </c:pt>
                <c:pt idx="77">
                  <c:v>PCT WEST SUFFOLK CCG</c:v>
                </c:pt>
                <c:pt idx="78">
                  <c:v>PCT EALING CCG</c:v>
                </c:pt>
                <c:pt idx="79">
                  <c:v>PCT TAMESIDE AND GLOSSOP CCG</c:v>
                </c:pt>
                <c:pt idx="80">
                  <c:v>PCT SOUTH GLOUCESTERSHIRE CCG</c:v>
                </c:pt>
                <c:pt idx="81">
                  <c:v>PCT CALDERDALE CCG</c:v>
                </c:pt>
                <c:pt idx="82">
                  <c:v>PCT HARINGEY CCG</c:v>
                </c:pt>
                <c:pt idx="83">
                  <c:v>PCT LEICESTER CITY CCG</c:v>
                </c:pt>
                <c:pt idx="84">
                  <c:v>PCT BARKING &amp; DAGENHAM CCG</c:v>
                </c:pt>
                <c:pt idx="85">
                  <c:v>PCT SOUTH WARWICKSHIRE CCG</c:v>
                </c:pt>
                <c:pt idx="86">
                  <c:v>PCT WYRE FOREST CCG</c:v>
                </c:pt>
                <c:pt idx="87">
                  <c:v>PCT SOUTH DEVON AND TORBAY CCG</c:v>
                </c:pt>
                <c:pt idx="88">
                  <c:v>PCT CAMBRIDGESHIRE AND PETERBOROUGH CCG</c:v>
                </c:pt>
                <c:pt idx="89">
                  <c:v>Powys</c:v>
                </c:pt>
                <c:pt idx="90">
                  <c:v>PCT WEST HAMPSHIRE CCG</c:v>
                </c:pt>
                <c:pt idx="91">
                  <c:v>PCT SALFORD CCG</c:v>
                </c:pt>
                <c:pt idx="92">
                  <c:v>PCT EREWASH CCG</c:v>
                </c:pt>
                <c:pt idx="93">
                  <c:v>PCT STOCKPORT CCG</c:v>
                </c:pt>
                <c:pt idx="94">
                  <c:v>PCT NEWCASTLE GATESHEAD CCG</c:v>
                </c:pt>
                <c:pt idx="95">
                  <c:v>PCT LINCOLNSHIRE EAST CCG</c:v>
                </c:pt>
                <c:pt idx="96">
                  <c:v>PCT SUNDERLAND CCG</c:v>
                </c:pt>
                <c:pt idx="97">
                  <c:v>PCT NORTH HAMPSHIRE CCG</c:v>
                </c:pt>
                <c:pt idx="98">
                  <c:v>PCT HARROGATE AND RURAL DISTRICT CCG</c:v>
                </c:pt>
                <c:pt idx="99">
                  <c:v>PCT EAST LEICESTERSHIRE AND RUTLAND CCG</c:v>
                </c:pt>
                <c:pt idx="100">
                  <c:v>PCT OXFORDSHIRE CCG</c:v>
                </c:pt>
                <c:pt idx="101">
                  <c:v>PCT BRENT CCG</c:v>
                </c:pt>
                <c:pt idx="102">
                  <c:v>Hywel Dda</c:v>
                </c:pt>
                <c:pt idx="103">
                  <c:v>PCT SOUTHAMPTON CCG</c:v>
                </c:pt>
                <c:pt idx="104">
                  <c:v>PCT BROMLEY CCG</c:v>
                </c:pt>
                <c:pt idx="105">
                  <c:v>PCT KINGSTON CCG</c:v>
                </c:pt>
                <c:pt idx="106">
                  <c:v>PCT EAST LANCASHIRE CCG</c:v>
                </c:pt>
                <c:pt idx="107">
                  <c:v>PCT LANCASHIRE NORTH CCG</c:v>
                </c:pt>
                <c:pt idx="108">
                  <c:v>PCT CANTERBURY AND COASTAL CCG</c:v>
                </c:pt>
                <c:pt idx="109">
                  <c:v>PCT SWINDON CCG</c:v>
                </c:pt>
                <c:pt idx="110">
                  <c:v>PCT EAST SURREY CCG</c:v>
                </c:pt>
                <c:pt idx="111">
                  <c:v>PCT BIRMINGHAM SOUTH AND CENTRAL CCG</c:v>
                </c:pt>
                <c:pt idx="112">
                  <c:v>PCT GREATER HUDDERSFIELD CCG</c:v>
                </c:pt>
                <c:pt idx="113">
                  <c:v>PCT NEWARK &amp; SHERWOOD CCG</c:v>
                </c:pt>
                <c:pt idx="114">
                  <c:v>PCT WALTHAM FOREST CCG</c:v>
                </c:pt>
                <c:pt idx="115">
                  <c:v>PCT HERTS VALLEYS CCG</c:v>
                </c:pt>
                <c:pt idx="116">
                  <c:v>PCT NENE CCG</c:v>
                </c:pt>
                <c:pt idx="117">
                  <c:v>PCT REDDITCH AND BROMSGROVE CCG</c:v>
                </c:pt>
                <c:pt idx="118">
                  <c:v>PCT GREENWICH CCG</c:v>
                </c:pt>
                <c:pt idx="119">
                  <c:v>PCT SOUTHWARK CCG</c:v>
                </c:pt>
                <c:pt idx="120">
                  <c:v>PCT PORTSMOUTH CCG</c:v>
                </c:pt>
                <c:pt idx="121">
                  <c:v>PCT VALE ROYAL CCG</c:v>
                </c:pt>
                <c:pt idx="122">
                  <c:v>PCT NEWHAM CCG</c:v>
                </c:pt>
                <c:pt idx="123">
                  <c:v>PCT ENFIELD CCG</c:v>
                </c:pt>
                <c:pt idx="124">
                  <c:v>PCT STOKE ON TRENT CCG</c:v>
                </c:pt>
                <c:pt idx="125">
                  <c:v>PCT NORTHUMBERLAND CCG</c:v>
                </c:pt>
                <c:pt idx="126">
                  <c:v>PCT CAMDEN CCG</c:v>
                </c:pt>
                <c:pt idx="127">
                  <c:v>PCT SOUTH EASTERN HAMPSHIRE CCG</c:v>
                </c:pt>
                <c:pt idx="128">
                  <c:v>PCT NOTTINGHAM CITY CCG</c:v>
                </c:pt>
                <c:pt idx="129">
                  <c:v>PCT DURHAM DALES,EASINGTON &amp; SEDGEFIELD CCG</c:v>
                </c:pt>
                <c:pt idx="130">
                  <c:v>PCT RUSHCLIFFE CCG</c:v>
                </c:pt>
                <c:pt idx="131">
                  <c:v>PCT SOUTH WORCESTERSHIRE CCG</c:v>
                </c:pt>
                <c:pt idx="132">
                  <c:v>PCT WEST ESSEX CCG</c:v>
                </c:pt>
                <c:pt idx="133">
                  <c:v>BCU</c:v>
                </c:pt>
                <c:pt idx="134">
                  <c:v>PCT WOLVERHAMPTON CCG</c:v>
                </c:pt>
                <c:pt idx="135">
                  <c:v>PCT BOLTON CCG</c:v>
                </c:pt>
                <c:pt idx="136">
                  <c:v>PCT FAREHAM AND GOSPORT CCG</c:v>
                </c:pt>
                <c:pt idx="137">
                  <c:v>PCT WEST KENT CCG</c:v>
                </c:pt>
                <c:pt idx="138">
                  <c:v>PCT HORSHAM AND MID SUSSEX CCG</c:v>
                </c:pt>
                <c:pt idx="139">
                  <c:v>PCT WEST CHESHIRE CCG</c:v>
                </c:pt>
                <c:pt idx="140">
                  <c:v>PCT SOUTH CHESHIRE CCG</c:v>
                </c:pt>
                <c:pt idx="141">
                  <c:v>PCT HILLINGDON CCG</c:v>
                </c:pt>
                <c:pt idx="142">
                  <c:v>PCT NORTH STAFFORDSHIRE CCG</c:v>
                </c:pt>
                <c:pt idx="143">
                  <c:v>PCT NOTTINGHAM WEST CCG</c:v>
                </c:pt>
                <c:pt idx="144">
                  <c:v>PCT SURREY DOWNS CCG</c:v>
                </c:pt>
                <c:pt idx="145">
                  <c:v>PCT HOUNSLOW CCG</c:v>
                </c:pt>
                <c:pt idx="146">
                  <c:v>PCT EAST AND NORTH HERTFORDSHIRE CCG</c:v>
                </c:pt>
                <c:pt idx="147">
                  <c:v>PCT STAFFORD AND SURROUNDS CCG</c:v>
                </c:pt>
                <c:pt idx="148">
                  <c:v>PCT NORTH TYNESIDE CCG</c:v>
                </c:pt>
                <c:pt idx="149">
                  <c:v>ABMU</c:v>
                </c:pt>
                <c:pt idx="150">
                  <c:v>PCT CENTRAL LONDON (WESTMINSTER) CCG</c:v>
                </c:pt>
                <c:pt idx="151">
                  <c:v>PCT NORTH DERBYSHIRE CCG</c:v>
                </c:pt>
                <c:pt idx="152">
                  <c:v>PCT BIRMINGHAM CROSSCITY CCG</c:v>
                </c:pt>
                <c:pt idx="153">
                  <c:v>PCT BEXLEY CCG</c:v>
                </c:pt>
                <c:pt idx="154">
                  <c:v>PCT RICHMOND CCG</c:v>
                </c:pt>
                <c:pt idx="155">
                  <c:v>PCT BARNSLEY CCG</c:v>
                </c:pt>
                <c:pt idx="156">
                  <c:v>PCT WILTSHIRE CCG</c:v>
                </c:pt>
                <c:pt idx="157">
                  <c:v>PCT WEST LEICESTERSHIRE CCG</c:v>
                </c:pt>
                <c:pt idx="158">
                  <c:v>PCT WIGAN BOROUGH CCG</c:v>
                </c:pt>
                <c:pt idx="159">
                  <c:v>PCT HEREFORDSHIRE CCG</c:v>
                </c:pt>
                <c:pt idx="160">
                  <c:v>PCT WARRINGTON CCG</c:v>
                </c:pt>
                <c:pt idx="161">
                  <c:v>PCT DARTFORD, GRAVESHAM AND SWANLEY CCG</c:v>
                </c:pt>
                <c:pt idx="162">
                  <c:v>PCT MANSFIELD &amp; ASHFIELD CCG</c:v>
                </c:pt>
                <c:pt idx="163">
                  <c:v>PCT EASTBOURNE, HAILSHAM AND SEAFORD CCG</c:v>
                </c:pt>
                <c:pt idx="164">
                  <c:v>PCT BARNET CCG</c:v>
                </c:pt>
                <c:pt idx="165">
                  <c:v>PCT SOUTH TYNESIDE CCG</c:v>
                </c:pt>
                <c:pt idx="166">
                  <c:v>PCT SOUTHPORT AND FORMBY CCG</c:v>
                </c:pt>
                <c:pt idx="167">
                  <c:v>Cardiff and Vale</c:v>
                </c:pt>
                <c:pt idx="168">
                  <c:v>PCT SE STAFFS &amp; SEISDON PENINSULAR CCG</c:v>
                </c:pt>
                <c:pt idx="169">
                  <c:v>PCT LEWISHAM CCG</c:v>
                </c:pt>
                <c:pt idx="170">
                  <c:v>PCT EASTERN CHESHIRE CCG</c:v>
                </c:pt>
                <c:pt idx="171">
                  <c:v>PCT ST HELENS CCG</c:v>
                </c:pt>
                <c:pt idx="172">
                  <c:v>PCT NORTH SOMERSET CCG</c:v>
                </c:pt>
                <c:pt idx="173">
                  <c:v>PCT WEST LANCASHIRE CCG</c:v>
                </c:pt>
                <c:pt idx="174">
                  <c:v>PCT HAMMERSMITH AND FULHAM CCG</c:v>
                </c:pt>
                <c:pt idx="175">
                  <c:v>PCT LUTON CCG</c:v>
                </c:pt>
                <c:pt idx="176">
                  <c:v>PCT EAST STAFFORDSHIRE CCG</c:v>
                </c:pt>
                <c:pt idx="177">
                  <c:v>PCT HARDWICK CCG</c:v>
                </c:pt>
                <c:pt idx="178">
                  <c:v>PCT LIVERPOOL CCG</c:v>
                </c:pt>
                <c:pt idx="179">
                  <c:v>PCT KERNOW CCG</c:v>
                </c:pt>
                <c:pt idx="180">
                  <c:v>PCT SANDWELL AND WEST BIRMINGHAM CCG</c:v>
                </c:pt>
                <c:pt idx="181">
                  <c:v>PCT CANNOCK CHASE CCG</c:v>
                </c:pt>
                <c:pt idx="182">
                  <c:v>PCT MERTON CCG</c:v>
                </c:pt>
                <c:pt idx="183">
                  <c:v>PCT KNOWSLEY CCG</c:v>
                </c:pt>
                <c:pt idx="184">
                  <c:v>PCT HASTINGS &amp; ROTHER CCG</c:v>
                </c:pt>
                <c:pt idx="185">
                  <c:v>PCT SLOUGH CCG</c:v>
                </c:pt>
                <c:pt idx="186">
                  <c:v>Aneurin Bevan</c:v>
                </c:pt>
                <c:pt idx="187">
                  <c:v>PCT WINDSOR, ASCOT AND MAIDENHEAD CCG</c:v>
                </c:pt>
                <c:pt idx="188">
                  <c:v>PCT SUTTON CCG</c:v>
                </c:pt>
                <c:pt idx="189">
                  <c:v>PCT WANDSWORTH CCG</c:v>
                </c:pt>
                <c:pt idx="190">
                  <c:v>PCT NORTH WEST SURREY CCG</c:v>
                </c:pt>
                <c:pt idx="191">
                  <c:v>PCT WEST LONDON (K&amp;C &amp; QPP) CCG</c:v>
                </c:pt>
                <c:pt idx="192">
                  <c:v>PCT NORTH EAST ESSEX CCG</c:v>
                </c:pt>
                <c:pt idx="193">
                  <c:v>PCT SOUTH SEFTON CCG</c:v>
                </c:pt>
                <c:pt idx="194">
                  <c:v>PCT HALTON CCG</c:v>
                </c:pt>
                <c:pt idx="195">
                  <c:v>PCT BATH AND NORTH EAST SOMERSET CCG</c:v>
                </c:pt>
                <c:pt idx="196">
                  <c:v>PCT NEWBURY AND DISTRICT CCG</c:v>
                </c:pt>
                <c:pt idx="197">
                  <c:v>PCT SURREY HEATH CCG</c:v>
                </c:pt>
                <c:pt idx="198">
                  <c:v>PCT HARROW CCG</c:v>
                </c:pt>
                <c:pt idx="199">
                  <c:v>PCT NORTH DURHAM CCG</c:v>
                </c:pt>
                <c:pt idx="200">
                  <c:v>Cwm Taf</c:v>
                </c:pt>
                <c:pt idx="201">
                  <c:v>PCT GUILDFORD AND WAVERLEY CCG</c:v>
                </c:pt>
                <c:pt idx="202">
                  <c:v>PCT DUDLEY CCG</c:v>
                </c:pt>
                <c:pt idx="203">
                  <c:v>PCT SWALE CCG</c:v>
                </c:pt>
                <c:pt idx="204">
                  <c:v>PCT CRAWLEY CCG</c:v>
                </c:pt>
                <c:pt idx="205">
                  <c:v>PCT NOTTINGHAM NORTH &amp; EAST CCG</c:v>
                </c:pt>
                <c:pt idx="206">
                  <c:v>PCT NORTH EAST HAMPSHIRE AND FARNHAM CCG</c:v>
                </c:pt>
                <c:pt idx="207">
                  <c:v>PCT BRACKNELL AND ASCOT CCG</c:v>
                </c:pt>
                <c:pt idx="208">
                  <c:v>PCT HIGH WEALD LEWES HAVENS CCG</c:v>
                </c:pt>
                <c:pt idx="209">
                  <c:v>PCT BRIGHTON &amp; HOVE CCG</c:v>
                </c:pt>
                <c:pt idx="210">
                  <c:v>PCT MEDWAY CCG</c:v>
                </c:pt>
                <c:pt idx="211">
                  <c:v>PCT NORTH &amp; WEST READING CCG</c:v>
                </c:pt>
                <c:pt idx="212">
                  <c:v>PCT WIRRAL CCG</c:v>
                </c:pt>
                <c:pt idx="213">
                  <c:v>PCT ISLE OF WIGHT CCG</c:v>
                </c:pt>
                <c:pt idx="214">
                  <c:v>PCT WOKINGHAM CCG</c:v>
                </c:pt>
                <c:pt idx="215">
                  <c:v>PCT SOUTH READING CCG</c:v>
                </c:pt>
              </c:strCache>
            </c:strRef>
          </c:cat>
          <c:val>
            <c:numRef>
              <c:f>Sheet1!$B$3:$B$218</c:f>
              <c:numCache>
                <c:formatCode>0.00%</c:formatCode>
                <c:ptCount val="216"/>
                <c:pt idx="0">
                  <c:v>1.0760632755517684E-2</c:v>
                </c:pt>
                <c:pt idx="1">
                  <c:v>1.0788535444737729E-2</c:v>
                </c:pt>
                <c:pt idx="2">
                  <c:v>1.0805895662839165E-2</c:v>
                </c:pt>
                <c:pt idx="3">
                  <c:v>1.1029581075480122E-2</c:v>
                </c:pt>
                <c:pt idx="4">
                  <c:v>1.1128368806431241E-2</c:v>
                </c:pt>
                <c:pt idx="5">
                  <c:v>1.1295723501126835E-2</c:v>
                </c:pt>
                <c:pt idx="6">
                  <c:v>1.1295882243338945E-2</c:v>
                </c:pt>
                <c:pt idx="7">
                  <c:v>1.1609539342725456E-2</c:v>
                </c:pt>
                <c:pt idx="8">
                  <c:v>1.2030075187969927E-2</c:v>
                </c:pt>
                <c:pt idx="9">
                  <c:v>1.2120305252132303E-2</c:v>
                </c:pt>
                <c:pt idx="10">
                  <c:v>1.2172525257989933E-2</c:v>
                </c:pt>
                <c:pt idx="11">
                  <c:v>1.2654933472136374E-2</c:v>
                </c:pt>
                <c:pt idx="12">
                  <c:v>1.2893099388979203E-2</c:v>
                </c:pt>
                <c:pt idx="13">
                  <c:v>1.3012469299074266E-2</c:v>
                </c:pt>
                <c:pt idx="14">
                  <c:v>1.3063573919928129E-2</c:v>
                </c:pt>
                <c:pt idx="15">
                  <c:v>1.3765321729389737E-2</c:v>
                </c:pt>
                <c:pt idx="16">
                  <c:v>1.4163924618606062E-2</c:v>
                </c:pt>
                <c:pt idx="17">
                  <c:v>1.4301670239944541E-2</c:v>
                </c:pt>
                <c:pt idx="18">
                  <c:v>1.4489156994502143E-2</c:v>
                </c:pt>
                <c:pt idx="19">
                  <c:v>1.4492920191246778E-2</c:v>
                </c:pt>
                <c:pt idx="20">
                  <c:v>1.4672036823935558E-2</c:v>
                </c:pt>
                <c:pt idx="21">
                  <c:v>1.4778095681682087E-2</c:v>
                </c:pt>
                <c:pt idx="22">
                  <c:v>1.4868311263429329E-2</c:v>
                </c:pt>
                <c:pt idx="23">
                  <c:v>1.4943391301510671E-2</c:v>
                </c:pt>
                <c:pt idx="24">
                  <c:v>1.5187993609792319E-2</c:v>
                </c:pt>
                <c:pt idx="25">
                  <c:v>1.5206841497921321E-2</c:v>
                </c:pt>
                <c:pt idx="26">
                  <c:v>1.5235890376673758E-2</c:v>
                </c:pt>
                <c:pt idx="27">
                  <c:v>1.523795035622829E-2</c:v>
                </c:pt>
                <c:pt idx="28">
                  <c:v>1.5263367916999202E-2</c:v>
                </c:pt>
                <c:pt idx="29">
                  <c:v>1.5270892351274778E-2</c:v>
                </c:pt>
                <c:pt idx="30">
                  <c:v>1.5284904667851099E-2</c:v>
                </c:pt>
                <c:pt idx="31">
                  <c:v>1.5493332242493659E-2</c:v>
                </c:pt>
                <c:pt idx="32">
                  <c:v>1.55024068528977E-2</c:v>
                </c:pt>
                <c:pt idx="33">
                  <c:v>1.5522182735297511E-2</c:v>
                </c:pt>
                <c:pt idx="34">
                  <c:v>1.5523516777487702E-2</c:v>
                </c:pt>
                <c:pt idx="35">
                  <c:v>1.5676074165774139E-2</c:v>
                </c:pt>
                <c:pt idx="36">
                  <c:v>1.57294954791076E-2</c:v>
                </c:pt>
                <c:pt idx="37">
                  <c:v>1.600033908003351E-2</c:v>
                </c:pt>
                <c:pt idx="38">
                  <c:v>1.6015522230991844E-2</c:v>
                </c:pt>
                <c:pt idx="39">
                  <c:v>1.6045919265667404E-2</c:v>
                </c:pt>
                <c:pt idx="40">
                  <c:v>1.6077199690472964E-2</c:v>
                </c:pt>
                <c:pt idx="41">
                  <c:v>1.613604904093336E-2</c:v>
                </c:pt>
                <c:pt idx="42">
                  <c:v>1.6194403326989501E-2</c:v>
                </c:pt>
                <c:pt idx="43">
                  <c:v>1.6213708984710543E-2</c:v>
                </c:pt>
                <c:pt idx="44">
                  <c:v>1.6229544012234583E-2</c:v>
                </c:pt>
                <c:pt idx="45">
                  <c:v>1.6261872218133439E-2</c:v>
                </c:pt>
                <c:pt idx="46">
                  <c:v>1.6286492798754385E-2</c:v>
                </c:pt>
                <c:pt idx="47">
                  <c:v>1.6342077778460432E-2</c:v>
                </c:pt>
                <c:pt idx="48">
                  <c:v>1.672849278170262E-2</c:v>
                </c:pt>
                <c:pt idx="49">
                  <c:v>1.701585954490004E-2</c:v>
                </c:pt>
                <c:pt idx="50">
                  <c:v>1.7022444917290137E-2</c:v>
                </c:pt>
                <c:pt idx="51">
                  <c:v>1.7096440368012941E-2</c:v>
                </c:pt>
                <c:pt idx="52">
                  <c:v>1.7140620923558569E-2</c:v>
                </c:pt>
                <c:pt idx="53">
                  <c:v>1.7152725377476644E-2</c:v>
                </c:pt>
                <c:pt idx="54">
                  <c:v>1.7215804378118409E-2</c:v>
                </c:pt>
                <c:pt idx="55">
                  <c:v>1.7354361636039362E-2</c:v>
                </c:pt>
                <c:pt idx="56">
                  <c:v>1.736493936052922E-2</c:v>
                </c:pt>
                <c:pt idx="57">
                  <c:v>1.7545784330934421E-2</c:v>
                </c:pt>
                <c:pt idx="58">
                  <c:v>1.7626483791897341E-2</c:v>
                </c:pt>
                <c:pt idx="59">
                  <c:v>1.7941050832977385E-2</c:v>
                </c:pt>
                <c:pt idx="60">
                  <c:v>1.8024117316437615E-2</c:v>
                </c:pt>
                <c:pt idx="61">
                  <c:v>1.8038709677419367E-2</c:v>
                </c:pt>
                <c:pt idx="62">
                  <c:v>1.8097629373593764E-2</c:v>
                </c:pt>
                <c:pt idx="63">
                  <c:v>1.810570381998956E-2</c:v>
                </c:pt>
                <c:pt idx="64">
                  <c:v>1.8176855895196509E-2</c:v>
                </c:pt>
                <c:pt idx="65">
                  <c:v>1.8253219826639626E-2</c:v>
                </c:pt>
                <c:pt idx="66">
                  <c:v>1.8323979219261866E-2</c:v>
                </c:pt>
                <c:pt idx="67">
                  <c:v>1.8384141003443381E-2</c:v>
                </c:pt>
                <c:pt idx="68">
                  <c:v>1.8505572471011023E-2</c:v>
                </c:pt>
                <c:pt idx="69">
                  <c:v>1.8585604032131043E-2</c:v>
                </c:pt>
                <c:pt idx="70">
                  <c:v>1.8669140920212806E-2</c:v>
                </c:pt>
                <c:pt idx="71">
                  <c:v>1.8862135468412183E-2</c:v>
                </c:pt>
                <c:pt idx="72">
                  <c:v>1.8875295569034646E-2</c:v>
                </c:pt>
                <c:pt idx="73">
                  <c:v>1.9095942540754578E-2</c:v>
                </c:pt>
                <c:pt idx="74">
                  <c:v>1.9307758577003013E-2</c:v>
                </c:pt>
                <c:pt idx="75">
                  <c:v>1.9311751546256122E-2</c:v>
                </c:pt>
                <c:pt idx="76">
                  <c:v>1.9376719779868205E-2</c:v>
                </c:pt>
                <c:pt idx="77">
                  <c:v>1.9444444444444445E-2</c:v>
                </c:pt>
                <c:pt idx="78">
                  <c:v>1.9484520956619584E-2</c:v>
                </c:pt>
                <c:pt idx="79">
                  <c:v>1.9513918015054855E-2</c:v>
                </c:pt>
                <c:pt idx="80">
                  <c:v>1.9544726466239556E-2</c:v>
                </c:pt>
                <c:pt idx="81">
                  <c:v>1.9605337876206701E-2</c:v>
                </c:pt>
                <c:pt idx="82">
                  <c:v>2.0058307267150573E-2</c:v>
                </c:pt>
                <c:pt idx="83">
                  <c:v>2.010730798426616E-2</c:v>
                </c:pt>
                <c:pt idx="84">
                  <c:v>2.0151722755071384E-2</c:v>
                </c:pt>
                <c:pt idx="85">
                  <c:v>2.0361747207890957E-2</c:v>
                </c:pt>
                <c:pt idx="86">
                  <c:v>2.0412181674980309E-2</c:v>
                </c:pt>
                <c:pt idx="87">
                  <c:v>2.0466577712736196E-2</c:v>
                </c:pt>
                <c:pt idx="88">
                  <c:v>2.0508929803065588E-2</c:v>
                </c:pt>
                <c:pt idx="89">
                  <c:v>2.0600000000000011E-2</c:v>
                </c:pt>
                <c:pt idx="90">
                  <c:v>2.0656379584097682E-2</c:v>
                </c:pt>
                <c:pt idx="91">
                  <c:v>2.0785012492907446E-2</c:v>
                </c:pt>
                <c:pt idx="92">
                  <c:v>2.0952791549902997E-2</c:v>
                </c:pt>
                <c:pt idx="93">
                  <c:v>2.0975397625810834E-2</c:v>
                </c:pt>
                <c:pt idx="94">
                  <c:v>2.0980588054043448E-2</c:v>
                </c:pt>
                <c:pt idx="95">
                  <c:v>2.1064094333335993E-2</c:v>
                </c:pt>
                <c:pt idx="96">
                  <c:v>2.1177399689647589E-2</c:v>
                </c:pt>
                <c:pt idx="97">
                  <c:v>2.1199430941551287E-2</c:v>
                </c:pt>
                <c:pt idx="98">
                  <c:v>2.1255862110969054E-2</c:v>
                </c:pt>
                <c:pt idx="99">
                  <c:v>2.1462754386812975E-2</c:v>
                </c:pt>
                <c:pt idx="100">
                  <c:v>2.1529985666338309E-2</c:v>
                </c:pt>
                <c:pt idx="101">
                  <c:v>2.1555718704490492E-2</c:v>
                </c:pt>
                <c:pt idx="102">
                  <c:v>2.1600000000000012E-2</c:v>
                </c:pt>
                <c:pt idx="103">
                  <c:v>2.1634151052733242E-2</c:v>
                </c:pt>
                <c:pt idx="104">
                  <c:v>2.1704500199123854E-2</c:v>
                </c:pt>
                <c:pt idx="105">
                  <c:v>2.1874053890402666E-2</c:v>
                </c:pt>
                <c:pt idx="106">
                  <c:v>2.1971442430121918E-2</c:v>
                </c:pt>
                <c:pt idx="107">
                  <c:v>2.2047082906857769E-2</c:v>
                </c:pt>
                <c:pt idx="108">
                  <c:v>2.2104910044315803E-2</c:v>
                </c:pt>
                <c:pt idx="109">
                  <c:v>2.2172626908245736E-2</c:v>
                </c:pt>
                <c:pt idx="110">
                  <c:v>2.218718981724762E-2</c:v>
                </c:pt>
                <c:pt idx="111">
                  <c:v>2.2371400325286232E-2</c:v>
                </c:pt>
                <c:pt idx="112">
                  <c:v>2.2440497548140217E-2</c:v>
                </c:pt>
                <c:pt idx="113">
                  <c:v>2.2457127302422681E-2</c:v>
                </c:pt>
                <c:pt idx="114">
                  <c:v>2.2511457378551786E-2</c:v>
                </c:pt>
                <c:pt idx="115">
                  <c:v>2.256148167562139E-2</c:v>
                </c:pt>
                <c:pt idx="116">
                  <c:v>2.262891545240386E-2</c:v>
                </c:pt>
                <c:pt idx="117">
                  <c:v>2.2651511011530692E-2</c:v>
                </c:pt>
                <c:pt idx="118">
                  <c:v>2.2726599306646091E-2</c:v>
                </c:pt>
                <c:pt idx="119">
                  <c:v>2.2784968815620445E-2</c:v>
                </c:pt>
                <c:pt idx="120">
                  <c:v>2.2948778498132351E-2</c:v>
                </c:pt>
                <c:pt idx="121">
                  <c:v>2.2999779319814652E-2</c:v>
                </c:pt>
                <c:pt idx="122">
                  <c:v>2.3019061458244294E-2</c:v>
                </c:pt>
                <c:pt idx="123">
                  <c:v>2.3038164552282161E-2</c:v>
                </c:pt>
                <c:pt idx="124">
                  <c:v>2.317490653035098E-2</c:v>
                </c:pt>
                <c:pt idx="125">
                  <c:v>2.3198763488889836E-2</c:v>
                </c:pt>
                <c:pt idx="126">
                  <c:v>2.3327595417581771E-2</c:v>
                </c:pt>
                <c:pt idx="127">
                  <c:v>2.370060078267101E-2</c:v>
                </c:pt>
                <c:pt idx="128">
                  <c:v>2.3743427701518504E-2</c:v>
                </c:pt>
                <c:pt idx="129">
                  <c:v>2.3776177358866286E-2</c:v>
                </c:pt>
                <c:pt idx="130">
                  <c:v>2.3799325373454E-2</c:v>
                </c:pt>
                <c:pt idx="131">
                  <c:v>2.3848391620100051E-2</c:v>
                </c:pt>
                <c:pt idx="132">
                  <c:v>2.3869704859461407E-2</c:v>
                </c:pt>
                <c:pt idx="133">
                  <c:v>2.3900000000000001E-2</c:v>
                </c:pt>
                <c:pt idx="134">
                  <c:v>2.3906320580979239E-2</c:v>
                </c:pt>
                <c:pt idx="135">
                  <c:v>2.3970332510303932E-2</c:v>
                </c:pt>
                <c:pt idx="136">
                  <c:v>2.4014751919035977E-2</c:v>
                </c:pt>
                <c:pt idx="137">
                  <c:v>2.4073214404138212E-2</c:v>
                </c:pt>
                <c:pt idx="138">
                  <c:v>2.4140211640211639E-2</c:v>
                </c:pt>
                <c:pt idx="139">
                  <c:v>2.4155710234596544E-2</c:v>
                </c:pt>
                <c:pt idx="140">
                  <c:v>2.4227785097350314E-2</c:v>
                </c:pt>
                <c:pt idx="141">
                  <c:v>2.4284715535094811E-2</c:v>
                </c:pt>
                <c:pt idx="142">
                  <c:v>2.437279855328682E-2</c:v>
                </c:pt>
                <c:pt idx="143">
                  <c:v>2.4437548487199458E-2</c:v>
                </c:pt>
                <c:pt idx="144">
                  <c:v>2.4525074827438764E-2</c:v>
                </c:pt>
                <c:pt idx="145">
                  <c:v>2.4544062369483501E-2</c:v>
                </c:pt>
                <c:pt idx="146">
                  <c:v>2.4633268751729945E-2</c:v>
                </c:pt>
                <c:pt idx="147">
                  <c:v>2.4696697735775611E-2</c:v>
                </c:pt>
                <c:pt idx="148">
                  <c:v>2.4759615384615411E-2</c:v>
                </c:pt>
                <c:pt idx="149">
                  <c:v>2.4799999999999999E-2</c:v>
                </c:pt>
                <c:pt idx="150">
                  <c:v>2.4886996741301376E-2</c:v>
                </c:pt>
                <c:pt idx="151">
                  <c:v>2.4983743802324685E-2</c:v>
                </c:pt>
                <c:pt idx="152">
                  <c:v>2.5006790710308299E-2</c:v>
                </c:pt>
                <c:pt idx="153">
                  <c:v>2.51075802714333E-2</c:v>
                </c:pt>
                <c:pt idx="154">
                  <c:v>2.5136589317988196E-2</c:v>
                </c:pt>
                <c:pt idx="155">
                  <c:v>2.5203665987780052E-2</c:v>
                </c:pt>
                <c:pt idx="156">
                  <c:v>2.5290273366730981E-2</c:v>
                </c:pt>
                <c:pt idx="157">
                  <c:v>2.5614340803846621E-2</c:v>
                </c:pt>
                <c:pt idx="158">
                  <c:v>2.5903671016805973E-2</c:v>
                </c:pt>
                <c:pt idx="159">
                  <c:v>2.5975552421250638E-2</c:v>
                </c:pt>
                <c:pt idx="160">
                  <c:v>2.5992490248259267E-2</c:v>
                </c:pt>
                <c:pt idx="161">
                  <c:v>2.602169936605778E-2</c:v>
                </c:pt>
                <c:pt idx="162">
                  <c:v>2.6117348833041006E-2</c:v>
                </c:pt>
                <c:pt idx="163">
                  <c:v>2.6127467460736756E-2</c:v>
                </c:pt>
                <c:pt idx="164">
                  <c:v>2.6198068140672989E-2</c:v>
                </c:pt>
                <c:pt idx="165">
                  <c:v>2.6296545470500535E-2</c:v>
                </c:pt>
                <c:pt idx="166">
                  <c:v>2.6326370812435201E-2</c:v>
                </c:pt>
                <c:pt idx="167">
                  <c:v>2.6500000000000006E-2</c:v>
                </c:pt>
                <c:pt idx="168">
                  <c:v>2.7125561148143108E-2</c:v>
                </c:pt>
                <c:pt idx="169">
                  <c:v>2.7448041161933358E-2</c:v>
                </c:pt>
                <c:pt idx="170">
                  <c:v>2.7569203182786082E-2</c:v>
                </c:pt>
                <c:pt idx="171">
                  <c:v>2.7898639958405191E-2</c:v>
                </c:pt>
                <c:pt idx="172">
                  <c:v>2.7999408983451556E-2</c:v>
                </c:pt>
                <c:pt idx="173">
                  <c:v>2.822634998517241E-2</c:v>
                </c:pt>
                <c:pt idx="174">
                  <c:v>2.8383484317385167E-2</c:v>
                </c:pt>
                <c:pt idx="175">
                  <c:v>2.8555929261147868E-2</c:v>
                </c:pt>
                <c:pt idx="176">
                  <c:v>2.8795012642776213E-2</c:v>
                </c:pt>
                <c:pt idx="177">
                  <c:v>2.8803671771114869E-2</c:v>
                </c:pt>
                <c:pt idx="178">
                  <c:v>2.8870132908755813E-2</c:v>
                </c:pt>
                <c:pt idx="179">
                  <c:v>2.9002684495770654E-2</c:v>
                </c:pt>
                <c:pt idx="180">
                  <c:v>2.9105595027172811E-2</c:v>
                </c:pt>
                <c:pt idx="181">
                  <c:v>2.913133165253267E-2</c:v>
                </c:pt>
                <c:pt idx="182">
                  <c:v>2.9165405187203588E-2</c:v>
                </c:pt>
                <c:pt idx="183">
                  <c:v>2.9179671397444203E-2</c:v>
                </c:pt>
                <c:pt idx="184">
                  <c:v>2.9207369504235959E-2</c:v>
                </c:pt>
                <c:pt idx="185">
                  <c:v>2.9489360652908279E-2</c:v>
                </c:pt>
                <c:pt idx="186">
                  <c:v>2.9600000000000001E-2</c:v>
                </c:pt>
                <c:pt idx="187">
                  <c:v>2.9698281693952104E-2</c:v>
                </c:pt>
                <c:pt idx="188">
                  <c:v>2.9813730146166451E-2</c:v>
                </c:pt>
                <c:pt idx="189">
                  <c:v>2.9843701536013425E-2</c:v>
                </c:pt>
                <c:pt idx="190">
                  <c:v>2.9932220352090248E-2</c:v>
                </c:pt>
                <c:pt idx="191">
                  <c:v>3.0328763799587523E-2</c:v>
                </c:pt>
                <c:pt idx="192">
                  <c:v>3.0742534885402358E-2</c:v>
                </c:pt>
                <c:pt idx="193">
                  <c:v>3.1136760166420616E-2</c:v>
                </c:pt>
                <c:pt idx="194">
                  <c:v>3.1186825107243236E-2</c:v>
                </c:pt>
                <c:pt idx="195">
                  <c:v>3.1234049559562077E-2</c:v>
                </c:pt>
                <c:pt idx="196">
                  <c:v>3.1819958311620683E-2</c:v>
                </c:pt>
                <c:pt idx="197">
                  <c:v>3.1901404879038392E-2</c:v>
                </c:pt>
                <c:pt idx="198">
                  <c:v>3.1936481130919146E-2</c:v>
                </c:pt>
                <c:pt idx="199">
                  <c:v>3.2533219860350911E-2</c:v>
                </c:pt>
                <c:pt idx="200">
                  <c:v>3.2900000000000006E-2</c:v>
                </c:pt>
                <c:pt idx="201">
                  <c:v>3.3237028163389942E-2</c:v>
                </c:pt>
                <c:pt idx="202">
                  <c:v>3.3809502975148759E-2</c:v>
                </c:pt>
                <c:pt idx="203">
                  <c:v>3.4080161758471152E-2</c:v>
                </c:pt>
                <c:pt idx="204">
                  <c:v>3.4784604288243391E-2</c:v>
                </c:pt>
                <c:pt idx="205">
                  <c:v>3.487767964038041E-2</c:v>
                </c:pt>
                <c:pt idx="206">
                  <c:v>3.5538844077870092E-2</c:v>
                </c:pt>
                <c:pt idx="207">
                  <c:v>3.5552913198573191E-2</c:v>
                </c:pt>
                <c:pt idx="208">
                  <c:v>3.6272253845222251E-2</c:v>
                </c:pt>
                <c:pt idx="209">
                  <c:v>3.7410210673480257E-2</c:v>
                </c:pt>
                <c:pt idx="210">
                  <c:v>3.8211596428694275E-2</c:v>
                </c:pt>
                <c:pt idx="211">
                  <c:v>3.8360009356099838E-2</c:v>
                </c:pt>
                <c:pt idx="212">
                  <c:v>4.5602633937806121E-2</c:v>
                </c:pt>
                <c:pt idx="213">
                  <c:v>4.6376866664133452E-2</c:v>
                </c:pt>
                <c:pt idx="214">
                  <c:v>5.2570233114166184E-2</c:v>
                </c:pt>
                <c:pt idx="215">
                  <c:v>6.1908824511294896E-2</c:v>
                </c:pt>
              </c:numCache>
            </c:numRef>
          </c:val>
        </c:ser>
        <c:axId val="78648448"/>
        <c:axId val="78649984"/>
      </c:barChart>
      <c:lineChart>
        <c:grouping val="standard"/>
        <c:ser>
          <c:idx val="1"/>
          <c:order val="1"/>
          <c:tx>
            <c:strRef>
              <c:f>Sheet1!$C$2</c:f>
              <c:strCache>
                <c:ptCount val="1"/>
                <c:pt idx="0">
                  <c:v>England Average</c:v>
                </c:pt>
              </c:strCache>
            </c:strRef>
          </c:tx>
          <c:marker>
            <c:symbol val="none"/>
          </c:marker>
          <c:cat>
            <c:strRef>
              <c:f>Sheet1!$A$3:$A$218</c:f>
              <c:strCache>
                <c:ptCount val="216"/>
                <c:pt idx="0">
                  <c:v>PCT CASTLE POINT AND ROCHFORD CCG</c:v>
                </c:pt>
                <c:pt idx="1">
                  <c:v>PCT DONCASTER CCG</c:v>
                </c:pt>
                <c:pt idx="2">
                  <c:v>PCT CITY AND HACKNEY CCG</c:v>
                </c:pt>
                <c:pt idx="3">
                  <c:v>PCT WAKEFIELD CCG</c:v>
                </c:pt>
                <c:pt idx="4">
                  <c:v>PCT LEEDS NORTH CCG</c:v>
                </c:pt>
                <c:pt idx="5">
                  <c:v>PCT SOUTH TEES CCG</c:v>
                </c:pt>
                <c:pt idx="6">
                  <c:v>PCT SOUTHEND CCG</c:v>
                </c:pt>
                <c:pt idx="7">
                  <c:v>PCT WEST NORFOLK CCG</c:v>
                </c:pt>
                <c:pt idx="8">
                  <c:v>PCT BRADFORD CITY CCG</c:v>
                </c:pt>
                <c:pt idx="9">
                  <c:v>PCT SOUTH WEST LINCOLNSHIRE CCG</c:v>
                </c:pt>
                <c:pt idx="10">
                  <c:v>PCT BLACKPOOL CCG</c:v>
                </c:pt>
                <c:pt idx="11">
                  <c:v>PCT BURY CCG</c:v>
                </c:pt>
                <c:pt idx="12">
                  <c:v>PCT HAMBLETON, RICHMONDSHIRE AND WHITBY CCG</c:v>
                </c:pt>
                <c:pt idx="13">
                  <c:v>PCT WALSALL CCG</c:v>
                </c:pt>
                <c:pt idx="14">
                  <c:v>PCT TOWER HAMLETS CCG</c:v>
                </c:pt>
                <c:pt idx="15">
                  <c:v>PCT LEEDS WEST CCG</c:v>
                </c:pt>
                <c:pt idx="16">
                  <c:v>PCT FYLDE &amp; WYRE CCG</c:v>
                </c:pt>
                <c:pt idx="17">
                  <c:v>PCT SOUTH LINCOLNSHIRE CCG</c:v>
                </c:pt>
                <c:pt idx="18">
                  <c:v>PCT CENTRAL MANCHESTER CCG</c:v>
                </c:pt>
                <c:pt idx="19">
                  <c:v>PCT LEEDS SOUTH AND EAST CCG</c:v>
                </c:pt>
                <c:pt idx="20">
                  <c:v>PCT ASHFORD CCG</c:v>
                </c:pt>
                <c:pt idx="21">
                  <c:v>PCT COASTAL WEST SUSSEX CCG</c:v>
                </c:pt>
                <c:pt idx="22">
                  <c:v>PCT SHEFFIELD CCG</c:v>
                </c:pt>
                <c:pt idx="23">
                  <c:v>PCT BRISTOL CCG</c:v>
                </c:pt>
                <c:pt idx="24">
                  <c:v>PCT SCARBOROUGH AND RYEDALE CCG</c:v>
                </c:pt>
                <c:pt idx="25">
                  <c:v>PCT SOUTH KENT COAST CCG</c:v>
                </c:pt>
                <c:pt idx="26">
                  <c:v>PCT IPSWICH AND EAST SUFFOLK CCG</c:v>
                </c:pt>
                <c:pt idx="27">
                  <c:v>PCT CROYDON CCG</c:v>
                </c:pt>
                <c:pt idx="28">
                  <c:v>PCT GREATER PRESTON CCG</c:v>
                </c:pt>
                <c:pt idx="29">
                  <c:v>PCT CORBY CCG</c:v>
                </c:pt>
                <c:pt idx="30">
                  <c:v>PCT HARTLEPOOL AND STOCKTON-ON-TEES CCG</c:v>
                </c:pt>
                <c:pt idx="31">
                  <c:v>PCT VALE OF YORK CCG</c:v>
                </c:pt>
                <c:pt idx="32">
                  <c:v>PCT THURROCK CCG</c:v>
                </c:pt>
                <c:pt idx="33">
                  <c:v>PCT BASSETLAW CCG</c:v>
                </c:pt>
                <c:pt idx="34">
                  <c:v>PCT NORTH LINCOLNSHIRE CCG</c:v>
                </c:pt>
                <c:pt idx="35">
                  <c:v>PCT LAMBETH CCG</c:v>
                </c:pt>
                <c:pt idx="36">
                  <c:v>PCT ROTHERHAM CCG</c:v>
                </c:pt>
                <c:pt idx="37">
                  <c:v>PCT LINCOLNSHIRE WEST CCG</c:v>
                </c:pt>
                <c:pt idx="38">
                  <c:v>PCT CHORLEY AND SOUTH RIBBLE CCG</c:v>
                </c:pt>
                <c:pt idx="39">
                  <c:v>PCT SOUTH NORFOLK CCG</c:v>
                </c:pt>
                <c:pt idx="40">
                  <c:v>PCT HULL CCG</c:v>
                </c:pt>
                <c:pt idx="41">
                  <c:v>PCT MILTON KEYNES CCG</c:v>
                </c:pt>
                <c:pt idx="42">
                  <c:v>PCT BLACKBURN WITH DARWEN CCG</c:v>
                </c:pt>
                <c:pt idx="43">
                  <c:v>PCT NORTH, EAST, WEST DEVON CCG</c:v>
                </c:pt>
                <c:pt idx="44">
                  <c:v>PCT SHROPSHIRE CCG</c:v>
                </c:pt>
                <c:pt idx="45">
                  <c:v>PCT BRADFORD DISTRICTS CCG</c:v>
                </c:pt>
                <c:pt idx="46">
                  <c:v>PCT NORTH KIRKLEES CCG</c:v>
                </c:pt>
                <c:pt idx="47">
                  <c:v>PCT NORTH MANCHESTER CCG</c:v>
                </c:pt>
                <c:pt idx="48">
                  <c:v>PCT TRAFFORD CCG</c:v>
                </c:pt>
                <c:pt idx="49">
                  <c:v>PCT CUMBRIA CCG</c:v>
                </c:pt>
                <c:pt idx="50">
                  <c:v>PCT GREAT YARMOUTH &amp; WAVENEY CCG</c:v>
                </c:pt>
                <c:pt idx="51">
                  <c:v>PCT NORTH EAST LINCOLNSHIRE CCG</c:v>
                </c:pt>
                <c:pt idx="52">
                  <c:v>PCT TELFORD &amp; WREKIN CCG</c:v>
                </c:pt>
                <c:pt idx="53">
                  <c:v>PCT BEDFORDSHIRE CCG</c:v>
                </c:pt>
                <c:pt idx="54">
                  <c:v>PCT BASILDON AND BRENTWOOD CCG</c:v>
                </c:pt>
                <c:pt idx="55">
                  <c:v>PCT THANET CCG</c:v>
                </c:pt>
                <c:pt idx="56">
                  <c:v>PCT HAVERING CCG</c:v>
                </c:pt>
                <c:pt idx="57">
                  <c:v>PCT COVENTRY AND RUGBY CCG</c:v>
                </c:pt>
                <c:pt idx="58">
                  <c:v>PCT HEYWOOD, MIDDLETON &amp; ROCHDALE CCG</c:v>
                </c:pt>
                <c:pt idx="59">
                  <c:v>PCT CHILTERN CCG</c:v>
                </c:pt>
                <c:pt idx="60">
                  <c:v>PCT SOLIHULL CCG</c:v>
                </c:pt>
                <c:pt idx="61">
                  <c:v>PCT EAST RIDING OF YORKSHIRE CCG</c:v>
                </c:pt>
                <c:pt idx="62">
                  <c:v>PCT SOUTHERN DERBYSHIRE CCG</c:v>
                </c:pt>
                <c:pt idx="63">
                  <c:v>PCT SOUTH MANCHESTER CCG</c:v>
                </c:pt>
                <c:pt idx="64">
                  <c:v>PCT OLDHAM CCG</c:v>
                </c:pt>
                <c:pt idx="65">
                  <c:v>PCT WARWICKSHIRE NORTH CCG</c:v>
                </c:pt>
                <c:pt idx="66">
                  <c:v>PCT GLOUCESTERSHIRE CCG</c:v>
                </c:pt>
                <c:pt idx="67">
                  <c:v>PCT AIREDALE, WHARFEDALE AND CRAVEN CCG</c:v>
                </c:pt>
                <c:pt idx="68">
                  <c:v>PCT SOMERSET CCG</c:v>
                </c:pt>
                <c:pt idx="69">
                  <c:v>PCT ISLINGTON CCG</c:v>
                </c:pt>
                <c:pt idx="70">
                  <c:v>PCT MID ESSEX CCG</c:v>
                </c:pt>
                <c:pt idx="71">
                  <c:v>PCT REDBRIDGE CCG</c:v>
                </c:pt>
                <c:pt idx="72">
                  <c:v>PCT NORWICH CCG</c:v>
                </c:pt>
                <c:pt idx="73">
                  <c:v>PCT AYLESBURY VALE CCG</c:v>
                </c:pt>
                <c:pt idx="74">
                  <c:v>PCT DARLINGTON CCG</c:v>
                </c:pt>
                <c:pt idx="75">
                  <c:v>PCT DORSET CCG</c:v>
                </c:pt>
                <c:pt idx="76">
                  <c:v>PCT NORTH NORFOLK CCG</c:v>
                </c:pt>
                <c:pt idx="77">
                  <c:v>PCT WEST SUFFOLK CCG</c:v>
                </c:pt>
                <c:pt idx="78">
                  <c:v>PCT EALING CCG</c:v>
                </c:pt>
                <c:pt idx="79">
                  <c:v>PCT TAMESIDE AND GLOSSOP CCG</c:v>
                </c:pt>
                <c:pt idx="80">
                  <c:v>PCT SOUTH GLOUCESTERSHIRE CCG</c:v>
                </c:pt>
                <c:pt idx="81">
                  <c:v>PCT CALDERDALE CCG</c:v>
                </c:pt>
                <c:pt idx="82">
                  <c:v>PCT HARINGEY CCG</c:v>
                </c:pt>
                <c:pt idx="83">
                  <c:v>PCT LEICESTER CITY CCG</c:v>
                </c:pt>
                <c:pt idx="84">
                  <c:v>PCT BARKING &amp; DAGENHAM CCG</c:v>
                </c:pt>
                <c:pt idx="85">
                  <c:v>PCT SOUTH WARWICKSHIRE CCG</c:v>
                </c:pt>
                <c:pt idx="86">
                  <c:v>PCT WYRE FOREST CCG</c:v>
                </c:pt>
                <c:pt idx="87">
                  <c:v>PCT SOUTH DEVON AND TORBAY CCG</c:v>
                </c:pt>
                <c:pt idx="88">
                  <c:v>PCT CAMBRIDGESHIRE AND PETERBOROUGH CCG</c:v>
                </c:pt>
                <c:pt idx="89">
                  <c:v>Powys</c:v>
                </c:pt>
                <c:pt idx="90">
                  <c:v>PCT WEST HAMPSHIRE CCG</c:v>
                </c:pt>
                <c:pt idx="91">
                  <c:v>PCT SALFORD CCG</c:v>
                </c:pt>
                <c:pt idx="92">
                  <c:v>PCT EREWASH CCG</c:v>
                </c:pt>
                <c:pt idx="93">
                  <c:v>PCT STOCKPORT CCG</c:v>
                </c:pt>
                <c:pt idx="94">
                  <c:v>PCT NEWCASTLE GATESHEAD CCG</c:v>
                </c:pt>
                <c:pt idx="95">
                  <c:v>PCT LINCOLNSHIRE EAST CCG</c:v>
                </c:pt>
                <c:pt idx="96">
                  <c:v>PCT SUNDERLAND CCG</c:v>
                </c:pt>
                <c:pt idx="97">
                  <c:v>PCT NORTH HAMPSHIRE CCG</c:v>
                </c:pt>
                <c:pt idx="98">
                  <c:v>PCT HARROGATE AND RURAL DISTRICT CCG</c:v>
                </c:pt>
                <c:pt idx="99">
                  <c:v>PCT EAST LEICESTERSHIRE AND RUTLAND CCG</c:v>
                </c:pt>
                <c:pt idx="100">
                  <c:v>PCT OXFORDSHIRE CCG</c:v>
                </c:pt>
                <c:pt idx="101">
                  <c:v>PCT BRENT CCG</c:v>
                </c:pt>
                <c:pt idx="102">
                  <c:v>Hywel Dda</c:v>
                </c:pt>
                <c:pt idx="103">
                  <c:v>PCT SOUTHAMPTON CCG</c:v>
                </c:pt>
                <c:pt idx="104">
                  <c:v>PCT BROMLEY CCG</c:v>
                </c:pt>
                <c:pt idx="105">
                  <c:v>PCT KINGSTON CCG</c:v>
                </c:pt>
                <c:pt idx="106">
                  <c:v>PCT EAST LANCASHIRE CCG</c:v>
                </c:pt>
                <c:pt idx="107">
                  <c:v>PCT LANCASHIRE NORTH CCG</c:v>
                </c:pt>
                <c:pt idx="108">
                  <c:v>PCT CANTERBURY AND COASTAL CCG</c:v>
                </c:pt>
                <c:pt idx="109">
                  <c:v>PCT SWINDON CCG</c:v>
                </c:pt>
                <c:pt idx="110">
                  <c:v>PCT EAST SURREY CCG</c:v>
                </c:pt>
                <c:pt idx="111">
                  <c:v>PCT BIRMINGHAM SOUTH AND CENTRAL CCG</c:v>
                </c:pt>
                <c:pt idx="112">
                  <c:v>PCT GREATER HUDDERSFIELD CCG</c:v>
                </c:pt>
                <c:pt idx="113">
                  <c:v>PCT NEWARK &amp; SHERWOOD CCG</c:v>
                </c:pt>
                <c:pt idx="114">
                  <c:v>PCT WALTHAM FOREST CCG</c:v>
                </c:pt>
                <c:pt idx="115">
                  <c:v>PCT HERTS VALLEYS CCG</c:v>
                </c:pt>
                <c:pt idx="116">
                  <c:v>PCT NENE CCG</c:v>
                </c:pt>
                <c:pt idx="117">
                  <c:v>PCT REDDITCH AND BROMSGROVE CCG</c:v>
                </c:pt>
                <c:pt idx="118">
                  <c:v>PCT GREENWICH CCG</c:v>
                </c:pt>
                <c:pt idx="119">
                  <c:v>PCT SOUTHWARK CCG</c:v>
                </c:pt>
                <c:pt idx="120">
                  <c:v>PCT PORTSMOUTH CCG</c:v>
                </c:pt>
                <c:pt idx="121">
                  <c:v>PCT VALE ROYAL CCG</c:v>
                </c:pt>
                <c:pt idx="122">
                  <c:v>PCT NEWHAM CCG</c:v>
                </c:pt>
                <c:pt idx="123">
                  <c:v>PCT ENFIELD CCG</c:v>
                </c:pt>
                <c:pt idx="124">
                  <c:v>PCT STOKE ON TRENT CCG</c:v>
                </c:pt>
                <c:pt idx="125">
                  <c:v>PCT NORTHUMBERLAND CCG</c:v>
                </c:pt>
                <c:pt idx="126">
                  <c:v>PCT CAMDEN CCG</c:v>
                </c:pt>
                <c:pt idx="127">
                  <c:v>PCT SOUTH EASTERN HAMPSHIRE CCG</c:v>
                </c:pt>
                <c:pt idx="128">
                  <c:v>PCT NOTTINGHAM CITY CCG</c:v>
                </c:pt>
                <c:pt idx="129">
                  <c:v>PCT DURHAM DALES,EASINGTON &amp; SEDGEFIELD CCG</c:v>
                </c:pt>
                <c:pt idx="130">
                  <c:v>PCT RUSHCLIFFE CCG</c:v>
                </c:pt>
                <c:pt idx="131">
                  <c:v>PCT SOUTH WORCESTERSHIRE CCG</c:v>
                </c:pt>
                <c:pt idx="132">
                  <c:v>PCT WEST ESSEX CCG</c:v>
                </c:pt>
                <c:pt idx="133">
                  <c:v>BCU</c:v>
                </c:pt>
                <c:pt idx="134">
                  <c:v>PCT WOLVERHAMPTON CCG</c:v>
                </c:pt>
                <c:pt idx="135">
                  <c:v>PCT BOLTON CCG</c:v>
                </c:pt>
                <c:pt idx="136">
                  <c:v>PCT FAREHAM AND GOSPORT CCG</c:v>
                </c:pt>
                <c:pt idx="137">
                  <c:v>PCT WEST KENT CCG</c:v>
                </c:pt>
                <c:pt idx="138">
                  <c:v>PCT HORSHAM AND MID SUSSEX CCG</c:v>
                </c:pt>
                <c:pt idx="139">
                  <c:v>PCT WEST CHESHIRE CCG</c:v>
                </c:pt>
                <c:pt idx="140">
                  <c:v>PCT SOUTH CHESHIRE CCG</c:v>
                </c:pt>
                <c:pt idx="141">
                  <c:v>PCT HILLINGDON CCG</c:v>
                </c:pt>
                <c:pt idx="142">
                  <c:v>PCT NORTH STAFFORDSHIRE CCG</c:v>
                </c:pt>
                <c:pt idx="143">
                  <c:v>PCT NOTTINGHAM WEST CCG</c:v>
                </c:pt>
                <c:pt idx="144">
                  <c:v>PCT SURREY DOWNS CCG</c:v>
                </c:pt>
                <c:pt idx="145">
                  <c:v>PCT HOUNSLOW CCG</c:v>
                </c:pt>
                <c:pt idx="146">
                  <c:v>PCT EAST AND NORTH HERTFORDSHIRE CCG</c:v>
                </c:pt>
                <c:pt idx="147">
                  <c:v>PCT STAFFORD AND SURROUNDS CCG</c:v>
                </c:pt>
                <c:pt idx="148">
                  <c:v>PCT NORTH TYNESIDE CCG</c:v>
                </c:pt>
                <c:pt idx="149">
                  <c:v>ABMU</c:v>
                </c:pt>
                <c:pt idx="150">
                  <c:v>PCT CENTRAL LONDON (WESTMINSTER) CCG</c:v>
                </c:pt>
                <c:pt idx="151">
                  <c:v>PCT NORTH DERBYSHIRE CCG</c:v>
                </c:pt>
                <c:pt idx="152">
                  <c:v>PCT BIRMINGHAM CROSSCITY CCG</c:v>
                </c:pt>
                <c:pt idx="153">
                  <c:v>PCT BEXLEY CCG</c:v>
                </c:pt>
                <c:pt idx="154">
                  <c:v>PCT RICHMOND CCG</c:v>
                </c:pt>
                <c:pt idx="155">
                  <c:v>PCT BARNSLEY CCG</c:v>
                </c:pt>
                <c:pt idx="156">
                  <c:v>PCT WILTSHIRE CCG</c:v>
                </c:pt>
                <c:pt idx="157">
                  <c:v>PCT WEST LEICESTERSHIRE CCG</c:v>
                </c:pt>
                <c:pt idx="158">
                  <c:v>PCT WIGAN BOROUGH CCG</c:v>
                </c:pt>
                <c:pt idx="159">
                  <c:v>PCT HEREFORDSHIRE CCG</c:v>
                </c:pt>
                <c:pt idx="160">
                  <c:v>PCT WARRINGTON CCG</c:v>
                </c:pt>
                <c:pt idx="161">
                  <c:v>PCT DARTFORD, GRAVESHAM AND SWANLEY CCG</c:v>
                </c:pt>
                <c:pt idx="162">
                  <c:v>PCT MANSFIELD &amp; ASHFIELD CCG</c:v>
                </c:pt>
                <c:pt idx="163">
                  <c:v>PCT EASTBOURNE, HAILSHAM AND SEAFORD CCG</c:v>
                </c:pt>
                <c:pt idx="164">
                  <c:v>PCT BARNET CCG</c:v>
                </c:pt>
                <c:pt idx="165">
                  <c:v>PCT SOUTH TYNESIDE CCG</c:v>
                </c:pt>
                <c:pt idx="166">
                  <c:v>PCT SOUTHPORT AND FORMBY CCG</c:v>
                </c:pt>
                <c:pt idx="167">
                  <c:v>Cardiff and Vale</c:v>
                </c:pt>
                <c:pt idx="168">
                  <c:v>PCT SE STAFFS &amp; SEISDON PENINSULAR CCG</c:v>
                </c:pt>
                <c:pt idx="169">
                  <c:v>PCT LEWISHAM CCG</c:v>
                </c:pt>
                <c:pt idx="170">
                  <c:v>PCT EASTERN CHESHIRE CCG</c:v>
                </c:pt>
                <c:pt idx="171">
                  <c:v>PCT ST HELENS CCG</c:v>
                </c:pt>
                <c:pt idx="172">
                  <c:v>PCT NORTH SOMERSET CCG</c:v>
                </c:pt>
                <c:pt idx="173">
                  <c:v>PCT WEST LANCASHIRE CCG</c:v>
                </c:pt>
                <c:pt idx="174">
                  <c:v>PCT HAMMERSMITH AND FULHAM CCG</c:v>
                </c:pt>
                <c:pt idx="175">
                  <c:v>PCT LUTON CCG</c:v>
                </c:pt>
                <c:pt idx="176">
                  <c:v>PCT EAST STAFFORDSHIRE CCG</c:v>
                </c:pt>
                <c:pt idx="177">
                  <c:v>PCT HARDWICK CCG</c:v>
                </c:pt>
                <c:pt idx="178">
                  <c:v>PCT LIVERPOOL CCG</c:v>
                </c:pt>
                <c:pt idx="179">
                  <c:v>PCT KERNOW CCG</c:v>
                </c:pt>
                <c:pt idx="180">
                  <c:v>PCT SANDWELL AND WEST BIRMINGHAM CCG</c:v>
                </c:pt>
                <c:pt idx="181">
                  <c:v>PCT CANNOCK CHASE CCG</c:v>
                </c:pt>
                <c:pt idx="182">
                  <c:v>PCT MERTON CCG</c:v>
                </c:pt>
                <c:pt idx="183">
                  <c:v>PCT KNOWSLEY CCG</c:v>
                </c:pt>
                <c:pt idx="184">
                  <c:v>PCT HASTINGS &amp; ROTHER CCG</c:v>
                </c:pt>
                <c:pt idx="185">
                  <c:v>PCT SLOUGH CCG</c:v>
                </c:pt>
                <c:pt idx="186">
                  <c:v>Aneurin Bevan</c:v>
                </c:pt>
                <c:pt idx="187">
                  <c:v>PCT WINDSOR, ASCOT AND MAIDENHEAD CCG</c:v>
                </c:pt>
                <c:pt idx="188">
                  <c:v>PCT SUTTON CCG</c:v>
                </c:pt>
                <c:pt idx="189">
                  <c:v>PCT WANDSWORTH CCG</c:v>
                </c:pt>
                <c:pt idx="190">
                  <c:v>PCT NORTH WEST SURREY CCG</c:v>
                </c:pt>
                <c:pt idx="191">
                  <c:v>PCT WEST LONDON (K&amp;C &amp; QPP) CCG</c:v>
                </c:pt>
                <c:pt idx="192">
                  <c:v>PCT NORTH EAST ESSEX CCG</c:v>
                </c:pt>
                <c:pt idx="193">
                  <c:v>PCT SOUTH SEFTON CCG</c:v>
                </c:pt>
                <c:pt idx="194">
                  <c:v>PCT HALTON CCG</c:v>
                </c:pt>
                <c:pt idx="195">
                  <c:v>PCT BATH AND NORTH EAST SOMERSET CCG</c:v>
                </c:pt>
                <c:pt idx="196">
                  <c:v>PCT NEWBURY AND DISTRICT CCG</c:v>
                </c:pt>
                <c:pt idx="197">
                  <c:v>PCT SURREY HEATH CCG</c:v>
                </c:pt>
                <c:pt idx="198">
                  <c:v>PCT HARROW CCG</c:v>
                </c:pt>
                <c:pt idx="199">
                  <c:v>PCT NORTH DURHAM CCG</c:v>
                </c:pt>
                <c:pt idx="200">
                  <c:v>Cwm Taf</c:v>
                </c:pt>
                <c:pt idx="201">
                  <c:v>PCT GUILDFORD AND WAVERLEY CCG</c:v>
                </c:pt>
                <c:pt idx="202">
                  <c:v>PCT DUDLEY CCG</c:v>
                </c:pt>
                <c:pt idx="203">
                  <c:v>PCT SWALE CCG</c:v>
                </c:pt>
                <c:pt idx="204">
                  <c:v>PCT CRAWLEY CCG</c:v>
                </c:pt>
                <c:pt idx="205">
                  <c:v>PCT NOTTINGHAM NORTH &amp; EAST CCG</c:v>
                </c:pt>
                <c:pt idx="206">
                  <c:v>PCT NORTH EAST HAMPSHIRE AND FARNHAM CCG</c:v>
                </c:pt>
                <c:pt idx="207">
                  <c:v>PCT BRACKNELL AND ASCOT CCG</c:v>
                </c:pt>
                <c:pt idx="208">
                  <c:v>PCT HIGH WEALD LEWES HAVENS CCG</c:v>
                </c:pt>
                <c:pt idx="209">
                  <c:v>PCT BRIGHTON &amp; HOVE CCG</c:v>
                </c:pt>
                <c:pt idx="210">
                  <c:v>PCT MEDWAY CCG</c:v>
                </c:pt>
                <c:pt idx="211">
                  <c:v>PCT NORTH &amp; WEST READING CCG</c:v>
                </c:pt>
                <c:pt idx="212">
                  <c:v>PCT WIRRAL CCG</c:v>
                </c:pt>
                <c:pt idx="213">
                  <c:v>PCT ISLE OF WIGHT CCG</c:v>
                </c:pt>
                <c:pt idx="214">
                  <c:v>PCT WOKINGHAM CCG</c:v>
                </c:pt>
                <c:pt idx="215">
                  <c:v>PCT SOUTH READING CCG</c:v>
                </c:pt>
              </c:strCache>
            </c:strRef>
          </c:cat>
          <c:val>
            <c:numRef>
              <c:f>Sheet1!$C$3:$C$218</c:f>
              <c:numCache>
                <c:formatCode>0.00%</c:formatCode>
                <c:ptCount val="216"/>
                <c:pt idx="0">
                  <c:v>2.1700000000000001E-2</c:v>
                </c:pt>
                <c:pt idx="1">
                  <c:v>2.1700000000000001E-2</c:v>
                </c:pt>
                <c:pt idx="2">
                  <c:v>2.1700000000000001E-2</c:v>
                </c:pt>
                <c:pt idx="3">
                  <c:v>2.1700000000000001E-2</c:v>
                </c:pt>
                <c:pt idx="4">
                  <c:v>2.1700000000000001E-2</c:v>
                </c:pt>
                <c:pt idx="5">
                  <c:v>2.1700000000000001E-2</c:v>
                </c:pt>
                <c:pt idx="6">
                  <c:v>2.1700000000000001E-2</c:v>
                </c:pt>
                <c:pt idx="7">
                  <c:v>2.1700000000000001E-2</c:v>
                </c:pt>
                <c:pt idx="8">
                  <c:v>2.1700000000000001E-2</c:v>
                </c:pt>
                <c:pt idx="9">
                  <c:v>2.1700000000000001E-2</c:v>
                </c:pt>
                <c:pt idx="10">
                  <c:v>2.1700000000000001E-2</c:v>
                </c:pt>
                <c:pt idx="11">
                  <c:v>2.1700000000000001E-2</c:v>
                </c:pt>
                <c:pt idx="12">
                  <c:v>2.1700000000000001E-2</c:v>
                </c:pt>
                <c:pt idx="13">
                  <c:v>2.1700000000000001E-2</c:v>
                </c:pt>
                <c:pt idx="14">
                  <c:v>2.1700000000000001E-2</c:v>
                </c:pt>
                <c:pt idx="15">
                  <c:v>2.1700000000000001E-2</c:v>
                </c:pt>
                <c:pt idx="16">
                  <c:v>2.1700000000000001E-2</c:v>
                </c:pt>
                <c:pt idx="17">
                  <c:v>2.1700000000000001E-2</c:v>
                </c:pt>
                <c:pt idx="18">
                  <c:v>2.1700000000000001E-2</c:v>
                </c:pt>
                <c:pt idx="19">
                  <c:v>2.1700000000000001E-2</c:v>
                </c:pt>
                <c:pt idx="20">
                  <c:v>2.1700000000000001E-2</c:v>
                </c:pt>
                <c:pt idx="21">
                  <c:v>2.1700000000000001E-2</c:v>
                </c:pt>
                <c:pt idx="22">
                  <c:v>2.1700000000000001E-2</c:v>
                </c:pt>
                <c:pt idx="23">
                  <c:v>2.1700000000000001E-2</c:v>
                </c:pt>
                <c:pt idx="24">
                  <c:v>2.1700000000000001E-2</c:v>
                </c:pt>
                <c:pt idx="25">
                  <c:v>2.1700000000000001E-2</c:v>
                </c:pt>
                <c:pt idx="26">
                  <c:v>2.1700000000000001E-2</c:v>
                </c:pt>
                <c:pt idx="27">
                  <c:v>2.1700000000000001E-2</c:v>
                </c:pt>
                <c:pt idx="28">
                  <c:v>2.1700000000000001E-2</c:v>
                </c:pt>
                <c:pt idx="29">
                  <c:v>2.1700000000000001E-2</c:v>
                </c:pt>
                <c:pt idx="30">
                  <c:v>2.1700000000000001E-2</c:v>
                </c:pt>
                <c:pt idx="31">
                  <c:v>2.1700000000000001E-2</c:v>
                </c:pt>
                <c:pt idx="32">
                  <c:v>2.1700000000000001E-2</c:v>
                </c:pt>
                <c:pt idx="33">
                  <c:v>2.1700000000000001E-2</c:v>
                </c:pt>
                <c:pt idx="34">
                  <c:v>2.1700000000000001E-2</c:v>
                </c:pt>
                <c:pt idx="35">
                  <c:v>2.1700000000000001E-2</c:v>
                </c:pt>
                <c:pt idx="36">
                  <c:v>2.1700000000000001E-2</c:v>
                </c:pt>
                <c:pt idx="37">
                  <c:v>2.1700000000000001E-2</c:v>
                </c:pt>
                <c:pt idx="38">
                  <c:v>2.1700000000000001E-2</c:v>
                </c:pt>
                <c:pt idx="39">
                  <c:v>2.1700000000000001E-2</c:v>
                </c:pt>
                <c:pt idx="40">
                  <c:v>2.1700000000000001E-2</c:v>
                </c:pt>
                <c:pt idx="41">
                  <c:v>2.1700000000000001E-2</c:v>
                </c:pt>
                <c:pt idx="42">
                  <c:v>2.1700000000000001E-2</c:v>
                </c:pt>
                <c:pt idx="43">
                  <c:v>2.1700000000000001E-2</c:v>
                </c:pt>
                <c:pt idx="44">
                  <c:v>2.1700000000000001E-2</c:v>
                </c:pt>
                <c:pt idx="45">
                  <c:v>2.1700000000000001E-2</c:v>
                </c:pt>
                <c:pt idx="46">
                  <c:v>2.1700000000000001E-2</c:v>
                </c:pt>
                <c:pt idx="47">
                  <c:v>2.1700000000000001E-2</c:v>
                </c:pt>
                <c:pt idx="48">
                  <c:v>2.1700000000000001E-2</c:v>
                </c:pt>
                <c:pt idx="49">
                  <c:v>2.1700000000000001E-2</c:v>
                </c:pt>
                <c:pt idx="50">
                  <c:v>2.1700000000000001E-2</c:v>
                </c:pt>
                <c:pt idx="51">
                  <c:v>2.1700000000000001E-2</c:v>
                </c:pt>
                <c:pt idx="52">
                  <c:v>2.1700000000000001E-2</c:v>
                </c:pt>
                <c:pt idx="53">
                  <c:v>2.1700000000000001E-2</c:v>
                </c:pt>
                <c:pt idx="54">
                  <c:v>2.1700000000000001E-2</c:v>
                </c:pt>
                <c:pt idx="55">
                  <c:v>2.1700000000000001E-2</c:v>
                </c:pt>
                <c:pt idx="56">
                  <c:v>2.1700000000000001E-2</c:v>
                </c:pt>
                <c:pt idx="57">
                  <c:v>2.1700000000000001E-2</c:v>
                </c:pt>
                <c:pt idx="58">
                  <c:v>2.1700000000000001E-2</c:v>
                </c:pt>
                <c:pt idx="59">
                  <c:v>2.1700000000000001E-2</c:v>
                </c:pt>
                <c:pt idx="60">
                  <c:v>2.1700000000000001E-2</c:v>
                </c:pt>
                <c:pt idx="61">
                  <c:v>2.1700000000000001E-2</c:v>
                </c:pt>
                <c:pt idx="62">
                  <c:v>2.1700000000000001E-2</c:v>
                </c:pt>
                <c:pt idx="63">
                  <c:v>2.1700000000000001E-2</c:v>
                </c:pt>
                <c:pt idx="64">
                  <c:v>2.1700000000000001E-2</c:v>
                </c:pt>
                <c:pt idx="65">
                  <c:v>2.1700000000000001E-2</c:v>
                </c:pt>
                <c:pt idx="66">
                  <c:v>2.1700000000000001E-2</c:v>
                </c:pt>
                <c:pt idx="67">
                  <c:v>2.1700000000000001E-2</c:v>
                </c:pt>
                <c:pt idx="68">
                  <c:v>2.1700000000000001E-2</c:v>
                </c:pt>
                <c:pt idx="69">
                  <c:v>2.1700000000000001E-2</c:v>
                </c:pt>
                <c:pt idx="70">
                  <c:v>2.1700000000000001E-2</c:v>
                </c:pt>
                <c:pt idx="71">
                  <c:v>2.1700000000000001E-2</c:v>
                </c:pt>
                <c:pt idx="72">
                  <c:v>2.1700000000000001E-2</c:v>
                </c:pt>
                <c:pt idx="73">
                  <c:v>2.1700000000000001E-2</c:v>
                </c:pt>
                <c:pt idx="74">
                  <c:v>2.1700000000000001E-2</c:v>
                </c:pt>
                <c:pt idx="75">
                  <c:v>2.1700000000000001E-2</c:v>
                </c:pt>
                <c:pt idx="76">
                  <c:v>2.1700000000000001E-2</c:v>
                </c:pt>
                <c:pt idx="77">
                  <c:v>2.1700000000000001E-2</c:v>
                </c:pt>
                <c:pt idx="78">
                  <c:v>2.1700000000000001E-2</c:v>
                </c:pt>
                <c:pt idx="79">
                  <c:v>2.1700000000000001E-2</c:v>
                </c:pt>
                <c:pt idx="80">
                  <c:v>2.1700000000000001E-2</c:v>
                </c:pt>
                <c:pt idx="81">
                  <c:v>2.1700000000000001E-2</c:v>
                </c:pt>
                <c:pt idx="82">
                  <c:v>2.1700000000000001E-2</c:v>
                </c:pt>
                <c:pt idx="83">
                  <c:v>2.1700000000000001E-2</c:v>
                </c:pt>
                <c:pt idx="84">
                  <c:v>2.1700000000000001E-2</c:v>
                </c:pt>
                <c:pt idx="85">
                  <c:v>2.1700000000000001E-2</c:v>
                </c:pt>
                <c:pt idx="86">
                  <c:v>2.1700000000000001E-2</c:v>
                </c:pt>
                <c:pt idx="87">
                  <c:v>2.1700000000000001E-2</c:v>
                </c:pt>
                <c:pt idx="88">
                  <c:v>2.1700000000000001E-2</c:v>
                </c:pt>
                <c:pt idx="89">
                  <c:v>2.1700000000000001E-2</c:v>
                </c:pt>
                <c:pt idx="90">
                  <c:v>2.1700000000000001E-2</c:v>
                </c:pt>
                <c:pt idx="91">
                  <c:v>2.1700000000000001E-2</c:v>
                </c:pt>
                <c:pt idx="92">
                  <c:v>2.1700000000000001E-2</c:v>
                </c:pt>
                <c:pt idx="93">
                  <c:v>2.1700000000000001E-2</c:v>
                </c:pt>
                <c:pt idx="94">
                  <c:v>2.1700000000000001E-2</c:v>
                </c:pt>
                <c:pt idx="95">
                  <c:v>2.1700000000000001E-2</c:v>
                </c:pt>
                <c:pt idx="96">
                  <c:v>2.1700000000000001E-2</c:v>
                </c:pt>
                <c:pt idx="97">
                  <c:v>2.1700000000000001E-2</c:v>
                </c:pt>
                <c:pt idx="98">
                  <c:v>2.1700000000000001E-2</c:v>
                </c:pt>
                <c:pt idx="99">
                  <c:v>2.1700000000000001E-2</c:v>
                </c:pt>
                <c:pt idx="100">
                  <c:v>2.1700000000000001E-2</c:v>
                </c:pt>
                <c:pt idx="101">
                  <c:v>2.1700000000000001E-2</c:v>
                </c:pt>
                <c:pt idx="102">
                  <c:v>2.1700000000000001E-2</c:v>
                </c:pt>
                <c:pt idx="103">
                  <c:v>2.1700000000000001E-2</c:v>
                </c:pt>
                <c:pt idx="104">
                  <c:v>2.1700000000000001E-2</c:v>
                </c:pt>
                <c:pt idx="105">
                  <c:v>2.1700000000000001E-2</c:v>
                </c:pt>
                <c:pt idx="106">
                  <c:v>2.1700000000000001E-2</c:v>
                </c:pt>
                <c:pt idx="107">
                  <c:v>2.1700000000000001E-2</c:v>
                </c:pt>
                <c:pt idx="108">
                  <c:v>2.1700000000000001E-2</c:v>
                </c:pt>
                <c:pt idx="109">
                  <c:v>2.1700000000000001E-2</c:v>
                </c:pt>
                <c:pt idx="110">
                  <c:v>2.1700000000000001E-2</c:v>
                </c:pt>
                <c:pt idx="111">
                  <c:v>2.1700000000000001E-2</c:v>
                </c:pt>
                <c:pt idx="112">
                  <c:v>2.1700000000000001E-2</c:v>
                </c:pt>
                <c:pt idx="113">
                  <c:v>2.1700000000000001E-2</c:v>
                </c:pt>
                <c:pt idx="114">
                  <c:v>2.1700000000000001E-2</c:v>
                </c:pt>
                <c:pt idx="115">
                  <c:v>2.1700000000000001E-2</c:v>
                </c:pt>
                <c:pt idx="116">
                  <c:v>2.1700000000000001E-2</c:v>
                </c:pt>
                <c:pt idx="117">
                  <c:v>2.1700000000000001E-2</c:v>
                </c:pt>
                <c:pt idx="118">
                  <c:v>2.1700000000000001E-2</c:v>
                </c:pt>
                <c:pt idx="119">
                  <c:v>2.1700000000000001E-2</c:v>
                </c:pt>
                <c:pt idx="120">
                  <c:v>2.1700000000000001E-2</c:v>
                </c:pt>
                <c:pt idx="121">
                  <c:v>2.1700000000000001E-2</c:v>
                </c:pt>
                <c:pt idx="122">
                  <c:v>2.1700000000000001E-2</c:v>
                </c:pt>
                <c:pt idx="123">
                  <c:v>2.1700000000000001E-2</c:v>
                </c:pt>
                <c:pt idx="124">
                  <c:v>2.1700000000000001E-2</c:v>
                </c:pt>
                <c:pt idx="125">
                  <c:v>2.1700000000000001E-2</c:v>
                </c:pt>
                <c:pt idx="126">
                  <c:v>2.1700000000000001E-2</c:v>
                </c:pt>
                <c:pt idx="127">
                  <c:v>2.1700000000000001E-2</c:v>
                </c:pt>
                <c:pt idx="128">
                  <c:v>2.1700000000000001E-2</c:v>
                </c:pt>
                <c:pt idx="129">
                  <c:v>2.1700000000000001E-2</c:v>
                </c:pt>
                <c:pt idx="130">
                  <c:v>2.1700000000000001E-2</c:v>
                </c:pt>
                <c:pt idx="131">
                  <c:v>2.1700000000000001E-2</c:v>
                </c:pt>
                <c:pt idx="132">
                  <c:v>2.1700000000000001E-2</c:v>
                </c:pt>
                <c:pt idx="133">
                  <c:v>2.1700000000000001E-2</c:v>
                </c:pt>
                <c:pt idx="134">
                  <c:v>2.1700000000000001E-2</c:v>
                </c:pt>
                <c:pt idx="135">
                  <c:v>2.1700000000000001E-2</c:v>
                </c:pt>
                <c:pt idx="136">
                  <c:v>2.1700000000000001E-2</c:v>
                </c:pt>
                <c:pt idx="137">
                  <c:v>2.1700000000000001E-2</c:v>
                </c:pt>
                <c:pt idx="138">
                  <c:v>2.1700000000000001E-2</c:v>
                </c:pt>
                <c:pt idx="139">
                  <c:v>2.1700000000000001E-2</c:v>
                </c:pt>
                <c:pt idx="140">
                  <c:v>2.1700000000000001E-2</c:v>
                </c:pt>
                <c:pt idx="141">
                  <c:v>2.1700000000000001E-2</c:v>
                </c:pt>
                <c:pt idx="142">
                  <c:v>2.1700000000000001E-2</c:v>
                </c:pt>
                <c:pt idx="143">
                  <c:v>2.1700000000000001E-2</c:v>
                </c:pt>
                <c:pt idx="144">
                  <c:v>2.1700000000000001E-2</c:v>
                </c:pt>
                <c:pt idx="145">
                  <c:v>2.1700000000000001E-2</c:v>
                </c:pt>
                <c:pt idx="146">
                  <c:v>2.1700000000000001E-2</c:v>
                </c:pt>
                <c:pt idx="147">
                  <c:v>2.1700000000000001E-2</c:v>
                </c:pt>
                <c:pt idx="148">
                  <c:v>2.1700000000000001E-2</c:v>
                </c:pt>
                <c:pt idx="149">
                  <c:v>2.1700000000000001E-2</c:v>
                </c:pt>
                <c:pt idx="150">
                  <c:v>2.1700000000000001E-2</c:v>
                </c:pt>
                <c:pt idx="151">
                  <c:v>2.1700000000000001E-2</c:v>
                </c:pt>
                <c:pt idx="152">
                  <c:v>2.1700000000000001E-2</c:v>
                </c:pt>
                <c:pt idx="153">
                  <c:v>2.1700000000000001E-2</c:v>
                </c:pt>
                <c:pt idx="154">
                  <c:v>2.1700000000000001E-2</c:v>
                </c:pt>
                <c:pt idx="155">
                  <c:v>2.1700000000000001E-2</c:v>
                </c:pt>
                <c:pt idx="156">
                  <c:v>2.1700000000000001E-2</c:v>
                </c:pt>
                <c:pt idx="157">
                  <c:v>2.1700000000000001E-2</c:v>
                </c:pt>
                <c:pt idx="158">
                  <c:v>2.1700000000000001E-2</c:v>
                </c:pt>
                <c:pt idx="159">
                  <c:v>2.1700000000000001E-2</c:v>
                </c:pt>
                <c:pt idx="160">
                  <c:v>2.1700000000000001E-2</c:v>
                </c:pt>
                <c:pt idx="161">
                  <c:v>2.1700000000000001E-2</c:v>
                </c:pt>
                <c:pt idx="162">
                  <c:v>2.1700000000000001E-2</c:v>
                </c:pt>
                <c:pt idx="163">
                  <c:v>2.1700000000000001E-2</c:v>
                </c:pt>
                <c:pt idx="164">
                  <c:v>2.1700000000000001E-2</c:v>
                </c:pt>
                <c:pt idx="165">
                  <c:v>2.1700000000000001E-2</c:v>
                </c:pt>
                <c:pt idx="166">
                  <c:v>2.1700000000000001E-2</c:v>
                </c:pt>
                <c:pt idx="167">
                  <c:v>2.1700000000000001E-2</c:v>
                </c:pt>
                <c:pt idx="168">
                  <c:v>2.1700000000000001E-2</c:v>
                </c:pt>
                <c:pt idx="169">
                  <c:v>2.1700000000000001E-2</c:v>
                </c:pt>
                <c:pt idx="170">
                  <c:v>2.1700000000000001E-2</c:v>
                </c:pt>
                <c:pt idx="171">
                  <c:v>2.1700000000000001E-2</c:v>
                </c:pt>
                <c:pt idx="172">
                  <c:v>2.1700000000000001E-2</c:v>
                </c:pt>
                <c:pt idx="173">
                  <c:v>2.1700000000000001E-2</c:v>
                </c:pt>
                <c:pt idx="174">
                  <c:v>2.1700000000000001E-2</c:v>
                </c:pt>
                <c:pt idx="175">
                  <c:v>2.1700000000000001E-2</c:v>
                </c:pt>
                <c:pt idx="176">
                  <c:v>2.1700000000000001E-2</c:v>
                </c:pt>
                <c:pt idx="177">
                  <c:v>2.1700000000000001E-2</c:v>
                </c:pt>
                <c:pt idx="178">
                  <c:v>2.1700000000000001E-2</c:v>
                </c:pt>
                <c:pt idx="179">
                  <c:v>2.1700000000000001E-2</c:v>
                </c:pt>
                <c:pt idx="180">
                  <c:v>2.1700000000000001E-2</c:v>
                </c:pt>
                <c:pt idx="181">
                  <c:v>2.1700000000000001E-2</c:v>
                </c:pt>
                <c:pt idx="182">
                  <c:v>2.1700000000000001E-2</c:v>
                </c:pt>
                <c:pt idx="183">
                  <c:v>2.1700000000000001E-2</c:v>
                </c:pt>
                <c:pt idx="184">
                  <c:v>2.1700000000000001E-2</c:v>
                </c:pt>
                <c:pt idx="185">
                  <c:v>2.1700000000000001E-2</c:v>
                </c:pt>
                <c:pt idx="186">
                  <c:v>2.1700000000000001E-2</c:v>
                </c:pt>
                <c:pt idx="187">
                  <c:v>2.1700000000000001E-2</c:v>
                </c:pt>
                <c:pt idx="188">
                  <c:v>2.1700000000000001E-2</c:v>
                </c:pt>
                <c:pt idx="189">
                  <c:v>2.1700000000000001E-2</c:v>
                </c:pt>
                <c:pt idx="190">
                  <c:v>2.1700000000000001E-2</c:v>
                </c:pt>
                <c:pt idx="191">
                  <c:v>2.1700000000000001E-2</c:v>
                </c:pt>
                <c:pt idx="192">
                  <c:v>2.1700000000000001E-2</c:v>
                </c:pt>
                <c:pt idx="193">
                  <c:v>2.1700000000000001E-2</c:v>
                </c:pt>
                <c:pt idx="194">
                  <c:v>2.1700000000000001E-2</c:v>
                </c:pt>
                <c:pt idx="195">
                  <c:v>2.1700000000000001E-2</c:v>
                </c:pt>
                <c:pt idx="196">
                  <c:v>2.1700000000000001E-2</c:v>
                </c:pt>
                <c:pt idx="197">
                  <c:v>2.1700000000000001E-2</c:v>
                </c:pt>
                <c:pt idx="198">
                  <c:v>2.1700000000000001E-2</c:v>
                </c:pt>
                <c:pt idx="199">
                  <c:v>2.1700000000000001E-2</c:v>
                </c:pt>
                <c:pt idx="200">
                  <c:v>2.1700000000000001E-2</c:v>
                </c:pt>
                <c:pt idx="201">
                  <c:v>2.1700000000000001E-2</c:v>
                </c:pt>
                <c:pt idx="202">
                  <c:v>2.1700000000000001E-2</c:v>
                </c:pt>
                <c:pt idx="203">
                  <c:v>2.1700000000000001E-2</c:v>
                </c:pt>
                <c:pt idx="204">
                  <c:v>2.1700000000000001E-2</c:v>
                </c:pt>
                <c:pt idx="205">
                  <c:v>2.1700000000000001E-2</c:v>
                </c:pt>
                <c:pt idx="206">
                  <c:v>2.1700000000000001E-2</c:v>
                </c:pt>
                <c:pt idx="207">
                  <c:v>2.1700000000000001E-2</c:v>
                </c:pt>
                <c:pt idx="208">
                  <c:v>2.1700000000000001E-2</c:v>
                </c:pt>
                <c:pt idx="209">
                  <c:v>2.1700000000000001E-2</c:v>
                </c:pt>
                <c:pt idx="210">
                  <c:v>2.1700000000000001E-2</c:v>
                </c:pt>
                <c:pt idx="211">
                  <c:v>2.1700000000000001E-2</c:v>
                </c:pt>
                <c:pt idx="212">
                  <c:v>2.1700000000000001E-2</c:v>
                </c:pt>
                <c:pt idx="213">
                  <c:v>2.1700000000000001E-2</c:v>
                </c:pt>
                <c:pt idx="214">
                  <c:v>2.1700000000000001E-2</c:v>
                </c:pt>
                <c:pt idx="215">
                  <c:v>2.1700000000000001E-2</c:v>
                </c:pt>
              </c:numCache>
            </c:numRef>
          </c:val>
        </c:ser>
        <c:ser>
          <c:idx val="2"/>
          <c:order val="2"/>
          <c:tx>
            <c:strRef>
              <c:f>Sheet1!$D$2</c:f>
              <c:strCache>
                <c:ptCount val="1"/>
                <c:pt idx="0">
                  <c:v>Wales Average</c:v>
                </c:pt>
              </c:strCache>
            </c:strRef>
          </c:tx>
          <c:marker>
            <c:symbol val="none"/>
          </c:marker>
          <c:cat>
            <c:strRef>
              <c:f>Sheet1!$A$3:$A$218</c:f>
              <c:strCache>
                <c:ptCount val="216"/>
                <c:pt idx="0">
                  <c:v>PCT CASTLE POINT AND ROCHFORD CCG</c:v>
                </c:pt>
                <c:pt idx="1">
                  <c:v>PCT DONCASTER CCG</c:v>
                </c:pt>
                <c:pt idx="2">
                  <c:v>PCT CITY AND HACKNEY CCG</c:v>
                </c:pt>
                <c:pt idx="3">
                  <c:v>PCT WAKEFIELD CCG</c:v>
                </c:pt>
                <c:pt idx="4">
                  <c:v>PCT LEEDS NORTH CCG</c:v>
                </c:pt>
                <c:pt idx="5">
                  <c:v>PCT SOUTH TEES CCG</c:v>
                </c:pt>
                <c:pt idx="6">
                  <c:v>PCT SOUTHEND CCG</c:v>
                </c:pt>
                <c:pt idx="7">
                  <c:v>PCT WEST NORFOLK CCG</c:v>
                </c:pt>
                <c:pt idx="8">
                  <c:v>PCT BRADFORD CITY CCG</c:v>
                </c:pt>
                <c:pt idx="9">
                  <c:v>PCT SOUTH WEST LINCOLNSHIRE CCG</c:v>
                </c:pt>
                <c:pt idx="10">
                  <c:v>PCT BLACKPOOL CCG</c:v>
                </c:pt>
                <c:pt idx="11">
                  <c:v>PCT BURY CCG</c:v>
                </c:pt>
                <c:pt idx="12">
                  <c:v>PCT HAMBLETON, RICHMONDSHIRE AND WHITBY CCG</c:v>
                </c:pt>
                <c:pt idx="13">
                  <c:v>PCT WALSALL CCG</c:v>
                </c:pt>
                <c:pt idx="14">
                  <c:v>PCT TOWER HAMLETS CCG</c:v>
                </c:pt>
                <c:pt idx="15">
                  <c:v>PCT LEEDS WEST CCG</c:v>
                </c:pt>
                <c:pt idx="16">
                  <c:v>PCT FYLDE &amp; WYRE CCG</c:v>
                </c:pt>
                <c:pt idx="17">
                  <c:v>PCT SOUTH LINCOLNSHIRE CCG</c:v>
                </c:pt>
                <c:pt idx="18">
                  <c:v>PCT CENTRAL MANCHESTER CCG</c:v>
                </c:pt>
                <c:pt idx="19">
                  <c:v>PCT LEEDS SOUTH AND EAST CCG</c:v>
                </c:pt>
                <c:pt idx="20">
                  <c:v>PCT ASHFORD CCG</c:v>
                </c:pt>
                <c:pt idx="21">
                  <c:v>PCT COASTAL WEST SUSSEX CCG</c:v>
                </c:pt>
                <c:pt idx="22">
                  <c:v>PCT SHEFFIELD CCG</c:v>
                </c:pt>
                <c:pt idx="23">
                  <c:v>PCT BRISTOL CCG</c:v>
                </c:pt>
                <c:pt idx="24">
                  <c:v>PCT SCARBOROUGH AND RYEDALE CCG</c:v>
                </c:pt>
                <c:pt idx="25">
                  <c:v>PCT SOUTH KENT COAST CCG</c:v>
                </c:pt>
                <c:pt idx="26">
                  <c:v>PCT IPSWICH AND EAST SUFFOLK CCG</c:v>
                </c:pt>
                <c:pt idx="27">
                  <c:v>PCT CROYDON CCG</c:v>
                </c:pt>
                <c:pt idx="28">
                  <c:v>PCT GREATER PRESTON CCG</c:v>
                </c:pt>
                <c:pt idx="29">
                  <c:v>PCT CORBY CCG</c:v>
                </c:pt>
                <c:pt idx="30">
                  <c:v>PCT HARTLEPOOL AND STOCKTON-ON-TEES CCG</c:v>
                </c:pt>
                <c:pt idx="31">
                  <c:v>PCT VALE OF YORK CCG</c:v>
                </c:pt>
                <c:pt idx="32">
                  <c:v>PCT THURROCK CCG</c:v>
                </c:pt>
                <c:pt idx="33">
                  <c:v>PCT BASSETLAW CCG</c:v>
                </c:pt>
                <c:pt idx="34">
                  <c:v>PCT NORTH LINCOLNSHIRE CCG</c:v>
                </c:pt>
                <c:pt idx="35">
                  <c:v>PCT LAMBETH CCG</c:v>
                </c:pt>
                <c:pt idx="36">
                  <c:v>PCT ROTHERHAM CCG</c:v>
                </c:pt>
                <c:pt idx="37">
                  <c:v>PCT LINCOLNSHIRE WEST CCG</c:v>
                </c:pt>
                <c:pt idx="38">
                  <c:v>PCT CHORLEY AND SOUTH RIBBLE CCG</c:v>
                </c:pt>
                <c:pt idx="39">
                  <c:v>PCT SOUTH NORFOLK CCG</c:v>
                </c:pt>
                <c:pt idx="40">
                  <c:v>PCT HULL CCG</c:v>
                </c:pt>
                <c:pt idx="41">
                  <c:v>PCT MILTON KEYNES CCG</c:v>
                </c:pt>
                <c:pt idx="42">
                  <c:v>PCT BLACKBURN WITH DARWEN CCG</c:v>
                </c:pt>
                <c:pt idx="43">
                  <c:v>PCT NORTH, EAST, WEST DEVON CCG</c:v>
                </c:pt>
                <c:pt idx="44">
                  <c:v>PCT SHROPSHIRE CCG</c:v>
                </c:pt>
                <c:pt idx="45">
                  <c:v>PCT BRADFORD DISTRICTS CCG</c:v>
                </c:pt>
                <c:pt idx="46">
                  <c:v>PCT NORTH KIRKLEES CCG</c:v>
                </c:pt>
                <c:pt idx="47">
                  <c:v>PCT NORTH MANCHESTER CCG</c:v>
                </c:pt>
                <c:pt idx="48">
                  <c:v>PCT TRAFFORD CCG</c:v>
                </c:pt>
                <c:pt idx="49">
                  <c:v>PCT CUMBRIA CCG</c:v>
                </c:pt>
                <c:pt idx="50">
                  <c:v>PCT GREAT YARMOUTH &amp; WAVENEY CCG</c:v>
                </c:pt>
                <c:pt idx="51">
                  <c:v>PCT NORTH EAST LINCOLNSHIRE CCG</c:v>
                </c:pt>
                <c:pt idx="52">
                  <c:v>PCT TELFORD &amp; WREKIN CCG</c:v>
                </c:pt>
                <c:pt idx="53">
                  <c:v>PCT BEDFORDSHIRE CCG</c:v>
                </c:pt>
                <c:pt idx="54">
                  <c:v>PCT BASILDON AND BRENTWOOD CCG</c:v>
                </c:pt>
                <c:pt idx="55">
                  <c:v>PCT THANET CCG</c:v>
                </c:pt>
                <c:pt idx="56">
                  <c:v>PCT HAVERING CCG</c:v>
                </c:pt>
                <c:pt idx="57">
                  <c:v>PCT COVENTRY AND RUGBY CCG</c:v>
                </c:pt>
                <c:pt idx="58">
                  <c:v>PCT HEYWOOD, MIDDLETON &amp; ROCHDALE CCG</c:v>
                </c:pt>
                <c:pt idx="59">
                  <c:v>PCT CHILTERN CCG</c:v>
                </c:pt>
                <c:pt idx="60">
                  <c:v>PCT SOLIHULL CCG</c:v>
                </c:pt>
                <c:pt idx="61">
                  <c:v>PCT EAST RIDING OF YORKSHIRE CCG</c:v>
                </c:pt>
                <c:pt idx="62">
                  <c:v>PCT SOUTHERN DERBYSHIRE CCG</c:v>
                </c:pt>
                <c:pt idx="63">
                  <c:v>PCT SOUTH MANCHESTER CCG</c:v>
                </c:pt>
                <c:pt idx="64">
                  <c:v>PCT OLDHAM CCG</c:v>
                </c:pt>
                <c:pt idx="65">
                  <c:v>PCT WARWICKSHIRE NORTH CCG</c:v>
                </c:pt>
                <c:pt idx="66">
                  <c:v>PCT GLOUCESTERSHIRE CCG</c:v>
                </c:pt>
                <c:pt idx="67">
                  <c:v>PCT AIREDALE, WHARFEDALE AND CRAVEN CCG</c:v>
                </c:pt>
                <c:pt idx="68">
                  <c:v>PCT SOMERSET CCG</c:v>
                </c:pt>
                <c:pt idx="69">
                  <c:v>PCT ISLINGTON CCG</c:v>
                </c:pt>
                <c:pt idx="70">
                  <c:v>PCT MID ESSEX CCG</c:v>
                </c:pt>
                <c:pt idx="71">
                  <c:v>PCT REDBRIDGE CCG</c:v>
                </c:pt>
                <c:pt idx="72">
                  <c:v>PCT NORWICH CCG</c:v>
                </c:pt>
                <c:pt idx="73">
                  <c:v>PCT AYLESBURY VALE CCG</c:v>
                </c:pt>
                <c:pt idx="74">
                  <c:v>PCT DARLINGTON CCG</c:v>
                </c:pt>
                <c:pt idx="75">
                  <c:v>PCT DORSET CCG</c:v>
                </c:pt>
                <c:pt idx="76">
                  <c:v>PCT NORTH NORFOLK CCG</c:v>
                </c:pt>
                <c:pt idx="77">
                  <c:v>PCT WEST SUFFOLK CCG</c:v>
                </c:pt>
                <c:pt idx="78">
                  <c:v>PCT EALING CCG</c:v>
                </c:pt>
                <c:pt idx="79">
                  <c:v>PCT TAMESIDE AND GLOSSOP CCG</c:v>
                </c:pt>
                <c:pt idx="80">
                  <c:v>PCT SOUTH GLOUCESTERSHIRE CCG</c:v>
                </c:pt>
                <c:pt idx="81">
                  <c:v>PCT CALDERDALE CCG</c:v>
                </c:pt>
                <c:pt idx="82">
                  <c:v>PCT HARINGEY CCG</c:v>
                </c:pt>
                <c:pt idx="83">
                  <c:v>PCT LEICESTER CITY CCG</c:v>
                </c:pt>
                <c:pt idx="84">
                  <c:v>PCT BARKING &amp; DAGENHAM CCG</c:v>
                </c:pt>
                <c:pt idx="85">
                  <c:v>PCT SOUTH WARWICKSHIRE CCG</c:v>
                </c:pt>
                <c:pt idx="86">
                  <c:v>PCT WYRE FOREST CCG</c:v>
                </c:pt>
                <c:pt idx="87">
                  <c:v>PCT SOUTH DEVON AND TORBAY CCG</c:v>
                </c:pt>
                <c:pt idx="88">
                  <c:v>PCT CAMBRIDGESHIRE AND PETERBOROUGH CCG</c:v>
                </c:pt>
                <c:pt idx="89">
                  <c:v>Powys</c:v>
                </c:pt>
                <c:pt idx="90">
                  <c:v>PCT WEST HAMPSHIRE CCG</c:v>
                </c:pt>
                <c:pt idx="91">
                  <c:v>PCT SALFORD CCG</c:v>
                </c:pt>
                <c:pt idx="92">
                  <c:v>PCT EREWASH CCG</c:v>
                </c:pt>
                <c:pt idx="93">
                  <c:v>PCT STOCKPORT CCG</c:v>
                </c:pt>
                <c:pt idx="94">
                  <c:v>PCT NEWCASTLE GATESHEAD CCG</c:v>
                </c:pt>
                <c:pt idx="95">
                  <c:v>PCT LINCOLNSHIRE EAST CCG</c:v>
                </c:pt>
                <c:pt idx="96">
                  <c:v>PCT SUNDERLAND CCG</c:v>
                </c:pt>
                <c:pt idx="97">
                  <c:v>PCT NORTH HAMPSHIRE CCG</c:v>
                </c:pt>
                <c:pt idx="98">
                  <c:v>PCT HARROGATE AND RURAL DISTRICT CCG</c:v>
                </c:pt>
                <c:pt idx="99">
                  <c:v>PCT EAST LEICESTERSHIRE AND RUTLAND CCG</c:v>
                </c:pt>
                <c:pt idx="100">
                  <c:v>PCT OXFORDSHIRE CCG</c:v>
                </c:pt>
                <c:pt idx="101">
                  <c:v>PCT BRENT CCG</c:v>
                </c:pt>
                <c:pt idx="102">
                  <c:v>Hywel Dda</c:v>
                </c:pt>
                <c:pt idx="103">
                  <c:v>PCT SOUTHAMPTON CCG</c:v>
                </c:pt>
                <c:pt idx="104">
                  <c:v>PCT BROMLEY CCG</c:v>
                </c:pt>
                <c:pt idx="105">
                  <c:v>PCT KINGSTON CCG</c:v>
                </c:pt>
                <c:pt idx="106">
                  <c:v>PCT EAST LANCASHIRE CCG</c:v>
                </c:pt>
                <c:pt idx="107">
                  <c:v>PCT LANCASHIRE NORTH CCG</c:v>
                </c:pt>
                <c:pt idx="108">
                  <c:v>PCT CANTERBURY AND COASTAL CCG</c:v>
                </c:pt>
                <c:pt idx="109">
                  <c:v>PCT SWINDON CCG</c:v>
                </c:pt>
                <c:pt idx="110">
                  <c:v>PCT EAST SURREY CCG</c:v>
                </c:pt>
                <c:pt idx="111">
                  <c:v>PCT BIRMINGHAM SOUTH AND CENTRAL CCG</c:v>
                </c:pt>
                <c:pt idx="112">
                  <c:v>PCT GREATER HUDDERSFIELD CCG</c:v>
                </c:pt>
                <c:pt idx="113">
                  <c:v>PCT NEWARK &amp; SHERWOOD CCG</c:v>
                </c:pt>
                <c:pt idx="114">
                  <c:v>PCT WALTHAM FOREST CCG</c:v>
                </c:pt>
                <c:pt idx="115">
                  <c:v>PCT HERTS VALLEYS CCG</c:v>
                </c:pt>
                <c:pt idx="116">
                  <c:v>PCT NENE CCG</c:v>
                </c:pt>
                <c:pt idx="117">
                  <c:v>PCT REDDITCH AND BROMSGROVE CCG</c:v>
                </c:pt>
                <c:pt idx="118">
                  <c:v>PCT GREENWICH CCG</c:v>
                </c:pt>
                <c:pt idx="119">
                  <c:v>PCT SOUTHWARK CCG</c:v>
                </c:pt>
                <c:pt idx="120">
                  <c:v>PCT PORTSMOUTH CCG</c:v>
                </c:pt>
                <c:pt idx="121">
                  <c:v>PCT VALE ROYAL CCG</c:v>
                </c:pt>
                <c:pt idx="122">
                  <c:v>PCT NEWHAM CCG</c:v>
                </c:pt>
                <c:pt idx="123">
                  <c:v>PCT ENFIELD CCG</c:v>
                </c:pt>
                <c:pt idx="124">
                  <c:v>PCT STOKE ON TRENT CCG</c:v>
                </c:pt>
                <c:pt idx="125">
                  <c:v>PCT NORTHUMBERLAND CCG</c:v>
                </c:pt>
                <c:pt idx="126">
                  <c:v>PCT CAMDEN CCG</c:v>
                </c:pt>
                <c:pt idx="127">
                  <c:v>PCT SOUTH EASTERN HAMPSHIRE CCG</c:v>
                </c:pt>
                <c:pt idx="128">
                  <c:v>PCT NOTTINGHAM CITY CCG</c:v>
                </c:pt>
                <c:pt idx="129">
                  <c:v>PCT DURHAM DALES,EASINGTON &amp; SEDGEFIELD CCG</c:v>
                </c:pt>
                <c:pt idx="130">
                  <c:v>PCT RUSHCLIFFE CCG</c:v>
                </c:pt>
                <c:pt idx="131">
                  <c:v>PCT SOUTH WORCESTERSHIRE CCG</c:v>
                </c:pt>
                <c:pt idx="132">
                  <c:v>PCT WEST ESSEX CCG</c:v>
                </c:pt>
                <c:pt idx="133">
                  <c:v>BCU</c:v>
                </c:pt>
                <c:pt idx="134">
                  <c:v>PCT WOLVERHAMPTON CCG</c:v>
                </c:pt>
                <c:pt idx="135">
                  <c:v>PCT BOLTON CCG</c:v>
                </c:pt>
                <c:pt idx="136">
                  <c:v>PCT FAREHAM AND GOSPORT CCG</c:v>
                </c:pt>
                <c:pt idx="137">
                  <c:v>PCT WEST KENT CCG</c:v>
                </c:pt>
                <c:pt idx="138">
                  <c:v>PCT HORSHAM AND MID SUSSEX CCG</c:v>
                </c:pt>
                <c:pt idx="139">
                  <c:v>PCT WEST CHESHIRE CCG</c:v>
                </c:pt>
                <c:pt idx="140">
                  <c:v>PCT SOUTH CHESHIRE CCG</c:v>
                </c:pt>
                <c:pt idx="141">
                  <c:v>PCT HILLINGDON CCG</c:v>
                </c:pt>
                <c:pt idx="142">
                  <c:v>PCT NORTH STAFFORDSHIRE CCG</c:v>
                </c:pt>
                <c:pt idx="143">
                  <c:v>PCT NOTTINGHAM WEST CCG</c:v>
                </c:pt>
                <c:pt idx="144">
                  <c:v>PCT SURREY DOWNS CCG</c:v>
                </c:pt>
                <c:pt idx="145">
                  <c:v>PCT HOUNSLOW CCG</c:v>
                </c:pt>
                <c:pt idx="146">
                  <c:v>PCT EAST AND NORTH HERTFORDSHIRE CCG</c:v>
                </c:pt>
                <c:pt idx="147">
                  <c:v>PCT STAFFORD AND SURROUNDS CCG</c:v>
                </c:pt>
                <c:pt idx="148">
                  <c:v>PCT NORTH TYNESIDE CCG</c:v>
                </c:pt>
                <c:pt idx="149">
                  <c:v>ABMU</c:v>
                </c:pt>
                <c:pt idx="150">
                  <c:v>PCT CENTRAL LONDON (WESTMINSTER) CCG</c:v>
                </c:pt>
                <c:pt idx="151">
                  <c:v>PCT NORTH DERBYSHIRE CCG</c:v>
                </c:pt>
                <c:pt idx="152">
                  <c:v>PCT BIRMINGHAM CROSSCITY CCG</c:v>
                </c:pt>
                <c:pt idx="153">
                  <c:v>PCT BEXLEY CCG</c:v>
                </c:pt>
                <c:pt idx="154">
                  <c:v>PCT RICHMOND CCG</c:v>
                </c:pt>
                <c:pt idx="155">
                  <c:v>PCT BARNSLEY CCG</c:v>
                </c:pt>
                <c:pt idx="156">
                  <c:v>PCT WILTSHIRE CCG</c:v>
                </c:pt>
                <c:pt idx="157">
                  <c:v>PCT WEST LEICESTERSHIRE CCG</c:v>
                </c:pt>
                <c:pt idx="158">
                  <c:v>PCT WIGAN BOROUGH CCG</c:v>
                </c:pt>
                <c:pt idx="159">
                  <c:v>PCT HEREFORDSHIRE CCG</c:v>
                </c:pt>
                <c:pt idx="160">
                  <c:v>PCT WARRINGTON CCG</c:v>
                </c:pt>
                <c:pt idx="161">
                  <c:v>PCT DARTFORD, GRAVESHAM AND SWANLEY CCG</c:v>
                </c:pt>
                <c:pt idx="162">
                  <c:v>PCT MANSFIELD &amp; ASHFIELD CCG</c:v>
                </c:pt>
                <c:pt idx="163">
                  <c:v>PCT EASTBOURNE, HAILSHAM AND SEAFORD CCG</c:v>
                </c:pt>
                <c:pt idx="164">
                  <c:v>PCT BARNET CCG</c:v>
                </c:pt>
                <c:pt idx="165">
                  <c:v>PCT SOUTH TYNESIDE CCG</c:v>
                </c:pt>
                <c:pt idx="166">
                  <c:v>PCT SOUTHPORT AND FORMBY CCG</c:v>
                </c:pt>
                <c:pt idx="167">
                  <c:v>Cardiff and Vale</c:v>
                </c:pt>
                <c:pt idx="168">
                  <c:v>PCT SE STAFFS &amp; SEISDON PENINSULAR CCG</c:v>
                </c:pt>
                <c:pt idx="169">
                  <c:v>PCT LEWISHAM CCG</c:v>
                </c:pt>
                <c:pt idx="170">
                  <c:v>PCT EASTERN CHESHIRE CCG</c:v>
                </c:pt>
                <c:pt idx="171">
                  <c:v>PCT ST HELENS CCG</c:v>
                </c:pt>
                <c:pt idx="172">
                  <c:v>PCT NORTH SOMERSET CCG</c:v>
                </c:pt>
                <c:pt idx="173">
                  <c:v>PCT WEST LANCASHIRE CCG</c:v>
                </c:pt>
                <c:pt idx="174">
                  <c:v>PCT HAMMERSMITH AND FULHAM CCG</c:v>
                </c:pt>
                <c:pt idx="175">
                  <c:v>PCT LUTON CCG</c:v>
                </c:pt>
                <c:pt idx="176">
                  <c:v>PCT EAST STAFFORDSHIRE CCG</c:v>
                </c:pt>
                <c:pt idx="177">
                  <c:v>PCT HARDWICK CCG</c:v>
                </c:pt>
                <c:pt idx="178">
                  <c:v>PCT LIVERPOOL CCG</c:v>
                </c:pt>
                <c:pt idx="179">
                  <c:v>PCT KERNOW CCG</c:v>
                </c:pt>
                <c:pt idx="180">
                  <c:v>PCT SANDWELL AND WEST BIRMINGHAM CCG</c:v>
                </c:pt>
                <c:pt idx="181">
                  <c:v>PCT CANNOCK CHASE CCG</c:v>
                </c:pt>
                <c:pt idx="182">
                  <c:v>PCT MERTON CCG</c:v>
                </c:pt>
                <c:pt idx="183">
                  <c:v>PCT KNOWSLEY CCG</c:v>
                </c:pt>
                <c:pt idx="184">
                  <c:v>PCT HASTINGS &amp; ROTHER CCG</c:v>
                </c:pt>
                <c:pt idx="185">
                  <c:v>PCT SLOUGH CCG</c:v>
                </c:pt>
                <c:pt idx="186">
                  <c:v>Aneurin Bevan</c:v>
                </c:pt>
                <c:pt idx="187">
                  <c:v>PCT WINDSOR, ASCOT AND MAIDENHEAD CCG</c:v>
                </c:pt>
                <c:pt idx="188">
                  <c:v>PCT SUTTON CCG</c:v>
                </c:pt>
                <c:pt idx="189">
                  <c:v>PCT WANDSWORTH CCG</c:v>
                </c:pt>
                <c:pt idx="190">
                  <c:v>PCT NORTH WEST SURREY CCG</c:v>
                </c:pt>
                <c:pt idx="191">
                  <c:v>PCT WEST LONDON (K&amp;C &amp; QPP) CCG</c:v>
                </c:pt>
                <c:pt idx="192">
                  <c:v>PCT NORTH EAST ESSEX CCG</c:v>
                </c:pt>
                <c:pt idx="193">
                  <c:v>PCT SOUTH SEFTON CCG</c:v>
                </c:pt>
                <c:pt idx="194">
                  <c:v>PCT HALTON CCG</c:v>
                </c:pt>
                <c:pt idx="195">
                  <c:v>PCT BATH AND NORTH EAST SOMERSET CCG</c:v>
                </c:pt>
                <c:pt idx="196">
                  <c:v>PCT NEWBURY AND DISTRICT CCG</c:v>
                </c:pt>
                <c:pt idx="197">
                  <c:v>PCT SURREY HEATH CCG</c:v>
                </c:pt>
                <c:pt idx="198">
                  <c:v>PCT HARROW CCG</c:v>
                </c:pt>
                <c:pt idx="199">
                  <c:v>PCT NORTH DURHAM CCG</c:v>
                </c:pt>
                <c:pt idx="200">
                  <c:v>Cwm Taf</c:v>
                </c:pt>
                <c:pt idx="201">
                  <c:v>PCT GUILDFORD AND WAVERLEY CCG</c:v>
                </c:pt>
                <c:pt idx="202">
                  <c:v>PCT DUDLEY CCG</c:v>
                </c:pt>
                <c:pt idx="203">
                  <c:v>PCT SWALE CCG</c:v>
                </c:pt>
                <c:pt idx="204">
                  <c:v>PCT CRAWLEY CCG</c:v>
                </c:pt>
                <c:pt idx="205">
                  <c:v>PCT NOTTINGHAM NORTH &amp; EAST CCG</c:v>
                </c:pt>
                <c:pt idx="206">
                  <c:v>PCT NORTH EAST HAMPSHIRE AND FARNHAM CCG</c:v>
                </c:pt>
                <c:pt idx="207">
                  <c:v>PCT BRACKNELL AND ASCOT CCG</c:v>
                </c:pt>
                <c:pt idx="208">
                  <c:v>PCT HIGH WEALD LEWES HAVENS CCG</c:v>
                </c:pt>
                <c:pt idx="209">
                  <c:v>PCT BRIGHTON &amp; HOVE CCG</c:v>
                </c:pt>
                <c:pt idx="210">
                  <c:v>PCT MEDWAY CCG</c:v>
                </c:pt>
                <c:pt idx="211">
                  <c:v>PCT NORTH &amp; WEST READING CCG</c:v>
                </c:pt>
                <c:pt idx="212">
                  <c:v>PCT WIRRAL CCG</c:v>
                </c:pt>
                <c:pt idx="213">
                  <c:v>PCT ISLE OF WIGHT CCG</c:v>
                </c:pt>
                <c:pt idx="214">
                  <c:v>PCT WOKINGHAM CCG</c:v>
                </c:pt>
                <c:pt idx="215">
                  <c:v>PCT SOUTH READING CCG</c:v>
                </c:pt>
              </c:strCache>
            </c:strRef>
          </c:cat>
          <c:val>
            <c:numRef>
              <c:f>Sheet1!$D$3:$D$218</c:f>
              <c:numCache>
                <c:formatCode>0.00%</c:formatCode>
                <c:ptCount val="216"/>
                <c:pt idx="0">
                  <c:v>2.6200000000000011E-2</c:v>
                </c:pt>
                <c:pt idx="1">
                  <c:v>2.6200000000000011E-2</c:v>
                </c:pt>
                <c:pt idx="2">
                  <c:v>2.6200000000000011E-2</c:v>
                </c:pt>
                <c:pt idx="3">
                  <c:v>2.6200000000000011E-2</c:v>
                </c:pt>
                <c:pt idx="4">
                  <c:v>2.6200000000000011E-2</c:v>
                </c:pt>
                <c:pt idx="5">
                  <c:v>2.6200000000000011E-2</c:v>
                </c:pt>
                <c:pt idx="6">
                  <c:v>2.6200000000000011E-2</c:v>
                </c:pt>
                <c:pt idx="7">
                  <c:v>2.6200000000000011E-2</c:v>
                </c:pt>
                <c:pt idx="8">
                  <c:v>2.6200000000000011E-2</c:v>
                </c:pt>
                <c:pt idx="9">
                  <c:v>2.6200000000000011E-2</c:v>
                </c:pt>
                <c:pt idx="10">
                  <c:v>2.6200000000000011E-2</c:v>
                </c:pt>
                <c:pt idx="11">
                  <c:v>2.6200000000000011E-2</c:v>
                </c:pt>
                <c:pt idx="12">
                  <c:v>2.6200000000000011E-2</c:v>
                </c:pt>
                <c:pt idx="13">
                  <c:v>2.6200000000000011E-2</c:v>
                </c:pt>
                <c:pt idx="14">
                  <c:v>2.6200000000000011E-2</c:v>
                </c:pt>
                <c:pt idx="15">
                  <c:v>2.6200000000000011E-2</c:v>
                </c:pt>
                <c:pt idx="16">
                  <c:v>2.6200000000000011E-2</c:v>
                </c:pt>
                <c:pt idx="17">
                  <c:v>2.6200000000000011E-2</c:v>
                </c:pt>
                <c:pt idx="18">
                  <c:v>2.6200000000000011E-2</c:v>
                </c:pt>
                <c:pt idx="19">
                  <c:v>2.6200000000000011E-2</c:v>
                </c:pt>
                <c:pt idx="20">
                  <c:v>2.6200000000000011E-2</c:v>
                </c:pt>
                <c:pt idx="21">
                  <c:v>2.6200000000000011E-2</c:v>
                </c:pt>
                <c:pt idx="22">
                  <c:v>2.6200000000000011E-2</c:v>
                </c:pt>
                <c:pt idx="23">
                  <c:v>2.6200000000000011E-2</c:v>
                </c:pt>
                <c:pt idx="24">
                  <c:v>2.6200000000000011E-2</c:v>
                </c:pt>
                <c:pt idx="25">
                  <c:v>2.6200000000000011E-2</c:v>
                </c:pt>
                <c:pt idx="26">
                  <c:v>2.6200000000000011E-2</c:v>
                </c:pt>
                <c:pt idx="27">
                  <c:v>2.6200000000000011E-2</c:v>
                </c:pt>
                <c:pt idx="28">
                  <c:v>2.6200000000000011E-2</c:v>
                </c:pt>
                <c:pt idx="29">
                  <c:v>2.6200000000000011E-2</c:v>
                </c:pt>
                <c:pt idx="30">
                  <c:v>2.6200000000000011E-2</c:v>
                </c:pt>
                <c:pt idx="31">
                  <c:v>2.6200000000000011E-2</c:v>
                </c:pt>
                <c:pt idx="32">
                  <c:v>2.6200000000000011E-2</c:v>
                </c:pt>
                <c:pt idx="33">
                  <c:v>2.6200000000000011E-2</c:v>
                </c:pt>
                <c:pt idx="34">
                  <c:v>2.6200000000000011E-2</c:v>
                </c:pt>
                <c:pt idx="35">
                  <c:v>2.6200000000000011E-2</c:v>
                </c:pt>
                <c:pt idx="36">
                  <c:v>2.6200000000000011E-2</c:v>
                </c:pt>
                <c:pt idx="37">
                  <c:v>2.6200000000000011E-2</c:v>
                </c:pt>
                <c:pt idx="38">
                  <c:v>2.6200000000000011E-2</c:v>
                </c:pt>
                <c:pt idx="39">
                  <c:v>2.6200000000000011E-2</c:v>
                </c:pt>
                <c:pt idx="40">
                  <c:v>2.6200000000000011E-2</c:v>
                </c:pt>
                <c:pt idx="41">
                  <c:v>2.6200000000000011E-2</c:v>
                </c:pt>
                <c:pt idx="42">
                  <c:v>2.6200000000000011E-2</c:v>
                </c:pt>
                <c:pt idx="43">
                  <c:v>2.6200000000000011E-2</c:v>
                </c:pt>
                <c:pt idx="44">
                  <c:v>2.6200000000000011E-2</c:v>
                </c:pt>
                <c:pt idx="45">
                  <c:v>2.6200000000000011E-2</c:v>
                </c:pt>
                <c:pt idx="46">
                  <c:v>2.6200000000000011E-2</c:v>
                </c:pt>
                <c:pt idx="47">
                  <c:v>2.6200000000000011E-2</c:v>
                </c:pt>
                <c:pt idx="48">
                  <c:v>2.6200000000000011E-2</c:v>
                </c:pt>
                <c:pt idx="49">
                  <c:v>2.6200000000000011E-2</c:v>
                </c:pt>
                <c:pt idx="50">
                  <c:v>2.6200000000000011E-2</c:v>
                </c:pt>
                <c:pt idx="51">
                  <c:v>2.6200000000000011E-2</c:v>
                </c:pt>
                <c:pt idx="52">
                  <c:v>2.6200000000000011E-2</c:v>
                </c:pt>
                <c:pt idx="53">
                  <c:v>2.6200000000000011E-2</c:v>
                </c:pt>
                <c:pt idx="54">
                  <c:v>2.6200000000000011E-2</c:v>
                </c:pt>
                <c:pt idx="55">
                  <c:v>2.6200000000000011E-2</c:v>
                </c:pt>
                <c:pt idx="56">
                  <c:v>2.6200000000000011E-2</c:v>
                </c:pt>
                <c:pt idx="57">
                  <c:v>2.6200000000000011E-2</c:v>
                </c:pt>
                <c:pt idx="58">
                  <c:v>2.6200000000000011E-2</c:v>
                </c:pt>
                <c:pt idx="59">
                  <c:v>2.6200000000000011E-2</c:v>
                </c:pt>
                <c:pt idx="60">
                  <c:v>2.6200000000000011E-2</c:v>
                </c:pt>
                <c:pt idx="61">
                  <c:v>2.6200000000000011E-2</c:v>
                </c:pt>
                <c:pt idx="62">
                  <c:v>2.6200000000000011E-2</c:v>
                </c:pt>
                <c:pt idx="63">
                  <c:v>2.6200000000000011E-2</c:v>
                </c:pt>
                <c:pt idx="64">
                  <c:v>2.6200000000000011E-2</c:v>
                </c:pt>
                <c:pt idx="65">
                  <c:v>2.6200000000000011E-2</c:v>
                </c:pt>
                <c:pt idx="66">
                  <c:v>2.6200000000000011E-2</c:v>
                </c:pt>
                <c:pt idx="67">
                  <c:v>2.6200000000000011E-2</c:v>
                </c:pt>
                <c:pt idx="68">
                  <c:v>2.6200000000000011E-2</c:v>
                </c:pt>
                <c:pt idx="69">
                  <c:v>2.6200000000000011E-2</c:v>
                </c:pt>
                <c:pt idx="70">
                  <c:v>2.6200000000000011E-2</c:v>
                </c:pt>
                <c:pt idx="71">
                  <c:v>2.6200000000000011E-2</c:v>
                </c:pt>
                <c:pt idx="72">
                  <c:v>2.6200000000000011E-2</c:v>
                </c:pt>
                <c:pt idx="73">
                  <c:v>2.6200000000000011E-2</c:v>
                </c:pt>
                <c:pt idx="74">
                  <c:v>2.6200000000000011E-2</c:v>
                </c:pt>
                <c:pt idx="75">
                  <c:v>2.6200000000000011E-2</c:v>
                </c:pt>
                <c:pt idx="76">
                  <c:v>2.6200000000000011E-2</c:v>
                </c:pt>
                <c:pt idx="77">
                  <c:v>2.6200000000000011E-2</c:v>
                </c:pt>
                <c:pt idx="78">
                  <c:v>2.6200000000000011E-2</c:v>
                </c:pt>
                <c:pt idx="79">
                  <c:v>2.6200000000000011E-2</c:v>
                </c:pt>
                <c:pt idx="80">
                  <c:v>2.6200000000000011E-2</c:v>
                </c:pt>
                <c:pt idx="81">
                  <c:v>2.6200000000000011E-2</c:v>
                </c:pt>
                <c:pt idx="82">
                  <c:v>2.6200000000000011E-2</c:v>
                </c:pt>
                <c:pt idx="83">
                  <c:v>2.6200000000000011E-2</c:v>
                </c:pt>
                <c:pt idx="84">
                  <c:v>2.6200000000000011E-2</c:v>
                </c:pt>
                <c:pt idx="85">
                  <c:v>2.6200000000000011E-2</c:v>
                </c:pt>
                <c:pt idx="86">
                  <c:v>2.6200000000000011E-2</c:v>
                </c:pt>
                <c:pt idx="87">
                  <c:v>2.6200000000000011E-2</c:v>
                </c:pt>
                <c:pt idx="88">
                  <c:v>2.6200000000000011E-2</c:v>
                </c:pt>
                <c:pt idx="89">
                  <c:v>2.6200000000000011E-2</c:v>
                </c:pt>
                <c:pt idx="90">
                  <c:v>2.6200000000000011E-2</c:v>
                </c:pt>
                <c:pt idx="91">
                  <c:v>2.6200000000000011E-2</c:v>
                </c:pt>
                <c:pt idx="92">
                  <c:v>2.6200000000000011E-2</c:v>
                </c:pt>
                <c:pt idx="93">
                  <c:v>2.6200000000000011E-2</c:v>
                </c:pt>
                <c:pt idx="94">
                  <c:v>2.6200000000000011E-2</c:v>
                </c:pt>
                <c:pt idx="95">
                  <c:v>2.6200000000000011E-2</c:v>
                </c:pt>
                <c:pt idx="96">
                  <c:v>2.6200000000000011E-2</c:v>
                </c:pt>
                <c:pt idx="97">
                  <c:v>2.6200000000000011E-2</c:v>
                </c:pt>
                <c:pt idx="98">
                  <c:v>2.6200000000000011E-2</c:v>
                </c:pt>
                <c:pt idx="99">
                  <c:v>2.6200000000000011E-2</c:v>
                </c:pt>
                <c:pt idx="100">
                  <c:v>2.6200000000000011E-2</c:v>
                </c:pt>
                <c:pt idx="101">
                  <c:v>2.6200000000000011E-2</c:v>
                </c:pt>
                <c:pt idx="102">
                  <c:v>2.6200000000000011E-2</c:v>
                </c:pt>
                <c:pt idx="103">
                  <c:v>2.6200000000000011E-2</c:v>
                </c:pt>
                <c:pt idx="104">
                  <c:v>2.6200000000000011E-2</c:v>
                </c:pt>
                <c:pt idx="105">
                  <c:v>2.6200000000000011E-2</c:v>
                </c:pt>
                <c:pt idx="106">
                  <c:v>2.6200000000000011E-2</c:v>
                </c:pt>
                <c:pt idx="107">
                  <c:v>2.6200000000000011E-2</c:v>
                </c:pt>
                <c:pt idx="108">
                  <c:v>2.6200000000000011E-2</c:v>
                </c:pt>
                <c:pt idx="109">
                  <c:v>2.6200000000000011E-2</c:v>
                </c:pt>
                <c:pt idx="110">
                  <c:v>2.6200000000000011E-2</c:v>
                </c:pt>
                <c:pt idx="111">
                  <c:v>2.6200000000000011E-2</c:v>
                </c:pt>
                <c:pt idx="112">
                  <c:v>2.6200000000000011E-2</c:v>
                </c:pt>
                <c:pt idx="113">
                  <c:v>2.6200000000000011E-2</c:v>
                </c:pt>
                <c:pt idx="114">
                  <c:v>2.6200000000000011E-2</c:v>
                </c:pt>
                <c:pt idx="115">
                  <c:v>2.6200000000000011E-2</c:v>
                </c:pt>
                <c:pt idx="116">
                  <c:v>2.6200000000000011E-2</c:v>
                </c:pt>
                <c:pt idx="117">
                  <c:v>2.6200000000000011E-2</c:v>
                </c:pt>
                <c:pt idx="118">
                  <c:v>2.6200000000000011E-2</c:v>
                </c:pt>
                <c:pt idx="119">
                  <c:v>2.6200000000000011E-2</c:v>
                </c:pt>
                <c:pt idx="120">
                  <c:v>2.6200000000000011E-2</c:v>
                </c:pt>
                <c:pt idx="121">
                  <c:v>2.6200000000000011E-2</c:v>
                </c:pt>
                <c:pt idx="122">
                  <c:v>2.6200000000000011E-2</c:v>
                </c:pt>
                <c:pt idx="123">
                  <c:v>2.6200000000000011E-2</c:v>
                </c:pt>
                <c:pt idx="124">
                  <c:v>2.6200000000000011E-2</c:v>
                </c:pt>
                <c:pt idx="125">
                  <c:v>2.6200000000000011E-2</c:v>
                </c:pt>
                <c:pt idx="126">
                  <c:v>2.6200000000000011E-2</c:v>
                </c:pt>
                <c:pt idx="127">
                  <c:v>2.6200000000000011E-2</c:v>
                </c:pt>
                <c:pt idx="128">
                  <c:v>2.6200000000000011E-2</c:v>
                </c:pt>
                <c:pt idx="129">
                  <c:v>2.6200000000000011E-2</c:v>
                </c:pt>
                <c:pt idx="130">
                  <c:v>2.6200000000000011E-2</c:v>
                </c:pt>
                <c:pt idx="131">
                  <c:v>2.6200000000000011E-2</c:v>
                </c:pt>
                <c:pt idx="132">
                  <c:v>2.6200000000000011E-2</c:v>
                </c:pt>
                <c:pt idx="133">
                  <c:v>2.6200000000000011E-2</c:v>
                </c:pt>
                <c:pt idx="134">
                  <c:v>2.6200000000000011E-2</c:v>
                </c:pt>
                <c:pt idx="135">
                  <c:v>2.6200000000000011E-2</c:v>
                </c:pt>
                <c:pt idx="136">
                  <c:v>2.6200000000000011E-2</c:v>
                </c:pt>
                <c:pt idx="137">
                  <c:v>2.6200000000000011E-2</c:v>
                </c:pt>
                <c:pt idx="138">
                  <c:v>2.6200000000000011E-2</c:v>
                </c:pt>
                <c:pt idx="139">
                  <c:v>2.6200000000000011E-2</c:v>
                </c:pt>
                <c:pt idx="140">
                  <c:v>2.6200000000000011E-2</c:v>
                </c:pt>
                <c:pt idx="141">
                  <c:v>2.6200000000000011E-2</c:v>
                </c:pt>
                <c:pt idx="142">
                  <c:v>2.6200000000000011E-2</c:v>
                </c:pt>
                <c:pt idx="143">
                  <c:v>2.6200000000000011E-2</c:v>
                </c:pt>
                <c:pt idx="144">
                  <c:v>2.6200000000000011E-2</c:v>
                </c:pt>
                <c:pt idx="145">
                  <c:v>2.6200000000000011E-2</c:v>
                </c:pt>
                <c:pt idx="146">
                  <c:v>2.6200000000000011E-2</c:v>
                </c:pt>
                <c:pt idx="147">
                  <c:v>2.6200000000000011E-2</c:v>
                </c:pt>
                <c:pt idx="148">
                  <c:v>2.6200000000000011E-2</c:v>
                </c:pt>
                <c:pt idx="149">
                  <c:v>2.6200000000000011E-2</c:v>
                </c:pt>
                <c:pt idx="150">
                  <c:v>2.6200000000000011E-2</c:v>
                </c:pt>
                <c:pt idx="151">
                  <c:v>2.6200000000000011E-2</c:v>
                </c:pt>
                <c:pt idx="152">
                  <c:v>2.6200000000000011E-2</c:v>
                </c:pt>
                <c:pt idx="153">
                  <c:v>2.6200000000000011E-2</c:v>
                </c:pt>
                <c:pt idx="154">
                  <c:v>2.6200000000000011E-2</c:v>
                </c:pt>
                <c:pt idx="155">
                  <c:v>2.6200000000000011E-2</c:v>
                </c:pt>
                <c:pt idx="156">
                  <c:v>2.6200000000000011E-2</c:v>
                </c:pt>
                <c:pt idx="157">
                  <c:v>2.6200000000000011E-2</c:v>
                </c:pt>
                <c:pt idx="158">
                  <c:v>2.6200000000000011E-2</c:v>
                </c:pt>
                <c:pt idx="159">
                  <c:v>2.6200000000000011E-2</c:v>
                </c:pt>
                <c:pt idx="160">
                  <c:v>2.6200000000000011E-2</c:v>
                </c:pt>
                <c:pt idx="161">
                  <c:v>2.6200000000000011E-2</c:v>
                </c:pt>
                <c:pt idx="162">
                  <c:v>2.6200000000000011E-2</c:v>
                </c:pt>
                <c:pt idx="163">
                  <c:v>2.6200000000000011E-2</c:v>
                </c:pt>
                <c:pt idx="164">
                  <c:v>2.6200000000000011E-2</c:v>
                </c:pt>
                <c:pt idx="165">
                  <c:v>2.6200000000000011E-2</c:v>
                </c:pt>
                <c:pt idx="166">
                  <c:v>2.6200000000000011E-2</c:v>
                </c:pt>
                <c:pt idx="167">
                  <c:v>2.6200000000000011E-2</c:v>
                </c:pt>
                <c:pt idx="168">
                  <c:v>2.6200000000000011E-2</c:v>
                </c:pt>
                <c:pt idx="169">
                  <c:v>2.6200000000000011E-2</c:v>
                </c:pt>
                <c:pt idx="170">
                  <c:v>2.6200000000000011E-2</c:v>
                </c:pt>
                <c:pt idx="171">
                  <c:v>2.6200000000000011E-2</c:v>
                </c:pt>
                <c:pt idx="172">
                  <c:v>2.6200000000000011E-2</c:v>
                </c:pt>
                <c:pt idx="173">
                  <c:v>2.6200000000000011E-2</c:v>
                </c:pt>
                <c:pt idx="174">
                  <c:v>2.6200000000000011E-2</c:v>
                </c:pt>
                <c:pt idx="175">
                  <c:v>2.6200000000000011E-2</c:v>
                </c:pt>
                <c:pt idx="176">
                  <c:v>2.6200000000000011E-2</c:v>
                </c:pt>
                <c:pt idx="177">
                  <c:v>2.6200000000000011E-2</c:v>
                </c:pt>
                <c:pt idx="178">
                  <c:v>2.6200000000000011E-2</c:v>
                </c:pt>
                <c:pt idx="179">
                  <c:v>2.6200000000000011E-2</c:v>
                </c:pt>
                <c:pt idx="180">
                  <c:v>2.6200000000000011E-2</c:v>
                </c:pt>
                <c:pt idx="181">
                  <c:v>2.6200000000000011E-2</c:v>
                </c:pt>
                <c:pt idx="182">
                  <c:v>2.6200000000000011E-2</c:v>
                </c:pt>
                <c:pt idx="183">
                  <c:v>2.6200000000000011E-2</c:v>
                </c:pt>
                <c:pt idx="184">
                  <c:v>2.6200000000000011E-2</c:v>
                </c:pt>
                <c:pt idx="185">
                  <c:v>2.6200000000000011E-2</c:v>
                </c:pt>
                <c:pt idx="186">
                  <c:v>2.6200000000000011E-2</c:v>
                </c:pt>
                <c:pt idx="187">
                  <c:v>2.6200000000000011E-2</c:v>
                </c:pt>
                <c:pt idx="188">
                  <c:v>2.6200000000000011E-2</c:v>
                </c:pt>
                <c:pt idx="189">
                  <c:v>2.6200000000000011E-2</c:v>
                </c:pt>
                <c:pt idx="190">
                  <c:v>2.6200000000000011E-2</c:v>
                </c:pt>
                <c:pt idx="191">
                  <c:v>2.6200000000000011E-2</c:v>
                </c:pt>
                <c:pt idx="192">
                  <c:v>2.6200000000000011E-2</c:v>
                </c:pt>
                <c:pt idx="193">
                  <c:v>2.6200000000000011E-2</c:v>
                </c:pt>
                <c:pt idx="194">
                  <c:v>2.6200000000000011E-2</c:v>
                </c:pt>
                <c:pt idx="195">
                  <c:v>2.6200000000000011E-2</c:v>
                </c:pt>
                <c:pt idx="196">
                  <c:v>2.6200000000000011E-2</c:v>
                </c:pt>
                <c:pt idx="197">
                  <c:v>2.6200000000000011E-2</c:v>
                </c:pt>
                <c:pt idx="198">
                  <c:v>2.6200000000000011E-2</c:v>
                </c:pt>
                <c:pt idx="199">
                  <c:v>2.6200000000000011E-2</c:v>
                </c:pt>
                <c:pt idx="200">
                  <c:v>2.6200000000000011E-2</c:v>
                </c:pt>
                <c:pt idx="201">
                  <c:v>2.6200000000000011E-2</c:v>
                </c:pt>
                <c:pt idx="202">
                  <c:v>2.6200000000000011E-2</c:v>
                </c:pt>
                <c:pt idx="203">
                  <c:v>2.6200000000000011E-2</c:v>
                </c:pt>
                <c:pt idx="204">
                  <c:v>2.6200000000000011E-2</c:v>
                </c:pt>
                <c:pt idx="205">
                  <c:v>2.6200000000000011E-2</c:v>
                </c:pt>
                <c:pt idx="206">
                  <c:v>2.6200000000000011E-2</c:v>
                </c:pt>
                <c:pt idx="207">
                  <c:v>2.6200000000000011E-2</c:v>
                </c:pt>
                <c:pt idx="208">
                  <c:v>2.6200000000000011E-2</c:v>
                </c:pt>
                <c:pt idx="209">
                  <c:v>2.6200000000000011E-2</c:v>
                </c:pt>
                <c:pt idx="210">
                  <c:v>2.6200000000000011E-2</c:v>
                </c:pt>
                <c:pt idx="211">
                  <c:v>2.6200000000000011E-2</c:v>
                </c:pt>
                <c:pt idx="212">
                  <c:v>2.6200000000000011E-2</c:v>
                </c:pt>
                <c:pt idx="213">
                  <c:v>2.6200000000000011E-2</c:v>
                </c:pt>
                <c:pt idx="214">
                  <c:v>2.6200000000000011E-2</c:v>
                </c:pt>
                <c:pt idx="215">
                  <c:v>2.6200000000000011E-2</c:v>
                </c:pt>
              </c:numCache>
            </c:numRef>
          </c:val>
        </c:ser>
        <c:marker val="1"/>
        <c:axId val="78648448"/>
        <c:axId val="78649984"/>
      </c:lineChart>
      <c:catAx>
        <c:axId val="78648448"/>
        <c:scaling>
          <c:orientation val="minMax"/>
        </c:scaling>
        <c:delete val="1"/>
        <c:axPos val="b"/>
        <c:tickLblPos val="none"/>
        <c:crossAx val="78649984"/>
        <c:crosses val="autoZero"/>
        <c:auto val="1"/>
        <c:lblAlgn val="ctr"/>
        <c:lblOffset val="100"/>
      </c:catAx>
      <c:valAx>
        <c:axId val="78649984"/>
        <c:scaling>
          <c:orientation val="minMax"/>
        </c:scaling>
        <c:axPos val="l"/>
        <c:numFmt formatCode="0%" sourceLinked="0"/>
        <c:tickLblPos val="nextTo"/>
        <c:crossAx val="78648448"/>
        <c:crosses val="autoZero"/>
        <c:crossBetween val="between"/>
      </c:valAx>
    </c:plotArea>
    <c:legend>
      <c:legendPos val="r"/>
      <c:legendEntry>
        <c:idx val="0"/>
        <c:delete val="1"/>
      </c:legendEntry>
      <c:layout>
        <c:manualLayout>
          <c:xMode val="edge"/>
          <c:yMode val="edge"/>
          <c:x val="8.7890819148749563E-2"/>
          <c:y val="2.2166725561399311E-2"/>
          <c:w val="0.24127361573597234"/>
          <c:h val="0.21155379268364519"/>
        </c:manualLayout>
      </c:layout>
    </c:legend>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ICS!$B$2:$C$2</c:f>
              <c:strCache>
                <c:ptCount val="1"/>
                <c:pt idx="0">
                  <c:v>ABMU</c:v>
                </c:pt>
              </c:strCache>
            </c:strRef>
          </c:tx>
          <c:marker>
            <c:symbol val="circle"/>
            <c:size val="5"/>
            <c:spPr>
              <a:ln>
                <a:solidFill>
                  <a:schemeClr val="tx1"/>
                </a:solidFill>
              </a:ln>
            </c:spPr>
          </c:marker>
          <c:cat>
            <c:numRef>
              <c:f>ICS!$D$1:$O$1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ICS!$D$2:$O$2</c:f>
              <c:numCache>
                <c:formatCode>#,##0.00</c:formatCode>
                <c:ptCount val="12"/>
                <c:pt idx="0">
                  <c:v>36.910000000000004</c:v>
                </c:pt>
                <c:pt idx="1">
                  <c:v>36.410000000000004</c:v>
                </c:pt>
                <c:pt idx="2">
                  <c:v>37.08</c:v>
                </c:pt>
                <c:pt idx="3">
                  <c:v>36.630000000000003</c:v>
                </c:pt>
                <c:pt idx="4">
                  <c:v>36.86</c:v>
                </c:pt>
                <c:pt idx="5">
                  <c:v>36.49</c:v>
                </c:pt>
                <c:pt idx="6">
                  <c:v>37.160000000000011</c:v>
                </c:pt>
                <c:pt idx="7">
                  <c:v>36.9</c:v>
                </c:pt>
                <c:pt idx="8">
                  <c:v>36.61</c:v>
                </c:pt>
                <c:pt idx="9">
                  <c:v>36.39</c:v>
                </c:pt>
                <c:pt idx="10">
                  <c:v>37.290000000000013</c:v>
                </c:pt>
                <c:pt idx="11" formatCode="#####0.00">
                  <c:v>37.43</c:v>
                </c:pt>
              </c:numCache>
            </c:numRef>
          </c:val>
        </c:ser>
        <c:ser>
          <c:idx val="1"/>
          <c:order val="1"/>
          <c:tx>
            <c:strRef>
              <c:f>ICS!$B$3:$C$3</c:f>
              <c:strCache>
                <c:ptCount val="1"/>
                <c:pt idx="0">
                  <c:v>Aneurin Bevan</c:v>
                </c:pt>
              </c:strCache>
            </c:strRef>
          </c:tx>
          <c:marker>
            <c:symbol val="circle"/>
            <c:size val="5"/>
            <c:spPr>
              <a:ln>
                <a:solidFill>
                  <a:schemeClr val="tx1"/>
                </a:solidFill>
              </a:ln>
            </c:spPr>
          </c:marker>
          <c:cat>
            <c:numRef>
              <c:f>ICS!$D$1:$O$1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ICS!$D$3:$O$3</c:f>
              <c:numCache>
                <c:formatCode>#,##0.00</c:formatCode>
                <c:ptCount val="12"/>
                <c:pt idx="0">
                  <c:v>34.9</c:v>
                </c:pt>
                <c:pt idx="1">
                  <c:v>34.61</c:v>
                </c:pt>
                <c:pt idx="2">
                  <c:v>35.130000000000003</c:v>
                </c:pt>
                <c:pt idx="3">
                  <c:v>34.849999999999994</c:v>
                </c:pt>
                <c:pt idx="4">
                  <c:v>35.28</c:v>
                </c:pt>
                <c:pt idx="5">
                  <c:v>34.82</c:v>
                </c:pt>
                <c:pt idx="6">
                  <c:v>35.770000000000003</c:v>
                </c:pt>
                <c:pt idx="7">
                  <c:v>35.43</c:v>
                </c:pt>
                <c:pt idx="8">
                  <c:v>34.9</c:v>
                </c:pt>
                <c:pt idx="9">
                  <c:v>34.1</c:v>
                </c:pt>
                <c:pt idx="10">
                  <c:v>34.550000000000004</c:v>
                </c:pt>
                <c:pt idx="11" formatCode="#####0.00">
                  <c:v>34.32</c:v>
                </c:pt>
              </c:numCache>
            </c:numRef>
          </c:val>
        </c:ser>
        <c:ser>
          <c:idx val="2"/>
          <c:order val="2"/>
          <c:tx>
            <c:strRef>
              <c:f>ICS!$B$4:$C$4</c:f>
              <c:strCache>
                <c:ptCount val="1"/>
                <c:pt idx="0">
                  <c:v>BCU</c:v>
                </c:pt>
              </c:strCache>
            </c:strRef>
          </c:tx>
          <c:marker>
            <c:symbol val="circle"/>
            <c:size val="5"/>
            <c:spPr>
              <a:ln>
                <a:solidFill>
                  <a:schemeClr val="tx1"/>
                </a:solidFill>
              </a:ln>
            </c:spPr>
          </c:marker>
          <c:cat>
            <c:numRef>
              <c:f>ICS!$D$1:$O$1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ICS!$D$4:$O$4</c:f>
              <c:numCache>
                <c:formatCode>#,##0.00</c:formatCode>
                <c:ptCount val="12"/>
                <c:pt idx="0">
                  <c:v>35.17</c:v>
                </c:pt>
                <c:pt idx="1">
                  <c:v>35</c:v>
                </c:pt>
                <c:pt idx="2">
                  <c:v>35.49</c:v>
                </c:pt>
                <c:pt idx="3">
                  <c:v>34.64</c:v>
                </c:pt>
                <c:pt idx="4">
                  <c:v>34.51</c:v>
                </c:pt>
                <c:pt idx="5">
                  <c:v>33.770000000000003</c:v>
                </c:pt>
                <c:pt idx="6">
                  <c:v>34.43</c:v>
                </c:pt>
                <c:pt idx="7">
                  <c:v>33.61</c:v>
                </c:pt>
                <c:pt idx="8">
                  <c:v>32.78</c:v>
                </c:pt>
                <c:pt idx="9">
                  <c:v>32.449999999999996</c:v>
                </c:pt>
                <c:pt idx="10">
                  <c:v>32.849999999999994</c:v>
                </c:pt>
                <c:pt idx="11" formatCode="#####0.00">
                  <c:v>32.24</c:v>
                </c:pt>
              </c:numCache>
            </c:numRef>
          </c:val>
        </c:ser>
        <c:ser>
          <c:idx val="3"/>
          <c:order val="3"/>
          <c:tx>
            <c:strRef>
              <c:f>ICS!$B$5:$C$5</c:f>
              <c:strCache>
                <c:ptCount val="1"/>
                <c:pt idx="0">
                  <c:v>Cardiff and Vale</c:v>
                </c:pt>
              </c:strCache>
            </c:strRef>
          </c:tx>
          <c:marker>
            <c:symbol val="circle"/>
            <c:size val="5"/>
            <c:spPr>
              <a:ln>
                <a:solidFill>
                  <a:schemeClr val="tx1"/>
                </a:solidFill>
              </a:ln>
            </c:spPr>
          </c:marker>
          <c:cat>
            <c:numRef>
              <c:f>ICS!$D$1:$O$1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ICS!$D$5:$O$5</c:f>
              <c:numCache>
                <c:formatCode>#,##0.00</c:formatCode>
                <c:ptCount val="12"/>
                <c:pt idx="0">
                  <c:v>48.44</c:v>
                </c:pt>
                <c:pt idx="1">
                  <c:v>48.46</c:v>
                </c:pt>
                <c:pt idx="2">
                  <c:v>49.349999999999994</c:v>
                </c:pt>
                <c:pt idx="3">
                  <c:v>49.309999999999995</c:v>
                </c:pt>
                <c:pt idx="4">
                  <c:v>49.6</c:v>
                </c:pt>
                <c:pt idx="5">
                  <c:v>49.15</c:v>
                </c:pt>
                <c:pt idx="6">
                  <c:v>50.1</c:v>
                </c:pt>
                <c:pt idx="7">
                  <c:v>49.790000000000013</c:v>
                </c:pt>
                <c:pt idx="8">
                  <c:v>49.620000000000012</c:v>
                </c:pt>
                <c:pt idx="9">
                  <c:v>49.309999999999995</c:v>
                </c:pt>
                <c:pt idx="10">
                  <c:v>49.96</c:v>
                </c:pt>
                <c:pt idx="11" formatCode="#####0.00">
                  <c:v>49.86</c:v>
                </c:pt>
              </c:numCache>
            </c:numRef>
          </c:val>
        </c:ser>
        <c:ser>
          <c:idx val="4"/>
          <c:order val="4"/>
          <c:tx>
            <c:strRef>
              <c:f>ICS!$B$6:$C$6</c:f>
              <c:strCache>
                <c:ptCount val="1"/>
                <c:pt idx="0">
                  <c:v>Cwm Taf</c:v>
                </c:pt>
              </c:strCache>
            </c:strRef>
          </c:tx>
          <c:marker>
            <c:symbol val="circle"/>
            <c:size val="5"/>
            <c:spPr>
              <a:ln>
                <a:solidFill>
                  <a:schemeClr val="tx1"/>
                </a:solidFill>
              </a:ln>
            </c:spPr>
          </c:marker>
          <c:cat>
            <c:numRef>
              <c:f>ICS!$D$1:$O$1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ICS!$D$6:$O$6</c:f>
              <c:numCache>
                <c:formatCode>#,##0.00</c:formatCode>
                <c:ptCount val="12"/>
                <c:pt idx="0">
                  <c:v>39.620000000000012</c:v>
                </c:pt>
                <c:pt idx="1">
                  <c:v>39.550000000000004</c:v>
                </c:pt>
                <c:pt idx="2">
                  <c:v>40.410000000000004</c:v>
                </c:pt>
                <c:pt idx="3">
                  <c:v>39.74</c:v>
                </c:pt>
                <c:pt idx="4">
                  <c:v>39.44</c:v>
                </c:pt>
                <c:pt idx="5">
                  <c:v>39.11</c:v>
                </c:pt>
                <c:pt idx="6">
                  <c:v>39.730000000000011</c:v>
                </c:pt>
                <c:pt idx="7">
                  <c:v>39.08</c:v>
                </c:pt>
                <c:pt idx="8">
                  <c:v>38.71</c:v>
                </c:pt>
                <c:pt idx="9">
                  <c:v>38.379999999999995</c:v>
                </c:pt>
                <c:pt idx="10">
                  <c:v>38.33</c:v>
                </c:pt>
                <c:pt idx="11" formatCode="#####0.00">
                  <c:v>38.339999999999996</c:v>
                </c:pt>
              </c:numCache>
            </c:numRef>
          </c:val>
        </c:ser>
        <c:ser>
          <c:idx val="5"/>
          <c:order val="5"/>
          <c:tx>
            <c:strRef>
              <c:f>ICS!$B$7:$C$7</c:f>
              <c:strCache>
                <c:ptCount val="1"/>
                <c:pt idx="0">
                  <c:v>Hywel Dda</c:v>
                </c:pt>
              </c:strCache>
            </c:strRef>
          </c:tx>
          <c:marker>
            <c:symbol val="circle"/>
            <c:size val="5"/>
            <c:spPr>
              <a:ln>
                <a:solidFill>
                  <a:schemeClr val="tx1"/>
                </a:solidFill>
              </a:ln>
            </c:spPr>
          </c:marker>
          <c:cat>
            <c:numRef>
              <c:f>ICS!$D$1:$O$1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ICS!$D$7:$O$7</c:f>
              <c:numCache>
                <c:formatCode>#,##0.00</c:formatCode>
                <c:ptCount val="12"/>
                <c:pt idx="0">
                  <c:v>40.47</c:v>
                </c:pt>
                <c:pt idx="1">
                  <c:v>40.04</c:v>
                </c:pt>
                <c:pt idx="2">
                  <c:v>40.51</c:v>
                </c:pt>
                <c:pt idx="3">
                  <c:v>39.74</c:v>
                </c:pt>
                <c:pt idx="4">
                  <c:v>40.14</c:v>
                </c:pt>
                <c:pt idx="5">
                  <c:v>39.71</c:v>
                </c:pt>
                <c:pt idx="6">
                  <c:v>40.54</c:v>
                </c:pt>
                <c:pt idx="7">
                  <c:v>40.730000000000011</c:v>
                </c:pt>
                <c:pt idx="8">
                  <c:v>39.96</c:v>
                </c:pt>
                <c:pt idx="9">
                  <c:v>39.480000000000004</c:v>
                </c:pt>
                <c:pt idx="10">
                  <c:v>40.200000000000003</c:v>
                </c:pt>
                <c:pt idx="11" formatCode="#####0.00">
                  <c:v>39.590000000000003</c:v>
                </c:pt>
              </c:numCache>
            </c:numRef>
          </c:val>
        </c:ser>
        <c:ser>
          <c:idx val="6"/>
          <c:order val="6"/>
          <c:tx>
            <c:strRef>
              <c:f>ICS!$B$8:$C$8</c:f>
              <c:strCache>
                <c:ptCount val="1"/>
                <c:pt idx="0">
                  <c:v>Powys</c:v>
                </c:pt>
              </c:strCache>
            </c:strRef>
          </c:tx>
          <c:marker>
            <c:symbol val="circle"/>
            <c:size val="5"/>
            <c:spPr>
              <a:ln>
                <a:solidFill>
                  <a:schemeClr val="tx1"/>
                </a:solidFill>
              </a:ln>
            </c:spPr>
          </c:marker>
          <c:cat>
            <c:numRef>
              <c:f>ICS!$D$1:$O$1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ICS!$D$8:$O$8</c:f>
              <c:numCache>
                <c:formatCode>#,##0.00</c:formatCode>
                <c:ptCount val="12"/>
                <c:pt idx="0">
                  <c:v>40.730000000000011</c:v>
                </c:pt>
                <c:pt idx="1">
                  <c:v>40.520000000000003</c:v>
                </c:pt>
                <c:pt idx="2">
                  <c:v>40.67</c:v>
                </c:pt>
                <c:pt idx="3">
                  <c:v>40.65</c:v>
                </c:pt>
                <c:pt idx="4">
                  <c:v>40.5</c:v>
                </c:pt>
                <c:pt idx="5">
                  <c:v>40.6</c:v>
                </c:pt>
                <c:pt idx="6">
                  <c:v>41.44</c:v>
                </c:pt>
                <c:pt idx="7">
                  <c:v>39.760000000000012</c:v>
                </c:pt>
                <c:pt idx="8">
                  <c:v>38.809999999999995</c:v>
                </c:pt>
                <c:pt idx="9">
                  <c:v>38.050000000000004</c:v>
                </c:pt>
                <c:pt idx="10">
                  <c:v>38.54</c:v>
                </c:pt>
                <c:pt idx="11" formatCode="#####0.00">
                  <c:v>37.1</c:v>
                </c:pt>
              </c:numCache>
            </c:numRef>
          </c:val>
        </c:ser>
        <c:ser>
          <c:idx val="7"/>
          <c:order val="7"/>
          <c:tx>
            <c:strRef>
              <c:f>ICS!$B$9:$C$9</c:f>
              <c:strCache>
                <c:ptCount val="1"/>
                <c:pt idx="0">
                  <c:v> Wales</c:v>
                </c:pt>
              </c:strCache>
            </c:strRef>
          </c:tx>
          <c:marker>
            <c:symbol val="circle"/>
            <c:size val="5"/>
            <c:spPr>
              <a:ln>
                <a:solidFill>
                  <a:schemeClr val="tx1"/>
                </a:solidFill>
              </a:ln>
            </c:spPr>
          </c:marker>
          <c:cat>
            <c:numRef>
              <c:f>ICS!$D$1:$O$1</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ICS!$D$9:$O$9</c:f>
              <c:numCache>
                <c:formatCode>#,##0.00</c:formatCode>
                <c:ptCount val="12"/>
                <c:pt idx="0">
                  <c:v>38.5</c:v>
                </c:pt>
                <c:pt idx="1">
                  <c:v>38.24</c:v>
                </c:pt>
                <c:pt idx="2">
                  <c:v>38.849999999999994</c:v>
                </c:pt>
                <c:pt idx="3">
                  <c:v>38.36</c:v>
                </c:pt>
                <c:pt idx="4">
                  <c:v>38.47</c:v>
                </c:pt>
                <c:pt idx="5">
                  <c:v>37.980000000000004</c:v>
                </c:pt>
                <c:pt idx="6">
                  <c:v>38.78</c:v>
                </c:pt>
                <c:pt idx="7">
                  <c:v>38.309999999999995</c:v>
                </c:pt>
                <c:pt idx="8">
                  <c:v>37.760000000000012</c:v>
                </c:pt>
                <c:pt idx="9">
                  <c:v>37.309999999999995</c:v>
                </c:pt>
                <c:pt idx="10">
                  <c:v>37.849999999999994</c:v>
                </c:pt>
                <c:pt idx="11" formatCode="#####0.00">
                  <c:v>37.57</c:v>
                </c:pt>
              </c:numCache>
            </c:numRef>
          </c:val>
        </c:ser>
        <c:marker val="1"/>
        <c:axId val="78686848"/>
        <c:axId val="78705408"/>
      </c:lineChart>
      <c:catAx>
        <c:axId val="78686848"/>
        <c:scaling>
          <c:orientation val="minMax"/>
        </c:scaling>
        <c:axPos val="b"/>
        <c:numFmt formatCode="mmm\-yy" sourceLinked="1"/>
        <c:tickLblPos val="nextTo"/>
        <c:crossAx val="78705408"/>
        <c:crosses val="autoZero"/>
        <c:lblAlgn val="ctr"/>
        <c:lblOffset val="100"/>
      </c:catAx>
      <c:valAx>
        <c:axId val="78705408"/>
        <c:scaling>
          <c:orientation val="minMax"/>
          <c:min val="30"/>
        </c:scaling>
        <c:axPos val="l"/>
        <c:numFmt formatCode="#,##0" sourceLinked="0"/>
        <c:tickLblPos val="nextTo"/>
        <c:crossAx val="78686848"/>
        <c:crosses val="autoZero"/>
        <c:crossBetween val="between"/>
      </c:valAx>
    </c:plotArea>
    <c:legend>
      <c:legendPos val="b"/>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8.1450192528950263E-2"/>
          <c:y val="6.6064787554492979E-2"/>
          <c:w val="0.90204091086566651"/>
          <c:h val="0.86243616248572752"/>
        </c:manualLayout>
      </c:layout>
      <c:barChart>
        <c:barDir val="col"/>
        <c:grouping val="clustered"/>
        <c:ser>
          <c:idx val="0"/>
          <c:order val="0"/>
          <c:tx>
            <c:strRef>
              <c:f>'2016-17 Basket'!$B$1</c:f>
              <c:strCache>
                <c:ptCount val="1"/>
                <c:pt idx="0">
                  <c:v>CCG/HB</c:v>
                </c:pt>
              </c:strCache>
            </c:strRef>
          </c:tx>
          <c:dPt>
            <c:idx val="47"/>
            <c:spPr>
              <a:solidFill>
                <a:schemeClr val="tx1"/>
              </a:solidFill>
            </c:spPr>
          </c:dPt>
          <c:dPt>
            <c:idx val="48"/>
            <c:spPr>
              <a:solidFill>
                <a:schemeClr val="tx2">
                  <a:lumMod val="60000"/>
                  <a:lumOff val="40000"/>
                </a:schemeClr>
              </a:solidFill>
            </c:spPr>
          </c:dPt>
          <c:dPt>
            <c:idx val="54"/>
            <c:spPr>
              <a:solidFill>
                <a:schemeClr val="tx2">
                  <a:lumMod val="40000"/>
                  <a:lumOff val="60000"/>
                </a:schemeClr>
              </a:solidFill>
            </c:spPr>
          </c:dPt>
          <c:dPt>
            <c:idx val="83"/>
            <c:spPr>
              <a:solidFill>
                <a:schemeClr val="tx1"/>
              </a:solidFill>
            </c:spPr>
          </c:dPt>
          <c:dPt>
            <c:idx val="84"/>
            <c:spPr>
              <a:solidFill>
                <a:schemeClr val="tx2">
                  <a:lumMod val="60000"/>
                  <a:lumOff val="40000"/>
                </a:schemeClr>
              </a:solidFill>
            </c:spPr>
          </c:dPt>
          <c:dPt>
            <c:idx val="88"/>
            <c:spPr>
              <a:solidFill>
                <a:schemeClr val="tx1"/>
              </a:solidFill>
            </c:spPr>
          </c:dPt>
          <c:dPt>
            <c:idx val="89"/>
            <c:spPr>
              <a:solidFill>
                <a:schemeClr val="tx2">
                  <a:lumMod val="60000"/>
                  <a:lumOff val="40000"/>
                </a:schemeClr>
              </a:solidFill>
            </c:spPr>
          </c:dPt>
          <c:dPt>
            <c:idx val="144"/>
            <c:spPr>
              <a:solidFill>
                <a:schemeClr val="tx1"/>
              </a:solidFill>
            </c:spPr>
          </c:dPt>
          <c:dPt>
            <c:idx val="145"/>
            <c:spPr>
              <a:solidFill>
                <a:schemeClr val="tx2">
                  <a:lumMod val="60000"/>
                  <a:lumOff val="40000"/>
                </a:schemeClr>
              </a:solidFill>
            </c:spPr>
          </c:dPt>
          <c:dPt>
            <c:idx val="159"/>
            <c:spPr>
              <a:solidFill>
                <a:schemeClr val="tx1"/>
              </a:solidFill>
            </c:spPr>
          </c:dPt>
          <c:dPt>
            <c:idx val="160"/>
            <c:spPr>
              <a:solidFill>
                <a:schemeClr val="tx2">
                  <a:lumMod val="60000"/>
                  <a:lumOff val="40000"/>
                </a:schemeClr>
              </a:solidFill>
            </c:spPr>
          </c:dPt>
          <c:dPt>
            <c:idx val="177"/>
            <c:spPr>
              <a:solidFill>
                <a:schemeClr val="accent1">
                  <a:lumMod val="60000"/>
                  <a:lumOff val="40000"/>
                </a:schemeClr>
              </a:solidFill>
            </c:spPr>
          </c:dPt>
          <c:dPt>
            <c:idx val="182"/>
            <c:spPr>
              <a:solidFill>
                <a:schemeClr val="tx1"/>
              </a:solidFill>
            </c:spPr>
          </c:dPt>
          <c:dPt>
            <c:idx val="183"/>
            <c:spPr>
              <a:solidFill>
                <a:schemeClr val="accent1">
                  <a:lumMod val="60000"/>
                  <a:lumOff val="40000"/>
                </a:schemeClr>
              </a:solidFill>
            </c:spPr>
          </c:dPt>
          <c:dPt>
            <c:idx val="185"/>
            <c:spPr>
              <a:solidFill>
                <a:schemeClr val="accent1">
                  <a:lumMod val="60000"/>
                  <a:lumOff val="40000"/>
                </a:schemeClr>
              </a:solidFill>
            </c:spPr>
          </c:dPt>
          <c:dPt>
            <c:idx val="186"/>
            <c:spPr>
              <a:solidFill>
                <a:schemeClr val="accent1">
                  <a:lumMod val="60000"/>
                  <a:lumOff val="40000"/>
                </a:schemeClr>
              </a:solidFill>
            </c:spPr>
          </c:dPt>
          <c:dPt>
            <c:idx val="190"/>
            <c:spPr>
              <a:solidFill>
                <a:schemeClr val="tx1"/>
              </a:solidFill>
            </c:spPr>
          </c:dPt>
          <c:dPt>
            <c:idx val="191"/>
            <c:spPr>
              <a:solidFill>
                <a:schemeClr val="tx2">
                  <a:lumMod val="60000"/>
                  <a:lumOff val="40000"/>
                </a:schemeClr>
              </a:solidFill>
            </c:spPr>
          </c:dPt>
          <c:dPt>
            <c:idx val="199"/>
            <c:spPr>
              <a:solidFill>
                <a:schemeClr val="accent1">
                  <a:lumMod val="60000"/>
                  <a:lumOff val="40000"/>
                </a:schemeClr>
              </a:solidFill>
            </c:spPr>
          </c:dPt>
          <c:dPt>
            <c:idx val="201"/>
            <c:spPr>
              <a:solidFill>
                <a:schemeClr val="accent1">
                  <a:lumMod val="60000"/>
                  <a:lumOff val="40000"/>
                </a:schemeClr>
              </a:solidFill>
            </c:spPr>
          </c:dPt>
          <c:dPt>
            <c:idx val="204"/>
            <c:spPr>
              <a:solidFill>
                <a:schemeClr val="accent1">
                  <a:lumMod val="60000"/>
                  <a:lumOff val="40000"/>
                </a:schemeClr>
              </a:solidFill>
            </c:spPr>
          </c:dPt>
          <c:dPt>
            <c:idx val="205"/>
            <c:spPr>
              <a:solidFill>
                <a:schemeClr val="accent1">
                  <a:lumMod val="60000"/>
                  <a:lumOff val="40000"/>
                </a:schemeClr>
              </a:solidFill>
            </c:spPr>
          </c:dPt>
          <c:dPt>
            <c:idx val="206"/>
            <c:spPr>
              <a:solidFill>
                <a:schemeClr val="accent1">
                  <a:lumMod val="60000"/>
                  <a:lumOff val="40000"/>
                </a:schemeClr>
              </a:solidFill>
            </c:spPr>
          </c:dPt>
          <c:dPt>
            <c:idx val="209"/>
            <c:spPr>
              <a:solidFill>
                <a:schemeClr val="accent1">
                  <a:lumMod val="60000"/>
                  <a:lumOff val="40000"/>
                </a:schemeClr>
              </a:solidFill>
            </c:spPr>
          </c:dPt>
          <c:dLbls>
            <c:dLbl>
              <c:idx val="48"/>
              <c:layout/>
              <c:tx>
                <c:rich>
                  <a:bodyPr/>
                  <a:lstStyle/>
                  <a:p>
                    <a:r>
                      <a:rPr lang="en-US" dirty="0"/>
                      <a:t>Cardiff</a:t>
                    </a:r>
                    <a:r>
                      <a:rPr lang="en-US" baseline="0" dirty="0"/>
                      <a:t> and Vale</a:t>
                    </a:r>
                    <a:endParaRPr lang="en-US" dirty="0"/>
                  </a:p>
                </c:rich>
              </c:tx>
              <c:showVal val="1"/>
            </c:dLbl>
            <c:dLbl>
              <c:idx val="84"/>
              <c:layout/>
              <c:tx>
                <c:rich>
                  <a:bodyPr/>
                  <a:lstStyle/>
                  <a:p>
                    <a:r>
                      <a:rPr lang="en-US" dirty="0" err="1"/>
                      <a:t>Powys</a:t>
                    </a:r>
                    <a:endParaRPr lang="en-US" dirty="0"/>
                  </a:p>
                </c:rich>
              </c:tx>
              <c:showVal val="1"/>
            </c:dLbl>
            <c:dLbl>
              <c:idx val="89"/>
              <c:layout/>
              <c:tx>
                <c:rich>
                  <a:bodyPr/>
                  <a:lstStyle/>
                  <a:p>
                    <a:r>
                      <a:rPr lang="en-US" dirty="0"/>
                      <a:t>Betsi</a:t>
                    </a:r>
                    <a:r>
                      <a:rPr lang="en-US" baseline="0" dirty="0"/>
                      <a:t> </a:t>
                    </a:r>
                    <a:r>
                      <a:rPr lang="en-US" baseline="0" dirty="0" smtClean="0"/>
                      <a:t>Cadwaladr</a:t>
                    </a:r>
                    <a:endParaRPr lang="en-US" dirty="0"/>
                  </a:p>
                </c:rich>
              </c:tx>
              <c:showVal val="1"/>
            </c:dLbl>
            <c:dLbl>
              <c:idx val="145"/>
              <c:layout/>
              <c:tx>
                <c:rich>
                  <a:bodyPr/>
                  <a:lstStyle/>
                  <a:p>
                    <a:r>
                      <a:rPr lang="en-US"/>
                      <a:t>Aneurin</a:t>
                    </a:r>
                    <a:r>
                      <a:rPr lang="en-US" baseline="0"/>
                      <a:t> Bevan</a:t>
                    </a:r>
                    <a:endParaRPr lang="en-US"/>
                  </a:p>
                </c:rich>
              </c:tx>
              <c:showVal val="1"/>
            </c:dLbl>
            <c:dLbl>
              <c:idx val="160"/>
              <c:layout/>
              <c:tx>
                <c:rich>
                  <a:bodyPr/>
                  <a:lstStyle/>
                  <a:p>
                    <a:r>
                      <a:rPr lang="en-US"/>
                      <a:t>Cwm</a:t>
                    </a:r>
                    <a:r>
                      <a:rPr lang="en-US" baseline="0"/>
                      <a:t> Taf</a:t>
                    </a:r>
                    <a:endParaRPr lang="en-US"/>
                  </a:p>
                </c:rich>
              </c:tx>
              <c:showVal val="1"/>
            </c:dLbl>
            <c:dLbl>
              <c:idx val="183"/>
              <c:layout/>
              <c:tx>
                <c:rich>
                  <a:bodyPr/>
                  <a:lstStyle/>
                  <a:p>
                    <a:r>
                      <a:rPr lang="en-US"/>
                      <a:t>Hywel</a:t>
                    </a:r>
                    <a:r>
                      <a:rPr lang="en-US" baseline="0"/>
                      <a:t> Dda</a:t>
                    </a:r>
                    <a:endParaRPr lang="en-US"/>
                  </a:p>
                </c:rich>
              </c:tx>
              <c:showVal val="1"/>
            </c:dLbl>
            <c:dLbl>
              <c:idx val="191"/>
              <c:layout/>
              <c:tx>
                <c:rich>
                  <a:bodyPr/>
                  <a:lstStyle/>
                  <a:p>
                    <a:r>
                      <a:rPr lang="en-US"/>
                      <a:t>ABMU</a:t>
                    </a:r>
                  </a:p>
                </c:rich>
              </c:tx>
              <c:showVal val="1"/>
            </c:dLbl>
            <c:delete val="1"/>
            <c:txPr>
              <a:bodyPr rot="-5400000" vert="horz"/>
              <a:lstStyle/>
              <a:p>
                <a:pPr>
                  <a:defRPr/>
                </a:pPr>
                <a:endParaRPr lang="en-US"/>
              </a:p>
            </c:txPr>
          </c:dLbls>
          <c:cat>
            <c:strRef>
              <c:f>'2016-17 Basket'!$A$3:$A$217</c:f>
              <c:strCache>
                <c:ptCount val="215"/>
                <c:pt idx="0">
                  <c:v>PCT HARINGEY CCG</c:v>
                </c:pt>
                <c:pt idx="1">
                  <c:v>PCT MANSFIELD &amp; ASHFIELD CCG</c:v>
                </c:pt>
                <c:pt idx="2">
                  <c:v>PCT MILTON KEYNES CCG</c:v>
                </c:pt>
                <c:pt idx="3">
                  <c:v>PCT BEDFORDSHIRE CCG</c:v>
                </c:pt>
                <c:pt idx="4">
                  <c:v>PCT NOTTINGHAM CITY CCG</c:v>
                </c:pt>
                <c:pt idx="5">
                  <c:v>PCT NOTTINGHAM NORTH &amp; EAST CCG</c:v>
                </c:pt>
                <c:pt idx="6">
                  <c:v>PCT NEWARK &amp; SHERWOOD CCG</c:v>
                </c:pt>
                <c:pt idx="7">
                  <c:v>PCT NOTTINGHAM WEST CCG</c:v>
                </c:pt>
                <c:pt idx="8">
                  <c:v>PCT SLOUGH CCG</c:v>
                </c:pt>
                <c:pt idx="9">
                  <c:v>PCT RUSHCLIFFE CCG</c:v>
                </c:pt>
                <c:pt idx="10">
                  <c:v>PCT SOUTHERN DERBYSHIRE CCG</c:v>
                </c:pt>
                <c:pt idx="11">
                  <c:v>PCT CAMBRIDGESHIRE AND PETERBOROUGH CCG</c:v>
                </c:pt>
                <c:pt idx="12">
                  <c:v>PCT HULL CCG</c:v>
                </c:pt>
                <c:pt idx="13">
                  <c:v>PCT NENE CCG</c:v>
                </c:pt>
                <c:pt idx="14">
                  <c:v>PCT CHILTERN CCG</c:v>
                </c:pt>
                <c:pt idx="15">
                  <c:v>PCT LUTON CCG</c:v>
                </c:pt>
                <c:pt idx="16">
                  <c:v>PCT AYLESBURY VALE CCG</c:v>
                </c:pt>
                <c:pt idx="17">
                  <c:v>PCT HARDWICK CCG</c:v>
                </c:pt>
                <c:pt idx="18">
                  <c:v>PCT CORBY CCG</c:v>
                </c:pt>
                <c:pt idx="19">
                  <c:v>PCT BROMLEY CCG</c:v>
                </c:pt>
                <c:pt idx="20">
                  <c:v>PCT SOUTHAMPTON CCG</c:v>
                </c:pt>
                <c:pt idx="21">
                  <c:v>PCT ENFIELD CCG</c:v>
                </c:pt>
                <c:pt idx="22">
                  <c:v>PCT IPSWICH AND EAST SUFFOLK CCG</c:v>
                </c:pt>
                <c:pt idx="23">
                  <c:v>PCT WINDSOR, ASCOT AND MAIDENHEAD CCG</c:v>
                </c:pt>
                <c:pt idx="24">
                  <c:v>PCT SOUTH LINCOLNSHIRE CCG</c:v>
                </c:pt>
                <c:pt idx="25">
                  <c:v>PCT SOUTH WEST LINCOLNSHIRE CCG</c:v>
                </c:pt>
                <c:pt idx="26">
                  <c:v>PCT OXFORDSHIRE CCG</c:v>
                </c:pt>
                <c:pt idx="27">
                  <c:v>PCT PORTSMOUTH CCG</c:v>
                </c:pt>
                <c:pt idx="28">
                  <c:v>PCT NORTH EAST LINCOLNSHIRE CCG</c:v>
                </c:pt>
                <c:pt idx="29">
                  <c:v>PCT EAST LANCASHIRE CCG</c:v>
                </c:pt>
                <c:pt idx="30">
                  <c:v>PCT EASTERN CHESHIRE CCG</c:v>
                </c:pt>
                <c:pt idx="31">
                  <c:v>PCT BRACKNELL AND ASCOT CCG</c:v>
                </c:pt>
                <c:pt idx="32">
                  <c:v>PCT CAMDEN CCG</c:v>
                </c:pt>
                <c:pt idx="33">
                  <c:v>PCT NEWBURY AND DISTRICT CCG</c:v>
                </c:pt>
                <c:pt idx="34">
                  <c:v>PCT LINCOLNSHIRE WEST CCG</c:v>
                </c:pt>
                <c:pt idx="35">
                  <c:v>PCT NORTH &amp; WEST READING CCG</c:v>
                </c:pt>
                <c:pt idx="36">
                  <c:v>PCT ASHFORD CCG</c:v>
                </c:pt>
                <c:pt idx="37">
                  <c:v>PCT NORTH DERBYSHIRE CCG</c:v>
                </c:pt>
                <c:pt idx="38">
                  <c:v>PCT WEST SUFFOLK CCG</c:v>
                </c:pt>
                <c:pt idx="39">
                  <c:v>PCT GREAT YARMOUTH &amp; WAVENEY CCG</c:v>
                </c:pt>
                <c:pt idx="40">
                  <c:v>PCT WEST LEICESTERSHIRE CCG</c:v>
                </c:pt>
                <c:pt idx="41">
                  <c:v>PCT DORSET CCG</c:v>
                </c:pt>
                <c:pt idx="42">
                  <c:v>PCT BRENT CCG</c:v>
                </c:pt>
                <c:pt idx="43">
                  <c:v>PCT LINCOLNSHIRE EAST CCG</c:v>
                </c:pt>
                <c:pt idx="44">
                  <c:v>PCT KERNOW CCG</c:v>
                </c:pt>
                <c:pt idx="45">
                  <c:v>PCT ISLINGTON CCG</c:v>
                </c:pt>
                <c:pt idx="46">
                  <c:v>PCT WAKEFIELD CCG</c:v>
                </c:pt>
                <c:pt idx="47">
                  <c:v>Cardiff And Vale Uni - GP</c:v>
                </c:pt>
                <c:pt idx="48">
                  <c:v>PCT DUDLEY CCG</c:v>
                </c:pt>
                <c:pt idx="49">
                  <c:v>PCT BEXLEY CCG</c:v>
                </c:pt>
                <c:pt idx="50">
                  <c:v>PCT BASSETLAW CCG</c:v>
                </c:pt>
                <c:pt idx="51">
                  <c:v>PCT NORTH HAMPSHIRE CCG</c:v>
                </c:pt>
                <c:pt idx="52">
                  <c:v>PCT COVENTRY AND RUGBY CCG</c:v>
                </c:pt>
                <c:pt idx="53">
                  <c:v>PCT SOUTH WORCESTERSHIRE CCG</c:v>
                </c:pt>
                <c:pt idx="54">
                  <c:v>PCT SOUTH TYNESIDE CCG</c:v>
                </c:pt>
                <c:pt idx="55">
                  <c:v>PCT CROYDON CCG</c:v>
                </c:pt>
                <c:pt idx="56">
                  <c:v>PCT EAST LEICESTERSHIRE AND RUTLAND CCG</c:v>
                </c:pt>
                <c:pt idx="57">
                  <c:v>PCT WALTHAM FOREST CCG</c:v>
                </c:pt>
                <c:pt idx="58">
                  <c:v>PCT HEREFORDSHIRE CCG</c:v>
                </c:pt>
                <c:pt idx="59">
                  <c:v>PCT SANDWELL AND WEST BIRMINGHAM CCG</c:v>
                </c:pt>
                <c:pt idx="60">
                  <c:v>PCT NEWHAM CCG</c:v>
                </c:pt>
                <c:pt idx="61">
                  <c:v>PCT WOKINGHAM CCG</c:v>
                </c:pt>
                <c:pt idx="62">
                  <c:v>PCT FAREHAM AND GOSPORT CCG</c:v>
                </c:pt>
                <c:pt idx="63">
                  <c:v>PCT LEICESTER CITY CCG</c:v>
                </c:pt>
                <c:pt idx="64">
                  <c:v>PCT LAMBETH CCG</c:v>
                </c:pt>
                <c:pt idx="65">
                  <c:v>PCT EAST SURREY CCG</c:v>
                </c:pt>
                <c:pt idx="66">
                  <c:v>PCT WEST HAMPSHIRE CCG</c:v>
                </c:pt>
                <c:pt idx="67">
                  <c:v>PCT SUTTON CCG</c:v>
                </c:pt>
                <c:pt idx="68">
                  <c:v>PCT THURROCK CCG</c:v>
                </c:pt>
                <c:pt idx="69">
                  <c:v>PCT EAST STAFFORDSHIRE CCG</c:v>
                </c:pt>
                <c:pt idx="70">
                  <c:v>PCT BATH AND NORTH EAST SOMERSET CCG</c:v>
                </c:pt>
                <c:pt idx="71">
                  <c:v>PCT HILLINGDON CCG</c:v>
                </c:pt>
                <c:pt idx="72">
                  <c:v>PCT EAST RIDING OF YORKSHIRE CCG</c:v>
                </c:pt>
                <c:pt idx="73">
                  <c:v>PCT EALING CCG</c:v>
                </c:pt>
                <c:pt idx="74">
                  <c:v>PCT SOUTH EASTERN HAMPSHIRE CCG</c:v>
                </c:pt>
                <c:pt idx="75">
                  <c:v>PCT GLOUCESTERSHIRE CCG</c:v>
                </c:pt>
                <c:pt idx="76">
                  <c:v>PCT HARROW CCG</c:v>
                </c:pt>
                <c:pt idx="77">
                  <c:v>PCT SOUTHWARK CCG</c:v>
                </c:pt>
                <c:pt idx="78">
                  <c:v>PCT BARNET CCG</c:v>
                </c:pt>
                <c:pt idx="79">
                  <c:v>PCT BRADFORD CITY CCG</c:v>
                </c:pt>
                <c:pt idx="80">
                  <c:v>PCT LANCASHIRE NORTH CCG</c:v>
                </c:pt>
                <c:pt idx="81">
                  <c:v>PCT SE STAFFS &amp; SEISDON PENINSULAR CCG</c:v>
                </c:pt>
                <c:pt idx="82">
                  <c:v>PCT NORTH LINCOLNSHIRE CCG</c:v>
                </c:pt>
                <c:pt idx="83">
                  <c:v>Powys Teaching - GP</c:v>
                </c:pt>
                <c:pt idx="84">
                  <c:v>PCT SOUTH KENT COAST CCG</c:v>
                </c:pt>
                <c:pt idx="85">
                  <c:v>PCT NORTH SOMERSET CCG</c:v>
                </c:pt>
                <c:pt idx="86">
                  <c:v>PCT BIRMINGHAM SOUTH AND CENTRAL CCG</c:v>
                </c:pt>
                <c:pt idx="87">
                  <c:v>PCT WYRE FOREST CCG</c:v>
                </c:pt>
                <c:pt idx="88">
                  <c:v>Betsi Cadwaladr Uni - GP</c:v>
                </c:pt>
                <c:pt idx="89">
                  <c:v>PCT REDBRIDGE CCG</c:v>
                </c:pt>
                <c:pt idx="90">
                  <c:v>PCT NORTH STAFFORDSHIRE CCG</c:v>
                </c:pt>
                <c:pt idx="91">
                  <c:v>PCT BLACKPOOL CCG</c:v>
                </c:pt>
                <c:pt idx="92">
                  <c:v>PCT FYLDE &amp; WYRE CCG</c:v>
                </c:pt>
                <c:pt idx="93">
                  <c:v>PCT BURY CCG</c:v>
                </c:pt>
                <c:pt idx="94">
                  <c:v>PCT BIRMINGHAM CROSSCITY CCG</c:v>
                </c:pt>
                <c:pt idx="95">
                  <c:v>PCT GREATER PRESTON CCG</c:v>
                </c:pt>
                <c:pt idx="96">
                  <c:v>PCT CANTERBURY AND COASTAL CCG</c:v>
                </c:pt>
                <c:pt idx="97">
                  <c:v>PCT ROTHERHAM CCG</c:v>
                </c:pt>
                <c:pt idx="98">
                  <c:v>PCT SOUTH NORFOLK CCG</c:v>
                </c:pt>
                <c:pt idx="99">
                  <c:v>PCT BARNSLEY CCG</c:v>
                </c:pt>
                <c:pt idx="100">
                  <c:v>PCT SOUTH READING CCG</c:v>
                </c:pt>
                <c:pt idx="101">
                  <c:v>PCT SOMERSET CCG</c:v>
                </c:pt>
                <c:pt idx="102">
                  <c:v>PCT LEWISHAM CCG</c:v>
                </c:pt>
                <c:pt idx="103">
                  <c:v>PCT MERTON CCG</c:v>
                </c:pt>
                <c:pt idx="104">
                  <c:v>PCT BASILDON AND BRENTWOOD CCG</c:v>
                </c:pt>
                <c:pt idx="105">
                  <c:v>PCT NORTH EAST HAMPSHIRE AND FARNHAM CCG</c:v>
                </c:pt>
                <c:pt idx="106">
                  <c:v>PCT NORTH MANCHESTER CCG</c:v>
                </c:pt>
                <c:pt idx="107">
                  <c:v>PCT OLDHAM CCG</c:v>
                </c:pt>
                <c:pt idx="108">
                  <c:v>PCT WEST NORFOLK CCG</c:v>
                </c:pt>
                <c:pt idx="109">
                  <c:v>PCT RICHMOND CCG</c:v>
                </c:pt>
                <c:pt idx="110">
                  <c:v>PCT SURREY DOWNS CCG</c:v>
                </c:pt>
                <c:pt idx="111">
                  <c:v>PCT WIRRAL CCG</c:v>
                </c:pt>
                <c:pt idx="112">
                  <c:v>PCT VALE OF YORK CCG</c:v>
                </c:pt>
                <c:pt idx="113">
                  <c:v>PCT GREENWICH CCG</c:v>
                </c:pt>
                <c:pt idx="114">
                  <c:v>PCT CENTRAL LONDON (WESTMINSTER) CCG</c:v>
                </c:pt>
                <c:pt idx="115">
                  <c:v>PCT STAFFORD AND SURROUNDS CCG</c:v>
                </c:pt>
                <c:pt idx="116">
                  <c:v>PCT HARROGATE AND RURAL DISTRICT CCG</c:v>
                </c:pt>
                <c:pt idx="117">
                  <c:v>PCT SWINDON CCG</c:v>
                </c:pt>
                <c:pt idx="118">
                  <c:v>PCT HOUNSLOW CCG</c:v>
                </c:pt>
                <c:pt idx="119">
                  <c:v>PCT SOUTH WARWICKSHIRE CCG</c:v>
                </c:pt>
                <c:pt idx="120">
                  <c:v>PCT WEST ESSEX CCG</c:v>
                </c:pt>
                <c:pt idx="121">
                  <c:v>PCT LEEDS NORTH CCG</c:v>
                </c:pt>
                <c:pt idx="122">
                  <c:v>PCT STOKE ON TRENT CCG</c:v>
                </c:pt>
                <c:pt idx="123">
                  <c:v>PCT HERTS VALLEYS CCG</c:v>
                </c:pt>
                <c:pt idx="124">
                  <c:v>PCT CITY AND HACKNEY CCG</c:v>
                </c:pt>
                <c:pt idx="125">
                  <c:v>PCT NORTH, EAST, WEST DEVON CCG</c:v>
                </c:pt>
                <c:pt idx="126">
                  <c:v>PCT HAMBLETON, RICHMONDSHIRE AND WHITBY CCG</c:v>
                </c:pt>
                <c:pt idx="127">
                  <c:v>PCT CANNOCK CHASE CCG</c:v>
                </c:pt>
                <c:pt idx="128">
                  <c:v>PCT NORWICH CCG</c:v>
                </c:pt>
                <c:pt idx="129">
                  <c:v>PCT WARRINGTON CCG</c:v>
                </c:pt>
                <c:pt idx="130">
                  <c:v>PCT SOLIHULL CCG</c:v>
                </c:pt>
                <c:pt idx="131">
                  <c:v>PCT WARWICKSHIRE NORTH CCG</c:v>
                </c:pt>
                <c:pt idx="132">
                  <c:v>PCT COASTAL WEST SUSSEX CCG</c:v>
                </c:pt>
                <c:pt idx="133">
                  <c:v>PCT WEST LONDON (K&amp;C &amp; QPP) CCG</c:v>
                </c:pt>
                <c:pt idx="134">
                  <c:v>PCT BLACKBURN WITH DARWEN CCG</c:v>
                </c:pt>
                <c:pt idx="135">
                  <c:v>PCT CUMBRIA CCG</c:v>
                </c:pt>
                <c:pt idx="136">
                  <c:v>PCT HORSHAM AND MID SUSSEX CCG</c:v>
                </c:pt>
                <c:pt idx="137">
                  <c:v>PCT HAMMERSMITH AND FULHAM CCG</c:v>
                </c:pt>
                <c:pt idx="138">
                  <c:v>PCT SOUTH CHESHIRE CCG</c:v>
                </c:pt>
                <c:pt idx="139">
                  <c:v>PCT MID ESSEX CCG</c:v>
                </c:pt>
                <c:pt idx="140">
                  <c:v>PCT WANDSWORTH CCG</c:v>
                </c:pt>
                <c:pt idx="141">
                  <c:v>PCT CRAWLEY CCG</c:v>
                </c:pt>
                <c:pt idx="142">
                  <c:v>PCT SWALE CCG</c:v>
                </c:pt>
                <c:pt idx="143">
                  <c:v>PCT CHORLEY AND SOUTH RIBBLE CCG</c:v>
                </c:pt>
                <c:pt idx="144">
                  <c:v>Aneurin Bevan - GP</c:v>
                </c:pt>
                <c:pt idx="145">
                  <c:v>PCT BARKING &amp; DAGENHAM CCG</c:v>
                </c:pt>
                <c:pt idx="146">
                  <c:v>PCT NORTH NORFOLK CCG</c:v>
                </c:pt>
                <c:pt idx="147">
                  <c:v>PCT NORTH KIRKLEES CCG</c:v>
                </c:pt>
                <c:pt idx="148">
                  <c:v>PCT WILTSHIRE CCG</c:v>
                </c:pt>
                <c:pt idx="149">
                  <c:v>PCT TOWER HAMLETS CCG</c:v>
                </c:pt>
                <c:pt idx="150">
                  <c:v>PCT DARTFORD, GRAVESHAM AND SWANLEY CCG</c:v>
                </c:pt>
                <c:pt idx="151">
                  <c:v>PCT CENTRAL MANCHESTER CCG</c:v>
                </c:pt>
                <c:pt idx="152">
                  <c:v>PCT WALSALL CCG</c:v>
                </c:pt>
                <c:pt idx="153">
                  <c:v>PCT BRIGHTON &amp; HOVE CCG</c:v>
                </c:pt>
                <c:pt idx="154">
                  <c:v>PCT STOCKPORT CCG</c:v>
                </c:pt>
                <c:pt idx="155">
                  <c:v>PCT KNOWSLEY CCG</c:v>
                </c:pt>
                <c:pt idx="156">
                  <c:v>PCT KINGSTON CCG</c:v>
                </c:pt>
                <c:pt idx="157">
                  <c:v>PCT EAST AND NORTH HERTFORDSHIRE CCG</c:v>
                </c:pt>
                <c:pt idx="158">
                  <c:v>PCT SURREY HEATH CCG</c:v>
                </c:pt>
                <c:pt idx="159">
                  <c:v>Cwm Taf - GP</c:v>
                </c:pt>
                <c:pt idx="160">
                  <c:v>PCT THANET CCG</c:v>
                </c:pt>
                <c:pt idx="161">
                  <c:v>PCT SHEFFIELD CCG</c:v>
                </c:pt>
                <c:pt idx="162">
                  <c:v>PCT BRISTOL CCG</c:v>
                </c:pt>
                <c:pt idx="163">
                  <c:v>PCT AIREDALE, WHARFEDALE AND CRAVEN CCG</c:v>
                </c:pt>
                <c:pt idx="164">
                  <c:v>PCT NORTH WEST SURREY CCG</c:v>
                </c:pt>
                <c:pt idx="165">
                  <c:v>PCT SOUTH GLOUCESTERSHIRE CCG</c:v>
                </c:pt>
                <c:pt idx="166">
                  <c:v>PCT GREATER HUDDERSFIELD CCG</c:v>
                </c:pt>
                <c:pt idx="167">
                  <c:v>PCT WIGAN BOROUGH CCG</c:v>
                </c:pt>
                <c:pt idx="168">
                  <c:v>PCT GUILDFORD AND WAVERLEY CCG</c:v>
                </c:pt>
                <c:pt idx="169">
                  <c:v>PCT VALE ROYAL CCG</c:v>
                </c:pt>
                <c:pt idx="170">
                  <c:v>PCT HALTON CCG</c:v>
                </c:pt>
                <c:pt idx="171">
                  <c:v>PCT HEYWOOD, MIDDLETON &amp; ROCHDALE CCG</c:v>
                </c:pt>
                <c:pt idx="172">
                  <c:v>PCT SHROPSHIRE CCG</c:v>
                </c:pt>
                <c:pt idx="173">
                  <c:v>PCT REDDITCH AND BROMSGROVE CCG</c:v>
                </c:pt>
                <c:pt idx="174">
                  <c:v>PCT WEST KENT CCG</c:v>
                </c:pt>
                <c:pt idx="175">
                  <c:v>PCT SOUTH MANCHESTER CCG</c:v>
                </c:pt>
                <c:pt idx="176">
                  <c:v>PCT HAVERING CCG</c:v>
                </c:pt>
                <c:pt idx="177">
                  <c:v>PCT HARTLEPOOL AND STOCKTON-ON-TEES CCG</c:v>
                </c:pt>
                <c:pt idx="178">
                  <c:v>PCT DONCASTER CCG</c:v>
                </c:pt>
                <c:pt idx="179">
                  <c:v>PCT SOUTHPORT AND FORMBY CCG</c:v>
                </c:pt>
                <c:pt idx="180">
                  <c:v>PCT TELFORD &amp; WREKIN CCG</c:v>
                </c:pt>
                <c:pt idx="181">
                  <c:v>PCT WEST LANCASHIRE CCG</c:v>
                </c:pt>
                <c:pt idx="182">
                  <c:v>Hywel Dda - GP</c:v>
                </c:pt>
                <c:pt idx="183">
                  <c:v>PCT DARLINGTON CCG</c:v>
                </c:pt>
                <c:pt idx="184">
                  <c:v>PCT WOLVERHAMPTON CCG</c:v>
                </c:pt>
                <c:pt idx="185">
                  <c:v>PCT NORTH DURHAM CCG</c:v>
                </c:pt>
                <c:pt idx="186">
                  <c:v>PCT DURHAM DALES,EASINGTON &amp; SEDGEFIELD CCG</c:v>
                </c:pt>
                <c:pt idx="187">
                  <c:v>PCT ISLE OF WIGHT CCG</c:v>
                </c:pt>
                <c:pt idx="188">
                  <c:v>PCT TRAFFORD CCG</c:v>
                </c:pt>
                <c:pt idx="189">
                  <c:v>PCT LEEDS WEST CCG</c:v>
                </c:pt>
                <c:pt idx="190">
                  <c:v>Abertawe Bro Morgannwg Uni - GP</c:v>
                </c:pt>
                <c:pt idx="191">
                  <c:v>PCT SOUTH DEVON AND TORBAY CCG</c:v>
                </c:pt>
                <c:pt idx="192">
                  <c:v>PCT HIGH WEALD LEWES HAVENS CCG</c:v>
                </c:pt>
                <c:pt idx="193">
                  <c:v>PCT SCARBOROUGH AND RYEDALE CCG</c:v>
                </c:pt>
                <c:pt idx="194">
                  <c:v>PCT BRADFORD DISTRICTS CCG</c:v>
                </c:pt>
                <c:pt idx="195">
                  <c:v>PCT CASTLE POINT AND ROCHFORD CCG</c:v>
                </c:pt>
                <c:pt idx="196">
                  <c:v>PCT WEST CHESHIRE CCG</c:v>
                </c:pt>
                <c:pt idx="197">
                  <c:v>PCT HASTINGS &amp; ROTHER CCG</c:v>
                </c:pt>
                <c:pt idx="198">
                  <c:v>PCT LEEDS SOUTH AND EAST CCG</c:v>
                </c:pt>
                <c:pt idx="199">
                  <c:v>PCT NORTH TYNESIDE CCG</c:v>
                </c:pt>
                <c:pt idx="200">
                  <c:v>PCT TAMESIDE AND GLOSSOP CCG</c:v>
                </c:pt>
                <c:pt idx="201">
                  <c:v>PCT NEWCASTLE GATESHEAD CCG</c:v>
                </c:pt>
                <c:pt idx="202">
                  <c:v>PCT NORTH EAST ESSEX CCG</c:v>
                </c:pt>
                <c:pt idx="203">
                  <c:v>PCT ST HELENS CCG</c:v>
                </c:pt>
                <c:pt idx="204">
                  <c:v>PCT BOLTON CCG</c:v>
                </c:pt>
                <c:pt idx="205">
                  <c:v>PCT SUNDERLAND CCG</c:v>
                </c:pt>
                <c:pt idx="206">
                  <c:v>PCT NORTHUMBERLAND CCG</c:v>
                </c:pt>
                <c:pt idx="207">
                  <c:v>PCT SOUTHEND CCG</c:v>
                </c:pt>
                <c:pt idx="208">
                  <c:v>PCT LIVERPOOL CCG</c:v>
                </c:pt>
                <c:pt idx="209">
                  <c:v>PCT SOUTH TEES CCG</c:v>
                </c:pt>
                <c:pt idx="210">
                  <c:v>PCT MEDWAY CCG</c:v>
                </c:pt>
                <c:pt idx="211">
                  <c:v>PCT EASTBOURNE, HAILSHAM AND SEAFORD CCG</c:v>
                </c:pt>
                <c:pt idx="212">
                  <c:v>PCT CALDERDALE CCG</c:v>
                </c:pt>
                <c:pt idx="213">
                  <c:v>PCT SOUTH SEFTON CCG</c:v>
                </c:pt>
                <c:pt idx="214">
                  <c:v>PCT SALFORD CCG</c:v>
                </c:pt>
              </c:strCache>
            </c:strRef>
          </c:cat>
          <c:val>
            <c:numRef>
              <c:f>'2016-17 Basket'!$B$3:$B$217</c:f>
              <c:numCache>
                <c:formatCode>0.00%</c:formatCode>
                <c:ptCount val="215"/>
                <c:pt idx="0">
                  <c:v>0.70955955623463762</c:v>
                </c:pt>
                <c:pt idx="1">
                  <c:v>0.69512625816704932</c:v>
                </c:pt>
                <c:pt idx="2">
                  <c:v>0.69041932796445427</c:v>
                </c:pt>
                <c:pt idx="3">
                  <c:v>0.68971212236705037</c:v>
                </c:pt>
                <c:pt idx="4">
                  <c:v>0.68967183021480816</c:v>
                </c:pt>
                <c:pt idx="5">
                  <c:v>0.6792046514966622</c:v>
                </c:pt>
                <c:pt idx="6">
                  <c:v>0.66915129151291519</c:v>
                </c:pt>
                <c:pt idx="7">
                  <c:v>0.65565314373344485</c:v>
                </c:pt>
                <c:pt idx="8">
                  <c:v>0.65427302996670367</c:v>
                </c:pt>
                <c:pt idx="9">
                  <c:v>0.65144115675572178</c:v>
                </c:pt>
                <c:pt idx="10">
                  <c:v>0.65129619143750461</c:v>
                </c:pt>
                <c:pt idx="11">
                  <c:v>0.64557577194334159</c:v>
                </c:pt>
                <c:pt idx="12">
                  <c:v>0.64535732372129051</c:v>
                </c:pt>
                <c:pt idx="13">
                  <c:v>0.64512130883400998</c:v>
                </c:pt>
                <c:pt idx="14">
                  <c:v>0.64484471547998889</c:v>
                </c:pt>
                <c:pt idx="15">
                  <c:v>0.6434389759737148</c:v>
                </c:pt>
                <c:pt idx="16">
                  <c:v>0.63913191682763337</c:v>
                </c:pt>
                <c:pt idx="17">
                  <c:v>0.63203819558775109</c:v>
                </c:pt>
                <c:pt idx="18">
                  <c:v>0.6201541054659282</c:v>
                </c:pt>
                <c:pt idx="19">
                  <c:v>0.6201521519391392</c:v>
                </c:pt>
                <c:pt idx="20">
                  <c:v>0.61992031872509978</c:v>
                </c:pt>
                <c:pt idx="21">
                  <c:v>0.61480320766890972</c:v>
                </c:pt>
                <c:pt idx="22">
                  <c:v>0.61301930875204758</c:v>
                </c:pt>
                <c:pt idx="23">
                  <c:v>0.60955646499281058</c:v>
                </c:pt>
                <c:pt idx="24">
                  <c:v>0.60847083430165005</c:v>
                </c:pt>
                <c:pt idx="25">
                  <c:v>0.60651318665306719</c:v>
                </c:pt>
                <c:pt idx="26">
                  <c:v>0.60518577920342165</c:v>
                </c:pt>
                <c:pt idx="27">
                  <c:v>0.60434992167731061</c:v>
                </c:pt>
                <c:pt idx="28">
                  <c:v>0.59861275405957637</c:v>
                </c:pt>
                <c:pt idx="29">
                  <c:v>0.59791788159571468</c:v>
                </c:pt>
                <c:pt idx="30">
                  <c:v>0.59688305986939572</c:v>
                </c:pt>
                <c:pt idx="31">
                  <c:v>0.59411444141689362</c:v>
                </c:pt>
                <c:pt idx="32">
                  <c:v>0.59384752563530974</c:v>
                </c:pt>
                <c:pt idx="33">
                  <c:v>0.5911736178467506</c:v>
                </c:pt>
                <c:pt idx="34">
                  <c:v>0.59115497377875048</c:v>
                </c:pt>
                <c:pt idx="35">
                  <c:v>0.59094855654438905</c:v>
                </c:pt>
                <c:pt idx="36">
                  <c:v>0.58955969133000452</c:v>
                </c:pt>
                <c:pt idx="37">
                  <c:v>0.5890938364075462</c:v>
                </c:pt>
                <c:pt idx="38">
                  <c:v>0.58665712142905846</c:v>
                </c:pt>
                <c:pt idx="39">
                  <c:v>0.58387662988966882</c:v>
                </c:pt>
                <c:pt idx="40">
                  <c:v>0.5827019498607241</c:v>
                </c:pt>
                <c:pt idx="41">
                  <c:v>0.58129909024128379</c:v>
                </c:pt>
                <c:pt idx="42">
                  <c:v>0.58099083708650423</c:v>
                </c:pt>
                <c:pt idx="43">
                  <c:v>0.58075777471735557</c:v>
                </c:pt>
                <c:pt idx="44">
                  <c:v>0.57958811969772017</c:v>
                </c:pt>
                <c:pt idx="45">
                  <c:v>0.57911261670660152</c:v>
                </c:pt>
                <c:pt idx="46">
                  <c:v>0.57774706288873545</c:v>
                </c:pt>
                <c:pt idx="47">
                  <c:v>0.57340000000000002</c:v>
                </c:pt>
                <c:pt idx="48">
                  <c:v>0.57264719195014102</c:v>
                </c:pt>
                <c:pt idx="49">
                  <c:v>0.5701413198496047</c:v>
                </c:pt>
                <c:pt idx="50">
                  <c:v>0.56994012907238945</c:v>
                </c:pt>
                <c:pt idx="51">
                  <c:v>0.56973967736299591</c:v>
                </c:pt>
                <c:pt idx="52">
                  <c:v>0.56894426344985483</c:v>
                </c:pt>
                <c:pt idx="53">
                  <c:v>0.56431485956502792</c:v>
                </c:pt>
                <c:pt idx="54">
                  <c:v>0.56411306841458431</c:v>
                </c:pt>
                <c:pt idx="55">
                  <c:v>0.56307361843389991</c:v>
                </c:pt>
                <c:pt idx="56">
                  <c:v>0.56197101051982346</c:v>
                </c:pt>
                <c:pt idx="57">
                  <c:v>0.56186542763723968</c:v>
                </c:pt>
                <c:pt idx="58">
                  <c:v>0.56185505159587257</c:v>
                </c:pt>
                <c:pt idx="59">
                  <c:v>0.56164460927351822</c:v>
                </c:pt>
                <c:pt idx="60">
                  <c:v>0.56033923240015593</c:v>
                </c:pt>
                <c:pt idx="61">
                  <c:v>0.5598947279055948</c:v>
                </c:pt>
                <c:pt idx="62">
                  <c:v>0.55820877746680164</c:v>
                </c:pt>
                <c:pt idx="63">
                  <c:v>0.55750658472344139</c:v>
                </c:pt>
                <c:pt idx="64">
                  <c:v>0.55691202872531409</c:v>
                </c:pt>
                <c:pt idx="65">
                  <c:v>0.55578913324708934</c:v>
                </c:pt>
                <c:pt idx="66">
                  <c:v>0.5553886680839264</c:v>
                </c:pt>
                <c:pt idx="67">
                  <c:v>0.55501524168965022</c:v>
                </c:pt>
                <c:pt idx="68">
                  <c:v>0.55292733925771043</c:v>
                </c:pt>
                <c:pt idx="69">
                  <c:v>0.55009177118384833</c:v>
                </c:pt>
                <c:pt idx="70">
                  <c:v>0.54980664088545139</c:v>
                </c:pt>
                <c:pt idx="71">
                  <c:v>0.54900211840784929</c:v>
                </c:pt>
                <c:pt idx="72">
                  <c:v>0.54847629304071954</c:v>
                </c:pt>
                <c:pt idx="73">
                  <c:v>0.54757032030840991</c:v>
                </c:pt>
                <c:pt idx="74">
                  <c:v>0.54756137839920727</c:v>
                </c:pt>
                <c:pt idx="75">
                  <c:v>0.54649299633018045</c:v>
                </c:pt>
                <c:pt idx="76">
                  <c:v>0.54602589803326662</c:v>
                </c:pt>
                <c:pt idx="77">
                  <c:v>0.54566373085773212</c:v>
                </c:pt>
                <c:pt idx="78">
                  <c:v>0.54505690903960102</c:v>
                </c:pt>
                <c:pt idx="79">
                  <c:v>0.5439276485788116</c:v>
                </c:pt>
                <c:pt idx="80">
                  <c:v>0.54351087771942974</c:v>
                </c:pt>
                <c:pt idx="81">
                  <c:v>0.54108783928189785</c:v>
                </c:pt>
                <c:pt idx="82">
                  <c:v>0.54103176974404932</c:v>
                </c:pt>
                <c:pt idx="83">
                  <c:v>0.53990000000000005</c:v>
                </c:pt>
                <c:pt idx="84">
                  <c:v>0.53751212676511795</c:v>
                </c:pt>
                <c:pt idx="85">
                  <c:v>0.53730209733013967</c:v>
                </c:pt>
                <c:pt idx="86">
                  <c:v>0.5370289980899462</c:v>
                </c:pt>
                <c:pt idx="87">
                  <c:v>0.53676854073224145</c:v>
                </c:pt>
                <c:pt idx="88">
                  <c:v>0.5353</c:v>
                </c:pt>
                <c:pt idx="89">
                  <c:v>0.53332933341333189</c:v>
                </c:pt>
                <c:pt idx="90">
                  <c:v>0.53103736171989147</c:v>
                </c:pt>
                <c:pt idx="91">
                  <c:v>0.53002061313100313</c:v>
                </c:pt>
                <c:pt idx="92">
                  <c:v>0.52926099957283201</c:v>
                </c:pt>
                <c:pt idx="93">
                  <c:v>0.52906764168190112</c:v>
                </c:pt>
                <c:pt idx="94">
                  <c:v>0.52732793522267207</c:v>
                </c:pt>
                <c:pt idx="95">
                  <c:v>0.52706380405201081</c:v>
                </c:pt>
                <c:pt idx="96">
                  <c:v>0.52518970730872372</c:v>
                </c:pt>
                <c:pt idx="97">
                  <c:v>0.52379241158326595</c:v>
                </c:pt>
                <c:pt idx="98">
                  <c:v>0.52359840393373902</c:v>
                </c:pt>
                <c:pt idx="99">
                  <c:v>0.52323250728862958</c:v>
                </c:pt>
                <c:pt idx="100">
                  <c:v>0.52165584761093964</c:v>
                </c:pt>
                <c:pt idx="101">
                  <c:v>0.52063764795723544</c:v>
                </c:pt>
                <c:pt idx="102">
                  <c:v>0.51796557294858236</c:v>
                </c:pt>
                <c:pt idx="103">
                  <c:v>0.51792991035044833</c:v>
                </c:pt>
                <c:pt idx="104">
                  <c:v>0.51779964221824704</c:v>
                </c:pt>
                <c:pt idx="105">
                  <c:v>0.5166688715438551</c:v>
                </c:pt>
                <c:pt idx="106">
                  <c:v>0.51618348314132578</c:v>
                </c:pt>
                <c:pt idx="107">
                  <c:v>0.51530111815863466</c:v>
                </c:pt>
                <c:pt idx="108">
                  <c:v>0.51480403135498332</c:v>
                </c:pt>
                <c:pt idx="109">
                  <c:v>0.51335254562920252</c:v>
                </c:pt>
                <c:pt idx="110">
                  <c:v>0.51237847048210883</c:v>
                </c:pt>
                <c:pt idx="111">
                  <c:v>0.51039449586695029</c:v>
                </c:pt>
                <c:pt idx="112">
                  <c:v>0.50933084031498332</c:v>
                </c:pt>
                <c:pt idx="113">
                  <c:v>0.50886434437836292</c:v>
                </c:pt>
                <c:pt idx="114">
                  <c:v>0.50852826510721238</c:v>
                </c:pt>
                <c:pt idx="115">
                  <c:v>0.50764311339884582</c:v>
                </c:pt>
                <c:pt idx="116">
                  <c:v>0.50750573097685414</c:v>
                </c:pt>
                <c:pt idx="117">
                  <c:v>0.50648847569242672</c:v>
                </c:pt>
                <c:pt idx="118">
                  <c:v>0.5059363725811743</c:v>
                </c:pt>
                <c:pt idx="119">
                  <c:v>0.5055986563224828</c:v>
                </c:pt>
                <c:pt idx="120">
                  <c:v>0.50422463398645201</c:v>
                </c:pt>
                <c:pt idx="121">
                  <c:v>0.50399943370850164</c:v>
                </c:pt>
                <c:pt idx="122">
                  <c:v>0.50297301845515241</c:v>
                </c:pt>
                <c:pt idx="123">
                  <c:v>0.50199223670342663</c:v>
                </c:pt>
                <c:pt idx="124">
                  <c:v>0.50173064820641911</c:v>
                </c:pt>
                <c:pt idx="125">
                  <c:v>0.50107713201892001</c:v>
                </c:pt>
                <c:pt idx="126">
                  <c:v>0.5009039076623556</c:v>
                </c:pt>
                <c:pt idx="127">
                  <c:v>0.49863579382051476</c:v>
                </c:pt>
                <c:pt idx="128">
                  <c:v>0.49743062692702988</c:v>
                </c:pt>
                <c:pt idx="129">
                  <c:v>0.49620660985242165</c:v>
                </c:pt>
                <c:pt idx="130">
                  <c:v>0.49497487437185944</c:v>
                </c:pt>
                <c:pt idx="131">
                  <c:v>0.49390162176651931</c:v>
                </c:pt>
                <c:pt idx="132">
                  <c:v>0.49313489923012804</c:v>
                </c:pt>
                <c:pt idx="133">
                  <c:v>0.49242351124408851</c:v>
                </c:pt>
                <c:pt idx="134">
                  <c:v>0.49160039527551652</c:v>
                </c:pt>
                <c:pt idx="135">
                  <c:v>0.49158618671349141</c:v>
                </c:pt>
                <c:pt idx="136">
                  <c:v>0.4907150348571781</c:v>
                </c:pt>
                <c:pt idx="137">
                  <c:v>0.48932499460858325</c:v>
                </c:pt>
                <c:pt idx="138">
                  <c:v>0.48845925044616295</c:v>
                </c:pt>
                <c:pt idx="139">
                  <c:v>0.48820817923567572</c:v>
                </c:pt>
                <c:pt idx="140">
                  <c:v>0.4863421902160418</c:v>
                </c:pt>
                <c:pt idx="141">
                  <c:v>0.48613023804839656</c:v>
                </c:pt>
                <c:pt idx="142">
                  <c:v>0.48567921440261869</c:v>
                </c:pt>
                <c:pt idx="143">
                  <c:v>0.4849318143554634</c:v>
                </c:pt>
                <c:pt idx="144">
                  <c:v>0.48410000000000003</c:v>
                </c:pt>
                <c:pt idx="145">
                  <c:v>0.48353827846092828</c:v>
                </c:pt>
                <c:pt idx="146">
                  <c:v>0.4816353823374887</c:v>
                </c:pt>
                <c:pt idx="147">
                  <c:v>0.48159527326440188</c:v>
                </c:pt>
                <c:pt idx="148">
                  <c:v>0.48128617678799185</c:v>
                </c:pt>
                <c:pt idx="149">
                  <c:v>0.47888140259363909</c:v>
                </c:pt>
                <c:pt idx="150">
                  <c:v>0.47809008825179822</c:v>
                </c:pt>
                <c:pt idx="151">
                  <c:v>0.47800338409475474</c:v>
                </c:pt>
                <c:pt idx="152">
                  <c:v>0.4778889835320842</c:v>
                </c:pt>
                <c:pt idx="153">
                  <c:v>0.47754451235716189</c:v>
                </c:pt>
                <c:pt idx="154">
                  <c:v>0.4765876840251238</c:v>
                </c:pt>
                <c:pt idx="155">
                  <c:v>0.47613305613305607</c:v>
                </c:pt>
                <c:pt idx="156">
                  <c:v>0.47572636998896667</c:v>
                </c:pt>
                <c:pt idx="157">
                  <c:v>0.47376916868442298</c:v>
                </c:pt>
                <c:pt idx="158">
                  <c:v>0.47326920044157073</c:v>
                </c:pt>
                <c:pt idx="159">
                  <c:v>0.47320000000000001</c:v>
                </c:pt>
                <c:pt idx="160">
                  <c:v>0.47234433436126244</c:v>
                </c:pt>
                <c:pt idx="161">
                  <c:v>0.47190277708029937</c:v>
                </c:pt>
                <c:pt idx="162">
                  <c:v>0.47142002330488469</c:v>
                </c:pt>
                <c:pt idx="163">
                  <c:v>0.46967380224260963</c:v>
                </c:pt>
                <c:pt idx="164">
                  <c:v>0.46933719734505014</c:v>
                </c:pt>
                <c:pt idx="165">
                  <c:v>0.468746689267931</c:v>
                </c:pt>
                <c:pt idx="166">
                  <c:v>0.46824973319103524</c:v>
                </c:pt>
                <c:pt idx="167">
                  <c:v>0.46786696674168554</c:v>
                </c:pt>
                <c:pt idx="168">
                  <c:v>0.46763266842303342</c:v>
                </c:pt>
                <c:pt idx="169">
                  <c:v>0.46427350427350428</c:v>
                </c:pt>
                <c:pt idx="170">
                  <c:v>0.4640016043853199</c:v>
                </c:pt>
                <c:pt idx="171">
                  <c:v>0.46345882826655932</c:v>
                </c:pt>
                <c:pt idx="172">
                  <c:v>0.46257197696737051</c:v>
                </c:pt>
                <c:pt idx="173">
                  <c:v>0.46170196614286807</c:v>
                </c:pt>
                <c:pt idx="174">
                  <c:v>0.45995020496441424</c:v>
                </c:pt>
                <c:pt idx="175">
                  <c:v>0.45969744863400314</c:v>
                </c:pt>
                <c:pt idx="176">
                  <c:v>0.45897422155528167</c:v>
                </c:pt>
                <c:pt idx="177">
                  <c:v>0.45681760366319002</c:v>
                </c:pt>
                <c:pt idx="178">
                  <c:v>0.45546389841505236</c:v>
                </c:pt>
                <c:pt idx="179">
                  <c:v>0.45537326320747323</c:v>
                </c:pt>
                <c:pt idx="180">
                  <c:v>0.45511335719800661</c:v>
                </c:pt>
                <c:pt idx="181">
                  <c:v>0.45236890912156474</c:v>
                </c:pt>
                <c:pt idx="182">
                  <c:v>0.45150000000000001</c:v>
                </c:pt>
                <c:pt idx="183">
                  <c:v>0.44929232733851227</c:v>
                </c:pt>
                <c:pt idx="184">
                  <c:v>0.44702931339759988</c:v>
                </c:pt>
                <c:pt idx="185">
                  <c:v>0.4461022157528709</c:v>
                </c:pt>
                <c:pt idx="186">
                  <c:v>0.44412220188652685</c:v>
                </c:pt>
                <c:pt idx="187">
                  <c:v>0.44261109650276093</c:v>
                </c:pt>
                <c:pt idx="188">
                  <c:v>0.44254692037622989</c:v>
                </c:pt>
                <c:pt idx="189">
                  <c:v>0.43671866147977501</c:v>
                </c:pt>
                <c:pt idx="190">
                  <c:v>0.43320000000000008</c:v>
                </c:pt>
                <c:pt idx="191">
                  <c:v>0.43280471868046494</c:v>
                </c:pt>
                <c:pt idx="192">
                  <c:v>0.42243299561687153</c:v>
                </c:pt>
                <c:pt idx="193">
                  <c:v>0.42143638352169166</c:v>
                </c:pt>
                <c:pt idx="194">
                  <c:v>0.4196675103543489</c:v>
                </c:pt>
                <c:pt idx="195">
                  <c:v>0.4189095928226364</c:v>
                </c:pt>
                <c:pt idx="196">
                  <c:v>0.41539766702014852</c:v>
                </c:pt>
                <c:pt idx="197">
                  <c:v>0.4120201586961183</c:v>
                </c:pt>
                <c:pt idx="198">
                  <c:v>0.41097172814079758</c:v>
                </c:pt>
                <c:pt idx="199">
                  <c:v>0.40914631173516652</c:v>
                </c:pt>
                <c:pt idx="200">
                  <c:v>0.40633552271483314</c:v>
                </c:pt>
                <c:pt idx="201">
                  <c:v>0.4057307392373678</c:v>
                </c:pt>
                <c:pt idx="202">
                  <c:v>0.40379168116086084</c:v>
                </c:pt>
                <c:pt idx="203">
                  <c:v>0.40358050613327445</c:v>
                </c:pt>
                <c:pt idx="204">
                  <c:v>0.40350016355904494</c:v>
                </c:pt>
                <c:pt idx="205">
                  <c:v>0.40334021150374005</c:v>
                </c:pt>
                <c:pt idx="206">
                  <c:v>0.39813747228381385</c:v>
                </c:pt>
                <c:pt idx="207">
                  <c:v>0.39106475103326127</c:v>
                </c:pt>
                <c:pt idx="208">
                  <c:v>0.38740760502816973</c:v>
                </c:pt>
                <c:pt idx="209">
                  <c:v>0.3855864869636868</c:v>
                </c:pt>
                <c:pt idx="210">
                  <c:v>0.37590332898945633</c:v>
                </c:pt>
                <c:pt idx="211">
                  <c:v>0.36988837750621606</c:v>
                </c:pt>
                <c:pt idx="212">
                  <c:v>0.36335451867927465</c:v>
                </c:pt>
                <c:pt idx="213">
                  <c:v>0.363248287501241</c:v>
                </c:pt>
                <c:pt idx="214">
                  <c:v>0.32754793872575777</c:v>
                </c:pt>
              </c:numCache>
            </c:numRef>
          </c:val>
        </c:ser>
        <c:axId val="78812288"/>
        <c:axId val="78813824"/>
      </c:barChart>
      <c:lineChart>
        <c:grouping val="standard"/>
        <c:ser>
          <c:idx val="1"/>
          <c:order val="1"/>
          <c:tx>
            <c:strRef>
              <c:f>'2016-17 Basket'!$C$1</c:f>
              <c:strCache>
                <c:ptCount val="1"/>
                <c:pt idx="0">
                  <c:v>England Average</c:v>
                </c:pt>
              </c:strCache>
            </c:strRef>
          </c:tx>
          <c:spPr>
            <a:ln>
              <a:solidFill>
                <a:srgbClr val="C00000"/>
              </a:solidFill>
            </a:ln>
          </c:spPr>
          <c:marker>
            <c:symbol val="none"/>
          </c:marker>
          <c:cat>
            <c:strRef>
              <c:f>'2016-17 Basket'!$A$3:$A$217</c:f>
              <c:strCache>
                <c:ptCount val="215"/>
                <c:pt idx="0">
                  <c:v>PCT HARINGEY CCG</c:v>
                </c:pt>
                <c:pt idx="1">
                  <c:v>PCT MANSFIELD &amp; ASHFIELD CCG</c:v>
                </c:pt>
                <c:pt idx="2">
                  <c:v>PCT MILTON KEYNES CCG</c:v>
                </c:pt>
                <c:pt idx="3">
                  <c:v>PCT BEDFORDSHIRE CCG</c:v>
                </c:pt>
                <c:pt idx="4">
                  <c:v>PCT NOTTINGHAM CITY CCG</c:v>
                </c:pt>
                <c:pt idx="5">
                  <c:v>PCT NOTTINGHAM NORTH &amp; EAST CCG</c:v>
                </c:pt>
                <c:pt idx="6">
                  <c:v>PCT NEWARK &amp; SHERWOOD CCG</c:v>
                </c:pt>
                <c:pt idx="7">
                  <c:v>PCT NOTTINGHAM WEST CCG</c:v>
                </c:pt>
                <c:pt idx="8">
                  <c:v>PCT SLOUGH CCG</c:v>
                </c:pt>
                <c:pt idx="9">
                  <c:v>PCT RUSHCLIFFE CCG</c:v>
                </c:pt>
                <c:pt idx="10">
                  <c:v>PCT SOUTHERN DERBYSHIRE CCG</c:v>
                </c:pt>
                <c:pt idx="11">
                  <c:v>PCT CAMBRIDGESHIRE AND PETERBOROUGH CCG</c:v>
                </c:pt>
                <c:pt idx="12">
                  <c:v>PCT HULL CCG</c:v>
                </c:pt>
                <c:pt idx="13">
                  <c:v>PCT NENE CCG</c:v>
                </c:pt>
                <c:pt idx="14">
                  <c:v>PCT CHILTERN CCG</c:v>
                </c:pt>
                <c:pt idx="15">
                  <c:v>PCT LUTON CCG</c:v>
                </c:pt>
                <c:pt idx="16">
                  <c:v>PCT AYLESBURY VALE CCG</c:v>
                </c:pt>
                <c:pt idx="17">
                  <c:v>PCT HARDWICK CCG</c:v>
                </c:pt>
                <c:pt idx="18">
                  <c:v>PCT CORBY CCG</c:v>
                </c:pt>
                <c:pt idx="19">
                  <c:v>PCT BROMLEY CCG</c:v>
                </c:pt>
                <c:pt idx="20">
                  <c:v>PCT SOUTHAMPTON CCG</c:v>
                </c:pt>
                <c:pt idx="21">
                  <c:v>PCT ENFIELD CCG</c:v>
                </c:pt>
                <c:pt idx="22">
                  <c:v>PCT IPSWICH AND EAST SUFFOLK CCG</c:v>
                </c:pt>
                <c:pt idx="23">
                  <c:v>PCT WINDSOR, ASCOT AND MAIDENHEAD CCG</c:v>
                </c:pt>
                <c:pt idx="24">
                  <c:v>PCT SOUTH LINCOLNSHIRE CCG</c:v>
                </c:pt>
                <c:pt idx="25">
                  <c:v>PCT SOUTH WEST LINCOLNSHIRE CCG</c:v>
                </c:pt>
                <c:pt idx="26">
                  <c:v>PCT OXFORDSHIRE CCG</c:v>
                </c:pt>
                <c:pt idx="27">
                  <c:v>PCT PORTSMOUTH CCG</c:v>
                </c:pt>
                <c:pt idx="28">
                  <c:v>PCT NORTH EAST LINCOLNSHIRE CCG</c:v>
                </c:pt>
                <c:pt idx="29">
                  <c:v>PCT EAST LANCASHIRE CCG</c:v>
                </c:pt>
                <c:pt idx="30">
                  <c:v>PCT EASTERN CHESHIRE CCG</c:v>
                </c:pt>
                <c:pt idx="31">
                  <c:v>PCT BRACKNELL AND ASCOT CCG</c:v>
                </c:pt>
                <c:pt idx="32">
                  <c:v>PCT CAMDEN CCG</c:v>
                </c:pt>
                <c:pt idx="33">
                  <c:v>PCT NEWBURY AND DISTRICT CCG</c:v>
                </c:pt>
                <c:pt idx="34">
                  <c:v>PCT LINCOLNSHIRE WEST CCG</c:v>
                </c:pt>
                <c:pt idx="35">
                  <c:v>PCT NORTH &amp; WEST READING CCG</c:v>
                </c:pt>
                <c:pt idx="36">
                  <c:v>PCT ASHFORD CCG</c:v>
                </c:pt>
                <c:pt idx="37">
                  <c:v>PCT NORTH DERBYSHIRE CCG</c:v>
                </c:pt>
                <c:pt idx="38">
                  <c:v>PCT WEST SUFFOLK CCG</c:v>
                </c:pt>
                <c:pt idx="39">
                  <c:v>PCT GREAT YARMOUTH &amp; WAVENEY CCG</c:v>
                </c:pt>
                <c:pt idx="40">
                  <c:v>PCT WEST LEICESTERSHIRE CCG</c:v>
                </c:pt>
                <c:pt idx="41">
                  <c:v>PCT DORSET CCG</c:v>
                </c:pt>
                <c:pt idx="42">
                  <c:v>PCT BRENT CCG</c:v>
                </c:pt>
                <c:pt idx="43">
                  <c:v>PCT LINCOLNSHIRE EAST CCG</c:v>
                </c:pt>
                <c:pt idx="44">
                  <c:v>PCT KERNOW CCG</c:v>
                </c:pt>
                <c:pt idx="45">
                  <c:v>PCT ISLINGTON CCG</c:v>
                </c:pt>
                <c:pt idx="46">
                  <c:v>PCT WAKEFIELD CCG</c:v>
                </c:pt>
                <c:pt idx="47">
                  <c:v>Cardiff And Vale Uni - GP</c:v>
                </c:pt>
                <c:pt idx="48">
                  <c:v>PCT DUDLEY CCG</c:v>
                </c:pt>
                <c:pt idx="49">
                  <c:v>PCT BEXLEY CCG</c:v>
                </c:pt>
                <c:pt idx="50">
                  <c:v>PCT BASSETLAW CCG</c:v>
                </c:pt>
                <c:pt idx="51">
                  <c:v>PCT NORTH HAMPSHIRE CCG</c:v>
                </c:pt>
                <c:pt idx="52">
                  <c:v>PCT COVENTRY AND RUGBY CCG</c:v>
                </c:pt>
                <c:pt idx="53">
                  <c:v>PCT SOUTH WORCESTERSHIRE CCG</c:v>
                </c:pt>
                <c:pt idx="54">
                  <c:v>PCT SOUTH TYNESIDE CCG</c:v>
                </c:pt>
                <c:pt idx="55">
                  <c:v>PCT CROYDON CCG</c:v>
                </c:pt>
                <c:pt idx="56">
                  <c:v>PCT EAST LEICESTERSHIRE AND RUTLAND CCG</c:v>
                </c:pt>
                <c:pt idx="57">
                  <c:v>PCT WALTHAM FOREST CCG</c:v>
                </c:pt>
                <c:pt idx="58">
                  <c:v>PCT HEREFORDSHIRE CCG</c:v>
                </c:pt>
                <c:pt idx="59">
                  <c:v>PCT SANDWELL AND WEST BIRMINGHAM CCG</c:v>
                </c:pt>
                <c:pt idx="60">
                  <c:v>PCT NEWHAM CCG</c:v>
                </c:pt>
                <c:pt idx="61">
                  <c:v>PCT WOKINGHAM CCG</c:v>
                </c:pt>
                <c:pt idx="62">
                  <c:v>PCT FAREHAM AND GOSPORT CCG</c:v>
                </c:pt>
                <c:pt idx="63">
                  <c:v>PCT LEICESTER CITY CCG</c:v>
                </c:pt>
                <c:pt idx="64">
                  <c:v>PCT LAMBETH CCG</c:v>
                </c:pt>
                <c:pt idx="65">
                  <c:v>PCT EAST SURREY CCG</c:v>
                </c:pt>
                <c:pt idx="66">
                  <c:v>PCT WEST HAMPSHIRE CCG</c:v>
                </c:pt>
                <c:pt idx="67">
                  <c:v>PCT SUTTON CCG</c:v>
                </c:pt>
                <c:pt idx="68">
                  <c:v>PCT THURROCK CCG</c:v>
                </c:pt>
                <c:pt idx="69">
                  <c:v>PCT EAST STAFFORDSHIRE CCG</c:v>
                </c:pt>
                <c:pt idx="70">
                  <c:v>PCT BATH AND NORTH EAST SOMERSET CCG</c:v>
                </c:pt>
                <c:pt idx="71">
                  <c:v>PCT HILLINGDON CCG</c:v>
                </c:pt>
                <c:pt idx="72">
                  <c:v>PCT EAST RIDING OF YORKSHIRE CCG</c:v>
                </c:pt>
                <c:pt idx="73">
                  <c:v>PCT EALING CCG</c:v>
                </c:pt>
                <c:pt idx="74">
                  <c:v>PCT SOUTH EASTERN HAMPSHIRE CCG</c:v>
                </c:pt>
                <c:pt idx="75">
                  <c:v>PCT GLOUCESTERSHIRE CCG</c:v>
                </c:pt>
                <c:pt idx="76">
                  <c:v>PCT HARROW CCG</c:v>
                </c:pt>
                <c:pt idx="77">
                  <c:v>PCT SOUTHWARK CCG</c:v>
                </c:pt>
                <c:pt idx="78">
                  <c:v>PCT BARNET CCG</c:v>
                </c:pt>
                <c:pt idx="79">
                  <c:v>PCT BRADFORD CITY CCG</c:v>
                </c:pt>
                <c:pt idx="80">
                  <c:v>PCT LANCASHIRE NORTH CCG</c:v>
                </c:pt>
                <c:pt idx="81">
                  <c:v>PCT SE STAFFS &amp; SEISDON PENINSULAR CCG</c:v>
                </c:pt>
                <c:pt idx="82">
                  <c:v>PCT NORTH LINCOLNSHIRE CCG</c:v>
                </c:pt>
                <c:pt idx="83">
                  <c:v>Powys Teaching - GP</c:v>
                </c:pt>
                <c:pt idx="84">
                  <c:v>PCT SOUTH KENT COAST CCG</c:v>
                </c:pt>
                <c:pt idx="85">
                  <c:v>PCT NORTH SOMERSET CCG</c:v>
                </c:pt>
                <c:pt idx="86">
                  <c:v>PCT BIRMINGHAM SOUTH AND CENTRAL CCG</c:v>
                </c:pt>
                <c:pt idx="87">
                  <c:v>PCT WYRE FOREST CCG</c:v>
                </c:pt>
                <c:pt idx="88">
                  <c:v>Betsi Cadwaladr Uni - GP</c:v>
                </c:pt>
                <c:pt idx="89">
                  <c:v>PCT REDBRIDGE CCG</c:v>
                </c:pt>
                <c:pt idx="90">
                  <c:v>PCT NORTH STAFFORDSHIRE CCG</c:v>
                </c:pt>
                <c:pt idx="91">
                  <c:v>PCT BLACKPOOL CCG</c:v>
                </c:pt>
                <c:pt idx="92">
                  <c:v>PCT FYLDE &amp; WYRE CCG</c:v>
                </c:pt>
                <c:pt idx="93">
                  <c:v>PCT BURY CCG</c:v>
                </c:pt>
                <c:pt idx="94">
                  <c:v>PCT BIRMINGHAM CROSSCITY CCG</c:v>
                </c:pt>
                <c:pt idx="95">
                  <c:v>PCT GREATER PRESTON CCG</c:v>
                </c:pt>
                <c:pt idx="96">
                  <c:v>PCT CANTERBURY AND COASTAL CCG</c:v>
                </c:pt>
                <c:pt idx="97">
                  <c:v>PCT ROTHERHAM CCG</c:v>
                </c:pt>
                <c:pt idx="98">
                  <c:v>PCT SOUTH NORFOLK CCG</c:v>
                </c:pt>
                <c:pt idx="99">
                  <c:v>PCT BARNSLEY CCG</c:v>
                </c:pt>
                <c:pt idx="100">
                  <c:v>PCT SOUTH READING CCG</c:v>
                </c:pt>
                <c:pt idx="101">
                  <c:v>PCT SOMERSET CCG</c:v>
                </c:pt>
                <c:pt idx="102">
                  <c:v>PCT LEWISHAM CCG</c:v>
                </c:pt>
                <c:pt idx="103">
                  <c:v>PCT MERTON CCG</c:v>
                </c:pt>
                <c:pt idx="104">
                  <c:v>PCT BASILDON AND BRENTWOOD CCG</c:v>
                </c:pt>
                <c:pt idx="105">
                  <c:v>PCT NORTH EAST HAMPSHIRE AND FARNHAM CCG</c:v>
                </c:pt>
                <c:pt idx="106">
                  <c:v>PCT NORTH MANCHESTER CCG</c:v>
                </c:pt>
                <c:pt idx="107">
                  <c:v>PCT OLDHAM CCG</c:v>
                </c:pt>
                <c:pt idx="108">
                  <c:v>PCT WEST NORFOLK CCG</c:v>
                </c:pt>
                <c:pt idx="109">
                  <c:v>PCT RICHMOND CCG</c:v>
                </c:pt>
                <c:pt idx="110">
                  <c:v>PCT SURREY DOWNS CCG</c:v>
                </c:pt>
                <c:pt idx="111">
                  <c:v>PCT WIRRAL CCG</c:v>
                </c:pt>
                <c:pt idx="112">
                  <c:v>PCT VALE OF YORK CCG</c:v>
                </c:pt>
                <c:pt idx="113">
                  <c:v>PCT GREENWICH CCG</c:v>
                </c:pt>
                <c:pt idx="114">
                  <c:v>PCT CENTRAL LONDON (WESTMINSTER) CCG</c:v>
                </c:pt>
                <c:pt idx="115">
                  <c:v>PCT STAFFORD AND SURROUNDS CCG</c:v>
                </c:pt>
                <c:pt idx="116">
                  <c:v>PCT HARROGATE AND RURAL DISTRICT CCG</c:v>
                </c:pt>
                <c:pt idx="117">
                  <c:v>PCT SWINDON CCG</c:v>
                </c:pt>
                <c:pt idx="118">
                  <c:v>PCT HOUNSLOW CCG</c:v>
                </c:pt>
                <c:pt idx="119">
                  <c:v>PCT SOUTH WARWICKSHIRE CCG</c:v>
                </c:pt>
                <c:pt idx="120">
                  <c:v>PCT WEST ESSEX CCG</c:v>
                </c:pt>
                <c:pt idx="121">
                  <c:v>PCT LEEDS NORTH CCG</c:v>
                </c:pt>
                <c:pt idx="122">
                  <c:v>PCT STOKE ON TRENT CCG</c:v>
                </c:pt>
                <c:pt idx="123">
                  <c:v>PCT HERTS VALLEYS CCG</c:v>
                </c:pt>
                <c:pt idx="124">
                  <c:v>PCT CITY AND HACKNEY CCG</c:v>
                </c:pt>
                <c:pt idx="125">
                  <c:v>PCT NORTH, EAST, WEST DEVON CCG</c:v>
                </c:pt>
                <c:pt idx="126">
                  <c:v>PCT HAMBLETON, RICHMONDSHIRE AND WHITBY CCG</c:v>
                </c:pt>
                <c:pt idx="127">
                  <c:v>PCT CANNOCK CHASE CCG</c:v>
                </c:pt>
                <c:pt idx="128">
                  <c:v>PCT NORWICH CCG</c:v>
                </c:pt>
                <c:pt idx="129">
                  <c:v>PCT WARRINGTON CCG</c:v>
                </c:pt>
                <c:pt idx="130">
                  <c:v>PCT SOLIHULL CCG</c:v>
                </c:pt>
                <c:pt idx="131">
                  <c:v>PCT WARWICKSHIRE NORTH CCG</c:v>
                </c:pt>
                <c:pt idx="132">
                  <c:v>PCT COASTAL WEST SUSSEX CCG</c:v>
                </c:pt>
                <c:pt idx="133">
                  <c:v>PCT WEST LONDON (K&amp;C &amp; QPP) CCG</c:v>
                </c:pt>
                <c:pt idx="134">
                  <c:v>PCT BLACKBURN WITH DARWEN CCG</c:v>
                </c:pt>
                <c:pt idx="135">
                  <c:v>PCT CUMBRIA CCG</c:v>
                </c:pt>
                <c:pt idx="136">
                  <c:v>PCT HORSHAM AND MID SUSSEX CCG</c:v>
                </c:pt>
                <c:pt idx="137">
                  <c:v>PCT HAMMERSMITH AND FULHAM CCG</c:v>
                </c:pt>
                <c:pt idx="138">
                  <c:v>PCT SOUTH CHESHIRE CCG</c:v>
                </c:pt>
                <c:pt idx="139">
                  <c:v>PCT MID ESSEX CCG</c:v>
                </c:pt>
                <c:pt idx="140">
                  <c:v>PCT WANDSWORTH CCG</c:v>
                </c:pt>
                <c:pt idx="141">
                  <c:v>PCT CRAWLEY CCG</c:v>
                </c:pt>
                <c:pt idx="142">
                  <c:v>PCT SWALE CCG</c:v>
                </c:pt>
                <c:pt idx="143">
                  <c:v>PCT CHORLEY AND SOUTH RIBBLE CCG</c:v>
                </c:pt>
                <c:pt idx="144">
                  <c:v>Aneurin Bevan - GP</c:v>
                </c:pt>
                <c:pt idx="145">
                  <c:v>PCT BARKING &amp; DAGENHAM CCG</c:v>
                </c:pt>
                <c:pt idx="146">
                  <c:v>PCT NORTH NORFOLK CCG</c:v>
                </c:pt>
                <c:pt idx="147">
                  <c:v>PCT NORTH KIRKLEES CCG</c:v>
                </c:pt>
                <c:pt idx="148">
                  <c:v>PCT WILTSHIRE CCG</c:v>
                </c:pt>
                <c:pt idx="149">
                  <c:v>PCT TOWER HAMLETS CCG</c:v>
                </c:pt>
                <c:pt idx="150">
                  <c:v>PCT DARTFORD, GRAVESHAM AND SWANLEY CCG</c:v>
                </c:pt>
                <c:pt idx="151">
                  <c:v>PCT CENTRAL MANCHESTER CCG</c:v>
                </c:pt>
                <c:pt idx="152">
                  <c:v>PCT WALSALL CCG</c:v>
                </c:pt>
                <c:pt idx="153">
                  <c:v>PCT BRIGHTON &amp; HOVE CCG</c:v>
                </c:pt>
                <c:pt idx="154">
                  <c:v>PCT STOCKPORT CCG</c:v>
                </c:pt>
                <c:pt idx="155">
                  <c:v>PCT KNOWSLEY CCG</c:v>
                </c:pt>
                <c:pt idx="156">
                  <c:v>PCT KINGSTON CCG</c:v>
                </c:pt>
                <c:pt idx="157">
                  <c:v>PCT EAST AND NORTH HERTFORDSHIRE CCG</c:v>
                </c:pt>
                <c:pt idx="158">
                  <c:v>PCT SURREY HEATH CCG</c:v>
                </c:pt>
                <c:pt idx="159">
                  <c:v>Cwm Taf - GP</c:v>
                </c:pt>
                <c:pt idx="160">
                  <c:v>PCT THANET CCG</c:v>
                </c:pt>
                <c:pt idx="161">
                  <c:v>PCT SHEFFIELD CCG</c:v>
                </c:pt>
                <c:pt idx="162">
                  <c:v>PCT BRISTOL CCG</c:v>
                </c:pt>
                <c:pt idx="163">
                  <c:v>PCT AIREDALE, WHARFEDALE AND CRAVEN CCG</c:v>
                </c:pt>
                <c:pt idx="164">
                  <c:v>PCT NORTH WEST SURREY CCG</c:v>
                </c:pt>
                <c:pt idx="165">
                  <c:v>PCT SOUTH GLOUCESTERSHIRE CCG</c:v>
                </c:pt>
                <c:pt idx="166">
                  <c:v>PCT GREATER HUDDERSFIELD CCG</c:v>
                </c:pt>
                <c:pt idx="167">
                  <c:v>PCT WIGAN BOROUGH CCG</c:v>
                </c:pt>
                <c:pt idx="168">
                  <c:v>PCT GUILDFORD AND WAVERLEY CCG</c:v>
                </c:pt>
                <c:pt idx="169">
                  <c:v>PCT VALE ROYAL CCG</c:v>
                </c:pt>
                <c:pt idx="170">
                  <c:v>PCT HALTON CCG</c:v>
                </c:pt>
                <c:pt idx="171">
                  <c:v>PCT HEYWOOD, MIDDLETON &amp; ROCHDALE CCG</c:v>
                </c:pt>
                <c:pt idx="172">
                  <c:v>PCT SHROPSHIRE CCG</c:v>
                </c:pt>
                <c:pt idx="173">
                  <c:v>PCT REDDITCH AND BROMSGROVE CCG</c:v>
                </c:pt>
                <c:pt idx="174">
                  <c:v>PCT WEST KENT CCG</c:v>
                </c:pt>
                <c:pt idx="175">
                  <c:v>PCT SOUTH MANCHESTER CCG</c:v>
                </c:pt>
                <c:pt idx="176">
                  <c:v>PCT HAVERING CCG</c:v>
                </c:pt>
                <c:pt idx="177">
                  <c:v>PCT HARTLEPOOL AND STOCKTON-ON-TEES CCG</c:v>
                </c:pt>
                <c:pt idx="178">
                  <c:v>PCT DONCASTER CCG</c:v>
                </c:pt>
                <c:pt idx="179">
                  <c:v>PCT SOUTHPORT AND FORMBY CCG</c:v>
                </c:pt>
                <c:pt idx="180">
                  <c:v>PCT TELFORD &amp; WREKIN CCG</c:v>
                </c:pt>
                <c:pt idx="181">
                  <c:v>PCT WEST LANCASHIRE CCG</c:v>
                </c:pt>
                <c:pt idx="182">
                  <c:v>Hywel Dda - GP</c:v>
                </c:pt>
                <c:pt idx="183">
                  <c:v>PCT DARLINGTON CCG</c:v>
                </c:pt>
                <c:pt idx="184">
                  <c:v>PCT WOLVERHAMPTON CCG</c:v>
                </c:pt>
                <c:pt idx="185">
                  <c:v>PCT NORTH DURHAM CCG</c:v>
                </c:pt>
                <c:pt idx="186">
                  <c:v>PCT DURHAM DALES,EASINGTON &amp; SEDGEFIELD CCG</c:v>
                </c:pt>
                <c:pt idx="187">
                  <c:v>PCT ISLE OF WIGHT CCG</c:v>
                </c:pt>
                <c:pt idx="188">
                  <c:v>PCT TRAFFORD CCG</c:v>
                </c:pt>
                <c:pt idx="189">
                  <c:v>PCT LEEDS WEST CCG</c:v>
                </c:pt>
                <c:pt idx="190">
                  <c:v>Abertawe Bro Morgannwg Uni - GP</c:v>
                </c:pt>
                <c:pt idx="191">
                  <c:v>PCT SOUTH DEVON AND TORBAY CCG</c:v>
                </c:pt>
                <c:pt idx="192">
                  <c:v>PCT HIGH WEALD LEWES HAVENS CCG</c:v>
                </c:pt>
                <c:pt idx="193">
                  <c:v>PCT SCARBOROUGH AND RYEDALE CCG</c:v>
                </c:pt>
                <c:pt idx="194">
                  <c:v>PCT BRADFORD DISTRICTS CCG</c:v>
                </c:pt>
                <c:pt idx="195">
                  <c:v>PCT CASTLE POINT AND ROCHFORD CCG</c:v>
                </c:pt>
                <c:pt idx="196">
                  <c:v>PCT WEST CHESHIRE CCG</c:v>
                </c:pt>
                <c:pt idx="197">
                  <c:v>PCT HASTINGS &amp; ROTHER CCG</c:v>
                </c:pt>
                <c:pt idx="198">
                  <c:v>PCT LEEDS SOUTH AND EAST CCG</c:v>
                </c:pt>
                <c:pt idx="199">
                  <c:v>PCT NORTH TYNESIDE CCG</c:v>
                </c:pt>
                <c:pt idx="200">
                  <c:v>PCT TAMESIDE AND GLOSSOP CCG</c:v>
                </c:pt>
                <c:pt idx="201">
                  <c:v>PCT NEWCASTLE GATESHEAD CCG</c:v>
                </c:pt>
                <c:pt idx="202">
                  <c:v>PCT NORTH EAST ESSEX CCG</c:v>
                </c:pt>
                <c:pt idx="203">
                  <c:v>PCT ST HELENS CCG</c:v>
                </c:pt>
                <c:pt idx="204">
                  <c:v>PCT BOLTON CCG</c:v>
                </c:pt>
                <c:pt idx="205">
                  <c:v>PCT SUNDERLAND CCG</c:v>
                </c:pt>
                <c:pt idx="206">
                  <c:v>PCT NORTHUMBERLAND CCG</c:v>
                </c:pt>
                <c:pt idx="207">
                  <c:v>PCT SOUTHEND CCG</c:v>
                </c:pt>
                <c:pt idx="208">
                  <c:v>PCT LIVERPOOL CCG</c:v>
                </c:pt>
                <c:pt idx="209">
                  <c:v>PCT SOUTH TEES CCG</c:v>
                </c:pt>
                <c:pt idx="210">
                  <c:v>PCT MEDWAY CCG</c:v>
                </c:pt>
                <c:pt idx="211">
                  <c:v>PCT EASTBOURNE, HAILSHAM AND SEAFORD CCG</c:v>
                </c:pt>
                <c:pt idx="212">
                  <c:v>PCT CALDERDALE CCG</c:v>
                </c:pt>
                <c:pt idx="213">
                  <c:v>PCT SOUTH SEFTON CCG</c:v>
                </c:pt>
                <c:pt idx="214">
                  <c:v>PCT SALFORD CCG</c:v>
                </c:pt>
              </c:strCache>
            </c:strRef>
          </c:cat>
          <c:val>
            <c:numRef>
              <c:f>'2016-17 Basket'!$C$3:$C$217</c:f>
              <c:numCache>
                <c:formatCode>0.00%</c:formatCode>
                <c:ptCount val="215"/>
                <c:pt idx="0">
                  <c:v>0.52158650513658766</c:v>
                </c:pt>
                <c:pt idx="1">
                  <c:v>0.52158650513658766</c:v>
                </c:pt>
                <c:pt idx="2">
                  <c:v>0.52158650513658766</c:v>
                </c:pt>
                <c:pt idx="3">
                  <c:v>0.52158650513658766</c:v>
                </c:pt>
                <c:pt idx="4">
                  <c:v>0.52158650513658766</c:v>
                </c:pt>
                <c:pt idx="5">
                  <c:v>0.52158650513658766</c:v>
                </c:pt>
                <c:pt idx="6">
                  <c:v>0.52158650513658766</c:v>
                </c:pt>
                <c:pt idx="7">
                  <c:v>0.52158650513658766</c:v>
                </c:pt>
                <c:pt idx="8">
                  <c:v>0.52158650513658766</c:v>
                </c:pt>
                <c:pt idx="9">
                  <c:v>0.52158650513658766</c:v>
                </c:pt>
                <c:pt idx="10">
                  <c:v>0.52158650513658766</c:v>
                </c:pt>
                <c:pt idx="11">
                  <c:v>0.52158650513658766</c:v>
                </c:pt>
                <c:pt idx="12">
                  <c:v>0.52158650513658766</c:v>
                </c:pt>
                <c:pt idx="13">
                  <c:v>0.52158650513658766</c:v>
                </c:pt>
                <c:pt idx="14">
                  <c:v>0.52158650513658766</c:v>
                </c:pt>
                <c:pt idx="15">
                  <c:v>0.52158650513658766</c:v>
                </c:pt>
                <c:pt idx="16">
                  <c:v>0.52158650513658766</c:v>
                </c:pt>
                <c:pt idx="17">
                  <c:v>0.52158650513658766</c:v>
                </c:pt>
                <c:pt idx="18">
                  <c:v>0.52158650513658766</c:v>
                </c:pt>
                <c:pt idx="19">
                  <c:v>0.52158650513658766</c:v>
                </c:pt>
                <c:pt idx="20">
                  <c:v>0.52158650513658766</c:v>
                </c:pt>
                <c:pt idx="21">
                  <c:v>0.52158650513658766</c:v>
                </c:pt>
                <c:pt idx="22">
                  <c:v>0.52158650513658766</c:v>
                </c:pt>
                <c:pt idx="23">
                  <c:v>0.52158650513658766</c:v>
                </c:pt>
                <c:pt idx="24">
                  <c:v>0.52158650513658766</c:v>
                </c:pt>
                <c:pt idx="25">
                  <c:v>0.52158650513658766</c:v>
                </c:pt>
                <c:pt idx="26">
                  <c:v>0.52158650513658766</c:v>
                </c:pt>
                <c:pt idx="27">
                  <c:v>0.52158650513658766</c:v>
                </c:pt>
                <c:pt idx="28">
                  <c:v>0.52158650513658766</c:v>
                </c:pt>
                <c:pt idx="29">
                  <c:v>0.52158650513658766</c:v>
                </c:pt>
                <c:pt idx="30">
                  <c:v>0.52158650513658766</c:v>
                </c:pt>
                <c:pt idx="31">
                  <c:v>0.52158650513658766</c:v>
                </c:pt>
                <c:pt idx="32">
                  <c:v>0.52158650513658766</c:v>
                </c:pt>
                <c:pt idx="33">
                  <c:v>0.52158650513658766</c:v>
                </c:pt>
                <c:pt idx="34">
                  <c:v>0.52158650513658766</c:v>
                </c:pt>
                <c:pt idx="35">
                  <c:v>0.52158650513658766</c:v>
                </c:pt>
                <c:pt idx="36">
                  <c:v>0.52158650513658766</c:v>
                </c:pt>
                <c:pt idx="37">
                  <c:v>0.52158650513658766</c:v>
                </c:pt>
                <c:pt idx="38">
                  <c:v>0.52158650513658766</c:v>
                </c:pt>
                <c:pt idx="39">
                  <c:v>0.52158650513658766</c:v>
                </c:pt>
                <c:pt idx="40">
                  <c:v>0.52158650513658766</c:v>
                </c:pt>
                <c:pt idx="41">
                  <c:v>0.52158650513658766</c:v>
                </c:pt>
                <c:pt idx="42">
                  <c:v>0.52158650513658766</c:v>
                </c:pt>
                <c:pt idx="43">
                  <c:v>0.52158650513658766</c:v>
                </c:pt>
                <c:pt idx="44">
                  <c:v>0.52158650513658766</c:v>
                </c:pt>
                <c:pt idx="45">
                  <c:v>0.52158650513658766</c:v>
                </c:pt>
                <c:pt idx="46">
                  <c:v>0.52158650513658766</c:v>
                </c:pt>
                <c:pt idx="47">
                  <c:v>0.52158650513658766</c:v>
                </c:pt>
                <c:pt idx="48">
                  <c:v>0.52158650513658766</c:v>
                </c:pt>
                <c:pt idx="49">
                  <c:v>0.52158650513658766</c:v>
                </c:pt>
                <c:pt idx="50">
                  <c:v>0.52158650513658766</c:v>
                </c:pt>
                <c:pt idx="51">
                  <c:v>0.52158650513658766</c:v>
                </c:pt>
                <c:pt idx="52">
                  <c:v>0.52158650513658766</c:v>
                </c:pt>
                <c:pt idx="53">
                  <c:v>0.52158650513658766</c:v>
                </c:pt>
                <c:pt idx="54">
                  <c:v>0.52158650513658766</c:v>
                </c:pt>
                <c:pt idx="55">
                  <c:v>0.52158650513658766</c:v>
                </c:pt>
                <c:pt idx="56">
                  <c:v>0.52158650513658766</c:v>
                </c:pt>
                <c:pt idx="57">
                  <c:v>0.52158650513658766</c:v>
                </c:pt>
                <c:pt idx="58">
                  <c:v>0.52158650513658766</c:v>
                </c:pt>
                <c:pt idx="59">
                  <c:v>0.52158650513658766</c:v>
                </c:pt>
                <c:pt idx="60">
                  <c:v>0.52158650513658766</c:v>
                </c:pt>
                <c:pt idx="61">
                  <c:v>0.52158650513658766</c:v>
                </c:pt>
                <c:pt idx="62">
                  <c:v>0.52158650513658766</c:v>
                </c:pt>
                <c:pt idx="63">
                  <c:v>0.52158650513658766</c:v>
                </c:pt>
                <c:pt idx="64">
                  <c:v>0.52158650513658766</c:v>
                </c:pt>
                <c:pt idx="65">
                  <c:v>0.52158650513658766</c:v>
                </c:pt>
                <c:pt idx="66">
                  <c:v>0.52158650513658766</c:v>
                </c:pt>
                <c:pt idx="67">
                  <c:v>0.52158650513658766</c:v>
                </c:pt>
                <c:pt idx="68">
                  <c:v>0.52158650513658766</c:v>
                </c:pt>
                <c:pt idx="69">
                  <c:v>0.52158650513658766</c:v>
                </c:pt>
                <c:pt idx="70">
                  <c:v>0.52158650513658766</c:v>
                </c:pt>
                <c:pt idx="71">
                  <c:v>0.52158650513658766</c:v>
                </c:pt>
                <c:pt idx="72">
                  <c:v>0.52158650513658766</c:v>
                </c:pt>
                <c:pt idx="73">
                  <c:v>0.52158650513658766</c:v>
                </c:pt>
                <c:pt idx="74">
                  <c:v>0.52158650513658766</c:v>
                </c:pt>
                <c:pt idx="75">
                  <c:v>0.52158650513658766</c:v>
                </c:pt>
                <c:pt idx="76">
                  <c:v>0.52158650513658766</c:v>
                </c:pt>
                <c:pt idx="77">
                  <c:v>0.52158650513658766</c:v>
                </c:pt>
                <c:pt idx="78">
                  <c:v>0.52158650513658766</c:v>
                </c:pt>
                <c:pt idx="79">
                  <c:v>0.52158650513658766</c:v>
                </c:pt>
                <c:pt idx="80">
                  <c:v>0.52158650513658766</c:v>
                </c:pt>
                <c:pt idx="81">
                  <c:v>0.52158650513658766</c:v>
                </c:pt>
                <c:pt idx="82">
                  <c:v>0.52158650513658766</c:v>
                </c:pt>
                <c:pt idx="83">
                  <c:v>0.52158650513658766</c:v>
                </c:pt>
                <c:pt idx="84">
                  <c:v>0.52158650513658766</c:v>
                </c:pt>
                <c:pt idx="85">
                  <c:v>0.52158650513658766</c:v>
                </c:pt>
                <c:pt idx="86">
                  <c:v>0.52158650513658766</c:v>
                </c:pt>
                <c:pt idx="87">
                  <c:v>0.52158650513658766</c:v>
                </c:pt>
                <c:pt idx="88">
                  <c:v>0.52158650513658766</c:v>
                </c:pt>
                <c:pt idx="89">
                  <c:v>0.52158650513658766</c:v>
                </c:pt>
                <c:pt idx="90">
                  <c:v>0.52158650513658766</c:v>
                </c:pt>
                <c:pt idx="91">
                  <c:v>0.52158650513658766</c:v>
                </c:pt>
                <c:pt idx="92">
                  <c:v>0.52158650513658766</c:v>
                </c:pt>
                <c:pt idx="93">
                  <c:v>0.52158650513658766</c:v>
                </c:pt>
                <c:pt idx="94">
                  <c:v>0.52158650513658766</c:v>
                </c:pt>
                <c:pt idx="95">
                  <c:v>0.52158650513658766</c:v>
                </c:pt>
                <c:pt idx="96">
                  <c:v>0.52158650513658766</c:v>
                </c:pt>
                <c:pt idx="97">
                  <c:v>0.52158650513658766</c:v>
                </c:pt>
                <c:pt idx="98">
                  <c:v>0.52158650513658766</c:v>
                </c:pt>
                <c:pt idx="99">
                  <c:v>0.52158650513658766</c:v>
                </c:pt>
                <c:pt idx="100">
                  <c:v>0.52158650513658766</c:v>
                </c:pt>
                <c:pt idx="101">
                  <c:v>0.52158650513658766</c:v>
                </c:pt>
                <c:pt idx="102">
                  <c:v>0.52158650513658766</c:v>
                </c:pt>
                <c:pt idx="103">
                  <c:v>0.52158650513658766</c:v>
                </c:pt>
                <c:pt idx="104">
                  <c:v>0.52158650513658766</c:v>
                </c:pt>
                <c:pt idx="105">
                  <c:v>0.52158650513658766</c:v>
                </c:pt>
                <c:pt idx="106">
                  <c:v>0.52158650513658766</c:v>
                </c:pt>
                <c:pt idx="107">
                  <c:v>0.52158650513658766</c:v>
                </c:pt>
                <c:pt idx="108">
                  <c:v>0.52158650513658766</c:v>
                </c:pt>
                <c:pt idx="109">
                  <c:v>0.52158650513658766</c:v>
                </c:pt>
                <c:pt idx="110">
                  <c:v>0.52158650513658766</c:v>
                </c:pt>
                <c:pt idx="111">
                  <c:v>0.52158650513658766</c:v>
                </c:pt>
                <c:pt idx="112">
                  <c:v>0.52158650513658766</c:v>
                </c:pt>
                <c:pt idx="113">
                  <c:v>0.52158650513658766</c:v>
                </c:pt>
                <c:pt idx="114">
                  <c:v>0.52158650513658766</c:v>
                </c:pt>
                <c:pt idx="115">
                  <c:v>0.52158650513658766</c:v>
                </c:pt>
                <c:pt idx="116">
                  <c:v>0.52158650513658766</c:v>
                </c:pt>
                <c:pt idx="117">
                  <c:v>0.52158650513658766</c:v>
                </c:pt>
                <c:pt idx="118">
                  <c:v>0.52158650513658766</c:v>
                </c:pt>
                <c:pt idx="119">
                  <c:v>0.52158650513658766</c:v>
                </c:pt>
                <c:pt idx="120">
                  <c:v>0.52158650513658766</c:v>
                </c:pt>
                <c:pt idx="121">
                  <c:v>0.52158650513658766</c:v>
                </c:pt>
                <c:pt idx="122">
                  <c:v>0.52158650513658766</c:v>
                </c:pt>
                <c:pt idx="123">
                  <c:v>0.52158650513658766</c:v>
                </c:pt>
                <c:pt idx="124">
                  <c:v>0.52158650513658766</c:v>
                </c:pt>
                <c:pt idx="125">
                  <c:v>0.52158650513658766</c:v>
                </c:pt>
                <c:pt idx="126">
                  <c:v>0.52158650513658766</c:v>
                </c:pt>
                <c:pt idx="127">
                  <c:v>0.52158650513658766</c:v>
                </c:pt>
                <c:pt idx="128">
                  <c:v>0.52158650513658766</c:v>
                </c:pt>
                <c:pt idx="129">
                  <c:v>0.52158650513658766</c:v>
                </c:pt>
                <c:pt idx="130">
                  <c:v>0.52158650513658766</c:v>
                </c:pt>
                <c:pt idx="131">
                  <c:v>0.52158650513658766</c:v>
                </c:pt>
                <c:pt idx="132">
                  <c:v>0.52158650513658766</c:v>
                </c:pt>
                <c:pt idx="133">
                  <c:v>0.52158650513658766</c:v>
                </c:pt>
                <c:pt idx="134">
                  <c:v>0.52158650513658766</c:v>
                </c:pt>
                <c:pt idx="135">
                  <c:v>0.52158650513658766</c:v>
                </c:pt>
                <c:pt idx="136">
                  <c:v>0.52158650513658766</c:v>
                </c:pt>
                <c:pt idx="137">
                  <c:v>0.52158650513658766</c:v>
                </c:pt>
                <c:pt idx="138">
                  <c:v>0.52158650513658766</c:v>
                </c:pt>
                <c:pt idx="139">
                  <c:v>0.52158650513658766</c:v>
                </c:pt>
                <c:pt idx="140">
                  <c:v>0.52158650513658766</c:v>
                </c:pt>
                <c:pt idx="141">
                  <c:v>0.52158650513658766</c:v>
                </c:pt>
                <c:pt idx="142">
                  <c:v>0.52158650513658766</c:v>
                </c:pt>
                <c:pt idx="143">
                  <c:v>0.52158650513658766</c:v>
                </c:pt>
                <c:pt idx="144">
                  <c:v>0.52158650513658766</c:v>
                </c:pt>
                <c:pt idx="145">
                  <c:v>0.52158650513658766</c:v>
                </c:pt>
                <c:pt idx="146">
                  <c:v>0.52158650513658766</c:v>
                </c:pt>
                <c:pt idx="147">
                  <c:v>0.52158650513658766</c:v>
                </c:pt>
                <c:pt idx="148">
                  <c:v>0.52158650513658766</c:v>
                </c:pt>
                <c:pt idx="149">
                  <c:v>0.52158650513658766</c:v>
                </c:pt>
                <c:pt idx="150">
                  <c:v>0.52158650513658766</c:v>
                </c:pt>
                <c:pt idx="151">
                  <c:v>0.52158650513658766</c:v>
                </c:pt>
                <c:pt idx="152">
                  <c:v>0.52158650513658766</c:v>
                </c:pt>
                <c:pt idx="153">
                  <c:v>0.52158650513658766</c:v>
                </c:pt>
                <c:pt idx="154">
                  <c:v>0.52158650513658766</c:v>
                </c:pt>
                <c:pt idx="155">
                  <c:v>0.52158650513658766</c:v>
                </c:pt>
                <c:pt idx="156">
                  <c:v>0.52158650513658766</c:v>
                </c:pt>
                <c:pt idx="157">
                  <c:v>0.52158650513658766</c:v>
                </c:pt>
                <c:pt idx="158">
                  <c:v>0.52158650513658766</c:v>
                </c:pt>
                <c:pt idx="159">
                  <c:v>0.52158650513658766</c:v>
                </c:pt>
                <c:pt idx="160">
                  <c:v>0.52158650513658766</c:v>
                </c:pt>
                <c:pt idx="161">
                  <c:v>0.52158650513658766</c:v>
                </c:pt>
                <c:pt idx="162">
                  <c:v>0.52158650513658766</c:v>
                </c:pt>
                <c:pt idx="163">
                  <c:v>0.52158650513658766</c:v>
                </c:pt>
                <c:pt idx="164">
                  <c:v>0.52158650513658766</c:v>
                </c:pt>
                <c:pt idx="165">
                  <c:v>0.52158650513658766</c:v>
                </c:pt>
                <c:pt idx="166">
                  <c:v>0.52158650513658766</c:v>
                </c:pt>
                <c:pt idx="167">
                  <c:v>0.52158650513658766</c:v>
                </c:pt>
                <c:pt idx="168">
                  <c:v>0.52158650513658766</c:v>
                </c:pt>
                <c:pt idx="169">
                  <c:v>0.52158650513658766</c:v>
                </c:pt>
                <c:pt idx="170">
                  <c:v>0.52158650513658766</c:v>
                </c:pt>
                <c:pt idx="171">
                  <c:v>0.52158650513658766</c:v>
                </c:pt>
                <c:pt idx="172">
                  <c:v>0.52158650513658766</c:v>
                </c:pt>
                <c:pt idx="173">
                  <c:v>0.52158650513658766</c:v>
                </c:pt>
                <c:pt idx="174">
                  <c:v>0.52158650513658766</c:v>
                </c:pt>
                <c:pt idx="175">
                  <c:v>0.52158650513658766</c:v>
                </c:pt>
                <c:pt idx="176">
                  <c:v>0.52158650513658766</c:v>
                </c:pt>
                <c:pt idx="177">
                  <c:v>0.52158650513658766</c:v>
                </c:pt>
                <c:pt idx="178">
                  <c:v>0.52158650513658766</c:v>
                </c:pt>
                <c:pt idx="179">
                  <c:v>0.52158650513658766</c:v>
                </c:pt>
                <c:pt idx="180">
                  <c:v>0.52158650513658766</c:v>
                </c:pt>
                <c:pt idx="181">
                  <c:v>0.52158650513658766</c:v>
                </c:pt>
                <c:pt idx="182">
                  <c:v>0.52158650513658766</c:v>
                </c:pt>
                <c:pt idx="183">
                  <c:v>0.52158650513658766</c:v>
                </c:pt>
                <c:pt idx="184">
                  <c:v>0.52158650513658766</c:v>
                </c:pt>
                <c:pt idx="185">
                  <c:v>0.52158650513658766</c:v>
                </c:pt>
                <c:pt idx="186">
                  <c:v>0.52158650513658766</c:v>
                </c:pt>
                <c:pt idx="187">
                  <c:v>0.52158650513658766</c:v>
                </c:pt>
                <c:pt idx="188">
                  <c:v>0.52158650513658766</c:v>
                </c:pt>
                <c:pt idx="189">
                  <c:v>0.52158650513658766</c:v>
                </c:pt>
                <c:pt idx="190">
                  <c:v>0.52158650513658766</c:v>
                </c:pt>
                <c:pt idx="191">
                  <c:v>0.52158650513658766</c:v>
                </c:pt>
                <c:pt idx="192">
                  <c:v>0.52158650513658766</c:v>
                </c:pt>
                <c:pt idx="193">
                  <c:v>0.52158650513658766</c:v>
                </c:pt>
                <c:pt idx="194">
                  <c:v>0.52158650513658766</c:v>
                </c:pt>
                <c:pt idx="195">
                  <c:v>0.52158650513658766</c:v>
                </c:pt>
                <c:pt idx="196">
                  <c:v>0.52158650513658766</c:v>
                </c:pt>
                <c:pt idx="197">
                  <c:v>0.52158650513658766</c:v>
                </c:pt>
                <c:pt idx="198">
                  <c:v>0.52158650513658766</c:v>
                </c:pt>
                <c:pt idx="199">
                  <c:v>0.52158650513658766</c:v>
                </c:pt>
                <c:pt idx="200">
                  <c:v>0.52158650513658766</c:v>
                </c:pt>
                <c:pt idx="201">
                  <c:v>0.52158650513658766</c:v>
                </c:pt>
                <c:pt idx="202">
                  <c:v>0.52158650513658766</c:v>
                </c:pt>
                <c:pt idx="203">
                  <c:v>0.52158650513658766</c:v>
                </c:pt>
                <c:pt idx="204">
                  <c:v>0.52158650513658766</c:v>
                </c:pt>
                <c:pt idx="205">
                  <c:v>0.52158650513658766</c:v>
                </c:pt>
                <c:pt idx="206">
                  <c:v>0.52158650513658766</c:v>
                </c:pt>
                <c:pt idx="207">
                  <c:v>0.52158650513658766</c:v>
                </c:pt>
                <c:pt idx="208">
                  <c:v>0.52158650513658766</c:v>
                </c:pt>
                <c:pt idx="209">
                  <c:v>0.52158650513658766</c:v>
                </c:pt>
                <c:pt idx="210">
                  <c:v>0.52158650513658766</c:v>
                </c:pt>
                <c:pt idx="211">
                  <c:v>0.52158650513658766</c:v>
                </c:pt>
                <c:pt idx="212">
                  <c:v>0.52158650513658766</c:v>
                </c:pt>
                <c:pt idx="213">
                  <c:v>0.52158650513658766</c:v>
                </c:pt>
                <c:pt idx="214">
                  <c:v>0.52158650513658766</c:v>
                </c:pt>
              </c:numCache>
            </c:numRef>
          </c:val>
        </c:ser>
        <c:ser>
          <c:idx val="2"/>
          <c:order val="2"/>
          <c:tx>
            <c:strRef>
              <c:f>'2016-17 Basket'!$D$1</c:f>
              <c:strCache>
                <c:ptCount val="1"/>
                <c:pt idx="0">
                  <c:v>Wales Average</c:v>
                </c:pt>
              </c:strCache>
            </c:strRef>
          </c:tx>
          <c:spPr>
            <a:ln>
              <a:solidFill>
                <a:schemeClr val="accent3">
                  <a:lumMod val="75000"/>
                </a:schemeClr>
              </a:solidFill>
            </a:ln>
          </c:spPr>
          <c:marker>
            <c:symbol val="none"/>
          </c:marker>
          <c:cat>
            <c:strRef>
              <c:f>'2016-17 Basket'!$A$3:$A$217</c:f>
              <c:strCache>
                <c:ptCount val="215"/>
                <c:pt idx="0">
                  <c:v>PCT HARINGEY CCG</c:v>
                </c:pt>
                <c:pt idx="1">
                  <c:v>PCT MANSFIELD &amp; ASHFIELD CCG</c:v>
                </c:pt>
                <c:pt idx="2">
                  <c:v>PCT MILTON KEYNES CCG</c:v>
                </c:pt>
                <c:pt idx="3">
                  <c:v>PCT BEDFORDSHIRE CCG</c:v>
                </c:pt>
                <c:pt idx="4">
                  <c:v>PCT NOTTINGHAM CITY CCG</c:v>
                </c:pt>
                <c:pt idx="5">
                  <c:v>PCT NOTTINGHAM NORTH &amp; EAST CCG</c:v>
                </c:pt>
                <c:pt idx="6">
                  <c:v>PCT NEWARK &amp; SHERWOOD CCG</c:v>
                </c:pt>
                <c:pt idx="7">
                  <c:v>PCT NOTTINGHAM WEST CCG</c:v>
                </c:pt>
                <c:pt idx="8">
                  <c:v>PCT SLOUGH CCG</c:v>
                </c:pt>
                <c:pt idx="9">
                  <c:v>PCT RUSHCLIFFE CCG</c:v>
                </c:pt>
                <c:pt idx="10">
                  <c:v>PCT SOUTHERN DERBYSHIRE CCG</c:v>
                </c:pt>
                <c:pt idx="11">
                  <c:v>PCT CAMBRIDGESHIRE AND PETERBOROUGH CCG</c:v>
                </c:pt>
                <c:pt idx="12">
                  <c:v>PCT HULL CCG</c:v>
                </c:pt>
                <c:pt idx="13">
                  <c:v>PCT NENE CCG</c:v>
                </c:pt>
                <c:pt idx="14">
                  <c:v>PCT CHILTERN CCG</c:v>
                </c:pt>
                <c:pt idx="15">
                  <c:v>PCT LUTON CCG</c:v>
                </c:pt>
                <c:pt idx="16">
                  <c:v>PCT AYLESBURY VALE CCG</c:v>
                </c:pt>
                <c:pt idx="17">
                  <c:v>PCT HARDWICK CCG</c:v>
                </c:pt>
                <c:pt idx="18">
                  <c:v>PCT CORBY CCG</c:v>
                </c:pt>
                <c:pt idx="19">
                  <c:v>PCT BROMLEY CCG</c:v>
                </c:pt>
                <c:pt idx="20">
                  <c:v>PCT SOUTHAMPTON CCG</c:v>
                </c:pt>
                <c:pt idx="21">
                  <c:v>PCT ENFIELD CCG</c:v>
                </c:pt>
                <c:pt idx="22">
                  <c:v>PCT IPSWICH AND EAST SUFFOLK CCG</c:v>
                </c:pt>
                <c:pt idx="23">
                  <c:v>PCT WINDSOR, ASCOT AND MAIDENHEAD CCG</c:v>
                </c:pt>
                <c:pt idx="24">
                  <c:v>PCT SOUTH LINCOLNSHIRE CCG</c:v>
                </c:pt>
                <c:pt idx="25">
                  <c:v>PCT SOUTH WEST LINCOLNSHIRE CCG</c:v>
                </c:pt>
                <c:pt idx="26">
                  <c:v>PCT OXFORDSHIRE CCG</c:v>
                </c:pt>
                <c:pt idx="27">
                  <c:v>PCT PORTSMOUTH CCG</c:v>
                </c:pt>
                <c:pt idx="28">
                  <c:v>PCT NORTH EAST LINCOLNSHIRE CCG</c:v>
                </c:pt>
                <c:pt idx="29">
                  <c:v>PCT EAST LANCASHIRE CCG</c:v>
                </c:pt>
                <c:pt idx="30">
                  <c:v>PCT EASTERN CHESHIRE CCG</c:v>
                </c:pt>
                <c:pt idx="31">
                  <c:v>PCT BRACKNELL AND ASCOT CCG</c:v>
                </c:pt>
                <c:pt idx="32">
                  <c:v>PCT CAMDEN CCG</c:v>
                </c:pt>
                <c:pt idx="33">
                  <c:v>PCT NEWBURY AND DISTRICT CCG</c:v>
                </c:pt>
                <c:pt idx="34">
                  <c:v>PCT LINCOLNSHIRE WEST CCG</c:v>
                </c:pt>
                <c:pt idx="35">
                  <c:v>PCT NORTH &amp; WEST READING CCG</c:v>
                </c:pt>
                <c:pt idx="36">
                  <c:v>PCT ASHFORD CCG</c:v>
                </c:pt>
                <c:pt idx="37">
                  <c:v>PCT NORTH DERBYSHIRE CCG</c:v>
                </c:pt>
                <c:pt idx="38">
                  <c:v>PCT WEST SUFFOLK CCG</c:v>
                </c:pt>
                <c:pt idx="39">
                  <c:v>PCT GREAT YARMOUTH &amp; WAVENEY CCG</c:v>
                </c:pt>
                <c:pt idx="40">
                  <c:v>PCT WEST LEICESTERSHIRE CCG</c:v>
                </c:pt>
                <c:pt idx="41">
                  <c:v>PCT DORSET CCG</c:v>
                </c:pt>
                <c:pt idx="42">
                  <c:v>PCT BRENT CCG</c:v>
                </c:pt>
                <c:pt idx="43">
                  <c:v>PCT LINCOLNSHIRE EAST CCG</c:v>
                </c:pt>
                <c:pt idx="44">
                  <c:v>PCT KERNOW CCG</c:v>
                </c:pt>
                <c:pt idx="45">
                  <c:v>PCT ISLINGTON CCG</c:v>
                </c:pt>
                <c:pt idx="46">
                  <c:v>PCT WAKEFIELD CCG</c:v>
                </c:pt>
                <c:pt idx="47">
                  <c:v>Cardiff And Vale Uni - GP</c:v>
                </c:pt>
                <c:pt idx="48">
                  <c:v>PCT DUDLEY CCG</c:v>
                </c:pt>
                <c:pt idx="49">
                  <c:v>PCT BEXLEY CCG</c:v>
                </c:pt>
                <c:pt idx="50">
                  <c:v>PCT BASSETLAW CCG</c:v>
                </c:pt>
                <c:pt idx="51">
                  <c:v>PCT NORTH HAMPSHIRE CCG</c:v>
                </c:pt>
                <c:pt idx="52">
                  <c:v>PCT COVENTRY AND RUGBY CCG</c:v>
                </c:pt>
                <c:pt idx="53">
                  <c:v>PCT SOUTH WORCESTERSHIRE CCG</c:v>
                </c:pt>
                <c:pt idx="54">
                  <c:v>PCT SOUTH TYNESIDE CCG</c:v>
                </c:pt>
                <c:pt idx="55">
                  <c:v>PCT CROYDON CCG</c:v>
                </c:pt>
                <c:pt idx="56">
                  <c:v>PCT EAST LEICESTERSHIRE AND RUTLAND CCG</c:v>
                </c:pt>
                <c:pt idx="57">
                  <c:v>PCT WALTHAM FOREST CCG</c:v>
                </c:pt>
                <c:pt idx="58">
                  <c:v>PCT HEREFORDSHIRE CCG</c:v>
                </c:pt>
                <c:pt idx="59">
                  <c:v>PCT SANDWELL AND WEST BIRMINGHAM CCG</c:v>
                </c:pt>
                <c:pt idx="60">
                  <c:v>PCT NEWHAM CCG</c:v>
                </c:pt>
                <c:pt idx="61">
                  <c:v>PCT WOKINGHAM CCG</c:v>
                </c:pt>
                <c:pt idx="62">
                  <c:v>PCT FAREHAM AND GOSPORT CCG</c:v>
                </c:pt>
                <c:pt idx="63">
                  <c:v>PCT LEICESTER CITY CCG</c:v>
                </c:pt>
                <c:pt idx="64">
                  <c:v>PCT LAMBETH CCG</c:v>
                </c:pt>
                <c:pt idx="65">
                  <c:v>PCT EAST SURREY CCG</c:v>
                </c:pt>
                <c:pt idx="66">
                  <c:v>PCT WEST HAMPSHIRE CCG</c:v>
                </c:pt>
                <c:pt idx="67">
                  <c:v>PCT SUTTON CCG</c:v>
                </c:pt>
                <c:pt idx="68">
                  <c:v>PCT THURROCK CCG</c:v>
                </c:pt>
                <c:pt idx="69">
                  <c:v>PCT EAST STAFFORDSHIRE CCG</c:v>
                </c:pt>
                <c:pt idx="70">
                  <c:v>PCT BATH AND NORTH EAST SOMERSET CCG</c:v>
                </c:pt>
                <c:pt idx="71">
                  <c:v>PCT HILLINGDON CCG</c:v>
                </c:pt>
                <c:pt idx="72">
                  <c:v>PCT EAST RIDING OF YORKSHIRE CCG</c:v>
                </c:pt>
                <c:pt idx="73">
                  <c:v>PCT EALING CCG</c:v>
                </c:pt>
                <c:pt idx="74">
                  <c:v>PCT SOUTH EASTERN HAMPSHIRE CCG</c:v>
                </c:pt>
                <c:pt idx="75">
                  <c:v>PCT GLOUCESTERSHIRE CCG</c:v>
                </c:pt>
                <c:pt idx="76">
                  <c:v>PCT HARROW CCG</c:v>
                </c:pt>
                <c:pt idx="77">
                  <c:v>PCT SOUTHWARK CCG</c:v>
                </c:pt>
                <c:pt idx="78">
                  <c:v>PCT BARNET CCG</c:v>
                </c:pt>
                <c:pt idx="79">
                  <c:v>PCT BRADFORD CITY CCG</c:v>
                </c:pt>
                <c:pt idx="80">
                  <c:v>PCT LANCASHIRE NORTH CCG</c:v>
                </c:pt>
                <c:pt idx="81">
                  <c:v>PCT SE STAFFS &amp; SEISDON PENINSULAR CCG</c:v>
                </c:pt>
                <c:pt idx="82">
                  <c:v>PCT NORTH LINCOLNSHIRE CCG</c:v>
                </c:pt>
                <c:pt idx="83">
                  <c:v>Powys Teaching - GP</c:v>
                </c:pt>
                <c:pt idx="84">
                  <c:v>PCT SOUTH KENT COAST CCG</c:v>
                </c:pt>
                <c:pt idx="85">
                  <c:v>PCT NORTH SOMERSET CCG</c:v>
                </c:pt>
                <c:pt idx="86">
                  <c:v>PCT BIRMINGHAM SOUTH AND CENTRAL CCG</c:v>
                </c:pt>
                <c:pt idx="87">
                  <c:v>PCT WYRE FOREST CCG</c:v>
                </c:pt>
                <c:pt idx="88">
                  <c:v>Betsi Cadwaladr Uni - GP</c:v>
                </c:pt>
                <c:pt idx="89">
                  <c:v>PCT REDBRIDGE CCG</c:v>
                </c:pt>
                <c:pt idx="90">
                  <c:v>PCT NORTH STAFFORDSHIRE CCG</c:v>
                </c:pt>
                <c:pt idx="91">
                  <c:v>PCT BLACKPOOL CCG</c:v>
                </c:pt>
                <c:pt idx="92">
                  <c:v>PCT FYLDE &amp; WYRE CCG</c:v>
                </c:pt>
                <c:pt idx="93">
                  <c:v>PCT BURY CCG</c:v>
                </c:pt>
                <c:pt idx="94">
                  <c:v>PCT BIRMINGHAM CROSSCITY CCG</c:v>
                </c:pt>
                <c:pt idx="95">
                  <c:v>PCT GREATER PRESTON CCG</c:v>
                </c:pt>
                <c:pt idx="96">
                  <c:v>PCT CANTERBURY AND COASTAL CCG</c:v>
                </c:pt>
                <c:pt idx="97">
                  <c:v>PCT ROTHERHAM CCG</c:v>
                </c:pt>
                <c:pt idx="98">
                  <c:v>PCT SOUTH NORFOLK CCG</c:v>
                </c:pt>
                <c:pt idx="99">
                  <c:v>PCT BARNSLEY CCG</c:v>
                </c:pt>
                <c:pt idx="100">
                  <c:v>PCT SOUTH READING CCG</c:v>
                </c:pt>
                <c:pt idx="101">
                  <c:v>PCT SOMERSET CCG</c:v>
                </c:pt>
                <c:pt idx="102">
                  <c:v>PCT LEWISHAM CCG</c:v>
                </c:pt>
                <c:pt idx="103">
                  <c:v>PCT MERTON CCG</c:v>
                </c:pt>
                <c:pt idx="104">
                  <c:v>PCT BASILDON AND BRENTWOOD CCG</c:v>
                </c:pt>
                <c:pt idx="105">
                  <c:v>PCT NORTH EAST HAMPSHIRE AND FARNHAM CCG</c:v>
                </c:pt>
                <c:pt idx="106">
                  <c:v>PCT NORTH MANCHESTER CCG</c:v>
                </c:pt>
                <c:pt idx="107">
                  <c:v>PCT OLDHAM CCG</c:v>
                </c:pt>
                <c:pt idx="108">
                  <c:v>PCT WEST NORFOLK CCG</c:v>
                </c:pt>
                <c:pt idx="109">
                  <c:v>PCT RICHMOND CCG</c:v>
                </c:pt>
                <c:pt idx="110">
                  <c:v>PCT SURREY DOWNS CCG</c:v>
                </c:pt>
                <c:pt idx="111">
                  <c:v>PCT WIRRAL CCG</c:v>
                </c:pt>
                <c:pt idx="112">
                  <c:v>PCT VALE OF YORK CCG</c:v>
                </c:pt>
                <c:pt idx="113">
                  <c:v>PCT GREENWICH CCG</c:v>
                </c:pt>
                <c:pt idx="114">
                  <c:v>PCT CENTRAL LONDON (WESTMINSTER) CCG</c:v>
                </c:pt>
                <c:pt idx="115">
                  <c:v>PCT STAFFORD AND SURROUNDS CCG</c:v>
                </c:pt>
                <c:pt idx="116">
                  <c:v>PCT HARROGATE AND RURAL DISTRICT CCG</c:v>
                </c:pt>
                <c:pt idx="117">
                  <c:v>PCT SWINDON CCG</c:v>
                </c:pt>
                <c:pt idx="118">
                  <c:v>PCT HOUNSLOW CCG</c:v>
                </c:pt>
                <c:pt idx="119">
                  <c:v>PCT SOUTH WARWICKSHIRE CCG</c:v>
                </c:pt>
                <c:pt idx="120">
                  <c:v>PCT WEST ESSEX CCG</c:v>
                </c:pt>
                <c:pt idx="121">
                  <c:v>PCT LEEDS NORTH CCG</c:v>
                </c:pt>
                <c:pt idx="122">
                  <c:v>PCT STOKE ON TRENT CCG</c:v>
                </c:pt>
                <c:pt idx="123">
                  <c:v>PCT HERTS VALLEYS CCG</c:v>
                </c:pt>
                <c:pt idx="124">
                  <c:v>PCT CITY AND HACKNEY CCG</c:v>
                </c:pt>
                <c:pt idx="125">
                  <c:v>PCT NORTH, EAST, WEST DEVON CCG</c:v>
                </c:pt>
                <c:pt idx="126">
                  <c:v>PCT HAMBLETON, RICHMONDSHIRE AND WHITBY CCG</c:v>
                </c:pt>
                <c:pt idx="127">
                  <c:v>PCT CANNOCK CHASE CCG</c:v>
                </c:pt>
                <c:pt idx="128">
                  <c:v>PCT NORWICH CCG</c:v>
                </c:pt>
                <c:pt idx="129">
                  <c:v>PCT WARRINGTON CCG</c:v>
                </c:pt>
                <c:pt idx="130">
                  <c:v>PCT SOLIHULL CCG</c:v>
                </c:pt>
                <c:pt idx="131">
                  <c:v>PCT WARWICKSHIRE NORTH CCG</c:v>
                </c:pt>
                <c:pt idx="132">
                  <c:v>PCT COASTAL WEST SUSSEX CCG</c:v>
                </c:pt>
                <c:pt idx="133">
                  <c:v>PCT WEST LONDON (K&amp;C &amp; QPP) CCG</c:v>
                </c:pt>
                <c:pt idx="134">
                  <c:v>PCT BLACKBURN WITH DARWEN CCG</c:v>
                </c:pt>
                <c:pt idx="135">
                  <c:v>PCT CUMBRIA CCG</c:v>
                </c:pt>
                <c:pt idx="136">
                  <c:v>PCT HORSHAM AND MID SUSSEX CCG</c:v>
                </c:pt>
                <c:pt idx="137">
                  <c:v>PCT HAMMERSMITH AND FULHAM CCG</c:v>
                </c:pt>
                <c:pt idx="138">
                  <c:v>PCT SOUTH CHESHIRE CCG</c:v>
                </c:pt>
                <c:pt idx="139">
                  <c:v>PCT MID ESSEX CCG</c:v>
                </c:pt>
                <c:pt idx="140">
                  <c:v>PCT WANDSWORTH CCG</c:v>
                </c:pt>
                <c:pt idx="141">
                  <c:v>PCT CRAWLEY CCG</c:v>
                </c:pt>
                <c:pt idx="142">
                  <c:v>PCT SWALE CCG</c:v>
                </c:pt>
                <c:pt idx="143">
                  <c:v>PCT CHORLEY AND SOUTH RIBBLE CCG</c:v>
                </c:pt>
                <c:pt idx="144">
                  <c:v>Aneurin Bevan - GP</c:v>
                </c:pt>
                <c:pt idx="145">
                  <c:v>PCT BARKING &amp; DAGENHAM CCG</c:v>
                </c:pt>
                <c:pt idx="146">
                  <c:v>PCT NORTH NORFOLK CCG</c:v>
                </c:pt>
                <c:pt idx="147">
                  <c:v>PCT NORTH KIRKLEES CCG</c:v>
                </c:pt>
                <c:pt idx="148">
                  <c:v>PCT WILTSHIRE CCG</c:v>
                </c:pt>
                <c:pt idx="149">
                  <c:v>PCT TOWER HAMLETS CCG</c:v>
                </c:pt>
                <c:pt idx="150">
                  <c:v>PCT DARTFORD, GRAVESHAM AND SWANLEY CCG</c:v>
                </c:pt>
                <c:pt idx="151">
                  <c:v>PCT CENTRAL MANCHESTER CCG</c:v>
                </c:pt>
                <c:pt idx="152">
                  <c:v>PCT WALSALL CCG</c:v>
                </c:pt>
                <c:pt idx="153">
                  <c:v>PCT BRIGHTON &amp; HOVE CCG</c:v>
                </c:pt>
                <c:pt idx="154">
                  <c:v>PCT STOCKPORT CCG</c:v>
                </c:pt>
                <c:pt idx="155">
                  <c:v>PCT KNOWSLEY CCG</c:v>
                </c:pt>
                <c:pt idx="156">
                  <c:v>PCT KINGSTON CCG</c:v>
                </c:pt>
                <c:pt idx="157">
                  <c:v>PCT EAST AND NORTH HERTFORDSHIRE CCG</c:v>
                </c:pt>
                <c:pt idx="158">
                  <c:v>PCT SURREY HEATH CCG</c:v>
                </c:pt>
                <c:pt idx="159">
                  <c:v>Cwm Taf - GP</c:v>
                </c:pt>
                <c:pt idx="160">
                  <c:v>PCT THANET CCG</c:v>
                </c:pt>
                <c:pt idx="161">
                  <c:v>PCT SHEFFIELD CCG</c:v>
                </c:pt>
                <c:pt idx="162">
                  <c:v>PCT BRISTOL CCG</c:v>
                </c:pt>
                <c:pt idx="163">
                  <c:v>PCT AIREDALE, WHARFEDALE AND CRAVEN CCG</c:v>
                </c:pt>
                <c:pt idx="164">
                  <c:v>PCT NORTH WEST SURREY CCG</c:v>
                </c:pt>
                <c:pt idx="165">
                  <c:v>PCT SOUTH GLOUCESTERSHIRE CCG</c:v>
                </c:pt>
                <c:pt idx="166">
                  <c:v>PCT GREATER HUDDERSFIELD CCG</c:v>
                </c:pt>
                <c:pt idx="167">
                  <c:v>PCT WIGAN BOROUGH CCG</c:v>
                </c:pt>
                <c:pt idx="168">
                  <c:v>PCT GUILDFORD AND WAVERLEY CCG</c:v>
                </c:pt>
                <c:pt idx="169">
                  <c:v>PCT VALE ROYAL CCG</c:v>
                </c:pt>
                <c:pt idx="170">
                  <c:v>PCT HALTON CCG</c:v>
                </c:pt>
                <c:pt idx="171">
                  <c:v>PCT HEYWOOD, MIDDLETON &amp; ROCHDALE CCG</c:v>
                </c:pt>
                <c:pt idx="172">
                  <c:v>PCT SHROPSHIRE CCG</c:v>
                </c:pt>
                <c:pt idx="173">
                  <c:v>PCT REDDITCH AND BROMSGROVE CCG</c:v>
                </c:pt>
                <c:pt idx="174">
                  <c:v>PCT WEST KENT CCG</c:v>
                </c:pt>
                <c:pt idx="175">
                  <c:v>PCT SOUTH MANCHESTER CCG</c:v>
                </c:pt>
                <c:pt idx="176">
                  <c:v>PCT HAVERING CCG</c:v>
                </c:pt>
                <c:pt idx="177">
                  <c:v>PCT HARTLEPOOL AND STOCKTON-ON-TEES CCG</c:v>
                </c:pt>
                <c:pt idx="178">
                  <c:v>PCT DONCASTER CCG</c:v>
                </c:pt>
                <c:pt idx="179">
                  <c:v>PCT SOUTHPORT AND FORMBY CCG</c:v>
                </c:pt>
                <c:pt idx="180">
                  <c:v>PCT TELFORD &amp; WREKIN CCG</c:v>
                </c:pt>
                <c:pt idx="181">
                  <c:v>PCT WEST LANCASHIRE CCG</c:v>
                </c:pt>
                <c:pt idx="182">
                  <c:v>Hywel Dda - GP</c:v>
                </c:pt>
                <c:pt idx="183">
                  <c:v>PCT DARLINGTON CCG</c:v>
                </c:pt>
                <c:pt idx="184">
                  <c:v>PCT WOLVERHAMPTON CCG</c:v>
                </c:pt>
                <c:pt idx="185">
                  <c:v>PCT NORTH DURHAM CCG</c:v>
                </c:pt>
                <c:pt idx="186">
                  <c:v>PCT DURHAM DALES,EASINGTON &amp; SEDGEFIELD CCG</c:v>
                </c:pt>
                <c:pt idx="187">
                  <c:v>PCT ISLE OF WIGHT CCG</c:v>
                </c:pt>
                <c:pt idx="188">
                  <c:v>PCT TRAFFORD CCG</c:v>
                </c:pt>
                <c:pt idx="189">
                  <c:v>PCT LEEDS WEST CCG</c:v>
                </c:pt>
                <c:pt idx="190">
                  <c:v>Abertawe Bro Morgannwg Uni - GP</c:v>
                </c:pt>
                <c:pt idx="191">
                  <c:v>PCT SOUTH DEVON AND TORBAY CCG</c:v>
                </c:pt>
                <c:pt idx="192">
                  <c:v>PCT HIGH WEALD LEWES HAVENS CCG</c:v>
                </c:pt>
                <c:pt idx="193">
                  <c:v>PCT SCARBOROUGH AND RYEDALE CCG</c:v>
                </c:pt>
                <c:pt idx="194">
                  <c:v>PCT BRADFORD DISTRICTS CCG</c:v>
                </c:pt>
                <c:pt idx="195">
                  <c:v>PCT CASTLE POINT AND ROCHFORD CCG</c:v>
                </c:pt>
                <c:pt idx="196">
                  <c:v>PCT WEST CHESHIRE CCG</c:v>
                </c:pt>
                <c:pt idx="197">
                  <c:v>PCT HASTINGS &amp; ROTHER CCG</c:v>
                </c:pt>
                <c:pt idx="198">
                  <c:v>PCT LEEDS SOUTH AND EAST CCG</c:v>
                </c:pt>
                <c:pt idx="199">
                  <c:v>PCT NORTH TYNESIDE CCG</c:v>
                </c:pt>
                <c:pt idx="200">
                  <c:v>PCT TAMESIDE AND GLOSSOP CCG</c:v>
                </c:pt>
                <c:pt idx="201">
                  <c:v>PCT NEWCASTLE GATESHEAD CCG</c:v>
                </c:pt>
                <c:pt idx="202">
                  <c:v>PCT NORTH EAST ESSEX CCG</c:v>
                </c:pt>
                <c:pt idx="203">
                  <c:v>PCT ST HELENS CCG</c:v>
                </c:pt>
                <c:pt idx="204">
                  <c:v>PCT BOLTON CCG</c:v>
                </c:pt>
                <c:pt idx="205">
                  <c:v>PCT SUNDERLAND CCG</c:v>
                </c:pt>
                <c:pt idx="206">
                  <c:v>PCT NORTHUMBERLAND CCG</c:v>
                </c:pt>
                <c:pt idx="207">
                  <c:v>PCT SOUTHEND CCG</c:v>
                </c:pt>
                <c:pt idx="208">
                  <c:v>PCT LIVERPOOL CCG</c:v>
                </c:pt>
                <c:pt idx="209">
                  <c:v>PCT SOUTH TEES CCG</c:v>
                </c:pt>
                <c:pt idx="210">
                  <c:v>PCT MEDWAY CCG</c:v>
                </c:pt>
                <c:pt idx="211">
                  <c:v>PCT EASTBOURNE, HAILSHAM AND SEAFORD CCG</c:v>
                </c:pt>
                <c:pt idx="212">
                  <c:v>PCT CALDERDALE CCG</c:v>
                </c:pt>
                <c:pt idx="213">
                  <c:v>PCT SOUTH SEFTON CCG</c:v>
                </c:pt>
                <c:pt idx="214">
                  <c:v>PCT SALFORD CCG</c:v>
                </c:pt>
              </c:strCache>
            </c:strRef>
          </c:cat>
          <c:val>
            <c:numRef>
              <c:f>'2016-17 Basket'!$D$3:$D$217</c:f>
              <c:numCache>
                <c:formatCode>0.00%</c:formatCode>
                <c:ptCount val="215"/>
                <c:pt idx="0">
                  <c:v>0.49480000000000002</c:v>
                </c:pt>
                <c:pt idx="1">
                  <c:v>0.49480000000000002</c:v>
                </c:pt>
                <c:pt idx="2">
                  <c:v>0.49480000000000002</c:v>
                </c:pt>
                <c:pt idx="3">
                  <c:v>0.49480000000000002</c:v>
                </c:pt>
                <c:pt idx="4">
                  <c:v>0.49480000000000002</c:v>
                </c:pt>
                <c:pt idx="5">
                  <c:v>0.49480000000000002</c:v>
                </c:pt>
                <c:pt idx="6">
                  <c:v>0.49480000000000002</c:v>
                </c:pt>
                <c:pt idx="7">
                  <c:v>0.49480000000000002</c:v>
                </c:pt>
                <c:pt idx="8">
                  <c:v>0.49480000000000002</c:v>
                </c:pt>
                <c:pt idx="9">
                  <c:v>0.49480000000000002</c:v>
                </c:pt>
                <c:pt idx="10">
                  <c:v>0.49480000000000002</c:v>
                </c:pt>
                <c:pt idx="11">
                  <c:v>0.49480000000000002</c:v>
                </c:pt>
                <c:pt idx="12">
                  <c:v>0.49480000000000002</c:v>
                </c:pt>
                <c:pt idx="13">
                  <c:v>0.49480000000000002</c:v>
                </c:pt>
                <c:pt idx="14">
                  <c:v>0.49480000000000002</c:v>
                </c:pt>
                <c:pt idx="15">
                  <c:v>0.49480000000000002</c:v>
                </c:pt>
                <c:pt idx="16">
                  <c:v>0.49480000000000002</c:v>
                </c:pt>
                <c:pt idx="17">
                  <c:v>0.49480000000000002</c:v>
                </c:pt>
                <c:pt idx="18">
                  <c:v>0.49480000000000002</c:v>
                </c:pt>
                <c:pt idx="19">
                  <c:v>0.49480000000000002</c:v>
                </c:pt>
                <c:pt idx="20">
                  <c:v>0.49480000000000002</c:v>
                </c:pt>
                <c:pt idx="21">
                  <c:v>0.49480000000000002</c:v>
                </c:pt>
                <c:pt idx="22">
                  <c:v>0.49480000000000002</c:v>
                </c:pt>
                <c:pt idx="23">
                  <c:v>0.49480000000000002</c:v>
                </c:pt>
                <c:pt idx="24">
                  <c:v>0.49480000000000002</c:v>
                </c:pt>
                <c:pt idx="25">
                  <c:v>0.49480000000000002</c:v>
                </c:pt>
                <c:pt idx="26">
                  <c:v>0.49480000000000002</c:v>
                </c:pt>
                <c:pt idx="27">
                  <c:v>0.49480000000000002</c:v>
                </c:pt>
                <c:pt idx="28">
                  <c:v>0.49480000000000002</c:v>
                </c:pt>
                <c:pt idx="29">
                  <c:v>0.49480000000000002</c:v>
                </c:pt>
                <c:pt idx="30">
                  <c:v>0.49480000000000002</c:v>
                </c:pt>
                <c:pt idx="31">
                  <c:v>0.49480000000000002</c:v>
                </c:pt>
                <c:pt idx="32">
                  <c:v>0.49480000000000002</c:v>
                </c:pt>
                <c:pt idx="33">
                  <c:v>0.49480000000000002</c:v>
                </c:pt>
                <c:pt idx="34">
                  <c:v>0.49480000000000002</c:v>
                </c:pt>
                <c:pt idx="35">
                  <c:v>0.49480000000000002</c:v>
                </c:pt>
                <c:pt idx="36">
                  <c:v>0.49480000000000002</c:v>
                </c:pt>
                <c:pt idx="37">
                  <c:v>0.49480000000000002</c:v>
                </c:pt>
                <c:pt idx="38">
                  <c:v>0.49480000000000002</c:v>
                </c:pt>
                <c:pt idx="39">
                  <c:v>0.49480000000000002</c:v>
                </c:pt>
                <c:pt idx="40">
                  <c:v>0.49480000000000002</c:v>
                </c:pt>
                <c:pt idx="41">
                  <c:v>0.49480000000000002</c:v>
                </c:pt>
                <c:pt idx="42">
                  <c:v>0.49480000000000002</c:v>
                </c:pt>
                <c:pt idx="43">
                  <c:v>0.49480000000000002</c:v>
                </c:pt>
                <c:pt idx="44">
                  <c:v>0.49480000000000002</c:v>
                </c:pt>
                <c:pt idx="45">
                  <c:v>0.49480000000000002</c:v>
                </c:pt>
                <c:pt idx="46">
                  <c:v>0.49480000000000002</c:v>
                </c:pt>
                <c:pt idx="47">
                  <c:v>0.49480000000000002</c:v>
                </c:pt>
                <c:pt idx="48">
                  <c:v>0.49480000000000002</c:v>
                </c:pt>
                <c:pt idx="49">
                  <c:v>0.49480000000000002</c:v>
                </c:pt>
                <c:pt idx="50">
                  <c:v>0.49480000000000002</c:v>
                </c:pt>
                <c:pt idx="51">
                  <c:v>0.49480000000000002</c:v>
                </c:pt>
                <c:pt idx="52">
                  <c:v>0.49480000000000002</c:v>
                </c:pt>
                <c:pt idx="53">
                  <c:v>0.49480000000000002</c:v>
                </c:pt>
                <c:pt idx="54">
                  <c:v>0.49480000000000002</c:v>
                </c:pt>
                <c:pt idx="55">
                  <c:v>0.49480000000000002</c:v>
                </c:pt>
                <c:pt idx="56">
                  <c:v>0.49480000000000002</c:v>
                </c:pt>
                <c:pt idx="57">
                  <c:v>0.49480000000000002</c:v>
                </c:pt>
                <c:pt idx="58">
                  <c:v>0.49480000000000002</c:v>
                </c:pt>
                <c:pt idx="59">
                  <c:v>0.49480000000000002</c:v>
                </c:pt>
                <c:pt idx="60">
                  <c:v>0.49480000000000002</c:v>
                </c:pt>
                <c:pt idx="61">
                  <c:v>0.49480000000000002</c:v>
                </c:pt>
                <c:pt idx="62">
                  <c:v>0.49480000000000002</c:v>
                </c:pt>
                <c:pt idx="63">
                  <c:v>0.49480000000000002</c:v>
                </c:pt>
                <c:pt idx="64">
                  <c:v>0.49480000000000002</c:v>
                </c:pt>
                <c:pt idx="65">
                  <c:v>0.49480000000000002</c:v>
                </c:pt>
                <c:pt idx="66">
                  <c:v>0.49480000000000002</c:v>
                </c:pt>
                <c:pt idx="67">
                  <c:v>0.49480000000000002</c:v>
                </c:pt>
                <c:pt idx="68">
                  <c:v>0.49480000000000002</c:v>
                </c:pt>
                <c:pt idx="69">
                  <c:v>0.49480000000000002</c:v>
                </c:pt>
                <c:pt idx="70">
                  <c:v>0.49480000000000002</c:v>
                </c:pt>
                <c:pt idx="71">
                  <c:v>0.49480000000000002</c:v>
                </c:pt>
                <c:pt idx="72">
                  <c:v>0.49480000000000002</c:v>
                </c:pt>
                <c:pt idx="73">
                  <c:v>0.49480000000000002</c:v>
                </c:pt>
                <c:pt idx="74">
                  <c:v>0.49480000000000002</c:v>
                </c:pt>
                <c:pt idx="75">
                  <c:v>0.49480000000000002</c:v>
                </c:pt>
                <c:pt idx="76">
                  <c:v>0.49480000000000002</c:v>
                </c:pt>
                <c:pt idx="77">
                  <c:v>0.49480000000000002</c:v>
                </c:pt>
                <c:pt idx="78">
                  <c:v>0.49480000000000002</c:v>
                </c:pt>
                <c:pt idx="79">
                  <c:v>0.49480000000000002</c:v>
                </c:pt>
                <c:pt idx="80">
                  <c:v>0.49480000000000002</c:v>
                </c:pt>
                <c:pt idx="81">
                  <c:v>0.49480000000000002</c:v>
                </c:pt>
                <c:pt idx="82">
                  <c:v>0.49480000000000002</c:v>
                </c:pt>
                <c:pt idx="83">
                  <c:v>0.49480000000000002</c:v>
                </c:pt>
                <c:pt idx="84">
                  <c:v>0.49480000000000002</c:v>
                </c:pt>
                <c:pt idx="85">
                  <c:v>0.49480000000000002</c:v>
                </c:pt>
                <c:pt idx="86">
                  <c:v>0.49480000000000002</c:v>
                </c:pt>
                <c:pt idx="87">
                  <c:v>0.49480000000000002</c:v>
                </c:pt>
                <c:pt idx="88">
                  <c:v>0.49480000000000002</c:v>
                </c:pt>
                <c:pt idx="89">
                  <c:v>0.49480000000000002</c:v>
                </c:pt>
                <c:pt idx="90">
                  <c:v>0.49480000000000002</c:v>
                </c:pt>
                <c:pt idx="91">
                  <c:v>0.49480000000000002</c:v>
                </c:pt>
                <c:pt idx="92">
                  <c:v>0.49480000000000002</c:v>
                </c:pt>
                <c:pt idx="93">
                  <c:v>0.49480000000000002</c:v>
                </c:pt>
                <c:pt idx="94">
                  <c:v>0.49480000000000002</c:v>
                </c:pt>
                <c:pt idx="95">
                  <c:v>0.49480000000000002</c:v>
                </c:pt>
                <c:pt idx="96">
                  <c:v>0.49480000000000002</c:v>
                </c:pt>
                <c:pt idx="97">
                  <c:v>0.49480000000000002</c:v>
                </c:pt>
                <c:pt idx="98">
                  <c:v>0.49480000000000002</c:v>
                </c:pt>
                <c:pt idx="99">
                  <c:v>0.49480000000000002</c:v>
                </c:pt>
                <c:pt idx="100">
                  <c:v>0.49480000000000002</c:v>
                </c:pt>
                <c:pt idx="101">
                  <c:v>0.49480000000000002</c:v>
                </c:pt>
                <c:pt idx="102">
                  <c:v>0.49480000000000002</c:v>
                </c:pt>
                <c:pt idx="103">
                  <c:v>0.49480000000000002</c:v>
                </c:pt>
                <c:pt idx="104">
                  <c:v>0.49480000000000002</c:v>
                </c:pt>
                <c:pt idx="105">
                  <c:v>0.49480000000000002</c:v>
                </c:pt>
                <c:pt idx="106">
                  <c:v>0.49480000000000002</c:v>
                </c:pt>
                <c:pt idx="107">
                  <c:v>0.49480000000000002</c:v>
                </c:pt>
                <c:pt idx="108">
                  <c:v>0.49480000000000002</c:v>
                </c:pt>
                <c:pt idx="109">
                  <c:v>0.49480000000000002</c:v>
                </c:pt>
                <c:pt idx="110">
                  <c:v>0.49480000000000002</c:v>
                </c:pt>
                <c:pt idx="111">
                  <c:v>0.49480000000000002</c:v>
                </c:pt>
                <c:pt idx="112">
                  <c:v>0.49480000000000002</c:v>
                </c:pt>
                <c:pt idx="113">
                  <c:v>0.49480000000000002</c:v>
                </c:pt>
                <c:pt idx="114">
                  <c:v>0.49480000000000002</c:v>
                </c:pt>
                <c:pt idx="115">
                  <c:v>0.49480000000000002</c:v>
                </c:pt>
                <c:pt idx="116">
                  <c:v>0.49480000000000002</c:v>
                </c:pt>
                <c:pt idx="117">
                  <c:v>0.49480000000000002</c:v>
                </c:pt>
                <c:pt idx="118">
                  <c:v>0.49480000000000002</c:v>
                </c:pt>
                <c:pt idx="119">
                  <c:v>0.49480000000000002</c:v>
                </c:pt>
                <c:pt idx="120">
                  <c:v>0.49480000000000002</c:v>
                </c:pt>
                <c:pt idx="121">
                  <c:v>0.49480000000000002</c:v>
                </c:pt>
                <c:pt idx="122">
                  <c:v>0.49480000000000002</c:v>
                </c:pt>
                <c:pt idx="123">
                  <c:v>0.49480000000000002</c:v>
                </c:pt>
                <c:pt idx="124">
                  <c:v>0.49480000000000002</c:v>
                </c:pt>
                <c:pt idx="125">
                  <c:v>0.49480000000000002</c:v>
                </c:pt>
                <c:pt idx="126">
                  <c:v>0.49480000000000002</c:v>
                </c:pt>
                <c:pt idx="127">
                  <c:v>0.49480000000000002</c:v>
                </c:pt>
                <c:pt idx="128">
                  <c:v>0.49480000000000002</c:v>
                </c:pt>
                <c:pt idx="129">
                  <c:v>0.49480000000000002</c:v>
                </c:pt>
                <c:pt idx="130">
                  <c:v>0.49480000000000002</c:v>
                </c:pt>
                <c:pt idx="131">
                  <c:v>0.49480000000000002</c:v>
                </c:pt>
                <c:pt idx="132">
                  <c:v>0.49480000000000002</c:v>
                </c:pt>
                <c:pt idx="133">
                  <c:v>0.49480000000000002</c:v>
                </c:pt>
                <c:pt idx="134">
                  <c:v>0.49480000000000002</c:v>
                </c:pt>
                <c:pt idx="135">
                  <c:v>0.49480000000000002</c:v>
                </c:pt>
                <c:pt idx="136">
                  <c:v>0.49480000000000002</c:v>
                </c:pt>
                <c:pt idx="137">
                  <c:v>0.49480000000000002</c:v>
                </c:pt>
                <c:pt idx="138">
                  <c:v>0.49480000000000002</c:v>
                </c:pt>
                <c:pt idx="139">
                  <c:v>0.49480000000000002</c:v>
                </c:pt>
                <c:pt idx="140">
                  <c:v>0.49480000000000002</c:v>
                </c:pt>
                <c:pt idx="141">
                  <c:v>0.49480000000000002</c:v>
                </c:pt>
                <c:pt idx="142">
                  <c:v>0.49480000000000002</c:v>
                </c:pt>
                <c:pt idx="143">
                  <c:v>0.49480000000000002</c:v>
                </c:pt>
                <c:pt idx="144">
                  <c:v>0.49480000000000002</c:v>
                </c:pt>
                <c:pt idx="145">
                  <c:v>0.49480000000000002</c:v>
                </c:pt>
                <c:pt idx="146">
                  <c:v>0.49480000000000002</c:v>
                </c:pt>
                <c:pt idx="147">
                  <c:v>0.49480000000000002</c:v>
                </c:pt>
                <c:pt idx="148">
                  <c:v>0.49480000000000002</c:v>
                </c:pt>
                <c:pt idx="149">
                  <c:v>0.49480000000000002</c:v>
                </c:pt>
                <c:pt idx="150">
                  <c:v>0.49480000000000002</c:v>
                </c:pt>
                <c:pt idx="151">
                  <c:v>0.49480000000000002</c:v>
                </c:pt>
                <c:pt idx="152">
                  <c:v>0.49480000000000002</c:v>
                </c:pt>
                <c:pt idx="153">
                  <c:v>0.49480000000000002</c:v>
                </c:pt>
                <c:pt idx="154">
                  <c:v>0.49480000000000002</c:v>
                </c:pt>
                <c:pt idx="155">
                  <c:v>0.49480000000000002</c:v>
                </c:pt>
                <c:pt idx="156">
                  <c:v>0.49480000000000002</c:v>
                </c:pt>
                <c:pt idx="157">
                  <c:v>0.49480000000000002</c:v>
                </c:pt>
                <c:pt idx="158">
                  <c:v>0.49480000000000002</c:v>
                </c:pt>
                <c:pt idx="159">
                  <c:v>0.49480000000000002</c:v>
                </c:pt>
                <c:pt idx="160">
                  <c:v>0.49480000000000002</c:v>
                </c:pt>
                <c:pt idx="161">
                  <c:v>0.49480000000000002</c:v>
                </c:pt>
                <c:pt idx="162">
                  <c:v>0.49480000000000002</c:v>
                </c:pt>
                <c:pt idx="163">
                  <c:v>0.49480000000000002</c:v>
                </c:pt>
                <c:pt idx="164">
                  <c:v>0.49480000000000002</c:v>
                </c:pt>
                <c:pt idx="165">
                  <c:v>0.49480000000000002</c:v>
                </c:pt>
                <c:pt idx="166">
                  <c:v>0.49480000000000002</c:v>
                </c:pt>
                <c:pt idx="167">
                  <c:v>0.49480000000000002</c:v>
                </c:pt>
                <c:pt idx="168">
                  <c:v>0.49480000000000002</c:v>
                </c:pt>
                <c:pt idx="169">
                  <c:v>0.49480000000000002</c:v>
                </c:pt>
                <c:pt idx="170">
                  <c:v>0.49480000000000002</c:v>
                </c:pt>
                <c:pt idx="171">
                  <c:v>0.49480000000000002</c:v>
                </c:pt>
                <c:pt idx="172">
                  <c:v>0.49480000000000002</c:v>
                </c:pt>
                <c:pt idx="173">
                  <c:v>0.49480000000000002</c:v>
                </c:pt>
                <c:pt idx="174">
                  <c:v>0.49480000000000002</c:v>
                </c:pt>
                <c:pt idx="175">
                  <c:v>0.49480000000000002</c:v>
                </c:pt>
                <c:pt idx="176">
                  <c:v>0.49480000000000002</c:v>
                </c:pt>
                <c:pt idx="177">
                  <c:v>0.49480000000000002</c:v>
                </c:pt>
                <c:pt idx="178">
                  <c:v>0.49480000000000002</c:v>
                </c:pt>
                <c:pt idx="179">
                  <c:v>0.49480000000000002</c:v>
                </c:pt>
                <c:pt idx="180">
                  <c:v>0.49480000000000002</c:v>
                </c:pt>
                <c:pt idx="181">
                  <c:v>0.49480000000000002</c:v>
                </c:pt>
                <c:pt idx="182">
                  <c:v>0.49480000000000002</c:v>
                </c:pt>
                <c:pt idx="183">
                  <c:v>0.49480000000000002</c:v>
                </c:pt>
                <c:pt idx="184">
                  <c:v>0.49480000000000002</c:v>
                </c:pt>
                <c:pt idx="185">
                  <c:v>0.49480000000000002</c:v>
                </c:pt>
                <c:pt idx="186">
                  <c:v>0.49480000000000002</c:v>
                </c:pt>
                <c:pt idx="187">
                  <c:v>0.49480000000000002</c:v>
                </c:pt>
                <c:pt idx="188">
                  <c:v>0.49480000000000002</c:v>
                </c:pt>
                <c:pt idx="189">
                  <c:v>0.49480000000000002</c:v>
                </c:pt>
                <c:pt idx="190">
                  <c:v>0.49480000000000002</c:v>
                </c:pt>
                <c:pt idx="191">
                  <c:v>0.49480000000000002</c:v>
                </c:pt>
                <c:pt idx="192">
                  <c:v>0.49480000000000002</c:v>
                </c:pt>
                <c:pt idx="193">
                  <c:v>0.49480000000000002</c:v>
                </c:pt>
                <c:pt idx="194">
                  <c:v>0.49480000000000002</c:v>
                </c:pt>
                <c:pt idx="195">
                  <c:v>0.49480000000000002</c:v>
                </c:pt>
                <c:pt idx="196">
                  <c:v>0.49480000000000002</c:v>
                </c:pt>
                <c:pt idx="197">
                  <c:v>0.49480000000000002</c:v>
                </c:pt>
                <c:pt idx="198">
                  <c:v>0.49480000000000002</c:v>
                </c:pt>
                <c:pt idx="199">
                  <c:v>0.49480000000000002</c:v>
                </c:pt>
                <c:pt idx="200">
                  <c:v>0.49480000000000002</c:v>
                </c:pt>
                <c:pt idx="201">
                  <c:v>0.49480000000000002</c:v>
                </c:pt>
                <c:pt idx="202">
                  <c:v>0.49480000000000002</c:v>
                </c:pt>
                <c:pt idx="203">
                  <c:v>0.49480000000000002</c:v>
                </c:pt>
                <c:pt idx="204">
                  <c:v>0.49480000000000002</c:v>
                </c:pt>
                <c:pt idx="205">
                  <c:v>0.49480000000000002</c:v>
                </c:pt>
                <c:pt idx="206">
                  <c:v>0.49480000000000002</c:v>
                </c:pt>
                <c:pt idx="207">
                  <c:v>0.49480000000000002</c:v>
                </c:pt>
                <c:pt idx="208">
                  <c:v>0.49480000000000002</c:v>
                </c:pt>
                <c:pt idx="209">
                  <c:v>0.49480000000000002</c:v>
                </c:pt>
                <c:pt idx="210">
                  <c:v>0.49480000000000002</c:v>
                </c:pt>
                <c:pt idx="211">
                  <c:v>0.49480000000000002</c:v>
                </c:pt>
                <c:pt idx="212">
                  <c:v>0.49480000000000002</c:v>
                </c:pt>
                <c:pt idx="213">
                  <c:v>0.49480000000000002</c:v>
                </c:pt>
                <c:pt idx="214">
                  <c:v>0.49480000000000002</c:v>
                </c:pt>
              </c:numCache>
            </c:numRef>
          </c:val>
        </c:ser>
        <c:marker val="1"/>
        <c:axId val="78812288"/>
        <c:axId val="78813824"/>
      </c:lineChart>
      <c:catAx>
        <c:axId val="78812288"/>
        <c:scaling>
          <c:orientation val="minMax"/>
        </c:scaling>
        <c:delete val="1"/>
        <c:axPos val="b"/>
        <c:tickLblPos val="none"/>
        <c:crossAx val="78813824"/>
        <c:crosses val="autoZero"/>
        <c:auto val="1"/>
        <c:lblAlgn val="ctr"/>
        <c:lblOffset val="100"/>
      </c:catAx>
      <c:valAx>
        <c:axId val="78813824"/>
        <c:scaling>
          <c:orientation val="minMax"/>
        </c:scaling>
        <c:axPos val="l"/>
        <c:title>
          <c:tx>
            <c:rich>
              <a:bodyPr rot="-5400000" vert="horz"/>
              <a:lstStyle/>
              <a:p>
                <a:pPr>
                  <a:defRPr/>
                </a:pPr>
                <a:r>
                  <a:rPr lang="en-GB" dirty="0"/>
                  <a:t>Percentage</a:t>
                </a:r>
              </a:p>
            </c:rich>
          </c:tx>
          <c:layout/>
        </c:title>
        <c:numFmt formatCode="0%" sourceLinked="0"/>
        <c:tickLblPos val="nextTo"/>
        <c:crossAx val="78812288"/>
        <c:crosses val="autoZero"/>
        <c:crossBetween val="between"/>
      </c:valAx>
    </c:plotArea>
    <c:legend>
      <c:legendPos val="t"/>
      <c:legendEntry>
        <c:idx val="0"/>
        <c:delete val="1"/>
      </c:legendEntry>
      <c:layout>
        <c:manualLayout>
          <c:xMode val="edge"/>
          <c:yMode val="edge"/>
          <c:x val="0.6519253367720369"/>
          <c:y val="8.7489542941768306E-2"/>
          <c:w val="0.31748416233125959"/>
          <c:h val="4.0565790440553043E-2"/>
        </c:manualLayout>
      </c:layout>
    </c:legend>
    <c:plotVisOnly val="1"/>
    <c:dispBlanksAs val="gap"/>
  </c:chart>
  <c:spPr>
    <a:ln>
      <a:noFill/>
    </a:ln>
  </c:sp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chart>
    <c:plotArea>
      <c:layout/>
      <c:lineChart>
        <c:grouping val="standard"/>
        <c:ser>
          <c:idx val="0"/>
          <c:order val="0"/>
          <c:tx>
            <c:strRef>
              <c:f>'Hyps &amp; Anxs'!$C$3</c:f>
              <c:strCache>
                <c:ptCount val="1"/>
                <c:pt idx="0">
                  <c:v>ABMU</c:v>
                </c:pt>
              </c:strCache>
            </c:strRef>
          </c:tx>
          <c:marker>
            <c:symbol val="circle"/>
            <c:size val="5"/>
            <c:spPr>
              <a:ln>
                <a:solidFill>
                  <a:schemeClr val="tx1"/>
                </a:solidFill>
              </a:ln>
            </c:spPr>
          </c:marker>
          <c:cat>
            <c:numRef>
              <c:f>'Hyps &amp; Anxs'!$D$2:$O$2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'Hyps &amp; Anxs'!$D$3:$O$3</c:f>
              <c:numCache>
                <c:formatCode>#,##0</c:formatCode>
                <c:ptCount val="12"/>
                <c:pt idx="0">
                  <c:v>3984.42</c:v>
                </c:pt>
                <c:pt idx="1">
                  <c:v>3966.8500000000022</c:v>
                </c:pt>
                <c:pt idx="2">
                  <c:v>3976.2599999999998</c:v>
                </c:pt>
                <c:pt idx="3">
                  <c:v>3794.8300000000022</c:v>
                </c:pt>
                <c:pt idx="4">
                  <c:v>3755.73</c:v>
                </c:pt>
                <c:pt idx="5">
                  <c:v>3739.8</c:v>
                </c:pt>
                <c:pt idx="6">
                  <c:v>3758.4500000000012</c:v>
                </c:pt>
                <c:pt idx="7">
                  <c:v>3571.9</c:v>
                </c:pt>
                <c:pt idx="8">
                  <c:v>3553.56</c:v>
                </c:pt>
                <c:pt idx="9">
                  <c:v>3574.67</c:v>
                </c:pt>
                <c:pt idx="10">
                  <c:v>3624.9900000000002</c:v>
                </c:pt>
                <c:pt idx="11" formatCode="0">
                  <c:v>3414.4</c:v>
                </c:pt>
              </c:numCache>
            </c:numRef>
          </c:val>
        </c:ser>
        <c:ser>
          <c:idx val="1"/>
          <c:order val="1"/>
          <c:tx>
            <c:strRef>
              <c:f>'Hyps &amp; Anxs'!$C$4</c:f>
              <c:strCache>
                <c:ptCount val="1"/>
                <c:pt idx="0">
                  <c:v>Aneurin Bevan</c:v>
                </c:pt>
              </c:strCache>
            </c:strRef>
          </c:tx>
          <c:marker>
            <c:symbol val="circle"/>
            <c:size val="5"/>
            <c:spPr>
              <a:ln>
                <a:solidFill>
                  <a:schemeClr val="tx1"/>
                </a:solidFill>
              </a:ln>
            </c:spPr>
          </c:marker>
          <c:cat>
            <c:numRef>
              <c:f>'Hyps &amp; Anxs'!$D$2:$O$2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'Hyps &amp; Anxs'!$D$4:$O$4</c:f>
              <c:numCache>
                <c:formatCode>#,##0</c:formatCode>
                <c:ptCount val="12"/>
                <c:pt idx="0">
                  <c:v>4041.7</c:v>
                </c:pt>
                <c:pt idx="1">
                  <c:v>4020.01</c:v>
                </c:pt>
                <c:pt idx="2">
                  <c:v>3986.4700000000012</c:v>
                </c:pt>
                <c:pt idx="3">
                  <c:v>3816.55</c:v>
                </c:pt>
                <c:pt idx="4">
                  <c:v>3822.79</c:v>
                </c:pt>
                <c:pt idx="5">
                  <c:v>3788.3100000000022</c:v>
                </c:pt>
                <c:pt idx="6">
                  <c:v>3821.3900000000012</c:v>
                </c:pt>
                <c:pt idx="7">
                  <c:v>3619.24</c:v>
                </c:pt>
                <c:pt idx="8">
                  <c:v>3566.8500000000022</c:v>
                </c:pt>
                <c:pt idx="9">
                  <c:v>3589.15</c:v>
                </c:pt>
                <c:pt idx="10">
                  <c:v>3607.65</c:v>
                </c:pt>
                <c:pt idx="11" formatCode="0">
                  <c:v>3400.11</c:v>
                </c:pt>
              </c:numCache>
            </c:numRef>
          </c:val>
        </c:ser>
        <c:ser>
          <c:idx val="2"/>
          <c:order val="2"/>
          <c:tx>
            <c:strRef>
              <c:f>'Hyps &amp; Anxs'!$C$5</c:f>
              <c:strCache>
                <c:ptCount val="1"/>
                <c:pt idx="0">
                  <c:v>BCU</c:v>
                </c:pt>
              </c:strCache>
            </c:strRef>
          </c:tx>
          <c:marker>
            <c:symbol val="circle"/>
            <c:size val="5"/>
            <c:spPr>
              <a:ln>
                <a:solidFill>
                  <a:schemeClr val="tx1"/>
                </a:solidFill>
              </a:ln>
            </c:spPr>
          </c:marker>
          <c:cat>
            <c:numRef>
              <c:f>'Hyps &amp; Anxs'!$D$2:$O$2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'Hyps &amp; Anxs'!$D$5:$O$5</c:f>
              <c:numCache>
                <c:formatCode>#,##0</c:formatCode>
                <c:ptCount val="12"/>
                <c:pt idx="0">
                  <c:v>4648.68</c:v>
                </c:pt>
                <c:pt idx="1">
                  <c:v>4589.91</c:v>
                </c:pt>
                <c:pt idx="2">
                  <c:v>4604.6200000000044</c:v>
                </c:pt>
                <c:pt idx="3">
                  <c:v>4356.53</c:v>
                </c:pt>
                <c:pt idx="4">
                  <c:v>4320.63</c:v>
                </c:pt>
                <c:pt idx="5">
                  <c:v>4291.37</c:v>
                </c:pt>
                <c:pt idx="6">
                  <c:v>4210.37</c:v>
                </c:pt>
                <c:pt idx="7">
                  <c:v>3968.12</c:v>
                </c:pt>
                <c:pt idx="8">
                  <c:v>3883.3300000000022</c:v>
                </c:pt>
                <c:pt idx="9">
                  <c:v>3867.53</c:v>
                </c:pt>
                <c:pt idx="10">
                  <c:v>3861.3700000000022</c:v>
                </c:pt>
                <c:pt idx="11" formatCode="0">
                  <c:v>3610.21</c:v>
                </c:pt>
              </c:numCache>
            </c:numRef>
          </c:val>
        </c:ser>
        <c:ser>
          <c:idx val="3"/>
          <c:order val="3"/>
          <c:tx>
            <c:strRef>
              <c:f>'Hyps &amp; Anxs'!$C$6</c:f>
              <c:strCache>
                <c:ptCount val="1"/>
                <c:pt idx="0">
                  <c:v>Cardiff and Vale</c:v>
                </c:pt>
              </c:strCache>
            </c:strRef>
          </c:tx>
          <c:marker>
            <c:symbol val="circle"/>
            <c:size val="5"/>
            <c:spPr>
              <a:ln>
                <a:solidFill>
                  <a:schemeClr val="tx1"/>
                </a:solidFill>
              </a:ln>
            </c:spPr>
          </c:marker>
          <c:cat>
            <c:numRef>
              <c:f>'Hyps &amp; Anxs'!$D$2:$O$2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'Hyps &amp; Anxs'!$D$6:$O$6</c:f>
              <c:numCache>
                <c:formatCode>#,##0</c:formatCode>
                <c:ptCount val="12"/>
                <c:pt idx="0">
                  <c:v>3450.06</c:v>
                </c:pt>
                <c:pt idx="1">
                  <c:v>3460.1</c:v>
                </c:pt>
                <c:pt idx="2">
                  <c:v>3433.04</c:v>
                </c:pt>
                <c:pt idx="3">
                  <c:v>3300.3300000000022</c:v>
                </c:pt>
                <c:pt idx="4">
                  <c:v>3292.06</c:v>
                </c:pt>
                <c:pt idx="5">
                  <c:v>3306.9500000000012</c:v>
                </c:pt>
                <c:pt idx="6">
                  <c:v>3284.11</c:v>
                </c:pt>
                <c:pt idx="7">
                  <c:v>3074.69</c:v>
                </c:pt>
                <c:pt idx="8">
                  <c:v>2962.79</c:v>
                </c:pt>
                <c:pt idx="9">
                  <c:v>2913.23</c:v>
                </c:pt>
                <c:pt idx="10">
                  <c:v>2833.46</c:v>
                </c:pt>
                <c:pt idx="11" formatCode="0">
                  <c:v>2601.19</c:v>
                </c:pt>
              </c:numCache>
            </c:numRef>
          </c:val>
        </c:ser>
        <c:ser>
          <c:idx val="4"/>
          <c:order val="4"/>
          <c:tx>
            <c:strRef>
              <c:f>'Hyps &amp; Anxs'!$C$7</c:f>
              <c:strCache>
                <c:ptCount val="1"/>
                <c:pt idx="0">
                  <c:v>Cwm Taf</c:v>
                </c:pt>
              </c:strCache>
            </c:strRef>
          </c:tx>
          <c:marker>
            <c:symbol val="circle"/>
            <c:size val="5"/>
            <c:spPr>
              <a:ln>
                <a:solidFill>
                  <a:schemeClr val="tx1"/>
                </a:solidFill>
              </a:ln>
            </c:spPr>
          </c:marker>
          <c:cat>
            <c:numRef>
              <c:f>'Hyps &amp; Anxs'!$D$2:$O$2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'Hyps &amp; Anxs'!$D$7:$O$7</c:f>
              <c:numCache>
                <c:formatCode>#,##0</c:formatCode>
                <c:ptCount val="12"/>
                <c:pt idx="0">
                  <c:v>4821.7</c:v>
                </c:pt>
                <c:pt idx="1">
                  <c:v>4774.1400000000003</c:v>
                </c:pt>
                <c:pt idx="2">
                  <c:v>4663.26</c:v>
                </c:pt>
                <c:pt idx="3">
                  <c:v>4537.01</c:v>
                </c:pt>
                <c:pt idx="4">
                  <c:v>4515.8500000000004</c:v>
                </c:pt>
                <c:pt idx="5">
                  <c:v>4497.55</c:v>
                </c:pt>
                <c:pt idx="6">
                  <c:v>4503.5200000000004</c:v>
                </c:pt>
                <c:pt idx="7">
                  <c:v>4251.05</c:v>
                </c:pt>
                <c:pt idx="8">
                  <c:v>4187.84</c:v>
                </c:pt>
                <c:pt idx="9">
                  <c:v>4174.6900000000014</c:v>
                </c:pt>
                <c:pt idx="10">
                  <c:v>4171.01</c:v>
                </c:pt>
                <c:pt idx="11" formatCode="0">
                  <c:v>3908.77</c:v>
                </c:pt>
              </c:numCache>
            </c:numRef>
          </c:val>
        </c:ser>
        <c:ser>
          <c:idx val="5"/>
          <c:order val="5"/>
          <c:tx>
            <c:strRef>
              <c:f>'Hyps &amp; Anxs'!$C$8</c:f>
              <c:strCache>
                <c:ptCount val="1"/>
                <c:pt idx="0">
                  <c:v>Hywel Dda</c:v>
                </c:pt>
              </c:strCache>
            </c:strRef>
          </c:tx>
          <c:marker>
            <c:symbol val="circle"/>
            <c:size val="5"/>
            <c:spPr>
              <a:ln>
                <a:solidFill>
                  <a:schemeClr val="tx1"/>
                </a:solidFill>
              </a:ln>
            </c:spPr>
          </c:marker>
          <c:cat>
            <c:numRef>
              <c:f>'Hyps &amp; Anxs'!$D$2:$O$2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'Hyps &amp; Anxs'!$D$8:$O$8</c:f>
              <c:numCache>
                <c:formatCode>#,##0</c:formatCode>
                <c:ptCount val="12"/>
                <c:pt idx="0">
                  <c:v>4195.88</c:v>
                </c:pt>
                <c:pt idx="1">
                  <c:v>4226.03</c:v>
                </c:pt>
                <c:pt idx="2">
                  <c:v>4216</c:v>
                </c:pt>
                <c:pt idx="3">
                  <c:v>4052.7799999999997</c:v>
                </c:pt>
                <c:pt idx="4">
                  <c:v>4064.51</c:v>
                </c:pt>
                <c:pt idx="5">
                  <c:v>4059.66</c:v>
                </c:pt>
                <c:pt idx="6">
                  <c:v>4075.38</c:v>
                </c:pt>
                <c:pt idx="7">
                  <c:v>3831.2799999999997</c:v>
                </c:pt>
                <c:pt idx="8">
                  <c:v>3807.53</c:v>
                </c:pt>
                <c:pt idx="9">
                  <c:v>3773.09</c:v>
                </c:pt>
                <c:pt idx="10">
                  <c:v>3860.8100000000022</c:v>
                </c:pt>
                <c:pt idx="11" formatCode="0">
                  <c:v>3590.9300000000012</c:v>
                </c:pt>
              </c:numCache>
            </c:numRef>
          </c:val>
        </c:ser>
        <c:ser>
          <c:idx val="6"/>
          <c:order val="6"/>
          <c:tx>
            <c:strRef>
              <c:f>'Hyps &amp; Anxs'!$C$9</c:f>
              <c:strCache>
                <c:ptCount val="1"/>
                <c:pt idx="0">
                  <c:v>Powys</c:v>
                </c:pt>
              </c:strCache>
            </c:strRef>
          </c:tx>
          <c:marker>
            <c:symbol val="circle"/>
            <c:size val="5"/>
            <c:spPr>
              <a:ln>
                <a:solidFill>
                  <a:schemeClr val="tx1"/>
                </a:solidFill>
              </a:ln>
            </c:spPr>
          </c:marker>
          <c:cat>
            <c:numRef>
              <c:f>'Hyps &amp; Anxs'!$D$2:$O$2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'Hyps &amp; Anxs'!$D$9:$O$9</c:f>
              <c:numCache>
                <c:formatCode>#,##0</c:formatCode>
                <c:ptCount val="12"/>
                <c:pt idx="0">
                  <c:v>2679.4100000000012</c:v>
                </c:pt>
                <c:pt idx="1">
                  <c:v>2656.92</c:v>
                </c:pt>
                <c:pt idx="2">
                  <c:v>2714.53</c:v>
                </c:pt>
                <c:pt idx="3">
                  <c:v>2603.8900000000012</c:v>
                </c:pt>
                <c:pt idx="4">
                  <c:v>2586.19</c:v>
                </c:pt>
                <c:pt idx="5">
                  <c:v>2541.23</c:v>
                </c:pt>
                <c:pt idx="6">
                  <c:v>2560.79</c:v>
                </c:pt>
                <c:pt idx="7">
                  <c:v>2384.8700000000022</c:v>
                </c:pt>
                <c:pt idx="8">
                  <c:v>2405.3900000000012</c:v>
                </c:pt>
                <c:pt idx="9">
                  <c:v>2388.3700000000022</c:v>
                </c:pt>
                <c:pt idx="10">
                  <c:v>2418.62</c:v>
                </c:pt>
                <c:pt idx="11" formatCode="0">
                  <c:v>2311.86</c:v>
                </c:pt>
              </c:numCache>
            </c:numRef>
          </c:val>
        </c:ser>
        <c:ser>
          <c:idx val="7"/>
          <c:order val="7"/>
          <c:tx>
            <c:strRef>
              <c:f>'Hyps &amp; Anxs'!$C$10</c:f>
              <c:strCache>
                <c:ptCount val="1"/>
                <c:pt idx="0">
                  <c:v> Wales</c:v>
                </c:pt>
              </c:strCache>
            </c:strRef>
          </c:tx>
          <c:marker>
            <c:symbol val="circle"/>
            <c:size val="5"/>
            <c:spPr>
              <a:ln>
                <a:solidFill>
                  <a:schemeClr val="tx1"/>
                </a:solidFill>
              </a:ln>
            </c:spPr>
          </c:marker>
          <c:cat>
            <c:numRef>
              <c:f>'Hyps &amp; Anxs'!$D$2:$O$2</c:f>
              <c:numCache>
                <c:formatCode>mmm\-yy</c:formatCode>
                <c:ptCount val="12"/>
                <c:pt idx="0">
                  <c:v>41426</c:v>
                </c:pt>
                <c:pt idx="1">
                  <c:v>41518</c:v>
                </c:pt>
                <c:pt idx="2">
                  <c:v>41609</c:v>
                </c:pt>
                <c:pt idx="3">
                  <c:v>41699</c:v>
                </c:pt>
                <c:pt idx="4">
                  <c:v>41791</c:v>
                </c:pt>
                <c:pt idx="5">
                  <c:v>41883</c:v>
                </c:pt>
                <c:pt idx="6">
                  <c:v>41974</c:v>
                </c:pt>
                <c:pt idx="7">
                  <c:v>42064</c:v>
                </c:pt>
                <c:pt idx="8">
                  <c:v>42156</c:v>
                </c:pt>
                <c:pt idx="9">
                  <c:v>42248</c:v>
                </c:pt>
                <c:pt idx="10">
                  <c:v>42339</c:v>
                </c:pt>
                <c:pt idx="11">
                  <c:v>42430</c:v>
                </c:pt>
              </c:numCache>
            </c:numRef>
          </c:cat>
          <c:val>
            <c:numRef>
              <c:f>'Hyps &amp; Anxs'!$D$10:$O$10</c:f>
              <c:numCache>
                <c:formatCode>#,##0</c:formatCode>
                <c:ptCount val="12"/>
                <c:pt idx="0">
                  <c:v>4116.3500000000004</c:v>
                </c:pt>
                <c:pt idx="1">
                  <c:v>4095.9900000000002</c:v>
                </c:pt>
                <c:pt idx="2">
                  <c:v>4082.61</c:v>
                </c:pt>
                <c:pt idx="3">
                  <c:v>3904.88</c:v>
                </c:pt>
                <c:pt idx="4">
                  <c:v>3888.46</c:v>
                </c:pt>
                <c:pt idx="5">
                  <c:v>3869.88</c:v>
                </c:pt>
                <c:pt idx="6">
                  <c:v>3860.8500000000022</c:v>
                </c:pt>
                <c:pt idx="7">
                  <c:v>3641.94</c:v>
                </c:pt>
                <c:pt idx="8">
                  <c:v>3586.03</c:v>
                </c:pt>
                <c:pt idx="9">
                  <c:v>3576.67</c:v>
                </c:pt>
                <c:pt idx="10">
                  <c:v>3589.14</c:v>
                </c:pt>
                <c:pt idx="11" formatCode="0">
                  <c:v>3358.88</c:v>
                </c:pt>
              </c:numCache>
            </c:numRef>
          </c:val>
        </c:ser>
        <c:marker val="1"/>
        <c:axId val="78957952"/>
        <c:axId val="78988800"/>
      </c:lineChart>
      <c:catAx>
        <c:axId val="78957952"/>
        <c:scaling>
          <c:orientation val="minMax"/>
        </c:scaling>
        <c:axPos val="b"/>
        <c:numFmt formatCode="mmm\-yy" sourceLinked="1"/>
        <c:tickLblPos val="nextTo"/>
        <c:crossAx val="78988800"/>
        <c:crosses val="autoZero"/>
        <c:lblAlgn val="ctr"/>
        <c:lblOffset val="100"/>
      </c:catAx>
      <c:valAx>
        <c:axId val="78988800"/>
        <c:scaling>
          <c:orientation val="minMax"/>
          <c:min val="2000"/>
        </c:scaling>
        <c:axPos val="l"/>
        <c:numFmt formatCode="#,##0" sourceLinked="1"/>
        <c:tickLblPos val="nextTo"/>
        <c:crossAx val="78957952"/>
        <c:crosses val="autoZero"/>
        <c:crossBetween val="between"/>
      </c:valAx>
    </c:plotArea>
    <c:legend>
      <c:legendPos val="b"/>
      <c:layout/>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4.5928746468880365E-2"/>
          <c:y val="5.4209714545952374E-3"/>
          <c:w val="0.83485750310680662"/>
          <c:h val="0.64959793534826582"/>
        </c:manualLayout>
      </c:layout>
      <c:barChart>
        <c:barDir val="col"/>
        <c:grouping val="clustered"/>
        <c:ser>
          <c:idx val="0"/>
          <c:order val="0"/>
          <c:tx>
            <c:strRef>
              <c:f>'H&amp;A CCG'!$B$1</c:f>
              <c:strCache>
                <c:ptCount val="1"/>
              </c:strCache>
            </c:strRef>
          </c:tx>
          <c:cat>
            <c:strRef>
              <c:f>'H&amp;A CCG'!$A$2:$A$217</c:f>
              <c:strCache>
                <c:ptCount val="216"/>
                <c:pt idx="0">
                  <c:v>NEWHAM CCG</c:v>
                </c:pt>
                <c:pt idx="1">
                  <c:v>TOWER HAMLETS CCG</c:v>
                </c:pt>
                <c:pt idx="2">
                  <c:v>NEWBURY AND DISTRICT CCG</c:v>
                </c:pt>
                <c:pt idx="3">
                  <c:v>LEWISHAM CCG</c:v>
                </c:pt>
                <c:pt idx="4">
                  <c:v>BRENT CCG</c:v>
                </c:pt>
                <c:pt idx="5">
                  <c:v>BROMLEY CCG</c:v>
                </c:pt>
                <c:pt idx="6">
                  <c:v>SOUTHWARK CCG</c:v>
                </c:pt>
                <c:pt idx="7">
                  <c:v>VALE OF YORK CCG</c:v>
                </c:pt>
                <c:pt idx="8">
                  <c:v>SOUTH TYNESIDE CCG</c:v>
                </c:pt>
                <c:pt idx="9">
                  <c:v>RUSHCLIFFE CCG</c:v>
                </c:pt>
                <c:pt idx="10">
                  <c:v>EALING CCG</c:v>
                </c:pt>
                <c:pt idx="11">
                  <c:v>HARTLEPOOL AND STOCKTON-ON-TEES CCG</c:v>
                </c:pt>
                <c:pt idx="12">
                  <c:v>HARINGEY CCG</c:v>
                </c:pt>
                <c:pt idx="13">
                  <c:v>LAMBETH CCG</c:v>
                </c:pt>
                <c:pt idx="14">
                  <c:v>NORTH &amp; WEST READING CCG</c:v>
                </c:pt>
                <c:pt idx="15">
                  <c:v>ASHFORD CCG</c:v>
                </c:pt>
                <c:pt idx="16">
                  <c:v>HAMBLETON, RICHMONDSHIRE AND WHITBY CCG</c:v>
                </c:pt>
                <c:pt idx="17">
                  <c:v>SOUTH GLOUCESTERSHIRE CCG</c:v>
                </c:pt>
                <c:pt idx="18">
                  <c:v>CROYDON CCG</c:v>
                </c:pt>
                <c:pt idx="19">
                  <c:v>HARROW CCG</c:v>
                </c:pt>
                <c:pt idx="20">
                  <c:v>BEXLEY CCG</c:v>
                </c:pt>
                <c:pt idx="21">
                  <c:v>OXFORDSHIRE CCG</c:v>
                </c:pt>
                <c:pt idx="22">
                  <c:v>AYLESBURY VALE CCG</c:v>
                </c:pt>
                <c:pt idx="23">
                  <c:v>NOTTINGHAM NORTH &amp; EAST CCG</c:v>
                </c:pt>
                <c:pt idx="24">
                  <c:v>HEREFORDSHIRE CCG</c:v>
                </c:pt>
                <c:pt idx="25">
                  <c:v>WEST ESSEX CCG</c:v>
                </c:pt>
                <c:pt idx="26">
                  <c:v>NORTH DURHAM CCG</c:v>
                </c:pt>
                <c:pt idx="27">
                  <c:v>NORTHUMBERLAND CCG</c:v>
                </c:pt>
                <c:pt idx="28">
                  <c:v>MERTON CCG</c:v>
                </c:pt>
                <c:pt idx="29">
                  <c:v>SE STAFFS &amp; SEISDON PENINSULAR CCG</c:v>
                </c:pt>
                <c:pt idx="30">
                  <c:v>BLACKPOOL CCG</c:v>
                </c:pt>
                <c:pt idx="31">
                  <c:v>HERTS VALLEYS CCG</c:v>
                </c:pt>
                <c:pt idx="32">
                  <c:v>LEEDS NORTH CCG</c:v>
                </c:pt>
                <c:pt idx="33">
                  <c:v>THURROCK CCG</c:v>
                </c:pt>
                <c:pt idx="34">
                  <c:v>LEEDS WEST CCG</c:v>
                </c:pt>
                <c:pt idx="35">
                  <c:v>GREATER PRESTON CCG</c:v>
                </c:pt>
                <c:pt idx="36">
                  <c:v>HILLINGDON CCG</c:v>
                </c:pt>
                <c:pt idx="37">
                  <c:v>CHILTERN CCG</c:v>
                </c:pt>
                <c:pt idx="38">
                  <c:v>CUMBRIA CCG</c:v>
                </c:pt>
                <c:pt idx="39">
                  <c:v>LEEDS SOUTH AND EAST CCG</c:v>
                </c:pt>
                <c:pt idx="40">
                  <c:v>WALTHAM FOREST CCG</c:v>
                </c:pt>
                <c:pt idx="41">
                  <c:v>WEST HAMPSHIRE CCG</c:v>
                </c:pt>
                <c:pt idx="42">
                  <c:v>ENFIELD CCG</c:v>
                </c:pt>
                <c:pt idx="43">
                  <c:v>WOKINGHAM CCG</c:v>
                </c:pt>
                <c:pt idx="44">
                  <c:v>EAST LANCASHIRE CCG</c:v>
                </c:pt>
                <c:pt idx="45">
                  <c:v>FAREHAM AND GOSPORT CCG</c:v>
                </c:pt>
                <c:pt idx="46">
                  <c:v>VALE ROYAL CCG</c:v>
                </c:pt>
                <c:pt idx="47">
                  <c:v>AIREDALE, WHARFEDALE AND CRAVEN CCG</c:v>
                </c:pt>
                <c:pt idx="48">
                  <c:v>HOUNSLOW CCG</c:v>
                </c:pt>
                <c:pt idx="49">
                  <c:v>BRADFORD DISTRICTS CCG</c:v>
                </c:pt>
                <c:pt idx="50">
                  <c:v>HAVERING CCG</c:v>
                </c:pt>
                <c:pt idx="51">
                  <c:v>BRACKNELL AND ASCOT CCG</c:v>
                </c:pt>
                <c:pt idx="52">
                  <c:v>NOTTINGHAM CITY CCG</c:v>
                </c:pt>
                <c:pt idx="53">
                  <c:v>EAST LEICESTERSHIRE AND RUTLAND CCG</c:v>
                </c:pt>
                <c:pt idx="54">
                  <c:v>SOUTH WEST LINCOLNSHIRE CCG</c:v>
                </c:pt>
                <c:pt idx="55">
                  <c:v>SOLIHULL CCG</c:v>
                </c:pt>
                <c:pt idx="56">
                  <c:v>SOUTHERN DERBYSHIRE CCG</c:v>
                </c:pt>
                <c:pt idx="57">
                  <c:v>EAST AND NORTH HERTFORDSHIRE CCG</c:v>
                </c:pt>
                <c:pt idx="58">
                  <c:v>NEWARK &amp; SHERWOOD CCG</c:v>
                </c:pt>
                <c:pt idx="59">
                  <c:v>CALDERDALE CCG</c:v>
                </c:pt>
                <c:pt idx="60">
                  <c:v>BRADFORD CITY CCG</c:v>
                </c:pt>
                <c:pt idx="61">
                  <c:v>BASSETLAW CCG</c:v>
                </c:pt>
                <c:pt idx="62">
                  <c:v>NORTH TYNESIDE CCG</c:v>
                </c:pt>
                <c:pt idx="63">
                  <c:v>NEWCASTLE GATESHEAD CCG</c:v>
                </c:pt>
                <c:pt idx="64">
                  <c:v>DONCASTER CCG</c:v>
                </c:pt>
                <c:pt idx="65">
                  <c:v>NOTTINGHAM WEST CCG</c:v>
                </c:pt>
                <c:pt idx="66">
                  <c:v>RICHMOND CCG</c:v>
                </c:pt>
                <c:pt idx="67">
                  <c:v>WYRE FOREST CCG</c:v>
                </c:pt>
                <c:pt idx="68">
                  <c:v>CRAWLEY CCG</c:v>
                </c:pt>
                <c:pt idx="69">
                  <c:v>FYLDE &amp; WYRE CCG</c:v>
                </c:pt>
                <c:pt idx="70">
                  <c:v>SOUTH READING CCG</c:v>
                </c:pt>
                <c:pt idx="71">
                  <c:v>CANTERBURY AND COASTAL CCG</c:v>
                </c:pt>
                <c:pt idx="72">
                  <c:v>DURHAM DALES,EASINGTON &amp; SEDGEFIELD CCG</c:v>
                </c:pt>
                <c:pt idx="73">
                  <c:v>SOUTH CHESHIRE CCG</c:v>
                </c:pt>
                <c:pt idx="74">
                  <c:v>IPSWICH AND EAST SUFFOLK CCG</c:v>
                </c:pt>
                <c:pt idx="75">
                  <c:v>EREWASH CCG</c:v>
                </c:pt>
                <c:pt idx="76">
                  <c:v>CHORLEY AND SOUTH RIBBLE CCG</c:v>
                </c:pt>
                <c:pt idx="77">
                  <c:v>EAST STAFFORDSHIRE CCG</c:v>
                </c:pt>
                <c:pt idx="78">
                  <c:v>NORTH EAST LINCOLNSHIRE CCG</c:v>
                </c:pt>
                <c:pt idx="79">
                  <c:v>LANCASHIRE NORTH CCG</c:v>
                </c:pt>
                <c:pt idx="80">
                  <c:v>EAST RIDING OF YORKSHIRE CCG</c:v>
                </c:pt>
                <c:pt idx="81">
                  <c:v>BURY CCG</c:v>
                </c:pt>
                <c:pt idx="82">
                  <c:v>WEST LANCASHIRE CCG</c:v>
                </c:pt>
                <c:pt idx="83">
                  <c:v>COASTAL WEST SUSSEX CCG</c:v>
                </c:pt>
                <c:pt idx="84">
                  <c:v>WANDSWORTH CCG</c:v>
                </c:pt>
                <c:pt idx="85">
                  <c:v>WINDSOR, ASCOT AND MAIDENHEAD CCG</c:v>
                </c:pt>
                <c:pt idx="86">
                  <c:v>EASTERN CHESHIRE CCG</c:v>
                </c:pt>
                <c:pt idx="87">
                  <c:v>SANDWELL AND WEST BIRMINGHAM CCG</c:v>
                </c:pt>
                <c:pt idx="88">
                  <c:v>SOMERSET CCG</c:v>
                </c:pt>
                <c:pt idx="89">
                  <c:v>REDBRIDGE CCG</c:v>
                </c:pt>
                <c:pt idx="90">
                  <c:v>WEST CHESHIRE CCG</c:v>
                </c:pt>
                <c:pt idx="91">
                  <c:v>CITY AND HACKNEY CCG</c:v>
                </c:pt>
                <c:pt idx="92">
                  <c:v>NORTH WEST SURREY CCG</c:v>
                </c:pt>
                <c:pt idx="93">
                  <c:v>KINGSTON CCG</c:v>
                </c:pt>
                <c:pt idx="94">
                  <c:v>SCARBOROUGH AND RYEDALE CCG</c:v>
                </c:pt>
                <c:pt idx="95">
                  <c:v>SOUTHAMPTON CCG</c:v>
                </c:pt>
                <c:pt idx="96">
                  <c:v>SUNDERLAND CCG</c:v>
                </c:pt>
                <c:pt idx="97">
                  <c:v>NORTH DERBYSHIRE CCG</c:v>
                </c:pt>
                <c:pt idx="98">
                  <c:v>REDDITCH AND BROMSGROVE CCG</c:v>
                </c:pt>
                <c:pt idx="99">
                  <c:v>SOUTH EASTERN HAMPSHIRE CCG</c:v>
                </c:pt>
                <c:pt idx="100">
                  <c:v>WALSALL CCG</c:v>
                </c:pt>
                <c:pt idx="101">
                  <c:v>CASTLE POINT AND ROCHFORD CCG</c:v>
                </c:pt>
                <c:pt idx="102">
                  <c:v>GREATER HUDDERSFIELD CCG</c:v>
                </c:pt>
                <c:pt idx="103">
                  <c:v>HORSHAM AND MID SUSSEX CCG</c:v>
                </c:pt>
                <c:pt idx="104">
                  <c:v>DARLINGTON CCG</c:v>
                </c:pt>
                <c:pt idx="105">
                  <c:v>NORTH LINCOLNSHIRE CCG</c:v>
                </c:pt>
                <c:pt idx="106">
                  <c:v>CENTRAL MANCHESTER CCG</c:v>
                </c:pt>
                <c:pt idx="107">
                  <c:v>MILTON KEYNES CCG</c:v>
                </c:pt>
                <c:pt idx="108">
                  <c:v>ISLINGTON CCG</c:v>
                </c:pt>
                <c:pt idx="109">
                  <c:v>BASILDON AND BRENTWOOD CCG</c:v>
                </c:pt>
                <c:pt idx="110">
                  <c:v>DORSET CCG</c:v>
                </c:pt>
                <c:pt idx="111">
                  <c:v>NENE CCG</c:v>
                </c:pt>
                <c:pt idx="112">
                  <c:v>BATH AND NORTH EAST SOMERSET CCG</c:v>
                </c:pt>
                <c:pt idx="113">
                  <c:v>WEST LEICESTERSHIRE CCG</c:v>
                </c:pt>
                <c:pt idx="114">
                  <c:v>SOUTH WARWICKSHIRE CCG</c:v>
                </c:pt>
                <c:pt idx="115">
                  <c:v>TELFORD &amp; WREKIN CCG</c:v>
                </c:pt>
                <c:pt idx="116">
                  <c:v>HARROGATE AND RURAL DISTRICT CCG</c:v>
                </c:pt>
                <c:pt idx="117">
                  <c:v>SALFORD CCG</c:v>
                </c:pt>
                <c:pt idx="118">
                  <c:v>WILTSHIRE CCG</c:v>
                </c:pt>
                <c:pt idx="119">
                  <c:v>SHROPSHIRE CCG</c:v>
                </c:pt>
                <c:pt idx="120">
                  <c:v>BARKING &amp; DAGENHAM CCG</c:v>
                </c:pt>
                <c:pt idx="121">
                  <c:v>BEDFORDSHIRE CCG</c:v>
                </c:pt>
                <c:pt idx="122">
                  <c:v>WEST KENT CCG</c:v>
                </c:pt>
                <c:pt idx="123">
                  <c:v>MANSFIELD &amp; ASHFIELD CCG</c:v>
                </c:pt>
                <c:pt idx="124">
                  <c:v>Powys</c:v>
                </c:pt>
                <c:pt idx="125">
                  <c:v>CAMDEN CCG</c:v>
                </c:pt>
                <c:pt idx="126">
                  <c:v>TRAFFORD CCG</c:v>
                </c:pt>
                <c:pt idx="127">
                  <c:v>SOUTH KENT COAST CCG</c:v>
                </c:pt>
                <c:pt idx="128">
                  <c:v>NORTH HAMPSHIRE CCG</c:v>
                </c:pt>
                <c:pt idx="129">
                  <c:v>COVENTRY AND RUGBY CCG</c:v>
                </c:pt>
                <c:pt idx="130">
                  <c:v>DUDLEY CCG</c:v>
                </c:pt>
                <c:pt idx="131">
                  <c:v>WEST SUFFOLK CCG</c:v>
                </c:pt>
                <c:pt idx="132">
                  <c:v>GREENWICH CCG</c:v>
                </c:pt>
                <c:pt idx="133">
                  <c:v>EAST SURREY CCG</c:v>
                </c:pt>
                <c:pt idx="134">
                  <c:v>NORTH EAST HAMPSHIRE AND FARNHAM CCG</c:v>
                </c:pt>
                <c:pt idx="135">
                  <c:v>CAMBRIDGESHIRE AND PETERBOROUGH CCG</c:v>
                </c:pt>
                <c:pt idx="136">
                  <c:v>NORTH STAFFORDSHIRE CCG</c:v>
                </c:pt>
                <c:pt idx="137">
                  <c:v>BARNET CCG</c:v>
                </c:pt>
                <c:pt idx="138">
                  <c:v>WEST LONDON (K&amp;C &amp; QPP) CCG</c:v>
                </c:pt>
                <c:pt idx="139">
                  <c:v>ROTHERHAM CCG</c:v>
                </c:pt>
                <c:pt idx="140">
                  <c:v>DARTFORD, GRAVESHAM AND SWANLEY CCG</c:v>
                </c:pt>
                <c:pt idx="141">
                  <c:v>BIRMINGHAM SOUTH AND CENTRAL CCG</c:v>
                </c:pt>
                <c:pt idx="142">
                  <c:v>HULL CCG</c:v>
                </c:pt>
                <c:pt idx="143">
                  <c:v>HARDWICK CCG</c:v>
                </c:pt>
                <c:pt idx="144">
                  <c:v>SHEFFIELD CCG</c:v>
                </c:pt>
                <c:pt idx="145">
                  <c:v>SOUTH DEVON AND TORBAY CCG</c:v>
                </c:pt>
                <c:pt idx="146">
                  <c:v>HAMMERSMITH AND FULHAM CCG</c:v>
                </c:pt>
                <c:pt idx="147">
                  <c:v>SOUTH SEFTON CCG</c:v>
                </c:pt>
                <c:pt idx="148">
                  <c:v>BOLTON CCG</c:v>
                </c:pt>
                <c:pt idx="149">
                  <c:v>SLOUGH CCG</c:v>
                </c:pt>
                <c:pt idx="150">
                  <c:v>SUTTON CCG</c:v>
                </c:pt>
                <c:pt idx="151">
                  <c:v>WOLVERHAMPTON CCG</c:v>
                </c:pt>
                <c:pt idx="152">
                  <c:v>WAKEFIELD CCG</c:v>
                </c:pt>
                <c:pt idx="153">
                  <c:v>SURREY DOWNS CCG</c:v>
                </c:pt>
                <c:pt idx="154">
                  <c:v>STOCKPORT CCG</c:v>
                </c:pt>
                <c:pt idx="155">
                  <c:v>BIRMINGHAM CROSSCITY CCG</c:v>
                </c:pt>
                <c:pt idx="156">
                  <c:v>GUILDFORD AND WAVERLEY CCG</c:v>
                </c:pt>
                <c:pt idx="157">
                  <c:v>MEDWAY CCG</c:v>
                </c:pt>
                <c:pt idx="158">
                  <c:v>Cardiff and Vale</c:v>
                </c:pt>
                <c:pt idx="159">
                  <c:v>MID ESSEX CCG</c:v>
                </c:pt>
                <c:pt idx="160">
                  <c:v>BRISTOL CCG</c:v>
                </c:pt>
                <c:pt idx="161">
                  <c:v>SOUTH LINCOLNSHIRE CCG</c:v>
                </c:pt>
                <c:pt idx="162">
                  <c:v>SWINDON CCG</c:v>
                </c:pt>
                <c:pt idx="163">
                  <c:v>CENTRAL LONDON (WESTMINSTER) CCG</c:v>
                </c:pt>
                <c:pt idx="164">
                  <c:v>NORTH, EAST, WEST DEVON CCG</c:v>
                </c:pt>
                <c:pt idx="165">
                  <c:v>SOUTHPORT AND FORMBY CCG</c:v>
                </c:pt>
                <c:pt idx="166">
                  <c:v>GLOUCESTERSHIRE CCG</c:v>
                </c:pt>
                <c:pt idx="167">
                  <c:v>PORTSMOUTH CCG</c:v>
                </c:pt>
                <c:pt idx="168">
                  <c:v>KERNOW CCG</c:v>
                </c:pt>
                <c:pt idx="169">
                  <c:v>SWALE CCG</c:v>
                </c:pt>
                <c:pt idx="170">
                  <c:v>CANNOCK CHASE CCG</c:v>
                </c:pt>
                <c:pt idx="171">
                  <c:v>HIGH WEALD LEWES HAVENS CCG</c:v>
                </c:pt>
                <c:pt idx="172">
                  <c:v>WIGAN BOROUGH CCG</c:v>
                </c:pt>
                <c:pt idx="173">
                  <c:v>NORTH SOMERSET CCG</c:v>
                </c:pt>
                <c:pt idx="174">
                  <c:v>STOKE ON TRENT CCG</c:v>
                </c:pt>
                <c:pt idx="175">
                  <c:v>SOUTH WORCESTERSHIRE CCG</c:v>
                </c:pt>
                <c:pt idx="176">
                  <c:v>SURREY HEATH CCG</c:v>
                </c:pt>
                <c:pt idx="177">
                  <c:v>WARRINGTON CCG</c:v>
                </c:pt>
                <c:pt idx="178">
                  <c:v>WARWICKSHIRE NORTH CCG</c:v>
                </c:pt>
                <c:pt idx="179">
                  <c:v>HEYWOOD, MIDDLETON &amp; ROCHDALE CCG</c:v>
                </c:pt>
                <c:pt idx="180">
                  <c:v>SOUTH NORFOLK CCG</c:v>
                </c:pt>
                <c:pt idx="181">
                  <c:v>EASTBOURNE, HAILSHAM AND SEAFORD CCG</c:v>
                </c:pt>
                <c:pt idx="182">
                  <c:v>TAMESIDE AND GLOSSOP CCG</c:v>
                </c:pt>
                <c:pt idx="183">
                  <c:v>LUTON CCG</c:v>
                </c:pt>
                <c:pt idx="184">
                  <c:v>SOUTH TEES CCG</c:v>
                </c:pt>
                <c:pt idx="185">
                  <c:v>WIRRAL CCG</c:v>
                </c:pt>
                <c:pt idx="186">
                  <c:v>LEICESTER CITY CCG</c:v>
                </c:pt>
                <c:pt idx="187">
                  <c:v>NORTH NORFOLK CCG</c:v>
                </c:pt>
                <c:pt idx="188">
                  <c:v>NORTH KIRKLEES CCG</c:v>
                </c:pt>
                <c:pt idx="189">
                  <c:v>THANET CCG</c:v>
                </c:pt>
                <c:pt idx="190">
                  <c:v>ISLE OF WIGHT CCG</c:v>
                </c:pt>
                <c:pt idx="191">
                  <c:v>STAFFORD AND SURROUNDS CCG</c:v>
                </c:pt>
                <c:pt idx="192">
                  <c:v>LIVERPOOL CCG</c:v>
                </c:pt>
                <c:pt idx="193">
                  <c:v>SOUTHEND CCG</c:v>
                </c:pt>
                <c:pt idx="194">
                  <c:v>KNOWSLEY CCG</c:v>
                </c:pt>
                <c:pt idx="195">
                  <c:v>OLDHAM CCG</c:v>
                </c:pt>
                <c:pt idx="196">
                  <c:v>BLACKBURN WITH DARWEN CCG</c:v>
                </c:pt>
                <c:pt idx="197">
                  <c:v>BARNSLEY CCG</c:v>
                </c:pt>
                <c:pt idx="198">
                  <c:v>LINCOLNSHIRE WEST CCG</c:v>
                </c:pt>
                <c:pt idx="199">
                  <c:v>Aneurin Bevan</c:v>
                </c:pt>
                <c:pt idx="200">
                  <c:v>HASTINGS &amp; ROTHER CCG</c:v>
                </c:pt>
                <c:pt idx="201">
                  <c:v>ABMU</c:v>
                </c:pt>
                <c:pt idx="202">
                  <c:v>HALTON CCG</c:v>
                </c:pt>
                <c:pt idx="203">
                  <c:v>CORBY CCG</c:v>
                </c:pt>
                <c:pt idx="204">
                  <c:v>LINCOLNSHIRE EAST CCG</c:v>
                </c:pt>
                <c:pt idx="205">
                  <c:v>GREAT YARMOUTH &amp; WAVENEY CCG</c:v>
                </c:pt>
                <c:pt idx="206">
                  <c:v>Hywel Dda</c:v>
                </c:pt>
                <c:pt idx="207">
                  <c:v>BCU</c:v>
                </c:pt>
                <c:pt idx="208">
                  <c:v>NORTH EAST ESSEX CCG</c:v>
                </c:pt>
                <c:pt idx="209">
                  <c:v>NORTH MANCHESTER CCG</c:v>
                </c:pt>
                <c:pt idx="210">
                  <c:v>SOUTH MANCHESTER CCG</c:v>
                </c:pt>
                <c:pt idx="211">
                  <c:v>Cwm Taf</c:v>
                </c:pt>
                <c:pt idx="212">
                  <c:v>BRIGHTON &amp; HOVE CCG</c:v>
                </c:pt>
                <c:pt idx="213">
                  <c:v>ST HELENS CCG</c:v>
                </c:pt>
                <c:pt idx="214">
                  <c:v>WEST NORFOLK CCG</c:v>
                </c:pt>
                <c:pt idx="215">
                  <c:v>NORWICH CCG</c:v>
                </c:pt>
              </c:strCache>
            </c:strRef>
          </c:cat>
          <c:val>
            <c:numRef>
              <c:f>'H&amp;A CCG'!$B$2:$B$217</c:f>
            </c:numRef>
          </c:val>
        </c:ser>
        <c:ser>
          <c:idx val="1"/>
          <c:order val="1"/>
          <c:tx>
            <c:strRef>
              <c:f>'H&amp;A CCG'!$C$1</c:f>
              <c:strCache>
                <c:ptCount val="1"/>
              </c:strCache>
            </c:strRef>
          </c:tx>
          <c:spPr>
            <a:solidFill>
              <a:schemeClr val="accent1"/>
            </a:solidFill>
          </c:spPr>
          <c:dPt>
            <c:idx val="124"/>
            <c:spPr>
              <a:solidFill>
                <a:schemeClr val="tx1"/>
              </a:solidFill>
            </c:spPr>
          </c:dPt>
          <c:dPt>
            <c:idx val="158"/>
            <c:spPr>
              <a:solidFill>
                <a:schemeClr val="tx1"/>
              </a:solidFill>
            </c:spPr>
          </c:dPt>
          <c:dPt>
            <c:idx val="199"/>
            <c:spPr>
              <a:solidFill>
                <a:schemeClr val="tx1"/>
              </a:solidFill>
            </c:spPr>
          </c:dPt>
          <c:dPt>
            <c:idx val="202"/>
            <c:spPr>
              <a:solidFill>
                <a:schemeClr val="tx1"/>
              </a:solidFill>
            </c:spPr>
          </c:dPt>
          <c:dPt>
            <c:idx val="206"/>
            <c:spPr>
              <a:solidFill>
                <a:schemeClr val="tx1"/>
              </a:solidFill>
            </c:spPr>
          </c:dPt>
          <c:dPt>
            <c:idx val="207"/>
            <c:spPr>
              <a:solidFill>
                <a:schemeClr val="tx1"/>
              </a:solidFill>
            </c:spPr>
          </c:dPt>
          <c:dPt>
            <c:idx val="211"/>
            <c:spPr>
              <a:solidFill>
                <a:schemeClr val="tx1"/>
              </a:solidFill>
            </c:spPr>
          </c:dPt>
          <c:dLbls>
            <c:dLbl>
              <c:idx val="124"/>
              <c:layout/>
              <c:tx>
                <c:rich>
                  <a:bodyPr/>
                  <a:lstStyle/>
                  <a:p>
                    <a:r>
                      <a:rPr lang="en-US"/>
                      <a:t>Powys</a:t>
                    </a:r>
                  </a:p>
                </c:rich>
              </c:tx>
              <c:showVal val="1"/>
            </c:dLbl>
            <c:dLbl>
              <c:idx val="160"/>
              <c:layout>
                <c:manualLayout>
                  <c:x val="-7.6402189471719154E-3"/>
                  <c:y val="8.9970212034032662E-4"/>
                </c:manualLayout>
              </c:layout>
              <c:tx>
                <c:rich>
                  <a:bodyPr/>
                  <a:lstStyle/>
                  <a:p>
                    <a:r>
                      <a:rPr lang="en-US"/>
                      <a:t>Cardiff</a:t>
                    </a:r>
                    <a:r>
                      <a:rPr lang="en-US" baseline="0"/>
                      <a:t> and Vale</a:t>
                    </a:r>
                    <a:endParaRPr lang="en-US"/>
                  </a:p>
                </c:rich>
              </c:tx>
              <c:showVal val="1"/>
            </c:dLbl>
            <c:dLbl>
              <c:idx val="200"/>
              <c:layout>
                <c:manualLayout>
                  <c:x val="-2.5801317957470305E-2"/>
                  <c:y val="-4.0476263162344192E-3"/>
                </c:manualLayout>
              </c:layout>
              <c:tx>
                <c:rich>
                  <a:bodyPr/>
                  <a:lstStyle/>
                  <a:p>
                    <a:r>
                      <a:rPr lang="en-US"/>
                      <a:t>Aneurin</a:t>
                    </a:r>
                    <a:r>
                      <a:rPr lang="en-US" baseline="0"/>
                      <a:t> Bevan</a:t>
                    </a:r>
                    <a:endParaRPr lang="en-US"/>
                  </a:p>
                </c:rich>
              </c:tx>
              <c:showVal val="1"/>
            </c:dLbl>
            <c:dLbl>
              <c:idx val="201"/>
              <c:layout>
                <c:manualLayout>
                  <c:x val="-5.9133590950037921E-3"/>
                  <c:y val="-4.8828950581914074E-3"/>
                </c:manualLayout>
              </c:layout>
              <c:tx>
                <c:rich>
                  <a:bodyPr/>
                  <a:lstStyle/>
                  <a:p>
                    <a:r>
                      <a:rPr lang="en-US"/>
                      <a:t>ABMU</a:t>
                    </a:r>
                  </a:p>
                </c:rich>
              </c:tx>
              <c:showVal val="1"/>
            </c:dLbl>
            <c:dLbl>
              <c:idx val="206"/>
              <c:layout>
                <c:manualLayout>
                  <c:x val="3.6370984037179289E-3"/>
                  <c:y val="-2.4501615308889892E-3"/>
                </c:manualLayout>
              </c:layout>
              <c:tx>
                <c:rich>
                  <a:bodyPr/>
                  <a:lstStyle/>
                  <a:p>
                    <a:r>
                      <a:rPr lang="en-US" dirty="0"/>
                      <a:t>Betsi</a:t>
                    </a:r>
                    <a:r>
                      <a:rPr lang="en-US" baseline="0" dirty="0"/>
                      <a:t> </a:t>
                    </a:r>
                    <a:r>
                      <a:rPr lang="en-US" baseline="0" dirty="0" smtClean="0"/>
                      <a:t>Cadwaladr</a:t>
                    </a:r>
                    <a:endParaRPr lang="en-US" dirty="0"/>
                  </a:p>
                </c:rich>
              </c:tx>
              <c:showVal val="1"/>
            </c:dLbl>
            <c:dLbl>
              <c:idx val="208"/>
              <c:layout>
                <c:manualLayout>
                  <c:x val="-1.9388215649338906E-2"/>
                  <c:y val="-2.3282143830019059E-2"/>
                </c:manualLayout>
              </c:layout>
              <c:tx>
                <c:rich>
                  <a:bodyPr/>
                  <a:lstStyle/>
                  <a:p>
                    <a:r>
                      <a:rPr lang="en-US" sz="1100"/>
                      <a:t>H</a:t>
                    </a:r>
                    <a:r>
                      <a:rPr lang="en-US"/>
                      <a:t>ywel</a:t>
                    </a:r>
                    <a:r>
                      <a:rPr lang="en-US" baseline="0"/>
                      <a:t> Dda</a:t>
                    </a:r>
                    <a:endParaRPr lang="en-US"/>
                  </a:p>
                </c:rich>
              </c:tx>
              <c:showVal val="1"/>
            </c:dLbl>
            <c:dLbl>
              <c:idx val="211"/>
              <c:layout/>
              <c:tx>
                <c:rich>
                  <a:bodyPr/>
                  <a:lstStyle/>
                  <a:p>
                    <a:r>
                      <a:rPr lang="en-US" sz="1100"/>
                      <a:t>Cwm</a:t>
                    </a:r>
                    <a:r>
                      <a:rPr lang="en-US" sz="1100" baseline="0"/>
                      <a:t> Taf</a:t>
                    </a:r>
                    <a:endParaRPr lang="en-US" sz="1100"/>
                  </a:p>
                </c:rich>
              </c:tx>
              <c:showVal val="1"/>
            </c:dLbl>
            <c:delete val="1"/>
            <c:txPr>
              <a:bodyPr rot="-5400000" vert="horz"/>
              <a:lstStyle/>
              <a:p>
                <a:pPr>
                  <a:defRPr sz="1100"/>
                </a:pPr>
                <a:endParaRPr lang="en-US"/>
              </a:p>
            </c:txPr>
          </c:dLbls>
          <c:cat>
            <c:strRef>
              <c:f>'H&amp;A CCG'!$A$2:$A$217</c:f>
              <c:strCache>
                <c:ptCount val="216"/>
                <c:pt idx="0">
                  <c:v>NEWHAM CCG</c:v>
                </c:pt>
                <c:pt idx="1">
                  <c:v>TOWER HAMLETS CCG</c:v>
                </c:pt>
                <c:pt idx="2">
                  <c:v>NEWBURY AND DISTRICT CCG</c:v>
                </c:pt>
                <c:pt idx="3">
                  <c:v>LEWISHAM CCG</c:v>
                </c:pt>
                <c:pt idx="4">
                  <c:v>BRENT CCG</c:v>
                </c:pt>
                <c:pt idx="5">
                  <c:v>BROMLEY CCG</c:v>
                </c:pt>
                <c:pt idx="6">
                  <c:v>SOUTHWARK CCG</c:v>
                </c:pt>
                <c:pt idx="7">
                  <c:v>VALE OF YORK CCG</c:v>
                </c:pt>
                <c:pt idx="8">
                  <c:v>SOUTH TYNESIDE CCG</c:v>
                </c:pt>
                <c:pt idx="9">
                  <c:v>RUSHCLIFFE CCG</c:v>
                </c:pt>
                <c:pt idx="10">
                  <c:v>EALING CCG</c:v>
                </c:pt>
                <c:pt idx="11">
                  <c:v>HARTLEPOOL AND STOCKTON-ON-TEES CCG</c:v>
                </c:pt>
                <c:pt idx="12">
                  <c:v>HARINGEY CCG</c:v>
                </c:pt>
                <c:pt idx="13">
                  <c:v>LAMBETH CCG</c:v>
                </c:pt>
                <c:pt idx="14">
                  <c:v>NORTH &amp; WEST READING CCG</c:v>
                </c:pt>
                <c:pt idx="15">
                  <c:v>ASHFORD CCG</c:v>
                </c:pt>
                <c:pt idx="16">
                  <c:v>HAMBLETON, RICHMONDSHIRE AND WHITBY CCG</c:v>
                </c:pt>
                <c:pt idx="17">
                  <c:v>SOUTH GLOUCESTERSHIRE CCG</c:v>
                </c:pt>
                <c:pt idx="18">
                  <c:v>CROYDON CCG</c:v>
                </c:pt>
                <c:pt idx="19">
                  <c:v>HARROW CCG</c:v>
                </c:pt>
                <c:pt idx="20">
                  <c:v>BEXLEY CCG</c:v>
                </c:pt>
                <c:pt idx="21">
                  <c:v>OXFORDSHIRE CCG</c:v>
                </c:pt>
                <c:pt idx="22">
                  <c:v>AYLESBURY VALE CCG</c:v>
                </c:pt>
                <c:pt idx="23">
                  <c:v>NOTTINGHAM NORTH &amp; EAST CCG</c:v>
                </c:pt>
                <c:pt idx="24">
                  <c:v>HEREFORDSHIRE CCG</c:v>
                </c:pt>
                <c:pt idx="25">
                  <c:v>WEST ESSEX CCG</c:v>
                </c:pt>
                <c:pt idx="26">
                  <c:v>NORTH DURHAM CCG</c:v>
                </c:pt>
                <c:pt idx="27">
                  <c:v>NORTHUMBERLAND CCG</c:v>
                </c:pt>
                <c:pt idx="28">
                  <c:v>MERTON CCG</c:v>
                </c:pt>
                <c:pt idx="29">
                  <c:v>SE STAFFS &amp; SEISDON PENINSULAR CCG</c:v>
                </c:pt>
                <c:pt idx="30">
                  <c:v>BLACKPOOL CCG</c:v>
                </c:pt>
                <c:pt idx="31">
                  <c:v>HERTS VALLEYS CCG</c:v>
                </c:pt>
                <c:pt idx="32">
                  <c:v>LEEDS NORTH CCG</c:v>
                </c:pt>
                <c:pt idx="33">
                  <c:v>THURROCK CCG</c:v>
                </c:pt>
                <c:pt idx="34">
                  <c:v>LEEDS WEST CCG</c:v>
                </c:pt>
                <c:pt idx="35">
                  <c:v>GREATER PRESTON CCG</c:v>
                </c:pt>
                <c:pt idx="36">
                  <c:v>HILLINGDON CCG</c:v>
                </c:pt>
                <c:pt idx="37">
                  <c:v>CHILTERN CCG</c:v>
                </c:pt>
                <c:pt idx="38">
                  <c:v>CUMBRIA CCG</c:v>
                </c:pt>
                <c:pt idx="39">
                  <c:v>LEEDS SOUTH AND EAST CCG</c:v>
                </c:pt>
                <c:pt idx="40">
                  <c:v>WALTHAM FOREST CCG</c:v>
                </c:pt>
                <c:pt idx="41">
                  <c:v>WEST HAMPSHIRE CCG</c:v>
                </c:pt>
                <c:pt idx="42">
                  <c:v>ENFIELD CCG</c:v>
                </c:pt>
                <c:pt idx="43">
                  <c:v>WOKINGHAM CCG</c:v>
                </c:pt>
                <c:pt idx="44">
                  <c:v>EAST LANCASHIRE CCG</c:v>
                </c:pt>
                <c:pt idx="45">
                  <c:v>FAREHAM AND GOSPORT CCG</c:v>
                </c:pt>
                <c:pt idx="46">
                  <c:v>VALE ROYAL CCG</c:v>
                </c:pt>
                <c:pt idx="47">
                  <c:v>AIREDALE, WHARFEDALE AND CRAVEN CCG</c:v>
                </c:pt>
                <c:pt idx="48">
                  <c:v>HOUNSLOW CCG</c:v>
                </c:pt>
                <c:pt idx="49">
                  <c:v>BRADFORD DISTRICTS CCG</c:v>
                </c:pt>
                <c:pt idx="50">
                  <c:v>HAVERING CCG</c:v>
                </c:pt>
                <c:pt idx="51">
                  <c:v>BRACKNELL AND ASCOT CCG</c:v>
                </c:pt>
                <c:pt idx="52">
                  <c:v>NOTTINGHAM CITY CCG</c:v>
                </c:pt>
                <c:pt idx="53">
                  <c:v>EAST LEICESTERSHIRE AND RUTLAND CCG</c:v>
                </c:pt>
                <c:pt idx="54">
                  <c:v>SOUTH WEST LINCOLNSHIRE CCG</c:v>
                </c:pt>
                <c:pt idx="55">
                  <c:v>SOLIHULL CCG</c:v>
                </c:pt>
                <c:pt idx="56">
                  <c:v>SOUTHERN DERBYSHIRE CCG</c:v>
                </c:pt>
                <c:pt idx="57">
                  <c:v>EAST AND NORTH HERTFORDSHIRE CCG</c:v>
                </c:pt>
                <c:pt idx="58">
                  <c:v>NEWARK &amp; SHERWOOD CCG</c:v>
                </c:pt>
                <c:pt idx="59">
                  <c:v>CALDERDALE CCG</c:v>
                </c:pt>
                <c:pt idx="60">
                  <c:v>BRADFORD CITY CCG</c:v>
                </c:pt>
                <c:pt idx="61">
                  <c:v>BASSETLAW CCG</c:v>
                </c:pt>
                <c:pt idx="62">
                  <c:v>NORTH TYNESIDE CCG</c:v>
                </c:pt>
                <c:pt idx="63">
                  <c:v>NEWCASTLE GATESHEAD CCG</c:v>
                </c:pt>
                <c:pt idx="64">
                  <c:v>DONCASTER CCG</c:v>
                </c:pt>
                <c:pt idx="65">
                  <c:v>NOTTINGHAM WEST CCG</c:v>
                </c:pt>
                <c:pt idx="66">
                  <c:v>RICHMOND CCG</c:v>
                </c:pt>
                <c:pt idx="67">
                  <c:v>WYRE FOREST CCG</c:v>
                </c:pt>
                <c:pt idx="68">
                  <c:v>CRAWLEY CCG</c:v>
                </c:pt>
                <c:pt idx="69">
                  <c:v>FYLDE &amp; WYRE CCG</c:v>
                </c:pt>
                <c:pt idx="70">
                  <c:v>SOUTH READING CCG</c:v>
                </c:pt>
                <c:pt idx="71">
                  <c:v>CANTERBURY AND COASTAL CCG</c:v>
                </c:pt>
                <c:pt idx="72">
                  <c:v>DURHAM DALES,EASINGTON &amp; SEDGEFIELD CCG</c:v>
                </c:pt>
                <c:pt idx="73">
                  <c:v>SOUTH CHESHIRE CCG</c:v>
                </c:pt>
                <c:pt idx="74">
                  <c:v>IPSWICH AND EAST SUFFOLK CCG</c:v>
                </c:pt>
                <c:pt idx="75">
                  <c:v>EREWASH CCG</c:v>
                </c:pt>
                <c:pt idx="76">
                  <c:v>CHORLEY AND SOUTH RIBBLE CCG</c:v>
                </c:pt>
                <c:pt idx="77">
                  <c:v>EAST STAFFORDSHIRE CCG</c:v>
                </c:pt>
                <c:pt idx="78">
                  <c:v>NORTH EAST LINCOLNSHIRE CCG</c:v>
                </c:pt>
                <c:pt idx="79">
                  <c:v>LANCASHIRE NORTH CCG</c:v>
                </c:pt>
                <c:pt idx="80">
                  <c:v>EAST RIDING OF YORKSHIRE CCG</c:v>
                </c:pt>
                <c:pt idx="81">
                  <c:v>BURY CCG</c:v>
                </c:pt>
                <c:pt idx="82">
                  <c:v>WEST LANCASHIRE CCG</c:v>
                </c:pt>
                <c:pt idx="83">
                  <c:v>COASTAL WEST SUSSEX CCG</c:v>
                </c:pt>
                <c:pt idx="84">
                  <c:v>WANDSWORTH CCG</c:v>
                </c:pt>
                <c:pt idx="85">
                  <c:v>WINDSOR, ASCOT AND MAIDENHEAD CCG</c:v>
                </c:pt>
                <c:pt idx="86">
                  <c:v>EASTERN CHESHIRE CCG</c:v>
                </c:pt>
                <c:pt idx="87">
                  <c:v>SANDWELL AND WEST BIRMINGHAM CCG</c:v>
                </c:pt>
                <c:pt idx="88">
                  <c:v>SOMERSET CCG</c:v>
                </c:pt>
                <c:pt idx="89">
                  <c:v>REDBRIDGE CCG</c:v>
                </c:pt>
                <c:pt idx="90">
                  <c:v>WEST CHESHIRE CCG</c:v>
                </c:pt>
                <c:pt idx="91">
                  <c:v>CITY AND HACKNEY CCG</c:v>
                </c:pt>
                <c:pt idx="92">
                  <c:v>NORTH WEST SURREY CCG</c:v>
                </c:pt>
                <c:pt idx="93">
                  <c:v>KINGSTON CCG</c:v>
                </c:pt>
                <c:pt idx="94">
                  <c:v>SCARBOROUGH AND RYEDALE CCG</c:v>
                </c:pt>
                <c:pt idx="95">
                  <c:v>SOUTHAMPTON CCG</c:v>
                </c:pt>
                <c:pt idx="96">
                  <c:v>SUNDERLAND CCG</c:v>
                </c:pt>
                <c:pt idx="97">
                  <c:v>NORTH DERBYSHIRE CCG</c:v>
                </c:pt>
                <c:pt idx="98">
                  <c:v>REDDITCH AND BROMSGROVE CCG</c:v>
                </c:pt>
                <c:pt idx="99">
                  <c:v>SOUTH EASTERN HAMPSHIRE CCG</c:v>
                </c:pt>
                <c:pt idx="100">
                  <c:v>WALSALL CCG</c:v>
                </c:pt>
                <c:pt idx="101">
                  <c:v>CASTLE POINT AND ROCHFORD CCG</c:v>
                </c:pt>
                <c:pt idx="102">
                  <c:v>GREATER HUDDERSFIELD CCG</c:v>
                </c:pt>
                <c:pt idx="103">
                  <c:v>HORSHAM AND MID SUSSEX CCG</c:v>
                </c:pt>
                <c:pt idx="104">
                  <c:v>DARLINGTON CCG</c:v>
                </c:pt>
                <c:pt idx="105">
                  <c:v>NORTH LINCOLNSHIRE CCG</c:v>
                </c:pt>
                <c:pt idx="106">
                  <c:v>CENTRAL MANCHESTER CCG</c:v>
                </c:pt>
                <c:pt idx="107">
                  <c:v>MILTON KEYNES CCG</c:v>
                </c:pt>
                <c:pt idx="108">
                  <c:v>ISLINGTON CCG</c:v>
                </c:pt>
                <c:pt idx="109">
                  <c:v>BASILDON AND BRENTWOOD CCG</c:v>
                </c:pt>
                <c:pt idx="110">
                  <c:v>DORSET CCG</c:v>
                </c:pt>
                <c:pt idx="111">
                  <c:v>NENE CCG</c:v>
                </c:pt>
                <c:pt idx="112">
                  <c:v>BATH AND NORTH EAST SOMERSET CCG</c:v>
                </c:pt>
                <c:pt idx="113">
                  <c:v>WEST LEICESTERSHIRE CCG</c:v>
                </c:pt>
                <c:pt idx="114">
                  <c:v>SOUTH WARWICKSHIRE CCG</c:v>
                </c:pt>
                <c:pt idx="115">
                  <c:v>TELFORD &amp; WREKIN CCG</c:v>
                </c:pt>
                <c:pt idx="116">
                  <c:v>HARROGATE AND RURAL DISTRICT CCG</c:v>
                </c:pt>
                <c:pt idx="117">
                  <c:v>SALFORD CCG</c:v>
                </c:pt>
                <c:pt idx="118">
                  <c:v>WILTSHIRE CCG</c:v>
                </c:pt>
                <c:pt idx="119">
                  <c:v>SHROPSHIRE CCG</c:v>
                </c:pt>
                <c:pt idx="120">
                  <c:v>BARKING &amp; DAGENHAM CCG</c:v>
                </c:pt>
                <c:pt idx="121">
                  <c:v>BEDFORDSHIRE CCG</c:v>
                </c:pt>
                <c:pt idx="122">
                  <c:v>WEST KENT CCG</c:v>
                </c:pt>
                <c:pt idx="123">
                  <c:v>MANSFIELD &amp; ASHFIELD CCG</c:v>
                </c:pt>
                <c:pt idx="124">
                  <c:v>Powys</c:v>
                </c:pt>
                <c:pt idx="125">
                  <c:v>CAMDEN CCG</c:v>
                </c:pt>
                <c:pt idx="126">
                  <c:v>TRAFFORD CCG</c:v>
                </c:pt>
                <c:pt idx="127">
                  <c:v>SOUTH KENT COAST CCG</c:v>
                </c:pt>
                <c:pt idx="128">
                  <c:v>NORTH HAMPSHIRE CCG</c:v>
                </c:pt>
                <c:pt idx="129">
                  <c:v>COVENTRY AND RUGBY CCG</c:v>
                </c:pt>
                <c:pt idx="130">
                  <c:v>DUDLEY CCG</c:v>
                </c:pt>
                <c:pt idx="131">
                  <c:v>WEST SUFFOLK CCG</c:v>
                </c:pt>
                <c:pt idx="132">
                  <c:v>GREENWICH CCG</c:v>
                </c:pt>
                <c:pt idx="133">
                  <c:v>EAST SURREY CCG</c:v>
                </c:pt>
                <c:pt idx="134">
                  <c:v>NORTH EAST HAMPSHIRE AND FARNHAM CCG</c:v>
                </c:pt>
                <c:pt idx="135">
                  <c:v>CAMBRIDGESHIRE AND PETERBOROUGH CCG</c:v>
                </c:pt>
                <c:pt idx="136">
                  <c:v>NORTH STAFFORDSHIRE CCG</c:v>
                </c:pt>
                <c:pt idx="137">
                  <c:v>BARNET CCG</c:v>
                </c:pt>
                <c:pt idx="138">
                  <c:v>WEST LONDON (K&amp;C &amp; QPP) CCG</c:v>
                </c:pt>
                <c:pt idx="139">
                  <c:v>ROTHERHAM CCG</c:v>
                </c:pt>
                <c:pt idx="140">
                  <c:v>DARTFORD, GRAVESHAM AND SWANLEY CCG</c:v>
                </c:pt>
                <c:pt idx="141">
                  <c:v>BIRMINGHAM SOUTH AND CENTRAL CCG</c:v>
                </c:pt>
                <c:pt idx="142">
                  <c:v>HULL CCG</c:v>
                </c:pt>
                <c:pt idx="143">
                  <c:v>HARDWICK CCG</c:v>
                </c:pt>
                <c:pt idx="144">
                  <c:v>SHEFFIELD CCG</c:v>
                </c:pt>
                <c:pt idx="145">
                  <c:v>SOUTH DEVON AND TORBAY CCG</c:v>
                </c:pt>
                <c:pt idx="146">
                  <c:v>HAMMERSMITH AND FULHAM CCG</c:v>
                </c:pt>
                <c:pt idx="147">
                  <c:v>SOUTH SEFTON CCG</c:v>
                </c:pt>
                <c:pt idx="148">
                  <c:v>BOLTON CCG</c:v>
                </c:pt>
                <c:pt idx="149">
                  <c:v>SLOUGH CCG</c:v>
                </c:pt>
                <c:pt idx="150">
                  <c:v>SUTTON CCG</c:v>
                </c:pt>
                <c:pt idx="151">
                  <c:v>WOLVERHAMPTON CCG</c:v>
                </c:pt>
                <c:pt idx="152">
                  <c:v>WAKEFIELD CCG</c:v>
                </c:pt>
                <c:pt idx="153">
                  <c:v>SURREY DOWNS CCG</c:v>
                </c:pt>
                <c:pt idx="154">
                  <c:v>STOCKPORT CCG</c:v>
                </c:pt>
                <c:pt idx="155">
                  <c:v>BIRMINGHAM CROSSCITY CCG</c:v>
                </c:pt>
                <c:pt idx="156">
                  <c:v>GUILDFORD AND WAVERLEY CCG</c:v>
                </c:pt>
                <c:pt idx="157">
                  <c:v>MEDWAY CCG</c:v>
                </c:pt>
                <c:pt idx="158">
                  <c:v>Cardiff and Vale</c:v>
                </c:pt>
                <c:pt idx="159">
                  <c:v>MID ESSEX CCG</c:v>
                </c:pt>
                <c:pt idx="160">
                  <c:v>BRISTOL CCG</c:v>
                </c:pt>
                <c:pt idx="161">
                  <c:v>SOUTH LINCOLNSHIRE CCG</c:v>
                </c:pt>
                <c:pt idx="162">
                  <c:v>SWINDON CCG</c:v>
                </c:pt>
                <c:pt idx="163">
                  <c:v>CENTRAL LONDON (WESTMINSTER) CCG</c:v>
                </c:pt>
                <c:pt idx="164">
                  <c:v>NORTH, EAST, WEST DEVON CCG</c:v>
                </c:pt>
                <c:pt idx="165">
                  <c:v>SOUTHPORT AND FORMBY CCG</c:v>
                </c:pt>
                <c:pt idx="166">
                  <c:v>GLOUCESTERSHIRE CCG</c:v>
                </c:pt>
                <c:pt idx="167">
                  <c:v>PORTSMOUTH CCG</c:v>
                </c:pt>
                <c:pt idx="168">
                  <c:v>KERNOW CCG</c:v>
                </c:pt>
                <c:pt idx="169">
                  <c:v>SWALE CCG</c:v>
                </c:pt>
                <c:pt idx="170">
                  <c:v>CANNOCK CHASE CCG</c:v>
                </c:pt>
                <c:pt idx="171">
                  <c:v>HIGH WEALD LEWES HAVENS CCG</c:v>
                </c:pt>
                <c:pt idx="172">
                  <c:v>WIGAN BOROUGH CCG</c:v>
                </c:pt>
                <c:pt idx="173">
                  <c:v>NORTH SOMERSET CCG</c:v>
                </c:pt>
                <c:pt idx="174">
                  <c:v>STOKE ON TRENT CCG</c:v>
                </c:pt>
                <c:pt idx="175">
                  <c:v>SOUTH WORCESTERSHIRE CCG</c:v>
                </c:pt>
                <c:pt idx="176">
                  <c:v>SURREY HEATH CCG</c:v>
                </c:pt>
                <c:pt idx="177">
                  <c:v>WARRINGTON CCG</c:v>
                </c:pt>
                <c:pt idx="178">
                  <c:v>WARWICKSHIRE NORTH CCG</c:v>
                </c:pt>
                <c:pt idx="179">
                  <c:v>HEYWOOD, MIDDLETON &amp; ROCHDALE CCG</c:v>
                </c:pt>
                <c:pt idx="180">
                  <c:v>SOUTH NORFOLK CCG</c:v>
                </c:pt>
                <c:pt idx="181">
                  <c:v>EASTBOURNE, HAILSHAM AND SEAFORD CCG</c:v>
                </c:pt>
                <c:pt idx="182">
                  <c:v>TAMESIDE AND GLOSSOP CCG</c:v>
                </c:pt>
                <c:pt idx="183">
                  <c:v>LUTON CCG</c:v>
                </c:pt>
                <c:pt idx="184">
                  <c:v>SOUTH TEES CCG</c:v>
                </c:pt>
                <c:pt idx="185">
                  <c:v>WIRRAL CCG</c:v>
                </c:pt>
                <c:pt idx="186">
                  <c:v>LEICESTER CITY CCG</c:v>
                </c:pt>
                <c:pt idx="187">
                  <c:v>NORTH NORFOLK CCG</c:v>
                </c:pt>
                <c:pt idx="188">
                  <c:v>NORTH KIRKLEES CCG</c:v>
                </c:pt>
                <c:pt idx="189">
                  <c:v>THANET CCG</c:v>
                </c:pt>
                <c:pt idx="190">
                  <c:v>ISLE OF WIGHT CCG</c:v>
                </c:pt>
                <c:pt idx="191">
                  <c:v>STAFFORD AND SURROUNDS CCG</c:v>
                </c:pt>
                <c:pt idx="192">
                  <c:v>LIVERPOOL CCG</c:v>
                </c:pt>
                <c:pt idx="193">
                  <c:v>SOUTHEND CCG</c:v>
                </c:pt>
                <c:pt idx="194">
                  <c:v>KNOWSLEY CCG</c:v>
                </c:pt>
                <c:pt idx="195">
                  <c:v>OLDHAM CCG</c:v>
                </c:pt>
                <c:pt idx="196">
                  <c:v>BLACKBURN WITH DARWEN CCG</c:v>
                </c:pt>
                <c:pt idx="197">
                  <c:v>BARNSLEY CCG</c:v>
                </c:pt>
                <c:pt idx="198">
                  <c:v>LINCOLNSHIRE WEST CCG</c:v>
                </c:pt>
                <c:pt idx="199">
                  <c:v>Aneurin Bevan</c:v>
                </c:pt>
                <c:pt idx="200">
                  <c:v>HASTINGS &amp; ROTHER CCG</c:v>
                </c:pt>
                <c:pt idx="201">
                  <c:v>ABMU</c:v>
                </c:pt>
                <c:pt idx="202">
                  <c:v>HALTON CCG</c:v>
                </c:pt>
                <c:pt idx="203">
                  <c:v>CORBY CCG</c:v>
                </c:pt>
                <c:pt idx="204">
                  <c:v>LINCOLNSHIRE EAST CCG</c:v>
                </c:pt>
                <c:pt idx="205">
                  <c:v>GREAT YARMOUTH &amp; WAVENEY CCG</c:v>
                </c:pt>
                <c:pt idx="206">
                  <c:v>Hywel Dda</c:v>
                </c:pt>
                <c:pt idx="207">
                  <c:v>BCU</c:v>
                </c:pt>
                <c:pt idx="208">
                  <c:v>NORTH EAST ESSEX CCG</c:v>
                </c:pt>
                <c:pt idx="209">
                  <c:v>NORTH MANCHESTER CCG</c:v>
                </c:pt>
                <c:pt idx="210">
                  <c:v>SOUTH MANCHESTER CCG</c:v>
                </c:pt>
                <c:pt idx="211">
                  <c:v>Cwm Taf</c:v>
                </c:pt>
                <c:pt idx="212">
                  <c:v>BRIGHTON &amp; HOVE CCG</c:v>
                </c:pt>
                <c:pt idx="213">
                  <c:v>ST HELENS CCG</c:v>
                </c:pt>
                <c:pt idx="214">
                  <c:v>WEST NORFOLK CCG</c:v>
                </c:pt>
                <c:pt idx="215">
                  <c:v>NORWICH CCG</c:v>
                </c:pt>
              </c:strCache>
            </c:strRef>
          </c:cat>
          <c:val>
            <c:numRef>
              <c:f>'H&amp;A CCG'!$C$2:$C$217</c:f>
              <c:numCache>
                <c:formatCode>#,##0.000</c:formatCode>
                <c:ptCount val="216"/>
                <c:pt idx="0">
                  <c:v>1047</c:v>
                </c:pt>
                <c:pt idx="1">
                  <c:v>1132</c:v>
                </c:pt>
                <c:pt idx="2">
                  <c:v>1145</c:v>
                </c:pt>
                <c:pt idx="3">
                  <c:v>1146</c:v>
                </c:pt>
                <c:pt idx="4">
                  <c:v>1158</c:v>
                </c:pt>
                <c:pt idx="5">
                  <c:v>1196</c:v>
                </c:pt>
                <c:pt idx="6">
                  <c:v>1213</c:v>
                </c:pt>
                <c:pt idx="7">
                  <c:v>1276</c:v>
                </c:pt>
                <c:pt idx="8">
                  <c:v>1314</c:v>
                </c:pt>
                <c:pt idx="9">
                  <c:v>1329</c:v>
                </c:pt>
                <c:pt idx="10">
                  <c:v>1370</c:v>
                </c:pt>
                <c:pt idx="11">
                  <c:v>1374</c:v>
                </c:pt>
                <c:pt idx="12">
                  <c:v>1375</c:v>
                </c:pt>
                <c:pt idx="13">
                  <c:v>1396</c:v>
                </c:pt>
                <c:pt idx="14">
                  <c:v>1416</c:v>
                </c:pt>
                <c:pt idx="15">
                  <c:v>1436</c:v>
                </c:pt>
                <c:pt idx="16">
                  <c:v>1468</c:v>
                </c:pt>
                <c:pt idx="17">
                  <c:v>1494</c:v>
                </c:pt>
                <c:pt idx="18">
                  <c:v>1502</c:v>
                </c:pt>
                <c:pt idx="19">
                  <c:v>1531</c:v>
                </c:pt>
                <c:pt idx="20">
                  <c:v>1538</c:v>
                </c:pt>
                <c:pt idx="21">
                  <c:v>1560</c:v>
                </c:pt>
                <c:pt idx="22">
                  <c:v>1587</c:v>
                </c:pt>
                <c:pt idx="23">
                  <c:v>1596</c:v>
                </c:pt>
                <c:pt idx="24">
                  <c:v>1617</c:v>
                </c:pt>
                <c:pt idx="25">
                  <c:v>1640</c:v>
                </c:pt>
                <c:pt idx="26">
                  <c:v>1665</c:v>
                </c:pt>
                <c:pt idx="27">
                  <c:v>1674</c:v>
                </c:pt>
                <c:pt idx="28">
                  <c:v>1680</c:v>
                </c:pt>
                <c:pt idx="29">
                  <c:v>1680</c:v>
                </c:pt>
                <c:pt idx="30">
                  <c:v>1682</c:v>
                </c:pt>
                <c:pt idx="31">
                  <c:v>1685</c:v>
                </c:pt>
                <c:pt idx="32">
                  <c:v>1692</c:v>
                </c:pt>
                <c:pt idx="33">
                  <c:v>1697</c:v>
                </c:pt>
                <c:pt idx="34">
                  <c:v>1717</c:v>
                </c:pt>
                <c:pt idx="35">
                  <c:v>1720</c:v>
                </c:pt>
                <c:pt idx="36">
                  <c:v>1722</c:v>
                </c:pt>
                <c:pt idx="37">
                  <c:v>1738</c:v>
                </c:pt>
                <c:pt idx="38">
                  <c:v>1739</c:v>
                </c:pt>
                <c:pt idx="39">
                  <c:v>1759</c:v>
                </c:pt>
                <c:pt idx="40">
                  <c:v>1767</c:v>
                </c:pt>
                <c:pt idx="41">
                  <c:v>1768</c:v>
                </c:pt>
                <c:pt idx="42">
                  <c:v>1776</c:v>
                </c:pt>
                <c:pt idx="43">
                  <c:v>1777</c:v>
                </c:pt>
                <c:pt idx="44">
                  <c:v>1779</c:v>
                </c:pt>
                <c:pt idx="45">
                  <c:v>1790</c:v>
                </c:pt>
                <c:pt idx="46">
                  <c:v>1792</c:v>
                </c:pt>
                <c:pt idx="47">
                  <c:v>1794</c:v>
                </c:pt>
                <c:pt idx="48">
                  <c:v>1812</c:v>
                </c:pt>
                <c:pt idx="49">
                  <c:v>1823</c:v>
                </c:pt>
                <c:pt idx="50">
                  <c:v>1823</c:v>
                </c:pt>
                <c:pt idx="51">
                  <c:v>1826</c:v>
                </c:pt>
                <c:pt idx="52">
                  <c:v>1841</c:v>
                </c:pt>
                <c:pt idx="53">
                  <c:v>1854</c:v>
                </c:pt>
                <c:pt idx="54">
                  <c:v>1856</c:v>
                </c:pt>
                <c:pt idx="55">
                  <c:v>1857</c:v>
                </c:pt>
                <c:pt idx="56">
                  <c:v>1867</c:v>
                </c:pt>
                <c:pt idx="57">
                  <c:v>1870</c:v>
                </c:pt>
                <c:pt idx="58">
                  <c:v>1876</c:v>
                </c:pt>
                <c:pt idx="59">
                  <c:v>1884</c:v>
                </c:pt>
                <c:pt idx="60">
                  <c:v>1885</c:v>
                </c:pt>
                <c:pt idx="61">
                  <c:v>1890</c:v>
                </c:pt>
                <c:pt idx="62">
                  <c:v>1895</c:v>
                </c:pt>
                <c:pt idx="63">
                  <c:v>1896</c:v>
                </c:pt>
                <c:pt idx="64">
                  <c:v>1906</c:v>
                </c:pt>
                <c:pt idx="65">
                  <c:v>1921</c:v>
                </c:pt>
                <c:pt idx="66">
                  <c:v>1922</c:v>
                </c:pt>
                <c:pt idx="67">
                  <c:v>1923</c:v>
                </c:pt>
                <c:pt idx="68">
                  <c:v>1933</c:v>
                </c:pt>
                <c:pt idx="69">
                  <c:v>1943</c:v>
                </c:pt>
                <c:pt idx="70">
                  <c:v>1949</c:v>
                </c:pt>
                <c:pt idx="71">
                  <c:v>1964</c:v>
                </c:pt>
                <c:pt idx="72">
                  <c:v>1964</c:v>
                </c:pt>
                <c:pt idx="73">
                  <c:v>1970</c:v>
                </c:pt>
                <c:pt idx="74">
                  <c:v>1978</c:v>
                </c:pt>
                <c:pt idx="75">
                  <c:v>1979</c:v>
                </c:pt>
                <c:pt idx="76">
                  <c:v>1984</c:v>
                </c:pt>
                <c:pt idx="77">
                  <c:v>1993</c:v>
                </c:pt>
                <c:pt idx="78">
                  <c:v>1999</c:v>
                </c:pt>
                <c:pt idx="79">
                  <c:v>2014</c:v>
                </c:pt>
                <c:pt idx="80">
                  <c:v>2016</c:v>
                </c:pt>
                <c:pt idx="81">
                  <c:v>2019.0000000000002</c:v>
                </c:pt>
                <c:pt idx="82">
                  <c:v>2020</c:v>
                </c:pt>
                <c:pt idx="83">
                  <c:v>2021</c:v>
                </c:pt>
                <c:pt idx="84">
                  <c:v>2026</c:v>
                </c:pt>
                <c:pt idx="85">
                  <c:v>2028</c:v>
                </c:pt>
                <c:pt idx="86">
                  <c:v>2030</c:v>
                </c:pt>
                <c:pt idx="87">
                  <c:v>2030</c:v>
                </c:pt>
                <c:pt idx="88">
                  <c:v>2045</c:v>
                </c:pt>
                <c:pt idx="89">
                  <c:v>2054</c:v>
                </c:pt>
                <c:pt idx="90">
                  <c:v>2056</c:v>
                </c:pt>
                <c:pt idx="91">
                  <c:v>2062</c:v>
                </c:pt>
                <c:pt idx="92">
                  <c:v>2066</c:v>
                </c:pt>
                <c:pt idx="93">
                  <c:v>2074</c:v>
                </c:pt>
                <c:pt idx="94">
                  <c:v>2091</c:v>
                </c:pt>
                <c:pt idx="95">
                  <c:v>2093</c:v>
                </c:pt>
                <c:pt idx="96">
                  <c:v>2115</c:v>
                </c:pt>
                <c:pt idx="97">
                  <c:v>2122</c:v>
                </c:pt>
                <c:pt idx="98">
                  <c:v>2123</c:v>
                </c:pt>
                <c:pt idx="99">
                  <c:v>2133</c:v>
                </c:pt>
                <c:pt idx="100">
                  <c:v>2139</c:v>
                </c:pt>
                <c:pt idx="101">
                  <c:v>2149</c:v>
                </c:pt>
                <c:pt idx="102">
                  <c:v>2155</c:v>
                </c:pt>
                <c:pt idx="103">
                  <c:v>2160</c:v>
                </c:pt>
                <c:pt idx="104">
                  <c:v>2174</c:v>
                </c:pt>
                <c:pt idx="105">
                  <c:v>2174</c:v>
                </c:pt>
                <c:pt idx="106">
                  <c:v>2176</c:v>
                </c:pt>
                <c:pt idx="107">
                  <c:v>2191</c:v>
                </c:pt>
                <c:pt idx="108">
                  <c:v>2194</c:v>
                </c:pt>
                <c:pt idx="109">
                  <c:v>2196</c:v>
                </c:pt>
                <c:pt idx="110">
                  <c:v>2196</c:v>
                </c:pt>
                <c:pt idx="111">
                  <c:v>2212</c:v>
                </c:pt>
                <c:pt idx="112">
                  <c:v>2223</c:v>
                </c:pt>
                <c:pt idx="113">
                  <c:v>2231</c:v>
                </c:pt>
                <c:pt idx="114">
                  <c:v>2235</c:v>
                </c:pt>
                <c:pt idx="115">
                  <c:v>2239</c:v>
                </c:pt>
                <c:pt idx="116">
                  <c:v>2242</c:v>
                </c:pt>
                <c:pt idx="117">
                  <c:v>2251</c:v>
                </c:pt>
                <c:pt idx="118">
                  <c:v>2270</c:v>
                </c:pt>
                <c:pt idx="119">
                  <c:v>2271</c:v>
                </c:pt>
                <c:pt idx="120">
                  <c:v>2281</c:v>
                </c:pt>
                <c:pt idx="121">
                  <c:v>2283</c:v>
                </c:pt>
                <c:pt idx="122">
                  <c:v>2310</c:v>
                </c:pt>
                <c:pt idx="123">
                  <c:v>2311</c:v>
                </c:pt>
                <c:pt idx="124" formatCode="0">
                  <c:v>2311.86</c:v>
                </c:pt>
                <c:pt idx="125">
                  <c:v>2315</c:v>
                </c:pt>
                <c:pt idx="126">
                  <c:v>2324</c:v>
                </c:pt>
                <c:pt idx="127">
                  <c:v>2326</c:v>
                </c:pt>
                <c:pt idx="128">
                  <c:v>2337</c:v>
                </c:pt>
                <c:pt idx="129">
                  <c:v>2350</c:v>
                </c:pt>
                <c:pt idx="130">
                  <c:v>2352</c:v>
                </c:pt>
                <c:pt idx="131">
                  <c:v>2356</c:v>
                </c:pt>
                <c:pt idx="132">
                  <c:v>2357</c:v>
                </c:pt>
                <c:pt idx="133">
                  <c:v>2368</c:v>
                </c:pt>
                <c:pt idx="134">
                  <c:v>2395</c:v>
                </c:pt>
                <c:pt idx="135">
                  <c:v>2398</c:v>
                </c:pt>
                <c:pt idx="136">
                  <c:v>2409</c:v>
                </c:pt>
                <c:pt idx="137">
                  <c:v>2412</c:v>
                </c:pt>
                <c:pt idx="138">
                  <c:v>2423</c:v>
                </c:pt>
                <c:pt idx="139">
                  <c:v>2430</c:v>
                </c:pt>
                <c:pt idx="140">
                  <c:v>2452</c:v>
                </c:pt>
                <c:pt idx="141">
                  <c:v>2455</c:v>
                </c:pt>
                <c:pt idx="142">
                  <c:v>2456</c:v>
                </c:pt>
                <c:pt idx="143">
                  <c:v>2465</c:v>
                </c:pt>
                <c:pt idx="144">
                  <c:v>2475</c:v>
                </c:pt>
                <c:pt idx="145">
                  <c:v>2483</c:v>
                </c:pt>
                <c:pt idx="146">
                  <c:v>2497</c:v>
                </c:pt>
                <c:pt idx="147">
                  <c:v>2498</c:v>
                </c:pt>
                <c:pt idx="148">
                  <c:v>2503</c:v>
                </c:pt>
                <c:pt idx="149">
                  <c:v>2509</c:v>
                </c:pt>
                <c:pt idx="150">
                  <c:v>2510</c:v>
                </c:pt>
                <c:pt idx="151">
                  <c:v>2517</c:v>
                </c:pt>
                <c:pt idx="152">
                  <c:v>2519</c:v>
                </c:pt>
                <c:pt idx="153">
                  <c:v>2537</c:v>
                </c:pt>
                <c:pt idx="154">
                  <c:v>2540</c:v>
                </c:pt>
                <c:pt idx="155">
                  <c:v>2543</c:v>
                </c:pt>
                <c:pt idx="156">
                  <c:v>2562</c:v>
                </c:pt>
                <c:pt idx="157">
                  <c:v>2565</c:v>
                </c:pt>
                <c:pt idx="158" formatCode="0">
                  <c:v>2601.19</c:v>
                </c:pt>
                <c:pt idx="159">
                  <c:v>2609</c:v>
                </c:pt>
                <c:pt idx="160">
                  <c:v>2621</c:v>
                </c:pt>
                <c:pt idx="161">
                  <c:v>2652</c:v>
                </c:pt>
                <c:pt idx="162">
                  <c:v>2665</c:v>
                </c:pt>
                <c:pt idx="163">
                  <c:v>2669</c:v>
                </c:pt>
                <c:pt idx="164">
                  <c:v>2670</c:v>
                </c:pt>
                <c:pt idx="165">
                  <c:v>2676</c:v>
                </c:pt>
                <c:pt idx="166">
                  <c:v>2681</c:v>
                </c:pt>
                <c:pt idx="167">
                  <c:v>2690</c:v>
                </c:pt>
                <c:pt idx="168">
                  <c:v>2694</c:v>
                </c:pt>
                <c:pt idx="169">
                  <c:v>2708</c:v>
                </c:pt>
                <c:pt idx="170">
                  <c:v>2721</c:v>
                </c:pt>
                <c:pt idx="171">
                  <c:v>2729</c:v>
                </c:pt>
                <c:pt idx="172">
                  <c:v>2766</c:v>
                </c:pt>
                <c:pt idx="173">
                  <c:v>2787</c:v>
                </c:pt>
                <c:pt idx="174">
                  <c:v>2792</c:v>
                </c:pt>
                <c:pt idx="175">
                  <c:v>2795</c:v>
                </c:pt>
                <c:pt idx="176">
                  <c:v>2817</c:v>
                </c:pt>
                <c:pt idx="177">
                  <c:v>2822</c:v>
                </c:pt>
                <c:pt idx="178">
                  <c:v>2828</c:v>
                </c:pt>
                <c:pt idx="179">
                  <c:v>2850</c:v>
                </c:pt>
                <c:pt idx="180">
                  <c:v>2877</c:v>
                </c:pt>
                <c:pt idx="181">
                  <c:v>2917</c:v>
                </c:pt>
                <c:pt idx="182">
                  <c:v>2929</c:v>
                </c:pt>
                <c:pt idx="183">
                  <c:v>2930</c:v>
                </c:pt>
                <c:pt idx="184">
                  <c:v>2942</c:v>
                </c:pt>
                <c:pt idx="185">
                  <c:v>2947</c:v>
                </c:pt>
                <c:pt idx="186">
                  <c:v>2948</c:v>
                </c:pt>
                <c:pt idx="187">
                  <c:v>2980</c:v>
                </c:pt>
                <c:pt idx="188">
                  <c:v>2983</c:v>
                </c:pt>
                <c:pt idx="189">
                  <c:v>2983</c:v>
                </c:pt>
                <c:pt idx="190">
                  <c:v>3018</c:v>
                </c:pt>
                <c:pt idx="191">
                  <c:v>3040</c:v>
                </c:pt>
                <c:pt idx="192">
                  <c:v>3070</c:v>
                </c:pt>
                <c:pt idx="193">
                  <c:v>3080</c:v>
                </c:pt>
                <c:pt idx="194">
                  <c:v>3188</c:v>
                </c:pt>
                <c:pt idx="195">
                  <c:v>3205</c:v>
                </c:pt>
                <c:pt idx="196">
                  <c:v>3275</c:v>
                </c:pt>
                <c:pt idx="197">
                  <c:v>3302</c:v>
                </c:pt>
                <c:pt idx="198">
                  <c:v>3331</c:v>
                </c:pt>
                <c:pt idx="199" formatCode="0">
                  <c:v>3400.11</c:v>
                </c:pt>
                <c:pt idx="200">
                  <c:v>3403</c:v>
                </c:pt>
                <c:pt idx="201" formatCode="0">
                  <c:v>3414.4</c:v>
                </c:pt>
                <c:pt idx="202">
                  <c:v>3459</c:v>
                </c:pt>
                <c:pt idx="203">
                  <c:v>3492</c:v>
                </c:pt>
                <c:pt idx="204">
                  <c:v>3537</c:v>
                </c:pt>
                <c:pt idx="205">
                  <c:v>3565</c:v>
                </c:pt>
                <c:pt idx="206" formatCode="0">
                  <c:v>3590.9300000000012</c:v>
                </c:pt>
                <c:pt idx="207" formatCode="0">
                  <c:v>3610.21</c:v>
                </c:pt>
                <c:pt idx="208">
                  <c:v>3631</c:v>
                </c:pt>
                <c:pt idx="209">
                  <c:v>3662</c:v>
                </c:pt>
                <c:pt idx="210">
                  <c:v>3697</c:v>
                </c:pt>
                <c:pt idx="211" formatCode="0">
                  <c:v>3908.77</c:v>
                </c:pt>
                <c:pt idx="212">
                  <c:v>3982</c:v>
                </c:pt>
                <c:pt idx="213">
                  <c:v>4014.9999999999995</c:v>
                </c:pt>
                <c:pt idx="214">
                  <c:v>4062.9999999999995</c:v>
                </c:pt>
                <c:pt idx="215">
                  <c:v>4660</c:v>
                </c:pt>
              </c:numCache>
            </c:numRef>
          </c:val>
        </c:ser>
        <c:axId val="80261888"/>
        <c:axId val="80263424"/>
      </c:barChart>
      <c:lineChart>
        <c:grouping val="standard"/>
        <c:ser>
          <c:idx val="2"/>
          <c:order val="2"/>
          <c:tx>
            <c:strRef>
              <c:f>'H&amp;A CCG'!$D$1</c:f>
              <c:strCache>
                <c:ptCount val="1"/>
                <c:pt idx="0">
                  <c:v>England Average</c:v>
                </c:pt>
              </c:strCache>
            </c:strRef>
          </c:tx>
          <c:spPr>
            <a:ln>
              <a:solidFill>
                <a:schemeClr val="accent2">
                  <a:lumMod val="75000"/>
                </a:schemeClr>
              </a:solidFill>
            </a:ln>
          </c:spPr>
          <c:marker>
            <c:symbol val="none"/>
          </c:marker>
          <c:cat>
            <c:strRef>
              <c:f>'H&amp;A CCG'!$A$2:$A$217</c:f>
              <c:strCache>
                <c:ptCount val="216"/>
                <c:pt idx="0">
                  <c:v>NEWHAM CCG</c:v>
                </c:pt>
                <c:pt idx="1">
                  <c:v>TOWER HAMLETS CCG</c:v>
                </c:pt>
                <c:pt idx="2">
                  <c:v>NEWBURY AND DISTRICT CCG</c:v>
                </c:pt>
                <c:pt idx="3">
                  <c:v>LEWISHAM CCG</c:v>
                </c:pt>
                <c:pt idx="4">
                  <c:v>BRENT CCG</c:v>
                </c:pt>
                <c:pt idx="5">
                  <c:v>BROMLEY CCG</c:v>
                </c:pt>
                <c:pt idx="6">
                  <c:v>SOUTHWARK CCG</c:v>
                </c:pt>
                <c:pt idx="7">
                  <c:v>VALE OF YORK CCG</c:v>
                </c:pt>
                <c:pt idx="8">
                  <c:v>SOUTH TYNESIDE CCG</c:v>
                </c:pt>
                <c:pt idx="9">
                  <c:v>RUSHCLIFFE CCG</c:v>
                </c:pt>
                <c:pt idx="10">
                  <c:v>EALING CCG</c:v>
                </c:pt>
                <c:pt idx="11">
                  <c:v>HARTLEPOOL AND STOCKTON-ON-TEES CCG</c:v>
                </c:pt>
                <c:pt idx="12">
                  <c:v>HARINGEY CCG</c:v>
                </c:pt>
                <c:pt idx="13">
                  <c:v>LAMBETH CCG</c:v>
                </c:pt>
                <c:pt idx="14">
                  <c:v>NORTH &amp; WEST READING CCG</c:v>
                </c:pt>
                <c:pt idx="15">
                  <c:v>ASHFORD CCG</c:v>
                </c:pt>
                <c:pt idx="16">
                  <c:v>HAMBLETON, RICHMONDSHIRE AND WHITBY CCG</c:v>
                </c:pt>
                <c:pt idx="17">
                  <c:v>SOUTH GLOUCESTERSHIRE CCG</c:v>
                </c:pt>
                <c:pt idx="18">
                  <c:v>CROYDON CCG</c:v>
                </c:pt>
                <c:pt idx="19">
                  <c:v>HARROW CCG</c:v>
                </c:pt>
                <c:pt idx="20">
                  <c:v>BEXLEY CCG</c:v>
                </c:pt>
                <c:pt idx="21">
                  <c:v>OXFORDSHIRE CCG</c:v>
                </c:pt>
                <c:pt idx="22">
                  <c:v>AYLESBURY VALE CCG</c:v>
                </c:pt>
                <c:pt idx="23">
                  <c:v>NOTTINGHAM NORTH &amp; EAST CCG</c:v>
                </c:pt>
                <c:pt idx="24">
                  <c:v>HEREFORDSHIRE CCG</c:v>
                </c:pt>
                <c:pt idx="25">
                  <c:v>WEST ESSEX CCG</c:v>
                </c:pt>
                <c:pt idx="26">
                  <c:v>NORTH DURHAM CCG</c:v>
                </c:pt>
                <c:pt idx="27">
                  <c:v>NORTHUMBERLAND CCG</c:v>
                </c:pt>
                <c:pt idx="28">
                  <c:v>MERTON CCG</c:v>
                </c:pt>
                <c:pt idx="29">
                  <c:v>SE STAFFS &amp; SEISDON PENINSULAR CCG</c:v>
                </c:pt>
                <c:pt idx="30">
                  <c:v>BLACKPOOL CCG</c:v>
                </c:pt>
                <c:pt idx="31">
                  <c:v>HERTS VALLEYS CCG</c:v>
                </c:pt>
                <c:pt idx="32">
                  <c:v>LEEDS NORTH CCG</c:v>
                </c:pt>
                <c:pt idx="33">
                  <c:v>THURROCK CCG</c:v>
                </c:pt>
                <c:pt idx="34">
                  <c:v>LEEDS WEST CCG</c:v>
                </c:pt>
                <c:pt idx="35">
                  <c:v>GREATER PRESTON CCG</c:v>
                </c:pt>
                <c:pt idx="36">
                  <c:v>HILLINGDON CCG</c:v>
                </c:pt>
                <c:pt idx="37">
                  <c:v>CHILTERN CCG</c:v>
                </c:pt>
                <c:pt idx="38">
                  <c:v>CUMBRIA CCG</c:v>
                </c:pt>
                <c:pt idx="39">
                  <c:v>LEEDS SOUTH AND EAST CCG</c:v>
                </c:pt>
                <c:pt idx="40">
                  <c:v>WALTHAM FOREST CCG</c:v>
                </c:pt>
                <c:pt idx="41">
                  <c:v>WEST HAMPSHIRE CCG</c:v>
                </c:pt>
                <c:pt idx="42">
                  <c:v>ENFIELD CCG</c:v>
                </c:pt>
                <c:pt idx="43">
                  <c:v>WOKINGHAM CCG</c:v>
                </c:pt>
                <c:pt idx="44">
                  <c:v>EAST LANCASHIRE CCG</c:v>
                </c:pt>
                <c:pt idx="45">
                  <c:v>FAREHAM AND GOSPORT CCG</c:v>
                </c:pt>
                <c:pt idx="46">
                  <c:v>VALE ROYAL CCG</c:v>
                </c:pt>
                <c:pt idx="47">
                  <c:v>AIREDALE, WHARFEDALE AND CRAVEN CCG</c:v>
                </c:pt>
                <c:pt idx="48">
                  <c:v>HOUNSLOW CCG</c:v>
                </c:pt>
                <c:pt idx="49">
                  <c:v>BRADFORD DISTRICTS CCG</c:v>
                </c:pt>
                <c:pt idx="50">
                  <c:v>HAVERING CCG</c:v>
                </c:pt>
                <c:pt idx="51">
                  <c:v>BRACKNELL AND ASCOT CCG</c:v>
                </c:pt>
                <c:pt idx="52">
                  <c:v>NOTTINGHAM CITY CCG</c:v>
                </c:pt>
                <c:pt idx="53">
                  <c:v>EAST LEICESTERSHIRE AND RUTLAND CCG</c:v>
                </c:pt>
                <c:pt idx="54">
                  <c:v>SOUTH WEST LINCOLNSHIRE CCG</c:v>
                </c:pt>
                <c:pt idx="55">
                  <c:v>SOLIHULL CCG</c:v>
                </c:pt>
                <c:pt idx="56">
                  <c:v>SOUTHERN DERBYSHIRE CCG</c:v>
                </c:pt>
                <c:pt idx="57">
                  <c:v>EAST AND NORTH HERTFORDSHIRE CCG</c:v>
                </c:pt>
                <c:pt idx="58">
                  <c:v>NEWARK &amp; SHERWOOD CCG</c:v>
                </c:pt>
                <c:pt idx="59">
                  <c:v>CALDERDALE CCG</c:v>
                </c:pt>
                <c:pt idx="60">
                  <c:v>BRADFORD CITY CCG</c:v>
                </c:pt>
                <c:pt idx="61">
                  <c:v>BASSETLAW CCG</c:v>
                </c:pt>
                <c:pt idx="62">
                  <c:v>NORTH TYNESIDE CCG</c:v>
                </c:pt>
                <c:pt idx="63">
                  <c:v>NEWCASTLE GATESHEAD CCG</c:v>
                </c:pt>
                <c:pt idx="64">
                  <c:v>DONCASTER CCG</c:v>
                </c:pt>
                <c:pt idx="65">
                  <c:v>NOTTINGHAM WEST CCG</c:v>
                </c:pt>
                <c:pt idx="66">
                  <c:v>RICHMOND CCG</c:v>
                </c:pt>
                <c:pt idx="67">
                  <c:v>WYRE FOREST CCG</c:v>
                </c:pt>
                <c:pt idx="68">
                  <c:v>CRAWLEY CCG</c:v>
                </c:pt>
                <c:pt idx="69">
                  <c:v>FYLDE &amp; WYRE CCG</c:v>
                </c:pt>
                <c:pt idx="70">
                  <c:v>SOUTH READING CCG</c:v>
                </c:pt>
                <c:pt idx="71">
                  <c:v>CANTERBURY AND COASTAL CCG</c:v>
                </c:pt>
                <c:pt idx="72">
                  <c:v>DURHAM DALES,EASINGTON &amp; SEDGEFIELD CCG</c:v>
                </c:pt>
                <c:pt idx="73">
                  <c:v>SOUTH CHESHIRE CCG</c:v>
                </c:pt>
                <c:pt idx="74">
                  <c:v>IPSWICH AND EAST SUFFOLK CCG</c:v>
                </c:pt>
                <c:pt idx="75">
                  <c:v>EREWASH CCG</c:v>
                </c:pt>
                <c:pt idx="76">
                  <c:v>CHORLEY AND SOUTH RIBBLE CCG</c:v>
                </c:pt>
                <c:pt idx="77">
                  <c:v>EAST STAFFORDSHIRE CCG</c:v>
                </c:pt>
                <c:pt idx="78">
                  <c:v>NORTH EAST LINCOLNSHIRE CCG</c:v>
                </c:pt>
                <c:pt idx="79">
                  <c:v>LANCASHIRE NORTH CCG</c:v>
                </c:pt>
                <c:pt idx="80">
                  <c:v>EAST RIDING OF YORKSHIRE CCG</c:v>
                </c:pt>
                <c:pt idx="81">
                  <c:v>BURY CCG</c:v>
                </c:pt>
                <c:pt idx="82">
                  <c:v>WEST LANCASHIRE CCG</c:v>
                </c:pt>
                <c:pt idx="83">
                  <c:v>COASTAL WEST SUSSEX CCG</c:v>
                </c:pt>
                <c:pt idx="84">
                  <c:v>WANDSWORTH CCG</c:v>
                </c:pt>
                <c:pt idx="85">
                  <c:v>WINDSOR, ASCOT AND MAIDENHEAD CCG</c:v>
                </c:pt>
                <c:pt idx="86">
                  <c:v>EASTERN CHESHIRE CCG</c:v>
                </c:pt>
                <c:pt idx="87">
                  <c:v>SANDWELL AND WEST BIRMINGHAM CCG</c:v>
                </c:pt>
                <c:pt idx="88">
                  <c:v>SOMERSET CCG</c:v>
                </c:pt>
                <c:pt idx="89">
                  <c:v>REDBRIDGE CCG</c:v>
                </c:pt>
                <c:pt idx="90">
                  <c:v>WEST CHESHIRE CCG</c:v>
                </c:pt>
                <c:pt idx="91">
                  <c:v>CITY AND HACKNEY CCG</c:v>
                </c:pt>
                <c:pt idx="92">
                  <c:v>NORTH WEST SURREY CCG</c:v>
                </c:pt>
                <c:pt idx="93">
                  <c:v>KINGSTON CCG</c:v>
                </c:pt>
                <c:pt idx="94">
                  <c:v>SCARBOROUGH AND RYEDALE CCG</c:v>
                </c:pt>
                <c:pt idx="95">
                  <c:v>SOUTHAMPTON CCG</c:v>
                </c:pt>
                <c:pt idx="96">
                  <c:v>SUNDERLAND CCG</c:v>
                </c:pt>
                <c:pt idx="97">
                  <c:v>NORTH DERBYSHIRE CCG</c:v>
                </c:pt>
                <c:pt idx="98">
                  <c:v>REDDITCH AND BROMSGROVE CCG</c:v>
                </c:pt>
                <c:pt idx="99">
                  <c:v>SOUTH EASTERN HAMPSHIRE CCG</c:v>
                </c:pt>
                <c:pt idx="100">
                  <c:v>WALSALL CCG</c:v>
                </c:pt>
                <c:pt idx="101">
                  <c:v>CASTLE POINT AND ROCHFORD CCG</c:v>
                </c:pt>
                <c:pt idx="102">
                  <c:v>GREATER HUDDERSFIELD CCG</c:v>
                </c:pt>
                <c:pt idx="103">
                  <c:v>HORSHAM AND MID SUSSEX CCG</c:v>
                </c:pt>
                <c:pt idx="104">
                  <c:v>DARLINGTON CCG</c:v>
                </c:pt>
                <c:pt idx="105">
                  <c:v>NORTH LINCOLNSHIRE CCG</c:v>
                </c:pt>
                <c:pt idx="106">
                  <c:v>CENTRAL MANCHESTER CCG</c:v>
                </c:pt>
                <c:pt idx="107">
                  <c:v>MILTON KEYNES CCG</c:v>
                </c:pt>
                <c:pt idx="108">
                  <c:v>ISLINGTON CCG</c:v>
                </c:pt>
                <c:pt idx="109">
                  <c:v>BASILDON AND BRENTWOOD CCG</c:v>
                </c:pt>
                <c:pt idx="110">
                  <c:v>DORSET CCG</c:v>
                </c:pt>
                <c:pt idx="111">
                  <c:v>NENE CCG</c:v>
                </c:pt>
                <c:pt idx="112">
                  <c:v>BATH AND NORTH EAST SOMERSET CCG</c:v>
                </c:pt>
                <c:pt idx="113">
                  <c:v>WEST LEICESTERSHIRE CCG</c:v>
                </c:pt>
                <c:pt idx="114">
                  <c:v>SOUTH WARWICKSHIRE CCG</c:v>
                </c:pt>
                <c:pt idx="115">
                  <c:v>TELFORD &amp; WREKIN CCG</c:v>
                </c:pt>
                <c:pt idx="116">
                  <c:v>HARROGATE AND RURAL DISTRICT CCG</c:v>
                </c:pt>
                <c:pt idx="117">
                  <c:v>SALFORD CCG</c:v>
                </c:pt>
                <c:pt idx="118">
                  <c:v>WILTSHIRE CCG</c:v>
                </c:pt>
                <c:pt idx="119">
                  <c:v>SHROPSHIRE CCG</c:v>
                </c:pt>
                <c:pt idx="120">
                  <c:v>BARKING &amp; DAGENHAM CCG</c:v>
                </c:pt>
                <c:pt idx="121">
                  <c:v>BEDFORDSHIRE CCG</c:v>
                </c:pt>
                <c:pt idx="122">
                  <c:v>WEST KENT CCG</c:v>
                </c:pt>
                <c:pt idx="123">
                  <c:v>MANSFIELD &amp; ASHFIELD CCG</c:v>
                </c:pt>
                <c:pt idx="124">
                  <c:v>Powys</c:v>
                </c:pt>
                <c:pt idx="125">
                  <c:v>CAMDEN CCG</c:v>
                </c:pt>
                <c:pt idx="126">
                  <c:v>TRAFFORD CCG</c:v>
                </c:pt>
                <c:pt idx="127">
                  <c:v>SOUTH KENT COAST CCG</c:v>
                </c:pt>
                <c:pt idx="128">
                  <c:v>NORTH HAMPSHIRE CCG</c:v>
                </c:pt>
                <c:pt idx="129">
                  <c:v>COVENTRY AND RUGBY CCG</c:v>
                </c:pt>
                <c:pt idx="130">
                  <c:v>DUDLEY CCG</c:v>
                </c:pt>
                <c:pt idx="131">
                  <c:v>WEST SUFFOLK CCG</c:v>
                </c:pt>
                <c:pt idx="132">
                  <c:v>GREENWICH CCG</c:v>
                </c:pt>
                <c:pt idx="133">
                  <c:v>EAST SURREY CCG</c:v>
                </c:pt>
                <c:pt idx="134">
                  <c:v>NORTH EAST HAMPSHIRE AND FARNHAM CCG</c:v>
                </c:pt>
                <c:pt idx="135">
                  <c:v>CAMBRIDGESHIRE AND PETERBOROUGH CCG</c:v>
                </c:pt>
                <c:pt idx="136">
                  <c:v>NORTH STAFFORDSHIRE CCG</c:v>
                </c:pt>
                <c:pt idx="137">
                  <c:v>BARNET CCG</c:v>
                </c:pt>
                <c:pt idx="138">
                  <c:v>WEST LONDON (K&amp;C &amp; QPP) CCG</c:v>
                </c:pt>
                <c:pt idx="139">
                  <c:v>ROTHERHAM CCG</c:v>
                </c:pt>
                <c:pt idx="140">
                  <c:v>DARTFORD, GRAVESHAM AND SWANLEY CCG</c:v>
                </c:pt>
                <c:pt idx="141">
                  <c:v>BIRMINGHAM SOUTH AND CENTRAL CCG</c:v>
                </c:pt>
                <c:pt idx="142">
                  <c:v>HULL CCG</c:v>
                </c:pt>
                <c:pt idx="143">
                  <c:v>HARDWICK CCG</c:v>
                </c:pt>
                <c:pt idx="144">
                  <c:v>SHEFFIELD CCG</c:v>
                </c:pt>
                <c:pt idx="145">
                  <c:v>SOUTH DEVON AND TORBAY CCG</c:v>
                </c:pt>
                <c:pt idx="146">
                  <c:v>HAMMERSMITH AND FULHAM CCG</c:v>
                </c:pt>
                <c:pt idx="147">
                  <c:v>SOUTH SEFTON CCG</c:v>
                </c:pt>
                <c:pt idx="148">
                  <c:v>BOLTON CCG</c:v>
                </c:pt>
                <c:pt idx="149">
                  <c:v>SLOUGH CCG</c:v>
                </c:pt>
                <c:pt idx="150">
                  <c:v>SUTTON CCG</c:v>
                </c:pt>
                <c:pt idx="151">
                  <c:v>WOLVERHAMPTON CCG</c:v>
                </c:pt>
                <c:pt idx="152">
                  <c:v>WAKEFIELD CCG</c:v>
                </c:pt>
                <c:pt idx="153">
                  <c:v>SURREY DOWNS CCG</c:v>
                </c:pt>
                <c:pt idx="154">
                  <c:v>STOCKPORT CCG</c:v>
                </c:pt>
                <c:pt idx="155">
                  <c:v>BIRMINGHAM CROSSCITY CCG</c:v>
                </c:pt>
                <c:pt idx="156">
                  <c:v>GUILDFORD AND WAVERLEY CCG</c:v>
                </c:pt>
                <c:pt idx="157">
                  <c:v>MEDWAY CCG</c:v>
                </c:pt>
                <c:pt idx="158">
                  <c:v>Cardiff and Vale</c:v>
                </c:pt>
                <c:pt idx="159">
                  <c:v>MID ESSEX CCG</c:v>
                </c:pt>
                <c:pt idx="160">
                  <c:v>BRISTOL CCG</c:v>
                </c:pt>
                <c:pt idx="161">
                  <c:v>SOUTH LINCOLNSHIRE CCG</c:v>
                </c:pt>
                <c:pt idx="162">
                  <c:v>SWINDON CCG</c:v>
                </c:pt>
                <c:pt idx="163">
                  <c:v>CENTRAL LONDON (WESTMINSTER) CCG</c:v>
                </c:pt>
                <c:pt idx="164">
                  <c:v>NORTH, EAST, WEST DEVON CCG</c:v>
                </c:pt>
                <c:pt idx="165">
                  <c:v>SOUTHPORT AND FORMBY CCG</c:v>
                </c:pt>
                <c:pt idx="166">
                  <c:v>GLOUCESTERSHIRE CCG</c:v>
                </c:pt>
                <c:pt idx="167">
                  <c:v>PORTSMOUTH CCG</c:v>
                </c:pt>
                <c:pt idx="168">
                  <c:v>KERNOW CCG</c:v>
                </c:pt>
                <c:pt idx="169">
                  <c:v>SWALE CCG</c:v>
                </c:pt>
                <c:pt idx="170">
                  <c:v>CANNOCK CHASE CCG</c:v>
                </c:pt>
                <c:pt idx="171">
                  <c:v>HIGH WEALD LEWES HAVENS CCG</c:v>
                </c:pt>
                <c:pt idx="172">
                  <c:v>WIGAN BOROUGH CCG</c:v>
                </c:pt>
                <c:pt idx="173">
                  <c:v>NORTH SOMERSET CCG</c:v>
                </c:pt>
                <c:pt idx="174">
                  <c:v>STOKE ON TRENT CCG</c:v>
                </c:pt>
                <c:pt idx="175">
                  <c:v>SOUTH WORCESTERSHIRE CCG</c:v>
                </c:pt>
                <c:pt idx="176">
                  <c:v>SURREY HEATH CCG</c:v>
                </c:pt>
                <c:pt idx="177">
                  <c:v>WARRINGTON CCG</c:v>
                </c:pt>
                <c:pt idx="178">
                  <c:v>WARWICKSHIRE NORTH CCG</c:v>
                </c:pt>
                <c:pt idx="179">
                  <c:v>HEYWOOD, MIDDLETON &amp; ROCHDALE CCG</c:v>
                </c:pt>
                <c:pt idx="180">
                  <c:v>SOUTH NORFOLK CCG</c:v>
                </c:pt>
                <c:pt idx="181">
                  <c:v>EASTBOURNE, HAILSHAM AND SEAFORD CCG</c:v>
                </c:pt>
                <c:pt idx="182">
                  <c:v>TAMESIDE AND GLOSSOP CCG</c:v>
                </c:pt>
                <c:pt idx="183">
                  <c:v>LUTON CCG</c:v>
                </c:pt>
                <c:pt idx="184">
                  <c:v>SOUTH TEES CCG</c:v>
                </c:pt>
                <c:pt idx="185">
                  <c:v>WIRRAL CCG</c:v>
                </c:pt>
                <c:pt idx="186">
                  <c:v>LEICESTER CITY CCG</c:v>
                </c:pt>
                <c:pt idx="187">
                  <c:v>NORTH NORFOLK CCG</c:v>
                </c:pt>
                <c:pt idx="188">
                  <c:v>NORTH KIRKLEES CCG</c:v>
                </c:pt>
                <c:pt idx="189">
                  <c:v>THANET CCG</c:v>
                </c:pt>
                <c:pt idx="190">
                  <c:v>ISLE OF WIGHT CCG</c:v>
                </c:pt>
                <c:pt idx="191">
                  <c:v>STAFFORD AND SURROUNDS CCG</c:v>
                </c:pt>
                <c:pt idx="192">
                  <c:v>LIVERPOOL CCG</c:v>
                </c:pt>
                <c:pt idx="193">
                  <c:v>SOUTHEND CCG</c:v>
                </c:pt>
                <c:pt idx="194">
                  <c:v>KNOWSLEY CCG</c:v>
                </c:pt>
                <c:pt idx="195">
                  <c:v>OLDHAM CCG</c:v>
                </c:pt>
                <c:pt idx="196">
                  <c:v>BLACKBURN WITH DARWEN CCG</c:v>
                </c:pt>
                <c:pt idx="197">
                  <c:v>BARNSLEY CCG</c:v>
                </c:pt>
                <c:pt idx="198">
                  <c:v>LINCOLNSHIRE WEST CCG</c:v>
                </c:pt>
                <c:pt idx="199">
                  <c:v>Aneurin Bevan</c:v>
                </c:pt>
                <c:pt idx="200">
                  <c:v>HASTINGS &amp; ROTHER CCG</c:v>
                </c:pt>
                <c:pt idx="201">
                  <c:v>ABMU</c:v>
                </c:pt>
                <c:pt idx="202">
                  <c:v>HALTON CCG</c:v>
                </c:pt>
                <c:pt idx="203">
                  <c:v>CORBY CCG</c:v>
                </c:pt>
                <c:pt idx="204">
                  <c:v>LINCOLNSHIRE EAST CCG</c:v>
                </c:pt>
                <c:pt idx="205">
                  <c:v>GREAT YARMOUTH &amp; WAVENEY CCG</c:v>
                </c:pt>
                <c:pt idx="206">
                  <c:v>Hywel Dda</c:v>
                </c:pt>
                <c:pt idx="207">
                  <c:v>BCU</c:v>
                </c:pt>
                <c:pt idx="208">
                  <c:v>NORTH EAST ESSEX CCG</c:v>
                </c:pt>
                <c:pt idx="209">
                  <c:v>NORTH MANCHESTER CCG</c:v>
                </c:pt>
                <c:pt idx="210">
                  <c:v>SOUTH MANCHESTER CCG</c:v>
                </c:pt>
                <c:pt idx="211">
                  <c:v>Cwm Taf</c:v>
                </c:pt>
                <c:pt idx="212">
                  <c:v>BRIGHTON &amp; HOVE CCG</c:v>
                </c:pt>
                <c:pt idx="213">
                  <c:v>ST HELENS CCG</c:v>
                </c:pt>
                <c:pt idx="214">
                  <c:v>WEST NORFOLK CCG</c:v>
                </c:pt>
                <c:pt idx="215">
                  <c:v>NORWICH CCG</c:v>
                </c:pt>
              </c:strCache>
            </c:strRef>
          </c:cat>
          <c:val>
            <c:numRef>
              <c:f>'H&amp;A CCG'!$D$2:$D$217</c:f>
              <c:numCache>
                <c:formatCode>General</c:formatCode>
                <c:ptCount val="216"/>
                <c:pt idx="0">
                  <c:v>2241</c:v>
                </c:pt>
                <c:pt idx="1">
                  <c:v>2241</c:v>
                </c:pt>
                <c:pt idx="2">
                  <c:v>2241</c:v>
                </c:pt>
                <c:pt idx="3">
                  <c:v>2241</c:v>
                </c:pt>
                <c:pt idx="4">
                  <c:v>2241</c:v>
                </c:pt>
                <c:pt idx="5">
                  <c:v>2241</c:v>
                </c:pt>
                <c:pt idx="6">
                  <c:v>2241</c:v>
                </c:pt>
                <c:pt idx="7">
                  <c:v>2241</c:v>
                </c:pt>
                <c:pt idx="8">
                  <c:v>2241</c:v>
                </c:pt>
                <c:pt idx="9">
                  <c:v>2241</c:v>
                </c:pt>
                <c:pt idx="10">
                  <c:v>2241</c:v>
                </c:pt>
                <c:pt idx="11">
                  <c:v>2241</c:v>
                </c:pt>
                <c:pt idx="12">
                  <c:v>2241</c:v>
                </c:pt>
                <c:pt idx="13">
                  <c:v>2241</c:v>
                </c:pt>
                <c:pt idx="14">
                  <c:v>2241</c:v>
                </c:pt>
                <c:pt idx="15">
                  <c:v>2241</c:v>
                </c:pt>
                <c:pt idx="16">
                  <c:v>2241</c:v>
                </c:pt>
                <c:pt idx="17">
                  <c:v>2241</c:v>
                </c:pt>
                <c:pt idx="18">
                  <c:v>2241</c:v>
                </c:pt>
                <c:pt idx="19">
                  <c:v>2241</c:v>
                </c:pt>
                <c:pt idx="20">
                  <c:v>2241</c:v>
                </c:pt>
                <c:pt idx="21">
                  <c:v>2241</c:v>
                </c:pt>
                <c:pt idx="22">
                  <c:v>2241</c:v>
                </c:pt>
                <c:pt idx="23">
                  <c:v>2241</c:v>
                </c:pt>
                <c:pt idx="24">
                  <c:v>2241</c:v>
                </c:pt>
                <c:pt idx="25">
                  <c:v>2241</c:v>
                </c:pt>
                <c:pt idx="26">
                  <c:v>2241</c:v>
                </c:pt>
                <c:pt idx="27">
                  <c:v>2241</c:v>
                </c:pt>
                <c:pt idx="28">
                  <c:v>2241</c:v>
                </c:pt>
                <c:pt idx="29">
                  <c:v>2241</c:v>
                </c:pt>
                <c:pt idx="30">
                  <c:v>2241</c:v>
                </c:pt>
                <c:pt idx="31">
                  <c:v>2241</c:v>
                </c:pt>
                <c:pt idx="32">
                  <c:v>2241</c:v>
                </c:pt>
                <c:pt idx="33">
                  <c:v>2241</c:v>
                </c:pt>
                <c:pt idx="34">
                  <c:v>2241</c:v>
                </c:pt>
                <c:pt idx="35">
                  <c:v>2241</c:v>
                </c:pt>
                <c:pt idx="36">
                  <c:v>2241</c:v>
                </c:pt>
                <c:pt idx="37">
                  <c:v>2241</c:v>
                </c:pt>
                <c:pt idx="38">
                  <c:v>2241</c:v>
                </c:pt>
                <c:pt idx="39">
                  <c:v>2241</c:v>
                </c:pt>
                <c:pt idx="40">
                  <c:v>2241</c:v>
                </c:pt>
                <c:pt idx="41">
                  <c:v>2241</c:v>
                </c:pt>
                <c:pt idx="42">
                  <c:v>2241</c:v>
                </c:pt>
                <c:pt idx="43">
                  <c:v>2241</c:v>
                </c:pt>
                <c:pt idx="44">
                  <c:v>2241</c:v>
                </c:pt>
                <c:pt idx="45">
                  <c:v>2241</c:v>
                </c:pt>
                <c:pt idx="46">
                  <c:v>2241</c:v>
                </c:pt>
                <c:pt idx="47">
                  <c:v>2241</c:v>
                </c:pt>
                <c:pt idx="48">
                  <c:v>2241</c:v>
                </c:pt>
                <c:pt idx="49">
                  <c:v>2241</c:v>
                </c:pt>
                <c:pt idx="50">
                  <c:v>2241</c:v>
                </c:pt>
                <c:pt idx="51">
                  <c:v>2241</c:v>
                </c:pt>
                <c:pt idx="52">
                  <c:v>2241</c:v>
                </c:pt>
                <c:pt idx="53">
                  <c:v>2241</c:v>
                </c:pt>
                <c:pt idx="54">
                  <c:v>2241</c:v>
                </c:pt>
                <c:pt idx="55">
                  <c:v>2241</c:v>
                </c:pt>
                <c:pt idx="56">
                  <c:v>2241</c:v>
                </c:pt>
                <c:pt idx="57">
                  <c:v>2241</c:v>
                </c:pt>
                <c:pt idx="58">
                  <c:v>2241</c:v>
                </c:pt>
                <c:pt idx="59">
                  <c:v>2241</c:v>
                </c:pt>
                <c:pt idx="60">
                  <c:v>2241</c:v>
                </c:pt>
                <c:pt idx="61">
                  <c:v>2241</c:v>
                </c:pt>
                <c:pt idx="62">
                  <c:v>2241</c:v>
                </c:pt>
                <c:pt idx="63">
                  <c:v>2241</c:v>
                </c:pt>
                <c:pt idx="64">
                  <c:v>2241</c:v>
                </c:pt>
                <c:pt idx="65">
                  <c:v>2241</c:v>
                </c:pt>
                <c:pt idx="66">
                  <c:v>2241</c:v>
                </c:pt>
                <c:pt idx="67">
                  <c:v>2241</c:v>
                </c:pt>
                <c:pt idx="68">
                  <c:v>2241</c:v>
                </c:pt>
                <c:pt idx="69">
                  <c:v>2241</c:v>
                </c:pt>
                <c:pt idx="70">
                  <c:v>2241</c:v>
                </c:pt>
                <c:pt idx="71">
                  <c:v>2241</c:v>
                </c:pt>
                <c:pt idx="72">
                  <c:v>2241</c:v>
                </c:pt>
                <c:pt idx="73">
                  <c:v>2241</c:v>
                </c:pt>
                <c:pt idx="74">
                  <c:v>2241</c:v>
                </c:pt>
                <c:pt idx="75">
                  <c:v>2241</c:v>
                </c:pt>
                <c:pt idx="76">
                  <c:v>2241</c:v>
                </c:pt>
                <c:pt idx="77">
                  <c:v>2241</c:v>
                </c:pt>
                <c:pt idx="78">
                  <c:v>2241</c:v>
                </c:pt>
                <c:pt idx="79">
                  <c:v>2241</c:v>
                </c:pt>
                <c:pt idx="80">
                  <c:v>2241</c:v>
                </c:pt>
                <c:pt idx="81">
                  <c:v>2241</c:v>
                </c:pt>
                <c:pt idx="82">
                  <c:v>2241</c:v>
                </c:pt>
                <c:pt idx="83">
                  <c:v>2241</c:v>
                </c:pt>
                <c:pt idx="84">
                  <c:v>2241</c:v>
                </c:pt>
                <c:pt idx="85">
                  <c:v>2241</c:v>
                </c:pt>
                <c:pt idx="86">
                  <c:v>2241</c:v>
                </c:pt>
                <c:pt idx="87">
                  <c:v>2241</c:v>
                </c:pt>
                <c:pt idx="88">
                  <c:v>2241</c:v>
                </c:pt>
                <c:pt idx="89">
                  <c:v>2241</c:v>
                </c:pt>
                <c:pt idx="90">
                  <c:v>2241</c:v>
                </c:pt>
                <c:pt idx="91">
                  <c:v>2241</c:v>
                </c:pt>
                <c:pt idx="92">
                  <c:v>2241</c:v>
                </c:pt>
                <c:pt idx="93">
                  <c:v>2241</c:v>
                </c:pt>
                <c:pt idx="94">
                  <c:v>2241</c:v>
                </c:pt>
                <c:pt idx="95">
                  <c:v>2241</c:v>
                </c:pt>
                <c:pt idx="96">
                  <c:v>2241</c:v>
                </c:pt>
                <c:pt idx="97">
                  <c:v>2241</c:v>
                </c:pt>
                <c:pt idx="98">
                  <c:v>2241</c:v>
                </c:pt>
                <c:pt idx="99">
                  <c:v>2241</c:v>
                </c:pt>
                <c:pt idx="100">
                  <c:v>2241</c:v>
                </c:pt>
                <c:pt idx="101">
                  <c:v>2241</c:v>
                </c:pt>
                <c:pt idx="102">
                  <c:v>2241</c:v>
                </c:pt>
                <c:pt idx="103">
                  <c:v>2241</c:v>
                </c:pt>
                <c:pt idx="104">
                  <c:v>2241</c:v>
                </c:pt>
                <c:pt idx="105">
                  <c:v>2241</c:v>
                </c:pt>
                <c:pt idx="106">
                  <c:v>2241</c:v>
                </c:pt>
                <c:pt idx="107">
                  <c:v>2241</c:v>
                </c:pt>
                <c:pt idx="108">
                  <c:v>2241</c:v>
                </c:pt>
                <c:pt idx="109">
                  <c:v>2241</c:v>
                </c:pt>
                <c:pt idx="110">
                  <c:v>2241</c:v>
                </c:pt>
                <c:pt idx="111">
                  <c:v>2241</c:v>
                </c:pt>
                <c:pt idx="112">
                  <c:v>2241</c:v>
                </c:pt>
                <c:pt idx="113">
                  <c:v>2241</c:v>
                </c:pt>
                <c:pt idx="114">
                  <c:v>2241</c:v>
                </c:pt>
                <c:pt idx="115">
                  <c:v>2241</c:v>
                </c:pt>
                <c:pt idx="116">
                  <c:v>2241</c:v>
                </c:pt>
                <c:pt idx="117">
                  <c:v>2241</c:v>
                </c:pt>
                <c:pt idx="118">
                  <c:v>2241</c:v>
                </c:pt>
                <c:pt idx="119">
                  <c:v>2241</c:v>
                </c:pt>
                <c:pt idx="120">
                  <c:v>2241</c:v>
                </c:pt>
                <c:pt idx="121">
                  <c:v>2241</c:v>
                </c:pt>
                <c:pt idx="122">
                  <c:v>2241</c:v>
                </c:pt>
                <c:pt idx="123">
                  <c:v>2241</c:v>
                </c:pt>
                <c:pt idx="124">
                  <c:v>2241</c:v>
                </c:pt>
                <c:pt idx="125">
                  <c:v>2241</c:v>
                </c:pt>
                <c:pt idx="126">
                  <c:v>2241</c:v>
                </c:pt>
                <c:pt idx="127">
                  <c:v>2241</c:v>
                </c:pt>
                <c:pt idx="128">
                  <c:v>2241</c:v>
                </c:pt>
                <c:pt idx="129">
                  <c:v>2241</c:v>
                </c:pt>
                <c:pt idx="130">
                  <c:v>2241</c:v>
                </c:pt>
                <c:pt idx="131">
                  <c:v>2241</c:v>
                </c:pt>
                <c:pt idx="132">
                  <c:v>2241</c:v>
                </c:pt>
                <c:pt idx="133">
                  <c:v>2241</c:v>
                </c:pt>
                <c:pt idx="134">
                  <c:v>2241</c:v>
                </c:pt>
                <c:pt idx="135">
                  <c:v>2241</c:v>
                </c:pt>
                <c:pt idx="136">
                  <c:v>2241</c:v>
                </c:pt>
                <c:pt idx="137">
                  <c:v>2241</c:v>
                </c:pt>
                <c:pt idx="138">
                  <c:v>2241</c:v>
                </c:pt>
                <c:pt idx="139">
                  <c:v>2241</c:v>
                </c:pt>
                <c:pt idx="140">
                  <c:v>2241</c:v>
                </c:pt>
                <c:pt idx="141">
                  <c:v>2241</c:v>
                </c:pt>
                <c:pt idx="142">
                  <c:v>2241</c:v>
                </c:pt>
                <c:pt idx="143">
                  <c:v>2241</c:v>
                </c:pt>
                <c:pt idx="144">
                  <c:v>2241</c:v>
                </c:pt>
                <c:pt idx="145">
                  <c:v>2241</c:v>
                </c:pt>
                <c:pt idx="146">
                  <c:v>2241</c:v>
                </c:pt>
                <c:pt idx="147">
                  <c:v>2241</c:v>
                </c:pt>
                <c:pt idx="148">
                  <c:v>2241</c:v>
                </c:pt>
                <c:pt idx="149">
                  <c:v>2241</c:v>
                </c:pt>
                <c:pt idx="150">
                  <c:v>2241</c:v>
                </c:pt>
                <c:pt idx="151">
                  <c:v>2241</c:v>
                </c:pt>
                <c:pt idx="152">
                  <c:v>2241</c:v>
                </c:pt>
                <c:pt idx="153">
                  <c:v>2241</c:v>
                </c:pt>
                <c:pt idx="154">
                  <c:v>2241</c:v>
                </c:pt>
                <c:pt idx="155">
                  <c:v>2241</c:v>
                </c:pt>
                <c:pt idx="156">
                  <c:v>2241</c:v>
                </c:pt>
                <c:pt idx="157">
                  <c:v>2241</c:v>
                </c:pt>
                <c:pt idx="158">
                  <c:v>2241</c:v>
                </c:pt>
                <c:pt idx="159">
                  <c:v>2241</c:v>
                </c:pt>
                <c:pt idx="160">
                  <c:v>2241</c:v>
                </c:pt>
                <c:pt idx="161">
                  <c:v>2241</c:v>
                </c:pt>
                <c:pt idx="162">
                  <c:v>2241</c:v>
                </c:pt>
                <c:pt idx="163">
                  <c:v>2241</c:v>
                </c:pt>
                <c:pt idx="164">
                  <c:v>2241</c:v>
                </c:pt>
                <c:pt idx="165">
                  <c:v>2241</c:v>
                </c:pt>
                <c:pt idx="166">
                  <c:v>2241</c:v>
                </c:pt>
                <c:pt idx="167">
                  <c:v>2241</c:v>
                </c:pt>
                <c:pt idx="168">
                  <c:v>2241</c:v>
                </c:pt>
                <c:pt idx="169">
                  <c:v>2241</c:v>
                </c:pt>
                <c:pt idx="170">
                  <c:v>2241</c:v>
                </c:pt>
                <c:pt idx="171">
                  <c:v>2241</c:v>
                </c:pt>
                <c:pt idx="172">
                  <c:v>2241</c:v>
                </c:pt>
                <c:pt idx="173">
                  <c:v>2241</c:v>
                </c:pt>
                <c:pt idx="174">
                  <c:v>2241</c:v>
                </c:pt>
                <c:pt idx="175">
                  <c:v>2241</c:v>
                </c:pt>
                <c:pt idx="176">
                  <c:v>2241</c:v>
                </c:pt>
                <c:pt idx="177">
                  <c:v>2241</c:v>
                </c:pt>
                <c:pt idx="178">
                  <c:v>2241</c:v>
                </c:pt>
                <c:pt idx="179">
                  <c:v>2241</c:v>
                </c:pt>
                <c:pt idx="180">
                  <c:v>2241</c:v>
                </c:pt>
                <c:pt idx="181">
                  <c:v>2241</c:v>
                </c:pt>
                <c:pt idx="182">
                  <c:v>2241</c:v>
                </c:pt>
                <c:pt idx="183">
                  <c:v>2241</c:v>
                </c:pt>
                <c:pt idx="184">
                  <c:v>2241</c:v>
                </c:pt>
                <c:pt idx="185">
                  <c:v>2241</c:v>
                </c:pt>
                <c:pt idx="186">
                  <c:v>2241</c:v>
                </c:pt>
                <c:pt idx="187">
                  <c:v>2241</c:v>
                </c:pt>
                <c:pt idx="188">
                  <c:v>2241</c:v>
                </c:pt>
                <c:pt idx="189">
                  <c:v>2241</c:v>
                </c:pt>
                <c:pt idx="190">
                  <c:v>2241</c:v>
                </c:pt>
                <c:pt idx="191">
                  <c:v>2241</c:v>
                </c:pt>
                <c:pt idx="192">
                  <c:v>2241</c:v>
                </c:pt>
                <c:pt idx="193">
                  <c:v>2241</c:v>
                </c:pt>
                <c:pt idx="194">
                  <c:v>2241</c:v>
                </c:pt>
                <c:pt idx="195">
                  <c:v>2241</c:v>
                </c:pt>
                <c:pt idx="196">
                  <c:v>2241</c:v>
                </c:pt>
                <c:pt idx="197">
                  <c:v>2241</c:v>
                </c:pt>
                <c:pt idx="198">
                  <c:v>2241</c:v>
                </c:pt>
                <c:pt idx="199">
                  <c:v>2241</c:v>
                </c:pt>
                <c:pt idx="200">
                  <c:v>2241</c:v>
                </c:pt>
                <c:pt idx="201">
                  <c:v>2241</c:v>
                </c:pt>
                <c:pt idx="202">
                  <c:v>2241</c:v>
                </c:pt>
                <c:pt idx="203">
                  <c:v>2241</c:v>
                </c:pt>
                <c:pt idx="204">
                  <c:v>2241</c:v>
                </c:pt>
                <c:pt idx="205">
                  <c:v>2241</c:v>
                </c:pt>
                <c:pt idx="206">
                  <c:v>2241</c:v>
                </c:pt>
                <c:pt idx="207">
                  <c:v>2241</c:v>
                </c:pt>
                <c:pt idx="208">
                  <c:v>2241</c:v>
                </c:pt>
                <c:pt idx="209">
                  <c:v>2241</c:v>
                </c:pt>
                <c:pt idx="210">
                  <c:v>2241</c:v>
                </c:pt>
                <c:pt idx="211">
                  <c:v>2241</c:v>
                </c:pt>
                <c:pt idx="212">
                  <c:v>2241</c:v>
                </c:pt>
                <c:pt idx="213">
                  <c:v>2241</c:v>
                </c:pt>
                <c:pt idx="214">
                  <c:v>2241</c:v>
                </c:pt>
                <c:pt idx="215">
                  <c:v>2241</c:v>
                </c:pt>
              </c:numCache>
            </c:numRef>
          </c:val>
        </c:ser>
        <c:ser>
          <c:idx val="3"/>
          <c:order val="3"/>
          <c:tx>
            <c:strRef>
              <c:f>'H&amp;A CCG'!$E$1</c:f>
              <c:strCache>
                <c:ptCount val="1"/>
                <c:pt idx="0">
                  <c:v>Wales Average</c:v>
                </c:pt>
              </c:strCache>
            </c:strRef>
          </c:tx>
          <c:spPr>
            <a:ln>
              <a:solidFill>
                <a:schemeClr val="accent3">
                  <a:lumMod val="75000"/>
                </a:schemeClr>
              </a:solidFill>
            </a:ln>
          </c:spPr>
          <c:marker>
            <c:symbol val="none"/>
          </c:marker>
          <c:cat>
            <c:strRef>
              <c:f>'H&amp;A CCG'!$A$2:$A$217</c:f>
              <c:strCache>
                <c:ptCount val="216"/>
                <c:pt idx="0">
                  <c:v>NEWHAM CCG</c:v>
                </c:pt>
                <c:pt idx="1">
                  <c:v>TOWER HAMLETS CCG</c:v>
                </c:pt>
                <c:pt idx="2">
                  <c:v>NEWBURY AND DISTRICT CCG</c:v>
                </c:pt>
                <c:pt idx="3">
                  <c:v>LEWISHAM CCG</c:v>
                </c:pt>
                <c:pt idx="4">
                  <c:v>BRENT CCG</c:v>
                </c:pt>
                <c:pt idx="5">
                  <c:v>BROMLEY CCG</c:v>
                </c:pt>
                <c:pt idx="6">
                  <c:v>SOUTHWARK CCG</c:v>
                </c:pt>
                <c:pt idx="7">
                  <c:v>VALE OF YORK CCG</c:v>
                </c:pt>
                <c:pt idx="8">
                  <c:v>SOUTH TYNESIDE CCG</c:v>
                </c:pt>
                <c:pt idx="9">
                  <c:v>RUSHCLIFFE CCG</c:v>
                </c:pt>
                <c:pt idx="10">
                  <c:v>EALING CCG</c:v>
                </c:pt>
                <c:pt idx="11">
                  <c:v>HARTLEPOOL AND STOCKTON-ON-TEES CCG</c:v>
                </c:pt>
                <c:pt idx="12">
                  <c:v>HARINGEY CCG</c:v>
                </c:pt>
                <c:pt idx="13">
                  <c:v>LAMBETH CCG</c:v>
                </c:pt>
                <c:pt idx="14">
                  <c:v>NORTH &amp; WEST READING CCG</c:v>
                </c:pt>
                <c:pt idx="15">
                  <c:v>ASHFORD CCG</c:v>
                </c:pt>
                <c:pt idx="16">
                  <c:v>HAMBLETON, RICHMONDSHIRE AND WHITBY CCG</c:v>
                </c:pt>
                <c:pt idx="17">
                  <c:v>SOUTH GLOUCESTERSHIRE CCG</c:v>
                </c:pt>
                <c:pt idx="18">
                  <c:v>CROYDON CCG</c:v>
                </c:pt>
                <c:pt idx="19">
                  <c:v>HARROW CCG</c:v>
                </c:pt>
                <c:pt idx="20">
                  <c:v>BEXLEY CCG</c:v>
                </c:pt>
                <c:pt idx="21">
                  <c:v>OXFORDSHIRE CCG</c:v>
                </c:pt>
                <c:pt idx="22">
                  <c:v>AYLESBURY VALE CCG</c:v>
                </c:pt>
                <c:pt idx="23">
                  <c:v>NOTTINGHAM NORTH &amp; EAST CCG</c:v>
                </c:pt>
                <c:pt idx="24">
                  <c:v>HEREFORDSHIRE CCG</c:v>
                </c:pt>
                <c:pt idx="25">
                  <c:v>WEST ESSEX CCG</c:v>
                </c:pt>
                <c:pt idx="26">
                  <c:v>NORTH DURHAM CCG</c:v>
                </c:pt>
                <c:pt idx="27">
                  <c:v>NORTHUMBERLAND CCG</c:v>
                </c:pt>
                <c:pt idx="28">
                  <c:v>MERTON CCG</c:v>
                </c:pt>
                <c:pt idx="29">
                  <c:v>SE STAFFS &amp; SEISDON PENINSULAR CCG</c:v>
                </c:pt>
                <c:pt idx="30">
                  <c:v>BLACKPOOL CCG</c:v>
                </c:pt>
                <c:pt idx="31">
                  <c:v>HERTS VALLEYS CCG</c:v>
                </c:pt>
                <c:pt idx="32">
                  <c:v>LEEDS NORTH CCG</c:v>
                </c:pt>
                <c:pt idx="33">
                  <c:v>THURROCK CCG</c:v>
                </c:pt>
                <c:pt idx="34">
                  <c:v>LEEDS WEST CCG</c:v>
                </c:pt>
                <c:pt idx="35">
                  <c:v>GREATER PRESTON CCG</c:v>
                </c:pt>
                <c:pt idx="36">
                  <c:v>HILLINGDON CCG</c:v>
                </c:pt>
                <c:pt idx="37">
                  <c:v>CHILTERN CCG</c:v>
                </c:pt>
                <c:pt idx="38">
                  <c:v>CUMBRIA CCG</c:v>
                </c:pt>
                <c:pt idx="39">
                  <c:v>LEEDS SOUTH AND EAST CCG</c:v>
                </c:pt>
                <c:pt idx="40">
                  <c:v>WALTHAM FOREST CCG</c:v>
                </c:pt>
                <c:pt idx="41">
                  <c:v>WEST HAMPSHIRE CCG</c:v>
                </c:pt>
                <c:pt idx="42">
                  <c:v>ENFIELD CCG</c:v>
                </c:pt>
                <c:pt idx="43">
                  <c:v>WOKINGHAM CCG</c:v>
                </c:pt>
                <c:pt idx="44">
                  <c:v>EAST LANCASHIRE CCG</c:v>
                </c:pt>
                <c:pt idx="45">
                  <c:v>FAREHAM AND GOSPORT CCG</c:v>
                </c:pt>
                <c:pt idx="46">
                  <c:v>VALE ROYAL CCG</c:v>
                </c:pt>
                <c:pt idx="47">
                  <c:v>AIREDALE, WHARFEDALE AND CRAVEN CCG</c:v>
                </c:pt>
                <c:pt idx="48">
                  <c:v>HOUNSLOW CCG</c:v>
                </c:pt>
                <c:pt idx="49">
                  <c:v>BRADFORD DISTRICTS CCG</c:v>
                </c:pt>
                <c:pt idx="50">
                  <c:v>HAVERING CCG</c:v>
                </c:pt>
                <c:pt idx="51">
                  <c:v>BRACKNELL AND ASCOT CCG</c:v>
                </c:pt>
                <c:pt idx="52">
                  <c:v>NOTTINGHAM CITY CCG</c:v>
                </c:pt>
                <c:pt idx="53">
                  <c:v>EAST LEICESTERSHIRE AND RUTLAND CCG</c:v>
                </c:pt>
                <c:pt idx="54">
                  <c:v>SOUTH WEST LINCOLNSHIRE CCG</c:v>
                </c:pt>
                <c:pt idx="55">
                  <c:v>SOLIHULL CCG</c:v>
                </c:pt>
                <c:pt idx="56">
                  <c:v>SOUTHERN DERBYSHIRE CCG</c:v>
                </c:pt>
                <c:pt idx="57">
                  <c:v>EAST AND NORTH HERTFORDSHIRE CCG</c:v>
                </c:pt>
                <c:pt idx="58">
                  <c:v>NEWARK &amp; SHERWOOD CCG</c:v>
                </c:pt>
                <c:pt idx="59">
                  <c:v>CALDERDALE CCG</c:v>
                </c:pt>
                <c:pt idx="60">
                  <c:v>BRADFORD CITY CCG</c:v>
                </c:pt>
                <c:pt idx="61">
                  <c:v>BASSETLAW CCG</c:v>
                </c:pt>
                <c:pt idx="62">
                  <c:v>NORTH TYNESIDE CCG</c:v>
                </c:pt>
                <c:pt idx="63">
                  <c:v>NEWCASTLE GATESHEAD CCG</c:v>
                </c:pt>
                <c:pt idx="64">
                  <c:v>DONCASTER CCG</c:v>
                </c:pt>
                <c:pt idx="65">
                  <c:v>NOTTINGHAM WEST CCG</c:v>
                </c:pt>
                <c:pt idx="66">
                  <c:v>RICHMOND CCG</c:v>
                </c:pt>
                <c:pt idx="67">
                  <c:v>WYRE FOREST CCG</c:v>
                </c:pt>
                <c:pt idx="68">
                  <c:v>CRAWLEY CCG</c:v>
                </c:pt>
                <c:pt idx="69">
                  <c:v>FYLDE &amp; WYRE CCG</c:v>
                </c:pt>
                <c:pt idx="70">
                  <c:v>SOUTH READING CCG</c:v>
                </c:pt>
                <c:pt idx="71">
                  <c:v>CANTERBURY AND COASTAL CCG</c:v>
                </c:pt>
                <c:pt idx="72">
                  <c:v>DURHAM DALES,EASINGTON &amp; SEDGEFIELD CCG</c:v>
                </c:pt>
                <c:pt idx="73">
                  <c:v>SOUTH CHESHIRE CCG</c:v>
                </c:pt>
                <c:pt idx="74">
                  <c:v>IPSWICH AND EAST SUFFOLK CCG</c:v>
                </c:pt>
                <c:pt idx="75">
                  <c:v>EREWASH CCG</c:v>
                </c:pt>
                <c:pt idx="76">
                  <c:v>CHORLEY AND SOUTH RIBBLE CCG</c:v>
                </c:pt>
                <c:pt idx="77">
                  <c:v>EAST STAFFORDSHIRE CCG</c:v>
                </c:pt>
                <c:pt idx="78">
                  <c:v>NORTH EAST LINCOLNSHIRE CCG</c:v>
                </c:pt>
                <c:pt idx="79">
                  <c:v>LANCASHIRE NORTH CCG</c:v>
                </c:pt>
                <c:pt idx="80">
                  <c:v>EAST RIDING OF YORKSHIRE CCG</c:v>
                </c:pt>
                <c:pt idx="81">
                  <c:v>BURY CCG</c:v>
                </c:pt>
                <c:pt idx="82">
                  <c:v>WEST LANCASHIRE CCG</c:v>
                </c:pt>
                <c:pt idx="83">
                  <c:v>COASTAL WEST SUSSEX CCG</c:v>
                </c:pt>
                <c:pt idx="84">
                  <c:v>WANDSWORTH CCG</c:v>
                </c:pt>
                <c:pt idx="85">
                  <c:v>WINDSOR, ASCOT AND MAIDENHEAD CCG</c:v>
                </c:pt>
                <c:pt idx="86">
                  <c:v>EASTERN CHESHIRE CCG</c:v>
                </c:pt>
                <c:pt idx="87">
                  <c:v>SANDWELL AND WEST BIRMINGHAM CCG</c:v>
                </c:pt>
                <c:pt idx="88">
                  <c:v>SOMERSET CCG</c:v>
                </c:pt>
                <c:pt idx="89">
                  <c:v>REDBRIDGE CCG</c:v>
                </c:pt>
                <c:pt idx="90">
                  <c:v>WEST CHESHIRE CCG</c:v>
                </c:pt>
                <c:pt idx="91">
                  <c:v>CITY AND HACKNEY CCG</c:v>
                </c:pt>
                <c:pt idx="92">
                  <c:v>NORTH WEST SURREY CCG</c:v>
                </c:pt>
                <c:pt idx="93">
                  <c:v>KINGSTON CCG</c:v>
                </c:pt>
                <c:pt idx="94">
                  <c:v>SCARBOROUGH AND RYEDALE CCG</c:v>
                </c:pt>
                <c:pt idx="95">
                  <c:v>SOUTHAMPTON CCG</c:v>
                </c:pt>
                <c:pt idx="96">
                  <c:v>SUNDERLAND CCG</c:v>
                </c:pt>
                <c:pt idx="97">
                  <c:v>NORTH DERBYSHIRE CCG</c:v>
                </c:pt>
                <c:pt idx="98">
                  <c:v>REDDITCH AND BROMSGROVE CCG</c:v>
                </c:pt>
                <c:pt idx="99">
                  <c:v>SOUTH EASTERN HAMPSHIRE CCG</c:v>
                </c:pt>
                <c:pt idx="100">
                  <c:v>WALSALL CCG</c:v>
                </c:pt>
                <c:pt idx="101">
                  <c:v>CASTLE POINT AND ROCHFORD CCG</c:v>
                </c:pt>
                <c:pt idx="102">
                  <c:v>GREATER HUDDERSFIELD CCG</c:v>
                </c:pt>
                <c:pt idx="103">
                  <c:v>HORSHAM AND MID SUSSEX CCG</c:v>
                </c:pt>
                <c:pt idx="104">
                  <c:v>DARLINGTON CCG</c:v>
                </c:pt>
                <c:pt idx="105">
                  <c:v>NORTH LINCOLNSHIRE CCG</c:v>
                </c:pt>
                <c:pt idx="106">
                  <c:v>CENTRAL MANCHESTER CCG</c:v>
                </c:pt>
                <c:pt idx="107">
                  <c:v>MILTON KEYNES CCG</c:v>
                </c:pt>
                <c:pt idx="108">
                  <c:v>ISLINGTON CCG</c:v>
                </c:pt>
                <c:pt idx="109">
                  <c:v>BASILDON AND BRENTWOOD CCG</c:v>
                </c:pt>
                <c:pt idx="110">
                  <c:v>DORSET CCG</c:v>
                </c:pt>
                <c:pt idx="111">
                  <c:v>NENE CCG</c:v>
                </c:pt>
                <c:pt idx="112">
                  <c:v>BATH AND NORTH EAST SOMERSET CCG</c:v>
                </c:pt>
                <c:pt idx="113">
                  <c:v>WEST LEICESTERSHIRE CCG</c:v>
                </c:pt>
                <c:pt idx="114">
                  <c:v>SOUTH WARWICKSHIRE CCG</c:v>
                </c:pt>
                <c:pt idx="115">
                  <c:v>TELFORD &amp; WREKIN CCG</c:v>
                </c:pt>
                <c:pt idx="116">
                  <c:v>HARROGATE AND RURAL DISTRICT CCG</c:v>
                </c:pt>
                <c:pt idx="117">
                  <c:v>SALFORD CCG</c:v>
                </c:pt>
                <c:pt idx="118">
                  <c:v>WILTSHIRE CCG</c:v>
                </c:pt>
                <c:pt idx="119">
                  <c:v>SHROPSHIRE CCG</c:v>
                </c:pt>
                <c:pt idx="120">
                  <c:v>BARKING &amp; DAGENHAM CCG</c:v>
                </c:pt>
                <c:pt idx="121">
                  <c:v>BEDFORDSHIRE CCG</c:v>
                </c:pt>
                <c:pt idx="122">
                  <c:v>WEST KENT CCG</c:v>
                </c:pt>
                <c:pt idx="123">
                  <c:v>MANSFIELD &amp; ASHFIELD CCG</c:v>
                </c:pt>
                <c:pt idx="124">
                  <c:v>Powys</c:v>
                </c:pt>
                <c:pt idx="125">
                  <c:v>CAMDEN CCG</c:v>
                </c:pt>
                <c:pt idx="126">
                  <c:v>TRAFFORD CCG</c:v>
                </c:pt>
                <c:pt idx="127">
                  <c:v>SOUTH KENT COAST CCG</c:v>
                </c:pt>
                <c:pt idx="128">
                  <c:v>NORTH HAMPSHIRE CCG</c:v>
                </c:pt>
                <c:pt idx="129">
                  <c:v>COVENTRY AND RUGBY CCG</c:v>
                </c:pt>
                <c:pt idx="130">
                  <c:v>DUDLEY CCG</c:v>
                </c:pt>
                <c:pt idx="131">
                  <c:v>WEST SUFFOLK CCG</c:v>
                </c:pt>
                <c:pt idx="132">
                  <c:v>GREENWICH CCG</c:v>
                </c:pt>
                <c:pt idx="133">
                  <c:v>EAST SURREY CCG</c:v>
                </c:pt>
                <c:pt idx="134">
                  <c:v>NORTH EAST HAMPSHIRE AND FARNHAM CCG</c:v>
                </c:pt>
                <c:pt idx="135">
                  <c:v>CAMBRIDGESHIRE AND PETERBOROUGH CCG</c:v>
                </c:pt>
                <c:pt idx="136">
                  <c:v>NORTH STAFFORDSHIRE CCG</c:v>
                </c:pt>
                <c:pt idx="137">
                  <c:v>BARNET CCG</c:v>
                </c:pt>
                <c:pt idx="138">
                  <c:v>WEST LONDON (K&amp;C &amp; QPP) CCG</c:v>
                </c:pt>
                <c:pt idx="139">
                  <c:v>ROTHERHAM CCG</c:v>
                </c:pt>
                <c:pt idx="140">
                  <c:v>DARTFORD, GRAVESHAM AND SWANLEY CCG</c:v>
                </c:pt>
                <c:pt idx="141">
                  <c:v>BIRMINGHAM SOUTH AND CENTRAL CCG</c:v>
                </c:pt>
                <c:pt idx="142">
                  <c:v>HULL CCG</c:v>
                </c:pt>
                <c:pt idx="143">
                  <c:v>HARDWICK CCG</c:v>
                </c:pt>
                <c:pt idx="144">
                  <c:v>SHEFFIELD CCG</c:v>
                </c:pt>
                <c:pt idx="145">
                  <c:v>SOUTH DEVON AND TORBAY CCG</c:v>
                </c:pt>
                <c:pt idx="146">
                  <c:v>HAMMERSMITH AND FULHAM CCG</c:v>
                </c:pt>
                <c:pt idx="147">
                  <c:v>SOUTH SEFTON CCG</c:v>
                </c:pt>
                <c:pt idx="148">
                  <c:v>BOLTON CCG</c:v>
                </c:pt>
                <c:pt idx="149">
                  <c:v>SLOUGH CCG</c:v>
                </c:pt>
                <c:pt idx="150">
                  <c:v>SUTTON CCG</c:v>
                </c:pt>
                <c:pt idx="151">
                  <c:v>WOLVERHAMPTON CCG</c:v>
                </c:pt>
                <c:pt idx="152">
                  <c:v>WAKEFIELD CCG</c:v>
                </c:pt>
                <c:pt idx="153">
                  <c:v>SURREY DOWNS CCG</c:v>
                </c:pt>
                <c:pt idx="154">
                  <c:v>STOCKPORT CCG</c:v>
                </c:pt>
                <c:pt idx="155">
                  <c:v>BIRMINGHAM CROSSCITY CCG</c:v>
                </c:pt>
                <c:pt idx="156">
                  <c:v>GUILDFORD AND WAVERLEY CCG</c:v>
                </c:pt>
                <c:pt idx="157">
                  <c:v>MEDWAY CCG</c:v>
                </c:pt>
                <c:pt idx="158">
                  <c:v>Cardiff and Vale</c:v>
                </c:pt>
                <c:pt idx="159">
                  <c:v>MID ESSEX CCG</c:v>
                </c:pt>
                <c:pt idx="160">
                  <c:v>BRISTOL CCG</c:v>
                </c:pt>
                <c:pt idx="161">
                  <c:v>SOUTH LINCOLNSHIRE CCG</c:v>
                </c:pt>
                <c:pt idx="162">
                  <c:v>SWINDON CCG</c:v>
                </c:pt>
                <c:pt idx="163">
                  <c:v>CENTRAL LONDON (WESTMINSTER) CCG</c:v>
                </c:pt>
                <c:pt idx="164">
                  <c:v>NORTH, EAST, WEST DEVON CCG</c:v>
                </c:pt>
                <c:pt idx="165">
                  <c:v>SOUTHPORT AND FORMBY CCG</c:v>
                </c:pt>
                <c:pt idx="166">
                  <c:v>GLOUCESTERSHIRE CCG</c:v>
                </c:pt>
                <c:pt idx="167">
                  <c:v>PORTSMOUTH CCG</c:v>
                </c:pt>
                <c:pt idx="168">
                  <c:v>KERNOW CCG</c:v>
                </c:pt>
                <c:pt idx="169">
                  <c:v>SWALE CCG</c:v>
                </c:pt>
                <c:pt idx="170">
                  <c:v>CANNOCK CHASE CCG</c:v>
                </c:pt>
                <c:pt idx="171">
                  <c:v>HIGH WEALD LEWES HAVENS CCG</c:v>
                </c:pt>
                <c:pt idx="172">
                  <c:v>WIGAN BOROUGH CCG</c:v>
                </c:pt>
                <c:pt idx="173">
                  <c:v>NORTH SOMERSET CCG</c:v>
                </c:pt>
                <c:pt idx="174">
                  <c:v>STOKE ON TRENT CCG</c:v>
                </c:pt>
                <c:pt idx="175">
                  <c:v>SOUTH WORCESTERSHIRE CCG</c:v>
                </c:pt>
                <c:pt idx="176">
                  <c:v>SURREY HEATH CCG</c:v>
                </c:pt>
                <c:pt idx="177">
                  <c:v>WARRINGTON CCG</c:v>
                </c:pt>
                <c:pt idx="178">
                  <c:v>WARWICKSHIRE NORTH CCG</c:v>
                </c:pt>
                <c:pt idx="179">
                  <c:v>HEYWOOD, MIDDLETON &amp; ROCHDALE CCG</c:v>
                </c:pt>
                <c:pt idx="180">
                  <c:v>SOUTH NORFOLK CCG</c:v>
                </c:pt>
                <c:pt idx="181">
                  <c:v>EASTBOURNE, HAILSHAM AND SEAFORD CCG</c:v>
                </c:pt>
                <c:pt idx="182">
                  <c:v>TAMESIDE AND GLOSSOP CCG</c:v>
                </c:pt>
                <c:pt idx="183">
                  <c:v>LUTON CCG</c:v>
                </c:pt>
                <c:pt idx="184">
                  <c:v>SOUTH TEES CCG</c:v>
                </c:pt>
                <c:pt idx="185">
                  <c:v>WIRRAL CCG</c:v>
                </c:pt>
                <c:pt idx="186">
                  <c:v>LEICESTER CITY CCG</c:v>
                </c:pt>
                <c:pt idx="187">
                  <c:v>NORTH NORFOLK CCG</c:v>
                </c:pt>
                <c:pt idx="188">
                  <c:v>NORTH KIRKLEES CCG</c:v>
                </c:pt>
                <c:pt idx="189">
                  <c:v>THANET CCG</c:v>
                </c:pt>
                <c:pt idx="190">
                  <c:v>ISLE OF WIGHT CCG</c:v>
                </c:pt>
                <c:pt idx="191">
                  <c:v>STAFFORD AND SURROUNDS CCG</c:v>
                </c:pt>
                <c:pt idx="192">
                  <c:v>LIVERPOOL CCG</c:v>
                </c:pt>
                <c:pt idx="193">
                  <c:v>SOUTHEND CCG</c:v>
                </c:pt>
                <c:pt idx="194">
                  <c:v>KNOWSLEY CCG</c:v>
                </c:pt>
                <c:pt idx="195">
                  <c:v>OLDHAM CCG</c:v>
                </c:pt>
                <c:pt idx="196">
                  <c:v>BLACKBURN WITH DARWEN CCG</c:v>
                </c:pt>
                <c:pt idx="197">
                  <c:v>BARNSLEY CCG</c:v>
                </c:pt>
                <c:pt idx="198">
                  <c:v>LINCOLNSHIRE WEST CCG</c:v>
                </c:pt>
                <c:pt idx="199">
                  <c:v>Aneurin Bevan</c:v>
                </c:pt>
                <c:pt idx="200">
                  <c:v>HASTINGS &amp; ROTHER CCG</c:v>
                </c:pt>
                <c:pt idx="201">
                  <c:v>ABMU</c:v>
                </c:pt>
                <c:pt idx="202">
                  <c:v>HALTON CCG</c:v>
                </c:pt>
                <c:pt idx="203">
                  <c:v>CORBY CCG</c:v>
                </c:pt>
                <c:pt idx="204">
                  <c:v>LINCOLNSHIRE EAST CCG</c:v>
                </c:pt>
                <c:pt idx="205">
                  <c:v>GREAT YARMOUTH &amp; WAVENEY CCG</c:v>
                </c:pt>
                <c:pt idx="206">
                  <c:v>Hywel Dda</c:v>
                </c:pt>
                <c:pt idx="207">
                  <c:v>BCU</c:v>
                </c:pt>
                <c:pt idx="208">
                  <c:v>NORTH EAST ESSEX CCG</c:v>
                </c:pt>
                <c:pt idx="209">
                  <c:v>NORTH MANCHESTER CCG</c:v>
                </c:pt>
                <c:pt idx="210">
                  <c:v>SOUTH MANCHESTER CCG</c:v>
                </c:pt>
                <c:pt idx="211">
                  <c:v>Cwm Taf</c:v>
                </c:pt>
                <c:pt idx="212">
                  <c:v>BRIGHTON &amp; HOVE CCG</c:v>
                </c:pt>
                <c:pt idx="213">
                  <c:v>ST HELENS CCG</c:v>
                </c:pt>
                <c:pt idx="214">
                  <c:v>WEST NORFOLK CCG</c:v>
                </c:pt>
                <c:pt idx="215">
                  <c:v>NORWICH CCG</c:v>
                </c:pt>
              </c:strCache>
            </c:strRef>
          </c:cat>
          <c:val>
            <c:numRef>
              <c:f>'H&amp;A CCG'!$E$2:$E$217</c:f>
              <c:numCache>
                <c:formatCode>0</c:formatCode>
                <c:ptCount val="216"/>
                <c:pt idx="0">
                  <c:v>3358.88</c:v>
                </c:pt>
                <c:pt idx="1">
                  <c:v>3358.88</c:v>
                </c:pt>
                <c:pt idx="2">
                  <c:v>3358.88</c:v>
                </c:pt>
                <c:pt idx="3">
                  <c:v>3358.88</c:v>
                </c:pt>
                <c:pt idx="4">
                  <c:v>3358.88</c:v>
                </c:pt>
                <c:pt idx="5">
                  <c:v>3358.88</c:v>
                </c:pt>
                <c:pt idx="6">
                  <c:v>3358.88</c:v>
                </c:pt>
                <c:pt idx="7">
                  <c:v>3358.88</c:v>
                </c:pt>
                <c:pt idx="8">
                  <c:v>3358.88</c:v>
                </c:pt>
                <c:pt idx="9">
                  <c:v>3358.88</c:v>
                </c:pt>
                <c:pt idx="10">
                  <c:v>3358.88</c:v>
                </c:pt>
                <c:pt idx="11">
                  <c:v>3358.88</c:v>
                </c:pt>
                <c:pt idx="12">
                  <c:v>3358.88</c:v>
                </c:pt>
                <c:pt idx="13">
                  <c:v>3358.88</c:v>
                </c:pt>
                <c:pt idx="14">
                  <c:v>3358.88</c:v>
                </c:pt>
                <c:pt idx="15">
                  <c:v>3358.88</c:v>
                </c:pt>
                <c:pt idx="16">
                  <c:v>3358.88</c:v>
                </c:pt>
                <c:pt idx="17">
                  <c:v>3358.88</c:v>
                </c:pt>
                <c:pt idx="18">
                  <c:v>3358.88</c:v>
                </c:pt>
                <c:pt idx="19">
                  <c:v>3358.88</c:v>
                </c:pt>
                <c:pt idx="20">
                  <c:v>3358.88</c:v>
                </c:pt>
                <c:pt idx="21">
                  <c:v>3358.88</c:v>
                </c:pt>
                <c:pt idx="22">
                  <c:v>3358.88</c:v>
                </c:pt>
                <c:pt idx="23">
                  <c:v>3358.88</c:v>
                </c:pt>
                <c:pt idx="24">
                  <c:v>3358.88</c:v>
                </c:pt>
                <c:pt idx="25">
                  <c:v>3358.88</c:v>
                </c:pt>
                <c:pt idx="26">
                  <c:v>3358.88</c:v>
                </c:pt>
                <c:pt idx="27">
                  <c:v>3358.88</c:v>
                </c:pt>
                <c:pt idx="28">
                  <c:v>3358.88</c:v>
                </c:pt>
                <c:pt idx="29">
                  <c:v>3358.88</c:v>
                </c:pt>
                <c:pt idx="30">
                  <c:v>3358.88</c:v>
                </c:pt>
                <c:pt idx="31">
                  <c:v>3358.88</c:v>
                </c:pt>
                <c:pt idx="32">
                  <c:v>3358.88</c:v>
                </c:pt>
                <c:pt idx="33">
                  <c:v>3358.88</c:v>
                </c:pt>
                <c:pt idx="34">
                  <c:v>3358.88</c:v>
                </c:pt>
                <c:pt idx="35">
                  <c:v>3358.88</c:v>
                </c:pt>
                <c:pt idx="36">
                  <c:v>3358.88</c:v>
                </c:pt>
                <c:pt idx="37">
                  <c:v>3358.88</c:v>
                </c:pt>
                <c:pt idx="38">
                  <c:v>3358.88</c:v>
                </c:pt>
                <c:pt idx="39">
                  <c:v>3358.88</c:v>
                </c:pt>
                <c:pt idx="40">
                  <c:v>3358.88</c:v>
                </c:pt>
                <c:pt idx="41">
                  <c:v>3358.88</c:v>
                </c:pt>
                <c:pt idx="42">
                  <c:v>3358.88</c:v>
                </c:pt>
                <c:pt idx="43">
                  <c:v>3358.88</c:v>
                </c:pt>
                <c:pt idx="44">
                  <c:v>3358.88</c:v>
                </c:pt>
                <c:pt idx="45">
                  <c:v>3358.88</c:v>
                </c:pt>
                <c:pt idx="46">
                  <c:v>3358.88</c:v>
                </c:pt>
                <c:pt idx="47">
                  <c:v>3358.88</c:v>
                </c:pt>
                <c:pt idx="48">
                  <c:v>3358.88</c:v>
                </c:pt>
                <c:pt idx="49">
                  <c:v>3358.88</c:v>
                </c:pt>
                <c:pt idx="50">
                  <c:v>3358.88</c:v>
                </c:pt>
                <c:pt idx="51">
                  <c:v>3358.88</c:v>
                </c:pt>
                <c:pt idx="52">
                  <c:v>3358.88</c:v>
                </c:pt>
                <c:pt idx="53">
                  <c:v>3358.88</c:v>
                </c:pt>
                <c:pt idx="54">
                  <c:v>3358.88</c:v>
                </c:pt>
                <c:pt idx="55">
                  <c:v>3358.88</c:v>
                </c:pt>
                <c:pt idx="56">
                  <c:v>3358.88</c:v>
                </c:pt>
                <c:pt idx="57">
                  <c:v>3358.88</c:v>
                </c:pt>
                <c:pt idx="58">
                  <c:v>3358.88</c:v>
                </c:pt>
                <c:pt idx="59">
                  <c:v>3358.88</c:v>
                </c:pt>
                <c:pt idx="60">
                  <c:v>3358.88</c:v>
                </c:pt>
                <c:pt idx="61">
                  <c:v>3358.88</c:v>
                </c:pt>
                <c:pt idx="62">
                  <c:v>3358.88</c:v>
                </c:pt>
                <c:pt idx="63">
                  <c:v>3358.88</c:v>
                </c:pt>
                <c:pt idx="64">
                  <c:v>3358.88</c:v>
                </c:pt>
                <c:pt idx="65">
                  <c:v>3358.88</c:v>
                </c:pt>
                <c:pt idx="66">
                  <c:v>3358.88</c:v>
                </c:pt>
                <c:pt idx="67">
                  <c:v>3358.88</c:v>
                </c:pt>
                <c:pt idx="68">
                  <c:v>3358.88</c:v>
                </c:pt>
                <c:pt idx="69">
                  <c:v>3358.88</c:v>
                </c:pt>
                <c:pt idx="70">
                  <c:v>3358.88</c:v>
                </c:pt>
                <c:pt idx="71">
                  <c:v>3358.88</c:v>
                </c:pt>
                <c:pt idx="72">
                  <c:v>3358.88</c:v>
                </c:pt>
                <c:pt idx="73">
                  <c:v>3358.88</c:v>
                </c:pt>
                <c:pt idx="74">
                  <c:v>3358.88</c:v>
                </c:pt>
                <c:pt idx="75">
                  <c:v>3358.88</c:v>
                </c:pt>
                <c:pt idx="76">
                  <c:v>3358.88</c:v>
                </c:pt>
                <c:pt idx="77">
                  <c:v>3358.88</c:v>
                </c:pt>
                <c:pt idx="78">
                  <c:v>3358.88</c:v>
                </c:pt>
                <c:pt idx="79">
                  <c:v>3358.88</c:v>
                </c:pt>
                <c:pt idx="80">
                  <c:v>3358.88</c:v>
                </c:pt>
                <c:pt idx="81">
                  <c:v>3358.88</c:v>
                </c:pt>
                <c:pt idx="82">
                  <c:v>3358.88</c:v>
                </c:pt>
                <c:pt idx="83">
                  <c:v>3358.88</c:v>
                </c:pt>
                <c:pt idx="84">
                  <c:v>3358.88</c:v>
                </c:pt>
                <c:pt idx="85">
                  <c:v>3358.88</c:v>
                </c:pt>
                <c:pt idx="86">
                  <c:v>3358.88</c:v>
                </c:pt>
                <c:pt idx="87">
                  <c:v>3358.88</c:v>
                </c:pt>
                <c:pt idx="88">
                  <c:v>3358.88</c:v>
                </c:pt>
                <c:pt idx="89">
                  <c:v>3358.88</c:v>
                </c:pt>
                <c:pt idx="90">
                  <c:v>3358.88</c:v>
                </c:pt>
                <c:pt idx="91">
                  <c:v>3358.88</c:v>
                </c:pt>
                <c:pt idx="92">
                  <c:v>3358.88</c:v>
                </c:pt>
                <c:pt idx="93">
                  <c:v>3358.88</c:v>
                </c:pt>
                <c:pt idx="94">
                  <c:v>3358.88</c:v>
                </c:pt>
                <c:pt idx="95">
                  <c:v>3358.88</c:v>
                </c:pt>
                <c:pt idx="96">
                  <c:v>3358.88</c:v>
                </c:pt>
                <c:pt idx="97">
                  <c:v>3358.88</c:v>
                </c:pt>
                <c:pt idx="98">
                  <c:v>3358.88</c:v>
                </c:pt>
                <c:pt idx="99">
                  <c:v>3358.88</c:v>
                </c:pt>
                <c:pt idx="100">
                  <c:v>3358.88</c:v>
                </c:pt>
                <c:pt idx="101">
                  <c:v>3358.88</c:v>
                </c:pt>
                <c:pt idx="102">
                  <c:v>3358.88</c:v>
                </c:pt>
                <c:pt idx="103">
                  <c:v>3358.88</c:v>
                </c:pt>
                <c:pt idx="104">
                  <c:v>3358.88</c:v>
                </c:pt>
                <c:pt idx="105">
                  <c:v>3358.88</c:v>
                </c:pt>
                <c:pt idx="106">
                  <c:v>3358.88</c:v>
                </c:pt>
                <c:pt idx="107">
                  <c:v>3358.88</c:v>
                </c:pt>
                <c:pt idx="108">
                  <c:v>3358.88</c:v>
                </c:pt>
                <c:pt idx="109">
                  <c:v>3358.88</c:v>
                </c:pt>
                <c:pt idx="110">
                  <c:v>3358.88</c:v>
                </c:pt>
                <c:pt idx="111">
                  <c:v>3358.88</c:v>
                </c:pt>
                <c:pt idx="112">
                  <c:v>3358.88</c:v>
                </c:pt>
                <c:pt idx="113">
                  <c:v>3358.88</c:v>
                </c:pt>
                <c:pt idx="114">
                  <c:v>3358.88</c:v>
                </c:pt>
                <c:pt idx="115">
                  <c:v>3358.88</c:v>
                </c:pt>
                <c:pt idx="116">
                  <c:v>3358.88</c:v>
                </c:pt>
                <c:pt idx="117">
                  <c:v>3358.88</c:v>
                </c:pt>
                <c:pt idx="118">
                  <c:v>3358.88</c:v>
                </c:pt>
                <c:pt idx="119">
                  <c:v>3358.88</c:v>
                </c:pt>
                <c:pt idx="120">
                  <c:v>3358.88</c:v>
                </c:pt>
                <c:pt idx="121">
                  <c:v>3358.88</c:v>
                </c:pt>
                <c:pt idx="122">
                  <c:v>3358.88</c:v>
                </c:pt>
                <c:pt idx="123">
                  <c:v>3358.88</c:v>
                </c:pt>
                <c:pt idx="124">
                  <c:v>3358.88</c:v>
                </c:pt>
                <c:pt idx="125">
                  <c:v>3358.88</c:v>
                </c:pt>
                <c:pt idx="126">
                  <c:v>3358.88</c:v>
                </c:pt>
                <c:pt idx="127">
                  <c:v>3358.88</c:v>
                </c:pt>
                <c:pt idx="128">
                  <c:v>3358.88</c:v>
                </c:pt>
                <c:pt idx="129">
                  <c:v>3358.88</c:v>
                </c:pt>
                <c:pt idx="130">
                  <c:v>3358.88</c:v>
                </c:pt>
                <c:pt idx="131">
                  <c:v>3358.88</c:v>
                </c:pt>
                <c:pt idx="132">
                  <c:v>3358.88</c:v>
                </c:pt>
                <c:pt idx="133">
                  <c:v>3358.88</c:v>
                </c:pt>
                <c:pt idx="134">
                  <c:v>3358.88</c:v>
                </c:pt>
                <c:pt idx="135">
                  <c:v>3358.88</c:v>
                </c:pt>
                <c:pt idx="136">
                  <c:v>3358.88</c:v>
                </c:pt>
                <c:pt idx="137">
                  <c:v>3358.88</c:v>
                </c:pt>
                <c:pt idx="138">
                  <c:v>3358.88</c:v>
                </c:pt>
                <c:pt idx="139">
                  <c:v>3358.88</c:v>
                </c:pt>
                <c:pt idx="140">
                  <c:v>3358.88</c:v>
                </c:pt>
                <c:pt idx="141">
                  <c:v>3358.88</c:v>
                </c:pt>
                <c:pt idx="142">
                  <c:v>3358.88</c:v>
                </c:pt>
                <c:pt idx="143">
                  <c:v>3358.88</c:v>
                </c:pt>
                <c:pt idx="144">
                  <c:v>3358.88</c:v>
                </c:pt>
                <c:pt idx="145">
                  <c:v>3358.88</c:v>
                </c:pt>
                <c:pt idx="146">
                  <c:v>3358.88</c:v>
                </c:pt>
                <c:pt idx="147">
                  <c:v>3358.88</c:v>
                </c:pt>
                <c:pt idx="148">
                  <c:v>3358.88</c:v>
                </c:pt>
                <c:pt idx="149">
                  <c:v>3358.88</c:v>
                </c:pt>
                <c:pt idx="150">
                  <c:v>3358.88</c:v>
                </c:pt>
                <c:pt idx="151">
                  <c:v>3358.88</c:v>
                </c:pt>
                <c:pt idx="152">
                  <c:v>3358.88</c:v>
                </c:pt>
                <c:pt idx="153">
                  <c:v>3358.88</c:v>
                </c:pt>
                <c:pt idx="154">
                  <c:v>3358.88</c:v>
                </c:pt>
                <c:pt idx="155">
                  <c:v>3358.88</c:v>
                </c:pt>
                <c:pt idx="156">
                  <c:v>3358.88</c:v>
                </c:pt>
                <c:pt idx="157">
                  <c:v>3358.88</c:v>
                </c:pt>
                <c:pt idx="158">
                  <c:v>3358.88</c:v>
                </c:pt>
                <c:pt idx="159">
                  <c:v>3358.88</c:v>
                </c:pt>
                <c:pt idx="160">
                  <c:v>3358.88</c:v>
                </c:pt>
                <c:pt idx="161">
                  <c:v>3358.88</c:v>
                </c:pt>
                <c:pt idx="162">
                  <c:v>3358.88</c:v>
                </c:pt>
                <c:pt idx="163">
                  <c:v>3358.88</c:v>
                </c:pt>
                <c:pt idx="164">
                  <c:v>3358.88</c:v>
                </c:pt>
                <c:pt idx="165">
                  <c:v>3358.88</c:v>
                </c:pt>
                <c:pt idx="166">
                  <c:v>3358.88</c:v>
                </c:pt>
                <c:pt idx="167">
                  <c:v>3358.88</c:v>
                </c:pt>
                <c:pt idx="168">
                  <c:v>3358.88</c:v>
                </c:pt>
                <c:pt idx="169">
                  <c:v>3358.88</c:v>
                </c:pt>
                <c:pt idx="170">
                  <c:v>3358.88</c:v>
                </c:pt>
                <c:pt idx="171">
                  <c:v>3358.88</c:v>
                </c:pt>
                <c:pt idx="172">
                  <c:v>3358.88</c:v>
                </c:pt>
                <c:pt idx="173">
                  <c:v>3358.88</c:v>
                </c:pt>
                <c:pt idx="174">
                  <c:v>3358.88</c:v>
                </c:pt>
                <c:pt idx="175">
                  <c:v>3358.88</c:v>
                </c:pt>
                <c:pt idx="176">
                  <c:v>3358.88</c:v>
                </c:pt>
                <c:pt idx="177">
                  <c:v>3358.88</c:v>
                </c:pt>
                <c:pt idx="178">
                  <c:v>3358.88</c:v>
                </c:pt>
                <c:pt idx="179">
                  <c:v>3358.88</c:v>
                </c:pt>
                <c:pt idx="180">
                  <c:v>3358.88</c:v>
                </c:pt>
                <c:pt idx="181">
                  <c:v>3358.88</c:v>
                </c:pt>
                <c:pt idx="182">
                  <c:v>3358.88</c:v>
                </c:pt>
                <c:pt idx="183">
                  <c:v>3358.88</c:v>
                </c:pt>
                <c:pt idx="184">
                  <c:v>3358.88</c:v>
                </c:pt>
                <c:pt idx="185">
                  <c:v>3358.88</c:v>
                </c:pt>
                <c:pt idx="186">
                  <c:v>3358.88</c:v>
                </c:pt>
                <c:pt idx="187">
                  <c:v>3358.88</c:v>
                </c:pt>
                <c:pt idx="188">
                  <c:v>3358.88</c:v>
                </c:pt>
                <c:pt idx="189">
                  <c:v>3358.88</c:v>
                </c:pt>
                <c:pt idx="190">
                  <c:v>3358.88</c:v>
                </c:pt>
                <c:pt idx="191">
                  <c:v>3358.88</c:v>
                </c:pt>
                <c:pt idx="192">
                  <c:v>3358.88</c:v>
                </c:pt>
                <c:pt idx="193">
                  <c:v>3358.88</c:v>
                </c:pt>
                <c:pt idx="194">
                  <c:v>3358.88</c:v>
                </c:pt>
                <c:pt idx="195">
                  <c:v>3358.88</c:v>
                </c:pt>
                <c:pt idx="196">
                  <c:v>3358.88</c:v>
                </c:pt>
                <c:pt idx="197">
                  <c:v>3358.88</c:v>
                </c:pt>
                <c:pt idx="198">
                  <c:v>3358.88</c:v>
                </c:pt>
                <c:pt idx="199">
                  <c:v>3358.88</c:v>
                </c:pt>
                <c:pt idx="200">
                  <c:v>3358.88</c:v>
                </c:pt>
                <c:pt idx="201">
                  <c:v>3358.88</c:v>
                </c:pt>
                <c:pt idx="202">
                  <c:v>3358.88</c:v>
                </c:pt>
                <c:pt idx="203">
                  <c:v>3358.88</c:v>
                </c:pt>
                <c:pt idx="204">
                  <c:v>3358.88</c:v>
                </c:pt>
                <c:pt idx="205">
                  <c:v>3358.88</c:v>
                </c:pt>
                <c:pt idx="206">
                  <c:v>3358.88</c:v>
                </c:pt>
                <c:pt idx="207">
                  <c:v>3358.88</c:v>
                </c:pt>
                <c:pt idx="208">
                  <c:v>3358.88</c:v>
                </c:pt>
                <c:pt idx="209">
                  <c:v>3358.88</c:v>
                </c:pt>
                <c:pt idx="210">
                  <c:v>3358.88</c:v>
                </c:pt>
                <c:pt idx="211">
                  <c:v>3358.88</c:v>
                </c:pt>
                <c:pt idx="212">
                  <c:v>3358.88</c:v>
                </c:pt>
                <c:pt idx="213">
                  <c:v>3358.88</c:v>
                </c:pt>
                <c:pt idx="214">
                  <c:v>3358.88</c:v>
                </c:pt>
                <c:pt idx="215">
                  <c:v>3358.88</c:v>
                </c:pt>
              </c:numCache>
            </c:numRef>
          </c:val>
        </c:ser>
        <c:marker val="1"/>
        <c:axId val="80261888"/>
        <c:axId val="80263424"/>
      </c:lineChart>
      <c:catAx>
        <c:axId val="80261888"/>
        <c:scaling>
          <c:orientation val="minMax"/>
        </c:scaling>
        <c:delete val="1"/>
        <c:axPos val="b"/>
        <c:tickLblPos val="none"/>
        <c:crossAx val="80263424"/>
        <c:crosses val="autoZero"/>
        <c:auto val="1"/>
        <c:lblAlgn val="ctr"/>
        <c:lblOffset val="100"/>
      </c:catAx>
      <c:valAx>
        <c:axId val="80263424"/>
        <c:scaling>
          <c:orientation val="minMax"/>
        </c:scaling>
        <c:axPos val="l"/>
        <c:numFmt formatCode="#,##0" sourceLinked="0"/>
        <c:tickLblPos val="nextTo"/>
        <c:crossAx val="80261888"/>
        <c:crosses val="autoZero"/>
        <c:crossBetween val="between"/>
      </c:valAx>
    </c:plotArea>
    <c:legend>
      <c:legendPos val="r"/>
      <c:legendEntry>
        <c:idx val="0"/>
        <c:delete val="1"/>
      </c:legendEntry>
      <c:layout>
        <c:manualLayout>
          <c:xMode val="edge"/>
          <c:yMode val="edge"/>
          <c:x val="6.7869127601893092E-2"/>
          <c:y val="8.6532614584007572E-2"/>
          <c:w val="0.18068264277488413"/>
          <c:h val="4.3061985306094244E-2"/>
        </c:manualLayout>
      </c:layout>
    </c:legend>
    <c:plotVisOnly val="1"/>
    <c:dispBlanksAs val="gap"/>
  </c:chart>
  <c:spPr>
    <a:noFill/>
  </c:sp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143246209178076"/>
          <c:y val="0.25254711805092123"/>
          <c:w val="0.83892663467931372"/>
          <c:h val="0.64959793534826582"/>
        </c:manualLayout>
      </c:layout>
      <c:barChart>
        <c:barDir val="col"/>
        <c:grouping val="clustered"/>
        <c:ser>
          <c:idx val="0"/>
          <c:order val="0"/>
          <c:tx>
            <c:strRef>
              <c:f>'H&amp;A CCG'!$B$1</c:f>
              <c:strCache>
                <c:ptCount val="1"/>
              </c:strCache>
            </c:strRef>
          </c:tx>
          <c:cat>
            <c:strRef>
              <c:f>'H&amp;A CCG'!$A$2:$A$217</c:f>
              <c:strCache>
                <c:ptCount val="216"/>
                <c:pt idx="0">
                  <c:v>NEWHAM CCG</c:v>
                </c:pt>
                <c:pt idx="1">
                  <c:v>TOWER HAMLETS CCG</c:v>
                </c:pt>
                <c:pt idx="2">
                  <c:v>NEWBURY AND DISTRICT CCG</c:v>
                </c:pt>
                <c:pt idx="3">
                  <c:v>LEWISHAM CCG</c:v>
                </c:pt>
                <c:pt idx="4">
                  <c:v>BRENT CCG</c:v>
                </c:pt>
                <c:pt idx="5">
                  <c:v>BROMLEY CCG</c:v>
                </c:pt>
                <c:pt idx="6">
                  <c:v>SOUTHWARK CCG</c:v>
                </c:pt>
                <c:pt idx="7">
                  <c:v>VALE OF YORK CCG</c:v>
                </c:pt>
                <c:pt idx="8">
                  <c:v>SOUTH TYNESIDE CCG</c:v>
                </c:pt>
                <c:pt idx="9">
                  <c:v>RUSHCLIFFE CCG</c:v>
                </c:pt>
                <c:pt idx="10">
                  <c:v>EALING CCG</c:v>
                </c:pt>
                <c:pt idx="11">
                  <c:v>HARTLEPOOL AND STOCKTON-ON-TEES CCG</c:v>
                </c:pt>
                <c:pt idx="12">
                  <c:v>HARINGEY CCG</c:v>
                </c:pt>
                <c:pt idx="13">
                  <c:v>LAMBETH CCG</c:v>
                </c:pt>
                <c:pt idx="14">
                  <c:v>NORTH &amp; WEST READING CCG</c:v>
                </c:pt>
                <c:pt idx="15">
                  <c:v>ASHFORD CCG</c:v>
                </c:pt>
                <c:pt idx="16">
                  <c:v>HAMBLETON, RICHMONDSHIRE AND WHITBY CCG</c:v>
                </c:pt>
                <c:pt idx="17">
                  <c:v>SOUTH GLOUCESTERSHIRE CCG</c:v>
                </c:pt>
                <c:pt idx="18">
                  <c:v>CROYDON CCG</c:v>
                </c:pt>
                <c:pt idx="19">
                  <c:v>HARROW CCG</c:v>
                </c:pt>
                <c:pt idx="20">
                  <c:v>BEXLEY CCG</c:v>
                </c:pt>
                <c:pt idx="21">
                  <c:v>OXFORDSHIRE CCG</c:v>
                </c:pt>
                <c:pt idx="22">
                  <c:v>AYLESBURY VALE CCG</c:v>
                </c:pt>
                <c:pt idx="23">
                  <c:v>NOTTINGHAM NORTH &amp; EAST CCG</c:v>
                </c:pt>
                <c:pt idx="24">
                  <c:v>HEREFORDSHIRE CCG</c:v>
                </c:pt>
                <c:pt idx="25">
                  <c:v>WEST ESSEX CCG</c:v>
                </c:pt>
                <c:pt idx="26">
                  <c:v>NORTH DURHAM CCG</c:v>
                </c:pt>
                <c:pt idx="27">
                  <c:v>NORTHUMBERLAND CCG</c:v>
                </c:pt>
                <c:pt idx="28">
                  <c:v>MERTON CCG</c:v>
                </c:pt>
                <c:pt idx="29">
                  <c:v>SE STAFFS &amp; SEISDON PENINSULAR CCG</c:v>
                </c:pt>
                <c:pt idx="30">
                  <c:v>BLACKPOOL CCG</c:v>
                </c:pt>
                <c:pt idx="31">
                  <c:v>HERTS VALLEYS CCG</c:v>
                </c:pt>
                <c:pt idx="32">
                  <c:v>LEEDS NORTH CCG</c:v>
                </c:pt>
                <c:pt idx="33">
                  <c:v>THURROCK CCG</c:v>
                </c:pt>
                <c:pt idx="34">
                  <c:v>LEEDS WEST CCG</c:v>
                </c:pt>
                <c:pt idx="35">
                  <c:v>GREATER PRESTON CCG</c:v>
                </c:pt>
                <c:pt idx="36">
                  <c:v>HILLINGDON CCG</c:v>
                </c:pt>
                <c:pt idx="37">
                  <c:v>CHILTERN CCG</c:v>
                </c:pt>
                <c:pt idx="38">
                  <c:v>CUMBRIA CCG</c:v>
                </c:pt>
                <c:pt idx="39">
                  <c:v>LEEDS SOUTH AND EAST CCG</c:v>
                </c:pt>
                <c:pt idx="40">
                  <c:v>WALTHAM FOREST CCG</c:v>
                </c:pt>
                <c:pt idx="41">
                  <c:v>WEST HAMPSHIRE CCG</c:v>
                </c:pt>
                <c:pt idx="42">
                  <c:v>ENFIELD CCG</c:v>
                </c:pt>
                <c:pt idx="43">
                  <c:v>WOKINGHAM CCG</c:v>
                </c:pt>
                <c:pt idx="44">
                  <c:v>EAST LANCASHIRE CCG</c:v>
                </c:pt>
                <c:pt idx="45">
                  <c:v>FAREHAM AND GOSPORT CCG</c:v>
                </c:pt>
                <c:pt idx="46">
                  <c:v>VALE ROYAL CCG</c:v>
                </c:pt>
                <c:pt idx="47">
                  <c:v>AIREDALE, WHARFEDALE AND CRAVEN CCG</c:v>
                </c:pt>
                <c:pt idx="48">
                  <c:v>HOUNSLOW CCG</c:v>
                </c:pt>
                <c:pt idx="49">
                  <c:v>BRADFORD DISTRICTS CCG</c:v>
                </c:pt>
                <c:pt idx="50">
                  <c:v>HAVERING CCG</c:v>
                </c:pt>
                <c:pt idx="51">
                  <c:v>BRACKNELL AND ASCOT CCG</c:v>
                </c:pt>
                <c:pt idx="52">
                  <c:v>NOTTINGHAM CITY CCG</c:v>
                </c:pt>
                <c:pt idx="53">
                  <c:v>EAST LEICESTERSHIRE AND RUTLAND CCG</c:v>
                </c:pt>
                <c:pt idx="54">
                  <c:v>SOUTH WEST LINCOLNSHIRE CCG</c:v>
                </c:pt>
                <c:pt idx="55">
                  <c:v>SOLIHULL CCG</c:v>
                </c:pt>
                <c:pt idx="56">
                  <c:v>SOUTHERN DERBYSHIRE CCG</c:v>
                </c:pt>
                <c:pt idx="57">
                  <c:v>EAST AND NORTH HERTFORDSHIRE CCG</c:v>
                </c:pt>
                <c:pt idx="58">
                  <c:v>NEWARK &amp; SHERWOOD CCG</c:v>
                </c:pt>
                <c:pt idx="59">
                  <c:v>CALDERDALE CCG</c:v>
                </c:pt>
                <c:pt idx="60">
                  <c:v>BRADFORD CITY CCG</c:v>
                </c:pt>
                <c:pt idx="61">
                  <c:v>BASSETLAW CCG</c:v>
                </c:pt>
                <c:pt idx="62">
                  <c:v>NORTH TYNESIDE CCG</c:v>
                </c:pt>
                <c:pt idx="63">
                  <c:v>NEWCASTLE GATESHEAD CCG</c:v>
                </c:pt>
                <c:pt idx="64">
                  <c:v>DONCASTER CCG</c:v>
                </c:pt>
                <c:pt idx="65">
                  <c:v>NOTTINGHAM WEST CCG</c:v>
                </c:pt>
                <c:pt idx="66">
                  <c:v>RICHMOND CCG</c:v>
                </c:pt>
                <c:pt idx="67">
                  <c:v>WYRE FOREST CCG</c:v>
                </c:pt>
                <c:pt idx="68">
                  <c:v>CRAWLEY CCG</c:v>
                </c:pt>
                <c:pt idx="69">
                  <c:v>FYLDE &amp; WYRE CCG</c:v>
                </c:pt>
                <c:pt idx="70">
                  <c:v>SOUTH READING CCG</c:v>
                </c:pt>
                <c:pt idx="71">
                  <c:v>CANTERBURY AND COASTAL CCG</c:v>
                </c:pt>
                <c:pt idx="72">
                  <c:v>DURHAM DALES,EASINGTON &amp; SEDGEFIELD CCG</c:v>
                </c:pt>
                <c:pt idx="73">
                  <c:v>SOUTH CHESHIRE CCG</c:v>
                </c:pt>
                <c:pt idx="74">
                  <c:v>IPSWICH AND EAST SUFFOLK CCG</c:v>
                </c:pt>
                <c:pt idx="75">
                  <c:v>EREWASH CCG</c:v>
                </c:pt>
                <c:pt idx="76">
                  <c:v>CHORLEY AND SOUTH RIBBLE CCG</c:v>
                </c:pt>
                <c:pt idx="77">
                  <c:v>EAST STAFFORDSHIRE CCG</c:v>
                </c:pt>
                <c:pt idx="78">
                  <c:v>NORTH EAST LINCOLNSHIRE CCG</c:v>
                </c:pt>
                <c:pt idx="79">
                  <c:v>LANCASHIRE NORTH CCG</c:v>
                </c:pt>
                <c:pt idx="80">
                  <c:v>EAST RIDING OF YORKSHIRE CCG</c:v>
                </c:pt>
                <c:pt idx="81">
                  <c:v>BURY CCG</c:v>
                </c:pt>
                <c:pt idx="82">
                  <c:v>WEST LANCASHIRE CCG</c:v>
                </c:pt>
                <c:pt idx="83">
                  <c:v>COASTAL WEST SUSSEX CCG</c:v>
                </c:pt>
                <c:pt idx="84">
                  <c:v>WANDSWORTH CCG</c:v>
                </c:pt>
                <c:pt idx="85">
                  <c:v>WINDSOR, ASCOT AND MAIDENHEAD CCG</c:v>
                </c:pt>
                <c:pt idx="86">
                  <c:v>EASTERN CHESHIRE CCG</c:v>
                </c:pt>
                <c:pt idx="87">
                  <c:v>SANDWELL AND WEST BIRMINGHAM CCG</c:v>
                </c:pt>
                <c:pt idx="88">
                  <c:v>SOMERSET CCG</c:v>
                </c:pt>
                <c:pt idx="89">
                  <c:v>REDBRIDGE CCG</c:v>
                </c:pt>
                <c:pt idx="90">
                  <c:v>WEST CHESHIRE CCG</c:v>
                </c:pt>
                <c:pt idx="91">
                  <c:v>CITY AND HACKNEY CCG</c:v>
                </c:pt>
                <c:pt idx="92">
                  <c:v>NORTH WEST SURREY CCG</c:v>
                </c:pt>
                <c:pt idx="93">
                  <c:v>KINGSTON CCG</c:v>
                </c:pt>
                <c:pt idx="94">
                  <c:v>SCARBOROUGH AND RYEDALE CCG</c:v>
                </c:pt>
                <c:pt idx="95">
                  <c:v>SOUTHAMPTON CCG</c:v>
                </c:pt>
                <c:pt idx="96">
                  <c:v>SUNDERLAND CCG</c:v>
                </c:pt>
                <c:pt idx="97">
                  <c:v>NORTH DERBYSHIRE CCG</c:v>
                </c:pt>
                <c:pt idx="98">
                  <c:v>REDDITCH AND BROMSGROVE CCG</c:v>
                </c:pt>
                <c:pt idx="99">
                  <c:v>SOUTH EASTERN HAMPSHIRE CCG</c:v>
                </c:pt>
                <c:pt idx="100">
                  <c:v>WALSALL CCG</c:v>
                </c:pt>
                <c:pt idx="101">
                  <c:v>CASTLE POINT AND ROCHFORD CCG</c:v>
                </c:pt>
                <c:pt idx="102">
                  <c:v>GREATER HUDDERSFIELD CCG</c:v>
                </c:pt>
                <c:pt idx="103">
                  <c:v>HORSHAM AND MID SUSSEX CCG</c:v>
                </c:pt>
                <c:pt idx="104">
                  <c:v>DARLINGTON CCG</c:v>
                </c:pt>
                <c:pt idx="105">
                  <c:v>NORTH LINCOLNSHIRE CCG</c:v>
                </c:pt>
                <c:pt idx="106">
                  <c:v>CENTRAL MANCHESTER CCG</c:v>
                </c:pt>
                <c:pt idx="107">
                  <c:v>MILTON KEYNES CCG</c:v>
                </c:pt>
                <c:pt idx="108">
                  <c:v>ISLINGTON CCG</c:v>
                </c:pt>
                <c:pt idx="109">
                  <c:v>BASILDON AND BRENTWOOD CCG</c:v>
                </c:pt>
                <c:pt idx="110">
                  <c:v>DORSET CCG</c:v>
                </c:pt>
                <c:pt idx="111">
                  <c:v>NENE CCG</c:v>
                </c:pt>
                <c:pt idx="112">
                  <c:v>BATH AND NORTH EAST SOMERSET CCG</c:v>
                </c:pt>
                <c:pt idx="113">
                  <c:v>WEST LEICESTERSHIRE CCG</c:v>
                </c:pt>
                <c:pt idx="114">
                  <c:v>SOUTH WARWICKSHIRE CCG</c:v>
                </c:pt>
                <c:pt idx="115">
                  <c:v>TELFORD &amp; WREKIN CCG</c:v>
                </c:pt>
                <c:pt idx="116">
                  <c:v>HARROGATE AND RURAL DISTRICT CCG</c:v>
                </c:pt>
                <c:pt idx="117">
                  <c:v>SALFORD CCG</c:v>
                </c:pt>
                <c:pt idx="118">
                  <c:v>WILTSHIRE CCG</c:v>
                </c:pt>
                <c:pt idx="119">
                  <c:v>SHROPSHIRE CCG</c:v>
                </c:pt>
                <c:pt idx="120">
                  <c:v>BARKING &amp; DAGENHAM CCG</c:v>
                </c:pt>
                <c:pt idx="121">
                  <c:v>BEDFORDSHIRE CCG</c:v>
                </c:pt>
                <c:pt idx="122">
                  <c:v>WEST KENT CCG</c:v>
                </c:pt>
                <c:pt idx="123">
                  <c:v>MANSFIELD &amp; ASHFIELD CCG</c:v>
                </c:pt>
                <c:pt idx="124">
                  <c:v>Powys</c:v>
                </c:pt>
                <c:pt idx="125">
                  <c:v>CAMDEN CCG</c:v>
                </c:pt>
                <c:pt idx="126">
                  <c:v>TRAFFORD CCG</c:v>
                </c:pt>
                <c:pt idx="127">
                  <c:v>SOUTH KENT COAST CCG</c:v>
                </c:pt>
                <c:pt idx="128">
                  <c:v>NORTH HAMPSHIRE CCG</c:v>
                </c:pt>
                <c:pt idx="129">
                  <c:v>COVENTRY AND RUGBY CCG</c:v>
                </c:pt>
                <c:pt idx="130">
                  <c:v>DUDLEY CCG</c:v>
                </c:pt>
                <c:pt idx="131">
                  <c:v>WEST SUFFOLK CCG</c:v>
                </c:pt>
                <c:pt idx="132">
                  <c:v>GREENWICH CCG</c:v>
                </c:pt>
                <c:pt idx="133">
                  <c:v>EAST SURREY CCG</c:v>
                </c:pt>
                <c:pt idx="134">
                  <c:v>NORTH EAST HAMPSHIRE AND FARNHAM CCG</c:v>
                </c:pt>
                <c:pt idx="135">
                  <c:v>CAMBRIDGESHIRE AND PETERBOROUGH CCG</c:v>
                </c:pt>
                <c:pt idx="136">
                  <c:v>NORTH STAFFORDSHIRE CCG</c:v>
                </c:pt>
                <c:pt idx="137">
                  <c:v>BARNET CCG</c:v>
                </c:pt>
                <c:pt idx="138">
                  <c:v>WEST LONDON (K&amp;C &amp; QPP) CCG</c:v>
                </c:pt>
                <c:pt idx="139">
                  <c:v>ROTHERHAM CCG</c:v>
                </c:pt>
                <c:pt idx="140">
                  <c:v>DARTFORD, GRAVESHAM AND SWANLEY CCG</c:v>
                </c:pt>
                <c:pt idx="141">
                  <c:v>BIRMINGHAM SOUTH AND CENTRAL CCG</c:v>
                </c:pt>
                <c:pt idx="142">
                  <c:v>HULL CCG</c:v>
                </c:pt>
                <c:pt idx="143">
                  <c:v>HARDWICK CCG</c:v>
                </c:pt>
                <c:pt idx="144">
                  <c:v>SHEFFIELD CCG</c:v>
                </c:pt>
                <c:pt idx="145">
                  <c:v>SOUTH DEVON AND TORBAY CCG</c:v>
                </c:pt>
                <c:pt idx="146">
                  <c:v>HAMMERSMITH AND FULHAM CCG</c:v>
                </c:pt>
                <c:pt idx="147">
                  <c:v>SOUTH SEFTON CCG</c:v>
                </c:pt>
                <c:pt idx="148">
                  <c:v>BOLTON CCG</c:v>
                </c:pt>
                <c:pt idx="149">
                  <c:v>SLOUGH CCG</c:v>
                </c:pt>
                <c:pt idx="150">
                  <c:v>SUTTON CCG</c:v>
                </c:pt>
                <c:pt idx="151">
                  <c:v>WOLVERHAMPTON CCG</c:v>
                </c:pt>
                <c:pt idx="152">
                  <c:v>WAKEFIELD CCG</c:v>
                </c:pt>
                <c:pt idx="153">
                  <c:v>SURREY DOWNS CCG</c:v>
                </c:pt>
                <c:pt idx="154">
                  <c:v>STOCKPORT CCG</c:v>
                </c:pt>
                <c:pt idx="155">
                  <c:v>BIRMINGHAM CROSSCITY CCG</c:v>
                </c:pt>
                <c:pt idx="156">
                  <c:v>GUILDFORD AND WAVERLEY CCG</c:v>
                </c:pt>
                <c:pt idx="157">
                  <c:v>MEDWAY CCG</c:v>
                </c:pt>
                <c:pt idx="158">
                  <c:v>MID ESSEX CCG</c:v>
                </c:pt>
                <c:pt idx="159">
                  <c:v>BRISTOL CCG</c:v>
                </c:pt>
                <c:pt idx="160">
                  <c:v>Cardiff and Vale</c:v>
                </c:pt>
                <c:pt idx="161">
                  <c:v>SOUTH LINCOLNSHIRE CCG</c:v>
                </c:pt>
                <c:pt idx="162">
                  <c:v>SWINDON CCG</c:v>
                </c:pt>
                <c:pt idx="163">
                  <c:v>CENTRAL LONDON (WESTMINSTER) CCG</c:v>
                </c:pt>
                <c:pt idx="164">
                  <c:v>NORTH, EAST, WEST DEVON CCG</c:v>
                </c:pt>
                <c:pt idx="165">
                  <c:v>SOUTHPORT AND FORMBY CCG</c:v>
                </c:pt>
                <c:pt idx="166">
                  <c:v>GLOUCESTERSHIRE CCG</c:v>
                </c:pt>
                <c:pt idx="167">
                  <c:v>PORTSMOUTH CCG</c:v>
                </c:pt>
                <c:pt idx="168">
                  <c:v>KERNOW CCG</c:v>
                </c:pt>
                <c:pt idx="169">
                  <c:v>SWALE CCG</c:v>
                </c:pt>
                <c:pt idx="170">
                  <c:v>CANNOCK CHASE CCG</c:v>
                </c:pt>
                <c:pt idx="171">
                  <c:v>HIGH WEALD LEWES HAVENS CCG</c:v>
                </c:pt>
                <c:pt idx="172">
                  <c:v>WIGAN BOROUGH CCG</c:v>
                </c:pt>
                <c:pt idx="173">
                  <c:v>NORTH SOMERSET CCG</c:v>
                </c:pt>
                <c:pt idx="174">
                  <c:v>STOKE ON TRENT CCG</c:v>
                </c:pt>
                <c:pt idx="175">
                  <c:v>SOUTH WORCESTERSHIRE CCG</c:v>
                </c:pt>
                <c:pt idx="176">
                  <c:v>SURREY HEATH CCG</c:v>
                </c:pt>
                <c:pt idx="177">
                  <c:v>WARRINGTON CCG</c:v>
                </c:pt>
                <c:pt idx="178">
                  <c:v>WARWICKSHIRE NORTH CCG</c:v>
                </c:pt>
                <c:pt idx="179">
                  <c:v>HEYWOOD, MIDDLETON &amp; ROCHDALE CCG</c:v>
                </c:pt>
                <c:pt idx="180">
                  <c:v>SOUTH NORFOLK CCG</c:v>
                </c:pt>
                <c:pt idx="181">
                  <c:v>EASTBOURNE, HAILSHAM AND SEAFORD CCG</c:v>
                </c:pt>
                <c:pt idx="182">
                  <c:v>TAMESIDE AND GLOSSOP CCG</c:v>
                </c:pt>
                <c:pt idx="183">
                  <c:v>LUTON CCG</c:v>
                </c:pt>
                <c:pt idx="184">
                  <c:v>SOUTH TEES CCG</c:v>
                </c:pt>
                <c:pt idx="185">
                  <c:v>WIRRAL CCG</c:v>
                </c:pt>
                <c:pt idx="186">
                  <c:v>LEICESTER CITY CCG</c:v>
                </c:pt>
                <c:pt idx="187">
                  <c:v>NORTH NORFOLK CCG</c:v>
                </c:pt>
                <c:pt idx="188">
                  <c:v>NORTH KIRKLEES CCG</c:v>
                </c:pt>
                <c:pt idx="189">
                  <c:v>THANET CCG</c:v>
                </c:pt>
                <c:pt idx="190">
                  <c:v>ISLE OF WIGHT CCG</c:v>
                </c:pt>
                <c:pt idx="191">
                  <c:v>STAFFORD AND SURROUNDS CCG</c:v>
                </c:pt>
                <c:pt idx="192">
                  <c:v>LIVERPOOL CCG</c:v>
                </c:pt>
                <c:pt idx="193">
                  <c:v>SOUTHEND CCG</c:v>
                </c:pt>
                <c:pt idx="194">
                  <c:v>KNOWSLEY CCG</c:v>
                </c:pt>
                <c:pt idx="195">
                  <c:v>OLDHAM CCG</c:v>
                </c:pt>
                <c:pt idx="196">
                  <c:v>BLACKBURN WITH DARWEN CCG</c:v>
                </c:pt>
                <c:pt idx="197">
                  <c:v>BARNSLEY CCG</c:v>
                </c:pt>
                <c:pt idx="198">
                  <c:v>LINCOLNSHIRE WEST CCG</c:v>
                </c:pt>
                <c:pt idx="199">
                  <c:v>HASTINGS &amp; ROTHER CCG</c:v>
                </c:pt>
                <c:pt idx="200">
                  <c:v>Aneurin Bevan</c:v>
                </c:pt>
                <c:pt idx="201">
                  <c:v>ABMU</c:v>
                </c:pt>
                <c:pt idx="202">
                  <c:v>HALTON CCG</c:v>
                </c:pt>
                <c:pt idx="203">
                  <c:v>CORBY CCG</c:v>
                </c:pt>
                <c:pt idx="204">
                  <c:v>LINCOLNSHIRE EAST CCG</c:v>
                </c:pt>
                <c:pt idx="205">
                  <c:v>GREAT YARMOUTH &amp; WAVENEY CCG</c:v>
                </c:pt>
                <c:pt idx="206">
                  <c:v>BCU</c:v>
                </c:pt>
                <c:pt idx="207">
                  <c:v>NORTH EAST ESSEX CCG</c:v>
                </c:pt>
                <c:pt idx="208">
                  <c:v>Hywel Dda</c:v>
                </c:pt>
                <c:pt idx="209">
                  <c:v>NORTH MANCHESTER CCG</c:v>
                </c:pt>
                <c:pt idx="210">
                  <c:v>SOUTH MANCHESTER CCG</c:v>
                </c:pt>
                <c:pt idx="211">
                  <c:v>Cwm Taf</c:v>
                </c:pt>
                <c:pt idx="212">
                  <c:v>BRIGHTON &amp; HOVE CCG</c:v>
                </c:pt>
                <c:pt idx="213">
                  <c:v>ST HELENS CCG</c:v>
                </c:pt>
                <c:pt idx="214">
                  <c:v>WEST NORFOLK CCG</c:v>
                </c:pt>
                <c:pt idx="215">
                  <c:v>NORWICH CCG</c:v>
                </c:pt>
              </c:strCache>
            </c:strRef>
          </c:cat>
          <c:val>
            <c:numRef>
              <c:f>'H&amp;A CCG'!$B$2:$B$217</c:f>
            </c:numRef>
          </c:val>
        </c:ser>
        <c:axId val="79102720"/>
        <c:axId val="79104256"/>
      </c:barChart>
      <c:catAx>
        <c:axId val="79102720"/>
        <c:scaling>
          <c:orientation val="minMax"/>
        </c:scaling>
        <c:delete val="1"/>
        <c:axPos val="b"/>
        <c:tickLblPos val="none"/>
        <c:crossAx val="79104256"/>
        <c:crosses val="autoZero"/>
        <c:auto val="1"/>
        <c:lblAlgn val="ctr"/>
        <c:lblOffset val="100"/>
      </c:catAx>
      <c:valAx>
        <c:axId val="79104256"/>
        <c:scaling>
          <c:orientation val="minMax"/>
        </c:scaling>
        <c:delete val="1"/>
        <c:axPos val="l"/>
        <c:numFmt formatCode="#,##0" sourceLinked="0"/>
        <c:tickLblPos val="none"/>
        <c:crossAx val="79102720"/>
        <c:crosses val="autoZero"/>
        <c:crossBetween val="between"/>
        <c:majorUnit val="1000"/>
      </c:valAx>
      <c:spPr>
        <a:noFill/>
        <a:ln w="25400">
          <a:noFill/>
        </a:ln>
      </c:spPr>
    </c:plotArea>
    <c:plotVisOnly val="1"/>
    <c:dispBlanksAs val="gap"/>
  </c:chart>
  <c:spPr>
    <a:noFill/>
  </c:spPr>
  <c:externalData r:id="rId1"/>
  <c:userShapes r:id="rId2"/>
</c:chartSpace>
</file>

<file path=ppt/drawings/drawing1.xml><?xml version="1.0" encoding="utf-8"?>
<c:userShapes xmlns:c="http://schemas.openxmlformats.org/drawingml/2006/chart">
  <cdr:relSizeAnchor xmlns:cdr="http://schemas.openxmlformats.org/drawingml/2006/chartDrawing">
    <cdr:from>
      <cdr:x>0.39789</cdr:x>
      <cdr:y>0.92852</cdr:y>
    </cdr:from>
    <cdr:to>
      <cdr:x>0.67528</cdr:x>
      <cdr:y>0.97201</cdr:y>
    </cdr:to>
    <cdr:sp macro="" textlink="">
      <cdr:nvSpPr>
        <cdr:cNvPr id="2" name="Rectangle 1"/>
        <cdr:cNvSpPr/>
      </cdr:nvSpPr>
      <cdr:spPr>
        <a:xfrm xmlns:a="http://schemas.openxmlformats.org/drawingml/2006/main">
          <a:off x="3366956" y="5256584"/>
          <a:ext cx="2347327" cy="246221"/>
        </a:xfrm>
        <a:prstGeom xmlns:a="http://schemas.openxmlformats.org/drawingml/2006/main" prst="rect">
          <a:avLst/>
        </a:prstGeom>
      </cdr:spPr>
      <cdr:txBody>
        <a:bodyPr xmlns:a="http://schemas.openxmlformats.org/drawingml/2006/main" wrap="square">
          <a:spAutoFit/>
        </a:bodyPr>
        <a:lstStyle xmlns:a="http://schemas.openxmlformats.org/drawingml/2006/main">
          <a:defPPr>
            <a:defRPr lang="en-US"/>
          </a:defPPr>
          <a:lvl1pPr algn="l" rtl="0" fontAlgn="base">
            <a:spcBef>
              <a:spcPct val="0"/>
            </a:spcBef>
            <a:spcAft>
              <a:spcPct val="0"/>
            </a:spcAft>
            <a:defRPr kern="1200">
              <a:solidFill>
                <a:srgbClr val="C0504D"/>
              </a:solidFill>
              <a:latin typeface="Arial" charset="0"/>
            </a:defRPr>
          </a:lvl1pPr>
          <a:lvl2pPr marL="457200" algn="l" rtl="0" fontAlgn="base">
            <a:spcBef>
              <a:spcPct val="0"/>
            </a:spcBef>
            <a:spcAft>
              <a:spcPct val="0"/>
            </a:spcAft>
            <a:defRPr kern="1200">
              <a:solidFill>
                <a:srgbClr val="C0504D"/>
              </a:solidFill>
              <a:latin typeface="Arial" charset="0"/>
            </a:defRPr>
          </a:lvl2pPr>
          <a:lvl3pPr marL="914400" algn="l" rtl="0" fontAlgn="base">
            <a:spcBef>
              <a:spcPct val="0"/>
            </a:spcBef>
            <a:spcAft>
              <a:spcPct val="0"/>
            </a:spcAft>
            <a:defRPr kern="1200">
              <a:solidFill>
                <a:srgbClr val="C0504D"/>
              </a:solidFill>
              <a:latin typeface="Arial" charset="0"/>
            </a:defRPr>
          </a:lvl3pPr>
          <a:lvl4pPr marL="1371600" algn="l" rtl="0" fontAlgn="base">
            <a:spcBef>
              <a:spcPct val="0"/>
            </a:spcBef>
            <a:spcAft>
              <a:spcPct val="0"/>
            </a:spcAft>
            <a:defRPr kern="1200">
              <a:solidFill>
                <a:srgbClr val="C0504D"/>
              </a:solidFill>
              <a:latin typeface="Arial" charset="0"/>
            </a:defRPr>
          </a:lvl4pPr>
          <a:lvl5pPr marL="1828800" algn="l" rtl="0" fontAlgn="base">
            <a:spcBef>
              <a:spcPct val="0"/>
            </a:spcBef>
            <a:spcAft>
              <a:spcPct val="0"/>
            </a:spcAft>
            <a:defRPr kern="1200">
              <a:solidFill>
                <a:srgbClr val="C0504D"/>
              </a:solidFill>
              <a:latin typeface="Arial" charset="0"/>
            </a:defRPr>
          </a:lvl5pPr>
          <a:lvl6pPr marL="2286000" algn="l" defTabSz="914400" rtl="0" eaLnBrk="1" latinLnBrk="0" hangingPunct="1">
            <a:defRPr kern="1200">
              <a:solidFill>
                <a:srgbClr val="C0504D"/>
              </a:solidFill>
              <a:latin typeface="Arial" charset="0"/>
            </a:defRPr>
          </a:lvl6pPr>
          <a:lvl7pPr marL="2743200" algn="l" defTabSz="914400" rtl="0" eaLnBrk="1" latinLnBrk="0" hangingPunct="1">
            <a:defRPr kern="1200">
              <a:solidFill>
                <a:srgbClr val="C0504D"/>
              </a:solidFill>
              <a:latin typeface="Arial" charset="0"/>
            </a:defRPr>
          </a:lvl7pPr>
          <a:lvl8pPr marL="3200400" algn="l" defTabSz="914400" rtl="0" eaLnBrk="1" latinLnBrk="0" hangingPunct="1">
            <a:defRPr kern="1200">
              <a:solidFill>
                <a:srgbClr val="C0504D"/>
              </a:solidFill>
              <a:latin typeface="Arial" charset="0"/>
            </a:defRPr>
          </a:lvl8pPr>
          <a:lvl9pPr marL="3657600" algn="l" defTabSz="914400" rtl="0" eaLnBrk="1" latinLnBrk="0" hangingPunct="1">
            <a:defRPr kern="1200">
              <a:solidFill>
                <a:srgbClr val="C0504D"/>
              </a:solidFill>
              <a:latin typeface="Arial" charset="0"/>
            </a:defRPr>
          </a:lvl9pPr>
        </a:lstStyle>
        <a:p xmlns:a="http://schemas.openxmlformats.org/drawingml/2006/main">
          <a:pPr algn="ctr"/>
          <a:r>
            <a:rPr lang="en-GB" sz="1000" b="1" dirty="0" smtClean="0">
              <a:solidFill>
                <a:sysClr val="windowText" lastClr="000000"/>
              </a:solidFill>
            </a:rPr>
            <a:t>CCG/HB</a:t>
          </a:r>
          <a:endParaRPr lang="en-GB" sz="1000" b="1" dirty="0">
            <a:solidFill>
              <a:sysClr val="windowText" lastClr="00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0.05302</cdr:x>
      <cdr:y>0.02919</cdr:y>
    </cdr:from>
    <cdr:to>
      <cdr:x>0.95333</cdr:x>
      <cdr:y>0.19868</cdr:y>
    </cdr:to>
    <cdr:sp macro="" textlink="">
      <cdr:nvSpPr>
        <cdr:cNvPr id="3" name="Title 1"/>
        <cdr:cNvSpPr>
          <a:spLocks xmlns:a="http://schemas.openxmlformats.org/drawingml/2006/main" noGrp="1"/>
        </cdr:cNvSpPr>
      </cdr:nvSpPr>
      <cdr:spPr bwMode="auto">
        <a:xfrm xmlns:a="http://schemas.openxmlformats.org/drawingml/2006/main">
          <a:off x="504056" y="203498"/>
          <a:ext cx="8558413" cy="118172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horz" wrap="square" lIns="91440" tIns="45720" rIns="91440" bIns="45720" numCol="1" anchor="ctr" anchorCtr="0" compatLnSpc="1">
          <a:prstTxWarp prst="textNoShape">
            <a:avLst/>
          </a:prstTxWarp>
        </a:bodyPr>
        <a:lstStyle xmlns:a="http://schemas.openxmlformats.org/drawingml/2006/main">
          <a:lvl1pPr algn="ctr" rtl="0" fontAlgn="base">
            <a:spcBef>
              <a:spcPct val="0"/>
            </a:spcBef>
            <a:spcAft>
              <a:spcPct val="0"/>
            </a:spcAft>
            <a:defRPr sz="4400" kern="1200">
              <a:solidFill>
                <a:sysClr val="windowText" lastClr="000000"/>
              </a:solidFill>
              <a:latin typeface="Calibri"/>
            </a:defRPr>
          </a:lvl1pPr>
          <a:lvl2pPr algn="ctr" rtl="0" fontAlgn="base">
            <a:spcBef>
              <a:spcPct val="0"/>
            </a:spcBef>
            <a:spcAft>
              <a:spcPct val="0"/>
            </a:spcAft>
            <a:defRPr sz="4400">
              <a:solidFill>
                <a:sysClr val="windowText" lastClr="000000"/>
              </a:solidFill>
              <a:latin typeface="Calibri" pitchFamily="34" charset="0"/>
            </a:defRPr>
          </a:lvl2pPr>
          <a:lvl3pPr algn="ctr" rtl="0" fontAlgn="base">
            <a:spcBef>
              <a:spcPct val="0"/>
            </a:spcBef>
            <a:spcAft>
              <a:spcPct val="0"/>
            </a:spcAft>
            <a:defRPr sz="4400">
              <a:solidFill>
                <a:sysClr val="windowText" lastClr="000000"/>
              </a:solidFill>
              <a:latin typeface="Calibri" pitchFamily="34" charset="0"/>
            </a:defRPr>
          </a:lvl3pPr>
          <a:lvl4pPr algn="ctr" rtl="0" fontAlgn="base">
            <a:spcBef>
              <a:spcPct val="0"/>
            </a:spcBef>
            <a:spcAft>
              <a:spcPct val="0"/>
            </a:spcAft>
            <a:defRPr sz="4400">
              <a:solidFill>
                <a:sysClr val="windowText" lastClr="000000"/>
              </a:solidFill>
              <a:latin typeface="Calibri" pitchFamily="34" charset="0"/>
            </a:defRPr>
          </a:lvl4pPr>
          <a:lvl5pPr algn="ctr" rtl="0" fontAlgn="base">
            <a:spcBef>
              <a:spcPct val="0"/>
            </a:spcBef>
            <a:spcAft>
              <a:spcPct val="0"/>
            </a:spcAft>
            <a:defRPr sz="4400">
              <a:solidFill>
                <a:sysClr val="windowText" lastClr="000000"/>
              </a:solidFill>
              <a:latin typeface="Calibri" pitchFamily="34" charset="0"/>
            </a:defRPr>
          </a:lvl5pPr>
          <a:lvl6pPr marL="457200" algn="ctr" rtl="0" fontAlgn="base">
            <a:spcBef>
              <a:spcPct val="0"/>
            </a:spcBef>
            <a:spcAft>
              <a:spcPct val="0"/>
            </a:spcAft>
            <a:defRPr sz="4400">
              <a:solidFill>
                <a:sysClr val="windowText" lastClr="000000"/>
              </a:solidFill>
              <a:latin typeface="Calibri" pitchFamily="34" charset="0"/>
            </a:defRPr>
          </a:lvl6pPr>
          <a:lvl7pPr marL="914400" algn="ctr" rtl="0" fontAlgn="base">
            <a:spcBef>
              <a:spcPct val="0"/>
            </a:spcBef>
            <a:spcAft>
              <a:spcPct val="0"/>
            </a:spcAft>
            <a:defRPr sz="4400">
              <a:solidFill>
                <a:sysClr val="windowText" lastClr="000000"/>
              </a:solidFill>
              <a:latin typeface="Calibri" pitchFamily="34" charset="0"/>
            </a:defRPr>
          </a:lvl7pPr>
          <a:lvl8pPr marL="1371600" algn="ctr" rtl="0" fontAlgn="base">
            <a:spcBef>
              <a:spcPct val="0"/>
            </a:spcBef>
            <a:spcAft>
              <a:spcPct val="0"/>
            </a:spcAft>
            <a:defRPr sz="4400">
              <a:solidFill>
                <a:sysClr val="windowText" lastClr="000000"/>
              </a:solidFill>
              <a:latin typeface="Calibri" pitchFamily="34" charset="0"/>
            </a:defRPr>
          </a:lvl8pPr>
          <a:lvl9pPr marL="1828800" algn="ctr" rtl="0" fontAlgn="base">
            <a:spcBef>
              <a:spcPct val="0"/>
            </a:spcBef>
            <a:spcAft>
              <a:spcPct val="0"/>
            </a:spcAft>
            <a:defRPr sz="4400">
              <a:solidFill>
                <a:sysClr val="windowText" lastClr="000000"/>
              </a:solidFill>
              <a:latin typeface="Calibri" pitchFamily="34" charset="0"/>
            </a:defRPr>
          </a:lvl9pPr>
        </a:lstStyle>
        <a:p xmlns:a="http://schemas.openxmlformats.org/drawingml/2006/main">
          <a:r>
            <a:rPr lang="en-GB" sz="3200" dirty="0" smtClean="0">
              <a:solidFill>
                <a:schemeClr val="tx1"/>
              </a:solidFill>
              <a:latin typeface="Arial" charset="0"/>
              <a:cs typeface="Arial" charset="0"/>
            </a:rPr>
            <a:t>Hypnotic and anxiolytic ADQs per 1,000 STAR-PUs – Quarter ending March 2016</a:t>
          </a:r>
        </a:p>
      </cdr:txBody>
    </cdr:sp>
  </cdr:relSizeAnchor>
</c:userShapes>
</file>

<file path=ppt/drawings/drawing3.xml><?xml version="1.0" encoding="utf-8"?>
<c:userShapes xmlns:c="http://schemas.openxmlformats.org/drawingml/2006/chart">
  <cdr:relSizeAnchor xmlns:cdr="http://schemas.openxmlformats.org/drawingml/2006/chartDrawing">
    <cdr:from>
      <cdr:x>0.37719</cdr:x>
      <cdr:y>0.95588</cdr:y>
    </cdr:from>
    <cdr:to>
      <cdr:x>0.66667</cdr:x>
      <cdr:y>1</cdr:y>
    </cdr:to>
    <cdr:sp macro="" textlink="">
      <cdr:nvSpPr>
        <cdr:cNvPr id="2" name="TextBox 1"/>
        <cdr:cNvSpPr txBox="1"/>
      </cdr:nvSpPr>
      <cdr:spPr>
        <a:xfrm xmlns:a="http://schemas.openxmlformats.org/drawingml/2006/main">
          <a:off x="3096344" y="4896544"/>
          <a:ext cx="2376264" cy="21602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userShapes>
</file>

<file path=ppt/drawings/drawing4.xml><?xml version="1.0" encoding="utf-8"?>
<c:userShapes xmlns:c="http://schemas.openxmlformats.org/drawingml/2006/chart">
  <cdr:relSizeAnchor xmlns:cdr="http://schemas.openxmlformats.org/drawingml/2006/chartDrawing">
    <cdr:from>
      <cdr:x>0.12449</cdr:x>
      <cdr:y>0.04161</cdr:y>
    </cdr:from>
    <cdr:to>
      <cdr:x>0.24899</cdr:x>
      <cdr:y>0.12484</cdr:y>
    </cdr:to>
    <cdr:sp macro="" textlink="">
      <cdr:nvSpPr>
        <cdr:cNvPr id="3" name="TextBox 2"/>
        <cdr:cNvSpPr txBox="1"/>
      </cdr:nvSpPr>
      <cdr:spPr>
        <a:xfrm xmlns:a="http://schemas.openxmlformats.org/drawingml/2006/main">
          <a:off x="1152128" y="216024"/>
          <a:ext cx="1152128" cy="43204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800" dirty="0" smtClean="0"/>
        </a:p>
        <a:p xmlns:a="http://schemas.openxmlformats.org/drawingml/2006/main">
          <a:r>
            <a:rPr lang="en-GB" sz="1000" dirty="0" smtClean="0"/>
            <a:t>England Average</a:t>
          </a:r>
        </a:p>
        <a:p xmlns:a="http://schemas.openxmlformats.org/drawingml/2006/main">
          <a:endParaRPr lang="en-GB" sz="1000" dirty="0"/>
        </a:p>
        <a:p xmlns:a="http://schemas.openxmlformats.org/drawingml/2006/main">
          <a:r>
            <a:rPr lang="en-GB" sz="1000" dirty="0" smtClean="0"/>
            <a:t>Wales Average</a:t>
          </a:r>
          <a:endParaRPr lang="en-GB" sz="1000" dirty="0"/>
        </a:p>
      </cdr:txBody>
    </cdr:sp>
  </cdr:relSizeAnchor>
  <cdr:relSizeAnchor xmlns:cdr="http://schemas.openxmlformats.org/drawingml/2006/chartDrawing">
    <cdr:from>
      <cdr:x>0.12449</cdr:x>
      <cdr:y>0.02774</cdr:y>
    </cdr:from>
    <cdr:to>
      <cdr:x>0.27233</cdr:x>
      <cdr:y>0.12484</cdr:y>
    </cdr:to>
    <cdr:sp macro="" textlink="">
      <cdr:nvSpPr>
        <cdr:cNvPr id="2" name="TextBox 1"/>
        <cdr:cNvSpPr txBox="1"/>
      </cdr:nvSpPr>
      <cdr:spPr>
        <a:xfrm xmlns:a="http://schemas.openxmlformats.org/drawingml/2006/main">
          <a:off x="1152128" y="144016"/>
          <a:ext cx="1368152" cy="504056"/>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GB" sz="1000" dirty="0" smtClean="0"/>
            <a:t>England Average</a:t>
          </a:r>
          <a:endParaRPr lang="en-GB" sz="800" dirty="0" smtClean="0"/>
        </a:p>
        <a:p xmlns:a="http://schemas.openxmlformats.org/drawingml/2006/main">
          <a:endParaRPr lang="en-GB" sz="400" dirty="0" smtClean="0"/>
        </a:p>
        <a:p xmlns:a="http://schemas.openxmlformats.org/drawingml/2006/main">
          <a:r>
            <a:rPr lang="en-GB" sz="1000" dirty="0" smtClean="0"/>
            <a:t>Wales Average</a:t>
          </a:r>
          <a:endParaRPr lang="en-GB" sz="1000" dirty="0"/>
        </a:p>
      </cdr:txBody>
    </cdr:sp>
  </cdr:relSizeAnchor>
  <cdr:relSizeAnchor xmlns:cdr="http://schemas.openxmlformats.org/drawingml/2006/chartDrawing">
    <cdr:from>
      <cdr:x>0</cdr:x>
      <cdr:y>0</cdr:y>
    </cdr:from>
    <cdr:to>
      <cdr:x>0</cdr:x>
      <cdr:y>0</cdr:y>
    </cdr:to>
    <cdr:sp macro="" textlink="">
      <cdr:nvSpPr>
        <cdr:cNvPr id="5" name="Straight Connector 4"/>
        <cdr:cNvSpPr/>
      </cdr:nvSpPr>
      <cdr:spPr>
        <a:xfrm xmlns:a="http://schemas.openxmlformats.org/drawingml/2006/main">
          <a:off x="-467544" y="-1484784"/>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DB564E72-3007-46BD-A91B-1C8C9072383C}" type="datetimeFigureOut">
              <a:rPr lang="en-GB" smtClean="0"/>
              <a:pPr/>
              <a:t>26/07/2016</a:t>
            </a:fld>
            <a:endParaRPr lang="en-GB"/>
          </a:p>
        </p:txBody>
      </p:sp>
      <p:sp>
        <p:nvSpPr>
          <p:cNvPr id="4" name="Footer Placeholder 3"/>
          <p:cNvSpPr>
            <a:spLocks noGrp="1"/>
          </p:cNvSpPr>
          <p:nvPr>
            <p:ph type="ftr" sz="quarter" idx="2"/>
          </p:nvPr>
        </p:nvSpPr>
        <p:spPr>
          <a:xfrm>
            <a:off x="0" y="9515475"/>
            <a:ext cx="2984500" cy="5016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02075" y="9515475"/>
            <a:ext cx="2984500" cy="501650"/>
          </a:xfrm>
          <a:prstGeom prst="rect">
            <a:avLst/>
          </a:prstGeom>
        </p:spPr>
        <p:txBody>
          <a:bodyPr vert="horz" lIns="91440" tIns="45720" rIns="91440" bIns="45720" rtlCol="0" anchor="b"/>
          <a:lstStyle>
            <a:lvl1pPr algn="r">
              <a:defRPr sz="1200"/>
            </a:lvl1pPr>
          </a:lstStyle>
          <a:p>
            <a:fld id="{33924307-D0A9-4A37-8381-E21DFA9FFAA8}"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58269F56-1181-48E6-B42C-2CD2F94F4F9C}" type="datetimeFigureOut">
              <a:rPr lang="en-GB" smtClean="0"/>
              <a:pPr/>
              <a:t>26/07/2016</a:t>
            </a:fld>
            <a:endParaRPr lang="en-GB"/>
          </a:p>
        </p:txBody>
      </p:sp>
      <p:sp>
        <p:nvSpPr>
          <p:cNvPr id="4" name="Slide Image Placeholder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8975" y="4759325"/>
            <a:ext cx="5510213" cy="45085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515475"/>
            <a:ext cx="2984500"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902075" y="9515475"/>
            <a:ext cx="2984500" cy="501650"/>
          </a:xfrm>
          <a:prstGeom prst="rect">
            <a:avLst/>
          </a:prstGeom>
        </p:spPr>
        <p:txBody>
          <a:bodyPr vert="horz" lIns="91440" tIns="45720" rIns="91440" bIns="45720" rtlCol="0" anchor="b"/>
          <a:lstStyle>
            <a:lvl1pPr algn="r">
              <a:defRPr sz="1200"/>
            </a:lvl1pPr>
          </a:lstStyle>
          <a:p>
            <a:fld id="{DCEAF703-B5D8-406B-92E2-FA65668C7CE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CEAF703-B5D8-406B-92E2-FA65668C7CE1}" type="slidenum">
              <a:rPr lang="en-GB" smtClean="0"/>
              <a:pPr/>
              <a:t>16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CEAF703-B5D8-406B-92E2-FA65668C7CE1}" type="slidenum">
              <a:rPr lang="en-GB" smtClean="0"/>
              <a:pPr/>
              <a:t>18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E1C76F38-0630-47D9-BAC4-D37375E6B4A0}" type="datetimeFigureOut">
              <a:rPr lang="en-US"/>
              <a:pPr>
                <a:defRPr/>
              </a:pPr>
              <a:t>7/26/2016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4A78230-419F-450D-A707-FD56755E1EB6}"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76D359C-EA7F-442A-99AC-8F7C2DB7BE0E}" type="datetimeFigureOut">
              <a:rPr lang="en-US"/>
              <a:pPr>
                <a:defRPr/>
              </a:pPr>
              <a:t>7/26/2016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6C58DC7-D33C-4DD8-B423-C7F40B6935DE}"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13BB9B3-D322-41B8-84D8-4BA48C6339B1}" type="datetimeFigureOut">
              <a:rPr lang="en-US"/>
              <a:pPr>
                <a:defRPr/>
              </a:pPr>
              <a:t>7/26/2016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3E736FA-6B9F-4AD1-9CD9-D07F96DFCB75}"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B3CD029-BE75-489D-98DE-205160DD1B64}" type="datetimeFigureOut">
              <a:rPr lang="en-US"/>
              <a:pPr>
                <a:defRPr/>
              </a:pPr>
              <a:t>7/26/2016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76080F4-B289-4903-9509-ABC1BA929B33}"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762D513-0DCB-4DB4-AAA8-7CF0D7F55B9B}" type="datetimeFigureOut">
              <a:rPr lang="en-US"/>
              <a:pPr>
                <a:defRPr/>
              </a:pPr>
              <a:t>7/26/2016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643296E-FB6E-4E55-8A07-A9E7E62582C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456A3ACB-26C5-425D-8AB2-4456C6932CD8}" type="datetimeFigureOut">
              <a:rPr lang="en-US"/>
              <a:pPr>
                <a:defRPr/>
              </a:pPr>
              <a:t>7/26/2016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9020592-7D25-4E22-921F-C29286AF2C3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F3E74620-492E-4266-BDCD-8F457EF63F74}" type="datetimeFigureOut">
              <a:rPr lang="en-US"/>
              <a:pPr>
                <a:defRPr/>
              </a:pPr>
              <a:t>7/26/2016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3453052D-10BA-4723-B0FA-A080D4DA954A}"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2E067B49-C22F-41CE-B43A-613A57AE1733}" type="datetimeFigureOut">
              <a:rPr lang="en-US"/>
              <a:pPr>
                <a:defRPr/>
              </a:pPr>
              <a:t>7/26/2016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CD8A8BC-AA6E-48DB-913E-88D7F35B147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5D1B23D-FCD6-4014-9FA0-9AED017E2D0A}" type="datetimeFigureOut">
              <a:rPr lang="en-US"/>
              <a:pPr>
                <a:defRPr/>
              </a:pPr>
              <a:t>7/26/2016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B16916AB-5F35-4BCC-80E3-9DE6CE104A8A}"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FFF11BC-20D5-48A2-853F-38DC8CDE54B9}" type="datetimeFigureOut">
              <a:rPr lang="en-US"/>
              <a:pPr>
                <a:defRPr/>
              </a:pPr>
              <a:t>7/26/2016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2000F3C-4DA1-4699-BB60-EA5E721864D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2BB0604-0C49-4EBF-A18E-CAE49E55BC71}" type="datetimeFigureOut">
              <a:rPr lang="en-US"/>
              <a:pPr>
                <a:defRPr/>
              </a:pPr>
              <a:t>7/26/2016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404F3AF-F592-44EA-9988-9B421919A86D}"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1389BFE-0CE5-4C47-A77C-EF2AA8236F64}" type="datetimeFigureOut">
              <a:rPr lang="en-US"/>
              <a:pPr>
                <a:defRPr/>
              </a:pPr>
              <a:t>7/26/2016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95D883FC-5159-41AA-9131-1C86871757C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chart" Target="../charts/char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awmsg.org/" TargetMode="External"/><Relationship Id="rId2" Type="http://schemas.openxmlformats.org/officeDocument/2006/relationships/hyperlink" Target="http://www.awmsg.org/docs/awmsg/medman/National%20Prescribing%20Indicators%202016-2017.pdf" TargetMode="External"/><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hyperlink" Target="mailto:awttc@wales.nhs.u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Arial" pitchFamily="34" charset="0"/>
                <a:cs typeface="Arial" pitchFamily="34" charset="0"/>
              </a:rPr>
              <a:t>National Prescribing Indicators 2016</a:t>
            </a:r>
            <a:r>
              <a:rPr lang="en-GB" dirty="0" smtClean="0">
                <a:latin typeface="Courier New"/>
                <a:cs typeface="Courier New"/>
              </a:rPr>
              <a:t>–</a:t>
            </a:r>
            <a:r>
              <a:rPr lang="en-GB" dirty="0" smtClean="0">
                <a:latin typeface="Arial" pitchFamily="34" charset="0"/>
                <a:cs typeface="Arial" pitchFamily="34" charset="0"/>
              </a:rPr>
              <a:t>2017</a:t>
            </a:r>
            <a:endParaRPr lang="en-GB" dirty="0">
              <a:latin typeface="Arial" pitchFamily="34" charset="0"/>
              <a:cs typeface="Arial" pitchFamily="34" charset="0"/>
            </a:endParaRPr>
          </a:p>
        </p:txBody>
      </p:sp>
      <p:pic>
        <p:nvPicPr>
          <p:cNvPr id="4" name="Picture 3" descr="AWTTC-Welsh_RGB.png"/>
          <p:cNvPicPr>
            <a:picLocks noChangeAspect="1"/>
          </p:cNvPicPr>
          <p:nvPr/>
        </p:nvPicPr>
        <p:blipFill>
          <a:blip r:embed="rId2" cstate="print"/>
          <a:srcRect l="3645" t="31064" r="7046" b="36322"/>
          <a:stretch>
            <a:fillRect/>
          </a:stretch>
        </p:blipFill>
        <p:spPr>
          <a:xfrm>
            <a:off x="3995936" y="260648"/>
            <a:ext cx="4968552" cy="81119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latin typeface="Arial" pitchFamily="34" charset="0"/>
                <a:cs typeface="Arial" pitchFamily="34" charset="0"/>
              </a:rPr>
              <a:t>Items of bile acid sequestrants, fibrates, nicotinic acid and omega-3 fatty acid compounds as a percentage of total lipid-regulating items – Quarter ending March 2016 </a:t>
            </a:r>
            <a:endParaRPr lang="en-GB" sz="2400" dirty="0"/>
          </a:p>
        </p:txBody>
      </p:sp>
      <p:graphicFrame>
        <p:nvGraphicFramePr>
          <p:cNvPr id="3" name="Chart 2"/>
          <p:cNvGraphicFramePr/>
          <p:nvPr/>
        </p:nvGraphicFramePr>
        <p:xfrm>
          <a:off x="467544" y="1519237"/>
          <a:ext cx="8208912" cy="500610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107504" y="1628800"/>
            <a:ext cx="338554" cy="4247317"/>
          </a:xfrm>
          <a:prstGeom prst="rect">
            <a:avLst/>
          </a:prstGeom>
          <a:noFill/>
        </p:spPr>
        <p:txBody>
          <a:bodyPr vert="vert270" wrap="square" rtlCol="0">
            <a:spAutoFit/>
          </a:bodyPr>
          <a:lstStyle/>
          <a:p>
            <a:pPr algn="ctr"/>
            <a:r>
              <a:rPr lang="en-GB" sz="1000" b="1" dirty="0" smtClean="0">
                <a:solidFill>
                  <a:schemeClr val="tx1"/>
                </a:solidFill>
              </a:rPr>
              <a:t>Percentage</a:t>
            </a:r>
            <a:endParaRPr lang="en-GB" sz="1000" b="1" dirty="0">
              <a:solidFill>
                <a:schemeClr val="tx1"/>
              </a:solidFill>
            </a:endParaRPr>
          </a:p>
        </p:txBody>
      </p:sp>
      <p:sp>
        <p:nvSpPr>
          <p:cNvPr id="5" name="Rectangle 4"/>
          <p:cNvSpPr/>
          <p:nvPr/>
        </p:nvSpPr>
        <p:spPr>
          <a:xfrm>
            <a:off x="971600" y="6453336"/>
            <a:ext cx="7704856" cy="246221"/>
          </a:xfrm>
          <a:prstGeom prst="rect">
            <a:avLst/>
          </a:prstGeom>
        </p:spPr>
        <p:txBody>
          <a:bodyPr wrap="square">
            <a:spAutoFit/>
          </a:bodyPr>
          <a:lstStyle/>
          <a:p>
            <a:pPr algn="ctr"/>
            <a:r>
              <a:rPr lang="en-GB" sz="1000" b="1" dirty="0" smtClean="0">
                <a:solidFill>
                  <a:schemeClr val="tx1"/>
                </a:solidFill>
              </a:rPr>
              <a:t>CCG/HB</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sz="3200" dirty="0" smtClean="0">
                <a:latin typeface="Arial" charset="0"/>
                <a:cs typeface="Arial" charset="0"/>
              </a:rPr>
              <a:t>Lipid regulating drugs</a:t>
            </a:r>
          </a:p>
        </p:txBody>
      </p:sp>
      <p:sp>
        <p:nvSpPr>
          <p:cNvPr id="3" name="Content Placeholder 2"/>
          <p:cNvSpPr>
            <a:spLocks noGrp="1"/>
          </p:cNvSpPr>
          <p:nvPr>
            <p:ph idx="1"/>
          </p:nvPr>
        </p:nvSpPr>
        <p:spPr>
          <a:xfrm>
            <a:off x="428625" y="1357313"/>
            <a:ext cx="8229600" cy="4525962"/>
          </a:xfrm>
        </p:spPr>
        <p:txBody>
          <a:bodyPr rtlCol="0">
            <a:noAutofit/>
          </a:bodyPr>
          <a:lstStyle/>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Aims to encourage prescribers to review and, if appropriate, revise prescribing of the lipid-regulating medicines – bile acid sequestrants, fibrates, nicotinic acid and omega-3 fatty acid compounds – to ensure it is in line with NICE guidance. </a:t>
            </a: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NICE CG181 was published in July 2014, and recommends against the routine prescribing of fibrates, and against offering nicotinic acid, bile acid sequestrants and omega-3 fatty acid compounds, for the prevention of cardiovascular disease in the following people, either as monotherapy, or in combination with a </a:t>
            </a:r>
            <a:r>
              <a:rPr lang="en-GB" sz="2000" dirty="0" err="1" smtClean="0">
                <a:latin typeface="Arial" pitchFamily="34" charset="0"/>
                <a:cs typeface="Arial" pitchFamily="34" charset="0"/>
              </a:rPr>
              <a:t>statin</a:t>
            </a:r>
            <a:r>
              <a:rPr lang="en-GB" sz="2000" dirty="0" smtClean="0">
                <a:latin typeface="Arial" pitchFamily="34" charset="0"/>
                <a:cs typeface="Arial" pitchFamily="34" charset="0"/>
              </a:rPr>
              <a:t>:</a:t>
            </a:r>
          </a:p>
          <a:p>
            <a:pPr lvl="1" fontAlgn="auto">
              <a:spcBef>
                <a:spcPts val="1200"/>
              </a:spcBef>
              <a:spcAft>
                <a:spcPts val="0"/>
              </a:spcAft>
              <a:buFont typeface="Arial" pitchFamily="34" charset="0"/>
              <a:buChar char="•"/>
              <a:defRPr/>
            </a:pPr>
            <a:r>
              <a:rPr lang="en-GB" sz="1600" dirty="0" smtClean="0">
                <a:latin typeface="Arial" pitchFamily="34" charset="0"/>
                <a:cs typeface="Arial" pitchFamily="34" charset="0"/>
              </a:rPr>
              <a:t>People who are being treated for primary prevention</a:t>
            </a:r>
          </a:p>
          <a:p>
            <a:pPr lvl="1" fontAlgn="auto">
              <a:spcBef>
                <a:spcPts val="1200"/>
              </a:spcBef>
              <a:spcAft>
                <a:spcPts val="0"/>
              </a:spcAft>
              <a:buFont typeface="Arial" pitchFamily="34" charset="0"/>
              <a:buChar char="•"/>
              <a:defRPr/>
            </a:pPr>
            <a:r>
              <a:rPr lang="en-GB" sz="1600" dirty="0" smtClean="0">
                <a:latin typeface="Arial" pitchFamily="34" charset="0"/>
                <a:cs typeface="Arial" pitchFamily="34" charset="0"/>
              </a:rPr>
              <a:t>People who are being treated for secondary prevention</a:t>
            </a:r>
          </a:p>
          <a:p>
            <a:pPr lvl="1" fontAlgn="auto">
              <a:spcBef>
                <a:spcPts val="1200"/>
              </a:spcBef>
              <a:spcAft>
                <a:spcPts val="0"/>
              </a:spcAft>
              <a:buFont typeface="Arial" pitchFamily="34" charset="0"/>
              <a:buChar char="•"/>
              <a:defRPr/>
            </a:pPr>
            <a:r>
              <a:rPr lang="en-GB" sz="1600" dirty="0" smtClean="0">
                <a:latin typeface="Arial" pitchFamily="34" charset="0"/>
                <a:cs typeface="Arial" pitchFamily="34" charset="0"/>
              </a:rPr>
              <a:t>People with chronic kidney disease (CKD)</a:t>
            </a:r>
          </a:p>
          <a:p>
            <a:pPr lvl="1" fontAlgn="auto">
              <a:spcBef>
                <a:spcPts val="1200"/>
              </a:spcBef>
              <a:spcAft>
                <a:spcPts val="0"/>
              </a:spcAft>
              <a:buFont typeface="Arial" pitchFamily="34" charset="0"/>
              <a:buChar char="•"/>
              <a:defRPr/>
            </a:pPr>
            <a:r>
              <a:rPr lang="en-GB" sz="1600" dirty="0" smtClean="0">
                <a:latin typeface="Arial" pitchFamily="34" charset="0"/>
                <a:cs typeface="Arial" pitchFamily="34" charset="0"/>
              </a:rPr>
              <a:t>People with Type 1 diabetes</a:t>
            </a:r>
          </a:p>
          <a:p>
            <a:pPr lvl="1" fontAlgn="auto">
              <a:spcBef>
                <a:spcPts val="1200"/>
              </a:spcBef>
              <a:spcAft>
                <a:spcPts val="0"/>
              </a:spcAft>
              <a:buFont typeface="Arial" pitchFamily="34" charset="0"/>
              <a:buChar char="•"/>
              <a:defRPr/>
            </a:pPr>
            <a:r>
              <a:rPr lang="en-GB" sz="1600" dirty="0" smtClean="0">
                <a:latin typeface="Arial" pitchFamily="34" charset="0"/>
                <a:cs typeface="Arial" pitchFamily="34" charset="0"/>
              </a:rPr>
              <a:t>People with Type 2 diabetes</a:t>
            </a:r>
            <a:endParaRPr lang="en-GB"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50"/>
            <a:ext cx="8572560" cy="1143000"/>
          </a:xfrm>
        </p:spPr>
        <p:txBody>
          <a:bodyPr rtlCol="0">
            <a:normAutofit fontScale="90000"/>
          </a:bodyPr>
          <a:lstStyle/>
          <a:p>
            <a:pPr fontAlgn="auto">
              <a:spcAft>
                <a:spcPts val="0"/>
              </a:spcAft>
              <a:defRPr/>
            </a:pPr>
            <a:r>
              <a:rPr lang="en-GB" sz="3600" dirty="0">
                <a:latin typeface="Arial" pitchFamily="34" charset="0"/>
                <a:cs typeface="Arial" pitchFamily="34" charset="0"/>
              </a:rPr>
              <a:t>Trend in low strength </a:t>
            </a:r>
            <a:r>
              <a:rPr lang="en-GB" sz="3600" dirty="0" smtClean="0">
                <a:latin typeface="Arial" pitchFamily="34" charset="0"/>
                <a:cs typeface="Arial" pitchFamily="34" charset="0"/>
              </a:rPr>
              <a:t>inhaled corticosteroid (ICS) items as </a:t>
            </a:r>
            <a:r>
              <a:rPr lang="en-GB" sz="3600" dirty="0">
                <a:latin typeface="Arial" pitchFamily="34" charset="0"/>
                <a:cs typeface="Arial" pitchFamily="34" charset="0"/>
              </a:rPr>
              <a:t>a percentage of all ICS </a:t>
            </a:r>
            <a:r>
              <a:rPr lang="en-GB" sz="3600" dirty="0" smtClean="0">
                <a:latin typeface="Arial" pitchFamily="34" charset="0"/>
                <a:cs typeface="Arial" pitchFamily="34" charset="0"/>
              </a:rPr>
              <a:t>prescribing</a:t>
            </a:r>
            <a:endParaRPr lang="en-GB" sz="2400" dirty="0">
              <a:latin typeface="Arial" pitchFamily="34" charset="0"/>
              <a:cs typeface="Arial" pitchFamily="34" charset="0"/>
            </a:endParaRPr>
          </a:p>
        </p:txBody>
      </p:sp>
      <p:graphicFrame>
        <p:nvGraphicFramePr>
          <p:cNvPr id="6" name="Chart 5"/>
          <p:cNvGraphicFramePr/>
          <p:nvPr/>
        </p:nvGraphicFramePr>
        <p:xfrm>
          <a:off x="683568" y="1772816"/>
          <a:ext cx="7848872" cy="4752527"/>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251520" y="1628800"/>
            <a:ext cx="338554" cy="4247317"/>
          </a:xfrm>
          <a:prstGeom prst="rect">
            <a:avLst/>
          </a:prstGeom>
          <a:noFill/>
        </p:spPr>
        <p:txBody>
          <a:bodyPr vert="vert270" wrap="square" rtlCol="0">
            <a:spAutoFit/>
          </a:bodyPr>
          <a:lstStyle/>
          <a:p>
            <a:pPr algn="ctr"/>
            <a:r>
              <a:rPr lang="en-GB" sz="1000" b="1" dirty="0" smtClean="0">
                <a:solidFill>
                  <a:schemeClr val="tx1"/>
                </a:solidFill>
              </a:rPr>
              <a:t>Percentage</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GB" sz="3200" dirty="0" smtClean="0">
                <a:latin typeface="Arial" charset="0"/>
                <a:cs typeface="Arial" charset="0"/>
              </a:rPr>
              <a:t>Low strength ICS items as a percentage of all ICS prescribing – Quarter ending March 2016</a:t>
            </a:r>
          </a:p>
        </p:txBody>
      </p:sp>
      <p:graphicFrame>
        <p:nvGraphicFramePr>
          <p:cNvPr id="5" name="Chart 4"/>
          <p:cNvGraphicFramePr/>
          <p:nvPr/>
        </p:nvGraphicFramePr>
        <p:xfrm>
          <a:off x="340948" y="1196752"/>
          <a:ext cx="8462104" cy="566124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GB" sz="3200" dirty="0" smtClean="0">
                <a:latin typeface="Arial" charset="0"/>
                <a:cs typeface="Arial" charset="0"/>
              </a:rPr>
              <a:t>Inhaled corticosteroids (ICS)</a:t>
            </a:r>
          </a:p>
        </p:txBody>
      </p:sp>
      <p:sp>
        <p:nvSpPr>
          <p:cNvPr id="30722" name="Content Placeholder 2"/>
          <p:cNvSpPr>
            <a:spLocks noGrp="1"/>
          </p:cNvSpPr>
          <p:nvPr>
            <p:ph idx="1"/>
          </p:nvPr>
        </p:nvSpPr>
        <p:spPr>
          <a:xfrm>
            <a:off x="428625" y="1285875"/>
            <a:ext cx="8229600" cy="4525963"/>
          </a:xfrm>
        </p:spPr>
        <p:txBody>
          <a:bodyPr/>
          <a:lstStyle/>
          <a:p>
            <a:pPr>
              <a:spcBef>
                <a:spcPts val="1200"/>
              </a:spcBef>
            </a:pPr>
            <a:r>
              <a:rPr lang="en-GB" sz="2000" dirty="0" smtClean="0">
                <a:latin typeface="Arial" charset="0"/>
                <a:cs typeface="Arial" charset="0"/>
              </a:rPr>
              <a:t>Aims to encourage the routine review of ICS in people with asthma, particularly those on high doses, encouraging step down of the dose when clinically appropriate.</a:t>
            </a:r>
          </a:p>
          <a:p>
            <a:pPr>
              <a:spcBef>
                <a:spcPts val="1200"/>
              </a:spcBef>
            </a:pPr>
            <a:r>
              <a:rPr lang="en-GB" sz="2000" dirty="0" smtClean="0">
                <a:latin typeface="Arial" charset="0"/>
                <a:cs typeface="Arial" charset="0"/>
              </a:rPr>
              <a:t>ICS (particularly at high doses) are associated with side effects: adrenal suppression, growth failure, decrease in bone mineral density, cataracts and glaucoma.</a:t>
            </a:r>
          </a:p>
          <a:p>
            <a:pPr>
              <a:spcBef>
                <a:spcPts val="1200"/>
              </a:spcBef>
            </a:pPr>
            <a:r>
              <a:rPr lang="en-GB" sz="2000" dirty="0" smtClean="0">
                <a:latin typeface="Arial" charset="0"/>
                <a:cs typeface="Arial" charset="0"/>
              </a:rPr>
              <a:t>The </a:t>
            </a:r>
            <a:r>
              <a:rPr lang="en-GB" sz="2000" i="1" dirty="0" smtClean="0">
                <a:latin typeface="Arial" charset="0"/>
                <a:cs typeface="Arial" charset="0"/>
              </a:rPr>
              <a:t>British guideline on the management of asthma</a:t>
            </a:r>
            <a:r>
              <a:rPr lang="en-GB" sz="2000" dirty="0" smtClean="0">
                <a:latin typeface="Arial" charset="0"/>
                <a:cs typeface="Arial" charset="0"/>
              </a:rPr>
              <a:t> recommends:</a:t>
            </a:r>
          </a:p>
          <a:p>
            <a:pPr lvl="1">
              <a:spcBef>
                <a:spcPts val="1200"/>
              </a:spcBef>
            </a:pPr>
            <a:r>
              <a:rPr lang="en-GB" sz="1600" dirty="0" smtClean="0">
                <a:latin typeface="Arial" charset="0"/>
                <a:cs typeface="Arial" charset="0"/>
              </a:rPr>
              <a:t>a stepwise approach for the treatment of asthma with ICS as the first-choice regular preventer therapy for adults and children with asthma. </a:t>
            </a:r>
          </a:p>
          <a:p>
            <a:pPr lvl="1">
              <a:spcBef>
                <a:spcPts val="1200"/>
              </a:spcBef>
            </a:pPr>
            <a:r>
              <a:rPr lang="en-GB" sz="1600" dirty="0" smtClean="0">
                <a:latin typeface="Arial" charset="0"/>
                <a:cs typeface="Arial" charset="0"/>
              </a:rPr>
              <a:t>dose of ICS should be titrated to the lowest dose at which effective control of asthma is maintained.</a:t>
            </a:r>
          </a:p>
          <a:p>
            <a:pPr lvl="1">
              <a:spcBef>
                <a:spcPts val="1200"/>
              </a:spcBef>
            </a:pPr>
            <a:r>
              <a:rPr lang="en-GB" sz="1600" dirty="0" smtClean="0">
                <a:latin typeface="Arial" charset="0"/>
                <a:cs typeface="Arial" charset="0"/>
              </a:rPr>
              <a:t>ICS dose reduction should be considered every three months, decreasing the dose by approximately 25–50% each time.</a:t>
            </a:r>
            <a:endParaRPr lang="en-GB" dirty="0" smtClean="0"/>
          </a:p>
          <a:p>
            <a:pPr>
              <a:spcBef>
                <a:spcPts val="1200"/>
              </a:spcBef>
            </a:pPr>
            <a:endParaRPr lang="en-GB" sz="20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457200" y="0"/>
            <a:ext cx="8229600" cy="1196752"/>
          </a:xfrm>
        </p:spPr>
        <p:txBody>
          <a:bodyPr/>
          <a:lstStyle/>
          <a:p>
            <a:r>
              <a:rPr lang="en-GB" sz="3200" dirty="0" smtClean="0">
                <a:latin typeface="Arial" charset="0"/>
                <a:cs typeface="Arial" charset="0"/>
              </a:rPr>
              <a:t>Trend in hypnotic and anxiolytic prescribing</a:t>
            </a:r>
            <a:r>
              <a:rPr lang="en-GB" sz="2400" b="1" dirty="0" smtClean="0">
                <a:latin typeface="Arial" charset="0"/>
                <a:cs typeface="Arial" charset="0"/>
              </a:rPr>
              <a:t> </a:t>
            </a:r>
            <a:endParaRPr lang="en-GB" sz="2400" dirty="0" smtClean="0">
              <a:latin typeface="Arial" charset="0"/>
              <a:cs typeface="Arial" charset="0"/>
            </a:endParaRPr>
          </a:p>
        </p:txBody>
      </p:sp>
      <p:sp>
        <p:nvSpPr>
          <p:cNvPr id="8" name="TextBox 7"/>
          <p:cNvSpPr txBox="1"/>
          <p:nvPr/>
        </p:nvSpPr>
        <p:spPr>
          <a:xfrm>
            <a:off x="251520" y="1628800"/>
            <a:ext cx="338554" cy="4247317"/>
          </a:xfrm>
          <a:prstGeom prst="rect">
            <a:avLst/>
          </a:prstGeom>
          <a:noFill/>
        </p:spPr>
        <p:txBody>
          <a:bodyPr vert="vert270" wrap="square" rtlCol="0">
            <a:spAutoFit/>
          </a:bodyPr>
          <a:lstStyle/>
          <a:p>
            <a:pPr algn="ctr"/>
            <a:r>
              <a:rPr lang="en-GB" sz="1000" b="1" dirty="0" smtClean="0">
                <a:solidFill>
                  <a:schemeClr val="tx1"/>
                </a:solidFill>
              </a:rPr>
              <a:t>ADQs </a:t>
            </a:r>
            <a:r>
              <a:rPr lang="en-GB" sz="1000" b="1" dirty="0" smtClean="0">
                <a:solidFill>
                  <a:schemeClr val="tx1"/>
                </a:solidFill>
              </a:rPr>
              <a:t>per </a:t>
            </a:r>
            <a:r>
              <a:rPr lang="en-GB" sz="1000" b="1" dirty="0" smtClean="0">
                <a:solidFill>
                  <a:schemeClr val="tx1"/>
                </a:solidFill>
              </a:rPr>
              <a:t>1,000 STAR-PUs</a:t>
            </a:r>
            <a:endParaRPr lang="en-GB" sz="1000" b="1" dirty="0">
              <a:solidFill>
                <a:schemeClr val="tx1"/>
              </a:solidFill>
            </a:endParaRPr>
          </a:p>
        </p:txBody>
      </p:sp>
      <p:graphicFrame>
        <p:nvGraphicFramePr>
          <p:cNvPr id="6" name="Chart 5"/>
          <p:cNvGraphicFramePr/>
          <p:nvPr/>
        </p:nvGraphicFramePr>
        <p:xfrm>
          <a:off x="611560" y="1268761"/>
          <a:ext cx="8064896" cy="54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p:nvPr/>
        </p:nvGraphicFramePr>
        <p:xfrm>
          <a:off x="467544" y="1556792"/>
          <a:ext cx="8676456" cy="68133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p:cNvGraphicFramePr/>
          <p:nvPr/>
        </p:nvGraphicFramePr>
        <p:xfrm>
          <a:off x="-252536" y="57150"/>
          <a:ext cx="9506074" cy="697225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3491880" y="6381328"/>
            <a:ext cx="2232248" cy="261610"/>
          </a:xfrm>
          <a:prstGeom prst="rect">
            <a:avLst/>
          </a:prstGeom>
          <a:noFill/>
        </p:spPr>
        <p:txBody>
          <a:bodyPr wrap="square" rtlCol="0">
            <a:spAutoFit/>
          </a:bodyPr>
          <a:lstStyle/>
          <a:p>
            <a:pPr algn="ctr"/>
            <a:r>
              <a:rPr lang="en-GB" sz="1100" b="1" dirty="0" smtClean="0">
                <a:solidFill>
                  <a:schemeClr val="tx1"/>
                </a:solidFill>
              </a:rPr>
              <a:t>CCG/HB</a:t>
            </a:r>
            <a:endParaRPr lang="en-GB" sz="1100" b="1" dirty="0">
              <a:solidFill>
                <a:schemeClr val="tx1"/>
              </a:solidFill>
            </a:endParaRPr>
          </a:p>
        </p:txBody>
      </p:sp>
      <p:sp>
        <p:nvSpPr>
          <p:cNvPr id="7" name="TextBox 6"/>
          <p:cNvSpPr txBox="1"/>
          <p:nvPr/>
        </p:nvSpPr>
        <p:spPr>
          <a:xfrm>
            <a:off x="0" y="2420888"/>
            <a:ext cx="346249" cy="2068200"/>
          </a:xfrm>
          <a:prstGeom prst="rect">
            <a:avLst/>
          </a:prstGeom>
          <a:noFill/>
        </p:spPr>
        <p:txBody>
          <a:bodyPr vert="vert270" wrap="square" rtlCol="0">
            <a:spAutoFit/>
          </a:bodyPr>
          <a:lstStyle/>
          <a:p>
            <a:pPr algn="ctr"/>
            <a:r>
              <a:rPr lang="en-GB" sz="1050" b="1" dirty="0" smtClean="0">
                <a:solidFill>
                  <a:schemeClr val="tx1"/>
                </a:solidFill>
              </a:rPr>
              <a:t>ADQ</a:t>
            </a:r>
            <a:r>
              <a:rPr lang="en-GB" sz="1050" b="1" dirty="0" smtClean="0">
                <a:solidFill>
                  <a:schemeClr val="tx1"/>
                </a:solidFill>
              </a:rPr>
              <a:t>s per </a:t>
            </a:r>
            <a:r>
              <a:rPr lang="en-GB" sz="1050" b="1" dirty="0" smtClean="0">
                <a:solidFill>
                  <a:schemeClr val="tx1"/>
                </a:solidFill>
              </a:rPr>
              <a:t>1,000 STAR- </a:t>
            </a:r>
            <a:r>
              <a:rPr lang="en-GB" sz="1050" b="1" dirty="0" smtClean="0">
                <a:solidFill>
                  <a:schemeClr val="tx1"/>
                </a:solidFill>
              </a:rPr>
              <a:t>PUs</a:t>
            </a:r>
            <a:endParaRPr lang="en-GB" sz="1050" b="1"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GB" sz="3200" dirty="0" smtClean="0">
                <a:latin typeface="Arial" charset="0"/>
                <a:cs typeface="Arial" charset="0"/>
              </a:rPr>
              <a:t>Hypnotics and anxiolytics</a:t>
            </a:r>
          </a:p>
        </p:txBody>
      </p:sp>
      <p:sp>
        <p:nvSpPr>
          <p:cNvPr id="34818" name="Content Placeholder 2"/>
          <p:cNvSpPr>
            <a:spLocks noGrp="1"/>
          </p:cNvSpPr>
          <p:nvPr>
            <p:ph idx="1"/>
          </p:nvPr>
        </p:nvSpPr>
        <p:spPr>
          <a:xfrm>
            <a:off x="428625" y="1428750"/>
            <a:ext cx="8229600" cy="4525963"/>
          </a:xfrm>
        </p:spPr>
        <p:txBody>
          <a:bodyPr>
            <a:normAutofit lnSpcReduction="10000"/>
          </a:bodyPr>
          <a:lstStyle/>
          <a:p>
            <a:pPr>
              <a:spcBef>
                <a:spcPts val="1200"/>
              </a:spcBef>
            </a:pPr>
            <a:r>
              <a:rPr lang="en-GB" sz="2000" dirty="0" smtClean="0">
                <a:latin typeface="Arial" charset="0"/>
                <a:cs typeface="Arial" charset="0"/>
              </a:rPr>
              <a:t>Aims to encourage a reduction in the inappropriate prescribing of hypnotics and anxiolytics in Wales. </a:t>
            </a:r>
          </a:p>
          <a:p>
            <a:pPr>
              <a:spcBef>
                <a:spcPts val="1200"/>
              </a:spcBef>
            </a:pPr>
            <a:r>
              <a:rPr lang="en-GB" sz="2000" dirty="0" smtClean="0">
                <a:latin typeface="Arial" charset="0"/>
                <a:cs typeface="Arial" charset="0"/>
              </a:rPr>
              <a:t>Variation in prescribing rates across health boards in Wales. </a:t>
            </a:r>
          </a:p>
          <a:p>
            <a:pPr>
              <a:spcBef>
                <a:spcPts val="1200"/>
              </a:spcBef>
            </a:pPr>
            <a:r>
              <a:rPr lang="en-GB" sz="2000" dirty="0" smtClean="0">
                <a:latin typeface="Arial" charset="0"/>
                <a:cs typeface="Arial" charset="0"/>
              </a:rPr>
              <a:t>Prescribing in Wales is still high compared to England: six health boards in Wales within the highest prescribing quartile when compared to CCGs in England. </a:t>
            </a:r>
          </a:p>
          <a:p>
            <a:pPr>
              <a:spcBef>
                <a:spcPts val="1200"/>
              </a:spcBef>
            </a:pPr>
            <a:r>
              <a:rPr lang="en-GB" sz="2000" dirty="0" smtClean="0">
                <a:latin typeface="Arial" charset="0"/>
                <a:cs typeface="Arial" charset="0"/>
              </a:rPr>
              <a:t>Long-term use of benzodiazepine hypnotics and anxiolytics is associated with increased risk of Alzheimer’s disease and falls. </a:t>
            </a:r>
          </a:p>
          <a:p>
            <a:pPr>
              <a:spcBef>
                <a:spcPts val="1200"/>
              </a:spcBef>
            </a:pPr>
            <a:r>
              <a:rPr lang="en-GB" sz="2000" dirty="0" smtClean="0">
                <a:latin typeface="Arial" charset="0"/>
                <a:cs typeface="Arial" charset="0"/>
              </a:rPr>
              <a:t>AWMSG hypnotics and anxiolytic educational pack provides:</a:t>
            </a:r>
          </a:p>
          <a:p>
            <a:pPr lvl="1">
              <a:spcBef>
                <a:spcPts val="1200"/>
              </a:spcBef>
            </a:pPr>
            <a:r>
              <a:rPr lang="en-GB" sz="1600" dirty="0" smtClean="0">
                <a:latin typeface="Arial" charset="0"/>
                <a:cs typeface="Arial" charset="0"/>
              </a:rPr>
              <a:t>examples of practice protocols to allow clinicians to agree a consistent approach for the prescribing and review of hypnotics and anxiolytics.</a:t>
            </a:r>
          </a:p>
          <a:p>
            <a:pPr lvl="1">
              <a:spcBef>
                <a:spcPts val="1200"/>
              </a:spcBef>
            </a:pPr>
            <a:r>
              <a:rPr lang="en-GB" sz="1600" dirty="0" smtClean="0">
                <a:latin typeface="Arial" charset="0"/>
                <a:cs typeface="Arial" charset="0"/>
              </a:rPr>
              <a:t>materials to support the review and discontinuation of hypnotic and anxiolytic treatment.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sz="3200" dirty="0" smtClean="0">
                <a:latin typeface="Arial" charset="0"/>
                <a:cs typeface="Arial" charset="0"/>
              </a:rPr>
              <a:t>Trend in tramadol prescribing</a:t>
            </a:r>
            <a:endParaRPr lang="en-GB" sz="2400" dirty="0" smtClean="0"/>
          </a:p>
        </p:txBody>
      </p:sp>
      <p:graphicFrame>
        <p:nvGraphicFramePr>
          <p:cNvPr id="6" name="Chart 5"/>
          <p:cNvGraphicFramePr/>
          <p:nvPr/>
        </p:nvGraphicFramePr>
        <p:xfrm>
          <a:off x="539552" y="1196752"/>
          <a:ext cx="8280920" cy="5256583"/>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51520" y="1268760"/>
            <a:ext cx="338554" cy="4607357"/>
          </a:xfrm>
          <a:prstGeom prst="rect">
            <a:avLst/>
          </a:prstGeom>
          <a:noFill/>
        </p:spPr>
        <p:txBody>
          <a:bodyPr vert="vert270" wrap="square" rtlCol="0">
            <a:spAutoFit/>
          </a:bodyPr>
          <a:lstStyle/>
          <a:p>
            <a:pPr algn="ctr"/>
            <a:r>
              <a:rPr lang="en-GB" sz="1000" b="1" dirty="0" smtClean="0">
                <a:solidFill>
                  <a:schemeClr val="tx1"/>
                </a:solidFill>
              </a:rPr>
              <a:t>DDDs per 1,000 patients</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GB" sz="3200" dirty="0" smtClean="0">
                <a:latin typeface="Arial" charset="0"/>
                <a:cs typeface="Arial" charset="0"/>
              </a:rPr>
              <a:t>Tramadol DDDs per 1,000 patients </a:t>
            </a:r>
            <a:br>
              <a:rPr lang="en-GB" sz="3200" dirty="0" smtClean="0">
                <a:latin typeface="Arial" charset="0"/>
                <a:cs typeface="Arial" charset="0"/>
              </a:rPr>
            </a:br>
            <a:r>
              <a:rPr lang="en-GB" sz="3200" dirty="0" smtClean="0">
                <a:latin typeface="Arial" charset="0"/>
                <a:cs typeface="Arial" charset="0"/>
              </a:rPr>
              <a:t>Quarter ending March 2016</a:t>
            </a:r>
          </a:p>
        </p:txBody>
      </p:sp>
      <p:graphicFrame>
        <p:nvGraphicFramePr>
          <p:cNvPr id="5" name="Chart 4"/>
          <p:cNvGraphicFramePr/>
          <p:nvPr/>
        </p:nvGraphicFramePr>
        <p:xfrm>
          <a:off x="395536" y="1412776"/>
          <a:ext cx="8208912" cy="496855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0" y="2852936"/>
            <a:ext cx="346249" cy="1708160"/>
          </a:xfrm>
          <a:prstGeom prst="rect">
            <a:avLst/>
          </a:prstGeom>
          <a:noFill/>
        </p:spPr>
        <p:txBody>
          <a:bodyPr vert="vert270" wrap="square" rtlCol="0">
            <a:spAutoFit/>
          </a:bodyPr>
          <a:lstStyle/>
          <a:p>
            <a:pPr algn="ctr"/>
            <a:r>
              <a:rPr lang="en-GB" sz="1050" b="1" dirty="0" smtClean="0">
                <a:solidFill>
                  <a:schemeClr val="tx1"/>
                </a:solidFill>
              </a:rPr>
              <a:t>DDDs per 1,000 patients</a:t>
            </a:r>
            <a:endParaRPr lang="en-GB" sz="1050" b="1" dirty="0">
              <a:solidFill>
                <a:schemeClr val="tx1"/>
              </a:solidFill>
            </a:endParaRPr>
          </a:p>
        </p:txBody>
      </p:sp>
      <p:sp>
        <p:nvSpPr>
          <p:cNvPr id="8" name="Rectangle 7"/>
          <p:cNvSpPr/>
          <p:nvPr/>
        </p:nvSpPr>
        <p:spPr>
          <a:xfrm>
            <a:off x="827584" y="6453336"/>
            <a:ext cx="7776864" cy="246221"/>
          </a:xfrm>
          <a:prstGeom prst="rect">
            <a:avLst/>
          </a:prstGeom>
        </p:spPr>
        <p:txBody>
          <a:bodyPr wrap="square">
            <a:spAutoFit/>
          </a:bodyPr>
          <a:lstStyle/>
          <a:p>
            <a:pPr algn="ctr"/>
            <a:r>
              <a:rPr lang="en-GB" sz="1000" b="1" dirty="0" smtClean="0">
                <a:solidFill>
                  <a:schemeClr val="tx1"/>
                </a:solidFill>
              </a:rPr>
              <a:t>CCG/HB</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GB" sz="3200" dirty="0" smtClean="0">
                <a:latin typeface="Arial" charset="0"/>
                <a:cs typeface="Arial" charset="0"/>
              </a:rPr>
              <a:t>National Prescribing Indicators (NPIs)</a:t>
            </a:r>
            <a:br>
              <a:rPr lang="en-GB" sz="3200" dirty="0" smtClean="0">
                <a:latin typeface="Arial" charset="0"/>
                <a:cs typeface="Arial" charset="0"/>
              </a:rPr>
            </a:br>
            <a:r>
              <a:rPr lang="en-GB" sz="3200" dirty="0" smtClean="0">
                <a:latin typeface="Arial" charset="0"/>
                <a:cs typeface="Arial" charset="0"/>
              </a:rPr>
              <a:t>development process</a:t>
            </a:r>
          </a:p>
        </p:txBody>
      </p:sp>
      <p:sp>
        <p:nvSpPr>
          <p:cNvPr id="3" name="Content Placeholder 2"/>
          <p:cNvSpPr>
            <a:spLocks noGrp="1"/>
          </p:cNvSpPr>
          <p:nvPr>
            <p:ph idx="1"/>
          </p:nvPr>
        </p:nvSpPr>
        <p:spPr/>
        <p:txBody>
          <a:bodyPr rtlCol="0">
            <a:noAutofit/>
          </a:bodyPr>
          <a:lstStyle/>
          <a:p>
            <a:pPr marL="0" indent="0" fontAlgn="auto">
              <a:spcBef>
                <a:spcPts val="1200"/>
              </a:spcBef>
              <a:spcAft>
                <a:spcPts val="0"/>
              </a:spcAft>
              <a:buNone/>
              <a:defRPr/>
            </a:pPr>
            <a:r>
              <a:rPr lang="en-GB" sz="2000" dirty="0" smtClean="0">
                <a:latin typeface="Arial" pitchFamily="34" charset="0"/>
                <a:cs typeface="Arial" pitchFamily="34" charset="0"/>
              </a:rPr>
              <a:t>Developed by the All Wales Prescribing Advisory Group (AWPAG): </a:t>
            </a:r>
          </a:p>
          <a:p>
            <a:pPr marL="0" indent="0" fontAlgn="auto">
              <a:spcBef>
                <a:spcPts val="1200"/>
              </a:spcBef>
              <a:spcAft>
                <a:spcPts val="0"/>
              </a:spcAft>
              <a:buNone/>
              <a:defRPr/>
            </a:pPr>
            <a:endParaRPr lang="en-GB" sz="2000" dirty="0">
              <a:latin typeface="Arial" pitchFamily="34" charset="0"/>
              <a:cs typeface="Arial" pitchFamily="34" charset="0"/>
            </a:endParaRP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July 2015: Task and Finish Group review and develop NPIs.</a:t>
            </a: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September 2015: Document discussed at AWPAG.</a:t>
            </a: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November 2015: Consultation with industry and stakeholders.</a:t>
            </a: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February 2016: Final document endorsed by the All Wales Medicines Strategy Group (AWMSG).</a:t>
            </a:r>
            <a:endParaRPr lang="en-GB"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GB" sz="3200" dirty="0" smtClean="0">
                <a:latin typeface="Arial" charset="0"/>
                <a:cs typeface="Arial" charset="0"/>
              </a:rPr>
              <a:t>Opioid analgesics – Tramadol</a:t>
            </a:r>
          </a:p>
        </p:txBody>
      </p:sp>
      <p:sp>
        <p:nvSpPr>
          <p:cNvPr id="40962" name="Content Placeholder 2"/>
          <p:cNvSpPr>
            <a:spLocks noGrp="1"/>
          </p:cNvSpPr>
          <p:nvPr>
            <p:ph idx="1"/>
          </p:nvPr>
        </p:nvSpPr>
        <p:spPr>
          <a:xfrm>
            <a:off x="428625" y="1357313"/>
            <a:ext cx="8229600" cy="4525962"/>
          </a:xfrm>
        </p:spPr>
        <p:txBody>
          <a:bodyPr/>
          <a:lstStyle/>
          <a:p>
            <a:pPr>
              <a:spcBef>
                <a:spcPts val="1200"/>
              </a:spcBef>
            </a:pPr>
            <a:r>
              <a:rPr lang="en-GB" sz="2000" dirty="0" smtClean="0">
                <a:latin typeface="Arial" charset="0"/>
                <a:cs typeface="Arial" charset="0"/>
              </a:rPr>
              <a:t>Aims to encourage the appropriate use and review of </a:t>
            </a:r>
            <a:r>
              <a:rPr lang="en-GB" sz="2000" dirty="0" err="1" smtClean="0">
                <a:latin typeface="Arial" charset="0"/>
                <a:cs typeface="Arial" charset="0"/>
              </a:rPr>
              <a:t>tramadol</a:t>
            </a:r>
            <a:r>
              <a:rPr lang="en-GB" sz="2000" dirty="0" smtClean="0">
                <a:latin typeface="Arial" charset="0"/>
                <a:cs typeface="Arial" charset="0"/>
              </a:rPr>
              <a:t>, minimising the potential for diversion and misuse. </a:t>
            </a:r>
          </a:p>
          <a:p>
            <a:pPr>
              <a:spcBef>
                <a:spcPts val="1200"/>
              </a:spcBef>
            </a:pPr>
            <a:r>
              <a:rPr lang="en-GB" sz="2000" dirty="0" smtClean="0">
                <a:latin typeface="Arial" charset="0"/>
                <a:cs typeface="Arial" charset="0"/>
              </a:rPr>
              <a:t>Deaths related to </a:t>
            </a:r>
            <a:r>
              <a:rPr lang="en-GB" sz="2000" dirty="0" err="1" smtClean="0">
                <a:latin typeface="Arial" charset="0"/>
                <a:cs typeface="Arial" charset="0"/>
              </a:rPr>
              <a:t>tramadol</a:t>
            </a:r>
            <a:r>
              <a:rPr lang="en-GB" sz="2000" dirty="0" smtClean="0">
                <a:latin typeface="Arial" charset="0"/>
                <a:cs typeface="Arial" charset="0"/>
              </a:rPr>
              <a:t> misuse in England and Wales increased from 83 in 2008 to 240 in 2014. </a:t>
            </a:r>
          </a:p>
          <a:p>
            <a:pPr>
              <a:spcBef>
                <a:spcPts val="1200"/>
              </a:spcBef>
            </a:pPr>
            <a:r>
              <a:rPr lang="en-GB" sz="2000" dirty="0" smtClean="0">
                <a:latin typeface="Arial" charset="0"/>
                <a:cs typeface="Arial" charset="0"/>
              </a:rPr>
              <a:t>In June 2014, </a:t>
            </a:r>
            <a:r>
              <a:rPr lang="en-GB" sz="2000" dirty="0" err="1" smtClean="0">
                <a:latin typeface="Arial" charset="0"/>
                <a:cs typeface="Arial" charset="0"/>
              </a:rPr>
              <a:t>tramadol</a:t>
            </a:r>
            <a:r>
              <a:rPr lang="en-GB" sz="2000" dirty="0" smtClean="0">
                <a:latin typeface="Arial" charset="0"/>
                <a:cs typeface="Arial" charset="0"/>
              </a:rPr>
              <a:t> was placed within Schedule III to the Misuse of Drugs Regulations, requiring prescriptions to be written as for other controlled drugs, including a maximum supply of 28 days.</a:t>
            </a:r>
          </a:p>
          <a:p>
            <a:pPr>
              <a:spcBef>
                <a:spcPts val="1200"/>
              </a:spcBef>
            </a:pPr>
            <a:r>
              <a:rPr lang="en-GB" sz="2000" dirty="0" smtClean="0">
                <a:latin typeface="Arial" charset="0"/>
                <a:cs typeface="Arial" charset="0"/>
              </a:rPr>
              <a:t>Avoid abrupt withdrawal after long-term </a:t>
            </a:r>
            <a:r>
              <a:rPr lang="en-GB" sz="2000" dirty="0" err="1" smtClean="0">
                <a:latin typeface="Arial" charset="0"/>
                <a:cs typeface="Arial" charset="0"/>
              </a:rPr>
              <a:t>tramadol</a:t>
            </a:r>
            <a:r>
              <a:rPr lang="en-GB" sz="2000" dirty="0" smtClean="0">
                <a:latin typeface="Arial" charset="0"/>
                <a:cs typeface="Arial" charset="0"/>
              </a:rPr>
              <a:t> treatment. </a:t>
            </a:r>
          </a:p>
          <a:p>
            <a:pPr>
              <a:spcBef>
                <a:spcPts val="1200"/>
              </a:spcBef>
            </a:pPr>
            <a:r>
              <a:rPr lang="en-GB" sz="2000" dirty="0" err="1" smtClean="0">
                <a:latin typeface="Arial" charset="0"/>
                <a:cs typeface="Arial" charset="0"/>
              </a:rPr>
              <a:t>Tramadol</a:t>
            </a:r>
            <a:r>
              <a:rPr lang="en-GB" sz="2000" dirty="0" smtClean="0">
                <a:latin typeface="Arial" charset="0"/>
                <a:cs typeface="Arial" charset="0"/>
              </a:rPr>
              <a:t> reduces seizure threshold. </a:t>
            </a:r>
          </a:p>
          <a:p>
            <a:pPr>
              <a:spcBef>
                <a:spcPts val="1200"/>
              </a:spcBef>
            </a:pPr>
            <a:r>
              <a:rPr lang="en-GB" sz="2000" dirty="0" smtClean="0">
                <a:latin typeface="Arial" charset="0"/>
                <a:cs typeface="Arial" charset="0"/>
              </a:rPr>
              <a:t>Side effects include: dizziness, constipation, hallucinations, confusion and convulsions. Drug dependence and withdrawal have been reported at therapeutic doses.</a:t>
            </a:r>
          </a:p>
          <a:p>
            <a:pPr>
              <a:spcBef>
                <a:spcPts val="1200"/>
              </a:spcBef>
            </a:pPr>
            <a:r>
              <a:rPr lang="en-GB" sz="2000" dirty="0" smtClean="0">
                <a:latin typeface="Arial" charset="0"/>
                <a:cs typeface="Arial" charset="0"/>
              </a:rPr>
              <a:t>Multiple drug interactions: </a:t>
            </a:r>
            <a:r>
              <a:rPr lang="en-GB" sz="2000" dirty="0" err="1" smtClean="0">
                <a:latin typeface="Arial" charset="0"/>
                <a:cs typeface="Arial" charset="0"/>
              </a:rPr>
              <a:t>warfarin</a:t>
            </a:r>
            <a:r>
              <a:rPr lang="en-GB" sz="2000" dirty="0" smtClean="0">
                <a:latin typeface="Arial" charset="0"/>
                <a:cs typeface="Arial" charset="0"/>
              </a:rPr>
              <a:t>, antidepressants (SSRIs, SNRIs, TCAs)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GB" sz="3200" dirty="0" smtClean="0">
                <a:latin typeface="Arial" pitchFamily="34" charset="0"/>
                <a:cs typeface="Arial" pitchFamily="34" charset="0"/>
              </a:rPr>
              <a:t>Trend in gabapentin and pregabalin prescribing</a:t>
            </a:r>
          </a:p>
        </p:txBody>
      </p:sp>
      <p:sp>
        <p:nvSpPr>
          <p:cNvPr id="4" name="TextBox 3"/>
          <p:cNvSpPr txBox="1"/>
          <p:nvPr/>
        </p:nvSpPr>
        <p:spPr>
          <a:xfrm>
            <a:off x="323528" y="1556792"/>
            <a:ext cx="346249" cy="4032448"/>
          </a:xfrm>
          <a:prstGeom prst="rect">
            <a:avLst/>
          </a:prstGeom>
          <a:noFill/>
        </p:spPr>
        <p:txBody>
          <a:bodyPr vert="vert270" wrap="square" rtlCol="0">
            <a:spAutoFit/>
          </a:bodyPr>
          <a:lstStyle/>
          <a:p>
            <a:r>
              <a:rPr lang="en-GB" sz="1050" b="1" dirty="0" smtClean="0">
                <a:solidFill>
                  <a:schemeClr val="tx1"/>
                </a:solidFill>
                <a:latin typeface="+mn-lt"/>
              </a:rPr>
              <a:t>DDDs of pregabalin and gabapentin products per 1,000 patients</a:t>
            </a:r>
            <a:endParaRPr lang="en-GB" sz="1050" b="1" dirty="0">
              <a:solidFill>
                <a:schemeClr val="tx1"/>
              </a:solidFill>
              <a:latin typeface="+mn-lt"/>
            </a:endParaRPr>
          </a:p>
        </p:txBody>
      </p:sp>
      <p:graphicFrame>
        <p:nvGraphicFramePr>
          <p:cNvPr id="5" name="Chart 4"/>
          <p:cNvGraphicFramePr/>
          <p:nvPr/>
        </p:nvGraphicFramePr>
        <p:xfrm>
          <a:off x="683568" y="1340768"/>
          <a:ext cx="8136904" cy="54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0" y="274638"/>
            <a:ext cx="9144000" cy="1143000"/>
          </a:xfrm>
        </p:spPr>
        <p:txBody>
          <a:bodyPr/>
          <a:lstStyle/>
          <a:p>
            <a:r>
              <a:rPr lang="en-GB" sz="3200" dirty="0" smtClean="0">
                <a:latin typeface="Arial" pitchFamily="34" charset="0"/>
                <a:cs typeface="Arial" pitchFamily="34" charset="0"/>
              </a:rPr>
              <a:t>Gabapentin and pregabalin DDDs per 1,000 patients – Quarter ending March 2016</a:t>
            </a:r>
          </a:p>
        </p:txBody>
      </p:sp>
      <p:graphicFrame>
        <p:nvGraphicFramePr>
          <p:cNvPr id="3" name="Chart 2"/>
          <p:cNvGraphicFramePr/>
          <p:nvPr/>
        </p:nvGraphicFramePr>
        <p:xfrm>
          <a:off x="467544" y="1412776"/>
          <a:ext cx="8208912" cy="504056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07504" y="2636912"/>
            <a:ext cx="338554" cy="2292935"/>
          </a:xfrm>
          <a:prstGeom prst="rect">
            <a:avLst/>
          </a:prstGeom>
          <a:noFill/>
        </p:spPr>
        <p:txBody>
          <a:bodyPr vert="vert270" wrap="square" rtlCol="0">
            <a:spAutoFit/>
          </a:bodyPr>
          <a:lstStyle/>
          <a:p>
            <a:pPr algn="ctr"/>
            <a:r>
              <a:rPr lang="en-GB" sz="1000" b="1" dirty="0" smtClean="0">
                <a:solidFill>
                  <a:schemeClr val="tx1"/>
                </a:solidFill>
              </a:rPr>
              <a:t>DDDs per 1,000 patients</a:t>
            </a:r>
            <a:endParaRPr lang="en-GB" sz="1000" b="1" dirty="0">
              <a:solidFill>
                <a:schemeClr val="tx1"/>
              </a:solidFill>
            </a:endParaRPr>
          </a:p>
        </p:txBody>
      </p:sp>
      <p:sp>
        <p:nvSpPr>
          <p:cNvPr id="7" name="TextBox 6"/>
          <p:cNvSpPr txBox="1"/>
          <p:nvPr/>
        </p:nvSpPr>
        <p:spPr>
          <a:xfrm>
            <a:off x="899592" y="6453336"/>
            <a:ext cx="7776864" cy="246221"/>
          </a:xfrm>
          <a:prstGeom prst="rect">
            <a:avLst/>
          </a:prstGeom>
          <a:noFill/>
        </p:spPr>
        <p:txBody>
          <a:bodyPr wrap="square" rtlCol="0">
            <a:spAutoFit/>
          </a:bodyPr>
          <a:lstStyle/>
          <a:p>
            <a:pPr algn="ctr"/>
            <a:r>
              <a:rPr lang="en-GB" sz="1000" b="1" dirty="0" smtClean="0">
                <a:solidFill>
                  <a:schemeClr val="tx1"/>
                </a:solidFill>
              </a:rPr>
              <a:t>CCG / HB</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GB" sz="3200" dirty="0" smtClean="0">
                <a:latin typeface="Arial" pitchFamily="34" charset="0"/>
                <a:cs typeface="Arial" pitchFamily="34" charset="0"/>
              </a:rPr>
              <a:t>Gabapentin and pregabalin</a:t>
            </a:r>
          </a:p>
        </p:txBody>
      </p:sp>
      <p:sp>
        <p:nvSpPr>
          <p:cNvPr id="37890" name="Content Placeholder 2"/>
          <p:cNvSpPr>
            <a:spLocks noGrp="1"/>
          </p:cNvSpPr>
          <p:nvPr>
            <p:ph idx="1"/>
          </p:nvPr>
        </p:nvSpPr>
        <p:spPr>
          <a:xfrm>
            <a:off x="500063" y="1124744"/>
            <a:ext cx="8229600" cy="4829969"/>
          </a:xfrm>
        </p:spPr>
        <p:txBody>
          <a:bodyPr/>
          <a:lstStyle/>
          <a:p>
            <a:pPr>
              <a:spcBef>
                <a:spcPts val="1200"/>
              </a:spcBef>
            </a:pPr>
            <a:r>
              <a:rPr lang="en-GB" sz="1800" dirty="0" smtClean="0">
                <a:latin typeface="Arial" charset="0"/>
                <a:cs typeface="Arial" charset="0"/>
              </a:rPr>
              <a:t>Aims to encourage the appropriate use and review of gabapentin and pregabalin, minimising the potential for diversion and misuse. </a:t>
            </a:r>
          </a:p>
          <a:p>
            <a:pPr>
              <a:spcBef>
                <a:spcPts val="1200"/>
              </a:spcBef>
            </a:pPr>
            <a:r>
              <a:rPr lang="en-GB" sz="1800" dirty="0" smtClean="0">
                <a:latin typeface="Arial" charset="0"/>
                <a:cs typeface="Arial" charset="0"/>
              </a:rPr>
              <a:t>Neuropathic pain is common and can have a significant impact on quality of life. NICE CG173 recommends amitriptyline, duloxetine, gabapentin and pregabalin as first line treatment </a:t>
            </a:r>
            <a:r>
              <a:rPr lang="en-GB" sz="1800" dirty="0" smtClean="0">
                <a:latin typeface="Arial" charset="0"/>
                <a:cs typeface="Arial" charset="0"/>
              </a:rPr>
              <a:t>options; however, it </a:t>
            </a:r>
            <a:r>
              <a:rPr lang="en-GB" sz="1800" dirty="0" smtClean="0">
                <a:latin typeface="Arial" charset="0"/>
                <a:cs typeface="Arial" charset="0"/>
              </a:rPr>
              <a:t>does not recommend one particular medicine as superior to the others.</a:t>
            </a:r>
          </a:p>
          <a:p>
            <a:pPr>
              <a:spcBef>
                <a:spcPts val="1200"/>
              </a:spcBef>
            </a:pPr>
            <a:r>
              <a:rPr lang="en-GB" sz="1800" dirty="0" smtClean="0">
                <a:latin typeface="Arial" charset="0"/>
                <a:cs typeface="Arial" charset="0"/>
              </a:rPr>
              <a:t>Advice published by the Advisory Council on the Misuse of Drugs (ACMD) in January 2016 highlighted the potential risk of dependence, misuse and diversion of gabapentin and pregabalin and the importance </a:t>
            </a:r>
            <a:r>
              <a:rPr lang="en-GB" sz="1800" dirty="0" smtClean="0">
                <a:latin typeface="Arial" charset="0"/>
                <a:cs typeface="Arial" charset="0"/>
              </a:rPr>
              <a:t>of </a:t>
            </a:r>
            <a:r>
              <a:rPr lang="en-GB" sz="1800" dirty="0" smtClean="0">
                <a:latin typeface="Arial" charset="0"/>
                <a:cs typeface="Arial" charset="0"/>
              </a:rPr>
              <a:t>appropriate prescribing to minimise these risks.</a:t>
            </a:r>
          </a:p>
          <a:p>
            <a:pPr>
              <a:spcBef>
                <a:spcPts val="1200"/>
              </a:spcBef>
            </a:pPr>
            <a:r>
              <a:rPr lang="en-GB" sz="1800" dirty="0" smtClean="0">
                <a:latin typeface="Arial" charset="0"/>
                <a:cs typeface="Arial" charset="0"/>
              </a:rPr>
              <a:t>If the patient has not shown sufficient benefit within eight weeks of reaching maximum tolerated dose, gabapentin and pregabalin should be reduced gradually over a minimum of one week, and stopped. </a:t>
            </a:r>
          </a:p>
          <a:p>
            <a:pPr>
              <a:spcBef>
                <a:spcPts val="1200"/>
              </a:spcBef>
            </a:pPr>
            <a:r>
              <a:rPr lang="en-GB" sz="1800" dirty="0" smtClean="0">
                <a:latin typeface="Arial" charset="0"/>
                <a:cs typeface="Arial" charset="0"/>
              </a:rPr>
              <a:t>Neuropathic pain management is often complex and prescribers need to make </a:t>
            </a:r>
            <a:r>
              <a:rPr lang="en-GB" sz="1800" dirty="0" smtClean="0">
                <a:latin typeface="Arial" charset="0"/>
                <a:cs typeface="Arial" charset="0"/>
              </a:rPr>
              <a:t>evidence-based</a:t>
            </a:r>
            <a:r>
              <a:rPr lang="en-GB" sz="1800" dirty="0" smtClean="0">
                <a:latin typeface="Arial" charset="0"/>
                <a:cs typeface="Arial" charset="0"/>
              </a:rPr>
              <a:t>, informed decisions based on the individual needs of the patient. </a:t>
            </a:r>
          </a:p>
          <a:p>
            <a:pPr>
              <a:spcBef>
                <a:spcPts val="1200"/>
              </a:spcBef>
            </a:pPr>
            <a:endParaRPr lang="en-GB" sz="1800"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GB" sz="3200" dirty="0" smtClean="0">
                <a:latin typeface="Arial" charset="0"/>
                <a:cs typeface="Arial" charset="0"/>
              </a:rPr>
              <a:t>Trend in total antibacterial prescribing </a:t>
            </a:r>
            <a:r>
              <a:rPr lang="en-GB" sz="3200" dirty="0" smtClean="0">
                <a:solidFill>
                  <a:srgbClr val="FF0000"/>
                </a:solidFill>
                <a:latin typeface="Arial" charset="0"/>
                <a:cs typeface="Arial" charset="0"/>
              </a:rPr>
              <a:t/>
            </a:r>
            <a:br>
              <a:rPr lang="en-GB" sz="3200" dirty="0" smtClean="0">
                <a:solidFill>
                  <a:srgbClr val="FF0000"/>
                </a:solidFill>
                <a:latin typeface="Arial" charset="0"/>
                <a:cs typeface="Arial" charset="0"/>
              </a:rPr>
            </a:br>
            <a:endParaRPr lang="en-GB" sz="3200" dirty="0" smtClean="0">
              <a:solidFill>
                <a:srgbClr val="FF0000"/>
              </a:solidFill>
              <a:latin typeface="Arial" charset="0"/>
              <a:cs typeface="Arial" charset="0"/>
            </a:endParaRPr>
          </a:p>
        </p:txBody>
      </p:sp>
      <p:sp>
        <p:nvSpPr>
          <p:cNvPr id="47106" name="Content Placeholder 2"/>
          <p:cNvSpPr>
            <a:spLocks noGrp="1"/>
          </p:cNvSpPr>
          <p:nvPr>
            <p:ph idx="1"/>
          </p:nvPr>
        </p:nvSpPr>
        <p:spPr/>
        <p:txBody>
          <a:bodyPr/>
          <a:lstStyle/>
          <a:p>
            <a:endParaRPr lang="en-GB" smtClean="0"/>
          </a:p>
          <a:p>
            <a:endParaRPr lang="en-GB" smtClean="0"/>
          </a:p>
        </p:txBody>
      </p:sp>
      <p:pic>
        <p:nvPicPr>
          <p:cNvPr id="8" name="Picture 7"/>
          <p:cNvPicPr/>
          <p:nvPr/>
        </p:nvPicPr>
        <p:blipFill>
          <a:blip r:embed="rId2" cstate="print"/>
          <a:srcRect/>
          <a:stretch>
            <a:fillRect/>
          </a:stretch>
        </p:blipFill>
        <p:spPr bwMode="auto">
          <a:xfrm>
            <a:off x="-1" y="1196752"/>
            <a:ext cx="9144001" cy="55446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GB" sz="3200" dirty="0" smtClean="0">
                <a:latin typeface="Arial" charset="0"/>
                <a:cs typeface="Arial" charset="0"/>
              </a:rPr>
              <a:t>Total antibacterial items per 1,000 STAR-PUs Quarter ending March 2016</a:t>
            </a:r>
          </a:p>
        </p:txBody>
      </p:sp>
      <p:graphicFrame>
        <p:nvGraphicFramePr>
          <p:cNvPr id="4" name="Chart 3"/>
          <p:cNvGraphicFramePr/>
          <p:nvPr/>
        </p:nvGraphicFramePr>
        <p:xfrm>
          <a:off x="467544" y="1268760"/>
          <a:ext cx="9254480" cy="518457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79512" y="2636912"/>
            <a:ext cx="338554" cy="2292935"/>
          </a:xfrm>
          <a:prstGeom prst="rect">
            <a:avLst/>
          </a:prstGeom>
          <a:noFill/>
        </p:spPr>
        <p:txBody>
          <a:bodyPr vert="vert270" wrap="square" rtlCol="0">
            <a:spAutoFit/>
          </a:bodyPr>
          <a:lstStyle/>
          <a:p>
            <a:pPr algn="ctr"/>
            <a:r>
              <a:rPr lang="en-GB" sz="1000" b="1" dirty="0" smtClean="0">
                <a:solidFill>
                  <a:schemeClr val="tx1"/>
                </a:solidFill>
              </a:rPr>
              <a:t>Items per 1,000 STAR-PUs</a:t>
            </a:r>
            <a:endParaRPr lang="en-GB" sz="1000" b="1" dirty="0">
              <a:solidFill>
                <a:schemeClr val="tx1"/>
              </a:solidFill>
            </a:endParaRPr>
          </a:p>
        </p:txBody>
      </p:sp>
      <p:sp>
        <p:nvSpPr>
          <p:cNvPr id="6" name="TextBox 5"/>
          <p:cNvSpPr txBox="1"/>
          <p:nvPr/>
        </p:nvSpPr>
        <p:spPr>
          <a:xfrm>
            <a:off x="899592" y="6381328"/>
            <a:ext cx="7848872" cy="246221"/>
          </a:xfrm>
          <a:prstGeom prst="rect">
            <a:avLst/>
          </a:prstGeom>
          <a:noFill/>
        </p:spPr>
        <p:txBody>
          <a:bodyPr wrap="square" rtlCol="0">
            <a:spAutoFit/>
          </a:bodyPr>
          <a:lstStyle/>
          <a:p>
            <a:pPr algn="ctr"/>
            <a:r>
              <a:rPr lang="en-GB" sz="1000" b="1" dirty="0" smtClean="0">
                <a:solidFill>
                  <a:schemeClr val="tx1"/>
                </a:solidFill>
              </a:rPr>
              <a:t>CCG / HB</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sz="3200" dirty="0" smtClean="0">
                <a:latin typeface="Arial" charset="0"/>
                <a:cs typeface="Arial" charset="0"/>
              </a:rPr>
              <a:t>Trend in co-amoxiclav items per 1,000 patients</a:t>
            </a:r>
            <a:r>
              <a:rPr lang="en-GB" sz="2400" b="1" dirty="0" smtClean="0"/>
              <a:t> </a:t>
            </a:r>
            <a:endParaRPr lang="en-GB" sz="2400" dirty="0" smtClean="0"/>
          </a:p>
        </p:txBody>
      </p:sp>
      <p:graphicFrame>
        <p:nvGraphicFramePr>
          <p:cNvPr id="6" name="Chart 5"/>
          <p:cNvGraphicFramePr/>
          <p:nvPr/>
        </p:nvGraphicFramePr>
        <p:xfrm>
          <a:off x="395536" y="1268760"/>
          <a:ext cx="8496944" cy="5397202"/>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0" y="1556792"/>
            <a:ext cx="338554" cy="4032448"/>
          </a:xfrm>
          <a:prstGeom prst="rect">
            <a:avLst/>
          </a:prstGeom>
          <a:noFill/>
        </p:spPr>
        <p:txBody>
          <a:bodyPr vert="vert270" wrap="square" rtlCol="0">
            <a:spAutoFit/>
          </a:bodyPr>
          <a:lstStyle/>
          <a:p>
            <a:pPr algn="ctr"/>
            <a:r>
              <a:rPr lang="en-GB" sz="1000" b="1" dirty="0" smtClean="0">
                <a:solidFill>
                  <a:schemeClr val="tx1"/>
                </a:solidFill>
              </a:rPr>
              <a:t>Items per 1,000 patients</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latin typeface="Arial" charset="0"/>
                <a:cs typeface="Arial" charset="0"/>
              </a:rPr>
              <a:t>Trend in co-</a:t>
            </a:r>
            <a:r>
              <a:rPr lang="en-GB" sz="3200" dirty="0" err="1" smtClean="0">
                <a:latin typeface="Arial" charset="0"/>
                <a:cs typeface="Arial" charset="0"/>
              </a:rPr>
              <a:t>amoxiclav</a:t>
            </a:r>
            <a:r>
              <a:rPr lang="en-GB" sz="3200" dirty="0" smtClean="0">
                <a:latin typeface="Arial" charset="0"/>
                <a:cs typeface="Arial" charset="0"/>
              </a:rPr>
              <a:t> items as a percentage of total antibacterial items</a:t>
            </a:r>
            <a:endParaRPr lang="en-GB" sz="3200" dirty="0"/>
          </a:p>
        </p:txBody>
      </p:sp>
      <p:sp>
        <p:nvSpPr>
          <p:cNvPr id="5" name="TextBox 4"/>
          <p:cNvSpPr txBox="1"/>
          <p:nvPr/>
        </p:nvSpPr>
        <p:spPr>
          <a:xfrm>
            <a:off x="179512" y="1628800"/>
            <a:ext cx="338554" cy="4032448"/>
          </a:xfrm>
          <a:prstGeom prst="rect">
            <a:avLst/>
          </a:prstGeom>
          <a:noFill/>
        </p:spPr>
        <p:txBody>
          <a:bodyPr vert="vert270" wrap="square" rtlCol="0">
            <a:spAutoFit/>
          </a:bodyPr>
          <a:lstStyle/>
          <a:p>
            <a:pPr algn="ctr"/>
            <a:r>
              <a:rPr lang="en-GB" sz="1000" b="1" dirty="0" smtClean="0">
                <a:solidFill>
                  <a:schemeClr val="tx1"/>
                </a:solidFill>
              </a:rPr>
              <a:t>Percentage of total antibacterial items </a:t>
            </a:r>
            <a:endParaRPr lang="en-GB" sz="1000" b="1" dirty="0">
              <a:solidFill>
                <a:schemeClr val="tx1"/>
              </a:solidFill>
            </a:endParaRPr>
          </a:p>
        </p:txBody>
      </p:sp>
      <p:graphicFrame>
        <p:nvGraphicFramePr>
          <p:cNvPr id="7" name="Content Placeholder 6"/>
          <p:cNvGraphicFramePr>
            <a:graphicFrameLocks noGrp="1"/>
          </p:cNvGraphicFramePr>
          <p:nvPr>
            <p:ph idx="1"/>
          </p:nvPr>
        </p:nvGraphicFramePr>
        <p:xfrm>
          <a:off x="457200" y="1600200"/>
          <a:ext cx="8507288" cy="50691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GB" sz="3200" dirty="0" smtClean="0">
                <a:latin typeface="Arial" charset="0"/>
                <a:cs typeface="Arial" charset="0"/>
              </a:rPr>
              <a:t>Trend in cephalosporin items per 1,000 patients</a:t>
            </a:r>
            <a:r>
              <a:rPr lang="en-GB" sz="2400" b="1" dirty="0" smtClean="0">
                <a:latin typeface="Arial" charset="0"/>
                <a:cs typeface="Arial" charset="0"/>
              </a:rPr>
              <a:t> </a:t>
            </a:r>
            <a:endParaRPr lang="en-GB" sz="2400" dirty="0" smtClean="0">
              <a:latin typeface="Arial" charset="0"/>
              <a:cs typeface="Arial" charset="0"/>
            </a:endParaRPr>
          </a:p>
        </p:txBody>
      </p:sp>
      <p:graphicFrame>
        <p:nvGraphicFramePr>
          <p:cNvPr id="6" name="Chart 5"/>
          <p:cNvGraphicFramePr/>
          <p:nvPr/>
        </p:nvGraphicFramePr>
        <p:xfrm>
          <a:off x="179512" y="1412776"/>
          <a:ext cx="8568952" cy="5184576"/>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251520" y="1556792"/>
            <a:ext cx="338554" cy="4032448"/>
          </a:xfrm>
          <a:prstGeom prst="rect">
            <a:avLst/>
          </a:prstGeom>
          <a:noFill/>
        </p:spPr>
        <p:txBody>
          <a:bodyPr vert="vert270" wrap="square" rtlCol="0">
            <a:spAutoFit/>
          </a:bodyPr>
          <a:lstStyle/>
          <a:p>
            <a:pPr algn="ctr"/>
            <a:r>
              <a:rPr lang="en-GB" sz="1000" b="1" dirty="0" smtClean="0">
                <a:solidFill>
                  <a:schemeClr val="tx1"/>
                </a:solidFill>
              </a:rPr>
              <a:t>Items per 1,000 patients</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latin typeface="Arial" charset="0"/>
                <a:cs typeface="Arial" charset="0"/>
              </a:rPr>
              <a:t>Trend in cephalosporin items as a percentage of total antibacterial items </a:t>
            </a:r>
            <a:endParaRPr lang="en-GB" sz="3200" dirty="0"/>
          </a:p>
        </p:txBody>
      </p:sp>
      <p:graphicFrame>
        <p:nvGraphicFramePr>
          <p:cNvPr id="4" name="Content Placeholder 3"/>
          <p:cNvGraphicFramePr>
            <a:graphicFrameLocks noGrp="1"/>
          </p:cNvGraphicFramePr>
          <p:nvPr>
            <p:ph idx="1"/>
          </p:nvPr>
        </p:nvGraphicFramePr>
        <p:xfrm>
          <a:off x="683568" y="1628800"/>
          <a:ext cx="8229600" cy="4896544"/>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79512" y="1628800"/>
            <a:ext cx="338554" cy="4176464"/>
          </a:xfrm>
          <a:prstGeom prst="rect">
            <a:avLst/>
          </a:prstGeom>
          <a:noFill/>
        </p:spPr>
        <p:txBody>
          <a:bodyPr vert="vert270" wrap="square" rtlCol="0">
            <a:spAutoFit/>
          </a:bodyPr>
          <a:lstStyle/>
          <a:p>
            <a:pPr algn="ctr"/>
            <a:r>
              <a:rPr lang="en-GB" sz="1000" b="1" dirty="0" smtClean="0">
                <a:solidFill>
                  <a:schemeClr val="tx1"/>
                </a:solidFill>
              </a:rPr>
              <a:t>Percentage of total antibacterial items </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latin typeface="Arial" pitchFamily="34" charset="0"/>
                <a:cs typeface="Arial" pitchFamily="34" charset="0"/>
              </a:rPr>
              <a:t>Prescribing measures – volume measures</a:t>
            </a:r>
            <a:endParaRPr lang="en-GB" sz="3200" dirty="0">
              <a:latin typeface="Arial" pitchFamily="34" charset="0"/>
              <a:cs typeface="Arial" pitchFamily="34" charset="0"/>
            </a:endParaRPr>
          </a:p>
        </p:txBody>
      </p:sp>
      <p:sp>
        <p:nvSpPr>
          <p:cNvPr id="3" name="Content Placeholder 2"/>
          <p:cNvSpPr>
            <a:spLocks noGrp="1"/>
          </p:cNvSpPr>
          <p:nvPr>
            <p:ph idx="1"/>
          </p:nvPr>
        </p:nvSpPr>
        <p:spPr>
          <a:xfrm>
            <a:off x="457200" y="1285860"/>
            <a:ext cx="8229600" cy="4840303"/>
          </a:xfrm>
        </p:spPr>
        <p:txBody>
          <a:bodyPr>
            <a:noAutofit/>
          </a:bodyPr>
          <a:lstStyle/>
          <a:p>
            <a:pPr>
              <a:spcBef>
                <a:spcPts val="0"/>
              </a:spcBef>
              <a:spcAft>
                <a:spcPts val="300"/>
              </a:spcAft>
            </a:pPr>
            <a:r>
              <a:rPr lang="en-GB" sz="1400" dirty="0" smtClean="0">
                <a:latin typeface="Arial" pitchFamily="34" charset="0"/>
                <a:cs typeface="Arial" pitchFamily="34" charset="0"/>
              </a:rPr>
              <a:t>Items – single item prescribed by a prescriber on a prescription form</a:t>
            </a:r>
          </a:p>
          <a:p>
            <a:pPr lvl="1">
              <a:spcBef>
                <a:spcPts val="0"/>
              </a:spcBef>
              <a:spcAft>
                <a:spcPts val="300"/>
              </a:spcAft>
            </a:pPr>
            <a:r>
              <a:rPr lang="en-GB" sz="1150" dirty="0" smtClean="0">
                <a:latin typeface="Arial" pitchFamily="34" charset="0"/>
                <a:cs typeface="Arial" pitchFamily="34" charset="0"/>
              </a:rPr>
              <a:t>The number of items is a measure of how often a prescriber has decided to write a prescription.</a:t>
            </a:r>
          </a:p>
          <a:p>
            <a:pPr lvl="1">
              <a:spcBef>
                <a:spcPts val="0"/>
              </a:spcBef>
              <a:spcAft>
                <a:spcPts val="300"/>
              </a:spcAft>
            </a:pPr>
            <a:r>
              <a:rPr lang="en-GB" sz="1150" dirty="0" smtClean="0">
                <a:latin typeface="Arial" pitchFamily="34" charset="0"/>
                <a:cs typeface="Arial" pitchFamily="34" charset="0"/>
              </a:rPr>
              <a:t>For vaccines and acute treatment such as antibiotics it can be used as a volume measure.</a:t>
            </a:r>
          </a:p>
          <a:p>
            <a:pPr lvl="1">
              <a:spcBef>
                <a:spcPts val="0"/>
              </a:spcBef>
              <a:spcAft>
                <a:spcPts val="300"/>
              </a:spcAft>
            </a:pPr>
            <a:r>
              <a:rPr lang="en-GB" sz="1150" dirty="0" smtClean="0">
                <a:latin typeface="Arial" pitchFamily="34" charset="0"/>
                <a:cs typeface="Arial" pitchFamily="34" charset="0"/>
              </a:rPr>
              <a:t>However, a single item can be any quantity or duration (e.g. 1 item = lansoprazole 15 mg </a:t>
            </a:r>
            <a:r>
              <a:rPr lang="en-GB" sz="1150" dirty="0" err="1" smtClean="0">
                <a:latin typeface="Arial" pitchFamily="34" charset="0"/>
                <a:cs typeface="Arial" pitchFamily="34" charset="0"/>
              </a:rPr>
              <a:t>od</a:t>
            </a:r>
            <a:r>
              <a:rPr lang="en-GB" sz="1150" dirty="0" smtClean="0">
                <a:latin typeface="Arial" pitchFamily="34" charset="0"/>
                <a:cs typeface="Arial" pitchFamily="34" charset="0"/>
              </a:rPr>
              <a:t> 28 tablets).</a:t>
            </a:r>
          </a:p>
          <a:p>
            <a:pPr lvl="1">
              <a:spcBef>
                <a:spcPts val="0"/>
              </a:spcBef>
              <a:spcAft>
                <a:spcPts val="300"/>
              </a:spcAft>
              <a:buNone/>
            </a:pPr>
            <a:endParaRPr lang="en-GB" sz="1150" dirty="0" smtClean="0">
              <a:latin typeface="Arial" pitchFamily="34" charset="0"/>
              <a:cs typeface="Arial" pitchFamily="34" charset="0"/>
            </a:endParaRPr>
          </a:p>
          <a:p>
            <a:pPr>
              <a:spcBef>
                <a:spcPts val="0"/>
              </a:spcBef>
              <a:spcAft>
                <a:spcPts val="300"/>
              </a:spcAft>
            </a:pPr>
            <a:r>
              <a:rPr lang="en-GB" sz="1400" dirty="0" smtClean="0">
                <a:latin typeface="Arial" pitchFamily="34" charset="0"/>
                <a:cs typeface="Arial" pitchFamily="34" charset="0"/>
              </a:rPr>
              <a:t>DDDs – defined daily doses</a:t>
            </a:r>
          </a:p>
          <a:p>
            <a:pPr lvl="1">
              <a:spcBef>
                <a:spcPts val="0"/>
              </a:spcBef>
              <a:spcAft>
                <a:spcPts val="300"/>
              </a:spcAft>
            </a:pPr>
            <a:r>
              <a:rPr lang="en-GB" sz="1150" dirty="0" smtClean="0">
                <a:latin typeface="Arial" pitchFamily="34" charset="0"/>
                <a:cs typeface="Arial" pitchFamily="34" charset="0"/>
              </a:rPr>
              <a:t>Developed and maintained by WHO based on international prescribing habits.</a:t>
            </a:r>
          </a:p>
          <a:p>
            <a:pPr lvl="1">
              <a:spcBef>
                <a:spcPts val="0"/>
              </a:spcBef>
              <a:spcAft>
                <a:spcPts val="300"/>
              </a:spcAft>
            </a:pPr>
            <a:r>
              <a:rPr lang="en-GB" sz="1150" dirty="0" smtClean="0">
                <a:latin typeface="Arial" pitchFamily="34" charset="0"/>
                <a:cs typeface="Arial" pitchFamily="34" charset="0"/>
              </a:rPr>
              <a:t>Each medicine is given a value, within its recognised dosage range, that represents the assumed average maintenance dose per day when used for its main indication in adults (DDD lansoprazole = 30 mg).</a:t>
            </a:r>
          </a:p>
          <a:p>
            <a:pPr lvl="1">
              <a:spcBef>
                <a:spcPts val="0"/>
              </a:spcBef>
              <a:spcAft>
                <a:spcPts val="300"/>
              </a:spcAft>
            </a:pPr>
            <a:r>
              <a:rPr lang="en-GB" sz="1150" dirty="0" smtClean="0">
                <a:latin typeface="Arial" pitchFamily="34" charset="0"/>
                <a:cs typeface="Arial" pitchFamily="34" charset="0"/>
              </a:rPr>
              <a:t>A DDD is a unit of measurement; it is not a recommended dose and may not be a real dose.</a:t>
            </a:r>
          </a:p>
          <a:p>
            <a:pPr lvl="1">
              <a:spcBef>
                <a:spcPts val="0"/>
              </a:spcBef>
              <a:spcAft>
                <a:spcPts val="300"/>
              </a:spcAft>
            </a:pPr>
            <a:r>
              <a:rPr lang="en-GB" sz="1150" dirty="0" smtClean="0">
                <a:latin typeface="Arial" pitchFamily="34" charset="0"/>
                <a:cs typeface="Arial" pitchFamily="34" charset="0"/>
              </a:rPr>
              <a:t>A DDD of one medicine is assumed to be functionally equivalent to the DDD of any other medicine used for a similar indication; therefore the number of DDDs for two or more such medicines can be added together.</a:t>
            </a:r>
          </a:p>
          <a:p>
            <a:pPr lvl="1">
              <a:spcBef>
                <a:spcPts val="0"/>
              </a:spcBef>
              <a:spcAft>
                <a:spcPts val="300"/>
              </a:spcAft>
              <a:buNone/>
            </a:pPr>
            <a:endParaRPr lang="en-GB" sz="1150" dirty="0" smtClean="0">
              <a:latin typeface="Arial" pitchFamily="34" charset="0"/>
              <a:cs typeface="Arial" pitchFamily="34" charset="0"/>
            </a:endParaRPr>
          </a:p>
          <a:p>
            <a:pPr>
              <a:spcBef>
                <a:spcPts val="0"/>
              </a:spcBef>
              <a:spcAft>
                <a:spcPts val="300"/>
              </a:spcAft>
            </a:pPr>
            <a:r>
              <a:rPr lang="en-GB" sz="1400" dirty="0" smtClean="0">
                <a:latin typeface="Arial" pitchFamily="34" charset="0"/>
                <a:cs typeface="Arial" pitchFamily="34" charset="0"/>
              </a:rPr>
              <a:t>ADQs – average daily quantities</a:t>
            </a:r>
          </a:p>
          <a:p>
            <a:pPr lvl="1">
              <a:spcBef>
                <a:spcPts val="0"/>
              </a:spcBef>
              <a:spcAft>
                <a:spcPts val="300"/>
              </a:spcAft>
            </a:pPr>
            <a:r>
              <a:rPr lang="en-GB" sz="1150" dirty="0" smtClean="0">
                <a:latin typeface="Arial" pitchFamily="34" charset="0"/>
                <a:cs typeface="Arial" pitchFamily="34" charset="0"/>
              </a:rPr>
              <a:t>Work undertaken in England showed that prescribing in primary care can differ from the international standard.</a:t>
            </a:r>
          </a:p>
          <a:p>
            <a:pPr lvl="1">
              <a:spcBef>
                <a:spcPts val="0"/>
              </a:spcBef>
              <a:spcAft>
                <a:spcPts val="300"/>
              </a:spcAft>
            </a:pPr>
            <a:r>
              <a:rPr lang="en-GB" sz="1150" dirty="0" smtClean="0">
                <a:latin typeface="Arial" pitchFamily="34" charset="0"/>
                <a:cs typeface="Arial" pitchFamily="34" charset="0"/>
              </a:rPr>
              <a:t>ADQs provide a measure of prescribing volume that accurately reflects primary care prescribing behaviour in England.</a:t>
            </a:r>
          </a:p>
          <a:p>
            <a:pPr lvl="1">
              <a:spcBef>
                <a:spcPts val="0"/>
              </a:spcBef>
              <a:spcAft>
                <a:spcPts val="300"/>
              </a:spcAft>
            </a:pPr>
            <a:r>
              <a:rPr lang="en-GB" sz="1150" dirty="0" smtClean="0">
                <a:latin typeface="Arial" pitchFamily="34" charset="0"/>
                <a:cs typeface="Arial" pitchFamily="34" charset="0"/>
              </a:rPr>
              <a:t>ADQs represent the assumed average maintenance dose/day for a medicine used for its main indication in adults.</a:t>
            </a:r>
          </a:p>
          <a:p>
            <a:pPr lvl="1">
              <a:spcBef>
                <a:spcPts val="0"/>
              </a:spcBef>
              <a:spcAft>
                <a:spcPts val="300"/>
              </a:spcAft>
            </a:pPr>
            <a:r>
              <a:rPr lang="en-GB" sz="1150" dirty="0" smtClean="0">
                <a:latin typeface="Arial" pitchFamily="34" charset="0"/>
                <a:cs typeface="Arial" pitchFamily="34" charset="0"/>
              </a:rPr>
              <a:t>An ADQ is not a recommended dose, but an analytical unit to compare prescribing activity of primary care practitioners (ADQ lansoprazole = 20 mg).</a:t>
            </a:r>
          </a:p>
          <a:p>
            <a:pPr lvl="1">
              <a:spcBef>
                <a:spcPts val="0"/>
              </a:spcBef>
              <a:spcAft>
                <a:spcPts val="300"/>
              </a:spcAft>
            </a:pPr>
            <a:r>
              <a:rPr lang="en-GB" sz="1150" dirty="0" smtClean="0">
                <a:latin typeface="Arial" pitchFamily="34" charset="0"/>
                <a:cs typeface="Arial" pitchFamily="34" charset="0"/>
              </a:rPr>
              <a:t>Many ADQs are the same as the corresponding </a:t>
            </a:r>
            <a:r>
              <a:rPr lang="en-GB" sz="1150" dirty="0" err="1" smtClean="0">
                <a:latin typeface="Arial" pitchFamily="34" charset="0"/>
                <a:cs typeface="Arial" pitchFamily="34" charset="0"/>
              </a:rPr>
              <a:t>DDD</a:t>
            </a:r>
            <a:r>
              <a:rPr lang="en-GB" sz="1150" dirty="0" smtClean="0">
                <a:latin typeface="Arial" pitchFamily="34" charset="0"/>
                <a:cs typeface="Arial" pitchFamily="34" charset="0"/>
              </a:rPr>
              <a:t>; however, the values may differ e.g. when a DDD value is influenced by use of higher doses in a hospital setting.</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GB" sz="3200" dirty="0" smtClean="0">
                <a:latin typeface="Arial" charset="0"/>
                <a:cs typeface="Arial" charset="0"/>
              </a:rPr>
              <a:t>Trend in fluoroquinolone items per 1,000 patients</a:t>
            </a:r>
            <a:endParaRPr lang="en-GB" sz="2400" dirty="0" smtClean="0">
              <a:latin typeface="Arial" charset="0"/>
              <a:cs typeface="Arial" charset="0"/>
            </a:endParaRPr>
          </a:p>
        </p:txBody>
      </p:sp>
      <p:graphicFrame>
        <p:nvGraphicFramePr>
          <p:cNvPr id="7" name="Chart 6"/>
          <p:cNvGraphicFramePr/>
          <p:nvPr/>
        </p:nvGraphicFramePr>
        <p:xfrm>
          <a:off x="755576" y="1281112"/>
          <a:ext cx="7848872" cy="5172224"/>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251520" y="1556792"/>
            <a:ext cx="338554" cy="4032448"/>
          </a:xfrm>
          <a:prstGeom prst="rect">
            <a:avLst/>
          </a:prstGeom>
          <a:noFill/>
        </p:spPr>
        <p:txBody>
          <a:bodyPr vert="vert270" wrap="square" rtlCol="0">
            <a:spAutoFit/>
          </a:bodyPr>
          <a:lstStyle/>
          <a:p>
            <a:pPr algn="ctr"/>
            <a:r>
              <a:rPr lang="en-GB" sz="1000" b="1" dirty="0" smtClean="0">
                <a:solidFill>
                  <a:schemeClr val="tx1"/>
                </a:solidFill>
              </a:rPr>
              <a:t>Items per 1,000 patients</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latin typeface="Arial" charset="0"/>
                <a:cs typeface="Arial" charset="0"/>
              </a:rPr>
              <a:t>Trend in fluoroquinolone items as a percentage of total antibacterial items </a:t>
            </a:r>
            <a:endParaRPr lang="en-GB" sz="3200" dirty="0"/>
          </a:p>
        </p:txBody>
      </p:sp>
      <p:graphicFrame>
        <p:nvGraphicFramePr>
          <p:cNvPr id="4" name="Content Placeholder 3"/>
          <p:cNvGraphicFramePr>
            <a:graphicFrameLocks noGrp="1"/>
          </p:cNvGraphicFramePr>
          <p:nvPr>
            <p:ph idx="1"/>
          </p:nvPr>
        </p:nvGraphicFramePr>
        <p:xfrm>
          <a:off x="611560" y="1700808"/>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79512" y="1628800"/>
            <a:ext cx="338554" cy="4176464"/>
          </a:xfrm>
          <a:prstGeom prst="rect">
            <a:avLst/>
          </a:prstGeom>
          <a:noFill/>
        </p:spPr>
        <p:txBody>
          <a:bodyPr vert="vert270" wrap="square" rtlCol="0">
            <a:spAutoFit/>
          </a:bodyPr>
          <a:lstStyle/>
          <a:p>
            <a:pPr algn="ctr"/>
            <a:r>
              <a:rPr lang="en-GB" sz="1000" b="1" dirty="0" smtClean="0">
                <a:solidFill>
                  <a:schemeClr val="tx1"/>
                </a:solidFill>
              </a:rPr>
              <a:t>Percentage of total antibacterial items </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GB" sz="3200" dirty="0" smtClean="0">
                <a:latin typeface="Arial" charset="0"/>
                <a:cs typeface="Arial" charset="0"/>
              </a:rPr>
              <a:t>Antibiotics</a:t>
            </a:r>
          </a:p>
        </p:txBody>
      </p:sp>
      <p:sp>
        <p:nvSpPr>
          <p:cNvPr id="44034" name="Content Placeholder 2"/>
          <p:cNvSpPr>
            <a:spLocks noGrp="1"/>
          </p:cNvSpPr>
          <p:nvPr>
            <p:ph idx="1"/>
          </p:nvPr>
        </p:nvSpPr>
        <p:spPr>
          <a:xfrm>
            <a:off x="428625" y="1285875"/>
            <a:ext cx="8329613" cy="4857769"/>
          </a:xfrm>
        </p:spPr>
        <p:txBody>
          <a:bodyPr>
            <a:noAutofit/>
          </a:bodyPr>
          <a:lstStyle/>
          <a:p>
            <a:pPr>
              <a:spcBef>
                <a:spcPts val="1200"/>
              </a:spcBef>
            </a:pPr>
            <a:r>
              <a:rPr lang="en-GB" sz="1800" dirty="0" smtClean="0">
                <a:latin typeface="Arial" pitchFamily="34" charset="0"/>
                <a:cs typeface="Arial" pitchFamily="34" charset="0"/>
              </a:rPr>
              <a:t>These indicators support one of the core elements of the Welsh Antimicrobial Resistance Programme: to inform, support and promote the prudent use of antimicrobials. They also aim to reduce the prescribing of medicines associated with an increased risk of </a:t>
            </a:r>
            <a:r>
              <a:rPr lang="en-GB" sz="1800" i="1" dirty="0" smtClean="0">
                <a:latin typeface="Arial" pitchFamily="34" charset="0"/>
                <a:cs typeface="Arial" pitchFamily="34" charset="0"/>
              </a:rPr>
              <a:t>C. </a:t>
            </a:r>
            <a:r>
              <a:rPr lang="en-GB" sz="1800" i="1" dirty="0" err="1" smtClean="0">
                <a:latin typeface="Arial" pitchFamily="34" charset="0"/>
                <a:cs typeface="Arial" pitchFamily="34" charset="0"/>
              </a:rPr>
              <a:t>difficile</a:t>
            </a:r>
            <a:r>
              <a:rPr lang="en-GB" sz="1800" dirty="0" smtClean="0">
                <a:latin typeface="Arial" pitchFamily="34" charset="0"/>
                <a:cs typeface="Arial" pitchFamily="34" charset="0"/>
              </a:rPr>
              <a:t>, MRSA and resistant UTIs.</a:t>
            </a:r>
          </a:p>
          <a:p>
            <a:pPr>
              <a:spcBef>
                <a:spcPts val="1200"/>
              </a:spcBef>
            </a:pPr>
            <a:r>
              <a:rPr lang="en-GB" sz="1800" dirty="0" smtClean="0">
                <a:latin typeface="Arial" pitchFamily="34" charset="0"/>
                <a:cs typeface="Arial" pitchFamily="34" charset="0"/>
              </a:rPr>
              <a:t>AWMSG CEPP National Audit: Focus on antibiotic prescribing – consists of stand-alone bite-size components </a:t>
            </a:r>
          </a:p>
          <a:p>
            <a:pPr lvl="2">
              <a:spcBef>
                <a:spcPts val="600"/>
              </a:spcBef>
            </a:pPr>
            <a:r>
              <a:rPr lang="en-GB" sz="1600" dirty="0" smtClean="0">
                <a:latin typeface="Arial" pitchFamily="34" charset="0"/>
                <a:cs typeface="Arial" pitchFamily="34" charset="0"/>
              </a:rPr>
              <a:t>sore throat,</a:t>
            </a:r>
          </a:p>
          <a:p>
            <a:pPr lvl="2">
              <a:spcBef>
                <a:spcPts val="600"/>
              </a:spcBef>
            </a:pPr>
            <a:r>
              <a:rPr lang="en-GB" sz="1600" dirty="0" smtClean="0">
                <a:latin typeface="Arial" pitchFamily="34" charset="0"/>
                <a:cs typeface="Arial" pitchFamily="34" charset="0"/>
              </a:rPr>
              <a:t>acute </a:t>
            </a:r>
            <a:r>
              <a:rPr lang="en-GB" sz="1600" dirty="0" err="1" smtClean="0">
                <a:latin typeface="Arial" pitchFamily="34" charset="0"/>
                <a:cs typeface="Arial" pitchFamily="34" charset="0"/>
              </a:rPr>
              <a:t>rhinosinusitis</a:t>
            </a:r>
            <a:r>
              <a:rPr lang="en-GB" sz="1600" dirty="0" smtClean="0">
                <a:latin typeface="Arial" pitchFamily="34" charset="0"/>
                <a:cs typeface="Arial" pitchFamily="34" charset="0"/>
              </a:rPr>
              <a:t>, </a:t>
            </a:r>
          </a:p>
          <a:p>
            <a:pPr lvl="2">
              <a:spcBef>
                <a:spcPts val="600"/>
              </a:spcBef>
            </a:pPr>
            <a:r>
              <a:rPr lang="en-GB" sz="1600" dirty="0" smtClean="0">
                <a:latin typeface="Arial" pitchFamily="34" charset="0"/>
                <a:cs typeface="Arial" pitchFamily="34" charset="0"/>
              </a:rPr>
              <a:t>UTI in females, </a:t>
            </a:r>
          </a:p>
          <a:p>
            <a:pPr lvl="2">
              <a:spcBef>
                <a:spcPts val="600"/>
              </a:spcBef>
            </a:pPr>
            <a:r>
              <a:rPr lang="en-GB" sz="1600" dirty="0" smtClean="0">
                <a:latin typeface="Arial" pitchFamily="34" charset="0"/>
                <a:cs typeface="Arial" pitchFamily="34" charset="0"/>
              </a:rPr>
              <a:t>acute cough or bronchitis,</a:t>
            </a:r>
          </a:p>
          <a:p>
            <a:pPr lvl="2">
              <a:spcBef>
                <a:spcPts val="600"/>
              </a:spcBef>
            </a:pPr>
            <a:r>
              <a:rPr lang="en-GB" sz="1600" dirty="0" smtClean="0">
                <a:latin typeface="Arial" pitchFamily="34" charset="0"/>
                <a:cs typeface="Arial" pitchFamily="34" charset="0"/>
              </a:rPr>
              <a:t>fluoroquinolone prescribing,</a:t>
            </a:r>
          </a:p>
          <a:p>
            <a:pPr lvl="2">
              <a:spcBef>
                <a:spcPts val="600"/>
              </a:spcBef>
            </a:pPr>
            <a:r>
              <a:rPr lang="en-GB" sz="1600" dirty="0" smtClean="0">
                <a:latin typeface="Arial" pitchFamily="34" charset="0"/>
                <a:cs typeface="Arial" pitchFamily="34" charset="0"/>
              </a:rPr>
              <a:t>cephalosporin prescribing, </a:t>
            </a:r>
          </a:p>
          <a:p>
            <a:pPr lvl="2">
              <a:spcBef>
                <a:spcPts val="600"/>
              </a:spcBef>
            </a:pPr>
            <a:r>
              <a:rPr lang="en-GB" sz="1600" dirty="0" smtClean="0">
                <a:latin typeface="Arial" pitchFamily="34" charset="0"/>
                <a:cs typeface="Arial" pitchFamily="34" charset="0"/>
              </a:rPr>
              <a:t>co-</a:t>
            </a:r>
            <a:r>
              <a:rPr lang="en-GB" sz="1600" dirty="0" err="1" smtClean="0">
                <a:latin typeface="Arial" pitchFamily="34" charset="0"/>
                <a:cs typeface="Arial" pitchFamily="34" charset="0"/>
              </a:rPr>
              <a:t>amoxiclav</a:t>
            </a:r>
            <a:r>
              <a:rPr lang="en-GB" sz="1600" dirty="0" smtClean="0">
                <a:latin typeface="Arial" pitchFamily="34" charset="0"/>
                <a:cs typeface="Arial" pitchFamily="34" charset="0"/>
              </a:rPr>
              <a:t> prescribing, </a:t>
            </a:r>
          </a:p>
          <a:p>
            <a:pPr lvl="2">
              <a:spcBef>
                <a:spcPts val="600"/>
              </a:spcBef>
            </a:pPr>
            <a:r>
              <a:rPr lang="en-GB" sz="1600" dirty="0" smtClean="0">
                <a:latin typeface="Arial" pitchFamily="34" charset="0"/>
                <a:cs typeface="Arial" pitchFamily="34" charset="0"/>
              </a:rPr>
              <a:t>hospital prescribing of antibiotics, </a:t>
            </a:r>
          </a:p>
          <a:p>
            <a:pPr lvl="2">
              <a:spcBef>
                <a:spcPts val="600"/>
              </a:spcBef>
            </a:pPr>
            <a:r>
              <a:rPr lang="en-GB" sz="1600" dirty="0" smtClean="0">
                <a:latin typeface="Arial" pitchFamily="34" charset="0"/>
                <a:cs typeface="Arial" pitchFamily="34" charset="0"/>
              </a:rPr>
              <a:t>delayed prescriptions, </a:t>
            </a:r>
          </a:p>
          <a:p>
            <a:pPr lvl="2">
              <a:spcBef>
                <a:spcPts val="600"/>
              </a:spcBef>
            </a:pPr>
            <a:r>
              <a:rPr lang="en-GB" sz="1600" dirty="0" smtClean="0">
                <a:latin typeface="Arial" pitchFamily="34" charset="0"/>
                <a:cs typeface="Arial" pitchFamily="34" charset="0"/>
              </a:rPr>
              <a:t>read coding to identify healthcare-acquired infections.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GB" sz="3200" dirty="0" smtClean="0">
                <a:latin typeface="Arial" charset="0"/>
                <a:cs typeface="Arial" charset="0"/>
              </a:rPr>
              <a:t>Trend in NSAID prescribing</a:t>
            </a:r>
            <a:r>
              <a:rPr lang="en-GB" sz="2400" b="1" dirty="0" smtClean="0"/>
              <a:t> </a:t>
            </a:r>
          </a:p>
        </p:txBody>
      </p:sp>
      <p:sp>
        <p:nvSpPr>
          <p:cNvPr id="8" name="TextBox 7"/>
          <p:cNvSpPr txBox="1"/>
          <p:nvPr/>
        </p:nvSpPr>
        <p:spPr>
          <a:xfrm>
            <a:off x="179512" y="1628800"/>
            <a:ext cx="338554" cy="4176464"/>
          </a:xfrm>
          <a:prstGeom prst="rect">
            <a:avLst/>
          </a:prstGeom>
          <a:noFill/>
        </p:spPr>
        <p:txBody>
          <a:bodyPr vert="vert270" wrap="square" rtlCol="0">
            <a:spAutoFit/>
          </a:bodyPr>
          <a:lstStyle/>
          <a:p>
            <a:pPr algn="ctr"/>
            <a:r>
              <a:rPr lang="en-GB" sz="1000" b="1" dirty="0" smtClean="0">
                <a:solidFill>
                  <a:schemeClr val="tx1"/>
                </a:solidFill>
              </a:rPr>
              <a:t>ADQs </a:t>
            </a:r>
            <a:r>
              <a:rPr lang="en-GB" sz="1000" b="1" dirty="0" smtClean="0">
                <a:solidFill>
                  <a:schemeClr val="tx1"/>
                </a:solidFill>
              </a:rPr>
              <a:t>per 1,000 </a:t>
            </a:r>
            <a:r>
              <a:rPr lang="en-GB" sz="1000" b="1" dirty="0" smtClean="0">
                <a:solidFill>
                  <a:schemeClr val="tx1"/>
                </a:solidFill>
              </a:rPr>
              <a:t>STAR-PUs</a:t>
            </a:r>
            <a:endParaRPr lang="en-GB" sz="1000" b="1" dirty="0">
              <a:solidFill>
                <a:schemeClr val="tx1"/>
              </a:solidFill>
            </a:endParaRPr>
          </a:p>
        </p:txBody>
      </p:sp>
      <p:graphicFrame>
        <p:nvGraphicFramePr>
          <p:cNvPr id="5" name="Chart 4"/>
          <p:cNvGraphicFramePr/>
          <p:nvPr/>
        </p:nvGraphicFramePr>
        <p:xfrm>
          <a:off x="611560" y="1268760"/>
          <a:ext cx="8064895" cy="54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latin typeface="Arial" charset="0"/>
                <a:cs typeface="Arial" charset="0"/>
              </a:rPr>
              <a:t>NSAID ADQs per 1,000 STAR-PUs</a:t>
            </a:r>
            <a:br>
              <a:rPr lang="en-GB" sz="3200" dirty="0" smtClean="0">
                <a:latin typeface="Arial" charset="0"/>
                <a:cs typeface="Arial" charset="0"/>
              </a:rPr>
            </a:br>
            <a:r>
              <a:rPr lang="en-GB" sz="3200" dirty="0" smtClean="0">
                <a:latin typeface="Arial" charset="0"/>
                <a:cs typeface="Arial" charset="0"/>
              </a:rPr>
              <a:t>Quarter ending March 2016</a:t>
            </a:r>
            <a:endParaRPr lang="en-GB" sz="3200" dirty="0"/>
          </a:p>
        </p:txBody>
      </p:sp>
      <p:sp>
        <p:nvSpPr>
          <p:cNvPr id="4" name="TextBox 3"/>
          <p:cNvSpPr txBox="1"/>
          <p:nvPr/>
        </p:nvSpPr>
        <p:spPr>
          <a:xfrm>
            <a:off x="3923928" y="6597352"/>
            <a:ext cx="1872208" cy="246221"/>
          </a:xfrm>
          <a:prstGeom prst="rect">
            <a:avLst/>
          </a:prstGeom>
          <a:noFill/>
        </p:spPr>
        <p:txBody>
          <a:bodyPr wrap="square" rtlCol="0">
            <a:spAutoFit/>
          </a:bodyPr>
          <a:lstStyle/>
          <a:p>
            <a:pPr algn="ctr"/>
            <a:r>
              <a:rPr lang="en-GB" sz="1000" b="1" dirty="0" smtClean="0">
                <a:solidFill>
                  <a:schemeClr val="tx1"/>
                </a:solidFill>
              </a:rPr>
              <a:t>CCG/HB</a:t>
            </a:r>
            <a:endParaRPr lang="en-GB" sz="1000" b="1" dirty="0">
              <a:solidFill>
                <a:schemeClr val="tx1"/>
              </a:solidFill>
            </a:endParaRPr>
          </a:p>
        </p:txBody>
      </p:sp>
      <p:sp>
        <p:nvSpPr>
          <p:cNvPr id="5" name="TextBox 4"/>
          <p:cNvSpPr txBox="1"/>
          <p:nvPr/>
        </p:nvSpPr>
        <p:spPr>
          <a:xfrm>
            <a:off x="323528" y="2276872"/>
            <a:ext cx="338554" cy="3024336"/>
          </a:xfrm>
          <a:prstGeom prst="rect">
            <a:avLst/>
          </a:prstGeom>
          <a:noFill/>
        </p:spPr>
        <p:txBody>
          <a:bodyPr vert="vert270" wrap="square" rtlCol="0">
            <a:spAutoFit/>
          </a:bodyPr>
          <a:lstStyle/>
          <a:p>
            <a:pPr algn="ctr"/>
            <a:r>
              <a:rPr lang="en-GB" sz="1000" b="1" dirty="0" smtClean="0">
                <a:solidFill>
                  <a:schemeClr val="tx1"/>
                </a:solidFill>
              </a:rPr>
              <a:t>ADQs per 1,000 </a:t>
            </a:r>
            <a:r>
              <a:rPr lang="en-GB" sz="1000" b="1" dirty="0" smtClean="0">
                <a:solidFill>
                  <a:schemeClr val="tx1"/>
                </a:solidFill>
              </a:rPr>
              <a:t>STAR-PUs</a:t>
            </a:r>
            <a:endParaRPr lang="en-GB" sz="1000" b="1" dirty="0">
              <a:solidFill>
                <a:schemeClr val="tx1"/>
              </a:solidFill>
            </a:endParaRPr>
          </a:p>
        </p:txBody>
      </p:sp>
      <p:graphicFrame>
        <p:nvGraphicFramePr>
          <p:cNvPr id="6" name="Chart 5"/>
          <p:cNvGraphicFramePr/>
          <p:nvPr/>
        </p:nvGraphicFramePr>
        <p:xfrm>
          <a:off x="619124" y="1243012"/>
          <a:ext cx="8417372" cy="535434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GB" sz="3200" dirty="0" smtClean="0">
                <a:latin typeface="Arial" charset="0"/>
                <a:cs typeface="Arial" charset="0"/>
              </a:rPr>
              <a:t>Trend in ibuprofen and naproxen items as a percentage of NSAID prescribing</a:t>
            </a:r>
          </a:p>
        </p:txBody>
      </p:sp>
      <p:graphicFrame>
        <p:nvGraphicFramePr>
          <p:cNvPr id="7" name="Chart 6"/>
          <p:cNvGraphicFramePr/>
          <p:nvPr/>
        </p:nvGraphicFramePr>
        <p:xfrm>
          <a:off x="683568" y="1484784"/>
          <a:ext cx="7920879" cy="475252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79512" y="1628800"/>
            <a:ext cx="338554" cy="4176464"/>
          </a:xfrm>
          <a:prstGeom prst="rect">
            <a:avLst/>
          </a:prstGeom>
          <a:noFill/>
        </p:spPr>
        <p:txBody>
          <a:bodyPr vert="vert270" wrap="square" rtlCol="0">
            <a:spAutoFit/>
          </a:bodyPr>
          <a:lstStyle/>
          <a:p>
            <a:pPr algn="ctr"/>
            <a:r>
              <a:rPr lang="en-GB" sz="1000" b="1" dirty="0" smtClean="0">
                <a:solidFill>
                  <a:schemeClr val="tx1"/>
                </a:solidFill>
              </a:rPr>
              <a:t>Percentage of NSAID prescribing</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latin typeface="Arial" charset="0"/>
                <a:cs typeface="Arial" charset="0"/>
              </a:rPr>
              <a:t>Ibuprofen and naproxen items as a percentage of NSAID prescribing – Quarter ending March 2016</a:t>
            </a:r>
            <a:endParaRPr lang="en-GB" dirty="0"/>
          </a:p>
        </p:txBody>
      </p:sp>
      <p:graphicFrame>
        <p:nvGraphicFramePr>
          <p:cNvPr id="4" name="Content Placeholder 3"/>
          <p:cNvGraphicFramePr>
            <a:graphicFrameLocks noGrp="1"/>
          </p:cNvGraphicFramePr>
          <p:nvPr>
            <p:ph idx="1"/>
          </p:nvPr>
        </p:nvGraphicFramePr>
        <p:xfrm>
          <a:off x="467544" y="1700808"/>
          <a:ext cx="9165704" cy="4896544"/>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3923928" y="6597352"/>
            <a:ext cx="1872208" cy="246221"/>
          </a:xfrm>
          <a:prstGeom prst="rect">
            <a:avLst/>
          </a:prstGeom>
          <a:noFill/>
        </p:spPr>
        <p:txBody>
          <a:bodyPr wrap="square" rtlCol="0">
            <a:spAutoFit/>
          </a:bodyPr>
          <a:lstStyle/>
          <a:p>
            <a:pPr algn="ctr"/>
            <a:r>
              <a:rPr lang="en-GB" sz="1000" b="1" dirty="0" smtClean="0">
                <a:solidFill>
                  <a:schemeClr val="tx1"/>
                </a:solidFill>
              </a:rPr>
              <a:t>CCG/HB</a:t>
            </a:r>
            <a:endParaRPr lang="en-GB" sz="1000" b="1" dirty="0">
              <a:solidFill>
                <a:schemeClr val="tx1"/>
              </a:solidFill>
            </a:endParaRPr>
          </a:p>
        </p:txBody>
      </p:sp>
      <p:sp>
        <p:nvSpPr>
          <p:cNvPr id="7" name="TextBox 6"/>
          <p:cNvSpPr txBox="1"/>
          <p:nvPr/>
        </p:nvSpPr>
        <p:spPr>
          <a:xfrm>
            <a:off x="179512" y="2276872"/>
            <a:ext cx="338554" cy="3024336"/>
          </a:xfrm>
          <a:prstGeom prst="rect">
            <a:avLst/>
          </a:prstGeom>
          <a:noFill/>
        </p:spPr>
        <p:txBody>
          <a:bodyPr vert="vert270" wrap="square" rtlCol="0">
            <a:spAutoFit/>
          </a:bodyPr>
          <a:lstStyle/>
          <a:p>
            <a:pPr algn="ctr"/>
            <a:r>
              <a:rPr lang="en-GB" sz="1000" b="1" dirty="0" smtClean="0">
                <a:solidFill>
                  <a:schemeClr val="tx1"/>
                </a:solidFill>
              </a:rPr>
              <a:t>Percentage</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GB" sz="3200" dirty="0" smtClean="0">
                <a:latin typeface="Arial" charset="0"/>
                <a:cs typeface="Arial" charset="0"/>
              </a:rPr>
              <a:t>NSAIDs</a:t>
            </a:r>
          </a:p>
        </p:txBody>
      </p:sp>
      <p:sp>
        <p:nvSpPr>
          <p:cNvPr id="55298" name="Content Placeholder 2"/>
          <p:cNvSpPr>
            <a:spLocks noGrp="1"/>
          </p:cNvSpPr>
          <p:nvPr>
            <p:ph idx="1"/>
          </p:nvPr>
        </p:nvSpPr>
        <p:spPr>
          <a:xfrm>
            <a:off x="428625" y="1285875"/>
            <a:ext cx="8329613" cy="4525963"/>
          </a:xfrm>
        </p:spPr>
        <p:txBody>
          <a:bodyPr/>
          <a:lstStyle/>
          <a:p>
            <a:pPr>
              <a:spcBef>
                <a:spcPts val="1200"/>
              </a:spcBef>
            </a:pPr>
            <a:r>
              <a:rPr lang="en-GB" sz="2000" dirty="0" smtClean="0">
                <a:latin typeface="Arial" charset="0"/>
                <a:cs typeface="Arial" charset="0"/>
              </a:rPr>
              <a:t>Aims</a:t>
            </a:r>
          </a:p>
          <a:p>
            <a:pPr lvl="1">
              <a:spcBef>
                <a:spcPts val="1200"/>
              </a:spcBef>
            </a:pPr>
            <a:r>
              <a:rPr lang="en-GB" sz="1600" dirty="0" smtClean="0">
                <a:latin typeface="Arial" charset="0"/>
                <a:cs typeface="Arial" charset="0"/>
              </a:rPr>
              <a:t>to encourage a reduction in total NSAID prescribing, which is consistently higher than in England, </a:t>
            </a:r>
          </a:p>
          <a:p>
            <a:pPr lvl="1">
              <a:spcBef>
                <a:spcPts val="1200"/>
              </a:spcBef>
            </a:pPr>
            <a:r>
              <a:rPr lang="en-GB" sz="1600" dirty="0" smtClean="0">
                <a:latin typeface="Arial" charset="0"/>
                <a:cs typeface="Arial" charset="0"/>
              </a:rPr>
              <a:t>to increase the proportion of ibuprofen</a:t>
            </a:r>
            <a:r>
              <a:rPr lang="en-GB" sz="1600" dirty="0" smtClean="0">
                <a:solidFill>
                  <a:srgbClr val="FF0000"/>
                </a:solidFill>
                <a:latin typeface="Arial" charset="0"/>
                <a:cs typeface="Arial" charset="0"/>
              </a:rPr>
              <a:t> </a:t>
            </a:r>
            <a:r>
              <a:rPr lang="en-GB" sz="1600" dirty="0" smtClean="0">
                <a:latin typeface="Arial" charset="0"/>
                <a:cs typeface="Arial" charset="0"/>
              </a:rPr>
              <a:t>and naproxen prescribing, because these drugs are associated with a lower risk of cardiovascular adverse events than other NSAIDs.</a:t>
            </a:r>
          </a:p>
          <a:p>
            <a:pPr>
              <a:spcBef>
                <a:spcPts val="1200"/>
              </a:spcBef>
            </a:pPr>
            <a:r>
              <a:rPr lang="en-GB" sz="2000" dirty="0" smtClean="0">
                <a:latin typeface="Arial" charset="0"/>
                <a:cs typeface="Arial" charset="0"/>
              </a:rPr>
              <a:t>It is recommended that prescribers should:</a:t>
            </a:r>
          </a:p>
          <a:p>
            <a:pPr lvl="1">
              <a:spcBef>
                <a:spcPts val="1200"/>
              </a:spcBef>
            </a:pPr>
            <a:r>
              <a:rPr lang="en-GB" sz="1600" dirty="0" smtClean="0">
                <a:latin typeface="Arial" charset="0"/>
                <a:cs typeface="Arial" charset="0"/>
              </a:rPr>
              <a:t>Review their NSAID prescribing using the AWMSG CEPP National Audit: Towards Appropriate NSAID Prescribing.</a:t>
            </a:r>
          </a:p>
          <a:p>
            <a:pPr lvl="1">
              <a:spcBef>
                <a:spcPts val="1200"/>
              </a:spcBef>
            </a:pPr>
            <a:r>
              <a:rPr lang="en-GB" sz="1600" dirty="0" smtClean="0">
                <a:latin typeface="Arial" charset="0"/>
                <a:cs typeface="Arial" charset="0"/>
              </a:rPr>
              <a:t>Use acute rather than repeat prescriptions for NSAIDs.</a:t>
            </a:r>
          </a:p>
          <a:p>
            <a:pPr lvl="1">
              <a:spcBef>
                <a:spcPts val="1200"/>
              </a:spcBef>
            </a:pPr>
            <a:r>
              <a:rPr lang="en-GB" sz="1600" dirty="0" smtClean="0">
                <a:latin typeface="Arial" charset="0"/>
                <a:cs typeface="Arial" charset="0"/>
              </a:rPr>
              <a:t>Set the default to small quantities (e.g. 1–2 weeks supply) per script.</a:t>
            </a:r>
          </a:p>
          <a:p>
            <a:pPr lvl="1">
              <a:spcBef>
                <a:spcPts val="1200"/>
              </a:spcBef>
            </a:pPr>
            <a:r>
              <a:rPr lang="en-GB" sz="1600" dirty="0" smtClean="0">
                <a:latin typeface="Arial" charset="0"/>
                <a:cs typeface="Arial" charset="0"/>
              </a:rPr>
              <a:t>Prescribe naproxen 250 mg rather than 500 mg to allow patients to make dose adjustments.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500063" y="285750"/>
            <a:ext cx="8229600" cy="1143000"/>
          </a:xfrm>
        </p:spPr>
        <p:txBody>
          <a:bodyPr/>
          <a:lstStyle/>
          <a:p>
            <a:r>
              <a:rPr lang="en-GB" sz="3200" dirty="0" smtClean="0">
                <a:latin typeface="Arial" charset="0"/>
                <a:cs typeface="Arial" charset="0"/>
              </a:rPr>
              <a:t>Yellow Cards</a:t>
            </a:r>
          </a:p>
        </p:txBody>
      </p:sp>
      <p:sp>
        <p:nvSpPr>
          <p:cNvPr id="58370" name="Content Placeholder 2"/>
          <p:cNvSpPr>
            <a:spLocks noGrp="1"/>
          </p:cNvSpPr>
          <p:nvPr>
            <p:ph idx="1"/>
          </p:nvPr>
        </p:nvSpPr>
        <p:spPr>
          <a:xfrm>
            <a:off x="467544" y="1124744"/>
            <a:ext cx="8329613" cy="5572125"/>
          </a:xfrm>
        </p:spPr>
        <p:txBody>
          <a:bodyPr/>
          <a:lstStyle/>
          <a:p>
            <a:pPr>
              <a:spcBef>
                <a:spcPts val="1200"/>
              </a:spcBef>
            </a:pPr>
            <a:r>
              <a:rPr lang="en-GB" sz="1800" dirty="0" smtClean="0">
                <a:latin typeface="Arial" charset="0"/>
                <a:cs typeface="Arial" charset="0"/>
              </a:rPr>
              <a:t>Aim to increase the number of Yellow Cards submitted by GP </a:t>
            </a:r>
            <a:r>
              <a:rPr lang="en-GB" sz="1800" dirty="0" smtClean="0">
                <a:latin typeface="Arial" charset="0"/>
                <a:cs typeface="Arial" charset="0"/>
              </a:rPr>
              <a:t>practices</a:t>
            </a:r>
            <a:r>
              <a:rPr lang="en-GB" sz="1800" dirty="0" smtClean="0">
                <a:latin typeface="Arial" charset="0"/>
                <a:cs typeface="Arial" charset="0"/>
              </a:rPr>
              <a:t>.</a:t>
            </a:r>
          </a:p>
          <a:p>
            <a:pPr>
              <a:spcBef>
                <a:spcPts val="1200"/>
              </a:spcBef>
            </a:pPr>
            <a:r>
              <a:rPr lang="en-GB" sz="1800" dirty="0" smtClean="0">
                <a:latin typeface="Arial" charset="0"/>
                <a:cs typeface="Arial" charset="0"/>
              </a:rPr>
              <a:t>The Yellow Card Scheme is vital in helping the Medicines and Healthcare Products Regulatory Agency monitor the safety of medicines and vaccines and supports the identification and collation of adverse drug reactions (</a:t>
            </a:r>
            <a:r>
              <a:rPr lang="en-GB" sz="1800" dirty="0" err="1" smtClean="0">
                <a:latin typeface="Arial" charset="0"/>
                <a:cs typeface="Arial" charset="0"/>
              </a:rPr>
              <a:t>ADRs</a:t>
            </a:r>
            <a:r>
              <a:rPr lang="en-GB" sz="1800" dirty="0" smtClean="0">
                <a:latin typeface="Arial" charset="0"/>
                <a:cs typeface="Arial" charset="0"/>
              </a:rPr>
              <a:t>), which might not have been known about before.</a:t>
            </a:r>
          </a:p>
          <a:p>
            <a:pPr>
              <a:spcBef>
                <a:spcPts val="1200"/>
              </a:spcBef>
            </a:pPr>
            <a:r>
              <a:rPr lang="en-GB" sz="1800" dirty="0" smtClean="0">
                <a:latin typeface="Arial" charset="0"/>
                <a:cs typeface="Arial" charset="0"/>
              </a:rPr>
              <a:t>What to report</a:t>
            </a:r>
          </a:p>
          <a:p>
            <a:pPr lvl="1">
              <a:spcBef>
                <a:spcPts val="1200"/>
              </a:spcBef>
            </a:pPr>
            <a:r>
              <a:rPr lang="en-GB" sz="1600" dirty="0" smtClean="0">
                <a:latin typeface="Arial" charset="0"/>
                <a:cs typeface="Arial" charset="0"/>
              </a:rPr>
              <a:t>Established medicines and vaccines: report all suspected ADRs considered to be serious (i.e. fatal, life-threatening, congenital abnormality, disabling or incapacitating, or resulting in prolonged hospitalisation).</a:t>
            </a:r>
          </a:p>
          <a:p>
            <a:pPr lvl="1">
              <a:spcBef>
                <a:spcPts val="1200"/>
              </a:spcBef>
            </a:pPr>
            <a:r>
              <a:rPr lang="en-GB" sz="1600" dirty="0" smtClean="0">
                <a:latin typeface="Arial" charset="0"/>
                <a:cs typeface="Arial" charset="0"/>
              </a:rPr>
              <a:t>New medicines and vaccines (black triangle): report all suspected ADRs.</a:t>
            </a:r>
          </a:p>
          <a:p>
            <a:pPr>
              <a:spcBef>
                <a:spcPts val="1200"/>
              </a:spcBef>
            </a:pPr>
            <a:r>
              <a:rPr lang="en-GB" sz="1800" dirty="0" smtClean="0">
                <a:latin typeface="Arial" charset="0"/>
                <a:cs typeface="Arial" charset="0"/>
              </a:rPr>
              <a:t>Yellow Card reporting can be used to report suspected ADRs to medicines, vaccines, homeopathic or herbal remedies, medical device incidents, defective or suspected counterfeit medicines.</a:t>
            </a:r>
          </a:p>
          <a:p>
            <a:pPr>
              <a:spcBef>
                <a:spcPts val="1200"/>
              </a:spcBef>
            </a:pPr>
            <a:r>
              <a:rPr lang="en-GB" sz="1800" dirty="0" smtClean="0">
                <a:latin typeface="Arial" charset="0"/>
                <a:cs typeface="Arial" charset="0"/>
              </a:rPr>
              <a:t>A strong safety culture requires good reporting of adverse events and critical incidents from across all professions and healthcare settings as well as from patients.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GB" sz="3200" dirty="0" smtClean="0">
                <a:latin typeface="Arial" charset="0"/>
                <a:cs typeface="Arial" charset="0"/>
              </a:rPr>
              <a:t>Trend in GP Yellow Card reporting</a:t>
            </a:r>
          </a:p>
        </p:txBody>
      </p:sp>
      <p:pic>
        <p:nvPicPr>
          <p:cNvPr id="4" name="Picture 3"/>
          <p:cNvPicPr/>
          <p:nvPr/>
        </p:nvPicPr>
        <p:blipFill>
          <a:blip r:embed="rId2" cstate="print"/>
          <a:srcRect/>
          <a:stretch>
            <a:fillRect/>
          </a:stretch>
        </p:blipFill>
        <p:spPr bwMode="auto">
          <a:xfrm>
            <a:off x="251520" y="6165304"/>
            <a:ext cx="4010025" cy="533400"/>
          </a:xfrm>
          <a:prstGeom prst="rect">
            <a:avLst/>
          </a:prstGeom>
          <a:noFill/>
          <a:ln w="9525">
            <a:noFill/>
            <a:miter lim="800000"/>
            <a:headEnd/>
            <a:tailEnd/>
          </a:ln>
        </p:spPr>
      </p:pic>
      <p:graphicFrame>
        <p:nvGraphicFramePr>
          <p:cNvPr id="6" name="Picture 41"/>
          <p:cNvGraphicFramePr/>
          <p:nvPr/>
        </p:nvGraphicFramePr>
        <p:xfrm>
          <a:off x="0" y="1268760"/>
          <a:ext cx="8964488" cy="468052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latin typeface="Arial" pitchFamily="34" charset="0"/>
                <a:cs typeface="Arial" pitchFamily="34" charset="0"/>
              </a:rPr>
              <a:t>Prescribing measures – denominators</a:t>
            </a:r>
            <a:endParaRPr lang="en-GB" sz="3200" dirty="0"/>
          </a:p>
        </p:txBody>
      </p:sp>
      <p:sp>
        <p:nvSpPr>
          <p:cNvPr id="3" name="Content Placeholder 2"/>
          <p:cNvSpPr>
            <a:spLocks noGrp="1"/>
          </p:cNvSpPr>
          <p:nvPr>
            <p:ph idx="1"/>
          </p:nvPr>
        </p:nvSpPr>
        <p:spPr>
          <a:xfrm>
            <a:off x="428596" y="1357298"/>
            <a:ext cx="8229600" cy="5500702"/>
          </a:xfrm>
        </p:spPr>
        <p:txBody>
          <a:bodyPr>
            <a:normAutofit fontScale="40000" lnSpcReduction="20000"/>
          </a:bodyPr>
          <a:lstStyle/>
          <a:p>
            <a:pPr marL="0" indent="0">
              <a:buNone/>
            </a:pPr>
            <a:r>
              <a:rPr lang="en-GB" sz="4000" dirty="0" smtClean="0">
                <a:latin typeface="Arial" pitchFamily="34" charset="0"/>
                <a:cs typeface="Arial" pitchFamily="34" charset="0"/>
              </a:rPr>
              <a:t>To allow comparison between health boards, clusters and practices of different sizes, there needs to be a way of weighting prescribing data.</a:t>
            </a:r>
          </a:p>
          <a:p>
            <a:pPr>
              <a:lnSpc>
                <a:spcPct val="120000"/>
              </a:lnSpc>
              <a:spcBef>
                <a:spcPts val="1200"/>
              </a:spcBef>
            </a:pPr>
            <a:r>
              <a:rPr lang="en-GB" sz="4000" dirty="0" smtClean="0">
                <a:latin typeface="Arial" pitchFamily="34" charset="0"/>
                <a:cs typeface="Arial" pitchFamily="34" charset="0"/>
              </a:rPr>
              <a:t>Patients</a:t>
            </a:r>
          </a:p>
          <a:p>
            <a:pPr lvl="1">
              <a:lnSpc>
                <a:spcPct val="120000"/>
              </a:lnSpc>
              <a:spcBef>
                <a:spcPts val="600"/>
              </a:spcBef>
            </a:pPr>
            <a:r>
              <a:rPr lang="en-GB" sz="2900" dirty="0" smtClean="0">
                <a:latin typeface="Arial" pitchFamily="34" charset="0"/>
                <a:cs typeface="Arial" pitchFamily="34" charset="0"/>
              </a:rPr>
              <a:t>Data can be presented per 1,000 patients.</a:t>
            </a:r>
          </a:p>
          <a:p>
            <a:pPr lvl="1">
              <a:lnSpc>
                <a:spcPct val="120000"/>
              </a:lnSpc>
              <a:spcBef>
                <a:spcPts val="600"/>
              </a:spcBef>
            </a:pPr>
            <a:r>
              <a:rPr lang="en-GB" sz="2900" dirty="0" smtClean="0">
                <a:latin typeface="Arial" pitchFamily="34" charset="0"/>
                <a:cs typeface="Arial" pitchFamily="34" charset="0"/>
              </a:rPr>
              <a:t>Only useful if monitoring something that is not influenced by age and gender.</a:t>
            </a:r>
          </a:p>
          <a:p>
            <a:pPr>
              <a:lnSpc>
                <a:spcPct val="120000"/>
              </a:lnSpc>
              <a:spcBef>
                <a:spcPts val="1200"/>
              </a:spcBef>
            </a:pPr>
            <a:r>
              <a:rPr lang="en-GB" sz="4000" dirty="0" smtClean="0">
                <a:latin typeface="Arial" pitchFamily="34" charset="0"/>
                <a:cs typeface="Arial" pitchFamily="34" charset="0"/>
              </a:rPr>
              <a:t>PUs </a:t>
            </a:r>
            <a:r>
              <a:rPr lang="en-GB" sz="4000" dirty="0" smtClean="0">
                <a:latin typeface="Arial" charset="0"/>
                <a:cs typeface="Arial" charset="0"/>
              </a:rPr>
              <a:t>–</a:t>
            </a:r>
            <a:r>
              <a:rPr lang="en-GB" sz="4000" dirty="0" smtClean="0">
                <a:latin typeface="Arial" pitchFamily="34" charset="0"/>
                <a:cs typeface="Arial" pitchFamily="34" charset="0"/>
              </a:rPr>
              <a:t> Prescribing Units</a:t>
            </a:r>
          </a:p>
          <a:p>
            <a:pPr lvl="1">
              <a:lnSpc>
                <a:spcPct val="120000"/>
              </a:lnSpc>
              <a:spcBef>
                <a:spcPts val="600"/>
              </a:spcBef>
            </a:pPr>
            <a:r>
              <a:rPr lang="en-GB" sz="2900" dirty="0" smtClean="0">
                <a:latin typeface="Arial" pitchFamily="34" charset="0"/>
                <a:cs typeface="Arial" pitchFamily="34" charset="0"/>
              </a:rPr>
              <a:t>Introduced in 1983 to take into account  the greater need of the elderly population.</a:t>
            </a:r>
          </a:p>
          <a:p>
            <a:pPr lvl="1">
              <a:lnSpc>
                <a:spcPct val="120000"/>
              </a:lnSpc>
              <a:spcBef>
                <a:spcPts val="600"/>
              </a:spcBef>
            </a:pPr>
            <a:r>
              <a:rPr lang="en-GB" sz="2900" dirty="0" smtClean="0">
                <a:latin typeface="Arial" pitchFamily="34" charset="0"/>
                <a:cs typeface="Arial" pitchFamily="34" charset="0"/>
              </a:rPr>
              <a:t>Age &lt; 65 years weighted as 1; age 65 and over weighted as 3.</a:t>
            </a:r>
          </a:p>
          <a:p>
            <a:pPr>
              <a:lnSpc>
                <a:spcPct val="120000"/>
              </a:lnSpc>
              <a:spcBef>
                <a:spcPts val="1200"/>
              </a:spcBef>
            </a:pPr>
            <a:r>
              <a:rPr lang="en-GB" sz="4000" dirty="0" smtClean="0">
                <a:latin typeface="Arial" pitchFamily="34" charset="0"/>
                <a:cs typeface="Arial" pitchFamily="34" charset="0"/>
              </a:rPr>
              <a:t>STAR-PUs – Specific Therapeutic group Age-sex Related Prescribing Units</a:t>
            </a:r>
          </a:p>
          <a:p>
            <a:pPr lvl="1">
              <a:lnSpc>
                <a:spcPct val="120000"/>
              </a:lnSpc>
              <a:spcBef>
                <a:spcPts val="600"/>
              </a:spcBef>
            </a:pPr>
            <a:r>
              <a:rPr lang="en-GB" sz="2900" dirty="0" smtClean="0">
                <a:latin typeface="Arial" pitchFamily="34" charset="0"/>
                <a:cs typeface="Arial" pitchFamily="34" charset="0"/>
              </a:rPr>
              <a:t>Introduced in England in 1995.</a:t>
            </a:r>
          </a:p>
          <a:p>
            <a:pPr lvl="1">
              <a:lnSpc>
                <a:spcPct val="120000"/>
              </a:lnSpc>
              <a:spcBef>
                <a:spcPts val="600"/>
              </a:spcBef>
            </a:pPr>
            <a:r>
              <a:rPr lang="en-GB" sz="2900" dirty="0" smtClean="0">
                <a:latin typeface="Arial" pitchFamily="34" charset="0"/>
                <a:cs typeface="Arial" pitchFamily="34" charset="0"/>
              </a:rPr>
              <a:t>Designed to weight individual health board or practice populations based on the age and sex distribution of their practice, for specific therapeutic group for which a particular medicine/group of medicines is prescribed.</a:t>
            </a:r>
          </a:p>
          <a:p>
            <a:pPr lvl="1">
              <a:lnSpc>
                <a:spcPct val="120000"/>
              </a:lnSpc>
              <a:spcBef>
                <a:spcPts val="600"/>
              </a:spcBef>
            </a:pPr>
            <a:r>
              <a:rPr lang="en-GB" sz="2900" dirty="0" smtClean="0">
                <a:latin typeface="Arial" pitchFamily="34" charset="0"/>
                <a:cs typeface="Arial" pitchFamily="34" charset="0"/>
              </a:rPr>
              <a:t>Reviewed regularly (most recently 2013) to take into account changes in prescribing practice: some are cost based, some item based, and ADQ based prescribing units now being introduced.</a:t>
            </a:r>
          </a:p>
          <a:p>
            <a:pPr>
              <a:lnSpc>
                <a:spcPct val="120000"/>
              </a:lnSpc>
              <a:spcBef>
                <a:spcPts val="1200"/>
              </a:spcBef>
            </a:pPr>
            <a:r>
              <a:rPr lang="en-GB" sz="4000" dirty="0" smtClean="0">
                <a:latin typeface="Arial" pitchFamily="34" charset="0"/>
                <a:cs typeface="Arial" pitchFamily="34" charset="0"/>
              </a:rPr>
              <a:t>Analysis has been undertaken to ensure correlation between PUs and STAR-PUs to determine that these measures are relevant to the Welsh population.</a:t>
            </a:r>
          </a:p>
          <a:p>
            <a:pPr>
              <a:lnSpc>
                <a:spcPct val="120000"/>
              </a:lnSpc>
              <a:spcBef>
                <a:spcPts val="1200"/>
              </a:spcBef>
            </a:pPr>
            <a:r>
              <a:rPr lang="en-GB" sz="4000" dirty="0" smtClean="0">
                <a:latin typeface="Arial" pitchFamily="34" charset="0"/>
                <a:cs typeface="Arial" pitchFamily="34" charset="0"/>
              </a:rPr>
              <a:t>Advantage that comparison can also be undertaken with English Clinical Commissioning Groups (CCGs).</a:t>
            </a:r>
            <a:endParaRPr lang="en-GB" sz="4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lstStyle/>
          <a:p>
            <a:pPr>
              <a:buNone/>
            </a:pPr>
            <a:r>
              <a:rPr lang="en-GB" dirty="0" smtClean="0">
                <a:latin typeface="Arial" pitchFamily="34" charset="0"/>
                <a:cs typeface="Arial" pitchFamily="34" charset="0"/>
              </a:rPr>
              <a:t>	.</a:t>
            </a:r>
            <a:endParaRPr lang="en-GB" dirty="0"/>
          </a:p>
        </p:txBody>
      </p:sp>
      <p:sp>
        <p:nvSpPr>
          <p:cNvPr id="7" name="Content Placeholder 6"/>
          <p:cNvSpPr>
            <a:spLocks noGrp="1"/>
          </p:cNvSpPr>
          <p:nvPr>
            <p:ph sz="quarter" idx="4"/>
          </p:nvPr>
        </p:nvSpPr>
        <p:spPr>
          <a:xfrm>
            <a:off x="4139952" y="1700808"/>
            <a:ext cx="4545831" cy="3951288"/>
          </a:xfrm>
        </p:spPr>
        <p:txBody>
          <a:bodyPr/>
          <a:lstStyle/>
          <a:p>
            <a:pPr>
              <a:buNone/>
            </a:pPr>
            <a:r>
              <a:rPr lang="en-GB" dirty="0" smtClean="0">
                <a:latin typeface="Arial" pitchFamily="34" charset="0"/>
                <a:cs typeface="Arial" pitchFamily="34" charset="0"/>
              </a:rPr>
              <a:t>	</a:t>
            </a:r>
            <a:r>
              <a:rPr lang="en-GB" sz="2800" dirty="0" smtClean="0">
                <a:latin typeface="Arial" pitchFamily="34" charset="0"/>
                <a:cs typeface="Arial" pitchFamily="34" charset="0"/>
              </a:rPr>
              <a:t>For more information on the </a:t>
            </a:r>
            <a:r>
              <a:rPr lang="en-GB" sz="2800" dirty="0" smtClean="0">
                <a:latin typeface="Arial" pitchFamily="34" charset="0"/>
                <a:cs typeface="Arial" pitchFamily="34" charset="0"/>
                <a:hlinkClick r:id="rId2"/>
              </a:rPr>
              <a:t>National Prescribing Indicators for 2016–2017</a:t>
            </a:r>
            <a:r>
              <a:rPr lang="en-GB" sz="2800" dirty="0" smtClean="0">
                <a:latin typeface="Arial" pitchFamily="34" charset="0"/>
                <a:cs typeface="Arial" pitchFamily="34" charset="0"/>
              </a:rPr>
              <a:t>, please visit the AWMSG website at </a:t>
            </a:r>
            <a:r>
              <a:rPr lang="en-GB" sz="2800" dirty="0" smtClean="0">
                <a:latin typeface="Arial" pitchFamily="34" charset="0"/>
                <a:cs typeface="Arial" pitchFamily="34" charset="0"/>
                <a:hlinkClick r:id="rId3"/>
              </a:rPr>
              <a:t>www.awmsg.org</a:t>
            </a:r>
            <a:r>
              <a:rPr lang="en-GB" sz="2800" dirty="0" smtClean="0">
                <a:latin typeface="Arial" pitchFamily="34" charset="0"/>
                <a:cs typeface="Arial" pitchFamily="34" charset="0"/>
              </a:rPr>
              <a:t> or contact AWTTC on </a:t>
            </a:r>
            <a:r>
              <a:rPr lang="en-GB" sz="2800" dirty="0" smtClean="0">
                <a:latin typeface="Arial" pitchFamily="34" charset="0"/>
                <a:cs typeface="Arial" pitchFamily="34" charset="0"/>
                <a:hlinkClick r:id="rId4"/>
              </a:rPr>
              <a:t>awttc@wales.nhs.uk</a:t>
            </a:r>
            <a:endParaRPr lang="en-GB" sz="2800" dirty="0"/>
          </a:p>
        </p:txBody>
      </p:sp>
      <p:pic>
        <p:nvPicPr>
          <p:cNvPr id="8" name="Picture 7" descr="NPIs 2016-2017 v6.6 CMC_Page_01.png"/>
          <p:cNvPicPr>
            <a:picLocks noChangeAspect="1"/>
          </p:cNvPicPr>
          <p:nvPr/>
        </p:nvPicPr>
        <p:blipFill>
          <a:blip r:embed="rId5" cstate="print"/>
          <a:stretch>
            <a:fillRect/>
          </a:stretch>
        </p:blipFill>
        <p:spPr>
          <a:xfrm>
            <a:off x="611560" y="908720"/>
            <a:ext cx="3358874" cy="5156151"/>
          </a:xfrm>
          <a:prstGeom prst="rect">
            <a:avLst/>
          </a:prstGeom>
          <a:ln>
            <a:solidFill>
              <a:schemeClr val="accent1"/>
            </a:solidFill>
          </a:ln>
        </p:spPr>
      </p:pic>
      <p:pic>
        <p:nvPicPr>
          <p:cNvPr id="10" name="Picture 9" descr="AWTTC-Welsh_RGB.png"/>
          <p:cNvPicPr>
            <a:picLocks noChangeAspect="1"/>
          </p:cNvPicPr>
          <p:nvPr/>
        </p:nvPicPr>
        <p:blipFill>
          <a:blip r:embed="rId6" cstate="print"/>
          <a:srcRect l="3583" t="32057" r="6845" b="35887"/>
          <a:stretch>
            <a:fillRect/>
          </a:stretch>
        </p:blipFill>
        <p:spPr>
          <a:xfrm>
            <a:off x="4572000" y="260648"/>
            <a:ext cx="4392488" cy="70279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71472" y="285728"/>
          <a:ext cx="7960968" cy="6268669"/>
        </p:xfrm>
        <a:graphic>
          <a:graphicData uri="http://schemas.openxmlformats.org/drawingml/2006/table">
            <a:tbl>
              <a:tblPr/>
              <a:tblGrid>
                <a:gridCol w="2594024"/>
                <a:gridCol w="5366944"/>
              </a:tblGrid>
              <a:tr h="355894">
                <a:tc>
                  <a:txBody>
                    <a:bodyPr/>
                    <a:lstStyle/>
                    <a:p>
                      <a:pPr algn="ctr">
                        <a:spcAft>
                          <a:spcPts val="0"/>
                        </a:spcAft>
                      </a:pPr>
                      <a:r>
                        <a:rPr lang="en-GB" sz="1000" b="1" dirty="0" smtClean="0">
                          <a:latin typeface="Arial" pitchFamily="34" charset="0"/>
                          <a:ea typeface="Times New Roman"/>
                          <a:cs typeface="Arial" pitchFamily="34" charset="0"/>
                        </a:rPr>
                        <a:t>Indicator</a:t>
                      </a:r>
                      <a:endParaRPr lang="en-GB" sz="1000" b="1"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en-GB" sz="1000" b="1" dirty="0">
                          <a:latin typeface="Arial" pitchFamily="34" charset="0"/>
                          <a:ea typeface="Times New Roman"/>
                          <a:cs typeface="Arial" pitchFamily="34" charset="0"/>
                        </a:rPr>
                        <a:t>Unit of measure</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r>
              <a:tr h="391484">
                <a:tc>
                  <a:txBody>
                    <a:bodyPr/>
                    <a:lstStyle/>
                    <a:p>
                      <a:pPr marL="72000" algn="l">
                        <a:spcBef>
                          <a:spcPts val="300"/>
                        </a:spcBef>
                        <a:spcAft>
                          <a:spcPts val="300"/>
                        </a:spcAft>
                      </a:pPr>
                      <a:r>
                        <a:rPr lang="en-GB" sz="1000" b="1" dirty="0">
                          <a:latin typeface="Arial" pitchFamily="34" charset="0"/>
                          <a:ea typeface="Times New Roman"/>
                          <a:cs typeface="Arial" pitchFamily="34" charset="0"/>
                        </a:rPr>
                        <a:t>Proton pump inhibitors (PPIs)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l">
                        <a:spcBef>
                          <a:spcPts val="300"/>
                        </a:spcBef>
                        <a:spcAft>
                          <a:spcPts val="300"/>
                        </a:spcAft>
                      </a:pPr>
                      <a:r>
                        <a:rPr lang="en-GB" sz="1000" dirty="0">
                          <a:latin typeface="Arial" pitchFamily="34" charset="0"/>
                          <a:ea typeface="Times New Roman"/>
                          <a:cs typeface="Arial" pitchFamily="34" charset="0"/>
                        </a:rPr>
                        <a:t>PPI DDDs per 1,000 PUs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663">
                <a:tc>
                  <a:txBody>
                    <a:bodyPr/>
                    <a:lstStyle/>
                    <a:p>
                      <a:pPr marL="72000" algn="l">
                        <a:spcBef>
                          <a:spcPts val="300"/>
                        </a:spcBef>
                        <a:spcAft>
                          <a:spcPts val="300"/>
                        </a:spcAft>
                      </a:pPr>
                      <a:r>
                        <a:rPr lang="en-GB" sz="1000" b="1" dirty="0" smtClean="0">
                          <a:latin typeface="Arial" pitchFamily="34" charset="0"/>
                          <a:ea typeface="Times New Roman"/>
                          <a:cs typeface="Arial" pitchFamily="34" charset="0"/>
                        </a:rPr>
                        <a:t>Lipid-regulating </a:t>
                      </a:r>
                      <a:r>
                        <a:rPr lang="en-GB" sz="1000" b="1" dirty="0">
                          <a:latin typeface="Arial" pitchFamily="34" charset="0"/>
                          <a:ea typeface="Times New Roman"/>
                          <a:cs typeface="Arial" pitchFamily="34" charset="0"/>
                        </a:rPr>
                        <a:t>drugs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l">
                        <a:spcBef>
                          <a:spcPts val="300"/>
                        </a:spcBef>
                        <a:spcAft>
                          <a:spcPts val="300"/>
                        </a:spcAft>
                      </a:pPr>
                      <a:r>
                        <a:rPr lang="en-GB" sz="1000" dirty="0" smtClean="0">
                          <a:latin typeface="Arial" pitchFamily="34" charset="0"/>
                          <a:cs typeface="Arial" pitchFamily="34" charset="0"/>
                        </a:rPr>
                        <a:t>Items of bile acid sequestrants, fibrates, nicotinic acid and omega-3 fatty acid compounds</a:t>
                      </a:r>
                      <a:r>
                        <a:rPr lang="en-GB" sz="1000" baseline="0" dirty="0" smtClean="0">
                          <a:latin typeface="Arial" pitchFamily="34" charset="0"/>
                          <a:cs typeface="Arial" pitchFamily="34" charset="0"/>
                        </a:rPr>
                        <a:t> as a</a:t>
                      </a:r>
                      <a:r>
                        <a:rPr lang="en-GB" sz="1000" dirty="0" smtClean="0">
                          <a:latin typeface="Arial" pitchFamily="34" charset="0"/>
                          <a:cs typeface="Arial" pitchFamily="34" charset="0"/>
                        </a:rPr>
                        <a:t> percentage of total lipid-regulating items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a:txBody>
                    <a:bodyPr/>
                    <a:lstStyle/>
                    <a:p>
                      <a:pPr marL="72000" algn="l">
                        <a:spcBef>
                          <a:spcPts val="300"/>
                        </a:spcBef>
                        <a:spcAft>
                          <a:spcPts val="300"/>
                        </a:spcAft>
                      </a:pPr>
                      <a:r>
                        <a:rPr lang="en-GB" sz="1000" b="1" dirty="0">
                          <a:latin typeface="Arial" pitchFamily="34" charset="0"/>
                          <a:ea typeface="Times New Roman"/>
                          <a:cs typeface="Arial" pitchFamily="34" charset="0"/>
                        </a:rPr>
                        <a:t>Inhaled corticosteroids (ICS)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Low strength ICS items as a percentage of all ICS prescribing</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a:txBody>
                    <a:bodyPr/>
                    <a:lstStyle/>
                    <a:p>
                      <a:pPr marL="72000" algn="l">
                        <a:spcBef>
                          <a:spcPts val="300"/>
                        </a:spcBef>
                        <a:spcAft>
                          <a:spcPts val="300"/>
                        </a:spcAft>
                      </a:pPr>
                      <a:r>
                        <a:rPr lang="en-GB" sz="1000" b="1" dirty="0">
                          <a:latin typeface="Arial" pitchFamily="34" charset="0"/>
                          <a:ea typeface="Times New Roman"/>
                          <a:cs typeface="Arial" pitchFamily="34" charset="0"/>
                        </a:rPr>
                        <a:t>Hypnotics and </a:t>
                      </a:r>
                      <a:r>
                        <a:rPr lang="en-GB" sz="1000" b="1" dirty="0" err="1">
                          <a:latin typeface="Arial" pitchFamily="34" charset="0"/>
                          <a:ea typeface="Times New Roman"/>
                          <a:cs typeface="Arial" pitchFamily="34" charset="0"/>
                        </a:rPr>
                        <a:t>anxiolytics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Hypnotic and anxiolytic ADQs per 1,000 STAR-PUs </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rowSpan="2">
                  <a:txBody>
                    <a:bodyPr/>
                    <a:lstStyle/>
                    <a:p>
                      <a:pPr marL="72000" algn="l">
                        <a:spcBef>
                          <a:spcPts val="300"/>
                        </a:spcBef>
                        <a:spcAft>
                          <a:spcPts val="300"/>
                        </a:spcAft>
                      </a:pPr>
                      <a:r>
                        <a:rPr lang="en-GB" sz="1000" b="1" dirty="0" smtClean="0">
                          <a:latin typeface="Arial" pitchFamily="34" charset="0"/>
                          <a:ea typeface="Times New Roman"/>
                          <a:cs typeface="Arial" pitchFamily="34" charset="0"/>
                        </a:rPr>
                        <a:t>Analgesics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l">
                        <a:spcBef>
                          <a:spcPts val="300"/>
                        </a:spcBef>
                        <a:spcAft>
                          <a:spcPts val="300"/>
                        </a:spcAft>
                        <a:tabLst>
                          <a:tab pos="160020" algn="l"/>
                        </a:tabLst>
                      </a:pPr>
                      <a:r>
                        <a:rPr lang="en-GB" sz="1000" dirty="0" smtClean="0">
                          <a:latin typeface="Arial" pitchFamily="34" charset="0"/>
                          <a:ea typeface="Times New Roman"/>
                          <a:cs typeface="Arial" pitchFamily="34" charset="0"/>
                        </a:rPr>
                        <a:t>Tramadol DDDs per 1,000 patients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vMerge="1">
                  <a:txBody>
                    <a:bodyPr/>
                    <a:lstStyle/>
                    <a:p>
                      <a:endParaRPr lang="en-GB"/>
                    </a:p>
                  </a:txBody>
                  <a:tcPr/>
                </a:tc>
                <a:tc>
                  <a:txBody>
                    <a:bodyPr/>
                    <a:lstStyle/>
                    <a:p>
                      <a:pPr marL="72000" algn="l">
                        <a:spcBef>
                          <a:spcPts val="300"/>
                        </a:spcBef>
                        <a:spcAft>
                          <a:spcPts val="300"/>
                        </a:spcAft>
                        <a:tabLst>
                          <a:tab pos="160020" algn="l"/>
                        </a:tabLst>
                      </a:pPr>
                      <a:r>
                        <a:rPr lang="en-GB" sz="1000" dirty="0" smtClean="0">
                          <a:latin typeface="Arial" pitchFamily="34" charset="0"/>
                          <a:cs typeface="Arial" pitchFamily="34" charset="0"/>
                        </a:rPr>
                        <a:t>Gabapentin and pregabalin DDDs per 1,000 patients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rowSpan="4">
                  <a:txBody>
                    <a:bodyPr/>
                    <a:lstStyle/>
                    <a:p>
                      <a:pPr marL="72000" algn="l">
                        <a:spcBef>
                          <a:spcPts val="300"/>
                        </a:spcBef>
                        <a:spcAft>
                          <a:spcPts val="300"/>
                        </a:spcAft>
                      </a:pPr>
                      <a:r>
                        <a:rPr lang="en-GB" sz="1000" b="1" dirty="0">
                          <a:latin typeface="Arial" pitchFamily="34" charset="0"/>
                          <a:ea typeface="Times New Roman"/>
                          <a:cs typeface="Arial" pitchFamily="34" charset="0"/>
                        </a:rPr>
                        <a:t>Antibiotics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Total antibacterial items per 1,000 STAR-PUs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252">
                <a:tc vMerge="1">
                  <a:txBody>
                    <a:bodyPr/>
                    <a:lstStyle/>
                    <a:p>
                      <a:endParaRPr lang="en-GB"/>
                    </a:p>
                  </a:txBody>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Co-</a:t>
                      </a:r>
                      <a:r>
                        <a:rPr lang="en-GB" sz="1000" dirty="0" err="1">
                          <a:latin typeface="Arial" pitchFamily="34" charset="0"/>
                          <a:ea typeface="Times New Roman"/>
                          <a:cs typeface="Arial" pitchFamily="34" charset="0"/>
                        </a:rPr>
                        <a:t>amoxiclav</a:t>
                      </a:r>
                      <a:r>
                        <a:rPr lang="en-GB" sz="1000" dirty="0">
                          <a:latin typeface="Arial" pitchFamily="34" charset="0"/>
                          <a:ea typeface="Times New Roman"/>
                          <a:cs typeface="Arial" pitchFamily="34" charset="0"/>
                        </a:rPr>
                        <a:t> items per 1,000 patients</a:t>
                      </a:r>
                    </a:p>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Co-</a:t>
                      </a:r>
                      <a:r>
                        <a:rPr lang="en-GB" sz="1000" dirty="0" err="1">
                          <a:latin typeface="Arial" pitchFamily="34" charset="0"/>
                          <a:ea typeface="Times New Roman"/>
                          <a:cs typeface="Arial" pitchFamily="34" charset="0"/>
                        </a:rPr>
                        <a:t>amoxiclav</a:t>
                      </a:r>
                      <a:r>
                        <a:rPr lang="en-GB" sz="1000" dirty="0">
                          <a:latin typeface="Arial" pitchFamily="34" charset="0"/>
                          <a:ea typeface="Times New Roman"/>
                          <a:cs typeface="Arial" pitchFamily="34" charset="0"/>
                        </a:rPr>
                        <a:t> items as a percentage of total antibacterial items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252">
                <a:tc vMerge="1">
                  <a:txBody>
                    <a:bodyPr/>
                    <a:lstStyle/>
                    <a:p>
                      <a:endParaRPr lang="en-GB"/>
                    </a:p>
                  </a:txBody>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Cephalosporin items per 1,000 patients</a:t>
                      </a:r>
                    </a:p>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Cephalosporin items as a percentage of total antibacterial items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252">
                <a:tc vMerge="1">
                  <a:txBody>
                    <a:bodyPr/>
                    <a:lstStyle/>
                    <a:p>
                      <a:endParaRPr lang="en-GB"/>
                    </a:p>
                  </a:txBody>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Fluoroquinolone items per 1,000 patients</a:t>
                      </a:r>
                    </a:p>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Fluoroquinolone items as a percentage of total antibacterial items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rowSpan="2">
                  <a:txBody>
                    <a:bodyPr/>
                    <a:lstStyle/>
                    <a:p>
                      <a:pPr marL="72000" algn="l">
                        <a:spcBef>
                          <a:spcPts val="300"/>
                        </a:spcBef>
                        <a:spcAft>
                          <a:spcPts val="300"/>
                        </a:spcAft>
                      </a:pPr>
                      <a:r>
                        <a:rPr lang="it-IT" sz="1000" b="1" dirty="0">
                          <a:latin typeface="Arial" pitchFamily="34" charset="0"/>
                          <a:ea typeface="Times New Roman"/>
                          <a:cs typeface="Arial" pitchFamily="34" charset="0"/>
                        </a:rPr>
                        <a:t>Non-steroidal anti-inflammatory drugs (NSAIDs)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NSAID ADQs per 1,000 STAR-PUs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vMerge="1">
                  <a:txBody>
                    <a:bodyPr/>
                    <a:lstStyle/>
                    <a:p>
                      <a:endParaRPr lang="en-GB"/>
                    </a:p>
                  </a:txBody>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Ibuprofen and naproxen items as a percentage of NSAID prescribing</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a:txBody>
                    <a:bodyPr/>
                    <a:lstStyle/>
                    <a:p>
                      <a:pPr marL="72000" algn="l">
                        <a:spcBef>
                          <a:spcPts val="300"/>
                        </a:spcBef>
                        <a:spcAft>
                          <a:spcPts val="300"/>
                        </a:spcAft>
                      </a:pPr>
                      <a:r>
                        <a:rPr lang="en-GB" sz="1000" b="1" dirty="0">
                          <a:latin typeface="Arial" pitchFamily="34" charset="0"/>
                          <a:ea typeface="Times New Roman"/>
                          <a:cs typeface="Arial" pitchFamily="34" charset="0"/>
                        </a:rPr>
                        <a:t>Yellow </a:t>
                      </a:r>
                      <a:r>
                        <a:rPr lang="en-GB" sz="1000" b="1" dirty="0" smtClean="0">
                          <a:latin typeface="Arial" pitchFamily="34" charset="0"/>
                          <a:ea typeface="Times New Roman"/>
                          <a:cs typeface="Arial" pitchFamily="34" charset="0"/>
                        </a:rPr>
                        <a:t>Cards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l">
                        <a:spcBef>
                          <a:spcPts val="300"/>
                        </a:spcBef>
                        <a:spcAft>
                          <a:spcPts val="300"/>
                        </a:spcAft>
                      </a:pPr>
                      <a:r>
                        <a:rPr lang="en-GB" sz="1000" dirty="0">
                          <a:latin typeface="Arial" pitchFamily="34" charset="0"/>
                          <a:ea typeface="Times New Roman"/>
                          <a:cs typeface="Arial" pitchFamily="34" charset="0"/>
                        </a:rPr>
                        <a:t>Number of </a:t>
                      </a:r>
                      <a:r>
                        <a:rPr lang="en-GB" sz="1000" dirty="0" smtClean="0">
                          <a:latin typeface="Arial" pitchFamily="34" charset="0"/>
                          <a:ea typeface="Times New Roman"/>
                          <a:cs typeface="Arial" pitchFamily="34" charset="0"/>
                        </a:rPr>
                        <a:t>Yellow Cards </a:t>
                      </a:r>
                      <a:r>
                        <a:rPr lang="en-GB" sz="1000" dirty="0">
                          <a:latin typeface="Arial" pitchFamily="34" charset="0"/>
                          <a:ea typeface="Times New Roman"/>
                          <a:cs typeface="Arial" pitchFamily="34" charset="0"/>
                        </a:rPr>
                        <a:t>submitted per practice and per health board </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000">
                <a:tc gridSpan="2">
                  <a:txBody>
                    <a:bodyPr/>
                    <a:lstStyle/>
                    <a:p>
                      <a:pPr marL="72000" algn="l">
                        <a:spcBef>
                          <a:spcPts val="300"/>
                        </a:spcBef>
                        <a:spcAft>
                          <a:spcPts val="300"/>
                        </a:spcAft>
                      </a:pPr>
                      <a:r>
                        <a:rPr lang="en-GB" sz="1000" dirty="0">
                          <a:latin typeface="Arial" pitchFamily="34" charset="0"/>
                          <a:ea typeface="Times New Roman"/>
                          <a:cs typeface="Arial" pitchFamily="34" charset="0"/>
                        </a:rPr>
                        <a:t>ADQ = average daily quantity; DDD = defined daily dose</a:t>
                      </a:r>
                      <a:r>
                        <a:rPr lang="en-GB" sz="1000" dirty="0" smtClean="0">
                          <a:latin typeface="Arial" pitchFamily="34" charset="0"/>
                          <a:ea typeface="Times New Roman"/>
                          <a:cs typeface="Arial" pitchFamily="34" charset="0"/>
                        </a:rPr>
                        <a:t>; PU </a:t>
                      </a:r>
                      <a:r>
                        <a:rPr lang="en-GB" sz="1000" dirty="0">
                          <a:latin typeface="Arial" pitchFamily="34" charset="0"/>
                          <a:ea typeface="Times New Roman"/>
                          <a:cs typeface="Arial" pitchFamily="34" charset="0"/>
                        </a:rPr>
                        <a:t>= prescribing unit; </a:t>
                      </a:r>
                      <a:r>
                        <a:rPr lang="en-GB" sz="1000" dirty="0" smtClean="0">
                          <a:latin typeface="Arial" pitchFamily="34" charset="0"/>
                          <a:ea typeface="Times New Roman"/>
                          <a:cs typeface="Arial" pitchFamily="34" charset="0"/>
                        </a:rPr>
                        <a:t>STAR-PU </a:t>
                      </a:r>
                      <a:r>
                        <a:rPr lang="en-GB" sz="1000" dirty="0">
                          <a:latin typeface="Arial" pitchFamily="34" charset="0"/>
                          <a:ea typeface="Times New Roman"/>
                          <a:cs typeface="Arial" pitchFamily="34" charset="0"/>
                        </a:rPr>
                        <a:t>= specific therapeutic group age–sex related prescribing unit</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latin typeface="Arial" charset="0"/>
                <a:cs typeface="Arial" charset="0"/>
              </a:rPr>
              <a:t>Trend in proton pump inhibitor (PPI) prescribing</a:t>
            </a:r>
            <a:endParaRPr lang="en-GB" sz="3200" dirty="0"/>
          </a:p>
        </p:txBody>
      </p:sp>
      <p:sp>
        <p:nvSpPr>
          <p:cNvPr id="8" name="TextBox 7"/>
          <p:cNvSpPr txBox="1"/>
          <p:nvPr/>
        </p:nvSpPr>
        <p:spPr>
          <a:xfrm>
            <a:off x="251520" y="2636912"/>
            <a:ext cx="338554" cy="1440160"/>
          </a:xfrm>
          <a:prstGeom prst="rect">
            <a:avLst/>
          </a:prstGeom>
          <a:noFill/>
        </p:spPr>
        <p:txBody>
          <a:bodyPr vert="vert270" wrap="square" rtlCol="0">
            <a:spAutoFit/>
          </a:bodyPr>
          <a:lstStyle/>
          <a:p>
            <a:r>
              <a:rPr lang="en-GB" sz="1000" b="1" dirty="0" smtClean="0">
                <a:solidFill>
                  <a:schemeClr val="tx1"/>
                </a:solidFill>
              </a:rPr>
              <a:t>DDDs per 1,000 PUs</a:t>
            </a:r>
            <a:endParaRPr lang="en-GB" sz="1000" b="1" dirty="0">
              <a:solidFill>
                <a:schemeClr val="tx1"/>
              </a:solidFill>
            </a:endParaRPr>
          </a:p>
        </p:txBody>
      </p:sp>
      <p:graphicFrame>
        <p:nvGraphicFramePr>
          <p:cNvPr id="7" name="Content Placeholder 6"/>
          <p:cNvGraphicFramePr>
            <a:graphicFrameLocks noGrp="1"/>
          </p:cNvGraphicFramePr>
          <p:nvPr>
            <p:ph idx="1"/>
          </p:nvPr>
        </p:nvGraphicFramePr>
        <p:xfrm>
          <a:off x="539552" y="1628800"/>
          <a:ext cx="8229600" cy="48531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sz="3200" dirty="0" smtClean="0">
                <a:latin typeface="Arial" charset="0"/>
                <a:cs typeface="Arial" charset="0"/>
              </a:rPr>
              <a:t>PPI DDDs per 1,000 PUs </a:t>
            </a:r>
            <a:br>
              <a:rPr lang="en-GB" sz="3200" dirty="0" smtClean="0">
                <a:latin typeface="Arial" charset="0"/>
                <a:cs typeface="Arial" charset="0"/>
              </a:rPr>
            </a:br>
            <a:r>
              <a:rPr lang="en-GB" sz="3200" dirty="0" smtClean="0">
                <a:latin typeface="Arial" charset="0"/>
                <a:cs typeface="Arial" charset="0"/>
              </a:rPr>
              <a:t>Quarter ending March 2016</a:t>
            </a:r>
          </a:p>
        </p:txBody>
      </p:sp>
      <p:graphicFrame>
        <p:nvGraphicFramePr>
          <p:cNvPr id="4" name="Chart 3"/>
          <p:cNvGraphicFramePr/>
          <p:nvPr/>
        </p:nvGraphicFramePr>
        <p:xfrm>
          <a:off x="539552" y="1700808"/>
          <a:ext cx="9678516" cy="482453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07504" y="2636912"/>
            <a:ext cx="338554" cy="1440160"/>
          </a:xfrm>
          <a:prstGeom prst="rect">
            <a:avLst/>
          </a:prstGeom>
          <a:noFill/>
        </p:spPr>
        <p:txBody>
          <a:bodyPr vert="vert270" wrap="square" rtlCol="0">
            <a:spAutoFit/>
          </a:bodyPr>
          <a:lstStyle/>
          <a:p>
            <a:r>
              <a:rPr lang="en-GB" sz="1000" b="1" dirty="0" smtClean="0">
                <a:solidFill>
                  <a:schemeClr val="tx1"/>
                </a:solidFill>
              </a:rPr>
              <a:t>DDDs per 1,000 PUs</a:t>
            </a:r>
            <a:endParaRPr lang="en-GB" sz="1000" b="1" dirty="0">
              <a:solidFill>
                <a:schemeClr val="tx1"/>
              </a:solidFill>
            </a:endParaRPr>
          </a:p>
        </p:txBody>
      </p:sp>
      <p:sp>
        <p:nvSpPr>
          <p:cNvPr id="7" name="Rectangle 6"/>
          <p:cNvSpPr/>
          <p:nvPr/>
        </p:nvSpPr>
        <p:spPr>
          <a:xfrm>
            <a:off x="3707904" y="6453336"/>
            <a:ext cx="2347327" cy="246221"/>
          </a:xfrm>
          <a:prstGeom prst="rect">
            <a:avLst/>
          </a:prstGeom>
        </p:spPr>
        <p:txBody>
          <a:bodyPr wrap="square">
            <a:spAutoFit/>
          </a:bodyPr>
          <a:lstStyle/>
          <a:p>
            <a:pPr algn="ctr"/>
            <a:r>
              <a:rPr lang="en-GB" sz="1000" b="1" dirty="0" smtClean="0">
                <a:solidFill>
                  <a:schemeClr val="tx1"/>
                </a:solidFill>
              </a:rPr>
              <a:t>CCG/HB</a:t>
            </a:r>
            <a:endParaRPr lang="en-GB" sz="1000" b="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GB" sz="3200" dirty="0" smtClean="0">
                <a:latin typeface="Arial" charset="0"/>
                <a:cs typeface="Arial" charset="0"/>
              </a:rPr>
              <a:t>Proton pump inhibitors (PPIs)</a:t>
            </a:r>
          </a:p>
        </p:txBody>
      </p:sp>
      <p:sp>
        <p:nvSpPr>
          <p:cNvPr id="3" name="Content Placeholder 2"/>
          <p:cNvSpPr>
            <a:spLocks noGrp="1"/>
          </p:cNvSpPr>
          <p:nvPr>
            <p:ph idx="1"/>
          </p:nvPr>
        </p:nvSpPr>
        <p:spPr>
          <a:xfrm>
            <a:off x="428625" y="1357312"/>
            <a:ext cx="8286750" cy="5072083"/>
          </a:xfrm>
        </p:spPr>
        <p:txBody>
          <a:bodyPr rtlCol="0">
            <a:normAutofit fontScale="92500" lnSpcReduction="20000"/>
          </a:bodyPr>
          <a:lstStyle/>
          <a:p>
            <a:pPr fontAlgn="auto">
              <a:spcBef>
                <a:spcPts val="1200"/>
              </a:spcBef>
              <a:spcAft>
                <a:spcPts val="0"/>
              </a:spcAft>
              <a:buFont typeface="Arial" pitchFamily="34" charset="0"/>
              <a:buChar char="•"/>
              <a:defRPr/>
            </a:pPr>
            <a:r>
              <a:rPr lang="en-GB" sz="1900" dirty="0" smtClean="0">
                <a:latin typeface="Arial" pitchFamily="34" charset="0"/>
                <a:cs typeface="Arial" pitchFamily="34" charset="0"/>
              </a:rPr>
              <a:t>PPI use continues to increase across Wales at a rate of 4% per year. </a:t>
            </a:r>
          </a:p>
          <a:p>
            <a:pPr fontAlgn="auto">
              <a:spcBef>
                <a:spcPts val="1200"/>
              </a:spcBef>
              <a:spcAft>
                <a:spcPts val="0"/>
              </a:spcAft>
              <a:buFont typeface="Arial" pitchFamily="34" charset="0"/>
              <a:buChar char="•"/>
              <a:defRPr/>
            </a:pPr>
            <a:r>
              <a:rPr lang="en-GB" sz="1900" dirty="0" smtClean="0">
                <a:latin typeface="Arial" pitchFamily="34" charset="0"/>
                <a:cs typeface="Arial" pitchFamily="34" charset="0"/>
              </a:rPr>
              <a:t>Aims to encourage a reduction in PPI prescribing due to potentially serious adverse effects linked to long-term use e.g.</a:t>
            </a:r>
          </a:p>
          <a:p>
            <a:pPr lvl="1" fontAlgn="auto">
              <a:spcBef>
                <a:spcPts val="1200"/>
              </a:spcBef>
              <a:spcAft>
                <a:spcPts val="0"/>
              </a:spcAft>
              <a:buFont typeface="Arial" pitchFamily="34" charset="0"/>
              <a:buChar char="–"/>
              <a:defRPr/>
            </a:pPr>
            <a:r>
              <a:rPr lang="en-GB" sz="1500" i="1" dirty="0" smtClean="0">
                <a:latin typeface="Arial" pitchFamily="34" charset="0"/>
                <a:cs typeface="Arial" pitchFamily="34" charset="0"/>
              </a:rPr>
              <a:t>Clostridium </a:t>
            </a:r>
            <a:r>
              <a:rPr lang="en-GB" sz="1500" i="1" dirty="0" err="1">
                <a:latin typeface="Arial" pitchFamily="34" charset="0"/>
                <a:cs typeface="Arial" pitchFamily="34" charset="0"/>
              </a:rPr>
              <a:t>difficile</a:t>
            </a:r>
            <a:r>
              <a:rPr lang="en-GB" sz="1500" dirty="0">
                <a:latin typeface="Arial" pitchFamily="34" charset="0"/>
                <a:cs typeface="Arial" pitchFamily="34" charset="0"/>
              </a:rPr>
              <a:t> </a:t>
            </a:r>
            <a:r>
              <a:rPr lang="en-GB" sz="1500" dirty="0" smtClean="0">
                <a:latin typeface="Arial" pitchFamily="34" charset="0"/>
                <a:cs typeface="Arial" pitchFamily="34" charset="0"/>
              </a:rPr>
              <a:t>infection,</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Hospital- </a:t>
            </a:r>
            <a:r>
              <a:rPr lang="en-GB" sz="1500" dirty="0">
                <a:latin typeface="Arial" pitchFamily="34" charset="0"/>
                <a:cs typeface="Arial" pitchFamily="34" charset="0"/>
              </a:rPr>
              <a:t>and community-acquired </a:t>
            </a:r>
            <a:r>
              <a:rPr lang="en-GB" sz="1500" dirty="0" smtClean="0">
                <a:latin typeface="Arial" pitchFamily="34" charset="0"/>
                <a:cs typeface="Arial" pitchFamily="34" charset="0"/>
              </a:rPr>
              <a:t>pneumonia,</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Hypomagnesaemia,</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Fractures of the hip, wrist and spine</a:t>
            </a:r>
            <a:r>
              <a:rPr lang="en-GB" sz="1600" dirty="0" smtClean="0">
                <a:latin typeface="Arial" pitchFamily="34" charset="0"/>
                <a:cs typeface="Arial" pitchFamily="34" charset="0"/>
              </a:rPr>
              <a:t>.</a:t>
            </a:r>
          </a:p>
          <a:p>
            <a:pPr fontAlgn="auto">
              <a:spcBef>
                <a:spcPts val="1200"/>
              </a:spcBef>
              <a:spcAft>
                <a:spcPts val="0"/>
              </a:spcAft>
              <a:buFont typeface="Arial" pitchFamily="34" charset="0"/>
              <a:buChar char="•"/>
              <a:defRPr/>
            </a:pPr>
            <a:r>
              <a:rPr lang="en-GB" sz="1900" dirty="0" smtClean="0">
                <a:latin typeface="Arial" pitchFamily="34" charset="0"/>
                <a:cs typeface="Arial" pitchFamily="34" charset="0"/>
              </a:rPr>
              <a:t>NICE CG184 recommends offering people requiring long-term management of dyspepsia symptoms an annual review:</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Review medicines which may cause dyspepsia (e.g. calcium channel blockers, nitrates, </a:t>
            </a:r>
            <a:r>
              <a:rPr lang="en-GB" sz="1500" dirty="0" err="1" smtClean="0">
                <a:latin typeface="Arial" pitchFamily="34" charset="0"/>
                <a:cs typeface="Arial" pitchFamily="34" charset="0"/>
              </a:rPr>
              <a:t>theophyllines</a:t>
            </a:r>
            <a:r>
              <a:rPr lang="en-GB" sz="1500" dirty="0" smtClean="0">
                <a:latin typeface="Arial" pitchFamily="34" charset="0"/>
                <a:cs typeface="Arial" pitchFamily="34" charset="0"/>
              </a:rPr>
              <a:t>, </a:t>
            </a:r>
            <a:r>
              <a:rPr lang="en-GB" sz="1500" dirty="0" err="1" smtClean="0">
                <a:latin typeface="Arial" pitchFamily="34" charset="0"/>
                <a:cs typeface="Arial" pitchFamily="34" charset="0"/>
              </a:rPr>
              <a:t>bisphosphonates</a:t>
            </a:r>
            <a:r>
              <a:rPr lang="en-GB" sz="1500" dirty="0" smtClean="0">
                <a:latin typeface="Arial" pitchFamily="34" charset="0"/>
                <a:cs typeface="Arial" pitchFamily="34" charset="0"/>
              </a:rPr>
              <a:t>, corticosteroids and NSAIDs).               </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Encourage people requiring long-term management of dyspepsia symptoms to reduce their use of prescribed medication stepwise: by using the lowest effective dose, by trying 'as-needed' use when appropriate, and by returning to self-treatment with antacid and/or alginate therapy.</a:t>
            </a:r>
          </a:p>
          <a:p>
            <a:pPr fontAlgn="auto">
              <a:spcBef>
                <a:spcPts val="1200"/>
              </a:spcBef>
              <a:spcAft>
                <a:spcPts val="0"/>
              </a:spcAft>
              <a:buFont typeface="Arial" pitchFamily="34" charset="0"/>
              <a:buChar char="•"/>
              <a:defRPr/>
            </a:pPr>
            <a:r>
              <a:rPr lang="en-GB" sz="1900" dirty="0" smtClean="0">
                <a:latin typeface="Arial" pitchFamily="34" charset="0"/>
                <a:cs typeface="Arial" pitchFamily="34" charset="0"/>
              </a:rPr>
              <a:t>Gastro-protection should be considered for people taking high-risk medicines e.g. NSAIDs in osteoarthritis and rheumatoid arthritis.</a:t>
            </a:r>
          </a:p>
          <a:p>
            <a:pPr fontAlgn="auto">
              <a:spcAft>
                <a:spcPts val="0"/>
              </a:spcAft>
              <a:buFont typeface="Arial" pitchFamily="34" charset="0"/>
              <a:buChar char="•"/>
              <a:defRPr/>
            </a:pPr>
            <a:endParaRPr lang="en-GB" sz="1600" dirty="0" smtClean="0">
              <a:latin typeface="Arial" pitchFamily="34" charset="0"/>
              <a:cs typeface="Arial" pitchFamily="34" charset="0"/>
            </a:endParaRPr>
          </a:p>
          <a:p>
            <a:pPr fontAlgn="auto">
              <a:spcBef>
                <a:spcPts val="1200"/>
              </a:spcBef>
              <a:spcAft>
                <a:spcPts val="0"/>
              </a:spcAft>
              <a:defRPr/>
            </a:pPr>
            <a:endParaRPr lang="en-GB" sz="16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fontAlgn="auto">
              <a:spcAft>
                <a:spcPts val="0"/>
              </a:spcAft>
              <a:defRPr/>
            </a:pPr>
            <a:r>
              <a:rPr lang="en-GB" sz="2400" dirty="0" smtClean="0">
                <a:latin typeface="Arial" pitchFamily="34" charset="0"/>
                <a:cs typeface="Arial" pitchFamily="34" charset="0"/>
              </a:rPr>
              <a:t>Trend in bile acid sequestrants, fibrates, nicotinic acid and omega-3 fatty acid compounds as a percentage of total lipid-regulating items</a:t>
            </a:r>
            <a:endParaRPr lang="en-GB" sz="2400" dirty="0">
              <a:latin typeface="Arial" pitchFamily="34" charset="0"/>
              <a:cs typeface="Arial" pitchFamily="34" charset="0"/>
            </a:endParaRPr>
          </a:p>
        </p:txBody>
      </p:sp>
      <p:sp>
        <p:nvSpPr>
          <p:cNvPr id="5" name="TextBox 4"/>
          <p:cNvSpPr txBox="1"/>
          <p:nvPr/>
        </p:nvSpPr>
        <p:spPr>
          <a:xfrm>
            <a:off x="251520" y="1628800"/>
            <a:ext cx="338554" cy="4247317"/>
          </a:xfrm>
          <a:prstGeom prst="rect">
            <a:avLst/>
          </a:prstGeom>
          <a:noFill/>
        </p:spPr>
        <p:txBody>
          <a:bodyPr vert="vert270" wrap="square" rtlCol="0">
            <a:spAutoFit/>
          </a:bodyPr>
          <a:lstStyle/>
          <a:p>
            <a:pPr algn="ctr"/>
            <a:r>
              <a:rPr lang="en-GB" sz="1000" b="1" dirty="0" smtClean="0">
                <a:solidFill>
                  <a:schemeClr val="tx1"/>
                </a:solidFill>
              </a:rPr>
              <a:t>Percentage</a:t>
            </a:r>
            <a:endParaRPr lang="en-GB" sz="1000" b="1" dirty="0">
              <a:solidFill>
                <a:schemeClr val="tx1"/>
              </a:solidFill>
            </a:endParaRPr>
          </a:p>
        </p:txBody>
      </p:sp>
      <p:graphicFrame>
        <p:nvGraphicFramePr>
          <p:cNvPr id="7" name="Content Placeholder 6"/>
          <p:cNvGraphicFramePr>
            <a:graphicFrameLocks noGrp="1"/>
          </p:cNvGraphicFramePr>
          <p:nvPr>
            <p:ph idx="1"/>
          </p:nvPr>
        </p:nvGraphicFramePr>
        <p:xfrm>
          <a:off x="539552" y="1628800"/>
          <a:ext cx="8229600" cy="48245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3532</TotalTime>
  <Words>2481</Words>
  <Application>Microsoft Office PowerPoint</Application>
  <PresentationFormat>On-screen Show (4:3)</PresentationFormat>
  <Paragraphs>277</Paragraphs>
  <Slides>40</Slides>
  <Notes>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National Prescribing Indicators 2016–2017</vt:lpstr>
      <vt:lpstr>National Prescribing Indicators (NPIs) development process</vt:lpstr>
      <vt:lpstr>Prescribing measures – volume measures</vt:lpstr>
      <vt:lpstr>Prescribing measures – denominators</vt:lpstr>
      <vt:lpstr>Slide 5</vt:lpstr>
      <vt:lpstr>Trend in proton pump inhibitor (PPI) prescribing</vt:lpstr>
      <vt:lpstr>PPI DDDs per 1,000 PUs  Quarter ending March 2016</vt:lpstr>
      <vt:lpstr>Proton pump inhibitors (PPIs)</vt:lpstr>
      <vt:lpstr>Trend in bile acid sequestrants, fibrates, nicotinic acid and omega-3 fatty acid compounds as a percentage of total lipid-regulating items</vt:lpstr>
      <vt:lpstr>Items of bile acid sequestrants, fibrates, nicotinic acid and omega-3 fatty acid compounds as a percentage of total lipid-regulating items – Quarter ending March 2016 </vt:lpstr>
      <vt:lpstr>Lipid regulating drugs</vt:lpstr>
      <vt:lpstr>Trend in low strength inhaled corticosteroid (ICS) items as a percentage of all ICS prescribing</vt:lpstr>
      <vt:lpstr>Low strength ICS items as a percentage of all ICS prescribing – Quarter ending March 2016</vt:lpstr>
      <vt:lpstr>Inhaled corticosteroids (ICS)</vt:lpstr>
      <vt:lpstr>Trend in hypnotic and anxiolytic prescribing </vt:lpstr>
      <vt:lpstr>Slide 16</vt:lpstr>
      <vt:lpstr>Hypnotics and anxiolytics</vt:lpstr>
      <vt:lpstr>Trend in tramadol prescribing</vt:lpstr>
      <vt:lpstr>Tramadol DDDs per 1,000 patients  Quarter ending March 2016</vt:lpstr>
      <vt:lpstr>Opioid analgesics – Tramadol</vt:lpstr>
      <vt:lpstr>Trend in gabapentin and pregabalin prescribing</vt:lpstr>
      <vt:lpstr>Gabapentin and pregabalin DDDs per 1,000 patients – Quarter ending March 2016</vt:lpstr>
      <vt:lpstr>Gabapentin and pregabalin</vt:lpstr>
      <vt:lpstr>Trend in total antibacterial prescribing  </vt:lpstr>
      <vt:lpstr>Total antibacterial items per 1,000 STAR-PUs Quarter ending March 2016</vt:lpstr>
      <vt:lpstr>Trend in co-amoxiclav items per 1,000 patients </vt:lpstr>
      <vt:lpstr>Trend in co-amoxiclav items as a percentage of total antibacterial items</vt:lpstr>
      <vt:lpstr>Trend in cephalosporin items per 1,000 patients </vt:lpstr>
      <vt:lpstr>Trend in cephalosporin items as a percentage of total antibacterial items </vt:lpstr>
      <vt:lpstr>Trend in fluoroquinolone items per 1,000 patients</vt:lpstr>
      <vt:lpstr>Trend in fluoroquinolone items as a percentage of total antibacterial items </vt:lpstr>
      <vt:lpstr>Antibiotics</vt:lpstr>
      <vt:lpstr>Trend in NSAID prescribing </vt:lpstr>
      <vt:lpstr>NSAID ADQs per 1,000 STAR-PUs Quarter ending March 2016</vt:lpstr>
      <vt:lpstr>Trend in ibuprofen and naproxen items as a percentage of NSAID prescribing</vt:lpstr>
      <vt:lpstr>Ibuprofen and naproxen items as a percentage of NSAID prescribing – Quarter ending March 2016</vt:lpstr>
      <vt:lpstr>NSAIDs</vt:lpstr>
      <vt:lpstr>Yellow Cards</vt:lpstr>
      <vt:lpstr>Trend in GP Yellow Card reporting</vt:lpstr>
      <vt:lpstr>Slide 40</vt:lpstr>
    </vt:vector>
  </TitlesOfParts>
  <Company>Cardiff &amp; Vale NHS Trust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Prescribing Indicators 2015-2016</dc:title>
  <dc:creator>Ka094296</dc:creator>
  <cp:lastModifiedBy>Chrissie Collier</cp:lastModifiedBy>
  <cp:revision>310</cp:revision>
  <dcterms:created xsi:type="dcterms:W3CDTF">2015-01-26T13:58:41Z</dcterms:created>
  <dcterms:modified xsi:type="dcterms:W3CDTF">2016-07-26T15:38:14Z</dcterms:modified>
</cp:coreProperties>
</file>