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7" r:id="rId2"/>
    <p:sldId id="282" r:id="rId3"/>
    <p:sldId id="308" r:id="rId4"/>
    <p:sldId id="309" r:id="rId5"/>
    <p:sldId id="310" r:id="rId6"/>
    <p:sldId id="257" r:id="rId7"/>
    <p:sldId id="281" r:id="rId8"/>
    <p:sldId id="285" r:id="rId9"/>
    <p:sldId id="258" r:id="rId10"/>
    <p:sldId id="280" r:id="rId11"/>
    <p:sldId id="288" r:id="rId12"/>
    <p:sldId id="259" r:id="rId13"/>
    <p:sldId id="279" r:id="rId14"/>
    <p:sldId id="290" r:id="rId15"/>
    <p:sldId id="260" r:id="rId16"/>
    <p:sldId id="278" r:id="rId17"/>
    <p:sldId id="292" r:id="rId18"/>
    <p:sldId id="261" r:id="rId19"/>
    <p:sldId id="277" r:id="rId20"/>
    <p:sldId id="293" r:id="rId21"/>
    <p:sldId id="262" r:id="rId22"/>
    <p:sldId id="276" r:id="rId23"/>
    <p:sldId id="294" r:id="rId24"/>
    <p:sldId id="263" r:id="rId25"/>
    <p:sldId id="275" r:id="rId26"/>
    <p:sldId id="265" r:id="rId27"/>
    <p:sldId id="264" r:id="rId28"/>
    <p:sldId id="273" r:id="rId29"/>
    <p:sldId id="272" r:id="rId30"/>
    <p:sldId id="266" r:id="rId31"/>
    <p:sldId id="267" r:id="rId32"/>
    <p:sldId id="295" r:id="rId33"/>
    <p:sldId id="268" r:id="rId34"/>
    <p:sldId id="274" r:id="rId35"/>
    <p:sldId id="269" r:id="rId36"/>
    <p:sldId id="271" r:id="rId37"/>
    <p:sldId id="296" r:id="rId38"/>
    <p:sldId id="297" r:id="rId39"/>
    <p:sldId id="311" r:id="rId40"/>
    <p:sldId id="312" r:id="rId41"/>
  </p:sldIdLst>
  <p:sldSz cx="9144000" cy="6858000" type="screen4x3"/>
  <p:notesSz cx="7099300" cy="10234613"/>
  <p:defaultTextStyle>
    <a:defPPr>
      <a:defRPr lang="en-US"/>
    </a:defPPr>
    <a:lvl1pPr algn="l" rtl="0" fontAlgn="base">
      <a:spcBef>
        <a:spcPct val="0"/>
      </a:spcBef>
      <a:spcAft>
        <a:spcPct val="0"/>
      </a:spcAft>
      <a:defRPr kern="1200">
        <a:solidFill>
          <a:schemeClr val="accent2"/>
        </a:solidFill>
        <a:latin typeface="Arial" charset="0"/>
        <a:ea typeface="+mn-ea"/>
        <a:cs typeface="+mn-cs"/>
      </a:defRPr>
    </a:lvl1pPr>
    <a:lvl2pPr marL="457200" algn="l" rtl="0" fontAlgn="base">
      <a:spcBef>
        <a:spcPct val="0"/>
      </a:spcBef>
      <a:spcAft>
        <a:spcPct val="0"/>
      </a:spcAft>
      <a:defRPr kern="1200">
        <a:solidFill>
          <a:schemeClr val="accent2"/>
        </a:solidFill>
        <a:latin typeface="Arial" charset="0"/>
        <a:ea typeface="+mn-ea"/>
        <a:cs typeface="+mn-cs"/>
      </a:defRPr>
    </a:lvl2pPr>
    <a:lvl3pPr marL="914400" algn="l" rtl="0" fontAlgn="base">
      <a:spcBef>
        <a:spcPct val="0"/>
      </a:spcBef>
      <a:spcAft>
        <a:spcPct val="0"/>
      </a:spcAft>
      <a:defRPr kern="1200">
        <a:solidFill>
          <a:schemeClr val="accent2"/>
        </a:solidFill>
        <a:latin typeface="Arial" charset="0"/>
        <a:ea typeface="+mn-ea"/>
        <a:cs typeface="+mn-cs"/>
      </a:defRPr>
    </a:lvl3pPr>
    <a:lvl4pPr marL="1371600" algn="l" rtl="0" fontAlgn="base">
      <a:spcBef>
        <a:spcPct val="0"/>
      </a:spcBef>
      <a:spcAft>
        <a:spcPct val="0"/>
      </a:spcAft>
      <a:defRPr kern="1200">
        <a:solidFill>
          <a:schemeClr val="accent2"/>
        </a:solidFill>
        <a:latin typeface="Arial" charset="0"/>
        <a:ea typeface="+mn-ea"/>
        <a:cs typeface="+mn-cs"/>
      </a:defRPr>
    </a:lvl4pPr>
    <a:lvl5pPr marL="1828800" algn="l" rtl="0" fontAlgn="base">
      <a:spcBef>
        <a:spcPct val="0"/>
      </a:spcBef>
      <a:spcAft>
        <a:spcPct val="0"/>
      </a:spcAft>
      <a:defRPr kern="1200">
        <a:solidFill>
          <a:schemeClr val="accent2"/>
        </a:solidFill>
        <a:latin typeface="Arial" charset="0"/>
        <a:ea typeface="+mn-ea"/>
        <a:cs typeface="+mn-cs"/>
      </a:defRPr>
    </a:lvl5pPr>
    <a:lvl6pPr marL="2286000" algn="l" defTabSz="914400" rtl="0" eaLnBrk="1" latinLnBrk="0" hangingPunct="1">
      <a:defRPr kern="1200">
        <a:solidFill>
          <a:schemeClr val="accent2"/>
        </a:solidFill>
        <a:latin typeface="Arial" charset="0"/>
        <a:ea typeface="+mn-ea"/>
        <a:cs typeface="+mn-cs"/>
      </a:defRPr>
    </a:lvl6pPr>
    <a:lvl7pPr marL="2743200" algn="l" defTabSz="914400" rtl="0" eaLnBrk="1" latinLnBrk="0" hangingPunct="1">
      <a:defRPr kern="1200">
        <a:solidFill>
          <a:schemeClr val="accent2"/>
        </a:solidFill>
        <a:latin typeface="Arial" charset="0"/>
        <a:ea typeface="+mn-ea"/>
        <a:cs typeface="+mn-cs"/>
      </a:defRPr>
    </a:lvl7pPr>
    <a:lvl8pPr marL="3200400" algn="l" defTabSz="914400" rtl="0" eaLnBrk="1" latinLnBrk="0" hangingPunct="1">
      <a:defRPr kern="1200">
        <a:solidFill>
          <a:schemeClr val="accent2"/>
        </a:solidFill>
        <a:latin typeface="Arial" charset="0"/>
        <a:ea typeface="+mn-ea"/>
        <a:cs typeface="+mn-cs"/>
      </a:defRPr>
    </a:lvl8pPr>
    <a:lvl9pPr marL="3657600" algn="l" defTabSz="914400" rtl="0" eaLnBrk="1" latinLnBrk="0" hangingPunct="1">
      <a:defRPr kern="1200">
        <a:solidFill>
          <a:schemeClr val="accent2"/>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ew Tree" initials="YT" lastIdx="24" clrIdx="0"/>
  <p:cmAuthor id="1" name="ka086364" initials="kh"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07" autoAdjust="0"/>
    <p:restoredTop sz="94660"/>
  </p:normalViewPr>
  <p:slideViewPr>
    <p:cSldViewPr>
      <p:cViewPr>
        <p:scale>
          <a:sx n="100" d="100"/>
          <a:sy n="100" d="100"/>
        </p:scale>
        <p:origin x="-1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Ka094296\Desktop\Data%20to%20Dec%202014%20CCG%20and%20HB%20-%20AWMSG.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Ka094296\Desktop\Data%20to%20Dec%202014%20CCG%20and%20HB%20-%20AWMSG.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Ka094296\Desktop\Data%20to%20Dec%202014%20CCG%20and%20HB%20-%20AWMSG.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Ka094296\Desktop\Data%20to%20Dec%202014%20CCG%20and%20HB%20-%20AWMSG.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Documents%20and%20Settings\Ka094296\Desktop\Data%20to%20Dec%202014%20CCG%20and%20HB%20-%20AWMSG.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Documents%20and%20Settings\Ka094296\Desktop\Data%20to%20Dec%202014%20CCG%20and%20HB%20-%20AWMSG.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Documents%20and%20Settings\Ka094296\Desktop\Data%20to%20Dec%202014%20CCG%20and%20HB%20-%20AWMSG.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Documents%20and%20Settings\Ka094296\Desktop\Data%20to%20Dec%202014%20CCG%20and%20HB%20-%20AWMSG.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Documents%20and%20Settings\Ka094296\Desktop\Data%20to%20Dec%202014%20CCG%20and%20HB%20-%20AWMSG.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barChart>
        <c:barDir val="col"/>
        <c:grouping val="clustered"/>
        <c:ser>
          <c:idx val="0"/>
          <c:order val="0"/>
          <c:tx>
            <c:strRef>
              <c:f>PPIs!$B$2</c:f>
              <c:strCache>
                <c:ptCount val="1"/>
                <c:pt idx="0">
                  <c:v>DDDs/1,000 PUs</c:v>
                </c:pt>
              </c:strCache>
            </c:strRef>
          </c:tx>
          <c:dPt>
            <c:idx val="128"/>
            <c:spPr>
              <a:solidFill>
                <a:schemeClr val="tx1"/>
              </a:solidFill>
            </c:spPr>
          </c:dPt>
          <c:dPt>
            <c:idx val="129"/>
            <c:spPr>
              <a:solidFill>
                <a:srgbClr val="558ED5"/>
              </a:solidFill>
              <a:ln>
                <a:noFill/>
              </a:ln>
            </c:spPr>
          </c:dPt>
          <c:dPt>
            <c:idx val="138"/>
            <c:spPr>
              <a:solidFill>
                <a:prstClr val="black"/>
              </a:solidFill>
            </c:spPr>
          </c:dPt>
          <c:dPt>
            <c:idx val="140"/>
            <c:spPr>
              <a:solidFill>
                <a:srgbClr val="558ED5"/>
              </a:solidFill>
              <a:ln>
                <a:solidFill>
                  <a:srgbClr val="558ED5"/>
                </a:solidFill>
              </a:ln>
            </c:spPr>
          </c:dPt>
          <c:dPt>
            <c:idx val="148"/>
            <c:spPr>
              <a:solidFill>
                <a:srgbClr val="558ED5"/>
              </a:solidFill>
              <a:ln>
                <a:noFill/>
              </a:ln>
            </c:spPr>
          </c:dPt>
          <c:dPt>
            <c:idx val="149"/>
            <c:spPr>
              <a:solidFill>
                <a:schemeClr val="tx1"/>
              </a:solidFill>
            </c:spPr>
          </c:dPt>
          <c:dPt>
            <c:idx val="153"/>
            <c:spPr>
              <a:solidFill>
                <a:srgbClr val="558ED5"/>
              </a:solidFill>
              <a:ln>
                <a:noFill/>
              </a:ln>
            </c:spPr>
          </c:dPt>
          <c:dPt>
            <c:idx val="154"/>
            <c:spPr>
              <a:solidFill>
                <a:schemeClr val="tx1"/>
              </a:solidFill>
              <a:ln>
                <a:noFill/>
              </a:ln>
            </c:spPr>
          </c:dPt>
          <c:dPt>
            <c:idx val="158"/>
            <c:spPr>
              <a:solidFill>
                <a:srgbClr val="558ED5"/>
              </a:solidFill>
            </c:spPr>
          </c:dPt>
          <c:dPt>
            <c:idx val="174"/>
            <c:spPr>
              <a:solidFill>
                <a:schemeClr val="tx1"/>
              </a:solidFill>
            </c:spPr>
          </c:dPt>
          <c:dPt>
            <c:idx val="175"/>
            <c:spPr>
              <a:solidFill>
                <a:srgbClr val="558ED5"/>
              </a:solidFill>
            </c:spPr>
          </c:dPt>
          <c:dPt>
            <c:idx val="182"/>
            <c:spPr>
              <a:solidFill>
                <a:srgbClr val="558ED5"/>
              </a:solidFill>
              <a:ln>
                <a:noFill/>
              </a:ln>
            </c:spPr>
          </c:dPt>
          <c:dPt>
            <c:idx val="191"/>
            <c:spPr>
              <a:ln>
                <a:noFill/>
              </a:ln>
            </c:spPr>
          </c:dPt>
          <c:dPt>
            <c:idx val="192"/>
            <c:spPr>
              <a:solidFill>
                <a:srgbClr val="558ED5"/>
              </a:solidFill>
              <a:ln>
                <a:solidFill>
                  <a:schemeClr val="accent1"/>
                </a:solidFill>
              </a:ln>
            </c:spPr>
          </c:dPt>
          <c:dPt>
            <c:idx val="195"/>
            <c:spPr>
              <a:solidFill>
                <a:schemeClr val="tx1"/>
              </a:solidFill>
              <a:ln>
                <a:noFill/>
              </a:ln>
            </c:spPr>
          </c:dPt>
          <c:dPt>
            <c:idx val="200"/>
            <c:spPr>
              <a:solidFill>
                <a:schemeClr val="tx1"/>
              </a:solidFill>
            </c:spPr>
          </c:dPt>
          <c:cat>
            <c:strRef>
              <c:f>PPIs!$A$3:$A$220</c:f>
              <c:strCache>
                <c:ptCount val="218"/>
                <c:pt idx="0">
                  <c:v>PCT WANDSWORTH CCG</c:v>
                </c:pt>
                <c:pt idx="1">
                  <c:v>PCT LAMBETH CCG</c:v>
                </c:pt>
                <c:pt idx="2">
                  <c:v>PCT CITY AND HACKNEY CCG</c:v>
                </c:pt>
                <c:pt idx="3">
                  <c:v>PCT NEWHAM CCG</c:v>
                </c:pt>
                <c:pt idx="4">
                  <c:v>PCT HARINGEY CCG</c:v>
                </c:pt>
                <c:pt idx="5">
                  <c:v>PCT WEST LONDON (K&amp;C &amp; QPP) CCG</c:v>
                </c:pt>
                <c:pt idx="6">
                  <c:v>PCT LEICESTER CITY CCG</c:v>
                </c:pt>
                <c:pt idx="7">
                  <c:v>PCT RICHMOND CCG</c:v>
                </c:pt>
                <c:pt idx="8">
                  <c:v>PCT CAMDEN CCG</c:v>
                </c:pt>
                <c:pt idx="9">
                  <c:v>PCT HAMMERSMITH AND FULHAM CCG</c:v>
                </c:pt>
                <c:pt idx="10">
                  <c:v>PCT WALTHAM FOREST CCG</c:v>
                </c:pt>
                <c:pt idx="11">
                  <c:v>PCT SOUTHWARK CCG</c:v>
                </c:pt>
                <c:pt idx="12">
                  <c:v>PCT KINGSTON CCG</c:v>
                </c:pt>
                <c:pt idx="13">
                  <c:v>PCT MERTON CCG</c:v>
                </c:pt>
                <c:pt idx="14">
                  <c:v>PCT CENTRAL LONDON (WESTMINSTER) CCG</c:v>
                </c:pt>
                <c:pt idx="15">
                  <c:v>PCT LEWISHAM CCG</c:v>
                </c:pt>
                <c:pt idx="16">
                  <c:v>PCT NORTH WEST SURREY CCG</c:v>
                </c:pt>
                <c:pt idx="17">
                  <c:v>PCT BRIGHTON &amp; HOVE CCG</c:v>
                </c:pt>
                <c:pt idx="18">
                  <c:v>PCT WINDSOR, ASCOT AND MAIDENHEAD CCG</c:v>
                </c:pt>
                <c:pt idx="19">
                  <c:v>PCT ISLINGTON CCG</c:v>
                </c:pt>
                <c:pt idx="20">
                  <c:v>PCT SOUTH READING CCG</c:v>
                </c:pt>
                <c:pt idx="21">
                  <c:v>PCT GUILDFORD AND WAVERLEY CCG</c:v>
                </c:pt>
                <c:pt idx="22">
                  <c:v>PCT BARKING &amp; DAGENHAM CCG</c:v>
                </c:pt>
                <c:pt idx="23">
                  <c:v>PCT EALING CCG</c:v>
                </c:pt>
                <c:pt idx="24">
                  <c:v>PCT NORWICH CCG</c:v>
                </c:pt>
                <c:pt idx="25">
                  <c:v>PCT EAST LEICESTERSHIRE AND RUTLAND CCG</c:v>
                </c:pt>
                <c:pt idx="26">
                  <c:v>PCT BRACKNELL AND ASCOT CCG</c:v>
                </c:pt>
                <c:pt idx="27">
                  <c:v>PCT HOUNSLOW CCG</c:v>
                </c:pt>
                <c:pt idx="28">
                  <c:v>PCT CHILTERN CCG</c:v>
                </c:pt>
                <c:pt idx="29">
                  <c:v>PCT THURROCK CCG</c:v>
                </c:pt>
                <c:pt idx="30">
                  <c:v>PCT WEST LEICESTERSHIRE CCG</c:v>
                </c:pt>
                <c:pt idx="31">
                  <c:v>PCT WOKINGHAM CCG</c:v>
                </c:pt>
                <c:pt idx="32">
                  <c:v>PCT ENFIELD CCG</c:v>
                </c:pt>
                <c:pt idx="33">
                  <c:v>PCT SURREY DOWNS CCG</c:v>
                </c:pt>
                <c:pt idx="34">
                  <c:v>PCT TOWER HAMLETS CCG</c:v>
                </c:pt>
                <c:pt idx="35">
                  <c:v>PCT BRENT CCG</c:v>
                </c:pt>
                <c:pt idx="36">
                  <c:v>PCT GREENWICH CCG</c:v>
                </c:pt>
                <c:pt idx="37">
                  <c:v>PCT BRADFORD CITY CCG</c:v>
                </c:pt>
                <c:pt idx="38">
                  <c:v>PCT SLOUGH CCG</c:v>
                </c:pt>
                <c:pt idx="39">
                  <c:v>PCT MILTON KEYNES CCG</c:v>
                </c:pt>
                <c:pt idx="40">
                  <c:v>PCT REDBRIDGE CCG</c:v>
                </c:pt>
                <c:pt idx="41">
                  <c:v>PCT NEWBURY AND DISTRICT CCG</c:v>
                </c:pt>
                <c:pt idx="42">
                  <c:v>PCT BIRMINGHAM SOUTH AND CENTRAL CCG</c:v>
                </c:pt>
                <c:pt idx="43">
                  <c:v>PCT HILLINGDON CCG</c:v>
                </c:pt>
                <c:pt idx="44">
                  <c:v>PCT CROYDON CCG</c:v>
                </c:pt>
                <c:pt idx="45">
                  <c:v>PCT DUDLEY CCG</c:v>
                </c:pt>
                <c:pt idx="46">
                  <c:v>PCT HERTS VALLEYS CCG</c:v>
                </c:pt>
                <c:pt idx="47">
                  <c:v>PCT BASILDON AND BRENTWOOD CCG</c:v>
                </c:pt>
                <c:pt idx="48">
                  <c:v>PCT NOTTINGHAM CITY CCG</c:v>
                </c:pt>
                <c:pt idx="49">
                  <c:v>PCT HARROW CCG</c:v>
                </c:pt>
                <c:pt idx="50">
                  <c:v>PCT BARNET CCG</c:v>
                </c:pt>
                <c:pt idx="51">
                  <c:v>PCT MEDWAY CCG</c:v>
                </c:pt>
                <c:pt idx="52">
                  <c:v>PCT NORTH &amp; WEST READING CCG</c:v>
                </c:pt>
                <c:pt idx="53">
                  <c:v>PCT OXFORDSHIRE CCG</c:v>
                </c:pt>
                <c:pt idx="54">
                  <c:v>PCT SOUTHEND CCG</c:v>
                </c:pt>
                <c:pt idx="55">
                  <c:v>PCT WOLVERHAMPTON CCG</c:v>
                </c:pt>
                <c:pt idx="56">
                  <c:v>PCT EAST SURREY CCG</c:v>
                </c:pt>
                <c:pt idx="57">
                  <c:v>PCT HORSHAM AND MID SUSSEX CCG</c:v>
                </c:pt>
                <c:pt idx="58">
                  <c:v>PCT RUSHCLIFFE CCG</c:v>
                </c:pt>
                <c:pt idx="59">
                  <c:v>PCT AYLESBURY VALE CCG</c:v>
                </c:pt>
                <c:pt idx="60">
                  <c:v>PCT SURREY HEATH CCG</c:v>
                </c:pt>
                <c:pt idx="61">
                  <c:v>PCT SE STAFFS &amp; SEISDON PENINSULAR CCG</c:v>
                </c:pt>
                <c:pt idx="62">
                  <c:v>PCT SOUTHAMPTON CCG</c:v>
                </c:pt>
                <c:pt idx="63">
                  <c:v>PCT LUTON CCG</c:v>
                </c:pt>
                <c:pt idx="64">
                  <c:v>PCT SUTTON CCG</c:v>
                </c:pt>
                <c:pt idx="65">
                  <c:v>PCT WALSALL CCG</c:v>
                </c:pt>
                <c:pt idx="66">
                  <c:v>PCT NORTH EAST HAMPSHIRE AND FARNHAM CCG</c:v>
                </c:pt>
                <c:pt idx="67">
                  <c:v>PCT BIRMINGHAM CROSSCITY CCG</c:v>
                </c:pt>
                <c:pt idx="68">
                  <c:v>PCT BROMLEY CCG</c:v>
                </c:pt>
                <c:pt idx="69">
                  <c:v>PCT NOTTINGHAM WEST CCG</c:v>
                </c:pt>
                <c:pt idx="70">
                  <c:v>PCT EAST AND NORTH HERTFORDSHIRE CCG</c:v>
                </c:pt>
                <c:pt idx="71">
                  <c:v>PCT HULL CCG</c:v>
                </c:pt>
                <c:pt idx="72">
                  <c:v>PCT SANDWELL AND WEST BIRMINGHAM CCG</c:v>
                </c:pt>
                <c:pt idx="73">
                  <c:v>PCT CASTLE POINT AND ROCHFORD CCG</c:v>
                </c:pt>
                <c:pt idx="74">
                  <c:v>PCT BRISTOL CCG</c:v>
                </c:pt>
                <c:pt idx="75">
                  <c:v>PCT BEDFORDSHIRE CCG</c:v>
                </c:pt>
                <c:pt idx="76">
                  <c:v>PCT BEXLEY CCG</c:v>
                </c:pt>
                <c:pt idx="77">
                  <c:v>PCT CRAWLEY CCG</c:v>
                </c:pt>
                <c:pt idx="78">
                  <c:v>PCT GLOUCESTERSHIRE CCG</c:v>
                </c:pt>
                <c:pt idx="79">
                  <c:v>PCT HAVERING CCG</c:v>
                </c:pt>
                <c:pt idx="80">
                  <c:v>PCT CENTRAL MANCHESTER CCG</c:v>
                </c:pt>
                <c:pt idx="81">
                  <c:v>PCT CAMBRIDGESHIRE AND PETERBOROUGH CCG</c:v>
                </c:pt>
                <c:pt idx="82">
                  <c:v>PCT EAST STAFFORDSHIRE CCG</c:v>
                </c:pt>
                <c:pt idx="83">
                  <c:v>PCT GREATER PRESTON CCG</c:v>
                </c:pt>
                <c:pt idx="84">
                  <c:v>PCT AIREDALE, WHARFEDALE AND CRAVEN CCG</c:v>
                </c:pt>
                <c:pt idx="85">
                  <c:v>PCT DARTFORD, GRAVESHAM AND SWANLEY CCG</c:v>
                </c:pt>
                <c:pt idx="86">
                  <c:v>PCT NEWCASTLE NORTH AND EAST CCG</c:v>
                </c:pt>
                <c:pt idx="87">
                  <c:v>PCT WYRE FOREST CCG</c:v>
                </c:pt>
                <c:pt idx="88">
                  <c:v>PCT HIGH WEALD LEWES HAVENS CCG</c:v>
                </c:pt>
                <c:pt idx="89">
                  <c:v>PCT REDDITCH AND BROMSGROVE CCG</c:v>
                </c:pt>
                <c:pt idx="90">
                  <c:v>PCT NORTH NORFOLK CCG</c:v>
                </c:pt>
                <c:pt idx="91">
                  <c:v>PCT SOLIHULL CCG</c:v>
                </c:pt>
                <c:pt idx="92">
                  <c:v>PCT BRADFORD DISTRICTS CCG</c:v>
                </c:pt>
                <c:pt idx="93">
                  <c:v>PCT SOUTHERN DERBYSHIRE CCG</c:v>
                </c:pt>
                <c:pt idx="94">
                  <c:v>PCT COVENTRY AND RUGBY CCG</c:v>
                </c:pt>
                <c:pt idx="95">
                  <c:v>PCT SWALE CCG</c:v>
                </c:pt>
                <c:pt idx="96">
                  <c:v>PCT WEST HAMPSHIRE CCG</c:v>
                </c:pt>
                <c:pt idx="97">
                  <c:v>PCT BATH AND NORTH EAST SOMERSET CCG</c:v>
                </c:pt>
                <c:pt idx="98">
                  <c:v>PCT WEST ESSEX CCG</c:v>
                </c:pt>
                <c:pt idx="99">
                  <c:v>PCT GREATER HUDDERSFIELD CCG</c:v>
                </c:pt>
                <c:pt idx="100">
                  <c:v>PCT NORTH HAMPSHIRE CCG</c:v>
                </c:pt>
                <c:pt idx="101">
                  <c:v>PCT LEEDS WEST CCG</c:v>
                </c:pt>
                <c:pt idx="102">
                  <c:v>PCT SOUTH WORCESTERSHIRE CCG</c:v>
                </c:pt>
                <c:pt idx="103">
                  <c:v>PCT WEST KENT CCG</c:v>
                </c:pt>
                <c:pt idx="104">
                  <c:v>PCT HEREFORDSHIRE CCG</c:v>
                </c:pt>
                <c:pt idx="105">
                  <c:v>PCT CHORLEY AND SOUTH RIBBLE CCG</c:v>
                </c:pt>
                <c:pt idx="106">
                  <c:v>PCT NOTTINGHAM NORTH &amp; EAST CCG</c:v>
                </c:pt>
                <c:pt idx="107">
                  <c:v>PCT SOUTH NORFOLK CCG</c:v>
                </c:pt>
                <c:pt idx="108">
                  <c:v>PCT SOUTH WARWICKSHIRE CCG</c:v>
                </c:pt>
                <c:pt idx="109">
                  <c:v>PCT LEEDS NORTH CCG</c:v>
                </c:pt>
                <c:pt idx="110">
                  <c:v>PCT CANTERBURY AND COASTAL CCG</c:v>
                </c:pt>
                <c:pt idx="111">
                  <c:v>PCT EREWASH CCG</c:v>
                </c:pt>
                <c:pt idx="112">
                  <c:v>PCT ASHFORD CCG</c:v>
                </c:pt>
                <c:pt idx="113">
                  <c:v>PCT NORTH KIRKLEES CCG</c:v>
                </c:pt>
                <c:pt idx="114">
                  <c:v>PCT MID ESSEX CCG</c:v>
                </c:pt>
                <c:pt idx="115">
                  <c:v>PCT VALE OF YORK CCG</c:v>
                </c:pt>
                <c:pt idx="116">
                  <c:v>PCT NENE CCG</c:v>
                </c:pt>
                <c:pt idx="117">
                  <c:v>PCT WEST SUFFOLK CCG</c:v>
                </c:pt>
                <c:pt idx="118">
                  <c:v>PCT STOCKPORT CCG</c:v>
                </c:pt>
                <c:pt idx="119">
                  <c:v>PCT NORTH SOMERSET CCG</c:v>
                </c:pt>
                <c:pt idx="120">
                  <c:v>PCT DORSET CCG</c:v>
                </c:pt>
                <c:pt idx="121">
                  <c:v>PCT SOUTH GLOUCESTERSHIRE CCG</c:v>
                </c:pt>
                <c:pt idx="122">
                  <c:v>PCT WARWICKSHIRE NORTH CCG</c:v>
                </c:pt>
                <c:pt idx="123">
                  <c:v>PCT NORTH DERBYSHIRE CCG</c:v>
                </c:pt>
                <c:pt idx="124">
                  <c:v>PCT WILTSHIRE CCG</c:v>
                </c:pt>
                <c:pt idx="125">
                  <c:v>PCT LINCOLNSHIRE WEST CCG</c:v>
                </c:pt>
                <c:pt idx="126">
                  <c:v>PCT TELFORD &amp; WREKIN CCG</c:v>
                </c:pt>
                <c:pt idx="127">
                  <c:v>PCT GREAT YARMOUTH &amp; WAVENEY CCG</c:v>
                </c:pt>
                <c:pt idx="128">
                  <c:v>Hywel Dda </c:v>
                </c:pt>
                <c:pt idx="129">
                  <c:v>PCT CALDERDALE CCG</c:v>
                </c:pt>
                <c:pt idx="130">
                  <c:v>PCT NEWARK &amp; SHERWOOD CCG</c:v>
                </c:pt>
                <c:pt idx="131">
                  <c:v>PCT WEST LANCASHIRE CCG</c:v>
                </c:pt>
                <c:pt idx="132">
                  <c:v>PCT HARROGATE AND RURAL DISTRICT CCG</c:v>
                </c:pt>
                <c:pt idx="133">
                  <c:v>PCT SWINDON CCG</c:v>
                </c:pt>
                <c:pt idx="134">
                  <c:v>PCT NORTH EAST ESSEX CCG</c:v>
                </c:pt>
                <c:pt idx="135">
                  <c:v>PCT PORTSMOUTH CCG</c:v>
                </c:pt>
                <c:pt idx="136">
                  <c:v>PCT NORTH, EAST, WEST DEVON CCG</c:v>
                </c:pt>
                <c:pt idx="137">
                  <c:v>PCT DARLINGTON CCG</c:v>
                </c:pt>
                <c:pt idx="138">
                  <c:v>Cardiff And Vale </c:v>
                </c:pt>
                <c:pt idx="139">
                  <c:v>PCT ISLE OF WIGHT CCG</c:v>
                </c:pt>
                <c:pt idx="140">
                  <c:v>PCT NORTH EAST LINCOLNSHIRE CCG</c:v>
                </c:pt>
                <c:pt idx="141">
                  <c:v>PCT SOMERSET CCG</c:v>
                </c:pt>
                <c:pt idx="142">
                  <c:v>PCT CANNOCK CHASE CCG</c:v>
                </c:pt>
                <c:pt idx="143">
                  <c:v>PCT EAST RIDING OF YORKSHIRE CCG</c:v>
                </c:pt>
                <c:pt idx="144">
                  <c:v>PCT STAFFORD AND SURROUNDS CCG</c:v>
                </c:pt>
                <c:pt idx="145">
                  <c:v>PCT IPSWICH AND EAST SUFFOLK CCG</c:v>
                </c:pt>
                <c:pt idx="146">
                  <c:v>PCT HARTLEPOOL AND STOCKTON-ON-TEES CCG</c:v>
                </c:pt>
                <c:pt idx="147">
                  <c:v>PCT WEST NORFOLK CCG</c:v>
                </c:pt>
                <c:pt idx="148">
                  <c:v>PCT SOUTH WEST LINCOLNSHIRE CCG</c:v>
                </c:pt>
                <c:pt idx="149">
                  <c:v>Cwm Taf </c:v>
                </c:pt>
                <c:pt idx="150">
                  <c:v>PCT SUNDERLAND CCG</c:v>
                </c:pt>
                <c:pt idx="151">
                  <c:v>PCT EASTBOURNE, HAILSHAM AND SEAFORD CCG</c:v>
                </c:pt>
                <c:pt idx="152">
                  <c:v>PCT EASTERN CHESHIRE CCG</c:v>
                </c:pt>
                <c:pt idx="153">
                  <c:v>PCT CORBY CCG</c:v>
                </c:pt>
                <c:pt idx="154">
                  <c:v>Abertawe Bro Morgannwg </c:v>
                </c:pt>
                <c:pt idx="155">
                  <c:v>PCT BURY CCG</c:v>
                </c:pt>
                <c:pt idx="156">
                  <c:v>PCT SHEFFIELD CCG</c:v>
                </c:pt>
                <c:pt idx="157">
                  <c:v>PCT COASTAL WEST SUSSEX CCG</c:v>
                </c:pt>
                <c:pt idx="158">
                  <c:v>PCT SOUTH DEVON AND TORBAY CCG</c:v>
                </c:pt>
                <c:pt idx="159">
                  <c:v>PCT SOUTH EASTERN HAMPSHIRE CCG</c:v>
                </c:pt>
                <c:pt idx="160">
                  <c:v>PCT MANSFIELD &amp; ASHFIELD CCG</c:v>
                </c:pt>
                <c:pt idx="161">
                  <c:v>PCT LEEDS SOUTH AND EAST CCG</c:v>
                </c:pt>
                <c:pt idx="162">
                  <c:v>PCT ROTHERHAM CCG</c:v>
                </c:pt>
                <c:pt idx="163">
                  <c:v>PCT CUMBRIA CCG</c:v>
                </c:pt>
                <c:pt idx="164">
                  <c:v>PCT SOUTH TYNESIDE CCG</c:v>
                </c:pt>
                <c:pt idx="165">
                  <c:v>PCT SHROPSHIRE CCG</c:v>
                </c:pt>
                <c:pt idx="166">
                  <c:v>PCT FAREHAM AND GOSPORT CCG</c:v>
                </c:pt>
                <c:pt idx="167">
                  <c:v>PCT TRAFFORD CCG</c:v>
                </c:pt>
                <c:pt idx="168">
                  <c:v>PCT NORTH TYNESIDE CCG</c:v>
                </c:pt>
                <c:pt idx="169">
                  <c:v>PCT SOUTH LINCOLNSHIRE CCG</c:v>
                </c:pt>
                <c:pt idx="170">
                  <c:v>PCT SOUTH KENT COAST CCG</c:v>
                </c:pt>
                <c:pt idx="171">
                  <c:v>PCT THANET CCG</c:v>
                </c:pt>
                <c:pt idx="172">
                  <c:v>PCT WEST CHESHIRE CCG</c:v>
                </c:pt>
                <c:pt idx="173">
                  <c:v>PCT KNOWSLEY CCG</c:v>
                </c:pt>
                <c:pt idx="174">
                  <c:v>Powys </c:v>
                </c:pt>
                <c:pt idx="175">
                  <c:v>PCT NORTH LINCOLNSHIRE CCG</c:v>
                </c:pt>
                <c:pt idx="176">
                  <c:v>PCT GATESHEAD CCG</c:v>
                </c:pt>
                <c:pt idx="177">
                  <c:v>PCT HAMBLETON, RICHMONDSHIRE AND WHITBY CCG</c:v>
                </c:pt>
                <c:pt idx="178">
                  <c:v>PCT NORTHUMBERLAND CCG</c:v>
                </c:pt>
                <c:pt idx="179">
                  <c:v>PCT SCARBOROUGH AND RYEDALE CCG</c:v>
                </c:pt>
                <c:pt idx="180">
                  <c:v>PCT WAKEFIELD CCG</c:v>
                </c:pt>
                <c:pt idx="181">
                  <c:v>PCT SALFORD CCG</c:v>
                </c:pt>
                <c:pt idx="182">
                  <c:v>PCT LANCASHIRE NORTH CCG</c:v>
                </c:pt>
                <c:pt idx="183">
                  <c:v>PCT STOKE ON TRENT CCG</c:v>
                </c:pt>
                <c:pt idx="184">
                  <c:v>PCT BOLTON CCG</c:v>
                </c:pt>
                <c:pt idx="185">
                  <c:v>PCT KERNOW CCG</c:v>
                </c:pt>
                <c:pt idx="186">
                  <c:v>PCT HARDWICK CCG</c:v>
                </c:pt>
                <c:pt idx="187">
                  <c:v>PCT SOUTHPORT AND FORMBY CCG</c:v>
                </c:pt>
                <c:pt idx="188">
                  <c:v>PCT NEWCASTLE WEST CCG</c:v>
                </c:pt>
                <c:pt idx="189">
                  <c:v>PCT SOUTH MANCHESTER CCG</c:v>
                </c:pt>
                <c:pt idx="190">
                  <c:v>PCT ST HELENS CCG</c:v>
                </c:pt>
                <c:pt idx="191">
                  <c:v>PCT BASSETLAW CCG</c:v>
                </c:pt>
                <c:pt idx="192">
                  <c:v>PCT OLDHAM CCG</c:v>
                </c:pt>
                <c:pt idx="193">
                  <c:v>PCT SOUTH TEES CCG</c:v>
                </c:pt>
                <c:pt idx="194">
                  <c:v>PCT NORTH STAFFORDSHIRE CCG</c:v>
                </c:pt>
                <c:pt idx="195">
                  <c:v>Betsi Cadwaladr </c:v>
                </c:pt>
                <c:pt idx="196">
                  <c:v>PCT NORTH MANCHESTER CCG</c:v>
                </c:pt>
                <c:pt idx="197">
                  <c:v>PCT TAMESIDE AND GLOSSOP CCG</c:v>
                </c:pt>
                <c:pt idx="198">
                  <c:v>PCT HASTINGS &amp; ROTHER CCG</c:v>
                </c:pt>
                <c:pt idx="199">
                  <c:v>PCT DONCASTER CCG</c:v>
                </c:pt>
                <c:pt idx="200">
                  <c:v>Aneurin Bevan </c:v>
                </c:pt>
                <c:pt idx="201">
                  <c:v>PCT EAST LANCASHIRE CCG</c:v>
                </c:pt>
                <c:pt idx="202">
                  <c:v>PCT WARRINGTON CCG</c:v>
                </c:pt>
                <c:pt idx="203">
                  <c:v>PCT BLACKBURN WITH DARWEN CCG</c:v>
                </c:pt>
                <c:pt idx="204">
                  <c:v>PCT NORTH DURHAM CCG</c:v>
                </c:pt>
                <c:pt idx="205">
                  <c:v>PCT LINCOLNSHIRE EAST CCG</c:v>
                </c:pt>
                <c:pt idx="206">
                  <c:v>PCT LIVERPOOL CCG</c:v>
                </c:pt>
                <c:pt idx="207">
                  <c:v>PCT SOUTH CHESHIRE CCG</c:v>
                </c:pt>
                <c:pt idx="208">
                  <c:v>PCT SOUTH SEFTON CCG</c:v>
                </c:pt>
                <c:pt idx="209">
                  <c:v>PCT FYLDE &amp; WYRE CCG</c:v>
                </c:pt>
                <c:pt idx="210">
                  <c:v>PCT HEYWOOD, MIDDLETON &amp; ROCHDALE CCG</c:v>
                </c:pt>
                <c:pt idx="211">
                  <c:v>PCT BARNSLEY CCG</c:v>
                </c:pt>
                <c:pt idx="212">
                  <c:v>PCT VALE ROYAL CCG</c:v>
                </c:pt>
                <c:pt idx="213">
                  <c:v>PCT DURHAM DALES,EASINGTON &amp; SEDGEFIELD CCG</c:v>
                </c:pt>
                <c:pt idx="214">
                  <c:v>PCT WIRRAL CCG</c:v>
                </c:pt>
                <c:pt idx="215">
                  <c:v>PCT HALTON CCG</c:v>
                </c:pt>
                <c:pt idx="216">
                  <c:v>PCT BLACKPOOL CCG</c:v>
                </c:pt>
                <c:pt idx="217">
                  <c:v>PCT WIGAN BOROUGH CCG</c:v>
                </c:pt>
              </c:strCache>
            </c:strRef>
          </c:cat>
          <c:val>
            <c:numRef>
              <c:f>PPIs!$B$3:$B$220</c:f>
              <c:numCache>
                <c:formatCode>#,##0.00</c:formatCode>
                <c:ptCount val="218"/>
                <c:pt idx="0">
                  <c:v>3255.86</c:v>
                </c:pt>
                <c:pt idx="1">
                  <c:v>3309.65</c:v>
                </c:pt>
                <c:pt idx="2">
                  <c:v>3350.75</c:v>
                </c:pt>
                <c:pt idx="3">
                  <c:v>3512.71</c:v>
                </c:pt>
                <c:pt idx="4">
                  <c:v>3523.09</c:v>
                </c:pt>
                <c:pt idx="5">
                  <c:v>3533.67</c:v>
                </c:pt>
                <c:pt idx="6">
                  <c:v>3602.62</c:v>
                </c:pt>
                <c:pt idx="7">
                  <c:v>3704.96</c:v>
                </c:pt>
                <c:pt idx="8">
                  <c:v>3790.03</c:v>
                </c:pt>
                <c:pt idx="9">
                  <c:v>3884.44</c:v>
                </c:pt>
                <c:pt idx="10">
                  <c:v>3949.84</c:v>
                </c:pt>
                <c:pt idx="11">
                  <c:v>3958.65</c:v>
                </c:pt>
                <c:pt idx="12">
                  <c:v>3963.2</c:v>
                </c:pt>
                <c:pt idx="13">
                  <c:v>3983.9900000000002</c:v>
                </c:pt>
                <c:pt idx="14">
                  <c:v>3990.54</c:v>
                </c:pt>
                <c:pt idx="15">
                  <c:v>4065.09</c:v>
                </c:pt>
                <c:pt idx="16">
                  <c:v>4075.14</c:v>
                </c:pt>
                <c:pt idx="17">
                  <c:v>4082.62</c:v>
                </c:pt>
                <c:pt idx="18">
                  <c:v>4111.7300000000005</c:v>
                </c:pt>
                <c:pt idx="19">
                  <c:v>4117.28</c:v>
                </c:pt>
                <c:pt idx="20">
                  <c:v>4190.57</c:v>
                </c:pt>
                <c:pt idx="21">
                  <c:v>4204.5</c:v>
                </c:pt>
                <c:pt idx="22">
                  <c:v>4218.4000000000005</c:v>
                </c:pt>
                <c:pt idx="23">
                  <c:v>4222</c:v>
                </c:pt>
                <c:pt idx="24">
                  <c:v>4235.4399999999996</c:v>
                </c:pt>
                <c:pt idx="25">
                  <c:v>4298.99</c:v>
                </c:pt>
                <c:pt idx="26">
                  <c:v>4406.2300000000005</c:v>
                </c:pt>
                <c:pt idx="27">
                  <c:v>4431.83</c:v>
                </c:pt>
                <c:pt idx="28">
                  <c:v>4443.2300000000005</c:v>
                </c:pt>
                <c:pt idx="29">
                  <c:v>4448.55</c:v>
                </c:pt>
                <c:pt idx="30">
                  <c:v>4488.67</c:v>
                </c:pt>
                <c:pt idx="31">
                  <c:v>4499.49</c:v>
                </c:pt>
                <c:pt idx="32">
                  <c:v>4508.91</c:v>
                </c:pt>
                <c:pt idx="33">
                  <c:v>4512.24</c:v>
                </c:pt>
                <c:pt idx="34">
                  <c:v>4540.0600000000004</c:v>
                </c:pt>
                <c:pt idx="35">
                  <c:v>4540.1900000000014</c:v>
                </c:pt>
                <c:pt idx="36">
                  <c:v>4546.95</c:v>
                </c:pt>
                <c:pt idx="37">
                  <c:v>4565.8100000000004</c:v>
                </c:pt>
                <c:pt idx="38">
                  <c:v>4583.99</c:v>
                </c:pt>
                <c:pt idx="39">
                  <c:v>4614.4799999999996</c:v>
                </c:pt>
                <c:pt idx="40">
                  <c:v>4637.3900000000003</c:v>
                </c:pt>
                <c:pt idx="41">
                  <c:v>4707.08</c:v>
                </c:pt>
                <c:pt idx="42">
                  <c:v>4741.8900000000003</c:v>
                </c:pt>
                <c:pt idx="43">
                  <c:v>4780.04</c:v>
                </c:pt>
                <c:pt idx="44">
                  <c:v>4803.3900000000003</c:v>
                </c:pt>
                <c:pt idx="45">
                  <c:v>4820.09</c:v>
                </c:pt>
                <c:pt idx="46">
                  <c:v>4839.9799999999996</c:v>
                </c:pt>
                <c:pt idx="47">
                  <c:v>4901.51</c:v>
                </c:pt>
                <c:pt idx="48">
                  <c:v>4908</c:v>
                </c:pt>
                <c:pt idx="49">
                  <c:v>4948.6600000000017</c:v>
                </c:pt>
                <c:pt idx="50">
                  <c:v>4970.3200000000015</c:v>
                </c:pt>
                <c:pt idx="51">
                  <c:v>4996.1900000000014</c:v>
                </c:pt>
                <c:pt idx="52">
                  <c:v>5060.05</c:v>
                </c:pt>
                <c:pt idx="53">
                  <c:v>5071.7700000000004</c:v>
                </c:pt>
                <c:pt idx="54">
                  <c:v>5073.6600000000017</c:v>
                </c:pt>
                <c:pt idx="55">
                  <c:v>5083.01</c:v>
                </c:pt>
                <c:pt idx="56">
                  <c:v>5086.42</c:v>
                </c:pt>
                <c:pt idx="57">
                  <c:v>5107.78</c:v>
                </c:pt>
                <c:pt idx="58">
                  <c:v>5130.2</c:v>
                </c:pt>
                <c:pt idx="59">
                  <c:v>5143.38</c:v>
                </c:pt>
                <c:pt idx="60">
                  <c:v>5158.1400000000003</c:v>
                </c:pt>
                <c:pt idx="61">
                  <c:v>5160.5600000000004</c:v>
                </c:pt>
                <c:pt idx="62">
                  <c:v>5217.1600000000017</c:v>
                </c:pt>
                <c:pt idx="63">
                  <c:v>5218.74</c:v>
                </c:pt>
                <c:pt idx="64">
                  <c:v>5223.0600000000004</c:v>
                </c:pt>
                <c:pt idx="65">
                  <c:v>5235.63</c:v>
                </c:pt>
                <c:pt idx="66">
                  <c:v>5242.25</c:v>
                </c:pt>
                <c:pt idx="67">
                  <c:v>5281.7</c:v>
                </c:pt>
                <c:pt idx="68">
                  <c:v>5322.27</c:v>
                </c:pt>
                <c:pt idx="69">
                  <c:v>5324.44</c:v>
                </c:pt>
                <c:pt idx="70">
                  <c:v>5345.98</c:v>
                </c:pt>
                <c:pt idx="71">
                  <c:v>5382.2</c:v>
                </c:pt>
                <c:pt idx="72">
                  <c:v>5409.05</c:v>
                </c:pt>
                <c:pt idx="73">
                  <c:v>5420.83</c:v>
                </c:pt>
                <c:pt idx="74">
                  <c:v>5468.57</c:v>
                </c:pt>
                <c:pt idx="75">
                  <c:v>5469.3600000000015</c:v>
                </c:pt>
                <c:pt idx="76">
                  <c:v>5474.39</c:v>
                </c:pt>
                <c:pt idx="77">
                  <c:v>5483.35</c:v>
                </c:pt>
                <c:pt idx="78">
                  <c:v>5508.3200000000015</c:v>
                </c:pt>
                <c:pt idx="79">
                  <c:v>5509.88</c:v>
                </c:pt>
                <c:pt idx="80">
                  <c:v>5511.98</c:v>
                </c:pt>
                <c:pt idx="81">
                  <c:v>5515.03</c:v>
                </c:pt>
                <c:pt idx="82">
                  <c:v>5554.71</c:v>
                </c:pt>
                <c:pt idx="83">
                  <c:v>5678.1600000000017</c:v>
                </c:pt>
                <c:pt idx="84">
                  <c:v>5726.44</c:v>
                </c:pt>
                <c:pt idx="85">
                  <c:v>5744.67</c:v>
                </c:pt>
                <c:pt idx="86">
                  <c:v>5751.14</c:v>
                </c:pt>
                <c:pt idx="87">
                  <c:v>5766.29</c:v>
                </c:pt>
                <c:pt idx="88">
                  <c:v>5784.06</c:v>
                </c:pt>
                <c:pt idx="89">
                  <c:v>5802.67</c:v>
                </c:pt>
                <c:pt idx="90">
                  <c:v>5805.06</c:v>
                </c:pt>
                <c:pt idx="91">
                  <c:v>5813.28</c:v>
                </c:pt>
                <c:pt idx="92">
                  <c:v>5827.6200000000017</c:v>
                </c:pt>
                <c:pt idx="93">
                  <c:v>5832.73</c:v>
                </c:pt>
                <c:pt idx="94">
                  <c:v>5864.91</c:v>
                </c:pt>
                <c:pt idx="95">
                  <c:v>5887.44</c:v>
                </c:pt>
                <c:pt idx="96">
                  <c:v>5901.21</c:v>
                </c:pt>
                <c:pt idx="97">
                  <c:v>5903.44</c:v>
                </c:pt>
                <c:pt idx="98">
                  <c:v>5914.05</c:v>
                </c:pt>
                <c:pt idx="99">
                  <c:v>5932.56</c:v>
                </c:pt>
                <c:pt idx="100">
                  <c:v>5939.58</c:v>
                </c:pt>
                <c:pt idx="101">
                  <c:v>5943.37</c:v>
                </c:pt>
                <c:pt idx="102">
                  <c:v>5944.9699999999993</c:v>
                </c:pt>
                <c:pt idx="103">
                  <c:v>5946.44</c:v>
                </c:pt>
                <c:pt idx="104">
                  <c:v>5952.44</c:v>
                </c:pt>
                <c:pt idx="105">
                  <c:v>5960.29</c:v>
                </c:pt>
                <c:pt idx="106">
                  <c:v>5974.96</c:v>
                </c:pt>
                <c:pt idx="107">
                  <c:v>5998.99</c:v>
                </c:pt>
                <c:pt idx="108">
                  <c:v>5999.1900000000014</c:v>
                </c:pt>
                <c:pt idx="109">
                  <c:v>6005.31</c:v>
                </c:pt>
                <c:pt idx="110">
                  <c:v>6006.8600000000015</c:v>
                </c:pt>
                <c:pt idx="111">
                  <c:v>6032.53</c:v>
                </c:pt>
                <c:pt idx="112">
                  <c:v>6049.9699999999993</c:v>
                </c:pt>
                <c:pt idx="113">
                  <c:v>6064.85</c:v>
                </c:pt>
                <c:pt idx="114">
                  <c:v>6137.26</c:v>
                </c:pt>
                <c:pt idx="115">
                  <c:v>6180.71</c:v>
                </c:pt>
                <c:pt idx="116">
                  <c:v>6184.02</c:v>
                </c:pt>
                <c:pt idx="117">
                  <c:v>6221.58</c:v>
                </c:pt>
                <c:pt idx="118">
                  <c:v>6235.39</c:v>
                </c:pt>
                <c:pt idx="119">
                  <c:v>6265.96</c:v>
                </c:pt>
                <c:pt idx="120">
                  <c:v>6293.63</c:v>
                </c:pt>
                <c:pt idx="121">
                  <c:v>6346.53</c:v>
                </c:pt>
                <c:pt idx="122">
                  <c:v>6371.91</c:v>
                </c:pt>
                <c:pt idx="123">
                  <c:v>6379.8</c:v>
                </c:pt>
                <c:pt idx="124">
                  <c:v>6385.9</c:v>
                </c:pt>
                <c:pt idx="125">
                  <c:v>6394.33</c:v>
                </c:pt>
                <c:pt idx="126">
                  <c:v>6457.91</c:v>
                </c:pt>
                <c:pt idx="127">
                  <c:v>6458.76</c:v>
                </c:pt>
                <c:pt idx="128">
                  <c:v>6470.08</c:v>
                </c:pt>
                <c:pt idx="129">
                  <c:v>6485.37</c:v>
                </c:pt>
                <c:pt idx="130">
                  <c:v>6488.9699999999993</c:v>
                </c:pt>
                <c:pt idx="131">
                  <c:v>6501.99</c:v>
                </c:pt>
                <c:pt idx="132">
                  <c:v>6566.67</c:v>
                </c:pt>
                <c:pt idx="133">
                  <c:v>6577.2</c:v>
                </c:pt>
                <c:pt idx="134">
                  <c:v>6581.05</c:v>
                </c:pt>
                <c:pt idx="135">
                  <c:v>6584.92</c:v>
                </c:pt>
                <c:pt idx="136">
                  <c:v>6588.34</c:v>
                </c:pt>
                <c:pt idx="137">
                  <c:v>6589.14</c:v>
                </c:pt>
                <c:pt idx="138">
                  <c:v>6629.83</c:v>
                </c:pt>
                <c:pt idx="139">
                  <c:v>6642.06</c:v>
                </c:pt>
                <c:pt idx="140">
                  <c:v>6669.99</c:v>
                </c:pt>
                <c:pt idx="141">
                  <c:v>6676.74</c:v>
                </c:pt>
                <c:pt idx="142">
                  <c:v>6681.46</c:v>
                </c:pt>
                <c:pt idx="143">
                  <c:v>6710.83</c:v>
                </c:pt>
                <c:pt idx="144">
                  <c:v>6713.6500000000015</c:v>
                </c:pt>
                <c:pt idx="145">
                  <c:v>6718.18</c:v>
                </c:pt>
                <c:pt idx="146">
                  <c:v>6719.7</c:v>
                </c:pt>
                <c:pt idx="147">
                  <c:v>6721.57</c:v>
                </c:pt>
                <c:pt idx="148">
                  <c:v>6742.07</c:v>
                </c:pt>
                <c:pt idx="149">
                  <c:v>6825.75</c:v>
                </c:pt>
                <c:pt idx="150">
                  <c:v>6827.58</c:v>
                </c:pt>
                <c:pt idx="151">
                  <c:v>6829.77</c:v>
                </c:pt>
                <c:pt idx="152">
                  <c:v>6840.07</c:v>
                </c:pt>
                <c:pt idx="153">
                  <c:v>6864.13</c:v>
                </c:pt>
                <c:pt idx="154">
                  <c:v>6885.08</c:v>
                </c:pt>
                <c:pt idx="155">
                  <c:v>6906.25</c:v>
                </c:pt>
                <c:pt idx="156">
                  <c:v>6925.84</c:v>
                </c:pt>
                <c:pt idx="157">
                  <c:v>6929.38</c:v>
                </c:pt>
                <c:pt idx="158">
                  <c:v>6955.4</c:v>
                </c:pt>
                <c:pt idx="159">
                  <c:v>6955.73</c:v>
                </c:pt>
                <c:pt idx="160">
                  <c:v>6980.3200000000015</c:v>
                </c:pt>
                <c:pt idx="161">
                  <c:v>6982.83</c:v>
                </c:pt>
                <c:pt idx="162">
                  <c:v>7005.64</c:v>
                </c:pt>
                <c:pt idx="163">
                  <c:v>7012.37</c:v>
                </c:pt>
                <c:pt idx="164">
                  <c:v>7027.5</c:v>
                </c:pt>
                <c:pt idx="165">
                  <c:v>7048.95</c:v>
                </c:pt>
                <c:pt idx="166">
                  <c:v>7052.21</c:v>
                </c:pt>
                <c:pt idx="167">
                  <c:v>7079.39</c:v>
                </c:pt>
                <c:pt idx="168">
                  <c:v>7089.35</c:v>
                </c:pt>
                <c:pt idx="169">
                  <c:v>7090.74</c:v>
                </c:pt>
                <c:pt idx="170">
                  <c:v>7117.63</c:v>
                </c:pt>
                <c:pt idx="171">
                  <c:v>7125.8</c:v>
                </c:pt>
                <c:pt idx="172">
                  <c:v>7146.31</c:v>
                </c:pt>
                <c:pt idx="173">
                  <c:v>7153.46</c:v>
                </c:pt>
                <c:pt idx="174">
                  <c:v>7204.09</c:v>
                </c:pt>
                <c:pt idx="175">
                  <c:v>7240.99</c:v>
                </c:pt>
                <c:pt idx="176">
                  <c:v>7265.58</c:v>
                </c:pt>
                <c:pt idx="177">
                  <c:v>7282.44</c:v>
                </c:pt>
                <c:pt idx="178">
                  <c:v>7296.79</c:v>
                </c:pt>
                <c:pt idx="179">
                  <c:v>7327.3600000000015</c:v>
                </c:pt>
                <c:pt idx="180">
                  <c:v>7329.25</c:v>
                </c:pt>
                <c:pt idx="181">
                  <c:v>7351.79</c:v>
                </c:pt>
                <c:pt idx="182">
                  <c:v>7373.18</c:v>
                </c:pt>
                <c:pt idx="183">
                  <c:v>7382.77</c:v>
                </c:pt>
                <c:pt idx="184">
                  <c:v>7389.1900000000014</c:v>
                </c:pt>
                <c:pt idx="185">
                  <c:v>7403.31</c:v>
                </c:pt>
                <c:pt idx="186">
                  <c:v>7436.52</c:v>
                </c:pt>
                <c:pt idx="187">
                  <c:v>7441.3200000000015</c:v>
                </c:pt>
                <c:pt idx="188">
                  <c:v>7452.6200000000017</c:v>
                </c:pt>
                <c:pt idx="189">
                  <c:v>7478.37</c:v>
                </c:pt>
                <c:pt idx="190">
                  <c:v>7480.71</c:v>
                </c:pt>
                <c:pt idx="191">
                  <c:v>7531.29</c:v>
                </c:pt>
                <c:pt idx="192">
                  <c:v>7541.8600000000015</c:v>
                </c:pt>
                <c:pt idx="193">
                  <c:v>7552.1500000000015</c:v>
                </c:pt>
                <c:pt idx="194">
                  <c:v>7562.28</c:v>
                </c:pt>
                <c:pt idx="195" formatCode="General">
                  <c:v>7586.4</c:v>
                </c:pt>
                <c:pt idx="196">
                  <c:v>7642.35</c:v>
                </c:pt>
                <c:pt idx="197">
                  <c:v>7664.3600000000015</c:v>
                </c:pt>
                <c:pt idx="198">
                  <c:v>7719.71</c:v>
                </c:pt>
                <c:pt idx="199">
                  <c:v>7750.45</c:v>
                </c:pt>
                <c:pt idx="200">
                  <c:v>7767.1100000000015</c:v>
                </c:pt>
                <c:pt idx="201">
                  <c:v>7789.25</c:v>
                </c:pt>
                <c:pt idx="202">
                  <c:v>7909.77</c:v>
                </c:pt>
                <c:pt idx="203">
                  <c:v>7920.26</c:v>
                </c:pt>
                <c:pt idx="204">
                  <c:v>7983.72</c:v>
                </c:pt>
                <c:pt idx="205">
                  <c:v>8063.88</c:v>
                </c:pt>
                <c:pt idx="206">
                  <c:v>8070.07</c:v>
                </c:pt>
                <c:pt idx="207">
                  <c:v>8108.38</c:v>
                </c:pt>
                <c:pt idx="208">
                  <c:v>8130.06</c:v>
                </c:pt>
                <c:pt idx="209">
                  <c:v>8292.4499999999953</c:v>
                </c:pt>
                <c:pt idx="210">
                  <c:v>8369.16</c:v>
                </c:pt>
                <c:pt idx="211">
                  <c:v>8571.57</c:v>
                </c:pt>
                <c:pt idx="212">
                  <c:v>8602.7800000000007</c:v>
                </c:pt>
                <c:pt idx="213">
                  <c:v>8668.7800000000007</c:v>
                </c:pt>
                <c:pt idx="214">
                  <c:v>8865.8799999999919</c:v>
                </c:pt>
                <c:pt idx="215">
                  <c:v>8895.01</c:v>
                </c:pt>
                <c:pt idx="216">
                  <c:v>9075.84</c:v>
                </c:pt>
                <c:pt idx="217">
                  <c:v>9165.4699999999921</c:v>
                </c:pt>
              </c:numCache>
            </c:numRef>
          </c:val>
        </c:ser>
        <c:axId val="69427968"/>
        <c:axId val="69429888"/>
      </c:barChart>
      <c:lineChart>
        <c:grouping val="standard"/>
        <c:ser>
          <c:idx val="1"/>
          <c:order val="1"/>
          <c:tx>
            <c:strRef>
              <c:f>PPIs!$C$2</c:f>
              <c:strCache>
                <c:ptCount val="1"/>
                <c:pt idx="0">
                  <c:v>England average</c:v>
                </c:pt>
              </c:strCache>
            </c:strRef>
          </c:tx>
          <c:marker>
            <c:symbol val="none"/>
          </c:marker>
          <c:val>
            <c:numRef>
              <c:f>PPIs!$C$3:$C$220</c:f>
              <c:numCache>
                <c:formatCode>_-* #,##0_-;\-* #,##0_-;_-* "-"_-;_-@_-</c:formatCode>
                <c:ptCount val="218"/>
                <c:pt idx="0">
                  <c:v>5976</c:v>
                </c:pt>
                <c:pt idx="1">
                  <c:v>5976</c:v>
                </c:pt>
                <c:pt idx="2">
                  <c:v>5976</c:v>
                </c:pt>
                <c:pt idx="3">
                  <c:v>5976</c:v>
                </c:pt>
                <c:pt idx="4">
                  <c:v>5976</c:v>
                </c:pt>
                <c:pt idx="5">
                  <c:v>5976</c:v>
                </c:pt>
                <c:pt idx="6">
                  <c:v>5976</c:v>
                </c:pt>
                <c:pt idx="7">
                  <c:v>5976</c:v>
                </c:pt>
                <c:pt idx="8">
                  <c:v>5976</c:v>
                </c:pt>
                <c:pt idx="9">
                  <c:v>5976</c:v>
                </c:pt>
                <c:pt idx="10">
                  <c:v>5976</c:v>
                </c:pt>
                <c:pt idx="11">
                  <c:v>5976</c:v>
                </c:pt>
                <c:pt idx="12">
                  <c:v>5976</c:v>
                </c:pt>
                <c:pt idx="13">
                  <c:v>5976</c:v>
                </c:pt>
                <c:pt idx="14">
                  <c:v>5976</c:v>
                </c:pt>
                <c:pt idx="15">
                  <c:v>5976</c:v>
                </c:pt>
                <c:pt idx="16">
                  <c:v>5976</c:v>
                </c:pt>
                <c:pt idx="17">
                  <c:v>5976</c:v>
                </c:pt>
                <c:pt idx="18">
                  <c:v>5976</c:v>
                </c:pt>
                <c:pt idx="19">
                  <c:v>5976</c:v>
                </c:pt>
                <c:pt idx="20">
                  <c:v>5976</c:v>
                </c:pt>
                <c:pt idx="21">
                  <c:v>5976</c:v>
                </c:pt>
                <c:pt idx="22">
                  <c:v>5976</c:v>
                </c:pt>
                <c:pt idx="23">
                  <c:v>5976</c:v>
                </c:pt>
                <c:pt idx="24">
                  <c:v>5976</c:v>
                </c:pt>
                <c:pt idx="25">
                  <c:v>5976</c:v>
                </c:pt>
                <c:pt idx="26">
                  <c:v>5976</c:v>
                </c:pt>
                <c:pt idx="27">
                  <c:v>5976</c:v>
                </c:pt>
                <c:pt idx="28">
                  <c:v>5976</c:v>
                </c:pt>
                <c:pt idx="29">
                  <c:v>5976</c:v>
                </c:pt>
                <c:pt idx="30">
                  <c:v>5976</c:v>
                </c:pt>
                <c:pt idx="31">
                  <c:v>5976</c:v>
                </c:pt>
                <c:pt idx="32">
                  <c:v>5976</c:v>
                </c:pt>
                <c:pt idx="33">
                  <c:v>5976</c:v>
                </c:pt>
                <c:pt idx="34">
                  <c:v>5976</c:v>
                </c:pt>
                <c:pt idx="35">
                  <c:v>5976</c:v>
                </c:pt>
                <c:pt idx="36">
                  <c:v>5976</c:v>
                </c:pt>
                <c:pt idx="37">
                  <c:v>5976</c:v>
                </c:pt>
                <c:pt idx="38">
                  <c:v>5976</c:v>
                </c:pt>
                <c:pt idx="39">
                  <c:v>5976</c:v>
                </c:pt>
                <c:pt idx="40">
                  <c:v>5976</c:v>
                </c:pt>
                <c:pt idx="41">
                  <c:v>5976</c:v>
                </c:pt>
                <c:pt idx="42">
                  <c:v>5976</c:v>
                </c:pt>
                <c:pt idx="43">
                  <c:v>5976</c:v>
                </c:pt>
                <c:pt idx="44">
                  <c:v>5976</c:v>
                </c:pt>
                <c:pt idx="45">
                  <c:v>5976</c:v>
                </c:pt>
                <c:pt idx="46">
                  <c:v>5976</c:v>
                </c:pt>
                <c:pt idx="47">
                  <c:v>5976</c:v>
                </c:pt>
                <c:pt idx="48">
                  <c:v>5976</c:v>
                </c:pt>
                <c:pt idx="49">
                  <c:v>5976</c:v>
                </c:pt>
                <c:pt idx="50">
                  <c:v>5976</c:v>
                </c:pt>
                <c:pt idx="51">
                  <c:v>5976</c:v>
                </c:pt>
                <c:pt idx="52">
                  <c:v>5976</c:v>
                </c:pt>
                <c:pt idx="53">
                  <c:v>5976</c:v>
                </c:pt>
                <c:pt idx="54">
                  <c:v>5976</c:v>
                </c:pt>
                <c:pt idx="55">
                  <c:v>5976</c:v>
                </c:pt>
                <c:pt idx="56">
                  <c:v>5976</c:v>
                </c:pt>
                <c:pt idx="57">
                  <c:v>5976</c:v>
                </c:pt>
                <c:pt idx="58">
                  <c:v>5976</c:v>
                </c:pt>
                <c:pt idx="59">
                  <c:v>5976</c:v>
                </c:pt>
                <c:pt idx="60">
                  <c:v>5976</c:v>
                </c:pt>
                <c:pt idx="61">
                  <c:v>5976</c:v>
                </c:pt>
                <c:pt idx="62">
                  <c:v>5976</c:v>
                </c:pt>
                <c:pt idx="63">
                  <c:v>5976</c:v>
                </c:pt>
                <c:pt idx="64">
                  <c:v>5976</c:v>
                </c:pt>
                <c:pt idx="65">
                  <c:v>5976</c:v>
                </c:pt>
                <c:pt idx="66">
                  <c:v>5976</c:v>
                </c:pt>
                <c:pt idx="67">
                  <c:v>5976</c:v>
                </c:pt>
                <c:pt idx="68">
                  <c:v>5976</c:v>
                </c:pt>
                <c:pt idx="69">
                  <c:v>5976</c:v>
                </c:pt>
                <c:pt idx="70">
                  <c:v>5976</c:v>
                </c:pt>
                <c:pt idx="71">
                  <c:v>5976</c:v>
                </c:pt>
                <c:pt idx="72">
                  <c:v>5976</c:v>
                </c:pt>
                <c:pt idx="73">
                  <c:v>5976</c:v>
                </c:pt>
                <c:pt idx="74">
                  <c:v>5976</c:v>
                </c:pt>
                <c:pt idx="75">
                  <c:v>5976</c:v>
                </c:pt>
                <c:pt idx="76">
                  <c:v>5976</c:v>
                </c:pt>
                <c:pt idx="77">
                  <c:v>5976</c:v>
                </c:pt>
                <c:pt idx="78">
                  <c:v>5976</c:v>
                </c:pt>
                <c:pt idx="79">
                  <c:v>5976</c:v>
                </c:pt>
                <c:pt idx="80">
                  <c:v>5976</c:v>
                </c:pt>
                <c:pt idx="81">
                  <c:v>5976</c:v>
                </c:pt>
                <c:pt idx="82">
                  <c:v>5976</c:v>
                </c:pt>
                <c:pt idx="83">
                  <c:v>5976</c:v>
                </c:pt>
                <c:pt idx="84">
                  <c:v>5976</c:v>
                </c:pt>
                <c:pt idx="85">
                  <c:v>5976</c:v>
                </c:pt>
                <c:pt idx="86">
                  <c:v>5976</c:v>
                </c:pt>
                <c:pt idx="87">
                  <c:v>5976</c:v>
                </c:pt>
                <c:pt idx="88">
                  <c:v>5976</c:v>
                </c:pt>
                <c:pt idx="89">
                  <c:v>5976</c:v>
                </c:pt>
                <c:pt idx="90">
                  <c:v>5976</c:v>
                </c:pt>
                <c:pt idx="91">
                  <c:v>5976</c:v>
                </c:pt>
                <c:pt idx="92">
                  <c:v>5976</c:v>
                </c:pt>
                <c:pt idx="93">
                  <c:v>5976</c:v>
                </c:pt>
                <c:pt idx="94">
                  <c:v>5976</c:v>
                </c:pt>
                <c:pt idx="95">
                  <c:v>5976</c:v>
                </c:pt>
                <c:pt idx="96">
                  <c:v>5976</c:v>
                </c:pt>
                <c:pt idx="97">
                  <c:v>5976</c:v>
                </c:pt>
                <c:pt idx="98">
                  <c:v>5976</c:v>
                </c:pt>
                <c:pt idx="99">
                  <c:v>5976</c:v>
                </c:pt>
                <c:pt idx="100">
                  <c:v>5976</c:v>
                </c:pt>
                <c:pt idx="101">
                  <c:v>5976</c:v>
                </c:pt>
                <c:pt idx="102">
                  <c:v>5976</c:v>
                </c:pt>
                <c:pt idx="103">
                  <c:v>5976</c:v>
                </c:pt>
                <c:pt idx="104">
                  <c:v>5976</c:v>
                </c:pt>
                <c:pt idx="105">
                  <c:v>5976</c:v>
                </c:pt>
                <c:pt idx="106">
                  <c:v>5976</c:v>
                </c:pt>
                <c:pt idx="107">
                  <c:v>5976</c:v>
                </c:pt>
                <c:pt idx="108">
                  <c:v>5976</c:v>
                </c:pt>
                <c:pt idx="109">
                  <c:v>5976</c:v>
                </c:pt>
                <c:pt idx="110">
                  <c:v>5976</c:v>
                </c:pt>
                <c:pt idx="111">
                  <c:v>5976</c:v>
                </c:pt>
                <c:pt idx="112">
                  <c:v>5976</c:v>
                </c:pt>
                <c:pt idx="113">
                  <c:v>5976</c:v>
                </c:pt>
                <c:pt idx="114">
                  <c:v>5976</c:v>
                </c:pt>
                <c:pt idx="115">
                  <c:v>5976</c:v>
                </c:pt>
                <c:pt idx="116">
                  <c:v>5976</c:v>
                </c:pt>
                <c:pt idx="117">
                  <c:v>5976</c:v>
                </c:pt>
                <c:pt idx="118">
                  <c:v>5976</c:v>
                </c:pt>
                <c:pt idx="119">
                  <c:v>5976</c:v>
                </c:pt>
                <c:pt idx="120">
                  <c:v>5976</c:v>
                </c:pt>
                <c:pt idx="121">
                  <c:v>5976</c:v>
                </c:pt>
                <c:pt idx="122">
                  <c:v>5976</c:v>
                </c:pt>
                <c:pt idx="123">
                  <c:v>5976</c:v>
                </c:pt>
                <c:pt idx="124">
                  <c:v>5976</c:v>
                </c:pt>
                <c:pt idx="125">
                  <c:v>5976</c:v>
                </c:pt>
                <c:pt idx="126">
                  <c:v>5976</c:v>
                </c:pt>
                <c:pt idx="127">
                  <c:v>5976</c:v>
                </c:pt>
                <c:pt idx="128">
                  <c:v>5976</c:v>
                </c:pt>
                <c:pt idx="129">
                  <c:v>5976</c:v>
                </c:pt>
                <c:pt idx="130">
                  <c:v>5976</c:v>
                </c:pt>
                <c:pt idx="131">
                  <c:v>5976</c:v>
                </c:pt>
                <c:pt idx="132">
                  <c:v>5976</c:v>
                </c:pt>
                <c:pt idx="133">
                  <c:v>5976</c:v>
                </c:pt>
                <c:pt idx="134">
                  <c:v>5976</c:v>
                </c:pt>
                <c:pt idx="135">
                  <c:v>5976</c:v>
                </c:pt>
                <c:pt idx="136">
                  <c:v>5976</c:v>
                </c:pt>
                <c:pt idx="137">
                  <c:v>5976</c:v>
                </c:pt>
                <c:pt idx="138">
                  <c:v>5976</c:v>
                </c:pt>
                <c:pt idx="139">
                  <c:v>5976</c:v>
                </c:pt>
                <c:pt idx="140">
                  <c:v>5976</c:v>
                </c:pt>
                <c:pt idx="141">
                  <c:v>5976</c:v>
                </c:pt>
                <c:pt idx="142">
                  <c:v>5976</c:v>
                </c:pt>
                <c:pt idx="143">
                  <c:v>5976</c:v>
                </c:pt>
                <c:pt idx="144">
                  <c:v>5976</c:v>
                </c:pt>
                <c:pt idx="145">
                  <c:v>5976</c:v>
                </c:pt>
                <c:pt idx="146">
                  <c:v>5976</c:v>
                </c:pt>
                <c:pt idx="147">
                  <c:v>5976</c:v>
                </c:pt>
                <c:pt idx="148">
                  <c:v>5976</c:v>
                </c:pt>
                <c:pt idx="149">
                  <c:v>5976</c:v>
                </c:pt>
                <c:pt idx="150">
                  <c:v>5976</c:v>
                </c:pt>
                <c:pt idx="151">
                  <c:v>5976</c:v>
                </c:pt>
                <c:pt idx="152">
                  <c:v>5976</c:v>
                </c:pt>
                <c:pt idx="153">
                  <c:v>5976</c:v>
                </c:pt>
                <c:pt idx="154">
                  <c:v>5976</c:v>
                </c:pt>
                <c:pt idx="155">
                  <c:v>5976</c:v>
                </c:pt>
                <c:pt idx="156">
                  <c:v>5976</c:v>
                </c:pt>
                <c:pt idx="157">
                  <c:v>5976</c:v>
                </c:pt>
                <c:pt idx="158">
                  <c:v>5976</c:v>
                </c:pt>
                <c:pt idx="159">
                  <c:v>5976</c:v>
                </c:pt>
                <c:pt idx="160">
                  <c:v>5976</c:v>
                </c:pt>
                <c:pt idx="161">
                  <c:v>5976</c:v>
                </c:pt>
                <c:pt idx="162">
                  <c:v>5976</c:v>
                </c:pt>
                <c:pt idx="163">
                  <c:v>5976</c:v>
                </c:pt>
                <c:pt idx="164">
                  <c:v>5976</c:v>
                </c:pt>
                <c:pt idx="165">
                  <c:v>5976</c:v>
                </c:pt>
                <c:pt idx="166">
                  <c:v>5976</c:v>
                </c:pt>
                <c:pt idx="167">
                  <c:v>5976</c:v>
                </c:pt>
                <c:pt idx="168">
                  <c:v>5976</c:v>
                </c:pt>
                <c:pt idx="169">
                  <c:v>5976</c:v>
                </c:pt>
                <c:pt idx="170">
                  <c:v>5976</c:v>
                </c:pt>
                <c:pt idx="171">
                  <c:v>5976</c:v>
                </c:pt>
                <c:pt idx="172">
                  <c:v>5976</c:v>
                </c:pt>
                <c:pt idx="173">
                  <c:v>5976</c:v>
                </c:pt>
                <c:pt idx="174">
                  <c:v>5976</c:v>
                </c:pt>
                <c:pt idx="175">
                  <c:v>5976</c:v>
                </c:pt>
                <c:pt idx="176">
                  <c:v>5976</c:v>
                </c:pt>
                <c:pt idx="177">
                  <c:v>5976</c:v>
                </c:pt>
                <c:pt idx="178">
                  <c:v>5976</c:v>
                </c:pt>
                <c:pt idx="179">
                  <c:v>5976</c:v>
                </c:pt>
                <c:pt idx="180">
                  <c:v>5976</c:v>
                </c:pt>
                <c:pt idx="181">
                  <c:v>5976</c:v>
                </c:pt>
                <c:pt idx="182">
                  <c:v>5976</c:v>
                </c:pt>
                <c:pt idx="183">
                  <c:v>5976</c:v>
                </c:pt>
                <c:pt idx="184">
                  <c:v>5976</c:v>
                </c:pt>
                <c:pt idx="185">
                  <c:v>5976</c:v>
                </c:pt>
                <c:pt idx="186">
                  <c:v>5976</c:v>
                </c:pt>
                <c:pt idx="187">
                  <c:v>5976</c:v>
                </c:pt>
                <c:pt idx="188">
                  <c:v>5976</c:v>
                </c:pt>
                <c:pt idx="189">
                  <c:v>5976</c:v>
                </c:pt>
                <c:pt idx="190">
                  <c:v>5976</c:v>
                </c:pt>
                <c:pt idx="191">
                  <c:v>5976</c:v>
                </c:pt>
                <c:pt idx="192">
                  <c:v>5976</c:v>
                </c:pt>
                <c:pt idx="193">
                  <c:v>5976</c:v>
                </c:pt>
                <c:pt idx="194">
                  <c:v>5976</c:v>
                </c:pt>
                <c:pt idx="195">
                  <c:v>5976</c:v>
                </c:pt>
                <c:pt idx="196">
                  <c:v>5976</c:v>
                </c:pt>
                <c:pt idx="197">
                  <c:v>5976</c:v>
                </c:pt>
                <c:pt idx="198">
                  <c:v>5976</c:v>
                </c:pt>
                <c:pt idx="199">
                  <c:v>5976</c:v>
                </c:pt>
                <c:pt idx="200">
                  <c:v>5976</c:v>
                </c:pt>
                <c:pt idx="201">
                  <c:v>5976</c:v>
                </c:pt>
                <c:pt idx="202">
                  <c:v>5976</c:v>
                </c:pt>
                <c:pt idx="203">
                  <c:v>5976</c:v>
                </c:pt>
                <c:pt idx="204">
                  <c:v>5976</c:v>
                </c:pt>
                <c:pt idx="205">
                  <c:v>5976</c:v>
                </c:pt>
                <c:pt idx="206">
                  <c:v>5976</c:v>
                </c:pt>
                <c:pt idx="207">
                  <c:v>5976</c:v>
                </c:pt>
                <c:pt idx="208">
                  <c:v>5976</c:v>
                </c:pt>
                <c:pt idx="209">
                  <c:v>5976</c:v>
                </c:pt>
                <c:pt idx="210">
                  <c:v>5976</c:v>
                </c:pt>
                <c:pt idx="211">
                  <c:v>5976</c:v>
                </c:pt>
                <c:pt idx="212">
                  <c:v>5976</c:v>
                </c:pt>
                <c:pt idx="213">
                  <c:v>5976</c:v>
                </c:pt>
                <c:pt idx="214">
                  <c:v>5976</c:v>
                </c:pt>
                <c:pt idx="215">
                  <c:v>5976</c:v>
                </c:pt>
                <c:pt idx="216">
                  <c:v>5976</c:v>
                </c:pt>
                <c:pt idx="217">
                  <c:v>5976</c:v>
                </c:pt>
              </c:numCache>
            </c:numRef>
          </c:val>
        </c:ser>
        <c:ser>
          <c:idx val="2"/>
          <c:order val="2"/>
          <c:tx>
            <c:strRef>
              <c:f>PPIs!$D$2</c:f>
              <c:strCache>
                <c:ptCount val="1"/>
                <c:pt idx="0">
                  <c:v>Wales average</c:v>
                </c:pt>
              </c:strCache>
            </c:strRef>
          </c:tx>
          <c:marker>
            <c:symbol val="none"/>
          </c:marker>
          <c:val>
            <c:numRef>
              <c:f>PPIs!$D$3:$D$220</c:f>
              <c:numCache>
                <c:formatCode>#,##0</c:formatCode>
                <c:ptCount val="218"/>
                <c:pt idx="0">
                  <c:v>7124</c:v>
                </c:pt>
                <c:pt idx="1">
                  <c:v>7124</c:v>
                </c:pt>
                <c:pt idx="2">
                  <c:v>7124</c:v>
                </c:pt>
                <c:pt idx="3">
                  <c:v>7124</c:v>
                </c:pt>
                <c:pt idx="4">
                  <c:v>7124</c:v>
                </c:pt>
                <c:pt idx="5">
                  <c:v>7124</c:v>
                </c:pt>
                <c:pt idx="6">
                  <c:v>7124</c:v>
                </c:pt>
                <c:pt idx="7">
                  <c:v>7124</c:v>
                </c:pt>
                <c:pt idx="8">
                  <c:v>7124</c:v>
                </c:pt>
                <c:pt idx="9">
                  <c:v>7124</c:v>
                </c:pt>
                <c:pt idx="10">
                  <c:v>7124</c:v>
                </c:pt>
                <c:pt idx="11">
                  <c:v>7124</c:v>
                </c:pt>
                <c:pt idx="12">
                  <c:v>7124</c:v>
                </c:pt>
                <c:pt idx="13">
                  <c:v>7124</c:v>
                </c:pt>
                <c:pt idx="14">
                  <c:v>7124</c:v>
                </c:pt>
                <c:pt idx="15">
                  <c:v>7124</c:v>
                </c:pt>
                <c:pt idx="16">
                  <c:v>7124</c:v>
                </c:pt>
                <c:pt idx="17">
                  <c:v>7124</c:v>
                </c:pt>
                <c:pt idx="18">
                  <c:v>7124</c:v>
                </c:pt>
                <c:pt idx="19">
                  <c:v>7124</c:v>
                </c:pt>
                <c:pt idx="20">
                  <c:v>7124</c:v>
                </c:pt>
                <c:pt idx="21">
                  <c:v>7124</c:v>
                </c:pt>
                <c:pt idx="22">
                  <c:v>7124</c:v>
                </c:pt>
                <c:pt idx="23">
                  <c:v>7124</c:v>
                </c:pt>
                <c:pt idx="24">
                  <c:v>7124</c:v>
                </c:pt>
                <c:pt idx="25">
                  <c:v>7124</c:v>
                </c:pt>
                <c:pt idx="26">
                  <c:v>7124</c:v>
                </c:pt>
                <c:pt idx="27">
                  <c:v>7124</c:v>
                </c:pt>
                <c:pt idx="28">
                  <c:v>7124</c:v>
                </c:pt>
                <c:pt idx="29">
                  <c:v>7124</c:v>
                </c:pt>
                <c:pt idx="30">
                  <c:v>7124</c:v>
                </c:pt>
                <c:pt idx="31">
                  <c:v>7124</c:v>
                </c:pt>
                <c:pt idx="32">
                  <c:v>7124</c:v>
                </c:pt>
                <c:pt idx="33">
                  <c:v>7124</c:v>
                </c:pt>
                <c:pt idx="34">
                  <c:v>7124</c:v>
                </c:pt>
                <c:pt idx="35">
                  <c:v>7124</c:v>
                </c:pt>
                <c:pt idx="36">
                  <c:v>7124</c:v>
                </c:pt>
                <c:pt idx="37">
                  <c:v>7124</c:v>
                </c:pt>
                <c:pt idx="38">
                  <c:v>7124</c:v>
                </c:pt>
                <c:pt idx="39">
                  <c:v>7124</c:v>
                </c:pt>
                <c:pt idx="40">
                  <c:v>7124</c:v>
                </c:pt>
                <c:pt idx="41">
                  <c:v>7124</c:v>
                </c:pt>
                <c:pt idx="42">
                  <c:v>7124</c:v>
                </c:pt>
                <c:pt idx="43">
                  <c:v>7124</c:v>
                </c:pt>
                <c:pt idx="44">
                  <c:v>7124</c:v>
                </c:pt>
                <c:pt idx="45">
                  <c:v>7124</c:v>
                </c:pt>
                <c:pt idx="46">
                  <c:v>7124</c:v>
                </c:pt>
                <c:pt idx="47">
                  <c:v>7124</c:v>
                </c:pt>
                <c:pt idx="48">
                  <c:v>7124</c:v>
                </c:pt>
                <c:pt idx="49">
                  <c:v>7124</c:v>
                </c:pt>
                <c:pt idx="50">
                  <c:v>7124</c:v>
                </c:pt>
                <c:pt idx="51">
                  <c:v>7124</c:v>
                </c:pt>
                <c:pt idx="52">
                  <c:v>7124</c:v>
                </c:pt>
                <c:pt idx="53">
                  <c:v>7124</c:v>
                </c:pt>
                <c:pt idx="54">
                  <c:v>7124</c:v>
                </c:pt>
                <c:pt idx="55">
                  <c:v>7124</c:v>
                </c:pt>
                <c:pt idx="56">
                  <c:v>7124</c:v>
                </c:pt>
                <c:pt idx="57">
                  <c:v>7124</c:v>
                </c:pt>
                <c:pt idx="58">
                  <c:v>7124</c:v>
                </c:pt>
                <c:pt idx="59">
                  <c:v>7124</c:v>
                </c:pt>
                <c:pt idx="60">
                  <c:v>7124</c:v>
                </c:pt>
                <c:pt idx="61">
                  <c:v>7124</c:v>
                </c:pt>
                <c:pt idx="62">
                  <c:v>7124</c:v>
                </c:pt>
                <c:pt idx="63">
                  <c:v>7124</c:v>
                </c:pt>
                <c:pt idx="64">
                  <c:v>7124</c:v>
                </c:pt>
                <c:pt idx="65">
                  <c:v>7124</c:v>
                </c:pt>
                <c:pt idx="66">
                  <c:v>7124</c:v>
                </c:pt>
                <c:pt idx="67">
                  <c:v>7124</c:v>
                </c:pt>
                <c:pt idx="68">
                  <c:v>7124</c:v>
                </c:pt>
                <c:pt idx="69">
                  <c:v>7124</c:v>
                </c:pt>
                <c:pt idx="70">
                  <c:v>7124</c:v>
                </c:pt>
                <c:pt idx="71">
                  <c:v>7124</c:v>
                </c:pt>
                <c:pt idx="72">
                  <c:v>7124</c:v>
                </c:pt>
                <c:pt idx="73">
                  <c:v>7124</c:v>
                </c:pt>
                <c:pt idx="74">
                  <c:v>7124</c:v>
                </c:pt>
                <c:pt idx="75">
                  <c:v>7124</c:v>
                </c:pt>
                <c:pt idx="76">
                  <c:v>7124</c:v>
                </c:pt>
                <c:pt idx="77">
                  <c:v>7124</c:v>
                </c:pt>
                <c:pt idx="78">
                  <c:v>7124</c:v>
                </c:pt>
                <c:pt idx="79">
                  <c:v>7124</c:v>
                </c:pt>
                <c:pt idx="80">
                  <c:v>7124</c:v>
                </c:pt>
                <c:pt idx="81">
                  <c:v>7124</c:v>
                </c:pt>
                <c:pt idx="82">
                  <c:v>7124</c:v>
                </c:pt>
                <c:pt idx="83">
                  <c:v>7124</c:v>
                </c:pt>
                <c:pt idx="84">
                  <c:v>7124</c:v>
                </c:pt>
                <c:pt idx="85">
                  <c:v>7124</c:v>
                </c:pt>
                <c:pt idx="86">
                  <c:v>7124</c:v>
                </c:pt>
                <c:pt idx="87">
                  <c:v>7124</c:v>
                </c:pt>
                <c:pt idx="88">
                  <c:v>7124</c:v>
                </c:pt>
                <c:pt idx="89">
                  <c:v>7124</c:v>
                </c:pt>
                <c:pt idx="90">
                  <c:v>7124</c:v>
                </c:pt>
                <c:pt idx="91">
                  <c:v>7124</c:v>
                </c:pt>
                <c:pt idx="92">
                  <c:v>7124</c:v>
                </c:pt>
                <c:pt idx="93">
                  <c:v>7124</c:v>
                </c:pt>
                <c:pt idx="94">
                  <c:v>7124</c:v>
                </c:pt>
                <c:pt idx="95">
                  <c:v>7124</c:v>
                </c:pt>
                <c:pt idx="96">
                  <c:v>7124</c:v>
                </c:pt>
                <c:pt idx="97">
                  <c:v>7124</c:v>
                </c:pt>
                <c:pt idx="98">
                  <c:v>7124</c:v>
                </c:pt>
                <c:pt idx="99">
                  <c:v>7124</c:v>
                </c:pt>
                <c:pt idx="100">
                  <c:v>7124</c:v>
                </c:pt>
                <c:pt idx="101">
                  <c:v>7124</c:v>
                </c:pt>
                <c:pt idx="102">
                  <c:v>7124</c:v>
                </c:pt>
                <c:pt idx="103">
                  <c:v>7124</c:v>
                </c:pt>
                <c:pt idx="104">
                  <c:v>7124</c:v>
                </c:pt>
                <c:pt idx="105">
                  <c:v>7124</c:v>
                </c:pt>
                <c:pt idx="106">
                  <c:v>7124</c:v>
                </c:pt>
                <c:pt idx="107">
                  <c:v>7124</c:v>
                </c:pt>
                <c:pt idx="108">
                  <c:v>7124</c:v>
                </c:pt>
                <c:pt idx="109">
                  <c:v>7124</c:v>
                </c:pt>
                <c:pt idx="110">
                  <c:v>7124</c:v>
                </c:pt>
                <c:pt idx="111">
                  <c:v>7124</c:v>
                </c:pt>
                <c:pt idx="112">
                  <c:v>7124</c:v>
                </c:pt>
                <c:pt idx="113">
                  <c:v>7124</c:v>
                </c:pt>
                <c:pt idx="114">
                  <c:v>7124</c:v>
                </c:pt>
                <c:pt idx="115">
                  <c:v>7124</c:v>
                </c:pt>
                <c:pt idx="116">
                  <c:v>7124</c:v>
                </c:pt>
                <c:pt idx="117">
                  <c:v>7124</c:v>
                </c:pt>
                <c:pt idx="118">
                  <c:v>7124</c:v>
                </c:pt>
                <c:pt idx="119">
                  <c:v>7124</c:v>
                </c:pt>
                <c:pt idx="120">
                  <c:v>7124</c:v>
                </c:pt>
                <c:pt idx="121">
                  <c:v>7124</c:v>
                </c:pt>
                <c:pt idx="122">
                  <c:v>7124</c:v>
                </c:pt>
                <c:pt idx="123">
                  <c:v>7124</c:v>
                </c:pt>
                <c:pt idx="124">
                  <c:v>7124</c:v>
                </c:pt>
                <c:pt idx="125">
                  <c:v>7124</c:v>
                </c:pt>
                <c:pt idx="126">
                  <c:v>7124</c:v>
                </c:pt>
                <c:pt idx="127">
                  <c:v>7124</c:v>
                </c:pt>
                <c:pt idx="128">
                  <c:v>7124</c:v>
                </c:pt>
                <c:pt idx="129">
                  <c:v>7124</c:v>
                </c:pt>
                <c:pt idx="130">
                  <c:v>7124</c:v>
                </c:pt>
                <c:pt idx="131">
                  <c:v>7124</c:v>
                </c:pt>
                <c:pt idx="132">
                  <c:v>7124</c:v>
                </c:pt>
                <c:pt idx="133">
                  <c:v>7124</c:v>
                </c:pt>
                <c:pt idx="134">
                  <c:v>7124</c:v>
                </c:pt>
                <c:pt idx="135">
                  <c:v>7124</c:v>
                </c:pt>
                <c:pt idx="136">
                  <c:v>7124</c:v>
                </c:pt>
                <c:pt idx="137">
                  <c:v>7124</c:v>
                </c:pt>
                <c:pt idx="138">
                  <c:v>7124</c:v>
                </c:pt>
                <c:pt idx="139">
                  <c:v>7124</c:v>
                </c:pt>
                <c:pt idx="140">
                  <c:v>7124</c:v>
                </c:pt>
                <c:pt idx="141">
                  <c:v>7124</c:v>
                </c:pt>
                <c:pt idx="142">
                  <c:v>7124</c:v>
                </c:pt>
                <c:pt idx="143">
                  <c:v>7124</c:v>
                </c:pt>
                <c:pt idx="144">
                  <c:v>7124</c:v>
                </c:pt>
                <c:pt idx="145">
                  <c:v>7124</c:v>
                </c:pt>
                <c:pt idx="146">
                  <c:v>7124</c:v>
                </c:pt>
                <c:pt idx="147">
                  <c:v>7124</c:v>
                </c:pt>
                <c:pt idx="148">
                  <c:v>7124</c:v>
                </c:pt>
                <c:pt idx="149">
                  <c:v>7124</c:v>
                </c:pt>
                <c:pt idx="150">
                  <c:v>7124</c:v>
                </c:pt>
                <c:pt idx="151">
                  <c:v>7124</c:v>
                </c:pt>
                <c:pt idx="152">
                  <c:v>7124</c:v>
                </c:pt>
                <c:pt idx="153">
                  <c:v>7124</c:v>
                </c:pt>
                <c:pt idx="154">
                  <c:v>7124</c:v>
                </c:pt>
                <c:pt idx="155">
                  <c:v>7124</c:v>
                </c:pt>
                <c:pt idx="156">
                  <c:v>7124</c:v>
                </c:pt>
                <c:pt idx="157">
                  <c:v>7124</c:v>
                </c:pt>
                <c:pt idx="158">
                  <c:v>7124</c:v>
                </c:pt>
                <c:pt idx="159">
                  <c:v>7124</c:v>
                </c:pt>
                <c:pt idx="160">
                  <c:v>7124</c:v>
                </c:pt>
                <c:pt idx="161">
                  <c:v>7124</c:v>
                </c:pt>
                <c:pt idx="162">
                  <c:v>7124</c:v>
                </c:pt>
                <c:pt idx="163">
                  <c:v>7124</c:v>
                </c:pt>
                <c:pt idx="164">
                  <c:v>7124</c:v>
                </c:pt>
                <c:pt idx="165">
                  <c:v>7124</c:v>
                </c:pt>
                <c:pt idx="166">
                  <c:v>7124</c:v>
                </c:pt>
                <c:pt idx="167">
                  <c:v>7124</c:v>
                </c:pt>
                <c:pt idx="168">
                  <c:v>7124</c:v>
                </c:pt>
                <c:pt idx="169">
                  <c:v>7124</c:v>
                </c:pt>
                <c:pt idx="170">
                  <c:v>7124</c:v>
                </c:pt>
                <c:pt idx="171">
                  <c:v>7124</c:v>
                </c:pt>
                <c:pt idx="172">
                  <c:v>7124</c:v>
                </c:pt>
                <c:pt idx="173">
                  <c:v>7124</c:v>
                </c:pt>
                <c:pt idx="174">
                  <c:v>7124</c:v>
                </c:pt>
                <c:pt idx="175">
                  <c:v>7124</c:v>
                </c:pt>
                <c:pt idx="176">
                  <c:v>7124</c:v>
                </c:pt>
                <c:pt idx="177">
                  <c:v>7124</c:v>
                </c:pt>
                <c:pt idx="178">
                  <c:v>7124</c:v>
                </c:pt>
                <c:pt idx="179">
                  <c:v>7124</c:v>
                </c:pt>
                <c:pt idx="180">
                  <c:v>7124</c:v>
                </c:pt>
                <c:pt idx="181">
                  <c:v>7124</c:v>
                </c:pt>
                <c:pt idx="182">
                  <c:v>7124</c:v>
                </c:pt>
                <c:pt idx="183">
                  <c:v>7124</c:v>
                </c:pt>
                <c:pt idx="184">
                  <c:v>7124</c:v>
                </c:pt>
                <c:pt idx="185">
                  <c:v>7124</c:v>
                </c:pt>
                <c:pt idx="186">
                  <c:v>7124</c:v>
                </c:pt>
                <c:pt idx="187">
                  <c:v>7124</c:v>
                </c:pt>
                <c:pt idx="188">
                  <c:v>7124</c:v>
                </c:pt>
                <c:pt idx="189">
                  <c:v>7124</c:v>
                </c:pt>
                <c:pt idx="190">
                  <c:v>7124</c:v>
                </c:pt>
                <c:pt idx="191">
                  <c:v>7124</c:v>
                </c:pt>
                <c:pt idx="192">
                  <c:v>7124</c:v>
                </c:pt>
                <c:pt idx="193">
                  <c:v>7124</c:v>
                </c:pt>
                <c:pt idx="194">
                  <c:v>7124</c:v>
                </c:pt>
                <c:pt idx="195">
                  <c:v>7124</c:v>
                </c:pt>
                <c:pt idx="196">
                  <c:v>7124</c:v>
                </c:pt>
                <c:pt idx="197">
                  <c:v>7124</c:v>
                </c:pt>
                <c:pt idx="198">
                  <c:v>7124</c:v>
                </c:pt>
                <c:pt idx="199">
                  <c:v>7124</c:v>
                </c:pt>
                <c:pt idx="200">
                  <c:v>7124</c:v>
                </c:pt>
                <c:pt idx="201">
                  <c:v>7124</c:v>
                </c:pt>
                <c:pt idx="202">
                  <c:v>7124</c:v>
                </c:pt>
                <c:pt idx="203">
                  <c:v>7124</c:v>
                </c:pt>
                <c:pt idx="204">
                  <c:v>7124</c:v>
                </c:pt>
                <c:pt idx="205">
                  <c:v>7124</c:v>
                </c:pt>
                <c:pt idx="206">
                  <c:v>7124</c:v>
                </c:pt>
                <c:pt idx="207">
                  <c:v>7124</c:v>
                </c:pt>
                <c:pt idx="208">
                  <c:v>7124</c:v>
                </c:pt>
                <c:pt idx="209">
                  <c:v>7124</c:v>
                </c:pt>
                <c:pt idx="210">
                  <c:v>7124</c:v>
                </c:pt>
                <c:pt idx="211">
                  <c:v>7124</c:v>
                </c:pt>
                <c:pt idx="212">
                  <c:v>7124</c:v>
                </c:pt>
                <c:pt idx="213">
                  <c:v>7124</c:v>
                </c:pt>
                <c:pt idx="214">
                  <c:v>7124</c:v>
                </c:pt>
                <c:pt idx="215">
                  <c:v>7124</c:v>
                </c:pt>
                <c:pt idx="216">
                  <c:v>7124</c:v>
                </c:pt>
                <c:pt idx="217">
                  <c:v>7124</c:v>
                </c:pt>
              </c:numCache>
            </c:numRef>
          </c:val>
        </c:ser>
        <c:marker val="1"/>
        <c:axId val="69427968"/>
        <c:axId val="69429888"/>
      </c:lineChart>
      <c:catAx>
        <c:axId val="69427968"/>
        <c:scaling>
          <c:orientation val="minMax"/>
        </c:scaling>
        <c:delete val="1"/>
        <c:axPos val="b"/>
        <c:title>
          <c:tx>
            <c:rich>
              <a:bodyPr/>
              <a:lstStyle/>
              <a:p>
                <a:pPr>
                  <a:defRPr sz="800">
                    <a:latin typeface="Arial" pitchFamily="34" charset="0"/>
                    <a:cs typeface="Arial" pitchFamily="34" charset="0"/>
                  </a:defRPr>
                </a:pPr>
                <a:r>
                  <a:rPr lang="en-US" sz="800">
                    <a:latin typeface="Arial" pitchFamily="34" charset="0"/>
                    <a:cs typeface="Arial" pitchFamily="34" charset="0"/>
                  </a:rPr>
                  <a:t>CCG/HB</a:t>
                </a:r>
              </a:p>
            </c:rich>
          </c:tx>
          <c:layout>
            <c:manualLayout>
              <c:xMode val="edge"/>
              <c:yMode val="edge"/>
              <c:x val="0.50081437916083549"/>
              <c:y val="0.96136173767752764"/>
            </c:manualLayout>
          </c:layout>
        </c:title>
        <c:tickLblPos val="none"/>
        <c:crossAx val="69429888"/>
        <c:crosses val="autoZero"/>
        <c:auto val="1"/>
        <c:lblAlgn val="ctr"/>
        <c:lblOffset val="100"/>
      </c:catAx>
      <c:valAx>
        <c:axId val="69429888"/>
        <c:scaling>
          <c:orientation val="minMax"/>
          <c:max val="9000"/>
          <c:min val="2000"/>
        </c:scaling>
        <c:axPos val="l"/>
        <c:majorGridlines/>
        <c:title>
          <c:tx>
            <c:rich>
              <a:bodyPr rot="-5400000" vert="horz"/>
              <a:lstStyle/>
              <a:p>
                <a:pPr>
                  <a:defRPr sz="800">
                    <a:latin typeface="Arial" pitchFamily="34" charset="0"/>
                    <a:cs typeface="Arial" pitchFamily="34" charset="0"/>
                  </a:defRPr>
                </a:pPr>
                <a:r>
                  <a:rPr lang="en-GB" sz="800">
                    <a:latin typeface="Arial" pitchFamily="34" charset="0"/>
                    <a:cs typeface="Arial" pitchFamily="34" charset="0"/>
                  </a:rPr>
                  <a:t>DDDs per 1,000 PUs</a:t>
                </a:r>
              </a:p>
            </c:rich>
          </c:tx>
          <c:layout/>
        </c:title>
        <c:numFmt formatCode="#,##0" sourceLinked="0"/>
        <c:tickLblPos val="nextTo"/>
        <c:txPr>
          <a:bodyPr/>
          <a:lstStyle/>
          <a:p>
            <a:pPr>
              <a:defRPr sz="800">
                <a:latin typeface="Arial" pitchFamily="34" charset="0"/>
                <a:cs typeface="Arial" pitchFamily="34" charset="0"/>
              </a:defRPr>
            </a:pPr>
            <a:endParaRPr lang="en-US"/>
          </a:p>
        </c:txPr>
        <c:crossAx val="69427968"/>
        <c:crosses val="autoZero"/>
        <c:crossBetween val="between"/>
      </c:valAx>
    </c:plotArea>
    <c:legend>
      <c:legendPos val="r"/>
      <c:legendEntry>
        <c:idx val="0"/>
        <c:delete val="1"/>
      </c:legendEntry>
      <c:legendEntry>
        <c:idx val="1"/>
        <c:txPr>
          <a:bodyPr/>
          <a:lstStyle/>
          <a:p>
            <a:pPr>
              <a:defRPr sz="900">
                <a:latin typeface="Arial" pitchFamily="34" charset="0"/>
                <a:cs typeface="Arial" pitchFamily="34" charset="0"/>
              </a:defRPr>
            </a:pPr>
            <a:endParaRPr lang="en-US"/>
          </a:p>
        </c:txPr>
      </c:legendEntry>
      <c:legendEntry>
        <c:idx val="2"/>
        <c:txPr>
          <a:bodyPr/>
          <a:lstStyle/>
          <a:p>
            <a:pPr>
              <a:defRPr sz="900">
                <a:latin typeface="Arial" pitchFamily="34" charset="0"/>
                <a:cs typeface="Arial" pitchFamily="34" charset="0"/>
              </a:defRPr>
            </a:pPr>
            <a:endParaRPr lang="en-US"/>
          </a:p>
        </c:txPr>
      </c:legendEntry>
      <c:layout>
        <c:manualLayout>
          <c:xMode val="edge"/>
          <c:yMode val="edge"/>
          <c:x val="8.2807754067596551E-2"/>
          <c:y val="0.17810273715785541"/>
          <c:w val="0.2401515688917264"/>
          <c:h val="7.1357198771206234E-2"/>
        </c:manualLayout>
      </c:layout>
      <c:overlay val="1"/>
      <c:txPr>
        <a:bodyPr/>
        <a:lstStyle/>
        <a:p>
          <a:pPr>
            <a:defRPr>
              <a:latin typeface="Arial" pitchFamily="34" charset="0"/>
              <a:cs typeface="Arial" pitchFamily="34" charset="0"/>
            </a:defRPr>
          </a:pPr>
          <a:endParaRPr lang="en-US"/>
        </a:p>
      </c:txPr>
    </c:legend>
    <c:plotVisOnly val="1"/>
    <c:dispBlanksAs val="gap"/>
  </c:chart>
  <c:spPr>
    <a:ln>
      <a:noFill/>
    </a:ln>
  </c:sp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8.5921278552434227E-2"/>
          <c:y val="3.6425277018814074E-2"/>
          <c:w val="0.90552231335082933"/>
          <c:h val="0.90436497613885791"/>
        </c:manualLayout>
      </c:layout>
      <c:barChart>
        <c:barDir val="col"/>
        <c:grouping val="clustered"/>
        <c:ser>
          <c:idx val="0"/>
          <c:order val="0"/>
          <c:tx>
            <c:strRef>
              <c:f>'Lipid modifying drugs'!$D$2</c:f>
              <c:strCache>
                <c:ptCount val="1"/>
                <c:pt idx="0">
                  <c:v>%</c:v>
                </c:pt>
              </c:strCache>
            </c:strRef>
          </c:tx>
          <c:spPr>
            <a:solidFill>
              <a:srgbClr val="558ED5"/>
            </a:solidFill>
            <a:ln>
              <a:noFill/>
            </a:ln>
          </c:spPr>
          <c:dPt>
            <c:idx val="62"/>
            <c:spPr>
              <a:solidFill>
                <a:schemeClr val="tx1"/>
              </a:solidFill>
              <a:ln>
                <a:noFill/>
              </a:ln>
            </c:spPr>
          </c:dPt>
          <c:dPt>
            <c:idx val="65"/>
            <c:spPr>
              <a:solidFill>
                <a:schemeClr val="tx1"/>
              </a:solidFill>
              <a:ln>
                <a:noFill/>
              </a:ln>
            </c:spPr>
          </c:dPt>
          <c:dPt>
            <c:idx val="82"/>
            <c:spPr>
              <a:solidFill>
                <a:schemeClr val="tx1"/>
              </a:solidFill>
              <a:ln>
                <a:noFill/>
              </a:ln>
            </c:spPr>
          </c:dPt>
          <c:dPt>
            <c:idx val="131"/>
            <c:spPr>
              <a:solidFill>
                <a:schemeClr val="tx1"/>
              </a:solidFill>
              <a:ln>
                <a:noFill/>
              </a:ln>
            </c:spPr>
          </c:dPt>
          <c:dPt>
            <c:idx val="133"/>
            <c:spPr>
              <a:solidFill>
                <a:schemeClr val="tx1"/>
              </a:solidFill>
              <a:ln>
                <a:noFill/>
              </a:ln>
            </c:spPr>
          </c:dPt>
          <c:dPt>
            <c:idx val="146"/>
            <c:spPr>
              <a:solidFill>
                <a:schemeClr val="tx1"/>
              </a:solidFill>
              <a:ln>
                <a:noFill/>
              </a:ln>
            </c:spPr>
          </c:dPt>
          <c:dPt>
            <c:idx val="201"/>
            <c:spPr>
              <a:solidFill>
                <a:schemeClr val="tx1"/>
              </a:solidFill>
              <a:ln>
                <a:noFill/>
              </a:ln>
            </c:spPr>
          </c:dPt>
          <c:dLbls>
            <c:dLbl>
              <c:idx val="11"/>
              <c:layout>
                <c:manualLayout>
                  <c:x val="0.78882207971093932"/>
                  <c:y val="0.2337391176315444"/>
                </c:manualLayout>
              </c:layout>
              <c:tx>
                <c:rich>
                  <a:bodyPr/>
                  <a:lstStyle/>
                  <a:p>
                    <a:r>
                      <a:rPr lang="en-US" sz="800">
                        <a:latin typeface="Arial" pitchFamily="34" charset="0"/>
                        <a:cs typeface="Arial" pitchFamily="34" charset="0"/>
                      </a:rPr>
                      <a:t>Powys</a:t>
                    </a:r>
                  </a:p>
                </c:rich>
              </c:tx>
              <c:showVal val="1"/>
            </c:dLbl>
            <c:dLbl>
              <c:idx val="64"/>
              <c:layout>
                <c:manualLayout>
                  <c:x val="0.34255076471876528"/>
                  <c:y val="4.1738963821213934E-2"/>
                </c:manualLayout>
              </c:layout>
              <c:tx>
                <c:rich>
                  <a:bodyPr/>
                  <a:lstStyle/>
                  <a:p>
                    <a:r>
                      <a:rPr lang="en-US" sz="800">
                        <a:latin typeface="Arial" pitchFamily="34" charset="0"/>
                        <a:cs typeface="Arial" pitchFamily="34" charset="0"/>
                      </a:rPr>
                      <a:t>Cardiff</a:t>
                    </a:r>
                    <a:r>
                      <a:rPr lang="en-US" sz="800" baseline="0">
                        <a:latin typeface="Arial" pitchFamily="34" charset="0"/>
                        <a:cs typeface="Arial" pitchFamily="34" charset="0"/>
                      </a:rPr>
                      <a:t> and Vale</a:t>
                    </a:r>
                    <a:endParaRPr lang="en-US" sz="800">
                      <a:latin typeface="Arial" pitchFamily="34" charset="0"/>
                      <a:cs typeface="Arial" pitchFamily="34" charset="0"/>
                    </a:endParaRPr>
                  </a:p>
                </c:rich>
              </c:tx>
              <c:showVal val="1"/>
            </c:dLbl>
            <c:dLbl>
              <c:idx val="92"/>
              <c:layout>
                <c:manualLayout>
                  <c:x val="0.16103980174029603"/>
                  <c:y val="1.2521738444547041E-2"/>
                </c:manualLayout>
              </c:layout>
              <c:tx>
                <c:rich>
                  <a:bodyPr/>
                  <a:lstStyle/>
                  <a:p>
                    <a:r>
                      <a:rPr lang="en-US" sz="800">
                        <a:latin typeface="Arial" pitchFamily="34" charset="0"/>
                        <a:cs typeface="Arial" pitchFamily="34" charset="0"/>
                      </a:rPr>
                      <a:t>Cwm Taf</a:t>
                    </a:r>
                  </a:p>
                </c:rich>
              </c:tx>
              <c:showVal val="1"/>
            </c:dLbl>
            <c:dLbl>
              <c:idx val="94"/>
              <c:layout>
                <c:manualLayout>
                  <c:x val="0.16563630279437278"/>
                  <c:y val="9.6254702019598747E-3"/>
                </c:manualLayout>
              </c:layout>
              <c:tx>
                <c:rich>
                  <a:bodyPr/>
                  <a:lstStyle/>
                  <a:p>
                    <a:r>
                      <a:rPr lang="en-US" sz="800">
                        <a:latin typeface="Arial" pitchFamily="34" charset="0"/>
                        <a:cs typeface="Arial" pitchFamily="34" charset="0"/>
                      </a:rPr>
                      <a:t>Hywel Dda</a:t>
                    </a:r>
                  </a:p>
                </c:rich>
              </c:tx>
              <c:showVal val="1"/>
            </c:dLbl>
            <c:dLbl>
              <c:idx val="130"/>
              <c:layout>
                <c:manualLayout>
                  <c:x val="-0.19925263605155247"/>
                  <c:y val="-3.7565215333641044E-2"/>
                </c:manualLayout>
              </c:layout>
              <c:tx>
                <c:rich>
                  <a:bodyPr/>
                  <a:lstStyle/>
                  <a:p>
                    <a:r>
                      <a:rPr lang="en-US" sz="800">
                        <a:latin typeface="Arial" pitchFamily="34" charset="0"/>
                        <a:cs typeface="Arial" pitchFamily="34" charset="0"/>
                      </a:rPr>
                      <a:t>Betsi Cadwaladr</a:t>
                    </a:r>
                  </a:p>
                </c:rich>
              </c:tx>
              <c:showVal val="1"/>
            </c:dLbl>
            <c:dLbl>
              <c:idx val="146"/>
              <c:layout>
                <c:manualLayout>
                  <c:x val="-0.33436230022349633"/>
                  <c:y val="-7.513043066728213E-2"/>
                </c:manualLayout>
              </c:layout>
              <c:tx>
                <c:rich>
                  <a:bodyPr/>
                  <a:lstStyle/>
                  <a:p>
                    <a:r>
                      <a:rPr lang="en-US" sz="800">
                        <a:latin typeface="Arial" pitchFamily="34" charset="0"/>
                        <a:cs typeface="Arial" pitchFamily="34" charset="0"/>
                      </a:rPr>
                      <a:t>ABMU</a:t>
                    </a:r>
                  </a:p>
                </c:rich>
              </c:tx>
              <c:showVal val="1"/>
            </c:dLbl>
            <c:dLbl>
              <c:idx val="149"/>
              <c:layout>
                <c:manualLayout>
                  <c:x val="-0.36264796458628806"/>
                  <c:y val="-7.7830492142116278E-2"/>
                </c:manualLayout>
              </c:layout>
              <c:tx>
                <c:rich>
                  <a:bodyPr/>
                  <a:lstStyle/>
                  <a:p>
                    <a:r>
                      <a:rPr lang="en-US" sz="800">
                        <a:latin typeface="Arial" pitchFamily="34" charset="0"/>
                        <a:cs typeface="Arial" pitchFamily="34" charset="0"/>
                      </a:rPr>
                      <a:t>Aneurin Bevan</a:t>
                    </a:r>
                  </a:p>
                </c:rich>
              </c:tx>
              <c:showVal val="1"/>
            </c:dLbl>
            <c:delete val="1"/>
            <c:txPr>
              <a:bodyPr rot="-5400000" vert="horz"/>
              <a:lstStyle/>
              <a:p>
                <a:pPr>
                  <a:defRPr sz="800">
                    <a:latin typeface="Arial" pitchFamily="34" charset="0"/>
                    <a:cs typeface="Arial" pitchFamily="34" charset="0"/>
                  </a:defRPr>
                </a:pPr>
                <a:endParaRPr lang="en-US"/>
              </a:p>
            </c:txPr>
          </c:dLbls>
          <c:cat>
            <c:strRef>
              <c:f>'Lipid modifying drugs'!$A$3:$A$220</c:f>
              <c:strCache>
                <c:ptCount val="218"/>
                <c:pt idx="0">
                  <c:v>PCT HARDWICK CCG</c:v>
                </c:pt>
                <c:pt idx="1">
                  <c:v>PCT BRADFORD CITY CCG</c:v>
                </c:pt>
                <c:pt idx="2">
                  <c:v>PCT TOWER HAMLETS CCG</c:v>
                </c:pt>
                <c:pt idx="3">
                  <c:v>PCT CITY AND HACKNEY CCG</c:v>
                </c:pt>
                <c:pt idx="4">
                  <c:v>PCT GREAT YARMOUTH &amp; WAVENEY CCG</c:v>
                </c:pt>
                <c:pt idx="5">
                  <c:v>PCT SOUTHERN DERBYSHIRE CCG</c:v>
                </c:pt>
                <c:pt idx="6">
                  <c:v>PCT NORTH DERBYSHIRE CCG</c:v>
                </c:pt>
                <c:pt idx="7">
                  <c:v>PCT NEWHAM CCG</c:v>
                </c:pt>
                <c:pt idx="8">
                  <c:v>PCT CAMBRIDGESHIRE AND PETERBOROUGH CCG</c:v>
                </c:pt>
                <c:pt idx="9">
                  <c:v>PCT MANSFIELD &amp; ASHFIELD CCG</c:v>
                </c:pt>
                <c:pt idx="10">
                  <c:v>PCT KINGSTON CCG</c:v>
                </c:pt>
                <c:pt idx="11">
                  <c:v>PCT EREWASH CCG</c:v>
                </c:pt>
                <c:pt idx="12">
                  <c:v>PCT NEWCASTLE WEST CCG</c:v>
                </c:pt>
                <c:pt idx="13">
                  <c:v>PCT NEWCASTLE NORTH AND EAST CCG</c:v>
                </c:pt>
                <c:pt idx="14">
                  <c:v>PCT NOTTINGHAM WEST CCG</c:v>
                </c:pt>
                <c:pt idx="15">
                  <c:v>PCT BRADFORD DISTRICTS CCG</c:v>
                </c:pt>
                <c:pt idx="16">
                  <c:v>PCT SALFORD CCG</c:v>
                </c:pt>
                <c:pt idx="17">
                  <c:v>PCT EAST LANCASHIRE CCG</c:v>
                </c:pt>
                <c:pt idx="18">
                  <c:v>PCT HAVERING CCG</c:v>
                </c:pt>
                <c:pt idx="19">
                  <c:v>PCT BRENT CCG</c:v>
                </c:pt>
                <c:pt idx="20">
                  <c:v>PCT BEDFORDSHIRE CCG</c:v>
                </c:pt>
                <c:pt idx="21">
                  <c:v>PCT HARTLEPOOL AND STOCKTON-ON-TEES CCG</c:v>
                </c:pt>
                <c:pt idx="22">
                  <c:v>PCT SOUTH TEES CCG</c:v>
                </c:pt>
                <c:pt idx="23">
                  <c:v>PCT CROYDON CCG</c:v>
                </c:pt>
                <c:pt idx="24">
                  <c:v>PCT ISLINGTON CCG</c:v>
                </c:pt>
                <c:pt idx="25">
                  <c:v>PCT CENTRAL MANCHESTER CCG</c:v>
                </c:pt>
                <c:pt idx="26">
                  <c:v>PCT HARROW CCG</c:v>
                </c:pt>
                <c:pt idx="27">
                  <c:v>PCT BLACKPOOL CCG</c:v>
                </c:pt>
                <c:pt idx="28">
                  <c:v>PCT BLACKBURN WITH DARWEN CCG</c:v>
                </c:pt>
                <c:pt idx="29">
                  <c:v>PCT LEICESTER CITY CCG</c:v>
                </c:pt>
                <c:pt idx="30">
                  <c:v>PCT THURROCK CCG</c:v>
                </c:pt>
                <c:pt idx="31">
                  <c:v>PCT BARKING &amp; DAGENHAM CCG</c:v>
                </c:pt>
                <c:pt idx="32">
                  <c:v>PCT NORTHUMBERLAND CCG</c:v>
                </c:pt>
                <c:pt idx="33">
                  <c:v>PCT NORTH EAST ESSEX CCG</c:v>
                </c:pt>
                <c:pt idx="34">
                  <c:v>PCT SOUTH TYNESIDE CCG</c:v>
                </c:pt>
                <c:pt idx="35">
                  <c:v>PCT NORWICH CCG</c:v>
                </c:pt>
                <c:pt idx="36">
                  <c:v>PCT CANNOCK CHASE CCG</c:v>
                </c:pt>
                <c:pt idx="37">
                  <c:v>PCT GATESHEAD CCG</c:v>
                </c:pt>
                <c:pt idx="38">
                  <c:v>PCT OXFORDSHIRE CCG</c:v>
                </c:pt>
                <c:pt idx="39">
                  <c:v>PCT HERTS VALLEYS CCG</c:v>
                </c:pt>
                <c:pt idx="40">
                  <c:v>PCT DARLINGTON CCG</c:v>
                </c:pt>
                <c:pt idx="41">
                  <c:v>PCT VALE ROYAL CCG</c:v>
                </c:pt>
                <c:pt idx="42">
                  <c:v>PCT CUMBRIA CCG</c:v>
                </c:pt>
                <c:pt idx="43">
                  <c:v>PCT CORBY CCG</c:v>
                </c:pt>
                <c:pt idx="44">
                  <c:v>PCT NOTTINGHAM CITY CCG</c:v>
                </c:pt>
                <c:pt idx="45">
                  <c:v>PCT NENE CCG</c:v>
                </c:pt>
                <c:pt idx="46">
                  <c:v>PCT WOLVERHAMPTON CCG</c:v>
                </c:pt>
                <c:pt idx="47">
                  <c:v>PCT DURHAM DALES,EASINGTON &amp; SEDGEFIELD CCG</c:v>
                </c:pt>
                <c:pt idx="48">
                  <c:v>PCT REDBRIDGE CCG</c:v>
                </c:pt>
                <c:pt idx="49">
                  <c:v>PCT ROTHERHAM CCG</c:v>
                </c:pt>
                <c:pt idx="50">
                  <c:v>PCT NORTH TYNESIDE CCG</c:v>
                </c:pt>
                <c:pt idx="51">
                  <c:v>PCT BURY CCG</c:v>
                </c:pt>
                <c:pt idx="52">
                  <c:v>PCT EASTERN CHESHIRE CCG</c:v>
                </c:pt>
                <c:pt idx="53">
                  <c:v>PCT WEST NORFOLK CCG</c:v>
                </c:pt>
                <c:pt idx="54">
                  <c:v>PCT HALTON CCG</c:v>
                </c:pt>
                <c:pt idx="55">
                  <c:v>PCT NEWARK &amp; SHERWOOD CCG</c:v>
                </c:pt>
                <c:pt idx="56">
                  <c:v>PCT NORTH DURHAM CCG</c:v>
                </c:pt>
                <c:pt idx="57">
                  <c:v>PCT BIRMINGHAM SOUTH AND CENTRAL CCG</c:v>
                </c:pt>
                <c:pt idx="58">
                  <c:v>PCT CHILTERN CCG</c:v>
                </c:pt>
                <c:pt idx="59">
                  <c:v>PCT EALING CCG</c:v>
                </c:pt>
                <c:pt idx="60">
                  <c:v>PCT LAMBETH CCG</c:v>
                </c:pt>
                <c:pt idx="61">
                  <c:v>PCT WEST ESSEX CCG</c:v>
                </c:pt>
                <c:pt idx="62">
                  <c:v>Aneurin Bevan</c:v>
                </c:pt>
                <c:pt idx="63">
                  <c:v>PCT AYLESBURY VALE CCG</c:v>
                </c:pt>
                <c:pt idx="64">
                  <c:v>PCT LANCASHIRE NORTH CCG</c:v>
                </c:pt>
                <c:pt idx="65">
                  <c:v>Abertawe Bro Morgannwg Uni</c:v>
                </c:pt>
                <c:pt idx="66">
                  <c:v>PCT RICHMOND CCG</c:v>
                </c:pt>
                <c:pt idx="67">
                  <c:v>PCT WIRRAL CCG</c:v>
                </c:pt>
                <c:pt idx="68">
                  <c:v>PCT MID ESSEX CCG</c:v>
                </c:pt>
                <c:pt idx="69">
                  <c:v>PCT LEEDS SOUTH AND EAST CCG</c:v>
                </c:pt>
                <c:pt idx="70">
                  <c:v>PCT LUTON CCG</c:v>
                </c:pt>
                <c:pt idx="71">
                  <c:v>PCT HILLINGDON CCG</c:v>
                </c:pt>
                <c:pt idx="72">
                  <c:v>PCT BASILDON AND BRENTWOOD CCG</c:v>
                </c:pt>
                <c:pt idx="73">
                  <c:v>PCT ENFIELD CCG</c:v>
                </c:pt>
                <c:pt idx="74">
                  <c:v>PCT SLOUGH CCG</c:v>
                </c:pt>
                <c:pt idx="75">
                  <c:v>PCT SHEFFIELD CCG</c:v>
                </c:pt>
                <c:pt idx="76">
                  <c:v>PCT EASTBOURNE, HAILSHAM AND SEAFORD CCG</c:v>
                </c:pt>
                <c:pt idx="77">
                  <c:v>PCT WAKEFIELD CCG</c:v>
                </c:pt>
                <c:pt idx="78">
                  <c:v>PCT WOKINGHAM CCG</c:v>
                </c:pt>
                <c:pt idx="79">
                  <c:v>PCT CANTERBURY AND COASTAL CCG</c:v>
                </c:pt>
                <c:pt idx="80">
                  <c:v>PCT REDDITCH AND BROMSGROVE CCG</c:v>
                </c:pt>
                <c:pt idx="81">
                  <c:v>PCT SOUTH CHESHIRE CCG</c:v>
                </c:pt>
                <c:pt idx="82">
                  <c:v>Betsi Cadwaladr Uni</c:v>
                </c:pt>
                <c:pt idx="83">
                  <c:v>PCT NORTH HAMPSHIRE CCG</c:v>
                </c:pt>
                <c:pt idx="84">
                  <c:v>PCT HEREFORDSHIRE CCG</c:v>
                </c:pt>
                <c:pt idx="85">
                  <c:v>PCT NEWBURY AND DISTRICT CCG</c:v>
                </c:pt>
                <c:pt idx="86">
                  <c:v>PCT WYRE FOREST CCG</c:v>
                </c:pt>
                <c:pt idx="87">
                  <c:v>PCT MILTON KEYNES CCG</c:v>
                </c:pt>
                <c:pt idx="88">
                  <c:v>PCT SWINDON CCG</c:v>
                </c:pt>
                <c:pt idx="89">
                  <c:v>PCT WALSALL CCG</c:v>
                </c:pt>
                <c:pt idx="90">
                  <c:v>PCT HOUNSLOW CCG</c:v>
                </c:pt>
                <c:pt idx="91">
                  <c:v>PCT EAST SURREY CCG</c:v>
                </c:pt>
                <c:pt idx="92">
                  <c:v>PCT PORTSMOUTH CCG</c:v>
                </c:pt>
                <c:pt idx="93">
                  <c:v>PCT EAST AND NORTH HERTFORDSHIRE CCG</c:v>
                </c:pt>
                <c:pt idx="94">
                  <c:v>PCT HARINGEY CCG</c:v>
                </c:pt>
                <c:pt idx="95">
                  <c:v>PCT SOUTHWARK CCG</c:v>
                </c:pt>
                <c:pt idx="96">
                  <c:v>PCT ST HELENS CCG</c:v>
                </c:pt>
                <c:pt idx="97">
                  <c:v>PCT LIVERPOOL CCG</c:v>
                </c:pt>
                <c:pt idx="98">
                  <c:v>PCT CASTLE POINT AND ROCHFORD CCG</c:v>
                </c:pt>
                <c:pt idx="99">
                  <c:v>PCT TAMESIDE AND GLOSSOP CCG</c:v>
                </c:pt>
                <c:pt idx="100">
                  <c:v>PCT SOUTH NORFOLK CCG</c:v>
                </c:pt>
                <c:pt idx="101">
                  <c:v>PCT WALTHAM FOREST CCG</c:v>
                </c:pt>
                <c:pt idx="102">
                  <c:v>PCT BRIGHTON &amp; HOVE CCG</c:v>
                </c:pt>
                <c:pt idx="103">
                  <c:v>PCT GREENWICH CCG</c:v>
                </c:pt>
                <c:pt idx="104">
                  <c:v>PCT GREATER PRESTON CCG</c:v>
                </c:pt>
                <c:pt idx="105">
                  <c:v>PCT STOKE ON TRENT CCG</c:v>
                </c:pt>
                <c:pt idx="106">
                  <c:v>PCT ISLE OF WIGHT CCG</c:v>
                </c:pt>
                <c:pt idx="107">
                  <c:v>PCT BRACKNELL AND ASCOT CCG</c:v>
                </c:pt>
                <c:pt idx="108">
                  <c:v>PCT BASSETLAW CCG</c:v>
                </c:pt>
                <c:pt idx="109">
                  <c:v>PCT NORTH &amp; WEST READING CCG</c:v>
                </c:pt>
                <c:pt idx="110">
                  <c:v>PCT BRISTOL CCG</c:v>
                </c:pt>
                <c:pt idx="111">
                  <c:v>PCT WARRINGTON CCG</c:v>
                </c:pt>
                <c:pt idx="112">
                  <c:v>PCT SUNDERLAND CCG</c:v>
                </c:pt>
                <c:pt idx="113">
                  <c:v>PCT WIGAN BOROUGH CCG</c:v>
                </c:pt>
                <c:pt idx="114">
                  <c:v>PCT SANDWELL AND WEST BIRMINGHAM CCG</c:v>
                </c:pt>
                <c:pt idx="115">
                  <c:v>PCT NORTH MANCHESTER CCG</c:v>
                </c:pt>
                <c:pt idx="116">
                  <c:v>PCT BOLTON CCG</c:v>
                </c:pt>
                <c:pt idx="117">
                  <c:v>PCT LEWISHAM CCG</c:v>
                </c:pt>
                <c:pt idx="118">
                  <c:v>PCT THANET CCG</c:v>
                </c:pt>
                <c:pt idx="119">
                  <c:v>PCT CHORLEY AND SOUTH RIBBLE CCG</c:v>
                </c:pt>
                <c:pt idx="120">
                  <c:v>PCT AIREDALE, WHARFEDALE AND CRAVEN CCG</c:v>
                </c:pt>
                <c:pt idx="121">
                  <c:v>PCT FYLDE &amp; WYRE CCG</c:v>
                </c:pt>
                <c:pt idx="122">
                  <c:v>PCT HAMBLETON, RICHMONDSHIRE AND WHITBY CCG</c:v>
                </c:pt>
                <c:pt idx="123">
                  <c:v>PCT SOUTH MANCHESTER CCG</c:v>
                </c:pt>
                <c:pt idx="124">
                  <c:v>PCT KNOWSLEY CCG</c:v>
                </c:pt>
                <c:pt idx="125">
                  <c:v>PCT COVENTRY AND RUGBY CCG</c:v>
                </c:pt>
                <c:pt idx="126">
                  <c:v>PCT BEXLEY CCG</c:v>
                </c:pt>
                <c:pt idx="127">
                  <c:v>PCT HULL CCG</c:v>
                </c:pt>
                <c:pt idx="128">
                  <c:v>PCT VALE OF YORK CCG</c:v>
                </c:pt>
                <c:pt idx="129">
                  <c:v>PCT SOUTH SEFTON CCG</c:v>
                </c:pt>
                <c:pt idx="130">
                  <c:v>PCT DORSET CCG</c:v>
                </c:pt>
                <c:pt idx="131">
                  <c:v>Cwm Taf</c:v>
                </c:pt>
                <c:pt idx="132">
                  <c:v>PCT SE STAFFS &amp; SEISDON PENINSULAR CCG</c:v>
                </c:pt>
                <c:pt idx="133">
                  <c:v>Hywel Dda</c:v>
                </c:pt>
                <c:pt idx="134">
                  <c:v>PCT CAMDEN CCG</c:v>
                </c:pt>
                <c:pt idx="135">
                  <c:v>PCT STOCKPORT CCG</c:v>
                </c:pt>
                <c:pt idx="136">
                  <c:v>PCT HEYWOOD, MIDDLETON &amp; ROCHDALE CCG</c:v>
                </c:pt>
                <c:pt idx="137">
                  <c:v>PCT WEST LEICESTERSHIRE CCG</c:v>
                </c:pt>
                <c:pt idx="138">
                  <c:v>PCT SOUTH WORCESTERSHIRE CCG</c:v>
                </c:pt>
                <c:pt idx="139">
                  <c:v>PCT ASHFORD CCG</c:v>
                </c:pt>
                <c:pt idx="140">
                  <c:v>PCT SOUTH READING CCG</c:v>
                </c:pt>
                <c:pt idx="141">
                  <c:v>PCT EAST RIDING OF YORKSHIRE CCG</c:v>
                </c:pt>
                <c:pt idx="142">
                  <c:v>PCT NORTH WEST SURREY CCG</c:v>
                </c:pt>
                <c:pt idx="143">
                  <c:v>PCT BROMLEY CCG</c:v>
                </c:pt>
                <c:pt idx="144">
                  <c:v>PCT SOUTH WARWICKSHIRE CCG</c:v>
                </c:pt>
                <c:pt idx="145">
                  <c:v>PCT BIRMINGHAM CROSSCITY CCG</c:v>
                </c:pt>
                <c:pt idx="146">
                  <c:v>Cardiff And Vale Uni</c:v>
                </c:pt>
                <c:pt idx="147">
                  <c:v>PCT SOUTH LINCOLNSHIRE CCG</c:v>
                </c:pt>
                <c:pt idx="148">
                  <c:v>PCT NOTTINGHAM NORTH &amp; EAST CCG</c:v>
                </c:pt>
                <c:pt idx="149">
                  <c:v>PCT CALDERDALE CCG</c:v>
                </c:pt>
                <c:pt idx="150">
                  <c:v>PCT SOUTH EASTERN HAMPSHIRE CCG</c:v>
                </c:pt>
                <c:pt idx="151">
                  <c:v>PCT CRAWLEY CCG</c:v>
                </c:pt>
                <c:pt idx="152">
                  <c:v>PCT SCARBOROUGH AND RYEDALE CCG</c:v>
                </c:pt>
                <c:pt idx="153">
                  <c:v>PCT NORTH EAST HAMPSHIRE AND FARNHAM CCG</c:v>
                </c:pt>
                <c:pt idx="154">
                  <c:v>PCT NORTH, EAST, WEST DEVON CCG</c:v>
                </c:pt>
                <c:pt idx="155">
                  <c:v>PCT TELFORD &amp; WREKIN CCG</c:v>
                </c:pt>
                <c:pt idx="156">
                  <c:v>PCT WINDSOR, ASCOT AND MAIDENHEAD CCG</c:v>
                </c:pt>
                <c:pt idx="157">
                  <c:v>PCT SUTTON CCG</c:v>
                </c:pt>
                <c:pt idx="158">
                  <c:v>PCT SOUTHAMPTON CCG</c:v>
                </c:pt>
                <c:pt idx="159">
                  <c:v>PCT FAREHAM AND GOSPORT CCG</c:v>
                </c:pt>
                <c:pt idx="160">
                  <c:v>PCT NORTH SOMERSET CCG</c:v>
                </c:pt>
                <c:pt idx="161">
                  <c:v>PCT SOLIHULL CCG</c:v>
                </c:pt>
                <c:pt idx="162">
                  <c:v>PCT WEST HAMPSHIRE CCG</c:v>
                </c:pt>
                <c:pt idx="163">
                  <c:v>PCT BATH AND NORTH EAST SOMERSET CCG</c:v>
                </c:pt>
                <c:pt idx="164">
                  <c:v>PCT NORTH EAST LINCOLNSHIRE CCG</c:v>
                </c:pt>
                <c:pt idx="165">
                  <c:v>PCT WEST CHESHIRE CCG</c:v>
                </c:pt>
                <c:pt idx="166">
                  <c:v>PCT SOUTH GLOUCESTERSHIRE CCG</c:v>
                </c:pt>
                <c:pt idx="167">
                  <c:v>PCT WEST LANCASHIRE CCG</c:v>
                </c:pt>
                <c:pt idx="168">
                  <c:v>PCT SOUTHEND CCG</c:v>
                </c:pt>
                <c:pt idx="169">
                  <c:v>PCT EAST LEICESTERSHIRE AND RUTLAND CCG</c:v>
                </c:pt>
                <c:pt idx="170">
                  <c:v>PCT LEEDS WEST CCG</c:v>
                </c:pt>
                <c:pt idx="171">
                  <c:v>PCT BARNSLEY CCG</c:v>
                </c:pt>
                <c:pt idx="172">
                  <c:v>PCT RUSHCLIFFE CCG</c:v>
                </c:pt>
                <c:pt idx="173">
                  <c:v>PCT NORTH STAFFORDSHIRE CCG</c:v>
                </c:pt>
                <c:pt idx="174">
                  <c:v>PCT KERNOW CCG</c:v>
                </c:pt>
                <c:pt idx="175">
                  <c:v>PCT SOUTHPORT AND FORMBY CCG</c:v>
                </c:pt>
                <c:pt idx="176">
                  <c:v>PCT WILTSHIRE CCG</c:v>
                </c:pt>
                <c:pt idx="177">
                  <c:v>PCT TRAFFORD CCG</c:v>
                </c:pt>
                <c:pt idx="178">
                  <c:v>PCT SOUTH WEST LINCOLNSHIRE CCG</c:v>
                </c:pt>
                <c:pt idx="179">
                  <c:v>PCT SWALE CCG</c:v>
                </c:pt>
                <c:pt idx="180">
                  <c:v>PCT SOMERSET CCG</c:v>
                </c:pt>
                <c:pt idx="181">
                  <c:v>PCT IPSWICH AND EAST SUFFOLK CCG</c:v>
                </c:pt>
                <c:pt idx="182">
                  <c:v>PCT HARROGATE AND RURAL DISTRICT CCG</c:v>
                </c:pt>
                <c:pt idx="183">
                  <c:v>PCT SOUTH DEVON AND TORBAY CCG</c:v>
                </c:pt>
                <c:pt idx="184">
                  <c:v>PCT HORSHAM AND MID SUSSEX CCG</c:v>
                </c:pt>
                <c:pt idx="185">
                  <c:v>PCT GUILDFORD AND WAVERLEY CCG</c:v>
                </c:pt>
                <c:pt idx="186">
                  <c:v>PCT GREATER HUDDERSFIELD CCG</c:v>
                </c:pt>
                <c:pt idx="187">
                  <c:v>PCT GLOUCESTERSHIRE CCG</c:v>
                </c:pt>
                <c:pt idx="188">
                  <c:v>PCT COASTAL WEST SUSSEX CCG</c:v>
                </c:pt>
                <c:pt idx="189">
                  <c:v>PCT CENTRAL LONDON (WESTMINSTER) CCG</c:v>
                </c:pt>
                <c:pt idx="190">
                  <c:v>PCT STAFFORD AND SURROUNDS CCG</c:v>
                </c:pt>
                <c:pt idx="191">
                  <c:v>PCT OLDHAM CCG</c:v>
                </c:pt>
                <c:pt idx="192">
                  <c:v>PCT DUDLEY CCG</c:v>
                </c:pt>
                <c:pt idx="193">
                  <c:v>PCT WARWICKSHIRE NORTH CCG</c:v>
                </c:pt>
                <c:pt idx="194">
                  <c:v>PCT SURREY DOWNS CCG</c:v>
                </c:pt>
                <c:pt idx="195">
                  <c:v>PCT DONCASTER CCG</c:v>
                </c:pt>
                <c:pt idx="196">
                  <c:v>PCT EAST STAFFORDSHIRE CCG</c:v>
                </c:pt>
                <c:pt idx="197">
                  <c:v>PCT HAMMERSMITH AND FULHAM CCG</c:v>
                </c:pt>
                <c:pt idx="198">
                  <c:v>PCT LEEDS NORTH CCG</c:v>
                </c:pt>
                <c:pt idx="199">
                  <c:v>PCT HIGH WEALD LEWES HAVENS CCG</c:v>
                </c:pt>
                <c:pt idx="200">
                  <c:v>PCT LINCOLNSHIRE EAST CCG</c:v>
                </c:pt>
                <c:pt idx="201">
                  <c:v>Powys Teaching</c:v>
                </c:pt>
                <c:pt idx="202">
                  <c:v>PCT NORTH NORFOLK CCG</c:v>
                </c:pt>
                <c:pt idx="203">
                  <c:v>PCT LINCOLNSHIRE WEST CCG</c:v>
                </c:pt>
                <c:pt idx="204">
                  <c:v>PCT WEST SUFFOLK CCG</c:v>
                </c:pt>
                <c:pt idx="205">
                  <c:v>PCT NORTH KIRKLEES CCG</c:v>
                </c:pt>
                <c:pt idx="206">
                  <c:v>PCT WANDSWORTH CCG</c:v>
                </c:pt>
                <c:pt idx="207">
                  <c:v>PCT SURREY HEATH CCG</c:v>
                </c:pt>
                <c:pt idx="208">
                  <c:v>PCT MEDWAY CCG</c:v>
                </c:pt>
                <c:pt idx="209">
                  <c:v>PCT WEST LONDON (K&amp;C &amp; QPP) CCG</c:v>
                </c:pt>
                <c:pt idx="210">
                  <c:v>PCT MERTON CCG</c:v>
                </c:pt>
                <c:pt idx="211">
                  <c:v>PCT DARTFORD, GRAVESHAM AND SWANLEY CCG</c:v>
                </c:pt>
                <c:pt idx="212">
                  <c:v>PCT WEST KENT CCG</c:v>
                </c:pt>
                <c:pt idx="213">
                  <c:v>PCT SOUTH KENT COAST CCG</c:v>
                </c:pt>
                <c:pt idx="214">
                  <c:v>PCT BARNET CCG</c:v>
                </c:pt>
                <c:pt idx="215">
                  <c:v>PCT NORTH LINCOLNSHIRE CCG</c:v>
                </c:pt>
                <c:pt idx="216">
                  <c:v>PCT HASTINGS &amp; ROTHER CCG</c:v>
                </c:pt>
                <c:pt idx="217">
                  <c:v>PCT SHROPSHIRE CCG</c:v>
                </c:pt>
              </c:strCache>
            </c:strRef>
          </c:cat>
          <c:val>
            <c:numRef>
              <c:f>'Lipid modifying drugs'!$D$3:$D$220</c:f>
              <c:numCache>
                <c:formatCode>0.00</c:formatCode>
                <c:ptCount val="218"/>
                <c:pt idx="0">
                  <c:v>98.295605270138836</c:v>
                </c:pt>
                <c:pt idx="1">
                  <c:v>98.222500476358988</c:v>
                </c:pt>
                <c:pt idx="2">
                  <c:v>97.790853232623363</c:v>
                </c:pt>
                <c:pt idx="3">
                  <c:v>97.682075595943601</c:v>
                </c:pt>
                <c:pt idx="4">
                  <c:v>97.583422810369086</c:v>
                </c:pt>
                <c:pt idx="5">
                  <c:v>97.147789719398929</c:v>
                </c:pt>
                <c:pt idx="6">
                  <c:v>97.079910830839637</c:v>
                </c:pt>
                <c:pt idx="7">
                  <c:v>97.03889409970283</c:v>
                </c:pt>
                <c:pt idx="8">
                  <c:v>97.026572266974441</c:v>
                </c:pt>
                <c:pt idx="9">
                  <c:v>97.003203875908426</c:v>
                </c:pt>
                <c:pt idx="10">
                  <c:v>96.976011510505799</c:v>
                </c:pt>
                <c:pt idx="11">
                  <c:v>96.922091782283857</c:v>
                </c:pt>
                <c:pt idx="12">
                  <c:v>96.875736854515381</c:v>
                </c:pt>
                <c:pt idx="13">
                  <c:v>96.769928966061556</c:v>
                </c:pt>
                <c:pt idx="14">
                  <c:v>96.702557200538351</c:v>
                </c:pt>
                <c:pt idx="15">
                  <c:v>96.688141644240261</c:v>
                </c:pt>
                <c:pt idx="16">
                  <c:v>96.684194306406226</c:v>
                </c:pt>
                <c:pt idx="17">
                  <c:v>96.609115763454525</c:v>
                </c:pt>
                <c:pt idx="18">
                  <c:v>96.599070301016909</c:v>
                </c:pt>
                <c:pt idx="19">
                  <c:v>96.587136128484246</c:v>
                </c:pt>
                <c:pt idx="20">
                  <c:v>96.584584831153649</c:v>
                </c:pt>
                <c:pt idx="21">
                  <c:v>96.526022871414639</c:v>
                </c:pt>
                <c:pt idx="22">
                  <c:v>96.42713347921233</c:v>
                </c:pt>
                <c:pt idx="23">
                  <c:v>96.397395216067082</c:v>
                </c:pt>
                <c:pt idx="24">
                  <c:v>96.371244565039717</c:v>
                </c:pt>
                <c:pt idx="25">
                  <c:v>96.324969861362291</c:v>
                </c:pt>
                <c:pt idx="26">
                  <c:v>96.318096430807771</c:v>
                </c:pt>
                <c:pt idx="27">
                  <c:v>96.261235177119261</c:v>
                </c:pt>
                <c:pt idx="28">
                  <c:v>96.247651458754305</c:v>
                </c:pt>
                <c:pt idx="29">
                  <c:v>96.203143476121838</c:v>
                </c:pt>
                <c:pt idx="30">
                  <c:v>96.153153153153099</c:v>
                </c:pt>
                <c:pt idx="31">
                  <c:v>96.143307656516541</c:v>
                </c:pt>
                <c:pt idx="32">
                  <c:v>96.111561651563775</c:v>
                </c:pt>
                <c:pt idx="33">
                  <c:v>96.104436160575048</c:v>
                </c:pt>
                <c:pt idx="34">
                  <c:v>96.079432706898515</c:v>
                </c:pt>
                <c:pt idx="35">
                  <c:v>96.065958998460388</c:v>
                </c:pt>
                <c:pt idx="36">
                  <c:v>96.042415368916096</c:v>
                </c:pt>
                <c:pt idx="37">
                  <c:v>96.038730545462158</c:v>
                </c:pt>
                <c:pt idx="38">
                  <c:v>96.03148514496435</c:v>
                </c:pt>
                <c:pt idx="39">
                  <c:v>96.004273997032797</c:v>
                </c:pt>
                <c:pt idx="40">
                  <c:v>95.998386242719178</c:v>
                </c:pt>
                <c:pt idx="41">
                  <c:v>95.986613720936091</c:v>
                </c:pt>
                <c:pt idx="42">
                  <c:v>95.922144763069909</c:v>
                </c:pt>
                <c:pt idx="43">
                  <c:v>95.854421643507877</c:v>
                </c:pt>
                <c:pt idx="44">
                  <c:v>95.818327849314713</c:v>
                </c:pt>
                <c:pt idx="45">
                  <c:v>95.78482938491635</c:v>
                </c:pt>
                <c:pt idx="46">
                  <c:v>95.707132317916162</c:v>
                </c:pt>
                <c:pt idx="47">
                  <c:v>95.675042241238316</c:v>
                </c:pt>
                <c:pt idx="48">
                  <c:v>95.6058927448573</c:v>
                </c:pt>
                <c:pt idx="49">
                  <c:v>95.602497435989648</c:v>
                </c:pt>
                <c:pt idx="50">
                  <c:v>95.589300262514683</c:v>
                </c:pt>
                <c:pt idx="51">
                  <c:v>95.580928721574608</c:v>
                </c:pt>
                <c:pt idx="52">
                  <c:v>95.580281254829202</c:v>
                </c:pt>
                <c:pt idx="53">
                  <c:v>95.537029244687588</c:v>
                </c:pt>
                <c:pt idx="54">
                  <c:v>95.521674712039356</c:v>
                </c:pt>
                <c:pt idx="55">
                  <c:v>95.424913511096463</c:v>
                </c:pt>
                <c:pt idx="56">
                  <c:v>95.389262973737203</c:v>
                </c:pt>
                <c:pt idx="57">
                  <c:v>95.386150775372357</c:v>
                </c:pt>
                <c:pt idx="58">
                  <c:v>95.380767243957479</c:v>
                </c:pt>
                <c:pt idx="59">
                  <c:v>95.287626628075301</c:v>
                </c:pt>
                <c:pt idx="60">
                  <c:v>95.270298948798128</c:v>
                </c:pt>
                <c:pt idx="61">
                  <c:v>95.25980373726361</c:v>
                </c:pt>
                <c:pt idx="62" formatCode="######.00">
                  <c:v>95.240000000000023</c:v>
                </c:pt>
                <c:pt idx="63">
                  <c:v>95.211309425621067</c:v>
                </c:pt>
                <c:pt idx="64">
                  <c:v>95.199453818394588</c:v>
                </c:pt>
                <c:pt idx="65" formatCode="######.00">
                  <c:v>95.169999999999987</c:v>
                </c:pt>
                <c:pt idx="66">
                  <c:v>95.169131885789568</c:v>
                </c:pt>
                <c:pt idx="67">
                  <c:v>95.156333452994843</c:v>
                </c:pt>
                <c:pt idx="68">
                  <c:v>95.145718263056224</c:v>
                </c:pt>
                <c:pt idx="69">
                  <c:v>95.128634153462556</c:v>
                </c:pt>
                <c:pt idx="70">
                  <c:v>95.068159381629528</c:v>
                </c:pt>
                <c:pt idx="71">
                  <c:v>95.036427991020403</c:v>
                </c:pt>
                <c:pt idx="72">
                  <c:v>95.035111136904376</c:v>
                </c:pt>
                <c:pt idx="73">
                  <c:v>95.033373626951146</c:v>
                </c:pt>
                <c:pt idx="74">
                  <c:v>94.993601228564117</c:v>
                </c:pt>
                <c:pt idx="75">
                  <c:v>94.992558497815097</c:v>
                </c:pt>
                <c:pt idx="76">
                  <c:v>94.969668260929367</c:v>
                </c:pt>
                <c:pt idx="77">
                  <c:v>94.960626357711803</c:v>
                </c:pt>
                <c:pt idx="78">
                  <c:v>94.948765107724597</c:v>
                </c:pt>
                <c:pt idx="79">
                  <c:v>94.925373134328339</c:v>
                </c:pt>
                <c:pt idx="80">
                  <c:v>94.923005374121516</c:v>
                </c:pt>
                <c:pt idx="81">
                  <c:v>94.894486044928513</c:v>
                </c:pt>
                <c:pt idx="82" formatCode="######.00">
                  <c:v>94.89</c:v>
                </c:pt>
                <c:pt idx="83">
                  <c:v>94.884564898463438</c:v>
                </c:pt>
                <c:pt idx="84">
                  <c:v>94.863020357372022</c:v>
                </c:pt>
                <c:pt idx="85">
                  <c:v>94.845556787581188</c:v>
                </c:pt>
                <c:pt idx="86">
                  <c:v>94.841467050988953</c:v>
                </c:pt>
                <c:pt idx="87">
                  <c:v>94.783168741949325</c:v>
                </c:pt>
                <c:pt idx="88">
                  <c:v>94.781347525996139</c:v>
                </c:pt>
                <c:pt idx="89">
                  <c:v>94.757819119103587</c:v>
                </c:pt>
                <c:pt idx="90">
                  <c:v>94.728149272386389</c:v>
                </c:pt>
                <c:pt idx="91">
                  <c:v>94.720758102500781</c:v>
                </c:pt>
                <c:pt idx="92">
                  <c:v>94.675130222062833</c:v>
                </c:pt>
                <c:pt idx="93">
                  <c:v>94.666570289750311</c:v>
                </c:pt>
                <c:pt idx="94">
                  <c:v>94.656667082449772</c:v>
                </c:pt>
                <c:pt idx="95">
                  <c:v>94.618388934092707</c:v>
                </c:pt>
                <c:pt idx="96">
                  <c:v>94.60992712014135</c:v>
                </c:pt>
                <c:pt idx="97">
                  <c:v>94.575609982642433</c:v>
                </c:pt>
                <c:pt idx="98">
                  <c:v>94.575432197554647</c:v>
                </c:pt>
                <c:pt idx="99">
                  <c:v>94.574558083619038</c:v>
                </c:pt>
                <c:pt idx="100">
                  <c:v>94.564869952290195</c:v>
                </c:pt>
                <c:pt idx="101">
                  <c:v>94.562813528237797</c:v>
                </c:pt>
                <c:pt idx="102">
                  <c:v>94.550267209462064</c:v>
                </c:pt>
                <c:pt idx="103">
                  <c:v>94.512150517183358</c:v>
                </c:pt>
                <c:pt idx="104">
                  <c:v>94.50826843365887</c:v>
                </c:pt>
                <c:pt idx="105">
                  <c:v>94.505687598261332</c:v>
                </c:pt>
                <c:pt idx="106">
                  <c:v>94.498621417072258</c:v>
                </c:pt>
                <c:pt idx="107">
                  <c:v>94.491076521880856</c:v>
                </c:pt>
                <c:pt idx="108">
                  <c:v>94.448383437322747</c:v>
                </c:pt>
                <c:pt idx="109">
                  <c:v>94.409289801413664</c:v>
                </c:pt>
                <c:pt idx="110">
                  <c:v>94.405784898838533</c:v>
                </c:pt>
                <c:pt idx="111">
                  <c:v>94.370860927152293</c:v>
                </c:pt>
                <c:pt idx="112">
                  <c:v>94.284535448048246</c:v>
                </c:pt>
                <c:pt idx="113">
                  <c:v>94.280853896434039</c:v>
                </c:pt>
                <c:pt idx="114">
                  <c:v>94.264736272686335</c:v>
                </c:pt>
                <c:pt idx="115">
                  <c:v>94.262370329569407</c:v>
                </c:pt>
                <c:pt idx="116">
                  <c:v>94.250449183657508</c:v>
                </c:pt>
                <c:pt idx="117">
                  <c:v>94.247430989321018</c:v>
                </c:pt>
                <c:pt idx="118">
                  <c:v>94.233443676179647</c:v>
                </c:pt>
                <c:pt idx="119">
                  <c:v>94.22724394227248</c:v>
                </c:pt>
                <c:pt idx="120">
                  <c:v>94.219754189076397</c:v>
                </c:pt>
                <c:pt idx="121">
                  <c:v>94.212805770594684</c:v>
                </c:pt>
                <c:pt idx="122">
                  <c:v>94.18363184633067</c:v>
                </c:pt>
                <c:pt idx="123">
                  <c:v>94.170131851139786</c:v>
                </c:pt>
                <c:pt idx="124">
                  <c:v>94.130144109344812</c:v>
                </c:pt>
                <c:pt idx="125">
                  <c:v>94.111012127133748</c:v>
                </c:pt>
                <c:pt idx="126">
                  <c:v>94.100570912492287</c:v>
                </c:pt>
                <c:pt idx="127">
                  <c:v>94.061183366917049</c:v>
                </c:pt>
                <c:pt idx="128">
                  <c:v>94.047873803919174</c:v>
                </c:pt>
                <c:pt idx="129">
                  <c:v>94.038012228868752</c:v>
                </c:pt>
                <c:pt idx="130">
                  <c:v>94.02278908374754</c:v>
                </c:pt>
                <c:pt idx="131" formatCode="######.00">
                  <c:v>93.990000000000023</c:v>
                </c:pt>
                <c:pt idx="132">
                  <c:v>93.983874592650807</c:v>
                </c:pt>
                <c:pt idx="133" formatCode="######.00">
                  <c:v>93.97</c:v>
                </c:pt>
                <c:pt idx="134">
                  <c:v>93.965543621285875</c:v>
                </c:pt>
                <c:pt idx="135">
                  <c:v>93.961676966167275</c:v>
                </c:pt>
                <c:pt idx="136">
                  <c:v>93.925058296925656</c:v>
                </c:pt>
                <c:pt idx="137">
                  <c:v>93.889288281811645</c:v>
                </c:pt>
                <c:pt idx="138">
                  <c:v>93.833536494086928</c:v>
                </c:pt>
                <c:pt idx="139">
                  <c:v>93.8093251277772</c:v>
                </c:pt>
                <c:pt idx="140">
                  <c:v>93.778457727752837</c:v>
                </c:pt>
                <c:pt idx="141">
                  <c:v>93.777650920508066</c:v>
                </c:pt>
                <c:pt idx="142">
                  <c:v>93.769298969702561</c:v>
                </c:pt>
                <c:pt idx="143">
                  <c:v>93.751190702991053</c:v>
                </c:pt>
                <c:pt idx="144">
                  <c:v>93.746718164739349</c:v>
                </c:pt>
                <c:pt idx="145">
                  <c:v>93.709478443754804</c:v>
                </c:pt>
                <c:pt idx="146" formatCode="######.00">
                  <c:v>93.7</c:v>
                </c:pt>
                <c:pt idx="147">
                  <c:v>93.695081076184351</c:v>
                </c:pt>
                <c:pt idx="148">
                  <c:v>93.693422545319862</c:v>
                </c:pt>
                <c:pt idx="149">
                  <c:v>93.665329176394877</c:v>
                </c:pt>
                <c:pt idx="150">
                  <c:v>93.641503639877939</c:v>
                </c:pt>
                <c:pt idx="151">
                  <c:v>93.591222116049948</c:v>
                </c:pt>
                <c:pt idx="152">
                  <c:v>93.583588922967508</c:v>
                </c:pt>
                <c:pt idx="153">
                  <c:v>93.510758535389058</c:v>
                </c:pt>
                <c:pt idx="154">
                  <c:v>93.506628003313992</c:v>
                </c:pt>
                <c:pt idx="155">
                  <c:v>93.491516775098901</c:v>
                </c:pt>
                <c:pt idx="156">
                  <c:v>93.489627255861024</c:v>
                </c:pt>
                <c:pt idx="157">
                  <c:v>93.457022497087024</c:v>
                </c:pt>
                <c:pt idx="158">
                  <c:v>93.438113948919508</c:v>
                </c:pt>
                <c:pt idx="159">
                  <c:v>93.411494838791882</c:v>
                </c:pt>
                <c:pt idx="160">
                  <c:v>93.401236703928276</c:v>
                </c:pt>
                <c:pt idx="161">
                  <c:v>93.356733598306889</c:v>
                </c:pt>
                <c:pt idx="162">
                  <c:v>93.351792350859455</c:v>
                </c:pt>
                <c:pt idx="163">
                  <c:v>93.335687619816369</c:v>
                </c:pt>
                <c:pt idx="164">
                  <c:v>93.332870916279347</c:v>
                </c:pt>
                <c:pt idx="165">
                  <c:v>93.312292401084278</c:v>
                </c:pt>
                <c:pt idx="166">
                  <c:v>93.304743956908183</c:v>
                </c:pt>
                <c:pt idx="167">
                  <c:v>93.237171908252563</c:v>
                </c:pt>
                <c:pt idx="168">
                  <c:v>93.209039548022602</c:v>
                </c:pt>
                <c:pt idx="169">
                  <c:v>93.180097722111299</c:v>
                </c:pt>
                <c:pt idx="170">
                  <c:v>93.13852291908718</c:v>
                </c:pt>
                <c:pt idx="171">
                  <c:v>93.13750193040778</c:v>
                </c:pt>
                <c:pt idx="172">
                  <c:v>93.128294789265937</c:v>
                </c:pt>
                <c:pt idx="173">
                  <c:v>93.12760679333752</c:v>
                </c:pt>
                <c:pt idx="174">
                  <c:v>93.078526115781784</c:v>
                </c:pt>
                <c:pt idx="175">
                  <c:v>93.076352556778275</c:v>
                </c:pt>
                <c:pt idx="176">
                  <c:v>93.074320668835526</c:v>
                </c:pt>
                <c:pt idx="177">
                  <c:v>92.964945605249568</c:v>
                </c:pt>
                <c:pt idx="178">
                  <c:v>92.958692305172477</c:v>
                </c:pt>
                <c:pt idx="179">
                  <c:v>92.948640483383713</c:v>
                </c:pt>
                <c:pt idx="180">
                  <c:v>92.946418010487719</c:v>
                </c:pt>
                <c:pt idx="181">
                  <c:v>92.901461123001653</c:v>
                </c:pt>
                <c:pt idx="182">
                  <c:v>92.862768857921751</c:v>
                </c:pt>
                <c:pt idx="183">
                  <c:v>92.854944658452979</c:v>
                </c:pt>
                <c:pt idx="184">
                  <c:v>92.817679558011065</c:v>
                </c:pt>
                <c:pt idx="185">
                  <c:v>92.805439282162752</c:v>
                </c:pt>
                <c:pt idx="186">
                  <c:v>92.720660749506905</c:v>
                </c:pt>
                <c:pt idx="187">
                  <c:v>92.629273596994068</c:v>
                </c:pt>
                <c:pt idx="188">
                  <c:v>92.624579539993988</c:v>
                </c:pt>
                <c:pt idx="189">
                  <c:v>92.614829572990146</c:v>
                </c:pt>
                <c:pt idx="190">
                  <c:v>92.586904324125555</c:v>
                </c:pt>
                <c:pt idx="191">
                  <c:v>92.568149210903869</c:v>
                </c:pt>
                <c:pt idx="192">
                  <c:v>92.546353260638966</c:v>
                </c:pt>
                <c:pt idx="193">
                  <c:v>92.539190528214647</c:v>
                </c:pt>
                <c:pt idx="194">
                  <c:v>92.500332235724883</c:v>
                </c:pt>
                <c:pt idx="195">
                  <c:v>92.481294482632791</c:v>
                </c:pt>
                <c:pt idx="196">
                  <c:v>92.471454719776872</c:v>
                </c:pt>
                <c:pt idx="197">
                  <c:v>92.383072356974651</c:v>
                </c:pt>
                <c:pt idx="198">
                  <c:v>92.381355656167557</c:v>
                </c:pt>
                <c:pt idx="199">
                  <c:v>92.371489571358183</c:v>
                </c:pt>
                <c:pt idx="200">
                  <c:v>92.367505627174168</c:v>
                </c:pt>
                <c:pt idx="201" formatCode="######.00">
                  <c:v>92.33</c:v>
                </c:pt>
                <c:pt idx="202">
                  <c:v>92.310531339484513</c:v>
                </c:pt>
                <c:pt idx="203">
                  <c:v>92.299353851385817</c:v>
                </c:pt>
                <c:pt idx="204">
                  <c:v>92.232670469143443</c:v>
                </c:pt>
                <c:pt idx="205">
                  <c:v>92.167854568751508</c:v>
                </c:pt>
                <c:pt idx="206">
                  <c:v>92.124837377679683</c:v>
                </c:pt>
                <c:pt idx="207">
                  <c:v>92.075180226570495</c:v>
                </c:pt>
                <c:pt idx="208">
                  <c:v>91.973108699173821</c:v>
                </c:pt>
                <c:pt idx="209">
                  <c:v>91.855491623809741</c:v>
                </c:pt>
                <c:pt idx="210">
                  <c:v>91.799067840497145</c:v>
                </c:pt>
                <c:pt idx="211">
                  <c:v>91.570886012692952</c:v>
                </c:pt>
                <c:pt idx="212">
                  <c:v>91.495206699253558</c:v>
                </c:pt>
                <c:pt idx="213">
                  <c:v>91.372343378882704</c:v>
                </c:pt>
                <c:pt idx="214">
                  <c:v>90.842118781595502</c:v>
                </c:pt>
                <c:pt idx="215">
                  <c:v>90.816759992276502</c:v>
                </c:pt>
                <c:pt idx="216">
                  <c:v>89.927297998022112</c:v>
                </c:pt>
                <c:pt idx="217">
                  <c:v>88.820949089458978</c:v>
                </c:pt>
              </c:numCache>
            </c:numRef>
          </c:val>
        </c:ser>
        <c:axId val="69981696"/>
        <c:axId val="69983616"/>
      </c:barChart>
      <c:lineChart>
        <c:grouping val="standard"/>
        <c:ser>
          <c:idx val="1"/>
          <c:order val="1"/>
          <c:tx>
            <c:strRef>
              <c:f>'Lipid modifying drugs'!$E$2</c:f>
              <c:strCache>
                <c:ptCount val="1"/>
                <c:pt idx="0">
                  <c:v>England average</c:v>
                </c:pt>
              </c:strCache>
            </c:strRef>
          </c:tx>
          <c:marker>
            <c:symbol val="none"/>
          </c:marker>
          <c:val>
            <c:numRef>
              <c:f>'Lipid modifying drugs'!$E$3:$E$220</c:f>
              <c:numCache>
                <c:formatCode>General</c:formatCode>
                <c:ptCount val="218"/>
                <c:pt idx="0">
                  <c:v>94.4</c:v>
                </c:pt>
                <c:pt idx="1">
                  <c:v>94.4</c:v>
                </c:pt>
                <c:pt idx="2">
                  <c:v>94.4</c:v>
                </c:pt>
                <c:pt idx="3">
                  <c:v>94.4</c:v>
                </c:pt>
                <c:pt idx="4">
                  <c:v>94.4</c:v>
                </c:pt>
                <c:pt idx="5">
                  <c:v>94.4</c:v>
                </c:pt>
                <c:pt idx="6">
                  <c:v>94.4</c:v>
                </c:pt>
                <c:pt idx="7">
                  <c:v>94.4</c:v>
                </c:pt>
                <c:pt idx="8">
                  <c:v>94.4</c:v>
                </c:pt>
                <c:pt idx="9">
                  <c:v>94.4</c:v>
                </c:pt>
                <c:pt idx="10">
                  <c:v>94.4</c:v>
                </c:pt>
                <c:pt idx="11">
                  <c:v>94.4</c:v>
                </c:pt>
                <c:pt idx="12">
                  <c:v>94.4</c:v>
                </c:pt>
                <c:pt idx="13">
                  <c:v>94.4</c:v>
                </c:pt>
                <c:pt idx="14">
                  <c:v>94.4</c:v>
                </c:pt>
                <c:pt idx="15">
                  <c:v>94.4</c:v>
                </c:pt>
                <c:pt idx="16">
                  <c:v>94.4</c:v>
                </c:pt>
                <c:pt idx="17">
                  <c:v>94.4</c:v>
                </c:pt>
                <c:pt idx="18">
                  <c:v>94.4</c:v>
                </c:pt>
                <c:pt idx="19">
                  <c:v>94.4</c:v>
                </c:pt>
                <c:pt idx="20">
                  <c:v>94.4</c:v>
                </c:pt>
                <c:pt idx="21">
                  <c:v>94.4</c:v>
                </c:pt>
                <c:pt idx="22">
                  <c:v>94.4</c:v>
                </c:pt>
                <c:pt idx="23">
                  <c:v>94.4</c:v>
                </c:pt>
                <c:pt idx="24">
                  <c:v>94.4</c:v>
                </c:pt>
                <c:pt idx="25">
                  <c:v>94.4</c:v>
                </c:pt>
                <c:pt idx="26">
                  <c:v>94.4</c:v>
                </c:pt>
                <c:pt idx="27">
                  <c:v>94.4</c:v>
                </c:pt>
                <c:pt idx="28">
                  <c:v>94.4</c:v>
                </c:pt>
                <c:pt idx="29">
                  <c:v>94.4</c:v>
                </c:pt>
                <c:pt idx="30">
                  <c:v>94.4</c:v>
                </c:pt>
                <c:pt idx="31">
                  <c:v>94.4</c:v>
                </c:pt>
                <c:pt idx="32">
                  <c:v>94.4</c:v>
                </c:pt>
                <c:pt idx="33">
                  <c:v>94.4</c:v>
                </c:pt>
                <c:pt idx="34">
                  <c:v>94.4</c:v>
                </c:pt>
                <c:pt idx="35">
                  <c:v>94.4</c:v>
                </c:pt>
                <c:pt idx="36">
                  <c:v>94.4</c:v>
                </c:pt>
                <c:pt idx="37">
                  <c:v>94.4</c:v>
                </c:pt>
                <c:pt idx="38">
                  <c:v>94.4</c:v>
                </c:pt>
                <c:pt idx="39">
                  <c:v>94.4</c:v>
                </c:pt>
                <c:pt idx="40">
                  <c:v>94.4</c:v>
                </c:pt>
                <c:pt idx="41">
                  <c:v>94.4</c:v>
                </c:pt>
                <c:pt idx="42">
                  <c:v>94.4</c:v>
                </c:pt>
                <c:pt idx="43">
                  <c:v>94.4</c:v>
                </c:pt>
                <c:pt idx="44">
                  <c:v>94.4</c:v>
                </c:pt>
                <c:pt idx="45">
                  <c:v>94.4</c:v>
                </c:pt>
                <c:pt idx="46">
                  <c:v>94.4</c:v>
                </c:pt>
                <c:pt idx="47">
                  <c:v>94.4</c:v>
                </c:pt>
                <c:pt idx="48">
                  <c:v>94.4</c:v>
                </c:pt>
                <c:pt idx="49">
                  <c:v>94.4</c:v>
                </c:pt>
                <c:pt idx="50">
                  <c:v>94.4</c:v>
                </c:pt>
                <c:pt idx="51">
                  <c:v>94.4</c:v>
                </c:pt>
                <c:pt idx="52">
                  <c:v>94.4</c:v>
                </c:pt>
                <c:pt idx="53">
                  <c:v>94.4</c:v>
                </c:pt>
                <c:pt idx="54">
                  <c:v>94.4</c:v>
                </c:pt>
                <c:pt idx="55">
                  <c:v>94.4</c:v>
                </c:pt>
                <c:pt idx="56">
                  <c:v>94.4</c:v>
                </c:pt>
                <c:pt idx="57">
                  <c:v>94.4</c:v>
                </c:pt>
                <c:pt idx="58">
                  <c:v>94.4</c:v>
                </c:pt>
                <c:pt idx="59">
                  <c:v>94.4</c:v>
                </c:pt>
                <c:pt idx="60">
                  <c:v>94.4</c:v>
                </c:pt>
                <c:pt idx="61">
                  <c:v>94.4</c:v>
                </c:pt>
                <c:pt idx="62">
                  <c:v>94.4</c:v>
                </c:pt>
                <c:pt idx="63">
                  <c:v>94.4</c:v>
                </c:pt>
                <c:pt idx="64">
                  <c:v>94.4</c:v>
                </c:pt>
                <c:pt idx="65">
                  <c:v>94.4</c:v>
                </c:pt>
                <c:pt idx="66">
                  <c:v>94.4</c:v>
                </c:pt>
                <c:pt idx="67">
                  <c:v>94.4</c:v>
                </c:pt>
                <c:pt idx="68">
                  <c:v>94.4</c:v>
                </c:pt>
                <c:pt idx="69">
                  <c:v>94.4</c:v>
                </c:pt>
                <c:pt idx="70">
                  <c:v>94.4</c:v>
                </c:pt>
                <c:pt idx="71">
                  <c:v>94.4</c:v>
                </c:pt>
                <c:pt idx="72">
                  <c:v>94.4</c:v>
                </c:pt>
                <c:pt idx="73">
                  <c:v>94.4</c:v>
                </c:pt>
                <c:pt idx="74">
                  <c:v>94.4</c:v>
                </c:pt>
                <c:pt idx="75">
                  <c:v>94.4</c:v>
                </c:pt>
                <c:pt idx="76">
                  <c:v>94.4</c:v>
                </c:pt>
                <c:pt idx="77">
                  <c:v>94.4</c:v>
                </c:pt>
                <c:pt idx="78">
                  <c:v>94.4</c:v>
                </c:pt>
                <c:pt idx="79">
                  <c:v>94.4</c:v>
                </c:pt>
                <c:pt idx="80">
                  <c:v>94.4</c:v>
                </c:pt>
                <c:pt idx="81">
                  <c:v>94.4</c:v>
                </c:pt>
                <c:pt idx="82">
                  <c:v>94.4</c:v>
                </c:pt>
                <c:pt idx="83">
                  <c:v>94.4</c:v>
                </c:pt>
                <c:pt idx="84">
                  <c:v>94.4</c:v>
                </c:pt>
                <c:pt idx="85">
                  <c:v>94.4</c:v>
                </c:pt>
                <c:pt idx="86">
                  <c:v>94.4</c:v>
                </c:pt>
                <c:pt idx="87">
                  <c:v>94.4</c:v>
                </c:pt>
                <c:pt idx="88">
                  <c:v>94.4</c:v>
                </c:pt>
                <c:pt idx="89">
                  <c:v>94.4</c:v>
                </c:pt>
                <c:pt idx="90">
                  <c:v>94.4</c:v>
                </c:pt>
                <c:pt idx="91">
                  <c:v>94.4</c:v>
                </c:pt>
                <c:pt idx="92">
                  <c:v>94.4</c:v>
                </c:pt>
                <c:pt idx="93">
                  <c:v>94.4</c:v>
                </c:pt>
                <c:pt idx="94">
                  <c:v>94.4</c:v>
                </c:pt>
                <c:pt idx="95">
                  <c:v>94.4</c:v>
                </c:pt>
                <c:pt idx="96">
                  <c:v>94.4</c:v>
                </c:pt>
                <c:pt idx="97">
                  <c:v>94.4</c:v>
                </c:pt>
                <c:pt idx="98">
                  <c:v>94.4</c:v>
                </c:pt>
                <c:pt idx="99">
                  <c:v>94.4</c:v>
                </c:pt>
                <c:pt idx="100">
                  <c:v>94.4</c:v>
                </c:pt>
                <c:pt idx="101">
                  <c:v>94.4</c:v>
                </c:pt>
                <c:pt idx="102">
                  <c:v>94.4</c:v>
                </c:pt>
                <c:pt idx="103">
                  <c:v>94.4</c:v>
                </c:pt>
                <c:pt idx="104">
                  <c:v>94.4</c:v>
                </c:pt>
                <c:pt idx="105">
                  <c:v>94.4</c:v>
                </c:pt>
                <c:pt idx="106">
                  <c:v>94.4</c:v>
                </c:pt>
                <c:pt idx="107">
                  <c:v>94.4</c:v>
                </c:pt>
                <c:pt idx="108">
                  <c:v>94.4</c:v>
                </c:pt>
                <c:pt idx="109">
                  <c:v>94.4</c:v>
                </c:pt>
                <c:pt idx="110">
                  <c:v>94.4</c:v>
                </c:pt>
                <c:pt idx="111">
                  <c:v>94.4</c:v>
                </c:pt>
                <c:pt idx="112">
                  <c:v>94.4</c:v>
                </c:pt>
                <c:pt idx="113">
                  <c:v>94.4</c:v>
                </c:pt>
                <c:pt idx="114">
                  <c:v>94.4</c:v>
                </c:pt>
                <c:pt idx="115">
                  <c:v>94.4</c:v>
                </c:pt>
                <c:pt idx="116">
                  <c:v>94.4</c:v>
                </c:pt>
                <c:pt idx="117">
                  <c:v>94.4</c:v>
                </c:pt>
                <c:pt idx="118">
                  <c:v>94.4</c:v>
                </c:pt>
                <c:pt idx="119">
                  <c:v>94.4</c:v>
                </c:pt>
                <c:pt idx="120">
                  <c:v>94.4</c:v>
                </c:pt>
                <c:pt idx="121">
                  <c:v>94.4</c:v>
                </c:pt>
                <c:pt idx="122">
                  <c:v>94.4</c:v>
                </c:pt>
                <c:pt idx="123">
                  <c:v>94.4</c:v>
                </c:pt>
                <c:pt idx="124">
                  <c:v>94.4</c:v>
                </c:pt>
                <c:pt idx="125">
                  <c:v>94.4</c:v>
                </c:pt>
                <c:pt idx="126">
                  <c:v>94.4</c:v>
                </c:pt>
                <c:pt idx="127">
                  <c:v>94.4</c:v>
                </c:pt>
                <c:pt idx="128">
                  <c:v>94.4</c:v>
                </c:pt>
                <c:pt idx="129">
                  <c:v>94.4</c:v>
                </c:pt>
                <c:pt idx="130">
                  <c:v>94.4</c:v>
                </c:pt>
                <c:pt idx="131">
                  <c:v>94.4</c:v>
                </c:pt>
                <c:pt idx="132">
                  <c:v>94.4</c:v>
                </c:pt>
                <c:pt idx="133">
                  <c:v>94.4</c:v>
                </c:pt>
                <c:pt idx="134">
                  <c:v>94.4</c:v>
                </c:pt>
                <c:pt idx="135">
                  <c:v>94.4</c:v>
                </c:pt>
                <c:pt idx="136">
                  <c:v>94.4</c:v>
                </c:pt>
                <c:pt idx="137">
                  <c:v>94.4</c:v>
                </c:pt>
                <c:pt idx="138">
                  <c:v>94.4</c:v>
                </c:pt>
                <c:pt idx="139">
                  <c:v>94.4</c:v>
                </c:pt>
                <c:pt idx="140">
                  <c:v>94.4</c:v>
                </c:pt>
                <c:pt idx="141">
                  <c:v>94.4</c:v>
                </c:pt>
                <c:pt idx="142">
                  <c:v>94.4</c:v>
                </c:pt>
                <c:pt idx="143">
                  <c:v>94.4</c:v>
                </c:pt>
                <c:pt idx="144">
                  <c:v>94.4</c:v>
                </c:pt>
                <c:pt idx="145">
                  <c:v>94.4</c:v>
                </c:pt>
                <c:pt idx="146">
                  <c:v>94.4</c:v>
                </c:pt>
                <c:pt idx="147">
                  <c:v>94.4</c:v>
                </c:pt>
                <c:pt idx="148">
                  <c:v>94.4</c:v>
                </c:pt>
                <c:pt idx="149">
                  <c:v>94.4</c:v>
                </c:pt>
                <c:pt idx="150">
                  <c:v>94.4</c:v>
                </c:pt>
                <c:pt idx="151">
                  <c:v>94.4</c:v>
                </c:pt>
                <c:pt idx="152">
                  <c:v>94.4</c:v>
                </c:pt>
                <c:pt idx="153">
                  <c:v>94.4</c:v>
                </c:pt>
                <c:pt idx="154">
                  <c:v>94.4</c:v>
                </c:pt>
                <c:pt idx="155">
                  <c:v>94.4</c:v>
                </c:pt>
                <c:pt idx="156">
                  <c:v>94.4</c:v>
                </c:pt>
                <c:pt idx="157">
                  <c:v>94.4</c:v>
                </c:pt>
                <c:pt idx="158">
                  <c:v>94.4</c:v>
                </c:pt>
                <c:pt idx="159">
                  <c:v>94.4</c:v>
                </c:pt>
                <c:pt idx="160">
                  <c:v>94.4</c:v>
                </c:pt>
                <c:pt idx="161">
                  <c:v>94.4</c:v>
                </c:pt>
                <c:pt idx="162">
                  <c:v>94.4</c:v>
                </c:pt>
                <c:pt idx="163">
                  <c:v>94.4</c:v>
                </c:pt>
                <c:pt idx="164">
                  <c:v>94.4</c:v>
                </c:pt>
                <c:pt idx="165">
                  <c:v>94.4</c:v>
                </c:pt>
                <c:pt idx="166">
                  <c:v>94.4</c:v>
                </c:pt>
                <c:pt idx="167">
                  <c:v>94.4</c:v>
                </c:pt>
                <c:pt idx="168">
                  <c:v>94.4</c:v>
                </c:pt>
                <c:pt idx="169">
                  <c:v>94.4</c:v>
                </c:pt>
                <c:pt idx="170">
                  <c:v>94.4</c:v>
                </c:pt>
                <c:pt idx="171">
                  <c:v>94.4</c:v>
                </c:pt>
                <c:pt idx="172">
                  <c:v>94.4</c:v>
                </c:pt>
                <c:pt idx="173">
                  <c:v>94.4</c:v>
                </c:pt>
                <c:pt idx="174">
                  <c:v>94.4</c:v>
                </c:pt>
                <c:pt idx="175">
                  <c:v>94.4</c:v>
                </c:pt>
                <c:pt idx="176">
                  <c:v>94.4</c:v>
                </c:pt>
                <c:pt idx="177">
                  <c:v>94.4</c:v>
                </c:pt>
                <c:pt idx="178">
                  <c:v>94.4</c:v>
                </c:pt>
                <c:pt idx="179">
                  <c:v>94.4</c:v>
                </c:pt>
                <c:pt idx="180">
                  <c:v>94.4</c:v>
                </c:pt>
                <c:pt idx="181">
                  <c:v>94.4</c:v>
                </c:pt>
                <c:pt idx="182">
                  <c:v>94.4</c:v>
                </c:pt>
                <c:pt idx="183">
                  <c:v>94.4</c:v>
                </c:pt>
                <c:pt idx="184">
                  <c:v>94.4</c:v>
                </c:pt>
                <c:pt idx="185">
                  <c:v>94.4</c:v>
                </c:pt>
                <c:pt idx="186">
                  <c:v>94.4</c:v>
                </c:pt>
                <c:pt idx="187">
                  <c:v>94.4</c:v>
                </c:pt>
                <c:pt idx="188">
                  <c:v>94.4</c:v>
                </c:pt>
                <c:pt idx="189">
                  <c:v>94.4</c:v>
                </c:pt>
                <c:pt idx="190">
                  <c:v>94.4</c:v>
                </c:pt>
                <c:pt idx="191">
                  <c:v>94.4</c:v>
                </c:pt>
                <c:pt idx="192">
                  <c:v>94.4</c:v>
                </c:pt>
                <c:pt idx="193">
                  <c:v>94.4</c:v>
                </c:pt>
                <c:pt idx="194">
                  <c:v>94.4</c:v>
                </c:pt>
                <c:pt idx="195">
                  <c:v>94.4</c:v>
                </c:pt>
                <c:pt idx="196">
                  <c:v>94.4</c:v>
                </c:pt>
                <c:pt idx="197">
                  <c:v>94.4</c:v>
                </c:pt>
                <c:pt idx="198">
                  <c:v>94.4</c:v>
                </c:pt>
                <c:pt idx="199">
                  <c:v>94.4</c:v>
                </c:pt>
                <c:pt idx="200">
                  <c:v>94.4</c:v>
                </c:pt>
                <c:pt idx="201">
                  <c:v>94.4</c:v>
                </c:pt>
                <c:pt idx="202">
                  <c:v>94.4</c:v>
                </c:pt>
                <c:pt idx="203">
                  <c:v>94.4</c:v>
                </c:pt>
                <c:pt idx="204">
                  <c:v>94.4</c:v>
                </c:pt>
                <c:pt idx="205">
                  <c:v>94.4</c:v>
                </c:pt>
                <c:pt idx="206">
                  <c:v>94.4</c:v>
                </c:pt>
                <c:pt idx="207">
                  <c:v>94.4</c:v>
                </c:pt>
                <c:pt idx="208">
                  <c:v>94.4</c:v>
                </c:pt>
                <c:pt idx="209">
                  <c:v>94.4</c:v>
                </c:pt>
                <c:pt idx="210">
                  <c:v>94.4</c:v>
                </c:pt>
                <c:pt idx="211">
                  <c:v>94.4</c:v>
                </c:pt>
                <c:pt idx="212">
                  <c:v>94.4</c:v>
                </c:pt>
                <c:pt idx="213">
                  <c:v>94.4</c:v>
                </c:pt>
                <c:pt idx="214">
                  <c:v>94.4</c:v>
                </c:pt>
                <c:pt idx="215">
                  <c:v>94.4</c:v>
                </c:pt>
                <c:pt idx="216">
                  <c:v>94.4</c:v>
                </c:pt>
                <c:pt idx="217">
                  <c:v>94.4</c:v>
                </c:pt>
              </c:numCache>
            </c:numRef>
          </c:val>
        </c:ser>
        <c:ser>
          <c:idx val="2"/>
          <c:order val="2"/>
          <c:tx>
            <c:strRef>
              <c:f>'Lipid modifying drugs'!$F$2</c:f>
              <c:strCache>
                <c:ptCount val="1"/>
                <c:pt idx="0">
                  <c:v>Wales average</c:v>
                </c:pt>
              </c:strCache>
            </c:strRef>
          </c:tx>
          <c:marker>
            <c:symbol val="none"/>
          </c:marker>
          <c:val>
            <c:numRef>
              <c:f>'Lipid modifying drugs'!$F$3:$F$220</c:f>
              <c:numCache>
                <c:formatCode>General</c:formatCode>
                <c:ptCount val="218"/>
                <c:pt idx="0">
                  <c:v>94.5</c:v>
                </c:pt>
                <c:pt idx="1">
                  <c:v>94.5</c:v>
                </c:pt>
                <c:pt idx="2">
                  <c:v>94.5</c:v>
                </c:pt>
                <c:pt idx="3">
                  <c:v>94.5</c:v>
                </c:pt>
                <c:pt idx="4">
                  <c:v>94.5</c:v>
                </c:pt>
                <c:pt idx="5">
                  <c:v>94.5</c:v>
                </c:pt>
                <c:pt idx="6">
                  <c:v>94.5</c:v>
                </c:pt>
                <c:pt idx="7">
                  <c:v>94.5</c:v>
                </c:pt>
                <c:pt idx="8">
                  <c:v>94.5</c:v>
                </c:pt>
                <c:pt idx="9">
                  <c:v>94.5</c:v>
                </c:pt>
                <c:pt idx="10">
                  <c:v>94.5</c:v>
                </c:pt>
                <c:pt idx="11">
                  <c:v>94.5</c:v>
                </c:pt>
                <c:pt idx="12">
                  <c:v>94.5</c:v>
                </c:pt>
                <c:pt idx="13">
                  <c:v>94.5</c:v>
                </c:pt>
                <c:pt idx="14">
                  <c:v>94.5</c:v>
                </c:pt>
                <c:pt idx="15">
                  <c:v>94.5</c:v>
                </c:pt>
                <c:pt idx="16">
                  <c:v>94.5</c:v>
                </c:pt>
                <c:pt idx="17">
                  <c:v>94.5</c:v>
                </c:pt>
                <c:pt idx="18">
                  <c:v>94.5</c:v>
                </c:pt>
                <c:pt idx="19">
                  <c:v>94.5</c:v>
                </c:pt>
                <c:pt idx="20">
                  <c:v>94.5</c:v>
                </c:pt>
                <c:pt idx="21">
                  <c:v>94.5</c:v>
                </c:pt>
                <c:pt idx="22">
                  <c:v>94.5</c:v>
                </c:pt>
                <c:pt idx="23">
                  <c:v>94.5</c:v>
                </c:pt>
                <c:pt idx="24">
                  <c:v>94.5</c:v>
                </c:pt>
                <c:pt idx="25">
                  <c:v>94.5</c:v>
                </c:pt>
                <c:pt idx="26">
                  <c:v>94.5</c:v>
                </c:pt>
                <c:pt idx="27">
                  <c:v>94.5</c:v>
                </c:pt>
                <c:pt idx="28">
                  <c:v>94.5</c:v>
                </c:pt>
                <c:pt idx="29">
                  <c:v>94.5</c:v>
                </c:pt>
                <c:pt idx="30">
                  <c:v>94.5</c:v>
                </c:pt>
                <c:pt idx="31">
                  <c:v>94.5</c:v>
                </c:pt>
                <c:pt idx="32">
                  <c:v>94.5</c:v>
                </c:pt>
                <c:pt idx="33">
                  <c:v>94.5</c:v>
                </c:pt>
                <c:pt idx="34">
                  <c:v>94.5</c:v>
                </c:pt>
                <c:pt idx="35">
                  <c:v>94.5</c:v>
                </c:pt>
                <c:pt idx="36">
                  <c:v>94.5</c:v>
                </c:pt>
                <c:pt idx="37">
                  <c:v>94.5</c:v>
                </c:pt>
                <c:pt idx="38">
                  <c:v>94.5</c:v>
                </c:pt>
                <c:pt idx="39">
                  <c:v>94.5</c:v>
                </c:pt>
                <c:pt idx="40">
                  <c:v>94.5</c:v>
                </c:pt>
                <c:pt idx="41">
                  <c:v>94.5</c:v>
                </c:pt>
                <c:pt idx="42">
                  <c:v>94.5</c:v>
                </c:pt>
                <c:pt idx="43">
                  <c:v>94.5</c:v>
                </c:pt>
                <c:pt idx="44">
                  <c:v>94.5</c:v>
                </c:pt>
                <c:pt idx="45">
                  <c:v>94.5</c:v>
                </c:pt>
                <c:pt idx="46">
                  <c:v>94.5</c:v>
                </c:pt>
                <c:pt idx="47">
                  <c:v>94.5</c:v>
                </c:pt>
                <c:pt idx="48">
                  <c:v>94.5</c:v>
                </c:pt>
                <c:pt idx="49">
                  <c:v>94.5</c:v>
                </c:pt>
                <c:pt idx="50">
                  <c:v>94.5</c:v>
                </c:pt>
                <c:pt idx="51">
                  <c:v>94.5</c:v>
                </c:pt>
                <c:pt idx="52">
                  <c:v>94.5</c:v>
                </c:pt>
                <c:pt idx="53">
                  <c:v>94.5</c:v>
                </c:pt>
                <c:pt idx="54">
                  <c:v>94.5</c:v>
                </c:pt>
                <c:pt idx="55">
                  <c:v>94.5</c:v>
                </c:pt>
                <c:pt idx="56">
                  <c:v>94.5</c:v>
                </c:pt>
                <c:pt idx="57">
                  <c:v>94.5</c:v>
                </c:pt>
                <c:pt idx="58">
                  <c:v>94.5</c:v>
                </c:pt>
                <c:pt idx="59">
                  <c:v>94.5</c:v>
                </c:pt>
                <c:pt idx="60">
                  <c:v>94.5</c:v>
                </c:pt>
                <c:pt idx="61">
                  <c:v>94.5</c:v>
                </c:pt>
                <c:pt idx="62">
                  <c:v>94.5</c:v>
                </c:pt>
                <c:pt idx="63">
                  <c:v>94.5</c:v>
                </c:pt>
                <c:pt idx="64">
                  <c:v>94.5</c:v>
                </c:pt>
                <c:pt idx="65">
                  <c:v>94.5</c:v>
                </c:pt>
                <c:pt idx="66">
                  <c:v>94.5</c:v>
                </c:pt>
                <c:pt idx="67">
                  <c:v>94.5</c:v>
                </c:pt>
                <c:pt idx="68">
                  <c:v>94.5</c:v>
                </c:pt>
                <c:pt idx="69">
                  <c:v>94.5</c:v>
                </c:pt>
                <c:pt idx="70">
                  <c:v>94.5</c:v>
                </c:pt>
                <c:pt idx="71">
                  <c:v>94.5</c:v>
                </c:pt>
                <c:pt idx="72">
                  <c:v>94.5</c:v>
                </c:pt>
                <c:pt idx="73">
                  <c:v>94.5</c:v>
                </c:pt>
                <c:pt idx="74">
                  <c:v>94.5</c:v>
                </c:pt>
                <c:pt idx="75">
                  <c:v>94.5</c:v>
                </c:pt>
                <c:pt idx="76">
                  <c:v>94.5</c:v>
                </c:pt>
                <c:pt idx="77">
                  <c:v>94.5</c:v>
                </c:pt>
                <c:pt idx="78">
                  <c:v>94.5</c:v>
                </c:pt>
                <c:pt idx="79">
                  <c:v>94.5</c:v>
                </c:pt>
                <c:pt idx="80">
                  <c:v>94.5</c:v>
                </c:pt>
                <c:pt idx="81">
                  <c:v>94.5</c:v>
                </c:pt>
                <c:pt idx="82">
                  <c:v>94.5</c:v>
                </c:pt>
                <c:pt idx="83">
                  <c:v>94.5</c:v>
                </c:pt>
                <c:pt idx="84">
                  <c:v>94.5</c:v>
                </c:pt>
                <c:pt idx="85">
                  <c:v>94.5</c:v>
                </c:pt>
                <c:pt idx="86">
                  <c:v>94.5</c:v>
                </c:pt>
                <c:pt idx="87">
                  <c:v>94.5</c:v>
                </c:pt>
                <c:pt idx="88">
                  <c:v>94.5</c:v>
                </c:pt>
                <c:pt idx="89">
                  <c:v>94.5</c:v>
                </c:pt>
                <c:pt idx="90">
                  <c:v>94.5</c:v>
                </c:pt>
                <c:pt idx="91">
                  <c:v>94.5</c:v>
                </c:pt>
                <c:pt idx="92">
                  <c:v>94.5</c:v>
                </c:pt>
                <c:pt idx="93">
                  <c:v>94.5</c:v>
                </c:pt>
                <c:pt idx="94">
                  <c:v>94.5</c:v>
                </c:pt>
                <c:pt idx="95">
                  <c:v>94.5</c:v>
                </c:pt>
                <c:pt idx="96">
                  <c:v>94.5</c:v>
                </c:pt>
                <c:pt idx="97">
                  <c:v>94.5</c:v>
                </c:pt>
                <c:pt idx="98">
                  <c:v>94.5</c:v>
                </c:pt>
                <c:pt idx="99">
                  <c:v>94.5</c:v>
                </c:pt>
                <c:pt idx="100">
                  <c:v>94.5</c:v>
                </c:pt>
                <c:pt idx="101">
                  <c:v>94.5</c:v>
                </c:pt>
                <c:pt idx="102">
                  <c:v>94.5</c:v>
                </c:pt>
                <c:pt idx="103">
                  <c:v>94.5</c:v>
                </c:pt>
                <c:pt idx="104">
                  <c:v>94.5</c:v>
                </c:pt>
                <c:pt idx="105">
                  <c:v>94.5</c:v>
                </c:pt>
                <c:pt idx="106">
                  <c:v>94.5</c:v>
                </c:pt>
                <c:pt idx="107">
                  <c:v>94.5</c:v>
                </c:pt>
                <c:pt idx="108">
                  <c:v>94.5</c:v>
                </c:pt>
                <c:pt idx="109">
                  <c:v>94.5</c:v>
                </c:pt>
                <c:pt idx="110">
                  <c:v>94.5</c:v>
                </c:pt>
                <c:pt idx="111">
                  <c:v>94.5</c:v>
                </c:pt>
                <c:pt idx="112">
                  <c:v>94.5</c:v>
                </c:pt>
                <c:pt idx="113">
                  <c:v>94.5</c:v>
                </c:pt>
                <c:pt idx="114">
                  <c:v>94.5</c:v>
                </c:pt>
                <c:pt idx="115">
                  <c:v>94.5</c:v>
                </c:pt>
                <c:pt idx="116">
                  <c:v>94.5</c:v>
                </c:pt>
                <c:pt idx="117">
                  <c:v>94.5</c:v>
                </c:pt>
                <c:pt idx="118">
                  <c:v>94.5</c:v>
                </c:pt>
                <c:pt idx="119">
                  <c:v>94.5</c:v>
                </c:pt>
                <c:pt idx="120">
                  <c:v>94.5</c:v>
                </c:pt>
                <c:pt idx="121">
                  <c:v>94.5</c:v>
                </c:pt>
                <c:pt idx="122">
                  <c:v>94.5</c:v>
                </c:pt>
                <c:pt idx="123">
                  <c:v>94.5</c:v>
                </c:pt>
                <c:pt idx="124">
                  <c:v>94.5</c:v>
                </c:pt>
                <c:pt idx="125">
                  <c:v>94.5</c:v>
                </c:pt>
                <c:pt idx="126">
                  <c:v>94.5</c:v>
                </c:pt>
                <c:pt idx="127">
                  <c:v>94.5</c:v>
                </c:pt>
                <c:pt idx="128">
                  <c:v>94.5</c:v>
                </c:pt>
                <c:pt idx="129">
                  <c:v>94.5</c:v>
                </c:pt>
                <c:pt idx="130">
                  <c:v>94.5</c:v>
                </c:pt>
                <c:pt idx="131">
                  <c:v>94.5</c:v>
                </c:pt>
                <c:pt idx="132">
                  <c:v>94.5</c:v>
                </c:pt>
                <c:pt idx="133">
                  <c:v>94.5</c:v>
                </c:pt>
                <c:pt idx="134">
                  <c:v>94.5</c:v>
                </c:pt>
                <c:pt idx="135">
                  <c:v>94.5</c:v>
                </c:pt>
                <c:pt idx="136">
                  <c:v>94.5</c:v>
                </c:pt>
                <c:pt idx="137">
                  <c:v>94.5</c:v>
                </c:pt>
                <c:pt idx="138">
                  <c:v>94.5</c:v>
                </c:pt>
                <c:pt idx="139">
                  <c:v>94.5</c:v>
                </c:pt>
                <c:pt idx="140">
                  <c:v>94.5</c:v>
                </c:pt>
                <c:pt idx="141">
                  <c:v>94.5</c:v>
                </c:pt>
                <c:pt idx="142">
                  <c:v>94.5</c:v>
                </c:pt>
                <c:pt idx="143">
                  <c:v>94.5</c:v>
                </c:pt>
                <c:pt idx="144">
                  <c:v>94.5</c:v>
                </c:pt>
                <c:pt idx="145">
                  <c:v>94.5</c:v>
                </c:pt>
                <c:pt idx="146">
                  <c:v>94.5</c:v>
                </c:pt>
                <c:pt idx="147">
                  <c:v>94.5</c:v>
                </c:pt>
                <c:pt idx="148">
                  <c:v>94.5</c:v>
                </c:pt>
                <c:pt idx="149">
                  <c:v>94.5</c:v>
                </c:pt>
                <c:pt idx="150">
                  <c:v>94.5</c:v>
                </c:pt>
                <c:pt idx="151">
                  <c:v>94.5</c:v>
                </c:pt>
                <c:pt idx="152">
                  <c:v>94.5</c:v>
                </c:pt>
                <c:pt idx="153">
                  <c:v>94.5</c:v>
                </c:pt>
                <c:pt idx="154">
                  <c:v>94.5</c:v>
                </c:pt>
                <c:pt idx="155">
                  <c:v>94.5</c:v>
                </c:pt>
                <c:pt idx="156">
                  <c:v>94.5</c:v>
                </c:pt>
                <c:pt idx="157">
                  <c:v>94.5</c:v>
                </c:pt>
                <c:pt idx="158">
                  <c:v>94.5</c:v>
                </c:pt>
                <c:pt idx="159">
                  <c:v>94.5</c:v>
                </c:pt>
                <c:pt idx="160">
                  <c:v>94.5</c:v>
                </c:pt>
                <c:pt idx="161">
                  <c:v>94.5</c:v>
                </c:pt>
                <c:pt idx="162">
                  <c:v>94.5</c:v>
                </c:pt>
                <c:pt idx="163">
                  <c:v>94.5</c:v>
                </c:pt>
                <c:pt idx="164">
                  <c:v>94.5</c:v>
                </c:pt>
                <c:pt idx="165">
                  <c:v>94.5</c:v>
                </c:pt>
                <c:pt idx="166">
                  <c:v>94.5</c:v>
                </c:pt>
                <c:pt idx="167">
                  <c:v>94.5</c:v>
                </c:pt>
                <c:pt idx="168">
                  <c:v>94.5</c:v>
                </c:pt>
                <c:pt idx="169">
                  <c:v>94.5</c:v>
                </c:pt>
                <c:pt idx="170">
                  <c:v>94.5</c:v>
                </c:pt>
                <c:pt idx="171">
                  <c:v>94.5</c:v>
                </c:pt>
                <c:pt idx="172">
                  <c:v>94.5</c:v>
                </c:pt>
                <c:pt idx="173">
                  <c:v>94.5</c:v>
                </c:pt>
                <c:pt idx="174">
                  <c:v>94.5</c:v>
                </c:pt>
                <c:pt idx="175">
                  <c:v>94.5</c:v>
                </c:pt>
                <c:pt idx="176">
                  <c:v>94.5</c:v>
                </c:pt>
                <c:pt idx="177">
                  <c:v>94.5</c:v>
                </c:pt>
                <c:pt idx="178">
                  <c:v>94.5</c:v>
                </c:pt>
                <c:pt idx="179">
                  <c:v>94.5</c:v>
                </c:pt>
                <c:pt idx="180">
                  <c:v>94.5</c:v>
                </c:pt>
                <c:pt idx="181">
                  <c:v>94.5</c:v>
                </c:pt>
                <c:pt idx="182">
                  <c:v>94.5</c:v>
                </c:pt>
                <c:pt idx="183">
                  <c:v>94.5</c:v>
                </c:pt>
                <c:pt idx="184">
                  <c:v>94.5</c:v>
                </c:pt>
                <c:pt idx="185">
                  <c:v>94.5</c:v>
                </c:pt>
                <c:pt idx="186">
                  <c:v>94.5</c:v>
                </c:pt>
                <c:pt idx="187">
                  <c:v>94.5</c:v>
                </c:pt>
                <c:pt idx="188">
                  <c:v>94.5</c:v>
                </c:pt>
                <c:pt idx="189">
                  <c:v>94.5</c:v>
                </c:pt>
                <c:pt idx="190">
                  <c:v>94.5</c:v>
                </c:pt>
                <c:pt idx="191">
                  <c:v>94.5</c:v>
                </c:pt>
                <c:pt idx="192">
                  <c:v>94.5</c:v>
                </c:pt>
                <c:pt idx="193">
                  <c:v>94.5</c:v>
                </c:pt>
                <c:pt idx="194">
                  <c:v>94.5</c:v>
                </c:pt>
                <c:pt idx="195">
                  <c:v>94.5</c:v>
                </c:pt>
                <c:pt idx="196">
                  <c:v>94.5</c:v>
                </c:pt>
                <c:pt idx="197">
                  <c:v>94.5</c:v>
                </c:pt>
                <c:pt idx="198">
                  <c:v>94.5</c:v>
                </c:pt>
                <c:pt idx="199">
                  <c:v>94.5</c:v>
                </c:pt>
                <c:pt idx="200">
                  <c:v>94.5</c:v>
                </c:pt>
                <c:pt idx="201">
                  <c:v>94.5</c:v>
                </c:pt>
                <c:pt idx="202">
                  <c:v>94.5</c:v>
                </c:pt>
                <c:pt idx="203">
                  <c:v>94.5</c:v>
                </c:pt>
                <c:pt idx="204">
                  <c:v>94.5</c:v>
                </c:pt>
                <c:pt idx="205">
                  <c:v>94.5</c:v>
                </c:pt>
                <c:pt idx="206">
                  <c:v>94.5</c:v>
                </c:pt>
                <c:pt idx="207">
                  <c:v>94.5</c:v>
                </c:pt>
                <c:pt idx="208">
                  <c:v>94.5</c:v>
                </c:pt>
                <c:pt idx="209">
                  <c:v>94.5</c:v>
                </c:pt>
                <c:pt idx="210">
                  <c:v>94.5</c:v>
                </c:pt>
                <c:pt idx="211">
                  <c:v>94.5</c:v>
                </c:pt>
                <c:pt idx="212">
                  <c:v>94.5</c:v>
                </c:pt>
                <c:pt idx="213">
                  <c:v>94.5</c:v>
                </c:pt>
                <c:pt idx="214">
                  <c:v>94.5</c:v>
                </c:pt>
                <c:pt idx="215">
                  <c:v>94.5</c:v>
                </c:pt>
                <c:pt idx="216">
                  <c:v>94.5</c:v>
                </c:pt>
                <c:pt idx="217">
                  <c:v>94.5</c:v>
                </c:pt>
              </c:numCache>
            </c:numRef>
          </c:val>
        </c:ser>
        <c:marker val="1"/>
        <c:axId val="69981696"/>
        <c:axId val="69983616"/>
      </c:lineChart>
      <c:catAx>
        <c:axId val="69981696"/>
        <c:scaling>
          <c:orientation val="minMax"/>
        </c:scaling>
        <c:delete val="1"/>
        <c:axPos val="b"/>
        <c:title>
          <c:tx>
            <c:rich>
              <a:bodyPr/>
              <a:lstStyle/>
              <a:p>
                <a:pPr>
                  <a:defRPr sz="800">
                    <a:latin typeface="Arial" pitchFamily="34" charset="0"/>
                    <a:cs typeface="Arial" pitchFamily="34" charset="0"/>
                  </a:defRPr>
                </a:pPr>
                <a:r>
                  <a:rPr lang="en-US" sz="800">
                    <a:latin typeface="Arial" pitchFamily="34" charset="0"/>
                    <a:cs typeface="Arial" pitchFamily="34" charset="0"/>
                  </a:rPr>
                  <a:t>CCG / HB</a:t>
                </a:r>
              </a:p>
            </c:rich>
          </c:tx>
          <c:layout>
            <c:manualLayout>
              <c:xMode val="edge"/>
              <c:yMode val="edge"/>
              <c:x val="0.50513014822840097"/>
              <c:y val="0.9679206864541966"/>
            </c:manualLayout>
          </c:layout>
        </c:title>
        <c:tickLblPos val="none"/>
        <c:crossAx val="69983616"/>
        <c:crosses val="autoZero"/>
        <c:auto val="1"/>
        <c:lblAlgn val="ctr"/>
        <c:lblOffset val="100"/>
      </c:catAx>
      <c:valAx>
        <c:axId val="69983616"/>
        <c:scaling>
          <c:orientation val="minMax"/>
          <c:min val="82"/>
        </c:scaling>
        <c:axPos val="l"/>
        <c:majorGridlines/>
        <c:title>
          <c:tx>
            <c:rich>
              <a:bodyPr rot="-5400000" vert="horz"/>
              <a:lstStyle/>
              <a:p>
                <a:pPr>
                  <a:defRPr sz="800">
                    <a:latin typeface="Arial" pitchFamily="34" charset="0"/>
                    <a:cs typeface="Arial" pitchFamily="34" charset="0"/>
                  </a:defRPr>
                </a:pPr>
                <a:r>
                  <a:rPr lang="en-US" sz="800">
                    <a:latin typeface="Arial" pitchFamily="34" charset="0"/>
                    <a:cs typeface="Arial" pitchFamily="34" charset="0"/>
                  </a:rPr>
                  <a:t>Percentage</a:t>
                </a:r>
              </a:p>
            </c:rich>
          </c:tx>
          <c:layout>
            <c:manualLayout>
              <c:xMode val="edge"/>
              <c:yMode val="edge"/>
              <c:x val="1.5376474863885626E-2"/>
              <c:y val="0.43886507695364352"/>
            </c:manualLayout>
          </c:layout>
        </c:title>
        <c:numFmt formatCode="0" sourceLinked="0"/>
        <c:tickLblPos val="nextTo"/>
        <c:txPr>
          <a:bodyPr/>
          <a:lstStyle/>
          <a:p>
            <a:pPr>
              <a:defRPr sz="800">
                <a:latin typeface="Arial" pitchFamily="34" charset="0"/>
                <a:cs typeface="Arial" pitchFamily="34" charset="0"/>
              </a:defRPr>
            </a:pPr>
            <a:endParaRPr lang="en-US"/>
          </a:p>
        </c:txPr>
        <c:crossAx val="69981696"/>
        <c:crosses val="autoZero"/>
        <c:crossBetween val="between"/>
        <c:majorUnit val="2"/>
      </c:valAx>
    </c:plotArea>
    <c:legend>
      <c:legendPos val="r"/>
      <c:legendEntry>
        <c:idx val="0"/>
        <c:delete val="1"/>
      </c:legendEntry>
      <c:layout>
        <c:manualLayout>
          <c:xMode val="edge"/>
          <c:yMode val="edge"/>
          <c:x val="0.81575933921310495"/>
          <c:y val="0.14849333306167831"/>
          <c:w val="0.15774761409890631"/>
          <c:h val="6.6056175984886362E-2"/>
        </c:manualLayout>
      </c:layout>
      <c:overlay val="1"/>
      <c:txPr>
        <a:bodyPr/>
        <a:lstStyle/>
        <a:p>
          <a:pPr rtl="0">
            <a:defRPr sz="900">
              <a:latin typeface="Arial" pitchFamily="34" charset="0"/>
              <a:cs typeface="Arial" pitchFamily="34" charset="0"/>
            </a:defRPr>
          </a:pPr>
          <a:endParaRPr lang="en-US"/>
        </a:p>
      </c:txPr>
    </c:legend>
    <c:plotVisOnly val="1"/>
    <c:dispBlanksAs val="gap"/>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6.484895776234359E-2"/>
          <c:y val="2.7151211361737676E-2"/>
          <c:w val="0.92150102858764249"/>
          <c:h val="0.92858178911846456"/>
        </c:manualLayout>
      </c:layout>
      <c:barChart>
        <c:barDir val="col"/>
        <c:grouping val="clustered"/>
        <c:ser>
          <c:idx val="2"/>
          <c:order val="0"/>
          <c:tx>
            <c:strRef>
              <c:f>'inhaled corticosteroids'!$D$2</c:f>
              <c:strCache>
                <c:ptCount val="1"/>
                <c:pt idx="0">
                  <c:v>%</c:v>
                </c:pt>
              </c:strCache>
            </c:strRef>
          </c:tx>
          <c:spPr>
            <a:solidFill>
              <a:srgbClr val="558ED5"/>
            </a:solidFill>
            <a:ln>
              <a:noFill/>
            </a:ln>
          </c:spPr>
          <c:dPt>
            <c:idx val="40"/>
            <c:spPr>
              <a:solidFill>
                <a:schemeClr val="tx1"/>
              </a:solidFill>
              <a:ln>
                <a:noFill/>
              </a:ln>
            </c:spPr>
          </c:dPt>
          <c:dPt>
            <c:idx val="147"/>
            <c:spPr>
              <a:solidFill>
                <a:schemeClr val="tx1"/>
              </a:solidFill>
              <a:ln>
                <a:noFill/>
              </a:ln>
            </c:spPr>
          </c:dPt>
          <c:dPt>
            <c:idx val="154"/>
            <c:spPr>
              <a:solidFill>
                <a:schemeClr val="tx1"/>
              </a:solidFill>
              <a:ln>
                <a:noFill/>
              </a:ln>
            </c:spPr>
          </c:dPt>
          <c:dPt>
            <c:idx val="163"/>
            <c:spPr>
              <a:solidFill>
                <a:schemeClr val="tx1"/>
              </a:solidFill>
              <a:ln>
                <a:noFill/>
              </a:ln>
            </c:spPr>
          </c:dPt>
          <c:dPt>
            <c:idx val="193"/>
            <c:spPr>
              <a:solidFill>
                <a:schemeClr val="tx1"/>
              </a:solidFill>
              <a:ln>
                <a:noFill/>
              </a:ln>
            </c:spPr>
          </c:dPt>
          <c:dPt>
            <c:idx val="203"/>
            <c:spPr>
              <a:solidFill>
                <a:schemeClr val="tx1"/>
              </a:solidFill>
              <a:ln>
                <a:noFill/>
              </a:ln>
            </c:spPr>
          </c:dPt>
          <c:dPt>
            <c:idx val="210"/>
            <c:spPr>
              <a:solidFill>
                <a:schemeClr val="tx1"/>
              </a:solidFill>
              <a:ln>
                <a:noFill/>
              </a:ln>
            </c:spPr>
          </c:dPt>
          <c:cat>
            <c:strRef>
              <c:f>'inhaled corticosteroids'!$A$3:$A$221</c:f>
              <c:strCache>
                <c:ptCount val="219"/>
                <c:pt idx="0">
                  <c:v>PCT HARINGEY CCG</c:v>
                </c:pt>
                <c:pt idx="1">
                  <c:v>PCT BROMLEY CCG</c:v>
                </c:pt>
                <c:pt idx="2">
                  <c:v>PCT BRENT CCG</c:v>
                </c:pt>
                <c:pt idx="3">
                  <c:v>PCT CROYDON CCG</c:v>
                </c:pt>
                <c:pt idx="4">
                  <c:v>PCT CAMDEN CCG</c:v>
                </c:pt>
                <c:pt idx="5">
                  <c:v>PCT NEWHAM CCG</c:v>
                </c:pt>
                <c:pt idx="6">
                  <c:v>PCT SLOUGH CCG</c:v>
                </c:pt>
                <c:pt idx="7">
                  <c:v>PCT CHILTERN CCG</c:v>
                </c:pt>
                <c:pt idx="8">
                  <c:v>PCT WALTHAM FOREST CCG</c:v>
                </c:pt>
                <c:pt idx="9">
                  <c:v>PCT LAMBETH CCG</c:v>
                </c:pt>
                <c:pt idx="10">
                  <c:v>PCT BARNET CCG</c:v>
                </c:pt>
                <c:pt idx="11">
                  <c:v>PCT HARROW CCG</c:v>
                </c:pt>
                <c:pt idx="12">
                  <c:v>PCT EAST SURREY CCG</c:v>
                </c:pt>
                <c:pt idx="13">
                  <c:v>PCT SOUTH WEST LINCOLNSHIRE CCG</c:v>
                </c:pt>
                <c:pt idx="14">
                  <c:v>PCT EASTERN CHESHIRE CCG</c:v>
                </c:pt>
                <c:pt idx="15">
                  <c:v>PCT EALING CCG</c:v>
                </c:pt>
                <c:pt idx="16">
                  <c:v>PCT NOTTINGHAM WEST CCG</c:v>
                </c:pt>
                <c:pt idx="17">
                  <c:v>PCT OXFORDSHIRE CCG</c:v>
                </c:pt>
                <c:pt idx="18">
                  <c:v>PCT REDBRIDGE CCG</c:v>
                </c:pt>
                <c:pt idx="19">
                  <c:v>PCT HILLINGDON CCG</c:v>
                </c:pt>
                <c:pt idx="20">
                  <c:v>PCT RUSHCLIFFE CCG</c:v>
                </c:pt>
                <c:pt idx="21">
                  <c:v>PCT SUTTON CCG</c:v>
                </c:pt>
                <c:pt idx="22">
                  <c:v>PCT WINDSOR, ASCOT AND MAIDENHEAD CCG</c:v>
                </c:pt>
                <c:pt idx="23">
                  <c:v>PCT ISLINGTON CCG</c:v>
                </c:pt>
                <c:pt idx="24">
                  <c:v>PCT BRADFORD CITY CCG</c:v>
                </c:pt>
                <c:pt idx="25">
                  <c:v>PCT LUTON CCG</c:v>
                </c:pt>
                <c:pt idx="26">
                  <c:v>PCT ENFIELD CCG</c:v>
                </c:pt>
                <c:pt idx="27">
                  <c:v>PCT SOUTH TYNESIDE CCG</c:v>
                </c:pt>
                <c:pt idx="28">
                  <c:v>PCT SOUTHWARK CCG</c:v>
                </c:pt>
                <c:pt idx="29">
                  <c:v>PCT LEWISHAM CCG</c:v>
                </c:pt>
                <c:pt idx="30">
                  <c:v>PCT MERTON CCG</c:v>
                </c:pt>
                <c:pt idx="31">
                  <c:v>PCT SANDWELL AND WEST BIRMINGHAM CCG</c:v>
                </c:pt>
                <c:pt idx="32">
                  <c:v>PCT RICHMOND CCG</c:v>
                </c:pt>
                <c:pt idx="33">
                  <c:v>PCT CITY AND HACKNEY CCG</c:v>
                </c:pt>
                <c:pt idx="34">
                  <c:v>PCT BEXLEY CCG</c:v>
                </c:pt>
                <c:pt idx="35">
                  <c:v>PCT LINCOLNSHIRE WEST CCG</c:v>
                </c:pt>
                <c:pt idx="36">
                  <c:v>PCT NOTTINGHAM NORTH &amp; EAST CCG</c:v>
                </c:pt>
                <c:pt idx="37">
                  <c:v>PCT BATH AND NORTH EAST SOMERSET CCG</c:v>
                </c:pt>
                <c:pt idx="38">
                  <c:v>PCT AYLESBURY VALE CCG</c:v>
                </c:pt>
                <c:pt idx="39">
                  <c:v>PCT CENTRAL LONDON (WESTMINSTER) CCG</c:v>
                </c:pt>
                <c:pt idx="40">
                  <c:v>Cardiff And Vale Uni - GP</c:v>
                </c:pt>
                <c:pt idx="41">
                  <c:v>PCT TOWER HAMLETS CCG</c:v>
                </c:pt>
                <c:pt idx="42">
                  <c:v>PCT HOUNSLOW CCG</c:v>
                </c:pt>
                <c:pt idx="43">
                  <c:v>PCT SOMERSET CCG</c:v>
                </c:pt>
                <c:pt idx="44">
                  <c:v>PCT UNIDENTIFIED DOCTORS</c:v>
                </c:pt>
                <c:pt idx="45">
                  <c:v>PCT DORSET CCG</c:v>
                </c:pt>
                <c:pt idx="46">
                  <c:v>PCT WANDSWORTH CCG</c:v>
                </c:pt>
                <c:pt idx="47">
                  <c:v>PCT HERTS VALLEYS CCG</c:v>
                </c:pt>
                <c:pt idx="48">
                  <c:v>PCT WEST LONDON (K&amp;C &amp; QPP) CCG</c:v>
                </c:pt>
                <c:pt idx="49">
                  <c:v>PCT NORTH EAST HAMPSHIRE AND FARNHAM CCG</c:v>
                </c:pt>
                <c:pt idx="50">
                  <c:v>PCT MILTON KEYNES CCG</c:v>
                </c:pt>
                <c:pt idx="51">
                  <c:v>PCT LEEDS NORTH CCG</c:v>
                </c:pt>
                <c:pt idx="52">
                  <c:v>PCT BIRMINGHAM SOUTH AND CENTRAL CCG</c:v>
                </c:pt>
                <c:pt idx="53">
                  <c:v>PCT HULL CCG</c:v>
                </c:pt>
                <c:pt idx="54">
                  <c:v>PCT WOKINGHAM CCG</c:v>
                </c:pt>
                <c:pt idx="55">
                  <c:v>PCT IPSWICH AND EAST SUFFOLK CCG</c:v>
                </c:pt>
                <c:pt idx="56">
                  <c:v>PCT EREWASH CCG</c:v>
                </c:pt>
                <c:pt idx="57">
                  <c:v>PCT CRAWLEY CCG</c:v>
                </c:pt>
                <c:pt idx="58">
                  <c:v>PCT WEST LEICESTERSHIRE CCG</c:v>
                </c:pt>
                <c:pt idx="59">
                  <c:v>PCT HAMBLETON, RICHMONDSHIRE AND WHITBY CCG</c:v>
                </c:pt>
                <c:pt idx="60">
                  <c:v>PCT BRACKNELL AND ASCOT CCG</c:v>
                </c:pt>
                <c:pt idx="61">
                  <c:v>PCT NOTTINGHAM CITY CCG</c:v>
                </c:pt>
                <c:pt idx="62">
                  <c:v>PCT LINCOLNSHIRE EAST CCG</c:v>
                </c:pt>
                <c:pt idx="63">
                  <c:v>PCT SOUTHERN DERBYSHIRE CCG</c:v>
                </c:pt>
                <c:pt idx="64">
                  <c:v>PCT GLOUCESTERSHIRE CCG</c:v>
                </c:pt>
                <c:pt idx="65">
                  <c:v>PCT SOUTH NORFOLK CCG</c:v>
                </c:pt>
                <c:pt idx="66">
                  <c:v>PCT GREATER PRESTON CCG</c:v>
                </c:pt>
                <c:pt idx="67">
                  <c:v>PCT NORWICH CCG</c:v>
                </c:pt>
                <c:pt idx="68">
                  <c:v>PCT HAMMERSMITH AND FULHAM CCG</c:v>
                </c:pt>
                <c:pt idx="69">
                  <c:v>PCT BRIGHTON &amp; HOVE CCG</c:v>
                </c:pt>
                <c:pt idx="70">
                  <c:v>PCT NEWBURY AND DISTRICT CCG</c:v>
                </c:pt>
                <c:pt idx="71">
                  <c:v>PCT GREENWICH CCG</c:v>
                </c:pt>
                <c:pt idx="72">
                  <c:v>PCT KINGSTON CCG</c:v>
                </c:pt>
                <c:pt idx="73">
                  <c:v>PCT HORSHAM AND MID SUSSEX CCG</c:v>
                </c:pt>
                <c:pt idx="74">
                  <c:v>PCT SWINDON CCG</c:v>
                </c:pt>
                <c:pt idx="75">
                  <c:v>PCT SURREY DOWNS CCG</c:v>
                </c:pt>
                <c:pt idx="76">
                  <c:v>PCT HARROGATE AND RURAL DISTRICT CCG</c:v>
                </c:pt>
                <c:pt idx="77">
                  <c:v>PCT CAMBRIDGESHIRE AND PETERBOROUGH CCG</c:v>
                </c:pt>
                <c:pt idx="78">
                  <c:v>PCT SOUTH LINCOLNSHIRE CCG</c:v>
                </c:pt>
                <c:pt idx="79">
                  <c:v>PCT NORTH SOMERSET CCG</c:v>
                </c:pt>
                <c:pt idx="80">
                  <c:v>PCT WEST SUFFOLK CCG</c:v>
                </c:pt>
                <c:pt idx="81">
                  <c:v>PCT EAST LEICESTERSHIRE AND RUTLAND CCG</c:v>
                </c:pt>
                <c:pt idx="82">
                  <c:v>PCT OLDHAM CCG</c:v>
                </c:pt>
                <c:pt idx="83">
                  <c:v>PCT BEDFORDSHIRE CCG</c:v>
                </c:pt>
                <c:pt idx="84">
                  <c:v>PCT EAST LANCASHIRE CCG</c:v>
                </c:pt>
                <c:pt idx="85">
                  <c:v>PCT SOUTH GLOUCESTERSHIRE CCG</c:v>
                </c:pt>
                <c:pt idx="86">
                  <c:v>PCT NORTH, EAST, WEST DEVON CCG</c:v>
                </c:pt>
                <c:pt idx="87">
                  <c:v>PCT COVENTRY AND RUGBY CCG</c:v>
                </c:pt>
                <c:pt idx="88">
                  <c:v>PCT ROTHERHAM CCG</c:v>
                </c:pt>
                <c:pt idx="89">
                  <c:v>PCT EAST STAFFORDSHIRE CCG</c:v>
                </c:pt>
                <c:pt idx="90">
                  <c:v>PCT WEST HAMPSHIRE CCG</c:v>
                </c:pt>
                <c:pt idx="91">
                  <c:v>PCT BIRMINGHAM CROSSCITY CCG</c:v>
                </c:pt>
                <c:pt idx="92">
                  <c:v>PCT BRISTOL CCG</c:v>
                </c:pt>
                <c:pt idx="93">
                  <c:v>PCT STAFFORD AND SURROUNDS CCG</c:v>
                </c:pt>
                <c:pt idx="94">
                  <c:v>PCT NORTH DURHAM CCG</c:v>
                </c:pt>
                <c:pt idx="95">
                  <c:v>PCT LEICESTER CITY CCG</c:v>
                </c:pt>
                <c:pt idx="96">
                  <c:v>PCT FAREHAM AND GOSPORT CCG</c:v>
                </c:pt>
                <c:pt idx="97">
                  <c:v>PCT EAST AND NORTH HERTFORDSHIRE CCG</c:v>
                </c:pt>
                <c:pt idx="98">
                  <c:v>PCT VALE OF YORK CCG</c:v>
                </c:pt>
                <c:pt idx="99">
                  <c:v>PCT SE STAFFS &amp; SEISDON PENINSULAR CCG</c:v>
                </c:pt>
                <c:pt idx="100">
                  <c:v>PCT SOUTHAMPTON CCG</c:v>
                </c:pt>
                <c:pt idx="101">
                  <c:v>PCT SOUTH CHESHIRE CCG</c:v>
                </c:pt>
                <c:pt idx="102">
                  <c:v>PCT NEWARK &amp; SHERWOOD CCG</c:v>
                </c:pt>
                <c:pt idx="103">
                  <c:v>PCT SHEFFIELD CCG</c:v>
                </c:pt>
                <c:pt idx="104">
                  <c:v>PCT GREATER HUDDERSFIELD CCG</c:v>
                </c:pt>
                <c:pt idx="105">
                  <c:v>PCT DUDLEY CCG</c:v>
                </c:pt>
                <c:pt idx="106">
                  <c:v>PCT NORTH &amp; WEST READING CCG</c:v>
                </c:pt>
                <c:pt idx="107">
                  <c:v>PCT NENE CCG</c:v>
                </c:pt>
                <c:pt idx="108">
                  <c:v>PCT GUILDFORD AND WAVERLEY CCG</c:v>
                </c:pt>
                <c:pt idx="109">
                  <c:v>PCT BARKING &amp; DAGENHAM CCG</c:v>
                </c:pt>
                <c:pt idx="110">
                  <c:v>PCT GREAT YARMOUTH &amp; WAVENEY CCG</c:v>
                </c:pt>
                <c:pt idx="111">
                  <c:v>PCT HARDWICK CCG</c:v>
                </c:pt>
                <c:pt idx="112">
                  <c:v>PCT SURREY HEATH CCG</c:v>
                </c:pt>
                <c:pt idx="113">
                  <c:v>PCT HARTLEPOOL AND STOCKTON-ON-TEES CCG</c:v>
                </c:pt>
                <c:pt idx="114">
                  <c:v>PCT WILTSHIRE CCG</c:v>
                </c:pt>
                <c:pt idx="115">
                  <c:v>PCT NORTH WEST SURREY CCG</c:v>
                </c:pt>
                <c:pt idx="116">
                  <c:v>PCT NEWCASTLE NORTH AND EAST CCG</c:v>
                </c:pt>
                <c:pt idx="117">
                  <c:v>PCT CHORLEY AND SOUTH RIBBLE CCG</c:v>
                </c:pt>
                <c:pt idx="118">
                  <c:v>PCT ASHFORD CCG</c:v>
                </c:pt>
                <c:pt idx="119">
                  <c:v>PCT MANSFIELD &amp; ASHFIELD CCG</c:v>
                </c:pt>
                <c:pt idx="120">
                  <c:v>PCT BARNSLEY CCG</c:v>
                </c:pt>
                <c:pt idx="121">
                  <c:v>PCT DARTFORD, GRAVESHAM AND SWANLEY CCG</c:v>
                </c:pt>
                <c:pt idx="122">
                  <c:v>PCT BLACKPOOL CCG</c:v>
                </c:pt>
                <c:pt idx="123">
                  <c:v>PCT CENTRAL MANCHESTER CCG</c:v>
                </c:pt>
                <c:pt idx="124">
                  <c:v>PCT NORTH HAMPSHIRE CCG</c:v>
                </c:pt>
                <c:pt idx="125">
                  <c:v>PCT WALSALL CCG</c:v>
                </c:pt>
                <c:pt idx="126">
                  <c:v>PCT FYLDE &amp; WYRE CCG</c:v>
                </c:pt>
                <c:pt idx="127">
                  <c:v>PCT SOUTH EASTERN HAMPSHIRE CCG</c:v>
                </c:pt>
                <c:pt idx="128">
                  <c:v>PCT NORTH KIRKLEES CCG</c:v>
                </c:pt>
                <c:pt idx="129">
                  <c:v>PCT SWALE CCG</c:v>
                </c:pt>
                <c:pt idx="130">
                  <c:v>PCT VALE ROYAL CCG</c:v>
                </c:pt>
                <c:pt idx="131">
                  <c:v>PCT NORTH DERBYSHIRE CCG</c:v>
                </c:pt>
                <c:pt idx="132">
                  <c:v>PCT WEST KENT CCG</c:v>
                </c:pt>
                <c:pt idx="133">
                  <c:v>PCT PORTSMOUTH CCG</c:v>
                </c:pt>
                <c:pt idx="134">
                  <c:v>PCT WEST ESSEX CCG</c:v>
                </c:pt>
                <c:pt idx="135">
                  <c:v>PCT TELFORD &amp; WREKIN CCG</c:v>
                </c:pt>
                <c:pt idx="136">
                  <c:v>PCT HEREFORDSHIRE CCG</c:v>
                </c:pt>
                <c:pt idx="137">
                  <c:v>PCT MID ESSEX CCG</c:v>
                </c:pt>
                <c:pt idx="138">
                  <c:v>PCT KERNOW CCG</c:v>
                </c:pt>
                <c:pt idx="139">
                  <c:v>PCT NORTH STAFFORDSHIRE CCG</c:v>
                </c:pt>
                <c:pt idx="140">
                  <c:v>PCT WYRE FOREST CCG</c:v>
                </c:pt>
                <c:pt idx="141">
                  <c:v>PCT COASTAL WEST SUSSEX CCG</c:v>
                </c:pt>
                <c:pt idx="142">
                  <c:v>PCT DONCASTER CCG</c:v>
                </c:pt>
                <c:pt idx="143">
                  <c:v>PCT BASSETLAW CCG</c:v>
                </c:pt>
                <c:pt idx="144">
                  <c:v>PCT CANNOCK CHASE CCG</c:v>
                </c:pt>
                <c:pt idx="145">
                  <c:v>PCT SOUTH WORCESTERSHIRE CCG</c:v>
                </c:pt>
                <c:pt idx="146">
                  <c:v>PCT WOLVERHAMPTON CCG</c:v>
                </c:pt>
                <c:pt idx="147">
                  <c:v>Powys Teaching - GP</c:v>
                </c:pt>
                <c:pt idx="148">
                  <c:v>PCT NORTH EAST LINCOLNSHIRE CCG</c:v>
                </c:pt>
                <c:pt idx="149">
                  <c:v>PCT STOKE ON TRENT CCG</c:v>
                </c:pt>
                <c:pt idx="150">
                  <c:v>PCT LEEDS WEST CCG</c:v>
                </c:pt>
                <c:pt idx="151">
                  <c:v>PCT SOUTH WARWICKSHIRE CCG</c:v>
                </c:pt>
                <c:pt idx="152">
                  <c:v>PCT CANTERBURY AND COASTAL CCG</c:v>
                </c:pt>
                <c:pt idx="153">
                  <c:v>PCT NORTH NORFOLK CCG</c:v>
                </c:pt>
                <c:pt idx="154">
                  <c:v>Hywel Dda - GP</c:v>
                </c:pt>
                <c:pt idx="155">
                  <c:v>PCT HEYWOOD, MIDDLETON &amp; ROCHDALE CCG</c:v>
                </c:pt>
                <c:pt idx="156">
                  <c:v>PCT SOUTH READING CCG</c:v>
                </c:pt>
                <c:pt idx="157">
                  <c:v>PCT HIGH WEALD LEWES HAVENS CCG</c:v>
                </c:pt>
                <c:pt idx="158">
                  <c:v>PCT THANET CCG</c:v>
                </c:pt>
                <c:pt idx="159">
                  <c:v>PCT SOUTH MANCHESTER CCG</c:v>
                </c:pt>
                <c:pt idx="160">
                  <c:v>PCT NORTH TYNESIDE CCG</c:v>
                </c:pt>
                <c:pt idx="161">
                  <c:v>PCT THURROCK CCG</c:v>
                </c:pt>
                <c:pt idx="162">
                  <c:v>PCT BRADFORD DISTRICTS CCG</c:v>
                </c:pt>
                <c:pt idx="163">
                  <c:v>Cwm Taf - GP</c:v>
                </c:pt>
                <c:pt idx="164">
                  <c:v>PCT DARLINGTON CCG</c:v>
                </c:pt>
                <c:pt idx="165">
                  <c:v>PCT BLACKBURN WITH DARWEN CCG</c:v>
                </c:pt>
                <c:pt idx="166">
                  <c:v>PCT SOUTH KENT COAST CCG</c:v>
                </c:pt>
                <c:pt idx="167">
                  <c:v>PCT STOCKPORT CCG</c:v>
                </c:pt>
                <c:pt idx="168">
                  <c:v>PCT DURHAM DALES,EASINGTON &amp; SEDGEFIELD CCG</c:v>
                </c:pt>
                <c:pt idx="169">
                  <c:v>PCT HASTINGS &amp; ROTHER CCG</c:v>
                </c:pt>
                <c:pt idx="170">
                  <c:v>PCT WEST NORFOLK CCG</c:v>
                </c:pt>
                <c:pt idx="171">
                  <c:v>PCT BOLTON CCG</c:v>
                </c:pt>
                <c:pt idx="172">
                  <c:v>PCT SUNDERLAND CCG</c:v>
                </c:pt>
                <c:pt idx="173">
                  <c:v>PCT NEWCASTLE WEST CCG</c:v>
                </c:pt>
                <c:pt idx="174">
                  <c:v>PCT SOLIHULL CCG</c:v>
                </c:pt>
                <c:pt idx="175">
                  <c:v>PCT SHROPSHIRE CCG</c:v>
                </c:pt>
                <c:pt idx="176">
                  <c:v>PCT SCARBOROUGH AND RYEDALE CCG</c:v>
                </c:pt>
                <c:pt idx="177">
                  <c:v>PCT NORTH LINCOLNSHIRE CCG</c:v>
                </c:pt>
                <c:pt idx="178">
                  <c:v>PCT NORTH MANCHESTER CCG</c:v>
                </c:pt>
                <c:pt idx="179">
                  <c:v>PCT AIREDALE, WHARFEDALE AND CRAVEN CCG</c:v>
                </c:pt>
                <c:pt idx="180">
                  <c:v>PCT WAKEFIELD CCG</c:v>
                </c:pt>
                <c:pt idx="181">
                  <c:v>PCT SOUTHPORT AND FORMBY CCG</c:v>
                </c:pt>
                <c:pt idx="182">
                  <c:v>PCT CUMBRIA CCG</c:v>
                </c:pt>
                <c:pt idx="183">
                  <c:v>PCT HAVERING CCG</c:v>
                </c:pt>
                <c:pt idx="184">
                  <c:v>PCT TRAFFORD CCG</c:v>
                </c:pt>
                <c:pt idx="185">
                  <c:v>PCT WEST LANCASHIRE CCG</c:v>
                </c:pt>
                <c:pt idx="186">
                  <c:v>PCT NORTHUMBERLAND CCG</c:v>
                </c:pt>
                <c:pt idx="187">
                  <c:v>PCT WIGAN BOROUGH CCG</c:v>
                </c:pt>
                <c:pt idx="188">
                  <c:v>PCT REDDITCH AND BROMSGROVE CCG</c:v>
                </c:pt>
                <c:pt idx="189">
                  <c:v>PCT CORBY CCG</c:v>
                </c:pt>
                <c:pt idx="190">
                  <c:v>PCT SOUTH TEES CCG</c:v>
                </c:pt>
                <c:pt idx="191">
                  <c:v>PCT EAST RIDING OF YORKSHIRE CCG</c:v>
                </c:pt>
                <c:pt idx="192">
                  <c:v>PCT WARWICKSHIRE NORTH CCG</c:v>
                </c:pt>
                <c:pt idx="193">
                  <c:v>Abertawe Bro Morgannwg Uni - GP</c:v>
                </c:pt>
                <c:pt idx="194">
                  <c:v>PCT LANCASHIRE NORTH CCG</c:v>
                </c:pt>
                <c:pt idx="195">
                  <c:v>PCT WARRINGTON CCG</c:v>
                </c:pt>
                <c:pt idx="196">
                  <c:v>PCT WIRRAL CCG</c:v>
                </c:pt>
                <c:pt idx="197">
                  <c:v>PCT GATESHEAD CCG</c:v>
                </c:pt>
                <c:pt idx="198">
                  <c:v>PCT HALTON CCG</c:v>
                </c:pt>
                <c:pt idx="199">
                  <c:v>PCT TAMESIDE AND GLOSSOP CCG</c:v>
                </c:pt>
                <c:pt idx="200">
                  <c:v>PCT NORTH EAST ESSEX CCG</c:v>
                </c:pt>
                <c:pt idx="201">
                  <c:v>PCT LEEDS SOUTH AND EAST CCG</c:v>
                </c:pt>
                <c:pt idx="202">
                  <c:v>PCT BASILDON AND BRENTWOOD CCG</c:v>
                </c:pt>
                <c:pt idx="203">
                  <c:v>Aneurin Bevan - GP</c:v>
                </c:pt>
                <c:pt idx="204">
                  <c:v>PCT WEST CHESHIRE CCG</c:v>
                </c:pt>
                <c:pt idx="205">
                  <c:v>PCT EASTBOURNE, HAILSHAM AND SEAFORD CCG</c:v>
                </c:pt>
                <c:pt idx="206">
                  <c:v>PCT SOUTH DEVON AND TORBAY CCG</c:v>
                </c:pt>
                <c:pt idx="207">
                  <c:v>PCT CASTLE POINT AND ROCHFORD CCG</c:v>
                </c:pt>
                <c:pt idx="208">
                  <c:v>PCT BURY CCG</c:v>
                </c:pt>
                <c:pt idx="209">
                  <c:v>PCT MEDWAY CCG</c:v>
                </c:pt>
                <c:pt idx="210">
                  <c:v>Betsi Cadwaladr Uni - GP</c:v>
                </c:pt>
                <c:pt idx="211">
                  <c:v>PCT SOUTHEND CCG</c:v>
                </c:pt>
                <c:pt idx="212">
                  <c:v>PCT ST HELENS CCG</c:v>
                </c:pt>
                <c:pt idx="213">
                  <c:v>PCT ISLE OF WIGHT CCG</c:v>
                </c:pt>
                <c:pt idx="214">
                  <c:v>PCT CALDERDALE CCG</c:v>
                </c:pt>
                <c:pt idx="215">
                  <c:v>PCT LIVERPOOL CCG</c:v>
                </c:pt>
                <c:pt idx="216">
                  <c:v>PCT SOUTH SEFTON CCG</c:v>
                </c:pt>
                <c:pt idx="217">
                  <c:v>PCT SALFORD CCG</c:v>
                </c:pt>
                <c:pt idx="218">
                  <c:v>PCT KNOWSLEY CCG</c:v>
                </c:pt>
              </c:strCache>
            </c:strRef>
          </c:cat>
          <c:val>
            <c:numRef>
              <c:f>'inhaled corticosteroids'!$D$3:$D$221</c:f>
              <c:numCache>
                <c:formatCode>0.00</c:formatCode>
                <c:ptCount val="219"/>
                <c:pt idx="0">
                  <c:v>59.926307096118414</c:v>
                </c:pt>
                <c:pt idx="1">
                  <c:v>59.493482678297063</c:v>
                </c:pt>
                <c:pt idx="2">
                  <c:v>57.750805053257359</c:v>
                </c:pt>
                <c:pt idx="3">
                  <c:v>56.202025707407913</c:v>
                </c:pt>
                <c:pt idx="4">
                  <c:v>55.719109879643248</c:v>
                </c:pt>
                <c:pt idx="5">
                  <c:v>55.413934426229496</c:v>
                </c:pt>
                <c:pt idx="6">
                  <c:v>55.338772614402266</c:v>
                </c:pt>
                <c:pt idx="7">
                  <c:v>55.016520267547754</c:v>
                </c:pt>
                <c:pt idx="8">
                  <c:v>54.366104302907068</c:v>
                </c:pt>
                <c:pt idx="9">
                  <c:v>54.296562749800167</c:v>
                </c:pt>
                <c:pt idx="10">
                  <c:v>54.255319148936174</c:v>
                </c:pt>
                <c:pt idx="11">
                  <c:v>54.229318451919603</c:v>
                </c:pt>
                <c:pt idx="12">
                  <c:v>53.909497294329853</c:v>
                </c:pt>
                <c:pt idx="13">
                  <c:v>53.879098504528542</c:v>
                </c:pt>
                <c:pt idx="14">
                  <c:v>53.581041853591579</c:v>
                </c:pt>
                <c:pt idx="15">
                  <c:v>53.234161243192993</c:v>
                </c:pt>
                <c:pt idx="16">
                  <c:v>52.860068259385649</c:v>
                </c:pt>
                <c:pt idx="17">
                  <c:v>52.808944761009599</c:v>
                </c:pt>
                <c:pt idx="18">
                  <c:v>52.798538448762663</c:v>
                </c:pt>
                <c:pt idx="19">
                  <c:v>52.753070732740355</c:v>
                </c:pt>
                <c:pt idx="20">
                  <c:v>52.668192219679639</c:v>
                </c:pt>
                <c:pt idx="21">
                  <c:v>52.585102797438488</c:v>
                </c:pt>
                <c:pt idx="22">
                  <c:v>52.405218100285367</c:v>
                </c:pt>
                <c:pt idx="23">
                  <c:v>52.380952380952387</c:v>
                </c:pt>
                <c:pt idx="24">
                  <c:v>52.321704480767657</c:v>
                </c:pt>
                <c:pt idx="25">
                  <c:v>52.24002002252535</c:v>
                </c:pt>
                <c:pt idx="26">
                  <c:v>52.211126961483579</c:v>
                </c:pt>
                <c:pt idx="27">
                  <c:v>51.776334368822361</c:v>
                </c:pt>
                <c:pt idx="28">
                  <c:v>51.740805075145374</c:v>
                </c:pt>
                <c:pt idx="29">
                  <c:v>51.466004543293352</c:v>
                </c:pt>
                <c:pt idx="30">
                  <c:v>51.21766178590395</c:v>
                </c:pt>
                <c:pt idx="31">
                  <c:v>51.038129696632332</c:v>
                </c:pt>
                <c:pt idx="32">
                  <c:v>50.878950724109671</c:v>
                </c:pt>
                <c:pt idx="33">
                  <c:v>50.709164588528679</c:v>
                </c:pt>
                <c:pt idx="34">
                  <c:v>50.658963711861347</c:v>
                </c:pt>
                <c:pt idx="35">
                  <c:v>50.366545798518054</c:v>
                </c:pt>
                <c:pt idx="36">
                  <c:v>50.335615518861587</c:v>
                </c:pt>
                <c:pt idx="37">
                  <c:v>50.297157622739029</c:v>
                </c:pt>
                <c:pt idx="38">
                  <c:v>50.223481957919979</c:v>
                </c:pt>
                <c:pt idx="39">
                  <c:v>50.184416781927155</c:v>
                </c:pt>
                <c:pt idx="40" formatCode="General">
                  <c:v>50.1</c:v>
                </c:pt>
                <c:pt idx="41">
                  <c:v>49.793916998294492</c:v>
                </c:pt>
                <c:pt idx="42">
                  <c:v>49.658424520887486</c:v>
                </c:pt>
                <c:pt idx="43">
                  <c:v>49.617272573395255</c:v>
                </c:pt>
                <c:pt idx="44">
                  <c:v>49.053670044501636</c:v>
                </c:pt>
                <c:pt idx="45">
                  <c:v>49.012287855411046</c:v>
                </c:pt>
                <c:pt idx="46">
                  <c:v>48.955049620548749</c:v>
                </c:pt>
                <c:pt idx="47">
                  <c:v>48.827853382338326</c:v>
                </c:pt>
                <c:pt idx="48">
                  <c:v>48.745348726266577</c:v>
                </c:pt>
                <c:pt idx="49">
                  <c:v>48.653441933788756</c:v>
                </c:pt>
                <c:pt idx="50">
                  <c:v>48.507540301612046</c:v>
                </c:pt>
                <c:pt idx="51">
                  <c:v>48.502289077828642</c:v>
                </c:pt>
                <c:pt idx="52">
                  <c:v>48.496974894002193</c:v>
                </c:pt>
                <c:pt idx="53">
                  <c:v>48.20008128665156</c:v>
                </c:pt>
                <c:pt idx="54">
                  <c:v>48.168809119573133</c:v>
                </c:pt>
                <c:pt idx="55">
                  <c:v>47.853994277318058</c:v>
                </c:pt>
                <c:pt idx="56">
                  <c:v>47.843181307571328</c:v>
                </c:pt>
                <c:pt idx="57">
                  <c:v>47.826481531899439</c:v>
                </c:pt>
                <c:pt idx="58">
                  <c:v>47.793323174954999</c:v>
                </c:pt>
                <c:pt idx="59">
                  <c:v>47.770108839925676</c:v>
                </c:pt>
                <c:pt idx="60">
                  <c:v>47.670436857943344</c:v>
                </c:pt>
                <c:pt idx="61">
                  <c:v>47.511978204365391</c:v>
                </c:pt>
                <c:pt idx="62">
                  <c:v>47.468216716918974</c:v>
                </c:pt>
                <c:pt idx="63">
                  <c:v>47.441771668575804</c:v>
                </c:pt>
                <c:pt idx="64">
                  <c:v>47.428739347634448</c:v>
                </c:pt>
                <c:pt idx="65">
                  <c:v>47.360167276529012</c:v>
                </c:pt>
                <c:pt idx="66">
                  <c:v>47.349890569987615</c:v>
                </c:pt>
                <c:pt idx="67">
                  <c:v>47.267030288963682</c:v>
                </c:pt>
                <c:pt idx="68">
                  <c:v>47.113477398475844</c:v>
                </c:pt>
                <c:pt idx="69">
                  <c:v>47.026031810975311</c:v>
                </c:pt>
                <c:pt idx="70">
                  <c:v>47.013574660633466</c:v>
                </c:pt>
                <c:pt idx="71">
                  <c:v>47.005484063636843</c:v>
                </c:pt>
                <c:pt idx="72">
                  <c:v>46.989394457748872</c:v>
                </c:pt>
                <c:pt idx="73">
                  <c:v>46.869036259541986</c:v>
                </c:pt>
                <c:pt idx="74">
                  <c:v>46.772428884026262</c:v>
                </c:pt>
                <c:pt idx="75">
                  <c:v>46.629500580720098</c:v>
                </c:pt>
                <c:pt idx="76">
                  <c:v>46.625413728594054</c:v>
                </c:pt>
                <c:pt idx="77">
                  <c:v>46.47571833035807</c:v>
                </c:pt>
                <c:pt idx="78">
                  <c:v>46.411212840510913</c:v>
                </c:pt>
                <c:pt idx="79">
                  <c:v>46.383997264489651</c:v>
                </c:pt>
                <c:pt idx="80">
                  <c:v>46.189885627669831</c:v>
                </c:pt>
                <c:pt idx="81">
                  <c:v>46.060687163360193</c:v>
                </c:pt>
                <c:pt idx="82">
                  <c:v>46.043685334209229</c:v>
                </c:pt>
                <c:pt idx="83">
                  <c:v>46.024693782370711</c:v>
                </c:pt>
                <c:pt idx="84">
                  <c:v>45.96692060129547</c:v>
                </c:pt>
                <c:pt idx="85">
                  <c:v>45.949940875049265</c:v>
                </c:pt>
                <c:pt idx="86">
                  <c:v>45.915043616000709</c:v>
                </c:pt>
                <c:pt idx="87">
                  <c:v>45.893912096199784</c:v>
                </c:pt>
                <c:pt idx="88">
                  <c:v>45.892814656197956</c:v>
                </c:pt>
                <c:pt idx="89">
                  <c:v>45.775322283609583</c:v>
                </c:pt>
                <c:pt idx="90">
                  <c:v>45.763960183903947</c:v>
                </c:pt>
                <c:pt idx="91">
                  <c:v>45.676199994121298</c:v>
                </c:pt>
                <c:pt idx="92">
                  <c:v>45.502024529076934</c:v>
                </c:pt>
                <c:pt idx="93">
                  <c:v>45.498764669549104</c:v>
                </c:pt>
                <c:pt idx="94">
                  <c:v>45.497555590600861</c:v>
                </c:pt>
                <c:pt idx="95">
                  <c:v>45.271961418716799</c:v>
                </c:pt>
                <c:pt idx="96">
                  <c:v>45.213340151127781</c:v>
                </c:pt>
                <c:pt idx="97">
                  <c:v>45.006827324058015</c:v>
                </c:pt>
                <c:pt idx="98">
                  <c:v>44.971259362480396</c:v>
                </c:pt>
                <c:pt idx="99">
                  <c:v>44.844881075491188</c:v>
                </c:pt>
                <c:pt idx="100">
                  <c:v>44.758179910331023</c:v>
                </c:pt>
                <c:pt idx="101">
                  <c:v>44.749144811858606</c:v>
                </c:pt>
                <c:pt idx="102">
                  <c:v>44.562256093071205</c:v>
                </c:pt>
                <c:pt idx="103">
                  <c:v>44.508885298869153</c:v>
                </c:pt>
                <c:pt idx="104">
                  <c:v>44.471780741032319</c:v>
                </c:pt>
                <c:pt idx="105">
                  <c:v>44.461762950189033</c:v>
                </c:pt>
                <c:pt idx="106">
                  <c:v>44.426703921764293</c:v>
                </c:pt>
                <c:pt idx="107">
                  <c:v>44.418793932667405</c:v>
                </c:pt>
                <c:pt idx="108">
                  <c:v>44.341029771493332</c:v>
                </c:pt>
                <c:pt idx="109">
                  <c:v>44.279830331345671</c:v>
                </c:pt>
                <c:pt idx="110">
                  <c:v>44.265700089598447</c:v>
                </c:pt>
                <c:pt idx="111">
                  <c:v>44.23197985520931</c:v>
                </c:pt>
                <c:pt idx="112">
                  <c:v>44.136172765446915</c:v>
                </c:pt>
                <c:pt idx="113">
                  <c:v>44.043533376619358</c:v>
                </c:pt>
                <c:pt idx="114">
                  <c:v>43.877575155514549</c:v>
                </c:pt>
                <c:pt idx="115">
                  <c:v>43.824057450628352</c:v>
                </c:pt>
                <c:pt idx="116">
                  <c:v>43.777418610020788</c:v>
                </c:pt>
                <c:pt idx="117">
                  <c:v>43.760030992307271</c:v>
                </c:pt>
                <c:pt idx="118">
                  <c:v>43.710155338062322</c:v>
                </c:pt>
                <c:pt idx="119">
                  <c:v>43.707707179892779</c:v>
                </c:pt>
                <c:pt idx="120">
                  <c:v>43.698415567202851</c:v>
                </c:pt>
                <c:pt idx="121">
                  <c:v>43.676442214933438</c:v>
                </c:pt>
                <c:pt idx="122">
                  <c:v>43.646123260437378</c:v>
                </c:pt>
                <c:pt idx="123">
                  <c:v>43.576873024725792</c:v>
                </c:pt>
                <c:pt idx="124">
                  <c:v>43.558803535010192</c:v>
                </c:pt>
                <c:pt idx="125">
                  <c:v>43.558051152121067</c:v>
                </c:pt>
                <c:pt idx="126">
                  <c:v>43.557523946853429</c:v>
                </c:pt>
                <c:pt idx="127">
                  <c:v>43.540747120249755</c:v>
                </c:pt>
                <c:pt idx="128">
                  <c:v>43.509847323911679</c:v>
                </c:pt>
                <c:pt idx="129">
                  <c:v>43.39753772835585</c:v>
                </c:pt>
                <c:pt idx="130">
                  <c:v>43.315815404828378</c:v>
                </c:pt>
                <c:pt idx="131">
                  <c:v>43.303616484440695</c:v>
                </c:pt>
                <c:pt idx="132">
                  <c:v>43.053744748660002</c:v>
                </c:pt>
                <c:pt idx="133">
                  <c:v>42.974238875878221</c:v>
                </c:pt>
                <c:pt idx="134">
                  <c:v>42.888478813411787</c:v>
                </c:pt>
                <c:pt idx="135">
                  <c:v>42.880053458068822</c:v>
                </c:pt>
                <c:pt idx="136">
                  <c:v>42.719553199977213</c:v>
                </c:pt>
                <c:pt idx="137">
                  <c:v>42.578326956881405</c:v>
                </c:pt>
                <c:pt idx="138">
                  <c:v>42.38722542354251</c:v>
                </c:pt>
                <c:pt idx="139">
                  <c:v>42.337534381542753</c:v>
                </c:pt>
                <c:pt idx="140">
                  <c:v>42.286475175955871</c:v>
                </c:pt>
                <c:pt idx="141">
                  <c:v>42.216371244534308</c:v>
                </c:pt>
                <c:pt idx="142">
                  <c:v>41.912063134160086</c:v>
                </c:pt>
                <c:pt idx="143">
                  <c:v>41.81342767053755</c:v>
                </c:pt>
                <c:pt idx="144">
                  <c:v>41.694352159468437</c:v>
                </c:pt>
                <c:pt idx="145">
                  <c:v>41.532425397064934</c:v>
                </c:pt>
                <c:pt idx="146">
                  <c:v>41.459235638475093</c:v>
                </c:pt>
                <c:pt idx="147" formatCode="General">
                  <c:v>41.449999999999996</c:v>
                </c:pt>
                <c:pt idx="148">
                  <c:v>41.300745650372825</c:v>
                </c:pt>
                <c:pt idx="149">
                  <c:v>41.209142158904726</c:v>
                </c:pt>
                <c:pt idx="150">
                  <c:v>41.188441188441182</c:v>
                </c:pt>
                <c:pt idx="151">
                  <c:v>41.188073742508166</c:v>
                </c:pt>
                <c:pt idx="152">
                  <c:v>41.125964569068572</c:v>
                </c:pt>
                <c:pt idx="153">
                  <c:v>40.979095468465665</c:v>
                </c:pt>
                <c:pt idx="154" formatCode="General">
                  <c:v>40.550000000000004</c:v>
                </c:pt>
                <c:pt idx="155">
                  <c:v>40.283881003305453</c:v>
                </c:pt>
                <c:pt idx="156">
                  <c:v>40.273753621740426</c:v>
                </c:pt>
                <c:pt idx="157">
                  <c:v>40.226726210924092</c:v>
                </c:pt>
                <c:pt idx="158">
                  <c:v>39.993732372297089</c:v>
                </c:pt>
                <c:pt idx="159">
                  <c:v>39.969405594405593</c:v>
                </c:pt>
                <c:pt idx="160">
                  <c:v>39.961570906364237</c:v>
                </c:pt>
                <c:pt idx="161">
                  <c:v>39.881412735241035</c:v>
                </c:pt>
                <c:pt idx="162">
                  <c:v>39.78571823051859</c:v>
                </c:pt>
                <c:pt idx="163" formatCode="General">
                  <c:v>39.74</c:v>
                </c:pt>
                <c:pt idx="164">
                  <c:v>39.648733218936115</c:v>
                </c:pt>
                <c:pt idx="165">
                  <c:v>39.641772378059684</c:v>
                </c:pt>
                <c:pt idx="166">
                  <c:v>39.423901528527466</c:v>
                </c:pt>
                <c:pt idx="167">
                  <c:v>39.371859296482398</c:v>
                </c:pt>
                <c:pt idx="168">
                  <c:v>39.351429124816676</c:v>
                </c:pt>
                <c:pt idx="169">
                  <c:v>39.287687748028326</c:v>
                </c:pt>
                <c:pt idx="170">
                  <c:v>39.141392196054582</c:v>
                </c:pt>
                <c:pt idx="171">
                  <c:v>39.116493369030565</c:v>
                </c:pt>
                <c:pt idx="172">
                  <c:v>39.104450717760827</c:v>
                </c:pt>
                <c:pt idx="173">
                  <c:v>39.095728474803487</c:v>
                </c:pt>
                <c:pt idx="174">
                  <c:v>39.035601622352402</c:v>
                </c:pt>
                <c:pt idx="175">
                  <c:v>38.862494445773649</c:v>
                </c:pt>
                <c:pt idx="176">
                  <c:v>38.829974015029151</c:v>
                </c:pt>
                <c:pt idx="177">
                  <c:v>38.734301896084716</c:v>
                </c:pt>
                <c:pt idx="178">
                  <c:v>38.624338624338627</c:v>
                </c:pt>
                <c:pt idx="179">
                  <c:v>38.592601976184447</c:v>
                </c:pt>
                <c:pt idx="180">
                  <c:v>38.547963058670199</c:v>
                </c:pt>
                <c:pt idx="181">
                  <c:v>38.462126423603145</c:v>
                </c:pt>
                <c:pt idx="182">
                  <c:v>38.426359189871633</c:v>
                </c:pt>
                <c:pt idx="183">
                  <c:v>38.177629644152525</c:v>
                </c:pt>
                <c:pt idx="184">
                  <c:v>38.146381919966828</c:v>
                </c:pt>
                <c:pt idx="185">
                  <c:v>38.028054812292226</c:v>
                </c:pt>
                <c:pt idx="186">
                  <c:v>37.837837837837832</c:v>
                </c:pt>
                <c:pt idx="187">
                  <c:v>37.801644126226449</c:v>
                </c:pt>
                <c:pt idx="188">
                  <c:v>37.768359619259371</c:v>
                </c:pt>
                <c:pt idx="189">
                  <c:v>37.742016595423692</c:v>
                </c:pt>
                <c:pt idx="190">
                  <c:v>37.568126839788995</c:v>
                </c:pt>
                <c:pt idx="191">
                  <c:v>37.45592848616085</c:v>
                </c:pt>
                <c:pt idx="192">
                  <c:v>37.197703172806911</c:v>
                </c:pt>
                <c:pt idx="193" formatCode="General">
                  <c:v>37.160000000000004</c:v>
                </c:pt>
                <c:pt idx="194">
                  <c:v>37.04548111773645</c:v>
                </c:pt>
                <c:pt idx="195">
                  <c:v>37.024547483263071</c:v>
                </c:pt>
                <c:pt idx="196">
                  <c:v>36.944565060066566</c:v>
                </c:pt>
                <c:pt idx="197">
                  <c:v>36.475142244193641</c:v>
                </c:pt>
                <c:pt idx="198">
                  <c:v>36.428301649250912</c:v>
                </c:pt>
                <c:pt idx="199">
                  <c:v>36.426914153132245</c:v>
                </c:pt>
                <c:pt idx="200">
                  <c:v>36.381555965866546</c:v>
                </c:pt>
                <c:pt idx="201">
                  <c:v>36.180439349165098</c:v>
                </c:pt>
                <c:pt idx="202">
                  <c:v>35.935470354075015</c:v>
                </c:pt>
                <c:pt idx="203" formatCode="General">
                  <c:v>35.770000000000003</c:v>
                </c:pt>
                <c:pt idx="204">
                  <c:v>35.768847558950512</c:v>
                </c:pt>
                <c:pt idx="205">
                  <c:v>35.61188551019395</c:v>
                </c:pt>
                <c:pt idx="206">
                  <c:v>35.419170931071207</c:v>
                </c:pt>
                <c:pt idx="207">
                  <c:v>34.907251264755473</c:v>
                </c:pt>
                <c:pt idx="208">
                  <c:v>34.869319290033161</c:v>
                </c:pt>
                <c:pt idx="209">
                  <c:v>34.554109562747115</c:v>
                </c:pt>
                <c:pt idx="210" formatCode="General">
                  <c:v>34.43</c:v>
                </c:pt>
                <c:pt idx="211">
                  <c:v>33.445023579051878</c:v>
                </c:pt>
                <c:pt idx="212">
                  <c:v>32.137866790870987</c:v>
                </c:pt>
                <c:pt idx="213">
                  <c:v>31.692346235750968</c:v>
                </c:pt>
                <c:pt idx="214">
                  <c:v>31.459495541887186</c:v>
                </c:pt>
                <c:pt idx="215">
                  <c:v>30.794650372541067</c:v>
                </c:pt>
                <c:pt idx="216">
                  <c:v>30.470927673724876</c:v>
                </c:pt>
                <c:pt idx="217">
                  <c:v>30.288410372840463</c:v>
                </c:pt>
                <c:pt idx="218">
                  <c:v>27.204603792332527</c:v>
                </c:pt>
              </c:numCache>
            </c:numRef>
          </c:val>
        </c:ser>
        <c:axId val="69922816"/>
        <c:axId val="69924736"/>
      </c:barChart>
      <c:lineChart>
        <c:grouping val="standard"/>
        <c:ser>
          <c:idx val="0"/>
          <c:order val="1"/>
          <c:tx>
            <c:strRef>
              <c:f>'inhaled corticosteroids'!$E$2</c:f>
              <c:strCache>
                <c:ptCount val="1"/>
                <c:pt idx="0">
                  <c:v>England average</c:v>
                </c:pt>
              </c:strCache>
            </c:strRef>
          </c:tx>
          <c:spPr>
            <a:ln>
              <a:solidFill>
                <a:srgbClr val="C00000"/>
              </a:solidFill>
            </a:ln>
          </c:spPr>
          <c:marker>
            <c:symbol val="none"/>
          </c:marker>
          <c:val>
            <c:numRef>
              <c:f>'inhaled corticosteroids'!$E$3:$E$221</c:f>
              <c:numCache>
                <c:formatCode>General</c:formatCode>
                <c:ptCount val="219"/>
                <c:pt idx="0">
                  <c:v>44</c:v>
                </c:pt>
                <c:pt idx="1">
                  <c:v>44</c:v>
                </c:pt>
                <c:pt idx="2">
                  <c:v>44</c:v>
                </c:pt>
                <c:pt idx="3">
                  <c:v>44</c:v>
                </c:pt>
                <c:pt idx="4">
                  <c:v>44</c:v>
                </c:pt>
                <c:pt idx="5">
                  <c:v>44</c:v>
                </c:pt>
                <c:pt idx="6">
                  <c:v>44</c:v>
                </c:pt>
                <c:pt idx="7">
                  <c:v>44</c:v>
                </c:pt>
                <c:pt idx="8">
                  <c:v>44</c:v>
                </c:pt>
                <c:pt idx="9">
                  <c:v>44</c:v>
                </c:pt>
                <c:pt idx="10">
                  <c:v>44</c:v>
                </c:pt>
                <c:pt idx="11">
                  <c:v>44</c:v>
                </c:pt>
                <c:pt idx="12">
                  <c:v>44</c:v>
                </c:pt>
                <c:pt idx="13">
                  <c:v>44</c:v>
                </c:pt>
                <c:pt idx="14">
                  <c:v>44</c:v>
                </c:pt>
                <c:pt idx="15">
                  <c:v>44</c:v>
                </c:pt>
                <c:pt idx="16">
                  <c:v>44</c:v>
                </c:pt>
                <c:pt idx="17">
                  <c:v>44</c:v>
                </c:pt>
                <c:pt idx="18">
                  <c:v>44</c:v>
                </c:pt>
                <c:pt idx="19">
                  <c:v>44</c:v>
                </c:pt>
                <c:pt idx="20">
                  <c:v>44</c:v>
                </c:pt>
                <c:pt idx="21">
                  <c:v>44</c:v>
                </c:pt>
                <c:pt idx="22">
                  <c:v>44</c:v>
                </c:pt>
                <c:pt idx="23">
                  <c:v>44</c:v>
                </c:pt>
                <c:pt idx="24">
                  <c:v>44</c:v>
                </c:pt>
                <c:pt idx="25">
                  <c:v>44</c:v>
                </c:pt>
                <c:pt idx="26">
                  <c:v>44</c:v>
                </c:pt>
                <c:pt idx="27">
                  <c:v>44</c:v>
                </c:pt>
                <c:pt idx="28">
                  <c:v>44</c:v>
                </c:pt>
                <c:pt idx="29">
                  <c:v>44</c:v>
                </c:pt>
                <c:pt idx="30">
                  <c:v>44</c:v>
                </c:pt>
                <c:pt idx="31">
                  <c:v>44</c:v>
                </c:pt>
                <c:pt idx="32">
                  <c:v>44</c:v>
                </c:pt>
                <c:pt idx="33">
                  <c:v>44</c:v>
                </c:pt>
                <c:pt idx="34">
                  <c:v>44</c:v>
                </c:pt>
                <c:pt idx="35">
                  <c:v>44</c:v>
                </c:pt>
                <c:pt idx="36">
                  <c:v>44</c:v>
                </c:pt>
                <c:pt idx="37">
                  <c:v>44</c:v>
                </c:pt>
                <c:pt idx="38">
                  <c:v>44</c:v>
                </c:pt>
                <c:pt idx="39">
                  <c:v>44</c:v>
                </c:pt>
                <c:pt idx="40">
                  <c:v>44</c:v>
                </c:pt>
                <c:pt idx="41">
                  <c:v>44</c:v>
                </c:pt>
                <c:pt idx="42">
                  <c:v>44</c:v>
                </c:pt>
                <c:pt idx="43">
                  <c:v>44</c:v>
                </c:pt>
                <c:pt idx="44">
                  <c:v>44</c:v>
                </c:pt>
                <c:pt idx="45">
                  <c:v>44</c:v>
                </c:pt>
                <c:pt idx="46">
                  <c:v>44</c:v>
                </c:pt>
                <c:pt idx="47">
                  <c:v>44</c:v>
                </c:pt>
                <c:pt idx="48">
                  <c:v>44</c:v>
                </c:pt>
                <c:pt idx="49">
                  <c:v>44</c:v>
                </c:pt>
                <c:pt idx="50">
                  <c:v>44</c:v>
                </c:pt>
                <c:pt idx="51">
                  <c:v>44</c:v>
                </c:pt>
                <c:pt idx="52">
                  <c:v>44</c:v>
                </c:pt>
                <c:pt idx="53">
                  <c:v>44</c:v>
                </c:pt>
                <c:pt idx="54">
                  <c:v>44</c:v>
                </c:pt>
                <c:pt idx="55">
                  <c:v>44</c:v>
                </c:pt>
                <c:pt idx="56">
                  <c:v>44</c:v>
                </c:pt>
                <c:pt idx="57">
                  <c:v>44</c:v>
                </c:pt>
                <c:pt idx="58">
                  <c:v>44</c:v>
                </c:pt>
                <c:pt idx="59">
                  <c:v>44</c:v>
                </c:pt>
                <c:pt idx="60">
                  <c:v>44</c:v>
                </c:pt>
                <c:pt idx="61">
                  <c:v>44</c:v>
                </c:pt>
                <c:pt idx="62">
                  <c:v>44</c:v>
                </c:pt>
                <c:pt idx="63">
                  <c:v>44</c:v>
                </c:pt>
                <c:pt idx="64">
                  <c:v>44</c:v>
                </c:pt>
                <c:pt idx="65">
                  <c:v>44</c:v>
                </c:pt>
                <c:pt idx="66">
                  <c:v>44</c:v>
                </c:pt>
                <c:pt idx="67">
                  <c:v>44</c:v>
                </c:pt>
                <c:pt idx="68">
                  <c:v>44</c:v>
                </c:pt>
                <c:pt idx="69">
                  <c:v>44</c:v>
                </c:pt>
                <c:pt idx="70">
                  <c:v>44</c:v>
                </c:pt>
                <c:pt idx="71">
                  <c:v>44</c:v>
                </c:pt>
                <c:pt idx="72">
                  <c:v>44</c:v>
                </c:pt>
                <c:pt idx="73">
                  <c:v>44</c:v>
                </c:pt>
                <c:pt idx="74">
                  <c:v>44</c:v>
                </c:pt>
                <c:pt idx="75">
                  <c:v>44</c:v>
                </c:pt>
                <c:pt idx="76">
                  <c:v>44</c:v>
                </c:pt>
                <c:pt idx="77">
                  <c:v>44</c:v>
                </c:pt>
                <c:pt idx="78">
                  <c:v>44</c:v>
                </c:pt>
                <c:pt idx="79">
                  <c:v>44</c:v>
                </c:pt>
                <c:pt idx="80">
                  <c:v>44</c:v>
                </c:pt>
                <c:pt idx="81">
                  <c:v>44</c:v>
                </c:pt>
                <c:pt idx="82">
                  <c:v>44</c:v>
                </c:pt>
                <c:pt idx="83">
                  <c:v>44</c:v>
                </c:pt>
                <c:pt idx="84">
                  <c:v>44</c:v>
                </c:pt>
                <c:pt idx="85">
                  <c:v>44</c:v>
                </c:pt>
                <c:pt idx="86">
                  <c:v>44</c:v>
                </c:pt>
                <c:pt idx="87">
                  <c:v>44</c:v>
                </c:pt>
                <c:pt idx="88">
                  <c:v>44</c:v>
                </c:pt>
                <c:pt idx="89">
                  <c:v>44</c:v>
                </c:pt>
                <c:pt idx="90">
                  <c:v>44</c:v>
                </c:pt>
                <c:pt idx="91">
                  <c:v>44</c:v>
                </c:pt>
                <c:pt idx="92">
                  <c:v>44</c:v>
                </c:pt>
                <c:pt idx="93">
                  <c:v>44</c:v>
                </c:pt>
                <c:pt idx="94">
                  <c:v>44</c:v>
                </c:pt>
                <c:pt idx="95">
                  <c:v>44</c:v>
                </c:pt>
                <c:pt idx="96">
                  <c:v>44</c:v>
                </c:pt>
                <c:pt idx="97">
                  <c:v>44</c:v>
                </c:pt>
                <c:pt idx="98">
                  <c:v>44</c:v>
                </c:pt>
                <c:pt idx="99">
                  <c:v>44</c:v>
                </c:pt>
                <c:pt idx="100">
                  <c:v>44</c:v>
                </c:pt>
                <c:pt idx="101">
                  <c:v>44</c:v>
                </c:pt>
                <c:pt idx="102">
                  <c:v>44</c:v>
                </c:pt>
                <c:pt idx="103">
                  <c:v>44</c:v>
                </c:pt>
                <c:pt idx="104">
                  <c:v>44</c:v>
                </c:pt>
                <c:pt idx="105">
                  <c:v>44</c:v>
                </c:pt>
                <c:pt idx="106">
                  <c:v>44</c:v>
                </c:pt>
                <c:pt idx="107">
                  <c:v>44</c:v>
                </c:pt>
                <c:pt idx="108">
                  <c:v>44</c:v>
                </c:pt>
                <c:pt idx="109">
                  <c:v>44</c:v>
                </c:pt>
                <c:pt idx="110">
                  <c:v>44</c:v>
                </c:pt>
                <c:pt idx="111">
                  <c:v>44</c:v>
                </c:pt>
                <c:pt idx="112">
                  <c:v>44</c:v>
                </c:pt>
                <c:pt idx="113">
                  <c:v>44</c:v>
                </c:pt>
                <c:pt idx="114">
                  <c:v>44</c:v>
                </c:pt>
                <c:pt idx="115">
                  <c:v>44</c:v>
                </c:pt>
                <c:pt idx="116">
                  <c:v>44</c:v>
                </c:pt>
                <c:pt idx="117">
                  <c:v>44</c:v>
                </c:pt>
                <c:pt idx="118">
                  <c:v>44</c:v>
                </c:pt>
                <c:pt idx="119">
                  <c:v>44</c:v>
                </c:pt>
                <c:pt idx="120">
                  <c:v>44</c:v>
                </c:pt>
                <c:pt idx="121">
                  <c:v>44</c:v>
                </c:pt>
                <c:pt idx="122">
                  <c:v>44</c:v>
                </c:pt>
                <c:pt idx="123">
                  <c:v>44</c:v>
                </c:pt>
                <c:pt idx="124">
                  <c:v>44</c:v>
                </c:pt>
                <c:pt idx="125">
                  <c:v>44</c:v>
                </c:pt>
                <c:pt idx="126">
                  <c:v>44</c:v>
                </c:pt>
                <c:pt idx="127">
                  <c:v>44</c:v>
                </c:pt>
                <c:pt idx="128">
                  <c:v>44</c:v>
                </c:pt>
                <c:pt idx="129">
                  <c:v>44</c:v>
                </c:pt>
                <c:pt idx="130">
                  <c:v>44</c:v>
                </c:pt>
                <c:pt idx="131">
                  <c:v>44</c:v>
                </c:pt>
                <c:pt idx="132">
                  <c:v>44</c:v>
                </c:pt>
                <c:pt idx="133">
                  <c:v>44</c:v>
                </c:pt>
                <c:pt idx="134">
                  <c:v>44</c:v>
                </c:pt>
                <c:pt idx="135">
                  <c:v>44</c:v>
                </c:pt>
                <c:pt idx="136">
                  <c:v>44</c:v>
                </c:pt>
                <c:pt idx="137">
                  <c:v>44</c:v>
                </c:pt>
                <c:pt idx="138">
                  <c:v>44</c:v>
                </c:pt>
                <c:pt idx="139">
                  <c:v>44</c:v>
                </c:pt>
                <c:pt idx="140">
                  <c:v>44</c:v>
                </c:pt>
                <c:pt idx="141">
                  <c:v>44</c:v>
                </c:pt>
                <c:pt idx="142">
                  <c:v>44</c:v>
                </c:pt>
                <c:pt idx="143">
                  <c:v>44</c:v>
                </c:pt>
                <c:pt idx="144">
                  <c:v>44</c:v>
                </c:pt>
                <c:pt idx="145">
                  <c:v>44</c:v>
                </c:pt>
                <c:pt idx="146">
                  <c:v>44</c:v>
                </c:pt>
                <c:pt idx="147">
                  <c:v>44</c:v>
                </c:pt>
                <c:pt idx="148">
                  <c:v>44</c:v>
                </c:pt>
                <c:pt idx="149">
                  <c:v>44</c:v>
                </c:pt>
                <c:pt idx="150">
                  <c:v>44</c:v>
                </c:pt>
                <c:pt idx="151">
                  <c:v>44</c:v>
                </c:pt>
                <c:pt idx="152">
                  <c:v>44</c:v>
                </c:pt>
                <c:pt idx="153">
                  <c:v>44</c:v>
                </c:pt>
                <c:pt idx="154">
                  <c:v>44</c:v>
                </c:pt>
                <c:pt idx="155">
                  <c:v>44</c:v>
                </c:pt>
                <c:pt idx="156">
                  <c:v>44</c:v>
                </c:pt>
                <c:pt idx="157">
                  <c:v>44</c:v>
                </c:pt>
                <c:pt idx="158">
                  <c:v>44</c:v>
                </c:pt>
                <c:pt idx="159">
                  <c:v>44</c:v>
                </c:pt>
                <c:pt idx="160">
                  <c:v>44</c:v>
                </c:pt>
                <c:pt idx="161">
                  <c:v>44</c:v>
                </c:pt>
                <c:pt idx="162">
                  <c:v>44</c:v>
                </c:pt>
                <c:pt idx="163">
                  <c:v>44</c:v>
                </c:pt>
                <c:pt idx="164">
                  <c:v>44</c:v>
                </c:pt>
                <c:pt idx="165">
                  <c:v>44</c:v>
                </c:pt>
                <c:pt idx="166">
                  <c:v>44</c:v>
                </c:pt>
                <c:pt idx="167">
                  <c:v>44</c:v>
                </c:pt>
                <c:pt idx="168">
                  <c:v>44</c:v>
                </c:pt>
                <c:pt idx="169">
                  <c:v>44</c:v>
                </c:pt>
                <c:pt idx="170">
                  <c:v>44</c:v>
                </c:pt>
                <c:pt idx="171">
                  <c:v>44</c:v>
                </c:pt>
                <c:pt idx="172">
                  <c:v>44</c:v>
                </c:pt>
                <c:pt idx="173">
                  <c:v>44</c:v>
                </c:pt>
                <c:pt idx="174">
                  <c:v>44</c:v>
                </c:pt>
                <c:pt idx="175">
                  <c:v>44</c:v>
                </c:pt>
                <c:pt idx="176">
                  <c:v>44</c:v>
                </c:pt>
                <c:pt idx="177">
                  <c:v>44</c:v>
                </c:pt>
                <c:pt idx="178">
                  <c:v>44</c:v>
                </c:pt>
                <c:pt idx="179">
                  <c:v>44</c:v>
                </c:pt>
                <c:pt idx="180">
                  <c:v>44</c:v>
                </c:pt>
                <c:pt idx="181">
                  <c:v>44</c:v>
                </c:pt>
                <c:pt idx="182">
                  <c:v>44</c:v>
                </c:pt>
                <c:pt idx="183">
                  <c:v>44</c:v>
                </c:pt>
                <c:pt idx="184">
                  <c:v>44</c:v>
                </c:pt>
                <c:pt idx="185">
                  <c:v>44</c:v>
                </c:pt>
                <c:pt idx="186">
                  <c:v>44</c:v>
                </c:pt>
                <c:pt idx="187">
                  <c:v>44</c:v>
                </c:pt>
                <c:pt idx="188">
                  <c:v>44</c:v>
                </c:pt>
                <c:pt idx="189">
                  <c:v>44</c:v>
                </c:pt>
                <c:pt idx="190">
                  <c:v>44</c:v>
                </c:pt>
                <c:pt idx="191">
                  <c:v>44</c:v>
                </c:pt>
                <c:pt idx="192">
                  <c:v>44</c:v>
                </c:pt>
                <c:pt idx="193">
                  <c:v>44</c:v>
                </c:pt>
                <c:pt idx="194">
                  <c:v>44</c:v>
                </c:pt>
                <c:pt idx="195">
                  <c:v>44</c:v>
                </c:pt>
                <c:pt idx="196">
                  <c:v>44</c:v>
                </c:pt>
                <c:pt idx="197">
                  <c:v>44</c:v>
                </c:pt>
                <c:pt idx="198">
                  <c:v>44</c:v>
                </c:pt>
                <c:pt idx="199">
                  <c:v>44</c:v>
                </c:pt>
                <c:pt idx="200">
                  <c:v>44</c:v>
                </c:pt>
                <c:pt idx="201">
                  <c:v>44</c:v>
                </c:pt>
                <c:pt idx="202">
                  <c:v>44</c:v>
                </c:pt>
                <c:pt idx="203">
                  <c:v>44</c:v>
                </c:pt>
                <c:pt idx="204">
                  <c:v>44</c:v>
                </c:pt>
                <c:pt idx="205">
                  <c:v>44</c:v>
                </c:pt>
                <c:pt idx="206">
                  <c:v>44</c:v>
                </c:pt>
                <c:pt idx="207">
                  <c:v>44</c:v>
                </c:pt>
                <c:pt idx="208">
                  <c:v>44</c:v>
                </c:pt>
                <c:pt idx="209">
                  <c:v>44</c:v>
                </c:pt>
                <c:pt idx="210">
                  <c:v>44</c:v>
                </c:pt>
                <c:pt idx="211">
                  <c:v>44</c:v>
                </c:pt>
                <c:pt idx="212">
                  <c:v>44</c:v>
                </c:pt>
                <c:pt idx="213">
                  <c:v>44</c:v>
                </c:pt>
                <c:pt idx="214">
                  <c:v>44</c:v>
                </c:pt>
                <c:pt idx="215">
                  <c:v>44</c:v>
                </c:pt>
                <c:pt idx="216">
                  <c:v>44</c:v>
                </c:pt>
                <c:pt idx="217">
                  <c:v>44</c:v>
                </c:pt>
                <c:pt idx="218">
                  <c:v>44</c:v>
                </c:pt>
              </c:numCache>
            </c:numRef>
          </c:val>
        </c:ser>
        <c:ser>
          <c:idx val="1"/>
          <c:order val="2"/>
          <c:tx>
            <c:strRef>
              <c:f>'inhaled corticosteroids'!$F$2</c:f>
              <c:strCache>
                <c:ptCount val="1"/>
                <c:pt idx="0">
                  <c:v>Wales average</c:v>
                </c:pt>
              </c:strCache>
            </c:strRef>
          </c:tx>
          <c:spPr>
            <a:ln>
              <a:solidFill>
                <a:srgbClr val="92D050"/>
              </a:solidFill>
            </a:ln>
          </c:spPr>
          <c:marker>
            <c:symbol val="none"/>
          </c:marker>
          <c:val>
            <c:numRef>
              <c:f>'inhaled corticosteroids'!$F$3:$F$221</c:f>
              <c:numCache>
                <c:formatCode>General</c:formatCode>
                <c:ptCount val="219"/>
                <c:pt idx="0">
                  <c:v>38.800000000000011</c:v>
                </c:pt>
                <c:pt idx="1">
                  <c:v>38.800000000000011</c:v>
                </c:pt>
                <c:pt idx="2">
                  <c:v>38.800000000000011</c:v>
                </c:pt>
                <c:pt idx="3">
                  <c:v>38.800000000000011</c:v>
                </c:pt>
                <c:pt idx="4">
                  <c:v>38.800000000000011</c:v>
                </c:pt>
                <c:pt idx="5">
                  <c:v>38.800000000000011</c:v>
                </c:pt>
                <c:pt idx="6">
                  <c:v>38.800000000000011</c:v>
                </c:pt>
                <c:pt idx="7">
                  <c:v>38.800000000000011</c:v>
                </c:pt>
                <c:pt idx="8">
                  <c:v>38.800000000000011</c:v>
                </c:pt>
                <c:pt idx="9">
                  <c:v>38.800000000000011</c:v>
                </c:pt>
                <c:pt idx="10">
                  <c:v>38.800000000000011</c:v>
                </c:pt>
                <c:pt idx="11">
                  <c:v>38.800000000000011</c:v>
                </c:pt>
                <c:pt idx="12">
                  <c:v>38.800000000000011</c:v>
                </c:pt>
                <c:pt idx="13">
                  <c:v>38.800000000000011</c:v>
                </c:pt>
                <c:pt idx="14">
                  <c:v>38.800000000000011</c:v>
                </c:pt>
                <c:pt idx="15">
                  <c:v>38.800000000000011</c:v>
                </c:pt>
                <c:pt idx="16">
                  <c:v>38.800000000000011</c:v>
                </c:pt>
                <c:pt idx="17">
                  <c:v>38.800000000000011</c:v>
                </c:pt>
                <c:pt idx="18">
                  <c:v>38.800000000000011</c:v>
                </c:pt>
                <c:pt idx="19">
                  <c:v>38.800000000000011</c:v>
                </c:pt>
                <c:pt idx="20">
                  <c:v>38.800000000000011</c:v>
                </c:pt>
                <c:pt idx="21">
                  <c:v>38.800000000000011</c:v>
                </c:pt>
                <c:pt idx="22">
                  <c:v>38.800000000000011</c:v>
                </c:pt>
                <c:pt idx="23">
                  <c:v>38.800000000000011</c:v>
                </c:pt>
                <c:pt idx="24">
                  <c:v>38.800000000000011</c:v>
                </c:pt>
                <c:pt idx="25">
                  <c:v>38.800000000000011</c:v>
                </c:pt>
                <c:pt idx="26">
                  <c:v>38.800000000000011</c:v>
                </c:pt>
                <c:pt idx="27">
                  <c:v>38.800000000000011</c:v>
                </c:pt>
                <c:pt idx="28">
                  <c:v>38.800000000000011</c:v>
                </c:pt>
                <c:pt idx="29">
                  <c:v>38.800000000000011</c:v>
                </c:pt>
                <c:pt idx="30">
                  <c:v>38.800000000000011</c:v>
                </c:pt>
                <c:pt idx="31">
                  <c:v>38.800000000000011</c:v>
                </c:pt>
                <c:pt idx="32">
                  <c:v>38.800000000000011</c:v>
                </c:pt>
                <c:pt idx="33">
                  <c:v>38.800000000000011</c:v>
                </c:pt>
                <c:pt idx="34">
                  <c:v>38.800000000000011</c:v>
                </c:pt>
                <c:pt idx="35">
                  <c:v>38.800000000000011</c:v>
                </c:pt>
                <c:pt idx="36">
                  <c:v>38.800000000000011</c:v>
                </c:pt>
                <c:pt idx="37">
                  <c:v>38.800000000000011</c:v>
                </c:pt>
                <c:pt idx="38">
                  <c:v>38.800000000000011</c:v>
                </c:pt>
                <c:pt idx="39">
                  <c:v>38.800000000000011</c:v>
                </c:pt>
                <c:pt idx="40">
                  <c:v>38.800000000000011</c:v>
                </c:pt>
                <c:pt idx="41">
                  <c:v>38.800000000000011</c:v>
                </c:pt>
                <c:pt idx="42">
                  <c:v>38.800000000000011</c:v>
                </c:pt>
                <c:pt idx="43">
                  <c:v>38.800000000000011</c:v>
                </c:pt>
                <c:pt idx="44">
                  <c:v>38.800000000000011</c:v>
                </c:pt>
                <c:pt idx="45">
                  <c:v>38.800000000000011</c:v>
                </c:pt>
                <c:pt idx="46">
                  <c:v>38.800000000000011</c:v>
                </c:pt>
                <c:pt idx="47">
                  <c:v>38.800000000000011</c:v>
                </c:pt>
                <c:pt idx="48">
                  <c:v>38.800000000000011</c:v>
                </c:pt>
                <c:pt idx="49">
                  <c:v>38.800000000000011</c:v>
                </c:pt>
                <c:pt idx="50">
                  <c:v>38.800000000000011</c:v>
                </c:pt>
                <c:pt idx="51">
                  <c:v>38.800000000000011</c:v>
                </c:pt>
                <c:pt idx="52">
                  <c:v>38.800000000000011</c:v>
                </c:pt>
                <c:pt idx="53">
                  <c:v>38.800000000000011</c:v>
                </c:pt>
                <c:pt idx="54">
                  <c:v>38.800000000000011</c:v>
                </c:pt>
                <c:pt idx="55">
                  <c:v>38.800000000000011</c:v>
                </c:pt>
                <c:pt idx="56">
                  <c:v>38.800000000000011</c:v>
                </c:pt>
                <c:pt idx="57">
                  <c:v>38.800000000000011</c:v>
                </c:pt>
                <c:pt idx="58">
                  <c:v>38.800000000000011</c:v>
                </c:pt>
                <c:pt idx="59">
                  <c:v>38.800000000000011</c:v>
                </c:pt>
                <c:pt idx="60">
                  <c:v>38.800000000000011</c:v>
                </c:pt>
                <c:pt idx="61">
                  <c:v>38.800000000000011</c:v>
                </c:pt>
                <c:pt idx="62">
                  <c:v>38.800000000000011</c:v>
                </c:pt>
                <c:pt idx="63">
                  <c:v>38.800000000000011</c:v>
                </c:pt>
                <c:pt idx="64">
                  <c:v>38.800000000000011</c:v>
                </c:pt>
                <c:pt idx="65">
                  <c:v>38.800000000000011</c:v>
                </c:pt>
                <c:pt idx="66">
                  <c:v>38.800000000000011</c:v>
                </c:pt>
                <c:pt idx="67">
                  <c:v>38.800000000000011</c:v>
                </c:pt>
                <c:pt idx="68">
                  <c:v>38.800000000000011</c:v>
                </c:pt>
                <c:pt idx="69">
                  <c:v>38.800000000000011</c:v>
                </c:pt>
                <c:pt idx="70">
                  <c:v>38.800000000000011</c:v>
                </c:pt>
                <c:pt idx="71">
                  <c:v>38.800000000000011</c:v>
                </c:pt>
                <c:pt idx="72">
                  <c:v>38.800000000000011</c:v>
                </c:pt>
                <c:pt idx="73">
                  <c:v>38.800000000000011</c:v>
                </c:pt>
                <c:pt idx="74">
                  <c:v>38.800000000000011</c:v>
                </c:pt>
                <c:pt idx="75">
                  <c:v>38.800000000000011</c:v>
                </c:pt>
                <c:pt idx="76">
                  <c:v>38.800000000000011</c:v>
                </c:pt>
                <c:pt idx="77">
                  <c:v>38.800000000000011</c:v>
                </c:pt>
                <c:pt idx="78">
                  <c:v>38.800000000000011</c:v>
                </c:pt>
                <c:pt idx="79">
                  <c:v>38.800000000000011</c:v>
                </c:pt>
                <c:pt idx="80">
                  <c:v>38.800000000000011</c:v>
                </c:pt>
                <c:pt idx="81">
                  <c:v>38.800000000000011</c:v>
                </c:pt>
                <c:pt idx="82">
                  <c:v>38.800000000000011</c:v>
                </c:pt>
                <c:pt idx="83">
                  <c:v>38.800000000000011</c:v>
                </c:pt>
                <c:pt idx="84">
                  <c:v>38.800000000000011</c:v>
                </c:pt>
                <c:pt idx="85">
                  <c:v>38.800000000000011</c:v>
                </c:pt>
                <c:pt idx="86">
                  <c:v>38.800000000000011</c:v>
                </c:pt>
                <c:pt idx="87">
                  <c:v>38.800000000000011</c:v>
                </c:pt>
                <c:pt idx="88">
                  <c:v>38.800000000000011</c:v>
                </c:pt>
                <c:pt idx="89">
                  <c:v>38.800000000000011</c:v>
                </c:pt>
                <c:pt idx="90">
                  <c:v>38.800000000000011</c:v>
                </c:pt>
                <c:pt idx="91">
                  <c:v>38.800000000000011</c:v>
                </c:pt>
                <c:pt idx="92">
                  <c:v>38.800000000000011</c:v>
                </c:pt>
                <c:pt idx="93">
                  <c:v>38.800000000000011</c:v>
                </c:pt>
                <c:pt idx="94">
                  <c:v>38.800000000000011</c:v>
                </c:pt>
                <c:pt idx="95">
                  <c:v>38.800000000000011</c:v>
                </c:pt>
                <c:pt idx="96">
                  <c:v>38.800000000000011</c:v>
                </c:pt>
                <c:pt idx="97">
                  <c:v>38.800000000000011</c:v>
                </c:pt>
                <c:pt idx="98">
                  <c:v>38.800000000000011</c:v>
                </c:pt>
                <c:pt idx="99">
                  <c:v>38.800000000000011</c:v>
                </c:pt>
                <c:pt idx="100">
                  <c:v>38.800000000000011</c:v>
                </c:pt>
                <c:pt idx="101">
                  <c:v>38.800000000000011</c:v>
                </c:pt>
                <c:pt idx="102">
                  <c:v>38.800000000000011</c:v>
                </c:pt>
                <c:pt idx="103">
                  <c:v>38.800000000000011</c:v>
                </c:pt>
                <c:pt idx="104">
                  <c:v>38.800000000000011</c:v>
                </c:pt>
                <c:pt idx="105">
                  <c:v>38.800000000000011</c:v>
                </c:pt>
                <c:pt idx="106">
                  <c:v>38.800000000000011</c:v>
                </c:pt>
                <c:pt idx="107">
                  <c:v>38.800000000000011</c:v>
                </c:pt>
                <c:pt idx="108">
                  <c:v>38.800000000000011</c:v>
                </c:pt>
                <c:pt idx="109">
                  <c:v>38.800000000000011</c:v>
                </c:pt>
                <c:pt idx="110">
                  <c:v>38.800000000000011</c:v>
                </c:pt>
                <c:pt idx="111">
                  <c:v>38.800000000000011</c:v>
                </c:pt>
                <c:pt idx="112">
                  <c:v>38.800000000000011</c:v>
                </c:pt>
                <c:pt idx="113">
                  <c:v>38.800000000000011</c:v>
                </c:pt>
                <c:pt idx="114">
                  <c:v>38.800000000000011</c:v>
                </c:pt>
                <c:pt idx="115">
                  <c:v>38.800000000000011</c:v>
                </c:pt>
                <c:pt idx="116">
                  <c:v>38.800000000000011</c:v>
                </c:pt>
                <c:pt idx="117">
                  <c:v>38.800000000000011</c:v>
                </c:pt>
                <c:pt idx="118">
                  <c:v>38.800000000000011</c:v>
                </c:pt>
                <c:pt idx="119">
                  <c:v>38.800000000000011</c:v>
                </c:pt>
                <c:pt idx="120">
                  <c:v>38.800000000000011</c:v>
                </c:pt>
                <c:pt idx="121">
                  <c:v>38.800000000000011</c:v>
                </c:pt>
                <c:pt idx="122">
                  <c:v>38.800000000000011</c:v>
                </c:pt>
                <c:pt idx="123">
                  <c:v>38.800000000000011</c:v>
                </c:pt>
                <c:pt idx="124">
                  <c:v>38.800000000000011</c:v>
                </c:pt>
                <c:pt idx="125">
                  <c:v>38.800000000000011</c:v>
                </c:pt>
                <c:pt idx="126">
                  <c:v>38.800000000000011</c:v>
                </c:pt>
                <c:pt idx="127">
                  <c:v>38.800000000000011</c:v>
                </c:pt>
                <c:pt idx="128">
                  <c:v>38.800000000000011</c:v>
                </c:pt>
                <c:pt idx="129">
                  <c:v>38.800000000000011</c:v>
                </c:pt>
                <c:pt idx="130">
                  <c:v>38.800000000000011</c:v>
                </c:pt>
                <c:pt idx="131">
                  <c:v>38.800000000000011</c:v>
                </c:pt>
                <c:pt idx="132">
                  <c:v>38.800000000000011</c:v>
                </c:pt>
                <c:pt idx="133">
                  <c:v>38.800000000000011</c:v>
                </c:pt>
                <c:pt idx="134">
                  <c:v>38.800000000000011</c:v>
                </c:pt>
                <c:pt idx="135">
                  <c:v>38.800000000000011</c:v>
                </c:pt>
                <c:pt idx="136">
                  <c:v>38.800000000000011</c:v>
                </c:pt>
                <c:pt idx="137">
                  <c:v>38.800000000000011</c:v>
                </c:pt>
                <c:pt idx="138">
                  <c:v>38.800000000000011</c:v>
                </c:pt>
                <c:pt idx="139">
                  <c:v>38.800000000000011</c:v>
                </c:pt>
                <c:pt idx="140">
                  <c:v>38.800000000000011</c:v>
                </c:pt>
                <c:pt idx="141">
                  <c:v>38.800000000000011</c:v>
                </c:pt>
                <c:pt idx="142">
                  <c:v>38.800000000000011</c:v>
                </c:pt>
                <c:pt idx="143">
                  <c:v>38.800000000000011</c:v>
                </c:pt>
                <c:pt idx="144">
                  <c:v>38.800000000000011</c:v>
                </c:pt>
                <c:pt idx="145">
                  <c:v>38.800000000000011</c:v>
                </c:pt>
                <c:pt idx="146">
                  <c:v>38.800000000000011</c:v>
                </c:pt>
                <c:pt idx="147">
                  <c:v>38.800000000000011</c:v>
                </c:pt>
                <c:pt idx="148">
                  <c:v>38.800000000000011</c:v>
                </c:pt>
                <c:pt idx="149">
                  <c:v>38.800000000000011</c:v>
                </c:pt>
                <c:pt idx="150">
                  <c:v>38.800000000000011</c:v>
                </c:pt>
                <c:pt idx="151">
                  <c:v>38.800000000000011</c:v>
                </c:pt>
                <c:pt idx="152">
                  <c:v>38.800000000000011</c:v>
                </c:pt>
                <c:pt idx="153">
                  <c:v>38.800000000000011</c:v>
                </c:pt>
                <c:pt idx="154">
                  <c:v>38.800000000000011</c:v>
                </c:pt>
                <c:pt idx="155">
                  <c:v>38.800000000000011</c:v>
                </c:pt>
                <c:pt idx="156">
                  <c:v>38.800000000000011</c:v>
                </c:pt>
                <c:pt idx="157">
                  <c:v>38.800000000000011</c:v>
                </c:pt>
                <c:pt idx="158">
                  <c:v>38.800000000000011</c:v>
                </c:pt>
                <c:pt idx="159">
                  <c:v>38.800000000000011</c:v>
                </c:pt>
                <c:pt idx="160">
                  <c:v>38.800000000000011</c:v>
                </c:pt>
                <c:pt idx="161">
                  <c:v>38.800000000000011</c:v>
                </c:pt>
                <c:pt idx="162">
                  <c:v>38.800000000000011</c:v>
                </c:pt>
                <c:pt idx="163">
                  <c:v>38.800000000000011</c:v>
                </c:pt>
                <c:pt idx="164">
                  <c:v>38.800000000000011</c:v>
                </c:pt>
                <c:pt idx="165">
                  <c:v>38.800000000000011</c:v>
                </c:pt>
                <c:pt idx="166">
                  <c:v>38.800000000000011</c:v>
                </c:pt>
                <c:pt idx="167">
                  <c:v>38.800000000000011</c:v>
                </c:pt>
                <c:pt idx="168">
                  <c:v>38.800000000000011</c:v>
                </c:pt>
                <c:pt idx="169">
                  <c:v>38.800000000000011</c:v>
                </c:pt>
                <c:pt idx="170">
                  <c:v>38.800000000000011</c:v>
                </c:pt>
                <c:pt idx="171">
                  <c:v>38.800000000000011</c:v>
                </c:pt>
                <c:pt idx="172">
                  <c:v>38.800000000000011</c:v>
                </c:pt>
                <c:pt idx="173">
                  <c:v>38.800000000000011</c:v>
                </c:pt>
                <c:pt idx="174">
                  <c:v>38.800000000000011</c:v>
                </c:pt>
                <c:pt idx="175">
                  <c:v>38.800000000000011</c:v>
                </c:pt>
                <c:pt idx="176">
                  <c:v>38.800000000000011</c:v>
                </c:pt>
                <c:pt idx="177">
                  <c:v>38.800000000000011</c:v>
                </c:pt>
                <c:pt idx="178">
                  <c:v>38.800000000000011</c:v>
                </c:pt>
                <c:pt idx="179">
                  <c:v>38.800000000000011</c:v>
                </c:pt>
                <c:pt idx="180">
                  <c:v>38.800000000000011</c:v>
                </c:pt>
                <c:pt idx="181">
                  <c:v>38.800000000000011</c:v>
                </c:pt>
                <c:pt idx="182">
                  <c:v>38.800000000000011</c:v>
                </c:pt>
                <c:pt idx="183">
                  <c:v>38.800000000000011</c:v>
                </c:pt>
                <c:pt idx="184">
                  <c:v>38.800000000000011</c:v>
                </c:pt>
                <c:pt idx="185">
                  <c:v>38.800000000000011</c:v>
                </c:pt>
                <c:pt idx="186">
                  <c:v>38.800000000000011</c:v>
                </c:pt>
                <c:pt idx="187">
                  <c:v>38.800000000000011</c:v>
                </c:pt>
                <c:pt idx="188">
                  <c:v>38.800000000000011</c:v>
                </c:pt>
                <c:pt idx="189">
                  <c:v>38.800000000000011</c:v>
                </c:pt>
                <c:pt idx="190">
                  <c:v>38.800000000000011</c:v>
                </c:pt>
                <c:pt idx="191">
                  <c:v>38.800000000000011</c:v>
                </c:pt>
                <c:pt idx="192">
                  <c:v>38.800000000000011</c:v>
                </c:pt>
                <c:pt idx="193">
                  <c:v>38.800000000000011</c:v>
                </c:pt>
                <c:pt idx="194">
                  <c:v>38.800000000000011</c:v>
                </c:pt>
                <c:pt idx="195">
                  <c:v>38.800000000000011</c:v>
                </c:pt>
                <c:pt idx="196">
                  <c:v>38.800000000000011</c:v>
                </c:pt>
                <c:pt idx="197">
                  <c:v>38.800000000000011</c:v>
                </c:pt>
                <c:pt idx="198">
                  <c:v>38.800000000000011</c:v>
                </c:pt>
                <c:pt idx="199">
                  <c:v>38.800000000000011</c:v>
                </c:pt>
                <c:pt idx="200">
                  <c:v>38.800000000000011</c:v>
                </c:pt>
                <c:pt idx="201">
                  <c:v>38.800000000000011</c:v>
                </c:pt>
                <c:pt idx="202">
                  <c:v>38.800000000000011</c:v>
                </c:pt>
                <c:pt idx="203">
                  <c:v>38.800000000000011</c:v>
                </c:pt>
                <c:pt idx="204">
                  <c:v>38.800000000000011</c:v>
                </c:pt>
                <c:pt idx="205">
                  <c:v>38.800000000000011</c:v>
                </c:pt>
                <c:pt idx="206">
                  <c:v>38.800000000000011</c:v>
                </c:pt>
                <c:pt idx="207">
                  <c:v>38.800000000000011</c:v>
                </c:pt>
                <c:pt idx="208">
                  <c:v>38.800000000000011</c:v>
                </c:pt>
                <c:pt idx="209">
                  <c:v>38.800000000000011</c:v>
                </c:pt>
                <c:pt idx="210">
                  <c:v>38.800000000000011</c:v>
                </c:pt>
                <c:pt idx="211">
                  <c:v>38.800000000000011</c:v>
                </c:pt>
                <c:pt idx="212">
                  <c:v>38.800000000000011</c:v>
                </c:pt>
                <c:pt idx="213">
                  <c:v>38.800000000000011</c:v>
                </c:pt>
                <c:pt idx="214">
                  <c:v>38.800000000000011</c:v>
                </c:pt>
                <c:pt idx="215">
                  <c:v>38.800000000000011</c:v>
                </c:pt>
                <c:pt idx="216">
                  <c:v>38.800000000000011</c:v>
                </c:pt>
                <c:pt idx="217">
                  <c:v>38.800000000000011</c:v>
                </c:pt>
                <c:pt idx="218">
                  <c:v>38.800000000000011</c:v>
                </c:pt>
              </c:numCache>
            </c:numRef>
          </c:val>
        </c:ser>
        <c:marker val="1"/>
        <c:axId val="69922816"/>
        <c:axId val="69924736"/>
      </c:lineChart>
      <c:catAx>
        <c:axId val="69922816"/>
        <c:scaling>
          <c:orientation val="minMax"/>
        </c:scaling>
        <c:delete val="1"/>
        <c:axPos val="b"/>
        <c:title>
          <c:tx>
            <c:rich>
              <a:bodyPr/>
              <a:lstStyle/>
              <a:p>
                <a:pPr>
                  <a:defRPr sz="800">
                    <a:latin typeface="Arial" pitchFamily="34" charset="0"/>
                    <a:cs typeface="Arial" pitchFamily="34" charset="0"/>
                  </a:defRPr>
                </a:pPr>
                <a:r>
                  <a:rPr lang="en-US" sz="800">
                    <a:latin typeface="Arial" pitchFamily="34" charset="0"/>
                    <a:cs typeface="Arial" pitchFamily="34" charset="0"/>
                  </a:rPr>
                  <a:t>CCG/HB</a:t>
                </a:r>
              </a:p>
            </c:rich>
          </c:tx>
          <c:layout>
            <c:manualLayout>
              <c:xMode val="edge"/>
              <c:yMode val="edge"/>
              <c:x val="0.49860651632305292"/>
              <c:y val="0.97452999296140663"/>
            </c:manualLayout>
          </c:layout>
        </c:title>
        <c:tickLblPos val="none"/>
        <c:crossAx val="69924736"/>
        <c:crosses val="autoZero"/>
        <c:auto val="1"/>
        <c:lblAlgn val="ctr"/>
        <c:lblOffset val="100"/>
      </c:catAx>
      <c:valAx>
        <c:axId val="69924736"/>
        <c:scaling>
          <c:orientation val="minMax"/>
          <c:max val="60"/>
        </c:scaling>
        <c:axPos val="l"/>
        <c:majorGridlines/>
        <c:title>
          <c:tx>
            <c:rich>
              <a:bodyPr rot="-5400000" vert="horz"/>
              <a:lstStyle/>
              <a:p>
                <a:pPr>
                  <a:defRPr sz="800">
                    <a:latin typeface="Arial" pitchFamily="34" charset="0"/>
                    <a:cs typeface="Arial" pitchFamily="34" charset="0"/>
                  </a:defRPr>
                </a:pPr>
                <a:r>
                  <a:rPr lang="en-US" sz="800">
                    <a:latin typeface="Arial" pitchFamily="34" charset="0"/>
                    <a:cs typeface="Arial" pitchFamily="34" charset="0"/>
                  </a:rPr>
                  <a:t>Percentage</a:t>
                </a:r>
              </a:p>
            </c:rich>
          </c:tx>
          <c:layout>
            <c:manualLayout>
              <c:xMode val="edge"/>
              <c:yMode val="edge"/>
              <c:x val="9.5550095550096265E-3"/>
              <c:y val="0.44013149672080465"/>
            </c:manualLayout>
          </c:layout>
        </c:title>
        <c:numFmt formatCode="0" sourceLinked="0"/>
        <c:tickLblPos val="nextTo"/>
        <c:txPr>
          <a:bodyPr/>
          <a:lstStyle/>
          <a:p>
            <a:pPr>
              <a:defRPr sz="800">
                <a:latin typeface="Arial" pitchFamily="34" charset="0"/>
                <a:cs typeface="Arial" pitchFamily="34" charset="0"/>
              </a:defRPr>
            </a:pPr>
            <a:endParaRPr lang="en-US"/>
          </a:p>
        </c:txPr>
        <c:crossAx val="69922816"/>
        <c:crosses val="autoZero"/>
        <c:crossBetween val="between"/>
      </c:valAx>
    </c:plotArea>
    <c:legend>
      <c:legendPos val="r"/>
      <c:legendEntry>
        <c:idx val="0"/>
        <c:delete val="1"/>
      </c:legendEntry>
      <c:layout>
        <c:manualLayout>
          <c:xMode val="edge"/>
          <c:yMode val="edge"/>
          <c:x val="0.79045003084655374"/>
          <c:y val="4.8612344509567876E-2"/>
          <c:w val="0.18377194853236414"/>
          <c:h val="9.2090280950309675E-2"/>
        </c:manualLayout>
      </c:layout>
      <c:overlay val="1"/>
      <c:txPr>
        <a:bodyPr/>
        <a:lstStyle/>
        <a:p>
          <a:pPr>
            <a:defRPr sz="900">
              <a:latin typeface="Arial" pitchFamily="34" charset="0"/>
              <a:cs typeface="Arial" pitchFamily="34" charset="0"/>
            </a:defRPr>
          </a:pPr>
          <a:endParaRPr lang="en-US"/>
        </a:p>
      </c:txPr>
    </c:legend>
    <c:plotVisOnly val="1"/>
    <c:dispBlanksAs val="gap"/>
  </c:chart>
  <c:spPr>
    <a:ln>
      <a:noFill/>
    </a:ln>
  </c:sp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0202697808908787"/>
          <c:y val="4.2373760089078533E-2"/>
          <c:w val="0.88295997732160703"/>
          <c:h val="0.88331760995178843"/>
        </c:manualLayout>
      </c:layout>
      <c:barChart>
        <c:barDir val="col"/>
        <c:grouping val="clustered"/>
        <c:ser>
          <c:idx val="0"/>
          <c:order val="0"/>
          <c:tx>
            <c:strRef>
              <c:f>'Hypnotics and anxiolytics'!$B$2</c:f>
              <c:strCache>
                <c:ptCount val="1"/>
                <c:pt idx="0">
                  <c:v>Indicator (ADQ/1000 STAR PU)</c:v>
                </c:pt>
              </c:strCache>
            </c:strRef>
          </c:tx>
          <c:spPr>
            <a:solidFill>
              <a:schemeClr val="tx2">
                <a:lumMod val="60000"/>
                <a:lumOff val="40000"/>
              </a:schemeClr>
            </a:solidFill>
            <a:ln>
              <a:noFill/>
            </a:ln>
          </c:spPr>
          <c:dPt>
            <c:idx val="117"/>
            <c:spPr>
              <a:solidFill>
                <a:srgbClr val="558ED5"/>
              </a:solidFill>
              <a:ln>
                <a:noFill/>
              </a:ln>
            </c:spPr>
          </c:dPt>
          <c:dPt>
            <c:idx val="118"/>
            <c:spPr>
              <a:solidFill>
                <a:srgbClr val="558ED5"/>
              </a:solidFill>
              <a:ln>
                <a:noFill/>
              </a:ln>
            </c:spPr>
          </c:dPt>
          <c:dPt>
            <c:idx val="121"/>
            <c:spPr>
              <a:solidFill>
                <a:schemeClr val="tx1"/>
              </a:solidFill>
              <a:ln>
                <a:noFill/>
              </a:ln>
            </c:spPr>
          </c:dPt>
          <c:dPt>
            <c:idx val="180"/>
            <c:spPr>
              <a:solidFill>
                <a:schemeClr val="tx1"/>
              </a:solidFill>
              <a:ln>
                <a:noFill/>
              </a:ln>
            </c:spPr>
          </c:dPt>
          <c:dPt>
            <c:idx val="181"/>
            <c:spPr>
              <a:solidFill>
                <a:srgbClr val="558ED5"/>
              </a:solidFill>
              <a:ln>
                <a:noFill/>
              </a:ln>
            </c:spPr>
          </c:dPt>
          <c:dPt>
            <c:idx val="184"/>
            <c:spPr>
              <a:solidFill>
                <a:srgbClr val="558ED5"/>
              </a:solidFill>
              <a:ln>
                <a:noFill/>
              </a:ln>
            </c:spPr>
          </c:dPt>
          <c:dPt>
            <c:idx val="197"/>
            <c:spPr>
              <a:solidFill>
                <a:srgbClr val="558ED5"/>
              </a:solidFill>
              <a:ln>
                <a:noFill/>
              </a:ln>
            </c:spPr>
          </c:dPt>
          <c:dPt>
            <c:idx val="199"/>
            <c:spPr>
              <a:solidFill>
                <a:srgbClr val="558ED5"/>
              </a:solidFill>
              <a:ln>
                <a:solidFill>
                  <a:srgbClr val="558ED5"/>
                </a:solidFill>
              </a:ln>
            </c:spPr>
          </c:dPt>
          <c:dPt>
            <c:idx val="200"/>
            <c:spPr>
              <a:solidFill>
                <a:schemeClr val="tx1"/>
              </a:solidFill>
              <a:ln>
                <a:noFill/>
              </a:ln>
            </c:spPr>
          </c:dPt>
          <c:dPt>
            <c:idx val="202"/>
            <c:spPr>
              <a:solidFill>
                <a:schemeClr val="tx1"/>
              </a:solidFill>
              <a:ln>
                <a:noFill/>
              </a:ln>
            </c:spPr>
          </c:dPt>
          <c:dPt>
            <c:idx val="208"/>
            <c:spPr>
              <a:solidFill>
                <a:schemeClr val="tx1"/>
              </a:solidFill>
              <a:ln>
                <a:noFill/>
              </a:ln>
            </c:spPr>
          </c:dPt>
          <c:dPt>
            <c:idx val="209"/>
            <c:spPr>
              <a:solidFill>
                <a:srgbClr val="558ED5"/>
              </a:solidFill>
              <a:ln>
                <a:noFill/>
              </a:ln>
            </c:spPr>
          </c:dPt>
          <c:dPt>
            <c:idx val="211"/>
            <c:spPr>
              <a:solidFill>
                <a:schemeClr val="tx1"/>
              </a:solidFill>
              <a:ln>
                <a:noFill/>
              </a:ln>
            </c:spPr>
          </c:dPt>
          <c:dPt>
            <c:idx val="213"/>
            <c:spPr>
              <a:solidFill>
                <a:srgbClr val="558ED5"/>
              </a:solidFill>
              <a:ln>
                <a:noFill/>
              </a:ln>
            </c:spPr>
          </c:dPt>
          <c:dPt>
            <c:idx val="215"/>
            <c:spPr>
              <a:solidFill>
                <a:srgbClr val="558ED5"/>
              </a:solidFill>
              <a:ln>
                <a:noFill/>
              </a:ln>
            </c:spPr>
          </c:dPt>
          <c:dPt>
            <c:idx val="216"/>
            <c:spPr>
              <a:solidFill>
                <a:schemeClr val="tx1"/>
              </a:solidFill>
              <a:ln>
                <a:noFill/>
              </a:ln>
            </c:spPr>
          </c:dPt>
          <c:dLbls>
            <c:dLbl>
              <c:idx val="117"/>
              <c:layout>
                <c:manualLayout>
                  <c:x val="1.7682462522730511E-2"/>
                  <c:y val="-6.3274217691244496E-3"/>
                </c:manualLayout>
              </c:layout>
              <c:tx>
                <c:rich>
                  <a:bodyPr/>
                  <a:lstStyle/>
                  <a:p>
                    <a:r>
                      <a:rPr lang="en-US" sz="800">
                        <a:latin typeface="Arial" pitchFamily="34" charset="0"/>
                        <a:cs typeface="Arial" pitchFamily="34" charset="0"/>
                      </a:rPr>
                      <a:t>Powys</a:t>
                    </a:r>
                  </a:p>
                </c:rich>
              </c:tx>
              <c:showVal val="1"/>
            </c:dLbl>
            <c:dLbl>
              <c:idx val="181"/>
              <c:layout>
                <c:manualLayout>
                  <c:x val="-4.6004770801439119E-3"/>
                  <c:y val="2.4869289976348391E-3"/>
                </c:manualLayout>
              </c:layout>
              <c:tx>
                <c:rich>
                  <a:bodyPr/>
                  <a:lstStyle/>
                  <a:p>
                    <a:r>
                      <a:rPr lang="en-US" sz="800">
                        <a:latin typeface="Arial" pitchFamily="34" charset="0"/>
                        <a:cs typeface="Arial" pitchFamily="34" charset="0"/>
                      </a:rPr>
                      <a:t>Cardiff</a:t>
                    </a:r>
                    <a:r>
                      <a:rPr lang="en-US" sz="800" baseline="0">
                        <a:latin typeface="Arial" pitchFamily="34" charset="0"/>
                        <a:cs typeface="Arial" pitchFamily="34" charset="0"/>
                      </a:rPr>
                      <a:t> and Vale</a:t>
                    </a:r>
                    <a:endParaRPr lang="en-US" sz="800">
                      <a:latin typeface="Arial" pitchFamily="34" charset="0"/>
                      <a:cs typeface="Arial" pitchFamily="34" charset="0"/>
                    </a:endParaRPr>
                  </a:p>
                </c:rich>
              </c:tx>
              <c:showVal val="1"/>
            </c:dLbl>
            <c:dLbl>
              <c:idx val="197"/>
              <c:layout>
                <c:manualLayout>
                  <c:x val="8.9390737406689676E-3"/>
                  <c:y val="-2.1314726665403551E-2"/>
                </c:manualLayout>
              </c:layout>
              <c:tx>
                <c:rich>
                  <a:bodyPr/>
                  <a:lstStyle/>
                  <a:p>
                    <a:r>
                      <a:rPr lang="en-US" sz="800">
                        <a:latin typeface="Arial" pitchFamily="34" charset="0"/>
                        <a:cs typeface="Arial" pitchFamily="34" charset="0"/>
                      </a:rPr>
                      <a:t>ABMU</a:t>
                    </a:r>
                  </a:p>
                </c:rich>
              </c:tx>
              <c:showVal val="1"/>
            </c:dLbl>
            <c:dLbl>
              <c:idx val="199"/>
              <c:layout>
                <c:manualLayout>
                  <c:x val="1.1650078757554192E-2"/>
                  <c:y val="-2.5042655252713202E-2"/>
                </c:manualLayout>
              </c:layout>
              <c:tx>
                <c:rich>
                  <a:bodyPr/>
                  <a:lstStyle/>
                  <a:p>
                    <a:r>
                      <a:rPr lang="en-US" sz="800">
                        <a:latin typeface="Arial" pitchFamily="34" charset="0"/>
                        <a:cs typeface="Arial" pitchFamily="34" charset="0"/>
                      </a:rPr>
                      <a:t>Aneurin</a:t>
                    </a:r>
                    <a:r>
                      <a:rPr lang="en-US" sz="800" baseline="0">
                        <a:latin typeface="Arial" pitchFamily="34" charset="0"/>
                        <a:cs typeface="Arial" pitchFamily="34" charset="0"/>
                      </a:rPr>
                      <a:t> Bevan</a:t>
                    </a:r>
                    <a:endParaRPr lang="en-US" sz="800">
                      <a:latin typeface="Arial" pitchFamily="34" charset="0"/>
                      <a:cs typeface="Arial" pitchFamily="34" charset="0"/>
                    </a:endParaRPr>
                  </a:p>
                </c:rich>
              </c:tx>
              <c:showVal val="1"/>
            </c:dLbl>
            <c:dLbl>
              <c:idx val="208"/>
              <c:layout>
                <c:manualLayout>
                  <c:x val="-4.7872428451411261E-3"/>
                  <c:y val="-7.9565623851250242E-3"/>
                </c:manualLayout>
              </c:layout>
              <c:tx>
                <c:rich>
                  <a:bodyPr/>
                  <a:lstStyle/>
                  <a:p>
                    <a:r>
                      <a:rPr lang="en-US" sz="800">
                        <a:latin typeface="Arial" pitchFamily="34" charset="0"/>
                        <a:cs typeface="Arial" pitchFamily="34" charset="0"/>
                      </a:rPr>
                      <a:t>Hywel</a:t>
                    </a:r>
                    <a:r>
                      <a:rPr lang="en-US" sz="800" baseline="0">
                        <a:latin typeface="Arial" pitchFamily="34" charset="0"/>
                        <a:cs typeface="Arial" pitchFamily="34" charset="0"/>
                      </a:rPr>
                      <a:t> Dda</a:t>
                    </a:r>
                    <a:endParaRPr lang="en-US" sz="800">
                      <a:latin typeface="Arial" pitchFamily="34" charset="0"/>
                      <a:cs typeface="Arial" pitchFamily="34" charset="0"/>
                    </a:endParaRPr>
                  </a:p>
                </c:rich>
              </c:tx>
              <c:showVal val="1"/>
            </c:dLbl>
            <c:dLbl>
              <c:idx val="213"/>
              <c:layout>
                <c:manualLayout>
                  <c:x val="-1.0279961666810307E-2"/>
                  <c:y val="1.1426825803391957E-2"/>
                </c:manualLayout>
              </c:layout>
              <c:tx>
                <c:rich>
                  <a:bodyPr/>
                  <a:lstStyle/>
                  <a:p>
                    <a:r>
                      <a:rPr lang="en-US" sz="800">
                        <a:latin typeface="Arial" pitchFamily="34" charset="0"/>
                        <a:cs typeface="Arial" pitchFamily="34" charset="0"/>
                      </a:rPr>
                      <a:t>BCU</a:t>
                    </a:r>
                  </a:p>
                </c:rich>
              </c:tx>
              <c:showVal val="1"/>
            </c:dLbl>
            <c:dLbl>
              <c:idx val="215"/>
              <c:layout>
                <c:manualLayout>
                  <c:x val="-7.4437655588884932E-4"/>
                  <c:y val="1.0502156220354348E-3"/>
                </c:manualLayout>
              </c:layout>
              <c:tx>
                <c:rich>
                  <a:bodyPr/>
                  <a:lstStyle/>
                  <a:p>
                    <a:r>
                      <a:rPr lang="en-US" sz="800">
                        <a:latin typeface="Arial" pitchFamily="34" charset="0"/>
                        <a:cs typeface="Arial" pitchFamily="34" charset="0"/>
                      </a:rPr>
                      <a:t>Cwm Taf</a:t>
                    </a:r>
                  </a:p>
                </c:rich>
              </c:tx>
              <c:showVal val="1"/>
            </c:dLbl>
            <c:delete val="1"/>
            <c:txPr>
              <a:bodyPr rot="-5400000" vert="horz"/>
              <a:lstStyle/>
              <a:p>
                <a:pPr>
                  <a:defRPr sz="800">
                    <a:latin typeface="Arial" pitchFamily="34" charset="0"/>
                    <a:cs typeface="Arial" pitchFamily="34" charset="0"/>
                  </a:defRPr>
                </a:pPr>
                <a:endParaRPr lang="en-US"/>
              </a:p>
            </c:txPr>
          </c:dLbls>
          <c:cat>
            <c:strRef>
              <c:f>'Hypnotics and anxiolytics'!$A$3:$A$220</c:f>
              <c:strCache>
                <c:ptCount val="218"/>
                <c:pt idx="0">
                  <c:v>NEWHAM CCG</c:v>
                </c:pt>
                <c:pt idx="1">
                  <c:v>LEWISHAM CCG</c:v>
                </c:pt>
                <c:pt idx="2">
                  <c:v>TOWER HAMLETS CCG</c:v>
                </c:pt>
                <c:pt idx="3">
                  <c:v>NEWBURY AND DISTRICT CCG</c:v>
                </c:pt>
                <c:pt idx="4">
                  <c:v>BROMLEY CCG</c:v>
                </c:pt>
                <c:pt idx="5">
                  <c:v>BRENT CCG</c:v>
                </c:pt>
                <c:pt idx="6">
                  <c:v>VALE OF YORK CCG</c:v>
                </c:pt>
                <c:pt idx="7">
                  <c:v>SOUTHWARK CCG</c:v>
                </c:pt>
                <c:pt idx="8">
                  <c:v>NORTH &amp; WEST READING CCG</c:v>
                </c:pt>
                <c:pt idx="9">
                  <c:v>SOUTH TYNESIDE CCG</c:v>
                </c:pt>
                <c:pt idx="10">
                  <c:v>EALING CCG</c:v>
                </c:pt>
                <c:pt idx="11">
                  <c:v>RUSHCLIFFE CCG</c:v>
                </c:pt>
                <c:pt idx="12">
                  <c:v>LAMBETH CCG</c:v>
                </c:pt>
                <c:pt idx="13">
                  <c:v>HARINGEY CCG</c:v>
                </c:pt>
                <c:pt idx="14">
                  <c:v>ASHFORD CCG</c:v>
                </c:pt>
                <c:pt idx="15">
                  <c:v>CROYDON CCG</c:v>
                </c:pt>
                <c:pt idx="16">
                  <c:v>SOUTH GLOUCESTERSHIRE CCG</c:v>
                </c:pt>
                <c:pt idx="17">
                  <c:v>HARTLEPOOL AND STOCKTON-ON-TEES CCG</c:v>
                </c:pt>
                <c:pt idx="18">
                  <c:v>BEXLEY CCG</c:v>
                </c:pt>
                <c:pt idx="19">
                  <c:v>HARROW CCG</c:v>
                </c:pt>
                <c:pt idx="20">
                  <c:v>HEREFORDSHIRE CCG</c:v>
                </c:pt>
                <c:pt idx="21">
                  <c:v>OXFORDSHIRE CCG</c:v>
                </c:pt>
                <c:pt idx="22">
                  <c:v>HAMBLETON, RICHMONDSHIRE AND WHITBY CCG</c:v>
                </c:pt>
                <c:pt idx="23">
                  <c:v>NOTTINGHAM NORTH &amp; EAST CCG</c:v>
                </c:pt>
                <c:pt idx="24">
                  <c:v>HERTS VALLEYS CCG</c:v>
                </c:pt>
                <c:pt idx="25">
                  <c:v>AYLESBURY VALE CCG</c:v>
                </c:pt>
                <c:pt idx="26">
                  <c:v>WEST ESSEX CCG</c:v>
                </c:pt>
                <c:pt idx="27">
                  <c:v>GREATER PRESTON CCG</c:v>
                </c:pt>
                <c:pt idx="28">
                  <c:v>SE STAFFS &amp; SEISDON PENINSULAR CCG</c:v>
                </c:pt>
                <c:pt idx="29">
                  <c:v>NORTH DURHAM CCG</c:v>
                </c:pt>
                <c:pt idx="30">
                  <c:v>CHILTERN CCG</c:v>
                </c:pt>
                <c:pt idx="31">
                  <c:v>MERTON CCG</c:v>
                </c:pt>
                <c:pt idx="32">
                  <c:v>BLACKPOOL CCG</c:v>
                </c:pt>
                <c:pt idx="33">
                  <c:v>WEST HAMPSHIRE CCG</c:v>
                </c:pt>
                <c:pt idx="34">
                  <c:v>LEEDS WEST CCG</c:v>
                </c:pt>
                <c:pt idx="35">
                  <c:v>BRADFORD CITY CCG</c:v>
                </c:pt>
                <c:pt idx="36">
                  <c:v>HILLINGDON CCG</c:v>
                </c:pt>
                <c:pt idx="37">
                  <c:v>GATESHEAD CCG</c:v>
                </c:pt>
                <c:pt idx="38">
                  <c:v>NORTHUMBERLAND CCG</c:v>
                </c:pt>
                <c:pt idx="39">
                  <c:v>FAREHAM AND GOSPORT CCG</c:v>
                </c:pt>
                <c:pt idx="40">
                  <c:v>WALTHAM FOREST CCG</c:v>
                </c:pt>
                <c:pt idx="41">
                  <c:v>WOKINGHAM CCG</c:v>
                </c:pt>
                <c:pt idx="42">
                  <c:v>LEEDS SOUTH AND EAST CCG</c:v>
                </c:pt>
                <c:pt idx="43">
                  <c:v>HAVERING CCG</c:v>
                </c:pt>
                <c:pt idx="44">
                  <c:v>AIREDALE, WHARFEDALE AND CRAVEN CCG</c:v>
                </c:pt>
                <c:pt idx="45">
                  <c:v>WYRE FOREST CCG</c:v>
                </c:pt>
                <c:pt idx="46">
                  <c:v>HOUNSLOW CCG</c:v>
                </c:pt>
                <c:pt idx="47">
                  <c:v>BASSETLAW CCG</c:v>
                </c:pt>
                <c:pt idx="48">
                  <c:v>EAST AND NORTH HERTFORDSHIRE CCG</c:v>
                </c:pt>
                <c:pt idx="49">
                  <c:v>BRACKNELL AND ASCOT CCG</c:v>
                </c:pt>
                <c:pt idx="50">
                  <c:v>LEEDS NORTH CCG</c:v>
                </c:pt>
                <c:pt idx="51">
                  <c:v>THURROCK CCG</c:v>
                </c:pt>
                <c:pt idx="52">
                  <c:v>EAST LEICESTERSHIRE AND RUTLAND CCG</c:v>
                </c:pt>
                <c:pt idx="53">
                  <c:v>SOUTHERN DERBYSHIRE CCG</c:v>
                </c:pt>
                <c:pt idx="54">
                  <c:v>NOTTINGHAM CITY CCG</c:v>
                </c:pt>
                <c:pt idx="55">
                  <c:v>RICHMOND CCG</c:v>
                </c:pt>
                <c:pt idx="56">
                  <c:v>NEWARK &amp; SHERWOOD CCG</c:v>
                </c:pt>
                <c:pt idx="57">
                  <c:v>NOTTINGHAM WEST CCG</c:v>
                </c:pt>
                <c:pt idx="58">
                  <c:v>CANTERBURY AND COASTAL CCG</c:v>
                </c:pt>
                <c:pt idx="59">
                  <c:v>EREWASH CCG</c:v>
                </c:pt>
                <c:pt idx="60">
                  <c:v>BRADFORD DISTRICTS CCG</c:v>
                </c:pt>
                <c:pt idx="61">
                  <c:v>SOUTH WEST LINCOLNSHIRE CCG</c:v>
                </c:pt>
                <c:pt idx="62">
                  <c:v>VALE ROYAL CCG</c:v>
                </c:pt>
                <c:pt idx="63">
                  <c:v>SOLIHULL CCG</c:v>
                </c:pt>
                <c:pt idx="64">
                  <c:v>ENFIELD CCG</c:v>
                </c:pt>
                <c:pt idx="65">
                  <c:v>CASTLE POINT AND ROCHFORD CCG</c:v>
                </c:pt>
                <c:pt idx="66">
                  <c:v>CRAWLEY CCG</c:v>
                </c:pt>
                <c:pt idx="67">
                  <c:v>DONCASTER CCG</c:v>
                </c:pt>
                <c:pt idx="68">
                  <c:v>CUMBRIA CCG</c:v>
                </c:pt>
                <c:pt idx="69">
                  <c:v>NORTH TYNESIDE CCG</c:v>
                </c:pt>
                <c:pt idx="70">
                  <c:v>CITY AND HACKNEY CCG</c:v>
                </c:pt>
                <c:pt idx="71">
                  <c:v>NORTH EAST LINCOLNSHIRE CCG</c:v>
                </c:pt>
                <c:pt idx="72">
                  <c:v>SANDWELL AND WEST BIRMINGHAM CCG</c:v>
                </c:pt>
                <c:pt idx="73">
                  <c:v>NEWCASTLE WEST CCG</c:v>
                </c:pt>
                <c:pt idx="74">
                  <c:v>CALDERDALE CCG</c:v>
                </c:pt>
                <c:pt idx="75">
                  <c:v>REDBRIDGE CCG</c:v>
                </c:pt>
                <c:pt idx="76">
                  <c:v>SOMERSET CCG</c:v>
                </c:pt>
                <c:pt idx="77">
                  <c:v>SOUTH CHESHIRE CCG</c:v>
                </c:pt>
                <c:pt idx="78">
                  <c:v>WALSALL CCG</c:v>
                </c:pt>
                <c:pt idx="79">
                  <c:v>EASTERN CHESHIRE CCG</c:v>
                </c:pt>
                <c:pt idx="80">
                  <c:v>NORTH WEST SURREY CCG</c:v>
                </c:pt>
                <c:pt idx="81">
                  <c:v>SOUTH READING CCG</c:v>
                </c:pt>
                <c:pt idx="82">
                  <c:v>DURHAM DALES,EASINGTON &amp; SEDGEFIELD CCG</c:v>
                </c:pt>
                <c:pt idx="83">
                  <c:v>COASTAL WEST SUSSEX CCG</c:v>
                </c:pt>
                <c:pt idx="84">
                  <c:v>WANDSWORTH CCG</c:v>
                </c:pt>
                <c:pt idx="85">
                  <c:v>CHORLEY AND SOUTH RIBBLE CCG</c:v>
                </c:pt>
                <c:pt idx="86">
                  <c:v>EAST RIDING OF YORKSHIRE CCG</c:v>
                </c:pt>
                <c:pt idx="87">
                  <c:v>EAST STAFFORDSHIRE CCG</c:v>
                </c:pt>
                <c:pt idx="88">
                  <c:v>FYLDE &amp; WYRE CCG</c:v>
                </c:pt>
                <c:pt idx="89">
                  <c:v>NORTH DERBYSHIRE CCG</c:v>
                </c:pt>
                <c:pt idx="90">
                  <c:v>LANCASHIRE NORTH CCG</c:v>
                </c:pt>
                <c:pt idx="91">
                  <c:v>WEST CHESHIRE CCG</c:v>
                </c:pt>
                <c:pt idx="92">
                  <c:v>SCARBOROUGH AND RYEDALE CCG</c:v>
                </c:pt>
                <c:pt idx="93">
                  <c:v>SOUTHAMPTON CCG</c:v>
                </c:pt>
                <c:pt idx="94">
                  <c:v>BARKING &amp; DAGENHAM CCG</c:v>
                </c:pt>
                <c:pt idx="95">
                  <c:v>SOUTH EASTERN HAMPSHIRE CCG</c:v>
                </c:pt>
                <c:pt idx="96">
                  <c:v>HORSHAM AND MID SUSSEX CCG</c:v>
                </c:pt>
                <c:pt idx="97">
                  <c:v>ISLINGTON CCG</c:v>
                </c:pt>
                <c:pt idx="98">
                  <c:v>DARLINGTON CCG</c:v>
                </c:pt>
                <c:pt idx="99">
                  <c:v>WEST LEICESTERSHIRE CCG</c:v>
                </c:pt>
                <c:pt idx="100">
                  <c:v>IPSWICH AND EAST SUFFOLK CCG</c:v>
                </c:pt>
                <c:pt idx="101">
                  <c:v>DORSET CCG</c:v>
                </c:pt>
                <c:pt idx="102">
                  <c:v>KINGSTON CCG</c:v>
                </c:pt>
                <c:pt idx="103">
                  <c:v>WINDSOR, ASCOT AND MAIDENHEAD CCG</c:v>
                </c:pt>
                <c:pt idx="104">
                  <c:v>BASILDON AND BRENTWOOD CCG</c:v>
                </c:pt>
                <c:pt idx="105">
                  <c:v>SHROPSHIRE CCG</c:v>
                </c:pt>
                <c:pt idx="106">
                  <c:v>WILTSHIRE CCG</c:v>
                </c:pt>
                <c:pt idx="107">
                  <c:v>NEWCASTLE NORTH AND EAST CCG</c:v>
                </c:pt>
                <c:pt idx="108">
                  <c:v>REDDITCH AND BROMSGROVE CCG</c:v>
                </c:pt>
                <c:pt idx="109">
                  <c:v>EAST LANCASHIRE CCG</c:v>
                </c:pt>
                <c:pt idx="110">
                  <c:v>WEST LANCASHIRE CCG</c:v>
                </c:pt>
                <c:pt idx="111">
                  <c:v>HARROGATE AND RURAL DISTRICT CCG</c:v>
                </c:pt>
                <c:pt idx="112">
                  <c:v>SUNDERLAND CCG</c:v>
                </c:pt>
                <c:pt idx="113">
                  <c:v>BURY CCG</c:v>
                </c:pt>
                <c:pt idx="114">
                  <c:v>BEDFORDSHIRE CCG</c:v>
                </c:pt>
                <c:pt idx="115">
                  <c:v>NENE CCG</c:v>
                </c:pt>
                <c:pt idx="116">
                  <c:v>CENTRAL MANCHESTER CCG</c:v>
                </c:pt>
                <c:pt idx="117">
                  <c:v>SOUTH KENT COAST CCG</c:v>
                </c:pt>
                <c:pt idx="118">
                  <c:v>MILTON KEYNES CCG</c:v>
                </c:pt>
                <c:pt idx="119">
                  <c:v>BATH AND NORTH EAST SOMERSET CCG</c:v>
                </c:pt>
                <c:pt idx="120">
                  <c:v>GREENWICH CCG</c:v>
                </c:pt>
                <c:pt idx="121">
                  <c:v>Powys Teaching</c:v>
                </c:pt>
                <c:pt idx="122">
                  <c:v>SALFORD CCG</c:v>
                </c:pt>
                <c:pt idx="123">
                  <c:v>GREATER HUDDERSFIELD CCG</c:v>
                </c:pt>
                <c:pt idx="124">
                  <c:v>MANSFIELD &amp; ASHFIELD CCG</c:v>
                </c:pt>
                <c:pt idx="125">
                  <c:v>EAST SURREY CCG</c:v>
                </c:pt>
                <c:pt idx="126">
                  <c:v>SOUTH WARWICKSHIRE CCG</c:v>
                </c:pt>
                <c:pt idx="127">
                  <c:v>NORTH HAMPSHIRE CCG</c:v>
                </c:pt>
                <c:pt idx="128">
                  <c:v>WEST LONDON (K&amp;C &amp; QPP) CCG</c:v>
                </c:pt>
                <c:pt idx="129">
                  <c:v>TRAFFORD CCG</c:v>
                </c:pt>
                <c:pt idx="130">
                  <c:v>WEST KENT CCG</c:v>
                </c:pt>
                <c:pt idx="131">
                  <c:v>NORTH LINCOLNSHIRE CCG</c:v>
                </c:pt>
                <c:pt idx="132">
                  <c:v>CAMDEN CCG</c:v>
                </c:pt>
                <c:pt idx="133">
                  <c:v>NORTH EAST HAMPSHIRE AND FARNHAM CCG</c:v>
                </c:pt>
                <c:pt idx="134">
                  <c:v>ROTHERHAM CCG</c:v>
                </c:pt>
                <c:pt idx="135">
                  <c:v>DUDLEY CCG</c:v>
                </c:pt>
                <c:pt idx="136">
                  <c:v>WOLVERHAMPTON CCG</c:v>
                </c:pt>
                <c:pt idx="137">
                  <c:v>NORTH STAFFORDSHIRE CCG</c:v>
                </c:pt>
                <c:pt idx="138">
                  <c:v>BIRMINGHAM SOUTH AND CENTRAL CCG</c:v>
                </c:pt>
                <c:pt idx="139">
                  <c:v>BARNET CCG</c:v>
                </c:pt>
                <c:pt idx="140">
                  <c:v>CAMBRIDGESHIRE AND PETERBOROUGH CCG</c:v>
                </c:pt>
                <c:pt idx="141">
                  <c:v>SUTTON CCG</c:v>
                </c:pt>
                <c:pt idx="142">
                  <c:v>SHEFFIELD CCG</c:v>
                </c:pt>
                <c:pt idx="143">
                  <c:v>WEST SUFFOLK CCG</c:v>
                </c:pt>
                <c:pt idx="144">
                  <c:v>HULL CCG</c:v>
                </c:pt>
                <c:pt idx="145">
                  <c:v>TELFORD &amp; WREKIN CCG</c:v>
                </c:pt>
                <c:pt idx="146">
                  <c:v>SOUTH DEVON AND TORBAY CCG</c:v>
                </c:pt>
                <c:pt idx="147">
                  <c:v>COVENTRY AND RUGBY CCG</c:v>
                </c:pt>
                <c:pt idx="148">
                  <c:v>BIRMINGHAM CROSSCITY CCG</c:v>
                </c:pt>
                <c:pt idx="149">
                  <c:v>HARDWICK CCG</c:v>
                </c:pt>
                <c:pt idx="150">
                  <c:v>DARTFORD, GRAVESHAM AND SWANLEY CCG</c:v>
                </c:pt>
                <c:pt idx="151">
                  <c:v>GUILDFORD AND WAVERLEY CCG</c:v>
                </c:pt>
                <c:pt idx="152">
                  <c:v>SOUTH SEFTON CCG</c:v>
                </c:pt>
                <c:pt idx="153">
                  <c:v>BOLTON CCG</c:v>
                </c:pt>
                <c:pt idx="154">
                  <c:v>MID ESSEX CCG</c:v>
                </c:pt>
                <c:pt idx="155">
                  <c:v>MEDWAY CCG</c:v>
                </c:pt>
                <c:pt idx="156">
                  <c:v>SURREY DOWNS CCG</c:v>
                </c:pt>
                <c:pt idx="157">
                  <c:v>HAMMERSMITH AND FULHAM CCG</c:v>
                </c:pt>
                <c:pt idx="158">
                  <c:v>NORTH, EAST, WEST DEVON CCG</c:v>
                </c:pt>
                <c:pt idx="159">
                  <c:v>BRISTOL CCG</c:v>
                </c:pt>
                <c:pt idx="160">
                  <c:v>SWINDON CCG</c:v>
                </c:pt>
                <c:pt idx="161">
                  <c:v>WAKEFIELD CCG</c:v>
                </c:pt>
                <c:pt idx="162">
                  <c:v>KERNOW CCG</c:v>
                </c:pt>
                <c:pt idx="163">
                  <c:v>HIGH WEALD LEWES HAVENS CCG</c:v>
                </c:pt>
                <c:pt idx="164">
                  <c:v>PORTSMOUTH CCG</c:v>
                </c:pt>
                <c:pt idx="165">
                  <c:v>SOUTH LINCOLNSHIRE CCG</c:v>
                </c:pt>
                <c:pt idx="166">
                  <c:v>CANNOCK CHASE CCG</c:v>
                </c:pt>
                <c:pt idx="167">
                  <c:v>SLOUGH CCG</c:v>
                </c:pt>
                <c:pt idx="168">
                  <c:v>STOCKPORT CCG</c:v>
                </c:pt>
                <c:pt idx="169">
                  <c:v>SOUTH NORFOLK CCG</c:v>
                </c:pt>
                <c:pt idx="170">
                  <c:v>SOUTH WORCESTERSHIRE CCG</c:v>
                </c:pt>
                <c:pt idx="171">
                  <c:v>SOUTHPORT AND FORMBY CCG</c:v>
                </c:pt>
                <c:pt idx="172">
                  <c:v>SURREY HEATH CCG</c:v>
                </c:pt>
                <c:pt idx="173">
                  <c:v>GLOUCESTERSHIRE CCG</c:v>
                </c:pt>
                <c:pt idx="174">
                  <c:v>WIRRAL CCG</c:v>
                </c:pt>
                <c:pt idx="175">
                  <c:v>NORTH SOMERSET CCG</c:v>
                </c:pt>
                <c:pt idx="176">
                  <c:v>STOKE ON TRENT CCG</c:v>
                </c:pt>
                <c:pt idx="177">
                  <c:v>LUTON CCG</c:v>
                </c:pt>
                <c:pt idx="178">
                  <c:v>CENTRAL LONDON (WESTMINSTER) CCG</c:v>
                </c:pt>
                <c:pt idx="179">
                  <c:v>WARWICKSHIRE NORTH CCG</c:v>
                </c:pt>
                <c:pt idx="180">
                  <c:v>Cardiff And Vale Uni</c:v>
                </c:pt>
                <c:pt idx="181">
                  <c:v>NORTH NORFOLK CCG</c:v>
                </c:pt>
                <c:pt idx="182">
                  <c:v>STAFFORD AND SURROUNDS CCG</c:v>
                </c:pt>
                <c:pt idx="183">
                  <c:v>KNOWSLEY CCG</c:v>
                </c:pt>
                <c:pt idx="184">
                  <c:v>EASTBOURNE, HAILSHAM AND SEAFORD CCG</c:v>
                </c:pt>
                <c:pt idx="185">
                  <c:v>ISLE OF WIGHT CCG</c:v>
                </c:pt>
                <c:pt idx="186">
                  <c:v>THANET CCG</c:v>
                </c:pt>
                <c:pt idx="187">
                  <c:v>LEICESTER CITY CCG</c:v>
                </c:pt>
                <c:pt idx="188">
                  <c:v>LIVERPOOL CCG</c:v>
                </c:pt>
                <c:pt idx="189">
                  <c:v>SOUTH TEES CCG</c:v>
                </c:pt>
                <c:pt idx="190">
                  <c:v>TAMESIDE AND GLOSSOP CCG</c:v>
                </c:pt>
                <c:pt idx="191">
                  <c:v>WARRINGTON CCG</c:v>
                </c:pt>
                <c:pt idx="192">
                  <c:v>NORTH KIRKLEES CCG</c:v>
                </c:pt>
                <c:pt idx="193">
                  <c:v>SOUTHEND CCG</c:v>
                </c:pt>
                <c:pt idx="194">
                  <c:v>BLACKBURN WITH DARWEN CCG</c:v>
                </c:pt>
                <c:pt idx="195">
                  <c:v>WIGAN BOROUGH CCG</c:v>
                </c:pt>
                <c:pt idx="196">
                  <c:v>SWALE CCG</c:v>
                </c:pt>
                <c:pt idx="197">
                  <c:v>OLDHAM CCG</c:v>
                </c:pt>
                <c:pt idx="198">
                  <c:v>HEYWOOD, MIDDLETON &amp; ROCHDALE CCG</c:v>
                </c:pt>
                <c:pt idx="199">
                  <c:v>BARNSLEY CCG</c:v>
                </c:pt>
                <c:pt idx="200">
                  <c:v>Abertawe Bro Morgannwg Uni</c:v>
                </c:pt>
                <c:pt idx="201">
                  <c:v>LINCOLNSHIRE WEST CCG</c:v>
                </c:pt>
                <c:pt idx="202">
                  <c:v>Aneurin Bevan</c:v>
                </c:pt>
                <c:pt idx="203">
                  <c:v>GREAT YARMOUTH &amp; WAVENEY CCG</c:v>
                </c:pt>
                <c:pt idx="204">
                  <c:v>NORTH EAST ESSEX CCG</c:v>
                </c:pt>
                <c:pt idx="205">
                  <c:v>CORBY CCG</c:v>
                </c:pt>
                <c:pt idx="206">
                  <c:v>LINCOLNSHIRE EAST CCG</c:v>
                </c:pt>
                <c:pt idx="207">
                  <c:v>HASTINGS &amp; ROTHER CCG</c:v>
                </c:pt>
                <c:pt idx="208">
                  <c:v>Hywel Dda</c:v>
                </c:pt>
                <c:pt idx="209">
                  <c:v>ST HELENS CCG</c:v>
                </c:pt>
                <c:pt idx="210">
                  <c:v>SOUTH MANCHESTER CCG</c:v>
                </c:pt>
                <c:pt idx="211">
                  <c:v>Betsi Cadwaladr Uni</c:v>
                </c:pt>
                <c:pt idx="212">
                  <c:v>HALTON CCG</c:v>
                </c:pt>
                <c:pt idx="213">
                  <c:v>WEST NORFOLK CCG</c:v>
                </c:pt>
                <c:pt idx="214">
                  <c:v>NORTH MANCHESTER CCG</c:v>
                </c:pt>
                <c:pt idx="215">
                  <c:v>BRIGHTON &amp; HOVE CCG</c:v>
                </c:pt>
                <c:pt idx="216">
                  <c:v>Cwm Taf</c:v>
                </c:pt>
                <c:pt idx="217">
                  <c:v>NORWICH CCG</c:v>
                </c:pt>
              </c:strCache>
            </c:strRef>
          </c:cat>
          <c:val>
            <c:numRef>
              <c:f>'Hypnotics and anxiolytics'!$B$3:$B$220</c:f>
              <c:numCache>
                <c:formatCode>General</c:formatCode>
                <c:ptCount val="218"/>
                <c:pt idx="0">
                  <c:v>1180</c:v>
                </c:pt>
                <c:pt idx="1">
                  <c:v>1263</c:v>
                </c:pt>
                <c:pt idx="2">
                  <c:v>1265</c:v>
                </c:pt>
                <c:pt idx="3">
                  <c:v>1309</c:v>
                </c:pt>
                <c:pt idx="4">
                  <c:v>1319</c:v>
                </c:pt>
                <c:pt idx="5">
                  <c:v>1322</c:v>
                </c:pt>
                <c:pt idx="6">
                  <c:v>1362</c:v>
                </c:pt>
                <c:pt idx="7">
                  <c:v>1376</c:v>
                </c:pt>
                <c:pt idx="8">
                  <c:v>1470</c:v>
                </c:pt>
                <c:pt idx="9">
                  <c:v>1478</c:v>
                </c:pt>
                <c:pt idx="10">
                  <c:v>1514</c:v>
                </c:pt>
                <c:pt idx="11">
                  <c:v>1515</c:v>
                </c:pt>
                <c:pt idx="12">
                  <c:v>1529</c:v>
                </c:pt>
                <c:pt idx="13">
                  <c:v>1552</c:v>
                </c:pt>
                <c:pt idx="14">
                  <c:v>1596</c:v>
                </c:pt>
                <c:pt idx="15">
                  <c:v>1644</c:v>
                </c:pt>
                <c:pt idx="16">
                  <c:v>1687</c:v>
                </c:pt>
                <c:pt idx="17">
                  <c:v>1699</c:v>
                </c:pt>
                <c:pt idx="18">
                  <c:v>1723</c:v>
                </c:pt>
                <c:pt idx="19">
                  <c:v>1737</c:v>
                </c:pt>
                <c:pt idx="20">
                  <c:v>1742</c:v>
                </c:pt>
                <c:pt idx="21">
                  <c:v>1777</c:v>
                </c:pt>
                <c:pt idx="22">
                  <c:v>1800</c:v>
                </c:pt>
                <c:pt idx="23">
                  <c:v>1800</c:v>
                </c:pt>
                <c:pt idx="24">
                  <c:v>1834</c:v>
                </c:pt>
                <c:pt idx="25">
                  <c:v>1852</c:v>
                </c:pt>
                <c:pt idx="26">
                  <c:v>1859</c:v>
                </c:pt>
                <c:pt idx="27">
                  <c:v>1865</c:v>
                </c:pt>
                <c:pt idx="28">
                  <c:v>1865</c:v>
                </c:pt>
                <c:pt idx="29">
                  <c:v>1877</c:v>
                </c:pt>
                <c:pt idx="30">
                  <c:v>1892</c:v>
                </c:pt>
                <c:pt idx="31">
                  <c:v>1901</c:v>
                </c:pt>
                <c:pt idx="32">
                  <c:v>1920</c:v>
                </c:pt>
                <c:pt idx="33">
                  <c:v>1932</c:v>
                </c:pt>
                <c:pt idx="34">
                  <c:v>1940</c:v>
                </c:pt>
                <c:pt idx="35">
                  <c:v>1954</c:v>
                </c:pt>
                <c:pt idx="36">
                  <c:v>1961</c:v>
                </c:pt>
                <c:pt idx="37">
                  <c:v>1974</c:v>
                </c:pt>
                <c:pt idx="38">
                  <c:v>1976</c:v>
                </c:pt>
                <c:pt idx="39">
                  <c:v>1983</c:v>
                </c:pt>
                <c:pt idx="40">
                  <c:v>1985</c:v>
                </c:pt>
                <c:pt idx="41">
                  <c:v>1994</c:v>
                </c:pt>
                <c:pt idx="42">
                  <c:v>2016</c:v>
                </c:pt>
                <c:pt idx="43">
                  <c:v>2049</c:v>
                </c:pt>
                <c:pt idx="44">
                  <c:v>2051</c:v>
                </c:pt>
                <c:pt idx="45">
                  <c:v>2056</c:v>
                </c:pt>
                <c:pt idx="46">
                  <c:v>2060</c:v>
                </c:pt>
                <c:pt idx="47">
                  <c:v>2063</c:v>
                </c:pt>
                <c:pt idx="48">
                  <c:v>2064</c:v>
                </c:pt>
                <c:pt idx="49">
                  <c:v>2065</c:v>
                </c:pt>
                <c:pt idx="50">
                  <c:v>2070</c:v>
                </c:pt>
                <c:pt idx="51">
                  <c:v>2075</c:v>
                </c:pt>
                <c:pt idx="52">
                  <c:v>2078</c:v>
                </c:pt>
                <c:pt idx="53">
                  <c:v>2086</c:v>
                </c:pt>
                <c:pt idx="54">
                  <c:v>2088</c:v>
                </c:pt>
                <c:pt idx="55">
                  <c:v>2088</c:v>
                </c:pt>
                <c:pt idx="56">
                  <c:v>2092</c:v>
                </c:pt>
                <c:pt idx="57">
                  <c:v>2097</c:v>
                </c:pt>
                <c:pt idx="58">
                  <c:v>2099</c:v>
                </c:pt>
                <c:pt idx="59">
                  <c:v>2111</c:v>
                </c:pt>
                <c:pt idx="60">
                  <c:v>2116</c:v>
                </c:pt>
                <c:pt idx="61">
                  <c:v>2128</c:v>
                </c:pt>
                <c:pt idx="62">
                  <c:v>2132</c:v>
                </c:pt>
                <c:pt idx="63">
                  <c:v>2167</c:v>
                </c:pt>
                <c:pt idx="64">
                  <c:v>2172</c:v>
                </c:pt>
                <c:pt idx="65">
                  <c:v>2176</c:v>
                </c:pt>
                <c:pt idx="66">
                  <c:v>2194</c:v>
                </c:pt>
                <c:pt idx="67">
                  <c:v>2209</c:v>
                </c:pt>
                <c:pt idx="68">
                  <c:v>2210</c:v>
                </c:pt>
                <c:pt idx="69">
                  <c:v>2217</c:v>
                </c:pt>
                <c:pt idx="70">
                  <c:v>2219</c:v>
                </c:pt>
                <c:pt idx="71">
                  <c:v>2220</c:v>
                </c:pt>
                <c:pt idx="72">
                  <c:v>2234</c:v>
                </c:pt>
                <c:pt idx="73">
                  <c:v>2240</c:v>
                </c:pt>
                <c:pt idx="74">
                  <c:v>2241</c:v>
                </c:pt>
                <c:pt idx="75">
                  <c:v>2246</c:v>
                </c:pt>
                <c:pt idx="76">
                  <c:v>2251</c:v>
                </c:pt>
                <c:pt idx="77">
                  <c:v>2254</c:v>
                </c:pt>
                <c:pt idx="78">
                  <c:v>2254</c:v>
                </c:pt>
                <c:pt idx="79">
                  <c:v>2256</c:v>
                </c:pt>
                <c:pt idx="80">
                  <c:v>2257</c:v>
                </c:pt>
                <c:pt idx="81">
                  <c:v>2257</c:v>
                </c:pt>
                <c:pt idx="82">
                  <c:v>2269</c:v>
                </c:pt>
                <c:pt idx="83">
                  <c:v>2275</c:v>
                </c:pt>
                <c:pt idx="84">
                  <c:v>2288</c:v>
                </c:pt>
                <c:pt idx="85">
                  <c:v>2289</c:v>
                </c:pt>
                <c:pt idx="86">
                  <c:v>2303</c:v>
                </c:pt>
                <c:pt idx="87">
                  <c:v>2310</c:v>
                </c:pt>
                <c:pt idx="88">
                  <c:v>2310</c:v>
                </c:pt>
                <c:pt idx="89">
                  <c:v>2318</c:v>
                </c:pt>
                <c:pt idx="90">
                  <c:v>2322</c:v>
                </c:pt>
                <c:pt idx="91">
                  <c:v>2326</c:v>
                </c:pt>
                <c:pt idx="92">
                  <c:v>2327</c:v>
                </c:pt>
                <c:pt idx="93">
                  <c:v>2334</c:v>
                </c:pt>
                <c:pt idx="94">
                  <c:v>2339</c:v>
                </c:pt>
                <c:pt idx="95">
                  <c:v>2344</c:v>
                </c:pt>
                <c:pt idx="96">
                  <c:v>2349</c:v>
                </c:pt>
                <c:pt idx="97">
                  <c:v>2358</c:v>
                </c:pt>
                <c:pt idx="98">
                  <c:v>2377</c:v>
                </c:pt>
                <c:pt idx="99">
                  <c:v>2379</c:v>
                </c:pt>
                <c:pt idx="100">
                  <c:v>2399</c:v>
                </c:pt>
                <c:pt idx="101">
                  <c:v>2416</c:v>
                </c:pt>
                <c:pt idx="102">
                  <c:v>2420</c:v>
                </c:pt>
                <c:pt idx="103">
                  <c:v>2443</c:v>
                </c:pt>
                <c:pt idx="104">
                  <c:v>2450</c:v>
                </c:pt>
                <c:pt idx="105">
                  <c:v>2451</c:v>
                </c:pt>
                <c:pt idx="106">
                  <c:v>2457</c:v>
                </c:pt>
                <c:pt idx="107">
                  <c:v>2466</c:v>
                </c:pt>
                <c:pt idx="108">
                  <c:v>2466</c:v>
                </c:pt>
                <c:pt idx="109">
                  <c:v>2468</c:v>
                </c:pt>
                <c:pt idx="110">
                  <c:v>2474</c:v>
                </c:pt>
                <c:pt idx="111">
                  <c:v>2478</c:v>
                </c:pt>
                <c:pt idx="112">
                  <c:v>2485</c:v>
                </c:pt>
                <c:pt idx="113">
                  <c:v>2498</c:v>
                </c:pt>
                <c:pt idx="114">
                  <c:v>2501</c:v>
                </c:pt>
                <c:pt idx="115">
                  <c:v>2518</c:v>
                </c:pt>
                <c:pt idx="116">
                  <c:v>2522</c:v>
                </c:pt>
                <c:pt idx="117">
                  <c:v>2528</c:v>
                </c:pt>
                <c:pt idx="118">
                  <c:v>2532</c:v>
                </c:pt>
                <c:pt idx="119">
                  <c:v>2537</c:v>
                </c:pt>
                <c:pt idx="120">
                  <c:v>2560</c:v>
                </c:pt>
                <c:pt idx="121">
                  <c:v>2560.79</c:v>
                </c:pt>
                <c:pt idx="122">
                  <c:v>2564</c:v>
                </c:pt>
                <c:pt idx="123">
                  <c:v>2577</c:v>
                </c:pt>
                <c:pt idx="124">
                  <c:v>2582</c:v>
                </c:pt>
                <c:pt idx="125">
                  <c:v>2583</c:v>
                </c:pt>
                <c:pt idx="126">
                  <c:v>2588</c:v>
                </c:pt>
                <c:pt idx="127">
                  <c:v>2605</c:v>
                </c:pt>
                <c:pt idx="128">
                  <c:v>2613</c:v>
                </c:pt>
                <c:pt idx="129">
                  <c:v>2620</c:v>
                </c:pt>
                <c:pt idx="130">
                  <c:v>2625</c:v>
                </c:pt>
                <c:pt idx="131">
                  <c:v>2627</c:v>
                </c:pt>
                <c:pt idx="132">
                  <c:v>2633</c:v>
                </c:pt>
                <c:pt idx="133">
                  <c:v>2643</c:v>
                </c:pt>
                <c:pt idx="134">
                  <c:v>2660</c:v>
                </c:pt>
                <c:pt idx="135">
                  <c:v>2663</c:v>
                </c:pt>
                <c:pt idx="136">
                  <c:v>2673</c:v>
                </c:pt>
                <c:pt idx="137">
                  <c:v>2679</c:v>
                </c:pt>
                <c:pt idx="138">
                  <c:v>2680</c:v>
                </c:pt>
                <c:pt idx="139">
                  <c:v>2686</c:v>
                </c:pt>
                <c:pt idx="140">
                  <c:v>2719</c:v>
                </c:pt>
                <c:pt idx="141">
                  <c:v>2720</c:v>
                </c:pt>
                <c:pt idx="142">
                  <c:v>2721</c:v>
                </c:pt>
                <c:pt idx="143">
                  <c:v>2731</c:v>
                </c:pt>
                <c:pt idx="144">
                  <c:v>2748</c:v>
                </c:pt>
                <c:pt idx="145">
                  <c:v>2750</c:v>
                </c:pt>
                <c:pt idx="146">
                  <c:v>2760</c:v>
                </c:pt>
                <c:pt idx="147">
                  <c:v>2775</c:v>
                </c:pt>
                <c:pt idx="148">
                  <c:v>2795</c:v>
                </c:pt>
                <c:pt idx="149">
                  <c:v>2817</c:v>
                </c:pt>
                <c:pt idx="150">
                  <c:v>2825</c:v>
                </c:pt>
                <c:pt idx="151">
                  <c:v>2830</c:v>
                </c:pt>
                <c:pt idx="152">
                  <c:v>2837</c:v>
                </c:pt>
                <c:pt idx="153">
                  <c:v>2840</c:v>
                </c:pt>
                <c:pt idx="154">
                  <c:v>2857</c:v>
                </c:pt>
                <c:pt idx="155">
                  <c:v>2863</c:v>
                </c:pt>
                <c:pt idx="156">
                  <c:v>2869</c:v>
                </c:pt>
                <c:pt idx="157">
                  <c:v>2907</c:v>
                </c:pt>
                <c:pt idx="158">
                  <c:v>2945</c:v>
                </c:pt>
                <c:pt idx="159">
                  <c:v>2961</c:v>
                </c:pt>
                <c:pt idx="160">
                  <c:v>2966</c:v>
                </c:pt>
                <c:pt idx="161">
                  <c:v>2978</c:v>
                </c:pt>
                <c:pt idx="162">
                  <c:v>2981</c:v>
                </c:pt>
                <c:pt idx="163">
                  <c:v>2984</c:v>
                </c:pt>
                <c:pt idx="164">
                  <c:v>3001</c:v>
                </c:pt>
                <c:pt idx="165">
                  <c:v>3003</c:v>
                </c:pt>
                <c:pt idx="166">
                  <c:v>3025</c:v>
                </c:pt>
                <c:pt idx="167">
                  <c:v>3036</c:v>
                </c:pt>
                <c:pt idx="168">
                  <c:v>3046</c:v>
                </c:pt>
                <c:pt idx="169">
                  <c:v>3117</c:v>
                </c:pt>
                <c:pt idx="170">
                  <c:v>3119</c:v>
                </c:pt>
                <c:pt idx="171">
                  <c:v>3130</c:v>
                </c:pt>
                <c:pt idx="172">
                  <c:v>3160</c:v>
                </c:pt>
                <c:pt idx="173">
                  <c:v>3164</c:v>
                </c:pt>
                <c:pt idx="174">
                  <c:v>3170</c:v>
                </c:pt>
                <c:pt idx="175">
                  <c:v>3175</c:v>
                </c:pt>
                <c:pt idx="176">
                  <c:v>3194</c:v>
                </c:pt>
                <c:pt idx="177">
                  <c:v>3199</c:v>
                </c:pt>
                <c:pt idx="178">
                  <c:v>3201</c:v>
                </c:pt>
                <c:pt idx="179">
                  <c:v>3209</c:v>
                </c:pt>
                <c:pt idx="180">
                  <c:v>3284.11</c:v>
                </c:pt>
                <c:pt idx="181">
                  <c:v>3291</c:v>
                </c:pt>
                <c:pt idx="182">
                  <c:v>3304</c:v>
                </c:pt>
                <c:pt idx="183">
                  <c:v>3318</c:v>
                </c:pt>
                <c:pt idx="184">
                  <c:v>3336</c:v>
                </c:pt>
                <c:pt idx="185">
                  <c:v>3337</c:v>
                </c:pt>
                <c:pt idx="186">
                  <c:v>3338</c:v>
                </c:pt>
                <c:pt idx="187">
                  <c:v>3347</c:v>
                </c:pt>
                <c:pt idx="188">
                  <c:v>3359</c:v>
                </c:pt>
                <c:pt idx="189">
                  <c:v>3380</c:v>
                </c:pt>
                <c:pt idx="190">
                  <c:v>3381</c:v>
                </c:pt>
                <c:pt idx="191">
                  <c:v>3387</c:v>
                </c:pt>
                <c:pt idx="192">
                  <c:v>3474</c:v>
                </c:pt>
                <c:pt idx="193">
                  <c:v>3551</c:v>
                </c:pt>
                <c:pt idx="194">
                  <c:v>3576</c:v>
                </c:pt>
                <c:pt idx="195">
                  <c:v>3621</c:v>
                </c:pt>
                <c:pt idx="196">
                  <c:v>3633</c:v>
                </c:pt>
                <c:pt idx="197">
                  <c:v>3714</c:v>
                </c:pt>
                <c:pt idx="198">
                  <c:v>3716</c:v>
                </c:pt>
                <c:pt idx="199">
                  <c:v>3722</c:v>
                </c:pt>
                <c:pt idx="200">
                  <c:v>3758.4500000000007</c:v>
                </c:pt>
                <c:pt idx="201">
                  <c:v>3803</c:v>
                </c:pt>
                <c:pt idx="202">
                  <c:v>3821.3900000000008</c:v>
                </c:pt>
                <c:pt idx="203">
                  <c:v>3830</c:v>
                </c:pt>
                <c:pt idx="204">
                  <c:v>3832</c:v>
                </c:pt>
                <c:pt idx="205">
                  <c:v>3920</c:v>
                </c:pt>
                <c:pt idx="206">
                  <c:v>3983</c:v>
                </c:pt>
                <c:pt idx="207">
                  <c:v>4006.9999999999995</c:v>
                </c:pt>
                <c:pt idx="208">
                  <c:v>4075.38</c:v>
                </c:pt>
                <c:pt idx="209">
                  <c:v>4116</c:v>
                </c:pt>
                <c:pt idx="210">
                  <c:v>4174</c:v>
                </c:pt>
                <c:pt idx="211">
                  <c:v>4210.37</c:v>
                </c:pt>
                <c:pt idx="212">
                  <c:v>4228</c:v>
                </c:pt>
                <c:pt idx="213">
                  <c:v>4293</c:v>
                </c:pt>
                <c:pt idx="214">
                  <c:v>4375</c:v>
                </c:pt>
                <c:pt idx="215">
                  <c:v>4501</c:v>
                </c:pt>
                <c:pt idx="216">
                  <c:v>4503.5200000000004</c:v>
                </c:pt>
                <c:pt idx="217">
                  <c:v>5058</c:v>
                </c:pt>
              </c:numCache>
            </c:numRef>
          </c:val>
        </c:ser>
        <c:axId val="69995520"/>
        <c:axId val="70030464"/>
      </c:barChart>
      <c:lineChart>
        <c:grouping val="standard"/>
        <c:ser>
          <c:idx val="1"/>
          <c:order val="1"/>
          <c:tx>
            <c:strRef>
              <c:f>'Hypnotics and anxiolytics'!$C$2</c:f>
              <c:strCache>
                <c:ptCount val="1"/>
                <c:pt idx="0">
                  <c:v>England average</c:v>
                </c:pt>
              </c:strCache>
            </c:strRef>
          </c:tx>
          <c:marker>
            <c:symbol val="none"/>
          </c:marker>
          <c:val>
            <c:numRef>
              <c:f>'Hypnotics and anxiolytics'!$C$3:$C$220</c:f>
              <c:numCache>
                <c:formatCode>General</c:formatCode>
                <c:ptCount val="218"/>
                <c:pt idx="0">
                  <c:v>2542</c:v>
                </c:pt>
                <c:pt idx="1">
                  <c:v>2542</c:v>
                </c:pt>
                <c:pt idx="2">
                  <c:v>2542</c:v>
                </c:pt>
                <c:pt idx="3">
                  <c:v>2542</c:v>
                </c:pt>
                <c:pt idx="4">
                  <c:v>2542</c:v>
                </c:pt>
                <c:pt idx="5">
                  <c:v>2542</c:v>
                </c:pt>
                <c:pt idx="6">
                  <c:v>2542</c:v>
                </c:pt>
                <c:pt idx="7">
                  <c:v>2542</c:v>
                </c:pt>
                <c:pt idx="8">
                  <c:v>2542</c:v>
                </c:pt>
                <c:pt idx="9">
                  <c:v>2542</c:v>
                </c:pt>
                <c:pt idx="10">
                  <c:v>2542</c:v>
                </c:pt>
                <c:pt idx="11">
                  <c:v>2542</c:v>
                </c:pt>
                <c:pt idx="12">
                  <c:v>2542</c:v>
                </c:pt>
                <c:pt idx="13">
                  <c:v>2542</c:v>
                </c:pt>
                <c:pt idx="14">
                  <c:v>2542</c:v>
                </c:pt>
                <c:pt idx="15">
                  <c:v>2542</c:v>
                </c:pt>
                <c:pt idx="16">
                  <c:v>2542</c:v>
                </c:pt>
                <c:pt idx="17">
                  <c:v>2542</c:v>
                </c:pt>
                <c:pt idx="18">
                  <c:v>2542</c:v>
                </c:pt>
                <c:pt idx="19">
                  <c:v>2542</c:v>
                </c:pt>
                <c:pt idx="20">
                  <c:v>2542</c:v>
                </c:pt>
                <c:pt idx="21">
                  <c:v>2542</c:v>
                </c:pt>
                <c:pt idx="22">
                  <c:v>2542</c:v>
                </c:pt>
                <c:pt idx="23">
                  <c:v>2542</c:v>
                </c:pt>
                <c:pt idx="24">
                  <c:v>2542</c:v>
                </c:pt>
                <c:pt idx="25">
                  <c:v>2542</c:v>
                </c:pt>
                <c:pt idx="26">
                  <c:v>2542</c:v>
                </c:pt>
                <c:pt idx="27">
                  <c:v>2542</c:v>
                </c:pt>
                <c:pt idx="28">
                  <c:v>2542</c:v>
                </c:pt>
                <c:pt idx="29">
                  <c:v>2542</c:v>
                </c:pt>
                <c:pt idx="30">
                  <c:v>2542</c:v>
                </c:pt>
                <c:pt idx="31">
                  <c:v>2542</c:v>
                </c:pt>
                <c:pt idx="32">
                  <c:v>2542</c:v>
                </c:pt>
                <c:pt idx="33">
                  <c:v>2542</c:v>
                </c:pt>
                <c:pt idx="34">
                  <c:v>2542</c:v>
                </c:pt>
                <c:pt idx="35">
                  <c:v>2542</c:v>
                </c:pt>
                <c:pt idx="36">
                  <c:v>2542</c:v>
                </c:pt>
                <c:pt idx="37">
                  <c:v>2542</c:v>
                </c:pt>
                <c:pt idx="38">
                  <c:v>2542</c:v>
                </c:pt>
                <c:pt idx="39">
                  <c:v>2542</c:v>
                </c:pt>
                <c:pt idx="40">
                  <c:v>2542</c:v>
                </c:pt>
                <c:pt idx="41">
                  <c:v>2542</c:v>
                </c:pt>
                <c:pt idx="42">
                  <c:v>2542</c:v>
                </c:pt>
                <c:pt idx="43">
                  <c:v>2542</c:v>
                </c:pt>
                <c:pt idx="44">
                  <c:v>2542</c:v>
                </c:pt>
                <c:pt idx="45">
                  <c:v>2542</c:v>
                </c:pt>
                <c:pt idx="46">
                  <c:v>2542</c:v>
                </c:pt>
                <c:pt idx="47">
                  <c:v>2542</c:v>
                </c:pt>
                <c:pt idx="48">
                  <c:v>2542</c:v>
                </c:pt>
                <c:pt idx="49">
                  <c:v>2542</c:v>
                </c:pt>
                <c:pt idx="50">
                  <c:v>2542</c:v>
                </c:pt>
                <c:pt idx="51">
                  <c:v>2542</c:v>
                </c:pt>
                <c:pt idx="52">
                  <c:v>2542</c:v>
                </c:pt>
                <c:pt idx="53">
                  <c:v>2542</c:v>
                </c:pt>
                <c:pt idx="54">
                  <c:v>2542</c:v>
                </c:pt>
                <c:pt idx="55">
                  <c:v>2542</c:v>
                </c:pt>
                <c:pt idx="56">
                  <c:v>2542</c:v>
                </c:pt>
                <c:pt idx="57">
                  <c:v>2542</c:v>
                </c:pt>
                <c:pt idx="58">
                  <c:v>2542</c:v>
                </c:pt>
                <c:pt idx="59">
                  <c:v>2542</c:v>
                </c:pt>
                <c:pt idx="60">
                  <c:v>2542</c:v>
                </c:pt>
                <c:pt idx="61">
                  <c:v>2542</c:v>
                </c:pt>
                <c:pt idx="62">
                  <c:v>2542</c:v>
                </c:pt>
                <c:pt idx="63">
                  <c:v>2542</c:v>
                </c:pt>
                <c:pt idx="64">
                  <c:v>2542</c:v>
                </c:pt>
                <c:pt idx="65">
                  <c:v>2542</c:v>
                </c:pt>
                <c:pt idx="66">
                  <c:v>2542</c:v>
                </c:pt>
                <c:pt idx="67">
                  <c:v>2542</c:v>
                </c:pt>
                <c:pt idx="68">
                  <c:v>2542</c:v>
                </c:pt>
                <c:pt idx="69">
                  <c:v>2542</c:v>
                </c:pt>
                <c:pt idx="70">
                  <c:v>2542</c:v>
                </c:pt>
                <c:pt idx="71">
                  <c:v>2542</c:v>
                </c:pt>
                <c:pt idx="72">
                  <c:v>2542</c:v>
                </c:pt>
                <c:pt idx="73">
                  <c:v>2542</c:v>
                </c:pt>
                <c:pt idx="74">
                  <c:v>2542</c:v>
                </c:pt>
                <c:pt idx="75">
                  <c:v>2542</c:v>
                </c:pt>
                <c:pt idx="76">
                  <c:v>2542</c:v>
                </c:pt>
                <c:pt idx="77">
                  <c:v>2542</c:v>
                </c:pt>
                <c:pt idx="78">
                  <c:v>2542</c:v>
                </c:pt>
                <c:pt idx="79">
                  <c:v>2542</c:v>
                </c:pt>
                <c:pt idx="80">
                  <c:v>2542</c:v>
                </c:pt>
                <c:pt idx="81">
                  <c:v>2542</c:v>
                </c:pt>
                <c:pt idx="82">
                  <c:v>2542</c:v>
                </c:pt>
                <c:pt idx="83">
                  <c:v>2542</c:v>
                </c:pt>
                <c:pt idx="84">
                  <c:v>2542</c:v>
                </c:pt>
                <c:pt idx="85">
                  <c:v>2542</c:v>
                </c:pt>
                <c:pt idx="86">
                  <c:v>2542</c:v>
                </c:pt>
                <c:pt idx="87">
                  <c:v>2542</c:v>
                </c:pt>
                <c:pt idx="88">
                  <c:v>2542</c:v>
                </c:pt>
                <c:pt idx="89">
                  <c:v>2542</c:v>
                </c:pt>
                <c:pt idx="90">
                  <c:v>2542</c:v>
                </c:pt>
                <c:pt idx="91">
                  <c:v>2542</c:v>
                </c:pt>
                <c:pt idx="92">
                  <c:v>2542</c:v>
                </c:pt>
                <c:pt idx="93">
                  <c:v>2542</c:v>
                </c:pt>
                <c:pt idx="94">
                  <c:v>2542</c:v>
                </c:pt>
                <c:pt idx="95">
                  <c:v>2542</c:v>
                </c:pt>
                <c:pt idx="96">
                  <c:v>2542</c:v>
                </c:pt>
                <c:pt idx="97">
                  <c:v>2542</c:v>
                </c:pt>
                <c:pt idx="98">
                  <c:v>2542</c:v>
                </c:pt>
                <c:pt idx="99">
                  <c:v>2542</c:v>
                </c:pt>
                <c:pt idx="100">
                  <c:v>2542</c:v>
                </c:pt>
                <c:pt idx="101">
                  <c:v>2542</c:v>
                </c:pt>
                <c:pt idx="102">
                  <c:v>2542</c:v>
                </c:pt>
                <c:pt idx="103">
                  <c:v>2542</c:v>
                </c:pt>
                <c:pt idx="104">
                  <c:v>2542</c:v>
                </c:pt>
                <c:pt idx="105">
                  <c:v>2542</c:v>
                </c:pt>
                <c:pt idx="106">
                  <c:v>2542</c:v>
                </c:pt>
                <c:pt idx="107">
                  <c:v>2542</c:v>
                </c:pt>
                <c:pt idx="108">
                  <c:v>2542</c:v>
                </c:pt>
                <c:pt idx="109">
                  <c:v>2542</c:v>
                </c:pt>
                <c:pt idx="110">
                  <c:v>2542</c:v>
                </c:pt>
                <c:pt idx="111">
                  <c:v>2542</c:v>
                </c:pt>
                <c:pt idx="112">
                  <c:v>2542</c:v>
                </c:pt>
                <c:pt idx="113">
                  <c:v>2542</c:v>
                </c:pt>
                <c:pt idx="114">
                  <c:v>2542</c:v>
                </c:pt>
                <c:pt idx="115">
                  <c:v>2542</c:v>
                </c:pt>
                <c:pt idx="116">
                  <c:v>2542</c:v>
                </c:pt>
                <c:pt idx="117">
                  <c:v>2542</c:v>
                </c:pt>
                <c:pt idx="118">
                  <c:v>2542</c:v>
                </c:pt>
                <c:pt idx="119">
                  <c:v>2542</c:v>
                </c:pt>
                <c:pt idx="120">
                  <c:v>2542</c:v>
                </c:pt>
                <c:pt idx="121">
                  <c:v>2542</c:v>
                </c:pt>
                <c:pt idx="122">
                  <c:v>2542</c:v>
                </c:pt>
                <c:pt idx="123">
                  <c:v>2542</c:v>
                </c:pt>
                <c:pt idx="124">
                  <c:v>2542</c:v>
                </c:pt>
                <c:pt idx="125">
                  <c:v>2542</c:v>
                </c:pt>
                <c:pt idx="126">
                  <c:v>2542</c:v>
                </c:pt>
                <c:pt idx="127">
                  <c:v>2542</c:v>
                </c:pt>
                <c:pt idx="128">
                  <c:v>2542</c:v>
                </c:pt>
                <c:pt idx="129">
                  <c:v>2542</c:v>
                </c:pt>
                <c:pt idx="130">
                  <c:v>2542</c:v>
                </c:pt>
                <c:pt idx="131">
                  <c:v>2542</c:v>
                </c:pt>
                <c:pt idx="132">
                  <c:v>2542</c:v>
                </c:pt>
                <c:pt idx="133">
                  <c:v>2542</c:v>
                </c:pt>
                <c:pt idx="134">
                  <c:v>2542</c:v>
                </c:pt>
                <c:pt idx="135">
                  <c:v>2542</c:v>
                </c:pt>
                <c:pt idx="136">
                  <c:v>2542</c:v>
                </c:pt>
                <c:pt idx="137">
                  <c:v>2542</c:v>
                </c:pt>
                <c:pt idx="138">
                  <c:v>2542</c:v>
                </c:pt>
                <c:pt idx="139">
                  <c:v>2542</c:v>
                </c:pt>
                <c:pt idx="140">
                  <c:v>2542</c:v>
                </c:pt>
                <c:pt idx="141">
                  <c:v>2542</c:v>
                </c:pt>
                <c:pt idx="142">
                  <c:v>2542</c:v>
                </c:pt>
                <c:pt idx="143">
                  <c:v>2542</c:v>
                </c:pt>
                <c:pt idx="144">
                  <c:v>2542</c:v>
                </c:pt>
                <c:pt idx="145">
                  <c:v>2542</c:v>
                </c:pt>
                <c:pt idx="146">
                  <c:v>2542</c:v>
                </c:pt>
                <c:pt idx="147">
                  <c:v>2542</c:v>
                </c:pt>
                <c:pt idx="148">
                  <c:v>2542</c:v>
                </c:pt>
                <c:pt idx="149">
                  <c:v>2542</c:v>
                </c:pt>
                <c:pt idx="150">
                  <c:v>2542</c:v>
                </c:pt>
                <c:pt idx="151">
                  <c:v>2542</c:v>
                </c:pt>
                <c:pt idx="152">
                  <c:v>2542</c:v>
                </c:pt>
                <c:pt idx="153">
                  <c:v>2542</c:v>
                </c:pt>
                <c:pt idx="154">
                  <c:v>2542</c:v>
                </c:pt>
                <c:pt idx="155">
                  <c:v>2542</c:v>
                </c:pt>
                <c:pt idx="156">
                  <c:v>2542</c:v>
                </c:pt>
                <c:pt idx="157">
                  <c:v>2542</c:v>
                </c:pt>
                <c:pt idx="158">
                  <c:v>2542</c:v>
                </c:pt>
                <c:pt idx="159">
                  <c:v>2542</c:v>
                </c:pt>
                <c:pt idx="160">
                  <c:v>2542</c:v>
                </c:pt>
                <c:pt idx="161">
                  <c:v>2542</c:v>
                </c:pt>
                <c:pt idx="162">
                  <c:v>2542</c:v>
                </c:pt>
                <c:pt idx="163">
                  <c:v>2542</c:v>
                </c:pt>
                <c:pt idx="164">
                  <c:v>2542</c:v>
                </c:pt>
                <c:pt idx="165">
                  <c:v>2542</c:v>
                </c:pt>
                <c:pt idx="166">
                  <c:v>2542</c:v>
                </c:pt>
                <c:pt idx="167">
                  <c:v>2542</c:v>
                </c:pt>
                <c:pt idx="168">
                  <c:v>2542</c:v>
                </c:pt>
                <c:pt idx="169">
                  <c:v>2542</c:v>
                </c:pt>
                <c:pt idx="170">
                  <c:v>2542</c:v>
                </c:pt>
                <c:pt idx="171">
                  <c:v>2542</c:v>
                </c:pt>
                <c:pt idx="172">
                  <c:v>2542</c:v>
                </c:pt>
                <c:pt idx="173">
                  <c:v>2542</c:v>
                </c:pt>
                <c:pt idx="174">
                  <c:v>2542</c:v>
                </c:pt>
                <c:pt idx="175">
                  <c:v>2542</c:v>
                </c:pt>
                <c:pt idx="176">
                  <c:v>2542</c:v>
                </c:pt>
                <c:pt idx="177">
                  <c:v>2542</c:v>
                </c:pt>
                <c:pt idx="178">
                  <c:v>2542</c:v>
                </c:pt>
                <c:pt idx="179">
                  <c:v>2542</c:v>
                </c:pt>
                <c:pt idx="180">
                  <c:v>2542</c:v>
                </c:pt>
                <c:pt idx="181">
                  <c:v>2542</c:v>
                </c:pt>
                <c:pt idx="182">
                  <c:v>2542</c:v>
                </c:pt>
                <c:pt idx="183">
                  <c:v>2542</c:v>
                </c:pt>
                <c:pt idx="184">
                  <c:v>2542</c:v>
                </c:pt>
                <c:pt idx="185">
                  <c:v>2542</c:v>
                </c:pt>
                <c:pt idx="186">
                  <c:v>2542</c:v>
                </c:pt>
                <c:pt idx="187">
                  <c:v>2542</c:v>
                </c:pt>
                <c:pt idx="188">
                  <c:v>2542</c:v>
                </c:pt>
                <c:pt idx="189">
                  <c:v>2542</c:v>
                </c:pt>
                <c:pt idx="190">
                  <c:v>2542</c:v>
                </c:pt>
                <c:pt idx="191">
                  <c:v>2542</c:v>
                </c:pt>
                <c:pt idx="192">
                  <c:v>2542</c:v>
                </c:pt>
                <c:pt idx="193">
                  <c:v>2542</c:v>
                </c:pt>
                <c:pt idx="194">
                  <c:v>2542</c:v>
                </c:pt>
                <c:pt idx="195">
                  <c:v>2542</c:v>
                </c:pt>
                <c:pt idx="196">
                  <c:v>2542</c:v>
                </c:pt>
                <c:pt idx="197">
                  <c:v>2542</c:v>
                </c:pt>
                <c:pt idx="198">
                  <c:v>2542</c:v>
                </c:pt>
                <c:pt idx="199">
                  <c:v>2542</c:v>
                </c:pt>
                <c:pt idx="200">
                  <c:v>2542</c:v>
                </c:pt>
                <c:pt idx="201">
                  <c:v>2542</c:v>
                </c:pt>
                <c:pt idx="202">
                  <c:v>2542</c:v>
                </c:pt>
                <c:pt idx="203">
                  <c:v>2542</c:v>
                </c:pt>
                <c:pt idx="204">
                  <c:v>2542</c:v>
                </c:pt>
                <c:pt idx="205">
                  <c:v>2542</c:v>
                </c:pt>
                <c:pt idx="206">
                  <c:v>2542</c:v>
                </c:pt>
                <c:pt idx="207">
                  <c:v>2542</c:v>
                </c:pt>
                <c:pt idx="208">
                  <c:v>2542</c:v>
                </c:pt>
                <c:pt idx="209">
                  <c:v>2542</c:v>
                </c:pt>
                <c:pt idx="210">
                  <c:v>2542</c:v>
                </c:pt>
                <c:pt idx="211">
                  <c:v>2542</c:v>
                </c:pt>
                <c:pt idx="212">
                  <c:v>2542</c:v>
                </c:pt>
                <c:pt idx="213">
                  <c:v>2542</c:v>
                </c:pt>
                <c:pt idx="214">
                  <c:v>2542</c:v>
                </c:pt>
                <c:pt idx="215">
                  <c:v>2542</c:v>
                </c:pt>
                <c:pt idx="216">
                  <c:v>2542</c:v>
                </c:pt>
                <c:pt idx="217">
                  <c:v>2542</c:v>
                </c:pt>
              </c:numCache>
            </c:numRef>
          </c:val>
        </c:ser>
        <c:ser>
          <c:idx val="2"/>
          <c:order val="2"/>
          <c:tx>
            <c:strRef>
              <c:f>'Hypnotics and anxiolytics'!$D$2</c:f>
              <c:strCache>
                <c:ptCount val="1"/>
                <c:pt idx="0">
                  <c:v>Wales average</c:v>
                </c:pt>
              </c:strCache>
            </c:strRef>
          </c:tx>
          <c:marker>
            <c:symbol val="none"/>
          </c:marker>
          <c:val>
            <c:numRef>
              <c:f>'Hypnotics and anxiolytics'!$D$3:$D$220</c:f>
              <c:numCache>
                <c:formatCode>General</c:formatCode>
                <c:ptCount val="218"/>
                <c:pt idx="0">
                  <c:v>3861</c:v>
                </c:pt>
                <c:pt idx="1">
                  <c:v>3861</c:v>
                </c:pt>
                <c:pt idx="2">
                  <c:v>3861</c:v>
                </c:pt>
                <c:pt idx="3">
                  <c:v>3861</c:v>
                </c:pt>
                <c:pt idx="4">
                  <c:v>3861</c:v>
                </c:pt>
                <c:pt idx="5">
                  <c:v>3861</c:v>
                </c:pt>
                <c:pt idx="6">
                  <c:v>3861</c:v>
                </c:pt>
                <c:pt idx="7">
                  <c:v>3861</c:v>
                </c:pt>
                <c:pt idx="8">
                  <c:v>3861</c:v>
                </c:pt>
                <c:pt idx="9">
                  <c:v>3861</c:v>
                </c:pt>
                <c:pt idx="10">
                  <c:v>3861</c:v>
                </c:pt>
                <c:pt idx="11">
                  <c:v>3861</c:v>
                </c:pt>
                <c:pt idx="12">
                  <c:v>3861</c:v>
                </c:pt>
                <c:pt idx="13">
                  <c:v>3861</c:v>
                </c:pt>
                <c:pt idx="14">
                  <c:v>3861</c:v>
                </c:pt>
                <c:pt idx="15">
                  <c:v>3861</c:v>
                </c:pt>
                <c:pt idx="16">
                  <c:v>3861</c:v>
                </c:pt>
                <c:pt idx="17">
                  <c:v>3861</c:v>
                </c:pt>
                <c:pt idx="18">
                  <c:v>3861</c:v>
                </c:pt>
                <c:pt idx="19">
                  <c:v>3861</c:v>
                </c:pt>
                <c:pt idx="20">
                  <c:v>3861</c:v>
                </c:pt>
                <c:pt idx="21">
                  <c:v>3861</c:v>
                </c:pt>
                <c:pt idx="22">
                  <c:v>3861</c:v>
                </c:pt>
                <c:pt idx="23">
                  <c:v>3861</c:v>
                </c:pt>
                <c:pt idx="24">
                  <c:v>3861</c:v>
                </c:pt>
                <c:pt idx="25">
                  <c:v>3861</c:v>
                </c:pt>
                <c:pt idx="26">
                  <c:v>3861</c:v>
                </c:pt>
                <c:pt idx="27">
                  <c:v>3861</c:v>
                </c:pt>
                <c:pt idx="28">
                  <c:v>3861</c:v>
                </c:pt>
                <c:pt idx="29">
                  <c:v>3861</c:v>
                </c:pt>
                <c:pt idx="30">
                  <c:v>3861</c:v>
                </c:pt>
                <c:pt idx="31">
                  <c:v>3861</c:v>
                </c:pt>
                <c:pt idx="32">
                  <c:v>3861</c:v>
                </c:pt>
                <c:pt idx="33">
                  <c:v>3861</c:v>
                </c:pt>
                <c:pt idx="34">
                  <c:v>3861</c:v>
                </c:pt>
                <c:pt idx="35">
                  <c:v>3861</c:v>
                </c:pt>
                <c:pt idx="36">
                  <c:v>3861</c:v>
                </c:pt>
                <c:pt idx="37">
                  <c:v>3861</c:v>
                </c:pt>
                <c:pt idx="38">
                  <c:v>3861</c:v>
                </c:pt>
                <c:pt idx="39">
                  <c:v>3861</c:v>
                </c:pt>
                <c:pt idx="40">
                  <c:v>3861</c:v>
                </c:pt>
                <c:pt idx="41">
                  <c:v>3861</c:v>
                </c:pt>
                <c:pt idx="42">
                  <c:v>3861</c:v>
                </c:pt>
                <c:pt idx="43">
                  <c:v>3861</c:v>
                </c:pt>
                <c:pt idx="44">
                  <c:v>3861</c:v>
                </c:pt>
                <c:pt idx="45">
                  <c:v>3861</c:v>
                </c:pt>
                <c:pt idx="46">
                  <c:v>3861</c:v>
                </c:pt>
                <c:pt idx="47">
                  <c:v>3861</c:v>
                </c:pt>
                <c:pt idx="48">
                  <c:v>3861</c:v>
                </c:pt>
                <c:pt idx="49">
                  <c:v>3861</c:v>
                </c:pt>
                <c:pt idx="50">
                  <c:v>3861</c:v>
                </c:pt>
                <c:pt idx="51">
                  <c:v>3861</c:v>
                </c:pt>
                <c:pt idx="52">
                  <c:v>3861</c:v>
                </c:pt>
                <c:pt idx="53">
                  <c:v>3861</c:v>
                </c:pt>
                <c:pt idx="54">
                  <c:v>3861</c:v>
                </c:pt>
                <c:pt idx="55">
                  <c:v>3861</c:v>
                </c:pt>
                <c:pt idx="56">
                  <c:v>3861</c:v>
                </c:pt>
                <c:pt idx="57">
                  <c:v>3861</c:v>
                </c:pt>
                <c:pt idx="58">
                  <c:v>3861</c:v>
                </c:pt>
                <c:pt idx="59">
                  <c:v>3861</c:v>
                </c:pt>
                <c:pt idx="60">
                  <c:v>3861</c:v>
                </c:pt>
                <c:pt idx="61">
                  <c:v>3861</c:v>
                </c:pt>
                <c:pt idx="62">
                  <c:v>3861</c:v>
                </c:pt>
                <c:pt idx="63">
                  <c:v>3861</c:v>
                </c:pt>
                <c:pt idx="64">
                  <c:v>3861</c:v>
                </c:pt>
                <c:pt idx="65">
                  <c:v>3861</c:v>
                </c:pt>
                <c:pt idx="66">
                  <c:v>3861</c:v>
                </c:pt>
                <c:pt idx="67">
                  <c:v>3861</c:v>
                </c:pt>
                <c:pt idx="68">
                  <c:v>3861</c:v>
                </c:pt>
                <c:pt idx="69">
                  <c:v>3861</c:v>
                </c:pt>
                <c:pt idx="70">
                  <c:v>3861</c:v>
                </c:pt>
                <c:pt idx="71">
                  <c:v>3861</c:v>
                </c:pt>
                <c:pt idx="72">
                  <c:v>3861</c:v>
                </c:pt>
                <c:pt idx="73">
                  <c:v>3861</c:v>
                </c:pt>
                <c:pt idx="74">
                  <c:v>3861</c:v>
                </c:pt>
                <c:pt idx="75">
                  <c:v>3861</c:v>
                </c:pt>
                <c:pt idx="76">
                  <c:v>3861</c:v>
                </c:pt>
                <c:pt idx="77">
                  <c:v>3861</c:v>
                </c:pt>
                <c:pt idx="78">
                  <c:v>3861</c:v>
                </c:pt>
                <c:pt idx="79">
                  <c:v>3861</c:v>
                </c:pt>
                <c:pt idx="80">
                  <c:v>3861</c:v>
                </c:pt>
                <c:pt idx="81">
                  <c:v>3861</c:v>
                </c:pt>
                <c:pt idx="82">
                  <c:v>3861</c:v>
                </c:pt>
                <c:pt idx="83">
                  <c:v>3861</c:v>
                </c:pt>
                <c:pt idx="84">
                  <c:v>3861</c:v>
                </c:pt>
                <c:pt idx="85">
                  <c:v>3861</c:v>
                </c:pt>
                <c:pt idx="86">
                  <c:v>3861</c:v>
                </c:pt>
                <c:pt idx="87">
                  <c:v>3861</c:v>
                </c:pt>
                <c:pt idx="88">
                  <c:v>3861</c:v>
                </c:pt>
                <c:pt idx="89">
                  <c:v>3861</c:v>
                </c:pt>
                <c:pt idx="90">
                  <c:v>3861</c:v>
                </c:pt>
                <c:pt idx="91">
                  <c:v>3861</c:v>
                </c:pt>
                <c:pt idx="92">
                  <c:v>3861</c:v>
                </c:pt>
                <c:pt idx="93">
                  <c:v>3861</c:v>
                </c:pt>
                <c:pt idx="94">
                  <c:v>3861</c:v>
                </c:pt>
                <c:pt idx="95">
                  <c:v>3861</c:v>
                </c:pt>
                <c:pt idx="96">
                  <c:v>3861</c:v>
                </c:pt>
                <c:pt idx="97">
                  <c:v>3861</c:v>
                </c:pt>
                <c:pt idx="98">
                  <c:v>3861</c:v>
                </c:pt>
                <c:pt idx="99">
                  <c:v>3861</c:v>
                </c:pt>
                <c:pt idx="100">
                  <c:v>3861</c:v>
                </c:pt>
                <c:pt idx="101">
                  <c:v>3861</c:v>
                </c:pt>
                <c:pt idx="102">
                  <c:v>3861</c:v>
                </c:pt>
                <c:pt idx="103">
                  <c:v>3861</c:v>
                </c:pt>
                <c:pt idx="104">
                  <c:v>3861</c:v>
                </c:pt>
                <c:pt idx="105">
                  <c:v>3861</c:v>
                </c:pt>
                <c:pt idx="106">
                  <c:v>3861</c:v>
                </c:pt>
                <c:pt idx="107">
                  <c:v>3861</c:v>
                </c:pt>
                <c:pt idx="108">
                  <c:v>3861</c:v>
                </c:pt>
                <c:pt idx="109">
                  <c:v>3861</c:v>
                </c:pt>
                <c:pt idx="110">
                  <c:v>3861</c:v>
                </c:pt>
                <c:pt idx="111">
                  <c:v>3861</c:v>
                </c:pt>
                <c:pt idx="112">
                  <c:v>3861</c:v>
                </c:pt>
                <c:pt idx="113">
                  <c:v>3861</c:v>
                </c:pt>
                <c:pt idx="114">
                  <c:v>3861</c:v>
                </c:pt>
                <c:pt idx="115">
                  <c:v>3861</c:v>
                </c:pt>
                <c:pt idx="116">
                  <c:v>3861</c:v>
                </c:pt>
                <c:pt idx="117">
                  <c:v>3861</c:v>
                </c:pt>
                <c:pt idx="118">
                  <c:v>3861</c:v>
                </c:pt>
                <c:pt idx="119">
                  <c:v>3861</c:v>
                </c:pt>
                <c:pt idx="120">
                  <c:v>3861</c:v>
                </c:pt>
                <c:pt idx="121">
                  <c:v>3861</c:v>
                </c:pt>
                <c:pt idx="122">
                  <c:v>3861</c:v>
                </c:pt>
                <c:pt idx="123">
                  <c:v>3861</c:v>
                </c:pt>
                <c:pt idx="124">
                  <c:v>3861</c:v>
                </c:pt>
                <c:pt idx="125">
                  <c:v>3861</c:v>
                </c:pt>
                <c:pt idx="126">
                  <c:v>3861</c:v>
                </c:pt>
                <c:pt idx="127">
                  <c:v>3861</c:v>
                </c:pt>
                <c:pt idx="128">
                  <c:v>3861</c:v>
                </c:pt>
                <c:pt idx="129">
                  <c:v>3861</c:v>
                </c:pt>
                <c:pt idx="130">
                  <c:v>3861</c:v>
                </c:pt>
                <c:pt idx="131">
                  <c:v>3861</c:v>
                </c:pt>
                <c:pt idx="132">
                  <c:v>3861</c:v>
                </c:pt>
                <c:pt idx="133">
                  <c:v>3861</c:v>
                </c:pt>
                <c:pt idx="134">
                  <c:v>3861</c:v>
                </c:pt>
                <c:pt idx="135">
                  <c:v>3861</c:v>
                </c:pt>
                <c:pt idx="136">
                  <c:v>3861</c:v>
                </c:pt>
                <c:pt idx="137">
                  <c:v>3861</c:v>
                </c:pt>
                <c:pt idx="138">
                  <c:v>3861</c:v>
                </c:pt>
                <c:pt idx="139">
                  <c:v>3861</c:v>
                </c:pt>
                <c:pt idx="140">
                  <c:v>3861</c:v>
                </c:pt>
                <c:pt idx="141">
                  <c:v>3861</c:v>
                </c:pt>
                <c:pt idx="142">
                  <c:v>3861</c:v>
                </c:pt>
                <c:pt idx="143">
                  <c:v>3861</c:v>
                </c:pt>
                <c:pt idx="144">
                  <c:v>3861</c:v>
                </c:pt>
                <c:pt idx="145">
                  <c:v>3861</c:v>
                </c:pt>
                <c:pt idx="146">
                  <c:v>3861</c:v>
                </c:pt>
                <c:pt idx="147">
                  <c:v>3861</c:v>
                </c:pt>
                <c:pt idx="148">
                  <c:v>3861</c:v>
                </c:pt>
                <c:pt idx="149">
                  <c:v>3861</c:v>
                </c:pt>
                <c:pt idx="150">
                  <c:v>3861</c:v>
                </c:pt>
                <c:pt idx="151">
                  <c:v>3861</c:v>
                </c:pt>
                <c:pt idx="152">
                  <c:v>3861</c:v>
                </c:pt>
                <c:pt idx="153">
                  <c:v>3861</c:v>
                </c:pt>
                <c:pt idx="154">
                  <c:v>3861</c:v>
                </c:pt>
                <c:pt idx="155">
                  <c:v>3861</c:v>
                </c:pt>
                <c:pt idx="156">
                  <c:v>3861</c:v>
                </c:pt>
                <c:pt idx="157">
                  <c:v>3861</c:v>
                </c:pt>
                <c:pt idx="158">
                  <c:v>3861</c:v>
                </c:pt>
                <c:pt idx="159">
                  <c:v>3861</c:v>
                </c:pt>
                <c:pt idx="160">
                  <c:v>3861</c:v>
                </c:pt>
                <c:pt idx="161">
                  <c:v>3861</c:v>
                </c:pt>
                <c:pt idx="162">
                  <c:v>3861</c:v>
                </c:pt>
                <c:pt idx="163">
                  <c:v>3861</c:v>
                </c:pt>
                <c:pt idx="164">
                  <c:v>3861</c:v>
                </c:pt>
                <c:pt idx="165">
                  <c:v>3861</c:v>
                </c:pt>
                <c:pt idx="166">
                  <c:v>3861</c:v>
                </c:pt>
                <c:pt idx="167">
                  <c:v>3861</c:v>
                </c:pt>
                <c:pt idx="168">
                  <c:v>3861</c:v>
                </c:pt>
                <c:pt idx="169">
                  <c:v>3861</c:v>
                </c:pt>
                <c:pt idx="170">
                  <c:v>3861</c:v>
                </c:pt>
                <c:pt idx="171">
                  <c:v>3861</c:v>
                </c:pt>
                <c:pt idx="172">
                  <c:v>3861</c:v>
                </c:pt>
                <c:pt idx="173">
                  <c:v>3861</c:v>
                </c:pt>
                <c:pt idx="174">
                  <c:v>3861</c:v>
                </c:pt>
                <c:pt idx="175">
                  <c:v>3861</c:v>
                </c:pt>
                <c:pt idx="176">
                  <c:v>3861</c:v>
                </c:pt>
                <c:pt idx="177">
                  <c:v>3861</c:v>
                </c:pt>
                <c:pt idx="178">
                  <c:v>3861</c:v>
                </c:pt>
                <c:pt idx="179">
                  <c:v>3861</c:v>
                </c:pt>
                <c:pt idx="180">
                  <c:v>3861</c:v>
                </c:pt>
                <c:pt idx="181">
                  <c:v>3861</c:v>
                </c:pt>
                <c:pt idx="182">
                  <c:v>3861</c:v>
                </c:pt>
                <c:pt idx="183">
                  <c:v>3861</c:v>
                </c:pt>
                <c:pt idx="184">
                  <c:v>3861</c:v>
                </c:pt>
                <c:pt idx="185">
                  <c:v>3861</c:v>
                </c:pt>
                <c:pt idx="186">
                  <c:v>3861</c:v>
                </c:pt>
                <c:pt idx="187">
                  <c:v>3861</c:v>
                </c:pt>
                <c:pt idx="188">
                  <c:v>3861</c:v>
                </c:pt>
                <c:pt idx="189">
                  <c:v>3861</c:v>
                </c:pt>
                <c:pt idx="190">
                  <c:v>3861</c:v>
                </c:pt>
                <c:pt idx="191">
                  <c:v>3861</c:v>
                </c:pt>
                <c:pt idx="192">
                  <c:v>3861</c:v>
                </c:pt>
                <c:pt idx="193">
                  <c:v>3861</c:v>
                </c:pt>
                <c:pt idx="194">
                  <c:v>3861</c:v>
                </c:pt>
                <c:pt idx="195">
                  <c:v>3861</c:v>
                </c:pt>
                <c:pt idx="196">
                  <c:v>3861</c:v>
                </c:pt>
                <c:pt idx="197">
                  <c:v>3861</c:v>
                </c:pt>
                <c:pt idx="198">
                  <c:v>3861</c:v>
                </c:pt>
                <c:pt idx="199">
                  <c:v>3861</c:v>
                </c:pt>
                <c:pt idx="200">
                  <c:v>3861</c:v>
                </c:pt>
                <c:pt idx="201">
                  <c:v>3861</c:v>
                </c:pt>
                <c:pt idx="202">
                  <c:v>3861</c:v>
                </c:pt>
                <c:pt idx="203">
                  <c:v>3861</c:v>
                </c:pt>
                <c:pt idx="204">
                  <c:v>3861</c:v>
                </c:pt>
                <c:pt idx="205">
                  <c:v>3861</c:v>
                </c:pt>
                <c:pt idx="206">
                  <c:v>3861</c:v>
                </c:pt>
                <c:pt idx="207">
                  <c:v>3861</c:v>
                </c:pt>
                <c:pt idx="208">
                  <c:v>3861</c:v>
                </c:pt>
                <c:pt idx="209">
                  <c:v>3861</c:v>
                </c:pt>
                <c:pt idx="210">
                  <c:v>3861</c:v>
                </c:pt>
                <c:pt idx="211">
                  <c:v>3861</c:v>
                </c:pt>
                <c:pt idx="212">
                  <c:v>3861</c:v>
                </c:pt>
                <c:pt idx="213">
                  <c:v>3861</c:v>
                </c:pt>
                <c:pt idx="214">
                  <c:v>3861</c:v>
                </c:pt>
                <c:pt idx="215">
                  <c:v>3861</c:v>
                </c:pt>
                <c:pt idx="216">
                  <c:v>3861</c:v>
                </c:pt>
                <c:pt idx="217">
                  <c:v>3861</c:v>
                </c:pt>
              </c:numCache>
            </c:numRef>
          </c:val>
        </c:ser>
        <c:marker val="1"/>
        <c:axId val="69995520"/>
        <c:axId val="70030464"/>
      </c:lineChart>
      <c:catAx>
        <c:axId val="69995520"/>
        <c:scaling>
          <c:orientation val="minMax"/>
        </c:scaling>
        <c:delete val="1"/>
        <c:axPos val="b"/>
        <c:title>
          <c:tx>
            <c:rich>
              <a:bodyPr/>
              <a:lstStyle/>
              <a:p>
                <a:pPr>
                  <a:defRPr sz="800">
                    <a:latin typeface="Arial" pitchFamily="34" charset="0"/>
                    <a:cs typeface="Arial" pitchFamily="34" charset="0"/>
                  </a:defRPr>
                </a:pPr>
                <a:r>
                  <a:rPr lang="en-US" sz="800">
                    <a:latin typeface="Arial" pitchFamily="34" charset="0"/>
                    <a:cs typeface="Arial" pitchFamily="34" charset="0"/>
                  </a:rPr>
                  <a:t>CCG / HB</a:t>
                </a:r>
              </a:p>
            </c:rich>
          </c:tx>
          <c:layout>
            <c:manualLayout>
              <c:xMode val="edge"/>
              <c:yMode val="edge"/>
              <c:x val="0.50788595016167692"/>
              <c:y val="0.9674500524282228"/>
            </c:manualLayout>
          </c:layout>
        </c:title>
        <c:tickLblPos val="none"/>
        <c:crossAx val="70030464"/>
        <c:crosses val="autoZero"/>
        <c:auto val="1"/>
        <c:lblAlgn val="ctr"/>
        <c:lblOffset val="100"/>
      </c:catAx>
      <c:valAx>
        <c:axId val="70030464"/>
        <c:scaling>
          <c:orientation val="minMax"/>
          <c:max val="5000"/>
        </c:scaling>
        <c:axPos val="l"/>
        <c:majorGridlines/>
        <c:title>
          <c:tx>
            <c:rich>
              <a:bodyPr rot="-5400000" vert="horz"/>
              <a:lstStyle/>
              <a:p>
                <a:pPr>
                  <a:defRPr sz="800">
                    <a:latin typeface="Arial" pitchFamily="34" charset="0"/>
                    <a:cs typeface="Arial" pitchFamily="34" charset="0"/>
                  </a:defRPr>
                </a:pPr>
                <a:r>
                  <a:rPr lang="en-US" sz="800">
                    <a:latin typeface="Arial" pitchFamily="34" charset="0"/>
                    <a:cs typeface="Arial" pitchFamily="34" charset="0"/>
                  </a:rPr>
                  <a:t>ADQs / 1,000 STAR-PUs</a:t>
                </a:r>
              </a:p>
            </c:rich>
          </c:tx>
          <c:layout>
            <c:manualLayout>
              <c:xMode val="edge"/>
              <c:yMode val="edge"/>
              <c:x val="1.9826056842081607E-3"/>
              <c:y val="0.37800556764804594"/>
            </c:manualLayout>
          </c:layout>
        </c:title>
        <c:numFmt formatCode="#,##0" sourceLinked="0"/>
        <c:tickLblPos val="nextTo"/>
        <c:txPr>
          <a:bodyPr/>
          <a:lstStyle/>
          <a:p>
            <a:pPr>
              <a:defRPr sz="800">
                <a:latin typeface="Arial" pitchFamily="34" charset="0"/>
                <a:cs typeface="Arial" pitchFamily="34" charset="0"/>
              </a:defRPr>
            </a:pPr>
            <a:endParaRPr lang="en-US"/>
          </a:p>
        </c:txPr>
        <c:crossAx val="69995520"/>
        <c:crosses val="autoZero"/>
        <c:crossBetween val="between"/>
        <c:majorUnit val="1000"/>
      </c:valAx>
    </c:plotArea>
    <c:legend>
      <c:legendPos val="r"/>
      <c:legendEntry>
        <c:idx val="0"/>
        <c:delete val="1"/>
      </c:legendEntry>
      <c:layout>
        <c:manualLayout>
          <c:xMode val="edge"/>
          <c:yMode val="edge"/>
          <c:x val="0.11924188143834152"/>
          <c:y val="6.9827425137834007E-2"/>
          <c:w val="0.15549217077483349"/>
          <c:h val="5.8780852651510979E-2"/>
        </c:manualLayout>
      </c:layout>
      <c:overlay val="1"/>
      <c:txPr>
        <a:bodyPr/>
        <a:lstStyle/>
        <a:p>
          <a:pPr>
            <a:defRPr sz="900">
              <a:latin typeface="Arial" pitchFamily="34" charset="0"/>
              <a:cs typeface="Arial" pitchFamily="34" charset="0"/>
            </a:defRPr>
          </a:pPr>
          <a:endParaRPr lang="en-US"/>
        </a:p>
      </c:txPr>
    </c:legend>
    <c:plotVisOnly val="1"/>
    <c:dispBlanksAs val="gap"/>
  </c:chart>
  <c:spPr>
    <a:ln>
      <a:noFill/>
    </a:ln>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7.8704627352623527E-2"/>
          <c:y val="3.1577444851588379E-2"/>
          <c:w val="0.89807498818277087"/>
          <c:h val="0.89899504759534266"/>
        </c:manualLayout>
      </c:layout>
      <c:barChart>
        <c:barDir val="col"/>
        <c:grouping val="clustered"/>
        <c:ser>
          <c:idx val="0"/>
          <c:order val="0"/>
          <c:tx>
            <c:strRef>
              <c:f>Morphine!$D$1</c:f>
              <c:strCache>
                <c:ptCount val="1"/>
                <c:pt idx="0">
                  <c:v>Percentage</c:v>
                </c:pt>
              </c:strCache>
            </c:strRef>
          </c:tx>
          <c:spPr>
            <a:solidFill>
              <a:schemeClr val="tx2">
                <a:lumMod val="60000"/>
                <a:lumOff val="40000"/>
              </a:schemeClr>
            </a:solidFill>
            <a:ln>
              <a:noFill/>
            </a:ln>
          </c:spPr>
          <c:dPt>
            <c:idx val="17"/>
            <c:spPr>
              <a:solidFill>
                <a:srgbClr val="558ED5"/>
              </a:solidFill>
              <a:ln>
                <a:noFill/>
              </a:ln>
            </c:spPr>
          </c:dPt>
          <c:dPt>
            <c:idx val="18"/>
            <c:spPr>
              <a:solidFill>
                <a:schemeClr val="tx1"/>
              </a:solidFill>
              <a:ln>
                <a:noFill/>
              </a:ln>
            </c:spPr>
          </c:dPt>
          <c:dPt>
            <c:idx val="25"/>
            <c:spPr>
              <a:solidFill>
                <a:schemeClr val="tx1"/>
              </a:solidFill>
              <a:ln>
                <a:noFill/>
              </a:ln>
            </c:spPr>
          </c:dPt>
          <c:dPt>
            <c:idx val="26"/>
            <c:spPr>
              <a:solidFill>
                <a:srgbClr val="558ED5"/>
              </a:solidFill>
              <a:ln>
                <a:noFill/>
              </a:ln>
            </c:spPr>
          </c:dPt>
          <c:dPt>
            <c:idx val="28"/>
            <c:spPr>
              <a:solidFill>
                <a:schemeClr val="tx1"/>
              </a:solidFill>
              <a:ln>
                <a:noFill/>
              </a:ln>
            </c:spPr>
          </c:dPt>
          <c:dPt>
            <c:idx val="32"/>
            <c:spPr>
              <a:solidFill>
                <a:srgbClr val="558ED5"/>
              </a:solidFill>
              <a:ln>
                <a:noFill/>
              </a:ln>
            </c:spPr>
          </c:dPt>
          <c:dPt>
            <c:idx val="38"/>
            <c:spPr>
              <a:solidFill>
                <a:schemeClr val="tx1"/>
              </a:solidFill>
              <a:ln>
                <a:noFill/>
              </a:ln>
            </c:spPr>
          </c:dPt>
          <c:dPt>
            <c:idx val="39"/>
            <c:spPr>
              <a:solidFill>
                <a:srgbClr val="558ED5"/>
              </a:solidFill>
              <a:ln>
                <a:noFill/>
              </a:ln>
            </c:spPr>
          </c:dPt>
          <c:dPt>
            <c:idx val="50"/>
            <c:spPr>
              <a:solidFill>
                <a:schemeClr val="tx1"/>
              </a:solidFill>
              <a:ln>
                <a:noFill/>
              </a:ln>
            </c:spPr>
          </c:dPt>
          <c:dPt>
            <c:idx val="51"/>
            <c:spPr>
              <a:solidFill>
                <a:srgbClr val="558ED5"/>
              </a:solidFill>
              <a:ln>
                <a:noFill/>
              </a:ln>
            </c:spPr>
          </c:dPt>
          <c:dPt>
            <c:idx val="60"/>
            <c:spPr>
              <a:solidFill>
                <a:srgbClr val="558ED5"/>
              </a:solidFill>
              <a:ln>
                <a:noFill/>
              </a:ln>
            </c:spPr>
          </c:dPt>
          <c:dPt>
            <c:idx val="63"/>
            <c:spPr>
              <a:solidFill>
                <a:schemeClr val="tx1"/>
              </a:solidFill>
              <a:ln>
                <a:noFill/>
              </a:ln>
            </c:spPr>
          </c:dPt>
          <c:dPt>
            <c:idx val="74"/>
            <c:spPr>
              <a:solidFill>
                <a:srgbClr val="558ED5"/>
              </a:solidFill>
              <a:ln>
                <a:noFill/>
              </a:ln>
            </c:spPr>
          </c:dPt>
          <c:dPt>
            <c:idx val="76"/>
            <c:spPr>
              <a:solidFill>
                <a:srgbClr val="558ED5"/>
              </a:solidFill>
              <a:ln>
                <a:noFill/>
              </a:ln>
            </c:spPr>
          </c:dPt>
          <c:dPt>
            <c:idx val="133"/>
            <c:spPr>
              <a:solidFill>
                <a:schemeClr val="tx1"/>
              </a:solidFill>
              <a:ln>
                <a:noFill/>
              </a:ln>
            </c:spPr>
          </c:dPt>
          <c:dPt>
            <c:idx val="139"/>
            <c:spPr>
              <a:solidFill>
                <a:srgbClr val="558ED5"/>
              </a:solidFill>
              <a:ln>
                <a:noFill/>
              </a:ln>
            </c:spPr>
          </c:dPt>
          <c:dPt>
            <c:idx val="147"/>
            <c:spPr>
              <a:solidFill>
                <a:srgbClr val="558ED5"/>
              </a:solidFill>
              <a:ln>
                <a:noFill/>
              </a:ln>
            </c:spPr>
          </c:dPt>
          <c:cat>
            <c:strRef>
              <c:f>Morphine!$A$2:$A$219</c:f>
              <c:strCache>
                <c:ptCount val="218"/>
                <c:pt idx="0">
                  <c:v>PCT NEWCASTLE WEST CCG</c:v>
                </c:pt>
                <c:pt idx="1">
                  <c:v>PCT NEWCASTLE NORTH AND EAST CCG</c:v>
                </c:pt>
                <c:pt idx="2">
                  <c:v>PCT NORTHUMBERLAND CCG</c:v>
                </c:pt>
                <c:pt idx="3">
                  <c:v>PCT NORTH TYNESIDE CCG</c:v>
                </c:pt>
                <c:pt idx="4">
                  <c:v>PCT SOUTHERN DERBYSHIRE CCG</c:v>
                </c:pt>
                <c:pt idx="5">
                  <c:v>PCT SOUTH TEES CCG</c:v>
                </c:pt>
                <c:pt idx="6">
                  <c:v>PCT GREAT YARMOUTH &amp; WAVENEY CCG</c:v>
                </c:pt>
                <c:pt idx="7">
                  <c:v>PCT CORBY CCG</c:v>
                </c:pt>
                <c:pt idx="8">
                  <c:v>PCT DORSET CCG</c:v>
                </c:pt>
                <c:pt idx="9">
                  <c:v>PCT HARTLEPOOL AND STOCKTON-ON-TEES CCG</c:v>
                </c:pt>
                <c:pt idx="10">
                  <c:v>PCT OXFORDSHIRE CCG</c:v>
                </c:pt>
                <c:pt idx="11">
                  <c:v>PCT WYRE FOREST CCG</c:v>
                </c:pt>
                <c:pt idx="12">
                  <c:v>PCT SOLIHULL CCG</c:v>
                </c:pt>
                <c:pt idx="13">
                  <c:v>PCT EREWASH CCG</c:v>
                </c:pt>
                <c:pt idx="14">
                  <c:v>PCT SOUTH TYNESIDE CCG</c:v>
                </c:pt>
                <c:pt idx="15">
                  <c:v>PCT WIRRAL CCG</c:v>
                </c:pt>
                <c:pt idx="16">
                  <c:v>PCT NENE CCG</c:v>
                </c:pt>
                <c:pt idx="17">
                  <c:v>PCT GATESHEAD CCG</c:v>
                </c:pt>
                <c:pt idx="18">
                  <c:v>Abertawe Bro Morgannwg Uni</c:v>
                </c:pt>
                <c:pt idx="19">
                  <c:v>PCT MANSFIELD &amp; ASHFIELD CCG</c:v>
                </c:pt>
                <c:pt idx="20">
                  <c:v>PCT MILTON KEYNES CCG</c:v>
                </c:pt>
                <c:pt idx="21">
                  <c:v>PCT SUNDERLAND CCG</c:v>
                </c:pt>
                <c:pt idx="22">
                  <c:v>PCT NORTH DURHAM CCG</c:v>
                </c:pt>
                <c:pt idx="23">
                  <c:v>PCT PORTSMOUTH CCG</c:v>
                </c:pt>
                <c:pt idx="24">
                  <c:v>PCT SOMERSET CCG</c:v>
                </c:pt>
                <c:pt idx="25">
                  <c:v>Aneurin Bevan</c:v>
                </c:pt>
                <c:pt idx="26">
                  <c:v>PCT NEWBURY AND DISTRICT CCG</c:v>
                </c:pt>
                <c:pt idx="27">
                  <c:v>PCT HEREFORDSHIRE CCG</c:v>
                </c:pt>
                <c:pt idx="28">
                  <c:v>Betsi Cadwaladr Uni</c:v>
                </c:pt>
                <c:pt idx="29">
                  <c:v>PCT SOUTH WORCESTERSHIRE CCG</c:v>
                </c:pt>
                <c:pt idx="30">
                  <c:v>PCT REDDITCH AND BROMSGROVE CCG</c:v>
                </c:pt>
                <c:pt idx="31">
                  <c:v>PCT HARDWICK CCG</c:v>
                </c:pt>
                <c:pt idx="32">
                  <c:v>PCT BLACKPOOL CCG</c:v>
                </c:pt>
                <c:pt idx="33">
                  <c:v>PCT DURHAM DALES,EASINGTON &amp; SEDGEFIELD CCG</c:v>
                </c:pt>
                <c:pt idx="34">
                  <c:v>PCT TELFORD &amp; WREKIN CCG</c:v>
                </c:pt>
                <c:pt idx="35">
                  <c:v>PCT SWINDON CCG</c:v>
                </c:pt>
                <c:pt idx="36">
                  <c:v>PCT SANDWELL AND WEST BIRMINGHAM CCG</c:v>
                </c:pt>
                <c:pt idx="37">
                  <c:v>PCT CUMBRIA CCG</c:v>
                </c:pt>
                <c:pt idx="38">
                  <c:v>Hywel Dda</c:v>
                </c:pt>
                <c:pt idx="39">
                  <c:v>PCT TAMESIDE AND GLOSSOP CCG</c:v>
                </c:pt>
                <c:pt idx="40">
                  <c:v>PCT SOUTH WARWICKSHIRE CCG</c:v>
                </c:pt>
                <c:pt idx="41">
                  <c:v>PCT SOUTHAMPTON CCG</c:v>
                </c:pt>
                <c:pt idx="42">
                  <c:v>PCT THANET CCG</c:v>
                </c:pt>
                <c:pt idx="43">
                  <c:v>PCT NORTH EAST LINCOLNSHIRE CCG</c:v>
                </c:pt>
                <c:pt idx="44">
                  <c:v>PCT HALTON CCG</c:v>
                </c:pt>
                <c:pt idx="45">
                  <c:v>PCT BRACKNELL AND ASCOT CCG</c:v>
                </c:pt>
                <c:pt idx="46">
                  <c:v>PCT SALFORD CCG</c:v>
                </c:pt>
                <c:pt idx="47">
                  <c:v>PCT BLACKBURN WITH DARWEN CCG</c:v>
                </c:pt>
                <c:pt idx="48">
                  <c:v>PCT BEDFORDSHIRE CCG</c:v>
                </c:pt>
                <c:pt idx="49">
                  <c:v>PCT SOUTH KENT COAST CCG</c:v>
                </c:pt>
                <c:pt idx="50">
                  <c:v>Powys Teaching</c:v>
                </c:pt>
                <c:pt idx="51">
                  <c:v>PCT GLOUCESTERSHIRE CCG</c:v>
                </c:pt>
                <c:pt idx="52">
                  <c:v>PCT NORTH, EAST, WEST DEVON CCG</c:v>
                </c:pt>
                <c:pt idx="53">
                  <c:v>PCT LANCASHIRE NORTH CCG</c:v>
                </c:pt>
                <c:pt idx="54">
                  <c:v>PCT IPSWICH AND EAST SUFFOLK CCG</c:v>
                </c:pt>
                <c:pt idx="55">
                  <c:v>PCT NOTTINGHAM CITY CCG</c:v>
                </c:pt>
                <c:pt idx="56">
                  <c:v>PCT NORTH SOMERSET CCG</c:v>
                </c:pt>
                <c:pt idx="57">
                  <c:v>PCT ASHFORD CCG</c:v>
                </c:pt>
                <c:pt idx="58">
                  <c:v>PCT WARWICKSHIRE NORTH CCG</c:v>
                </c:pt>
                <c:pt idx="59">
                  <c:v>PCT ISLE OF WIGHT CCG</c:v>
                </c:pt>
                <c:pt idx="60">
                  <c:v>PCT EAST AND NORTH HERTFORDSHIRE CCG</c:v>
                </c:pt>
                <c:pt idx="61">
                  <c:v>PCT NOTTINGHAM WEST CCG</c:v>
                </c:pt>
                <c:pt idx="62">
                  <c:v>PCT AYLESBURY VALE CCG</c:v>
                </c:pt>
                <c:pt idx="63">
                  <c:v>Cardiff And Vale Uni</c:v>
                </c:pt>
                <c:pt idx="64">
                  <c:v>PCT SOUTH EASTERN HAMPSHIRE CCG</c:v>
                </c:pt>
                <c:pt idx="65">
                  <c:v>PCT BIRMINGHAM CROSSCITY CCG</c:v>
                </c:pt>
                <c:pt idx="66">
                  <c:v>PCT HERTS VALLEYS CCG</c:v>
                </c:pt>
                <c:pt idx="67">
                  <c:v>PCT KERNOW CCG</c:v>
                </c:pt>
                <c:pt idx="68">
                  <c:v>PCT GREATER HUDDERSFIELD CCG</c:v>
                </c:pt>
                <c:pt idx="69">
                  <c:v>PCT SE STAFFS &amp; SEISDON PENINSULAR CCG</c:v>
                </c:pt>
                <c:pt idx="70">
                  <c:v>PCT EAST LANCASHIRE CCG</c:v>
                </c:pt>
                <c:pt idx="71">
                  <c:v>PCT WEST LANCASHIRE CCG</c:v>
                </c:pt>
                <c:pt idx="72">
                  <c:v>PCT NORTH DERBYSHIRE CCG</c:v>
                </c:pt>
                <c:pt idx="73">
                  <c:v>PCT SOUTH DEVON AND TORBAY CCG</c:v>
                </c:pt>
                <c:pt idx="74">
                  <c:v>PCT HAMBLETON, RICHMONDSHIRE AND WHITBY CCG</c:v>
                </c:pt>
                <c:pt idx="75">
                  <c:v>PCT DUDLEY CCG</c:v>
                </c:pt>
                <c:pt idx="76">
                  <c:v>PCT SHROPSHIRE CCG</c:v>
                </c:pt>
                <c:pt idx="77">
                  <c:v>PCT NORTH &amp; WEST READING CCG</c:v>
                </c:pt>
                <c:pt idx="78">
                  <c:v>PCT WAKEFIELD CCG</c:v>
                </c:pt>
                <c:pt idx="79">
                  <c:v>PCT BRADFORD CITY CCG</c:v>
                </c:pt>
                <c:pt idx="80">
                  <c:v>PCT HEYWOOD, MIDDLETON &amp; ROCHDALE CCG</c:v>
                </c:pt>
                <c:pt idx="81">
                  <c:v>PCT CANTERBURY AND COASTAL CCG</c:v>
                </c:pt>
                <c:pt idx="82">
                  <c:v>PCT CAMBRIDGESHIRE AND PETERBOROUGH CCG</c:v>
                </c:pt>
                <c:pt idx="83">
                  <c:v>PCT SWALE CCG</c:v>
                </c:pt>
                <c:pt idx="84">
                  <c:v>PCT SOUTH READING CCG</c:v>
                </c:pt>
                <c:pt idx="85">
                  <c:v>PCT NOTTINGHAM NORTH &amp; EAST CCG</c:v>
                </c:pt>
                <c:pt idx="86">
                  <c:v>PCT KNOWSLEY CCG</c:v>
                </c:pt>
                <c:pt idx="87">
                  <c:v>PCT COVENTRY AND RUGBY CCG</c:v>
                </c:pt>
                <c:pt idx="88">
                  <c:v>PCT NEWARK &amp; SHERWOOD CCG</c:v>
                </c:pt>
                <c:pt idx="89">
                  <c:v>PCT BIRMINGHAM SOUTH AND CENTRAL CCG</c:v>
                </c:pt>
                <c:pt idx="90">
                  <c:v>PCT EASTBOURNE, HAILSHAM AND SEAFORD CCG</c:v>
                </c:pt>
                <c:pt idx="91">
                  <c:v>PCT RUSHCLIFFE CCG</c:v>
                </c:pt>
                <c:pt idx="92">
                  <c:v>PCT SOUTHPORT AND FORMBY CCG</c:v>
                </c:pt>
                <c:pt idx="93">
                  <c:v>PCT BRISTOL CCG</c:v>
                </c:pt>
                <c:pt idx="94">
                  <c:v>PCT FAREHAM AND GOSPORT CCG</c:v>
                </c:pt>
                <c:pt idx="95">
                  <c:v>PCT STAFFORD AND SURROUNDS CCG</c:v>
                </c:pt>
                <c:pt idx="96">
                  <c:v>PCT WILTSHIRE CCG</c:v>
                </c:pt>
                <c:pt idx="97">
                  <c:v>PCT ISLINGTON CCG</c:v>
                </c:pt>
                <c:pt idx="98">
                  <c:v>PCT SCARBOROUGH AND RYEDALE CCG</c:v>
                </c:pt>
                <c:pt idx="99">
                  <c:v>PCT BRADFORD DISTRICTS CCG</c:v>
                </c:pt>
                <c:pt idx="100">
                  <c:v>PCT SLOUGH CCG</c:v>
                </c:pt>
                <c:pt idx="101">
                  <c:v>PCT WEST LEICESTERSHIRE CCG</c:v>
                </c:pt>
                <c:pt idx="102">
                  <c:v>PCT NORTH KIRKLEES CCG</c:v>
                </c:pt>
                <c:pt idx="103">
                  <c:v>PCT ST HELENS CCG</c:v>
                </c:pt>
                <c:pt idx="104">
                  <c:v>PCT BARNSLEY CCG</c:v>
                </c:pt>
                <c:pt idx="105">
                  <c:v>PCT STOCKPORT CCG</c:v>
                </c:pt>
                <c:pt idx="106">
                  <c:v>PCT FYLDE &amp; WYRE CCG</c:v>
                </c:pt>
                <c:pt idx="107">
                  <c:v>PCT DARLINGTON CCG</c:v>
                </c:pt>
                <c:pt idx="108">
                  <c:v>PCT BOLTON CCG</c:v>
                </c:pt>
                <c:pt idx="109">
                  <c:v>PCT VALE ROYAL CCG</c:v>
                </c:pt>
                <c:pt idx="110">
                  <c:v>PCT WEST SUFFOLK CCG</c:v>
                </c:pt>
                <c:pt idx="111">
                  <c:v>PCT LINCOLNSHIRE WEST CCG</c:v>
                </c:pt>
                <c:pt idx="112">
                  <c:v>PCT HAVERING CCG</c:v>
                </c:pt>
                <c:pt idx="113">
                  <c:v>PCT CHILTERN CCG</c:v>
                </c:pt>
                <c:pt idx="114">
                  <c:v>PCT LUTON CCG</c:v>
                </c:pt>
                <c:pt idx="115">
                  <c:v>PCT BASSETLAW CCG</c:v>
                </c:pt>
                <c:pt idx="116">
                  <c:v>PCT EAST LEICESTERSHIRE AND RUTLAND CCG</c:v>
                </c:pt>
                <c:pt idx="117">
                  <c:v>PCT SOUTH WEST LINCOLNSHIRE CCG</c:v>
                </c:pt>
                <c:pt idx="118">
                  <c:v>PCT BRIGHTON &amp; HOVE CCG</c:v>
                </c:pt>
                <c:pt idx="119">
                  <c:v>PCT LEEDS SOUTH AND EAST CCG</c:v>
                </c:pt>
                <c:pt idx="120">
                  <c:v>PCT WINDSOR, ASCOT AND MAIDENHEAD CCG</c:v>
                </c:pt>
                <c:pt idx="121">
                  <c:v>PCT SOUTH SEFTON CCG</c:v>
                </c:pt>
                <c:pt idx="122">
                  <c:v>PCT WEST NORFOLK CCG</c:v>
                </c:pt>
                <c:pt idx="123">
                  <c:v>PCT SOUTH GLOUCESTERSHIRE CCG</c:v>
                </c:pt>
                <c:pt idx="124">
                  <c:v>PCT HULL CCG</c:v>
                </c:pt>
                <c:pt idx="125">
                  <c:v>PCT BARKING &amp; DAGENHAM CCG</c:v>
                </c:pt>
                <c:pt idx="126">
                  <c:v>PCT SOUTH LINCOLNSHIRE CCG</c:v>
                </c:pt>
                <c:pt idx="127">
                  <c:v>PCT TOWER HAMLETS CCG</c:v>
                </c:pt>
                <c:pt idx="128">
                  <c:v>PCT WIGAN BOROUGH CCG</c:v>
                </c:pt>
                <c:pt idx="129">
                  <c:v>PCT CALDERDALE CCG</c:v>
                </c:pt>
                <c:pt idx="130">
                  <c:v>PCT BURY CCG</c:v>
                </c:pt>
                <c:pt idx="131">
                  <c:v>PCT NORWICH CCG</c:v>
                </c:pt>
                <c:pt idx="132">
                  <c:v>PCT LEEDS WEST CCG</c:v>
                </c:pt>
                <c:pt idx="133">
                  <c:v>Cwm Taf</c:v>
                </c:pt>
                <c:pt idx="134">
                  <c:v>PCT SOUTH MANCHESTER CCG</c:v>
                </c:pt>
                <c:pt idx="135">
                  <c:v>PCT NORTH LINCOLNSHIRE CCG</c:v>
                </c:pt>
                <c:pt idx="136">
                  <c:v>PCT CANNOCK CHASE CCG</c:v>
                </c:pt>
                <c:pt idx="137">
                  <c:v>PCT LEEDS NORTH CCG</c:v>
                </c:pt>
                <c:pt idx="138">
                  <c:v>PCT SOUTH CHESHIRE CCG</c:v>
                </c:pt>
                <c:pt idx="139">
                  <c:v>PCT WARRINGTON CCG</c:v>
                </c:pt>
                <c:pt idx="140">
                  <c:v>PCT CAMDEN CCG</c:v>
                </c:pt>
                <c:pt idx="141">
                  <c:v>PCT LAMBETH CCG</c:v>
                </c:pt>
                <c:pt idx="142">
                  <c:v>PCT NORTH HAMPSHIRE CCG</c:v>
                </c:pt>
                <c:pt idx="143">
                  <c:v>PCT LINCOLNSHIRE EAST CCG</c:v>
                </c:pt>
                <c:pt idx="144">
                  <c:v>PCT SURREY HEATH CCG</c:v>
                </c:pt>
                <c:pt idx="145">
                  <c:v>PCT LEICESTER CITY CCG</c:v>
                </c:pt>
                <c:pt idx="146">
                  <c:v>PCT THURROCK CCG</c:v>
                </c:pt>
                <c:pt idx="147">
                  <c:v>PCT NORTH NORFOLK CCG</c:v>
                </c:pt>
                <c:pt idx="148">
                  <c:v>PCT WOKINGHAM CCG</c:v>
                </c:pt>
                <c:pt idx="149">
                  <c:v>PCT CRAWLEY CCG</c:v>
                </c:pt>
                <c:pt idx="150">
                  <c:v>PCT WEST HAMPSHIRE CCG</c:v>
                </c:pt>
                <c:pt idx="151">
                  <c:v>PCT BATH AND NORTH EAST SOMERSET CCG</c:v>
                </c:pt>
                <c:pt idx="152">
                  <c:v>PCT COASTAL WEST SUSSEX CCG</c:v>
                </c:pt>
                <c:pt idx="153">
                  <c:v>PCT HIGH WEALD LEWES HAVENS CCG</c:v>
                </c:pt>
                <c:pt idx="154">
                  <c:v>PCT BASILDON AND BRENTWOOD CCG</c:v>
                </c:pt>
                <c:pt idx="155">
                  <c:v>PCT HASTINGS &amp; ROTHER CCG</c:v>
                </c:pt>
                <c:pt idx="156">
                  <c:v>PCT LIVERPOOL CCG</c:v>
                </c:pt>
                <c:pt idx="157">
                  <c:v>PCT OLDHAM CCG</c:v>
                </c:pt>
                <c:pt idx="158">
                  <c:v>PCT HARROW CCG</c:v>
                </c:pt>
                <c:pt idx="159">
                  <c:v>PCT HARROGATE AND RURAL DISTRICT CCG</c:v>
                </c:pt>
                <c:pt idx="160">
                  <c:v>PCT HORSHAM AND MID SUSSEX CCG</c:v>
                </c:pt>
                <c:pt idx="161">
                  <c:v>PCT CENTRAL MANCHESTER CCG</c:v>
                </c:pt>
                <c:pt idx="162">
                  <c:v>PCT EAST STAFFORDSHIRE CCG</c:v>
                </c:pt>
                <c:pt idx="163">
                  <c:v>PCT WEST CHESHIRE CCG</c:v>
                </c:pt>
                <c:pt idx="164">
                  <c:v>PCT SOUTH NORFOLK CCG</c:v>
                </c:pt>
                <c:pt idx="165">
                  <c:v>PCT NORTH EAST HAMPSHIRE AND FARNHAM CCG</c:v>
                </c:pt>
                <c:pt idx="166">
                  <c:v>PCT NORTH EAST ESSEX CCG</c:v>
                </c:pt>
                <c:pt idx="167">
                  <c:v>PCT CROYDON CCG</c:v>
                </c:pt>
                <c:pt idx="168">
                  <c:v>PCT NORTH STAFFORDSHIRE CCG</c:v>
                </c:pt>
                <c:pt idx="169">
                  <c:v>PCT VALE OF YORK CCG</c:v>
                </c:pt>
                <c:pt idx="170">
                  <c:v>PCT KINGSTON CCG</c:v>
                </c:pt>
                <c:pt idx="171">
                  <c:v>PCT NORTH MANCHESTER CCG</c:v>
                </c:pt>
                <c:pt idx="172">
                  <c:v>PCT SUTTON CCG</c:v>
                </c:pt>
                <c:pt idx="173">
                  <c:v>PCT SOUTHWARK CCG</c:v>
                </c:pt>
                <c:pt idx="174">
                  <c:v>PCT STOKE ON TRENT CCG</c:v>
                </c:pt>
                <c:pt idx="175">
                  <c:v>PCT WEST ESSEX CCG</c:v>
                </c:pt>
                <c:pt idx="176">
                  <c:v>PCT CHORLEY AND SOUTH RIBBLE CCG</c:v>
                </c:pt>
                <c:pt idx="177">
                  <c:v>PCT SOUTHEND CCG</c:v>
                </c:pt>
                <c:pt idx="178">
                  <c:v>PCT WEST KENT CCG</c:v>
                </c:pt>
                <c:pt idx="179">
                  <c:v>PCT RICHMOND CCG</c:v>
                </c:pt>
                <c:pt idx="180">
                  <c:v>PCT MEDWAY CCG</c:v>
                </c:pt>
                <c:pt idx="181">
                  <c:v>PCT EAST RIDING OF YORKSHIRE CCG</c:v>
                </c:pt>
                <c:pt idx="182">
                  <c:v>PCT CASTLE POINT AND ROCHFORD CCG</c:v>
                </c:pt>
                <c:pt idx="183">
                  <c:v>PCT EASTERN CHESHIRE CCG</c:v>
                </c:pt>
                <c:pt idx="184">
                  <c:v>PCT AIREDALE, WHARFEDALE AND CRAVEN CCG</c:v>
                </c:pt>
                <c:pt idx="185">
                  <c:v>PCT WALTHAM FOREST CCG</c:v>
                </c:pt>
                <c:pt idx="186">
                  <c:v>PCT MID ESSEX CCG</c:v>
                </c:pt>
                <c:pt idx="187">
                  <c:v>PCT EAST SURREY CCG</c:v>
                </c:pt>
                <c:pt idx="188">
                  <c:v>PCT BRENT CCG</c:v>
                </c:pt>
                <c:pt idx="189">
                  <c:v>PCT CITY AND HACKNEY CCG</c:v>
                </c:pt>
                <c:pt idx="190">
                  <c:v>PCT DONCASTER CCG</c:v>
                </c:pt>
                <c:pt idx="191">
                  <c:v>PCT SHEFFIELD CCG</c:v>
                </c:pt>
                <c:pt idx="192">
                  <c:v>PCT CENTRAL LONDON (WESTMINSTER) CCG</c:v>
                </c:pt>
                <c:pt idx="193">
                  <c:v>PCT WOLVERHAMPTON CCG</c:v>
                </c:pt>
                <c:pt idx="194">
                  <c:v>PCT GUILDFORD AND WAVERLEY CCG</c:v>
                </c:pt>
                <c:pt idx="195">
                  <c:v>PCT WALSALL CCG</c:v>
                </c:pt>
                <c:pt idx="196">
                  <c:v>PCT GREENWICH CCG</c:v>
                </c:pt>
                <c:pt idx="197">
                  <c:v>PCT HARINGEY CCG</c:v>
                </c:pt>
                <c:pt idx="198">
                  <c:v>PCT NEWHAM CCG</c:v>
                </c:pt>
                <c:pt idx="199">
                  <c:v>PCT MERTON CCG</c:v>
                </c:pt>
                <c:pt idx="200">
                  <c:v>PCT GREATER PRESTON CCG</c:v>
                </c:pt>
                <c:pt idx="201">
                  <c:v>PCT ROTHERHAM CCG</c:v>
                </c:pt>
                <c:pt idx="202">
                  <c:v>PCT TRAFFORD CCG</c:v>
                </c:pt>
                <c:pt idx="203">
                  <c:v>PCT REDBRIDGE CCG</c:v>
                </c:pt>
                <c:pt idx="204">
                  <c:v>PCT EALING CCG</c:v>
                </c:pt>
                <c:pt idx="205">
                  <c:v>PCT WANDSWORTH CCG</c:v>
                </c:pt>
                <c:pt idx="206">
                  <c:v>PCT NORTH WEST SURREY CCG</c:v>
                </c:pt>
                <c:pt idx="207">
                  <c:v>PCT LEWISHAM CCG</c:v>
                </c:pt>
                <c:pt idx="208">
                  <c:v>PCT SURREY DOWNS CCG</c:v>
                </c:pt>
                <c:pt idx="209">
                  <c:v>PCT WEST LONDON (K&amp;C &amp; QPP) CCG</c:v>
                </c:pt>
                <c:pt idx="210">
                  <c:v>PCT HILLINGDON CCG</c:v>
                </c:pt>
                <c:pt idx="211">
                  <c:v>PCT DARTFORD, GRAVESHAM AND SWANLEY CCG</c:v>
                </c:pt>
                <c:pt idx="212">
                  <c:v>PCT HOUNSLOW CCG</c:v>
                </c:pt>
                <c:pt idx="213">
                  <c:v>PCT BARNET CCG</c:v>
                </c:pt>
                <c:pt idx="214">
                  <c:v>PCT HAMMERSMITH AND FULHAM CCG</c:v>
                </c:pt>
                <c:pt idx="215">
                  <c:v>PCT BEXLEY CCG</c:v>
                </c:pt>
                <c:pt idx="216">
                  <c:v>PCT BROMLEY CCG</c:v>
                </c:pt>
                <c:pt idx="217">
                  <c:v>PCT ENFIELD CCG</c:v>
                </c:pt>
              </c:strCache>
            </c:strRef>
          </c:cat>
          <c:val>
            <c:numRef>
              <c:f>Morphine!$D$2:$D$219</c:f>
              <c:numCache>
                <c:formatCode>0.00</c:formatCode>
                <c:ptCount val="218"/>
                <c:pt idx="0">
                  <c:v>79.038591740013544</c:v>
                </c:pt>
                <c:pt idx="1">
                  <c:v>74.954367666232088</c:v>
                </c:pt>
                <c:pt idx="2">
                  <c:v>74.103237095363085</c:v>
                </c:pt>
                <c:pt idx="3">
                  <c:v>72.987213713643399</c:v>
                </c:pt>
                <c:pt idx="4">
                  <c:v>70.910768419665217</c:v>
                </c:pt>
                <c:pt idx="5">
                  <c:v>67.372490445020418</c:v>
                </c:pt>
                <c:pt idx="6">
                  <c:v>66.749328373630902</c:v>
                </c:pt>
                <c:pt idx="7">
                  <c:v>66.461239052870596</c:v>
                </c:pt>
                <c:pt idx="8">
                  <c:v>65.482748622789188</c:v>
                </c:pt>
                <c:pt idx="9">
                  <c:v>64.431251484208062</c:v>
                </c:pt>
                <c:pt idx="10">
                  <c:v>64.349820502592721</c:v>
                </c:pt>
                <c:pt idx="11">
                  <c:v>64.122137404580116</c:v>
                </c:pt>
                <c:pt idx="12">
                  <c:v>64.109985528219951</c:v>
                </c:pt>
                <c:pt idx="13">
                  <c:v>63.46258874931732</c:v>
                </c:pt>
                <c:pt idx="14">
                  <c:v>63.258752848560199</c:v>
                </c:pt>
                <c:pt idx="15">
                  <c:v>62.446717817561812</c:v>
                </c:pt>
                <c:pt idx="16">
                  <c:v>62.44658350239564</c:v>
                </c:pt>
                <c:pt idx="17">
                  <c:v>62.238979118329468</c:v>
                </c:pt>
                <c:pt idx="18" formatCode="######.00">
                  <c:v>62.05</c:v>
                </c:pt>
                <c:pt idx="19">
                  <c:v>62.002505541100511</c:v>
                </c:pt>
                <c:pt idx="20">
                  <c:v>60.893914916532047</c:v>
                </c:pt>
                <c:pt idx="21">
                  <c:v>60.647024841132286</c:v>
                </c:pt>
                <c:pt idx="22">
                  <c:v>60.313823508991177</c:v>
                </c:pt>
                <c:pt idx="23">
                  <c:v>60.050568900126422</c:v>
                </c:pt>
                <c:pt idx="24">
                  <c:v>59.06972227617014</c:v>
                </c:pt>
                <c:pt idx="25" formatCode="######.00">
                  <c:v>58.660000000000004</c:v>
                </c:pt>
                <c:pt idx="26">
                  <c:v>58.140513251998314</c:v>
                </c:pt>
                <c:pt idx="27">
                  <c:v>57.977229040366687</c:v>
                </c:pt>
                <c:pt idx="28" formatCode="######.00">
                  <c:v>57.8</c:v>
                </c:pt>
                <c:pt idx="29">
                  <c:v>57.228664386418615</c:v>
                </c:pt>
                <c:pt idx="30">
                  <c:v>56.71844660194175</c:v>
                </c:pt>
                <c:pt idx="31">
                  <c:v>56.696988707653709</c:v>
                </c:pt>
                <c:pt idx="32">
                  <c:v>56.578104993597961</c:v>
                </c:pt>
                <c:pt idx="33">
                  <c:v>56.403332112779218</c:v>
                </c:pt>
                <c:pt idx="34">
                  <c:v>56.060267857142847</c:v>
                </c:pt>
                <c:pt idx="35">
                  <c:v>55.608568646543333</c:v>
                </c:pt>
                <c:pt idx="36">
                  <c:v>55.366390012059313</c:v>
                </c:pt>
                <c:pt idx="37">
                  <c:v>55.330111435076091</c:v>
                </c:pt>
                <c:pt idx="38" formatCode="######.00">
                  <c:v>55.06</c:v>
                </c:pt>
                <c:pt idx="39">
                  <c:v>54.994156870832477</c:v>
                </c:pt>
                <c:pt idx="40">
                  <c:v>54.954253455324107</c:v>
                </c:pt>
                <c:pt idx="41">
                  <c:v>54.937982681956449</c:v>
                </c:pt>
                <c:pt idx="42">
                  <c:v>54.720229555236727</c:v>
                </c:pt>
                <c:pt idx="43">
                  <c:v>54.678733031674213</c:v>
                </c:pt>
                <c:pt idx="44">
                  <c:v>54.6079779917469</c:v>
                </c:pt>
                <c:pt idx="45">
                  <c:v>54.29566563467494</c:v>
                </c:pt>
                <c:pt idx="46">
                  <c:v>54.131463838456476</c:v>
                </c:pt>
                <c:pt idx="47">
                  <c:v>54.007733305465564</c:v>
                </c:pt>
                <c:pt idx="48">
                  <c:v>53.778923541247472</c:v>
                </c:pt>
                <c:pt idx="49">
                  <c:v>53.67794776696028</c:v>
                </c:pt>
                <c:pt idx="50" formatCode="######.00">
                  <c:v>53.620000000000005</c:v>
                </c:pt>
                <c:pt idx="51">
                  <c:v>53.612728287742236</c:v>
                </c:pt>
                <c:pt idx="52">
                  <c:v>53.52513628104181</c:v>
                </c:pt>
                <c:pt idx="53">
                  <c:v>53.50374614367562</c:v>
                </c:pt>
                <c:pt idx="54">
                  <c:v>52.971546581000446</c:v>
                </c:pt>
                <c:pt idx="55">
                  <c:v>52.908465647179341</c:v>
                </c:pt>
                <c:pt idx="56">
                  <c:v>52.67019596916505</c:v>
                </c:pt>
                <c:pt idx="57">
                  <c:v>52.528180354267306</c:v>
                </c:pt>
                <c:pt idx="58">
                  <c:v>52.212991965136865</c:v>
                </c:pt>
                <c:pt idx="59">
                  <c:v>52.076288380900856</c:v>
                </c:pt>
                <c:pt idx="60">
                  <c:v>51.472516990580672</c:v>
                </c:pt>
                <c:pt idx="61">
                  <c:v>51.272264631043242</c:v>
                </c:pt>
                <c:pt idx="62">
                  <c:v>51.029674071671806</c:v>
                </c:pt>
                <c:pt idx="63" formatCode="######.00">
                  <c:v>51.01</c:v>
                </c:pt>
                <c:pt idx="64">
                  <c:v>50.991357397051353</c:v>
                </c:pt>
                <c:pt idx="65">
                  <c:v>50.954752110846492</c:v>
                </c:pt>
                <c:pt idx="66">
                  <c:v>50.954242354564265</c:v>
                </c:pt>
                <c:pt idx="67">
                  <c:v>50.924243373644948</c:v>
                </c:pt>
                <c:pt idx="68">
                  <c:v>50.678952473326866</c:v>
                </c:pt>
                <c:pt idx="69">
                  <c:v>50.643187211190202</c:v>
                </c:pt>
                <c:pt idx="70">
                  <c:v>50.541739758538853</c:v>
                </c:pt>
                <c:pt idx="71">
                  <c:v>50.539536529276475</c:v>
                </c:pt>
                <c:pt idx="72">
                  <c:v>50.49817906960763</c:v>
                </c:pt>
                <c:pt idx="73">
                  <c:v>50.490003920031363</c:v>
                </c:pt>
                <c:pt idx="74">
                  <c:v>50.346167861046993</c:v>
                </c:pt>
                <c:pt idx="75">
                  <c:v>50.337512054001941</c:v>
                </c:pt>
                <c:pt idx="76">
                  <c:v>50.294916826827489</c:v>
                </c:pt>
                <c:pt idx="77">
                  <c:v>50.120898100172717</c:v>
                </c:pt>
                <c:pt idx="78">
                  <c:v>49.491153906372318</c:v>
                </c:pt>
                <c:pt idx="79">
                  <c:v>49.364161849710975</c:v>
                </c:pt>
                <c:pt idx="80">
                  <c:v>49.242157208318652</c:v>
                </c:pt>
                <c:pt idx="81">
                  <c:v>49.106579777170481</c:v>
                </c:pt>
                <c:pt idx="82">
                  <c:v>48.894910384904193</c:v>
                </c:pt>
                <c:pt idx="83">
                  <c:v>48.805147058823522</c:v>
                </c:pt>
                <c:pt idx="84">
                  <c:v>48.746758859118408</c:v>
                </c:pt>
                <c:pt idx="85">
                  <c:v>48.706265256305947</c:v>
                </c:pt>
                <c:pt idx="86">
                  <c:v>48.632414458865171</c:v>
                </c:pt>
                <c:pt idx="87">
                  <c:v>48.242003762935092</c:v>
                </c:pt>
                <c:pt idx="88">
                  <c:v>48.233964396722243</c:v>
                </c:pt>
                <c:pt idx="89">
                  <c:v>48.210205635948206</c:v>
                </c:pt>
                <c:pt idx="90">
                  <c:v>48.117839607201297</c:v>
                </c:pt>
                <c:pt idx="91">
                  <c:v>48.109691160809362</c:v>
                </c:pt>
                <c:pt idx="92">
                  <c:v>48.07097509360247</c:v>
                </c:pt>
                <c:pt idx="93">
                  <c:v>47.9128762281021</c:v>
                </c:pt>
                <c:pt idx="94">
                  <c:v>47.732730611668316</c:v>
                </c:pt>
                <c:pt idx="95">
                  <c:v>47.488820089439272</c:v>
                </c:pt>
                <c:pt idx="96">
                  <c:v>47.445725320381541</c:v>
                </c:pt>
                <c:pt idx="97">
                  <c:v>47.245708429413277</c:v>
                </c:pt>
                <c:pt idx="98">
                  <c:v>47.097576134244882</c:v>
                </c:pt>
                <c:pt idx="99">
                  <c:v>47.019075103822054</c:v>
                </c:pt>
                <c:pt idx="100">
                  <c:v>46.586517818806357</c:v>
                </c:pt>
                <c:pt idx="101">
                  <c:v>46.577181208053695</c:v>
                </c:pt>
                <c:pt idx="102">
                  <c:v>46.465372633596942</c:v>
                </c:pt>
                <c:pt idx="103">
                  <c:v>46.352047735286128</c:v>
                </c:pt>
                <c:pt idx="104">
                  <c:v>46.285629892187266</c:v>
                </c:pt>
                <c:pt idx="105">
                  <c:v>45.801751416586946</c:v>
                </c:pt>
                <c:pt idx="106">
                  <c:v>45.665351679014719</c:v>
                </c:pt>
                <c:pt idx="107">
                  <c:v>45.59043348281017</c:v>
                </c:pt>
                <c:pt idx="108">
                  <c:v>45.497378724533817</c:v>
                </c:pt>
                <c:pt idx="109">
                  <c:v>45.372557440412272</c:v>
                </c:pt>
                <c:pt idx="110">
                  <c:v>45.200098207709303</c:v>
                </c:pt>
                <c:pt idx="111">
                  <c:v>45.130739139386449</c:v>
                </c:pt>
                <c:pt idx="112">
                  <c:v>44.784661611103147</c:v>
                </c:pt>
                <c:pt idx="113">
                  <c:v>44.237503979624321</c:v>
                </c:pt>
                <c:pt idx="114">
                  <c:v>44.228014895445433</c:v>
                </c:pt>
                <c:pt idx="115">
                  <c:v>44.082687338501302</c:v>
                </c:pt>
                <c:pt idx="116">
                  <c:v>43.900335409678966</c:v>
                </c:pt>
                <c:pt idx="117">
                  <c:v>43.647782284443274</c:v>
                </c:pt>
                <c:pt idx="118">
                  <c:v>43.535396354387451</c:v>
                </c:pt>
                <c:pt idx="119">
                  <c:v>43.286881950958055</c:v>
                </c:pt>
                <c:pt idx="120">
                  <c:v>43.266574585635354</c:v>
                </c:pt>
                <c:pt idx="121">
                  <c:v>43.224838411819022</c:v>
                </c:pt>
                <c:pt idx="122">
                  <c:v>43.082883066571505</c:v>
                </c:pt>
                <c:pt idx="123">
                  <c:v>42.985781990521332</c:v>
                </c:pt>
                <c:pt idx="124">
                  <c:v>42.969984202211684</c:v>
                </c:pt>
                <c:pt idx="125">
                  <c:v>42.834175470831411</c:v>
                </c:pt>
                <c:pt idx="126">
                  <c:v>42.717227523857346</c:v>
                </c:pt>
                <c:pt idx="127">
                  <c:v>42.182763100909497</c:v>
                </c:pt>
                <c:pt idx="128">
                  <c:v>42.072840509071206</c:v>
                </c:pt>
                <c:pt idx="129">
                  <c:v>41.94679564691657</c:v>
                </c:pt>
                <c:pt idx="130">
                  <c:v>41.857976653696475</c:v>
                </c:pt>
                <c:pt idx="131">
                  <c:v>41.835179351691906</c:v>
                </c:pt>
                <c:pt idx="132">
                  <c:v>41.823580533024334</c:v>
                </c:pt>
                <c:pt idx="133" formatCode="######.00">
                  <c:v>41.7</c:v>
                </c:pt>
                <c:pt idx="134">
                  <c:v>41.668184301584411</c:v>
                </c:pt>
                <c:pt idx="135">
                  <c:v>41.606741573033702</c:v>
                </c:pt>
                <c:pt idx="136">
                  <c:v>41.371052237688971</c:v>
                </c:pt>
                <c:pt idx="137">
                  <c:v>41.248158564349815</c:v>
                </c:pt>
                <c:pt idx="138">
                  <c:v>41.234291402264518</c:v>
                </c:pt>
                <c:pt idx="139">
                  <c:v>41.010332950631458</c:v>
                </c:pt>
                <c:pt idx="140">
                  <c:v>40.57692307692308</c:v>
                </c:pt>
                <c:pt idx="141">
                  <c:v>40.554553651938669</c:v>
                </c:pt>
                <c:pt idx="142">
                  <c:v>40.389184296866148</c:v>
                </c:pt>
                <c:pt idx="143">
                  <c:v>40.317876064051418</c:v>
                </c:pt>
                <c:pt idx="144">
                  <c:v>40.236318407960205</c:v>
                </c:pt>
                <c:pt idx="145">
                  <c:v>40.150832958126969</c:v>
                </c:pt>
                <c:pt idx="146">
                  <c:v>40.02403846153846</c:v>
                </c:pt>
                <c:pt idx="147">
                  <c:v>39.79762255624324</c:v>
                </c:pt>
                <c:pt idx="148">
                  <c:v>39.276559384790659</c:v>
                </c:pt>
                <c:pt idx="149">
                  <c:v>39.040767386091126</c:v>
                </c:pt>
                <c:pt idx="150">
                  <c:v>38.946015424164528</c:v>
                </c:pt>
                <c:pt idx="151">
                  <c:v>38.556338028169023</c:v>
                </c:pt>
                <c:pt idx="152">
                  <c:v>38.487604014755078</c:v>
                </c:pt>
                <c:pt idx="153">
                  <c:v>38.463429625076827</c:v>
                </c:pt>
                <c:pt idx="154">
                  <c:v>38.400322353178211</c:v>
                </c:pt>
                <c:pt idx="155">
                  <c:v>38.304642245247599</c:v>
                </c:pt>
                <c:pt idx="156">
                  <c:v>38.196721311475422</c:v>
                </c:pt>
                <c:pt idx="157">
                  <c:v>38.170870058469326</c:v>
                </c:pt>
                <c:pt idx="158">
                  <c:v>38.084378563283913</c:v>
                </c:pt>
                <c:pt idx="159">
                  <c:v>38.062536528346008</c:v>
                </c:pt>
                <c:pt idx="160">
                  <c:v>37.981678057292399</c:v>
                </c:pt>
                <c:pt idx="161">
                  <c:v>37.933612440191389</c:v>
                </c:pt>
                <c:pt idx="162">
                  <c:v>37.918345891011043</c:v>
                </c:pt>
                <c:pt idx="163">
                  <c:v>37.901019646854017</c:v>
                </c:pt>
                <c:pt idx="164">
                  <c:v>37.711262043910914</c:v>
                </c:pt>
                <c:pt idx="165">
                  <c:v>37.59114910736735</c:v>
                </c:pt>
                <c:pt idx="166">
                  <c:v>37.544340033605074</c:v>
                </c:pt>
                <c:pt idx="167">
                  <c:v>37.525740535403138</c:v>
                </c:pt>
                <c:pt idx="168">
                  <c:v>37.423756848961041</c:v>
                </c:pt>
                <c:pt idx="169">
                  <c:v>37.377553876294421</c:v>
                </c:pt>
                <c:pt idx="170">
                  <c:v>37.302551640340212</c:v>
                </c:pt>
                <c:pt idx="171">
                  <c:v>37.140019860973197</c:v>
                </c:pt>
                <c:pt idx="172">
                  <c:v>37.016403590219745</c:v>
                </c:pt>
                <c:pt idx="173">
                  <c:v>36.698440207972268</c:v>
                </c:pt>
                <c:pt idx="174">
                  <c:v>36.57911097295618</c:v>
                </c:pt>
                <c:pt idx="175">
                  <c:v>36.153846153846132</c:v>
                </c:pt>
                <c:pt idx="176">
                  <c:v>36.056971514242868</c:v>
                </c:pt>
                <c:pt idx="177">
                  <c:v>35.481802148468816</c:v>
                </c:pt>
                <c:pt idx="178">
                  <c:v>35.449939893525681</c:v>
                </c:pt>
                <c:pt idx="179">
                  <c:v>35.083625048619211</c:v>
                </c:pt>
                <c:pt idx="180">
                  <c:v>35.026149187998911</c:v>
                </c:pt>
                <c:pt idx="181">
                  <c:v>34.996677004873732</c:v>
                </c:pt>
                <c:pt idx="182">
                  <c:v>34.943233014957649</c:v>
                </c:pt>
                <c:pt idx="183">
                  <c:v>34.555087036436355</c:v>
                </c:pt>
                <c:pt idx="184">
                  <c:v>34.45356917245735</c:v>
                </c:pt>
                <c:pt idx="185">
                  <c:v>34.281200631911524</c:v>
                </c:pt>
                <c:pt idx="186">
                  <c:v>33.50250845875626</c:v>
                </c:pt>
                <c:pt idx="187">
                  <c:v>32.83114850322832</c:v>
                </c:pt>
                <c:pt idx="188">
                  <c:v>32.648093048417635</c:v>
                </c:pt>
                <c:pt idx="189">
                  <c:v>31.815980629539954</c:v>
                </c:pt>
                <c:pt idx="190">
                  <c:v>31.741626794258369</c:v>
                </c:pt>
                <c:pt idx="191">
                  <c:v>31.588097958372654</c:v>
                </c:pt>
                <c:pt idx="192">
                  <c:v>31.4758527524485</c:v>
                </c:pt>
                <c:pt idx="193">
                  <c:v>31.219841729395874</c:v>
                </c:pt>
                <c:pt idx="194">
                  <c:v>31.126147897535031</c:v>
                </c:pt>
                <c:pt idx="195">
                  <c:v>31.00032216494845</c:v>
                </c:pt>
                <c:pt idx="196">
                  <c:v>30.971206922273609</c:v>
                </c:pt>
                <c:pt idx="197">
                  <c:v>30.276134122287967</c:v>
                </c:pt>
                <c:pt idx="198">
                  <c:v>30.270672957536622</c:v>
                </c:pt>
                <c:pt idx="199">
                  <c:v>30.102389078498287</c:v>
                </c:pt>
                <c:pt idx="200">
                  <c:v>29.913931144915932</c:v>
                </c:pt>
                <c:pt idx="201">
                  <c:v>29.888123924268502</c:v>
                </c:pt>
                <c:pt idx="202">
                  <c:v>29.653858893673409</c:v>
                </c:pt>
                <c:pt idx="203">
                  <c:v>29.519964109466134</c:v>
                </c:pt>
                <c:pt idx="204">
                  <c:v>29.39626783754116</c:v>
                </c:pt>
                <c:pt idx="205">
                  <c:v>29.044202730849335</c:v>
                </c:pt>
                <c:pt idx="206">
                  <c:v>28.53921917645663</c:v>
                </c:pt>
                <c:pt idx="207">
                  <c:v>28.277087033747776</c:v>
                </c:pt>
                <c:pt idx="208">
                  <c:v>27.371072910492003</c:v>
                </c:pt>
                <c:pt idx="209">
                  <c:v>27.327508285628195</c:v>
                </c:pt>
                <c:pt idx="210">
                  <c:v>26.137377341659235</c:v>
                </c:pt>
                <c:pt idx="211">
                  <c:v>25.96781609195402</c:v>
                </c:pt>
                <c:pt idx="212">
                  <c:v>25.331944806040095</c:v>
                </c:pt>
                <c:pt idx="213">
                  <c:v>25.055530875166586</c:v>
                </c:pt>
                <c:pt idx="214">
                  <c:v>25.029069767441857</c:v>
                </c:pt>
                <c:pt idx="215">
                  <c:v>24.058171745152354</c:v>
                </c:pt>
                <c:pt idx="216">
                  <c:v>19.219118142039722</c:v>
                </c:pt>
                <c:pt idx="217">
                  <c:v>17.750573833205813</c:v>
                </c:pt>
              </c:numCache>
            </c:numRef>
          </c:val>
        </c:ser>
        <c:axId val="70170880"/>
        <c:axId val="70177152"/>
      </c:barChart>
      <c:lineChart>
        <c:grouping val="standard"/>
        <c:ser>
          <c:idx val="1"/>
          <c:order val="1"/>
          <c:tx>
            <c:strRef>
              <c:f>Morphine!$E$1</c:f>
              <c:strCache>
                <c:ptCount val="1"/>
                <c:pt idx="0">
                  <c:v>England average</c:v>
                </c:pt>
              </c:strCache>
            </c:strRef>
          </c:tx>
          <c:marker>
            <c:symbol val="none"/>
          </c:marker>
          <c:val>
            <c:numRef>
              <c:f>Morphine!$E$2:$E$219</c:f>
              <c:numCache>
                <c:formatCode>General</c:formatCode>
                <c:ptCount val="218"/>
                <c:pt idx="0">
                  <c:v>47.2</c:v>
                </c:pt>
                <c:pt idx="1">
                  <c:v>47.2</c:v>
                </c:pt>
                <c:pt idx="2">
                  <c:v>47.2</c:v>
                </c:pt>
                <c:pt idx="3">
                  <c:v>47.2</c:v>
                </c:pt>
                <c:pt idx="4">
                  <c:v>47.2</c:v>
                </c:pt>
                <c:pt idx="5">
                  <c:v>47.2</c:v>
                </c:pt>
                <c:pt idx="6">
                  <c:v>47.2</c:v>
                </c:pt>
                <c:pt idx="7">
                  <c:v>47.2</c:v>
                </c:pt>
                <c:pt idx="8">
                  <c:v>47.2</c:v>
                </c:pt>
                <c:pt idx="9">
                  <c:v>47.2</c:v>
                </c:pt>
                <c:pt idx="10">
                  <c:v>47.2</c:v>
                </c:pt>
                <c:pt idx="11">
                  <c:v>47.2</c:v>
                </c:pt>
                <c:pt idx="12">
                  <c:v>47.2</c:v>
                </c:pt>
                <c:pt idx="13">
                  <c:v>47.2</c:v>
                </c:pt>
                <c:pt idx="14">
                  <c:v>47.2</c:v>
                </c:pt>
                <c:pt idx="15">
                  <c:v>47.2</c:v>
                </c:pt>
                <c:pt idx="16">
                  <c:v>47.2</c:v>
                </c:pt>
                <c:pt idx="17">
                  <c:v>47.2</c:v>
                </c:pt>
                <c:pt idx="18">
                  <c:v>47.2</c:v>
                </c:pt>
                <c:pt idx="19">
                  <c:v>47.2</c:v>
                </c:pt>
                <c:pt idx="20">
                  <c:v>47.2</c:v>
                </c:pt>
                <c:pt idx="21">
                  <c:v>47.2</c:v>
                </c:pt>
                <c:pt idx="22">
                  <c:v>47.2</c:v>
                </c:pt>
                <c:pt idx="23">
                  <c:v>47.2</c:v>
                </c:pt>
                <c:pt idx="24">
                  <c:v>47.2</c:v>
                </c:pt>
                <c:pt idx="25">
                  <c:v>47.2</c:v>
                </c:pt>
                <c:pt idx="26">
                  <c:v>47.2</c:v>
                </c:pt>
                <c:pt idx="27">
                  <c:v>47.2</c:v>
                </c:pt>
                <c:pt idx="28">
                  <c:v>47.2</c:v>
                </c:pt>
                <c:pt idx="29">
                  <c:v>47.2</c:v>
                </c:pt>
                <c:pt idx="30">
                  <c:v>47.2</c:v>
                </c:pt>
                <c:pt idx="31">
                  <c:v>47.2</c:v>
                </c:pt>
                <c:pt idx="32">
                  <c:v>47.2</c:v>
                </c:pt>
                <c:pt idx="33">
                  <c:v>47.2</c:v>
                </c:pt>
                <c:pt idx="34">
                  <c:v>47.2</c:v>
                </c:pt>
                <c:pt idx="35">
                  <c:v>47.2</c:v>
                </c:pt>
                <c:pt idx="36">
                  <c:v>47.2</c:v>
                </c:pt>
                <c:pt idx="37">
                  <c:v>47.2</c:v>
                </c:pt>
                <c:pt idx="38">
                  <c:v>47.2</c:v>
                </c:pt>
                <c:pt idx="39">
                  <c:v>47.2</c:v>
                </c:pt>
                <c:pt idx="40">
                  <c:v>47.2</c:v>
                </c:pt>
                <c:pt idx="41">
                  <c:v>47.2</c:v>
                </c:pt>
                <c:pt idx="42">
                  <c:v>47.2</c:v>
                </c:pt>
                <c:pt idx="43">
                  <c:v>47.2</c:v>
                </c:pt>
                <c:pt idx="44">
                  <c:v>47.2</c:v>
                </c:pt>
                <c:pt idx="45">
                  <c:v>47.2</c:v>
                </c:pt>
                <c:pt idx="46">
                  <c:v>47.2</c:v>
                </c:pt>
                <c:pt idx="47">
                  <c:v>47.2</c:v>
                </c:pt>
                <c:pt idx="48">
                  <c:v>47.2</c:v>
                </c:pt>
                <c:pt idx="49">
                  <c:v>47.2</c:v>
                </c:pt>
                <c:pt idx="50">
                  <c:v>47.2</c:v>
                </c:pt>
                <c:pt idx="51">
                  <c:v>47.2</c:v>
                </c:pt>
                <c:pt idx="52">
                  <c:v>47.2</c:v>
                </c:pt>
                <c:pt idx="53">
                  <c:v>47.2</c:v>
                </c:pt>
                <c:pt idx="54">
                  <c:v>47.2</c:v>
                </c:pt>
                <c:pt idx="55">
                  <c:v>47.2</c:v>
                </c:pt>
                <c:pt idx="56">
                  <c:v>47.2</c:v>
                </c:pt>
                <c:pt idx="57">
                  <c:v>47.2</c:v>
                </c:pt>
                <c:pt idx="58">
                  <c:v>47.2</c:v>
                </c:pt>
                <c:pt idx="59">
                  <c:v>47.2</c:v>
                </c:pt>
                <c:pt idx="60">
                  <c:v>47.2</c:v>
                </c:pt>
                <c:pt idx="61">
                  <c:v>47.2</c:v>
                </c:pt>
                <c:pt idx="62">
                  <c:v>47.2</c:v>
                </c:pt>
                <c:pt idx="63">
                  <c:v>47.2</c:v>
                </c:pt>
                <c:pt idx="64">
                  <c:v>47.2</c:v>
                </c:pt>
                <c:pt idx="65">
                  <c:v>47.2</c:v>
                </c:pt>
                <c:pt idx="66">
                  <c:v>47.2</c:v>
                </c:pt>
                <c:pt idx="67">
                  <c:v>47.2</c:v>
                </c:pt>
                <c:pt idx="68">
                  <c:v>47.2</c:v>
                </c:pt>
                <c:pt idx="69">
                  <c:v>47.2</c:v>
                </c:pt>
                <c:pt idx="70">
                  <c:v>47.2</c:v>
                </c:pt>
                <c:pt idx="71">
                  <c:v>47.2</c:v>
                </c:pt>
                <c:pt idx="72">
                  <c:v>47.2</c:v>
                </c:pt>
                <c:pt idx="73">
                  <c:v>47.2</c:v>
                </c:pt>
                <c:pt idx="74">
                  <c:v>47.2</c:v>
                </c:pt>
                <c:pt idx="75">
                  <c:v>47.2</c:v>
                </c:pt>
                <c:pt idx="76">
                  <c:v>47.2</c:v>
                </c:pt>
                <c:pt idx="77">
                  <c:v>47.2</c:v>
                </c:pt>
                <c:pt idx="78">
                  <c:v>47.2</c:v>
                </c:pt>
                <c:pt idx="79">
                  <c:v>47.2</c:v>
                </c:pt>
                <c:pt idx="80">
                  <c:v>47.2</c:v>
                </c:pt>
                <c:pt idx="81">
                  <c:v>47.2</c:v>
                </c:pt>
                <c:pt idx="82">
                  <c:v>47.2</c:v>
                </c:pt>
                <c:pt idx="83">
                  <c:v>47.2</c:v>
                </c:pt>
                <c:pt idx="84">
                  <c:v>47.2</c:v>
                </c:pt>
                <c:pt idx="85">
                  <c:v>47.2</c:v>
                </c:pt>
                <c:pt idx="86">
                  <c:v>47.2</c:v>
                </c:pt>
                <c:pt idx="87">
                  <c:v>47.2</c:v>
                </c:pt>
                <c:pt idx="88">
                  <c:v>47.2</c:v>
                </c:pt>
                <c:pt idx="89">
                  <c:v>47.2</c:v>
                </c:pt>
                <c:pt idx="90">
                  <c:v>47.2</c:v>
                </c:pt>
                <c:pt idx="91">
                  <c:v>47.2</c:v>
                </c:pt>
                <c:pt idx="92">
                  <c:v>47.2</c:v>
                </c:pt>
                <c:pt idx="93">
                  <c:v>47.2</c:v>
                </c:pt>
                <c:pt idx="94">
                  <c:v>47.2</c:v>
                </c:pt>
                <c:pt idx="95">
                  <c:v>47.2</c:v>
                </c:pt>
                <c:pt idx="96">
                  <c:v>47.2</c:v>
                </c:pt>
                <c:pt idx="97">
                  <c:v>47.2</c:v>
                </c:pt>
                <c:pt idx="98">
                  <c:v>47.2</c:v>
                </c:pt>
                <c:pt idx="99">
                  <c:v>47.2</c:v>
                </c:pt>
                <c:pt idx="100">
                  <c:v>47.2</c:v>
                </c:pt>
                <c:pt idx="101">
                  <c:v>47.2</c:v>
                </c:pt>
                <c:pt idx="102">
                  <c:v>47.2</c:v>
                </c:pt>
                <c:pt idx="103">
                  <c:v>47.2</c:v>
                </c:pt>
                <c:pt idx="104">
                  <c:v>47.2</c:v>
                </c:pt>
                <c:pt idx="105">
                  <c:v>47.2</c:v>
                </c:pt>
                <c:pt idx="106">
                  <c:v>47.2</c:v>
                </c:pt>
                <c:pt idx="107">
                  <c:v>47.2</c:v>
                </c:pt>
                <c:pt idx="108">
                  <c:v>47.2</c:v>
                </c:pt>
                <c:pt idx="109">
                  <c:v>47.2</c:v>
                </c:pt>
                <c:pt idx="110">
                  <c:v>47.2</c:v>
                </c:pt>
                <c:pt idx="111">
                  <c:v>47.2</c:v>
                </c:pt>
                <c:pt idx="112">
                  <c:v>47.2</c:v>
                </c:pt>
                <c:pt idx="113">
                  <c:v>47.2</c:v>
                </c:pt>
                <c:pt idx="114">
                  <c:v>47.2</c:v>
                </c:pt>
                <c:pt idx="115">
                  <c:v>47.2</c:v>
                </c:pt>
                <c:pt idx="116">
                  <c:v>47.2</c:v>
                </c:pt>
                <c:pt idx="117">
                  <c:v>47.2</c:v>
                </c:pt>
                <c:pt idx="118">
                  <c:v>47.2</c:v>
                </c:pt>
                <c:pt idx="119">
                  <c:v>47.2</c:v>
                </c:pt>
                <c:pt idx="120">
                  <c:v>47.2</c:v>
                </c:pt>
                <c:pt idx="121">
                  <c:v>47.2</c:v>
                </c:pt>
                <c:pt idx="122">
                  <c:v>47.2</c:v>
                </c:pt>
                <c:pt idx="123">
                  <c:v>47.2</c:v>
                </c:pt>
                <c:pt idx="124">
                  <c:v>47.2</c:v>
                </c:pt>
                <c:pt idx="125">
                  <c:v>47.2</c:v>
                </c:pt>
                <c:pt idx="126">
                  <c:v>47.2</c:v>
                </c:pt>
                <c:pt idx="127">
                  <c:v>47.2</c:v>
                </c:pt>
                <c:pt idx="128">
                  <c:v>47.2</c:v>
                </c:pt>
                <c:pt idx="129">
                  <c:v>47.2</c:v>
                </c:pt>
                <c:pt idx="130">
                  <c:v>47.2</c:v>
                </c:pt>
                <c:pt idx="131">
                  <c:v>47.2</c:v>
                </c:pt>
                <c:pt idx="132">
                  <c:v>47.2</c:v>
                </c:pt>
                <c:pt idx="133">
                  <c:v>47.2</c:v>
                </c:pt>
                <c:pt idx="134">
                  <c:v>47.2</c:v>
                </c:pt>
                <c:pt idx="135">
                  <c:v>47.2</c:v>
                </c:pt>
                <c:pt idx="136">
                  <c:v>47.2</c:v>
                </c:pt>
                <c:pt idx="137">
                  <c:v>47.2</c:v>
                </c:pt>
                <c:pt idx="138">
                  <c:v>47.2</c:v>
                </c:pt>
                <c:pt idx="139">
                  <c:v>47.2</c:v>
                </c:pt>
                <c:pt idx="140">
                  <c:v>47.2</c:v>
                </c:pt>
                <c:pt idx="141">
                  <c:v>47.2</c:v>
                </c:pt>
                <c:pt idx="142">
                  <c:v>47.2</c:v>
                </c:pt>
                <c:pt idx="143">
                  <c:v>47.2</c:v>
                </c:pt>
                <c:pt idx="144">
                  <c:v>47.2</c:v>
                </c:pt>
                <c:pt idx="145">
                  <c:v>47.2</c:v>
                </c:pt>
                <c:pt idx="146">
                  <c:v>47.2</c:v>
                </c:pt>
                <c:pt idx="147">
                  <c:v>47.2</c:v>
                </c:pt>
                <c:pt idx="148">
                  <c:v>47.2</c:v>
                </c:pt>
                <c:pt idx="149">
                  <c:v>47.2</c:v>
                </c:pt>
                <c:pt idx="150">
                  <c:v>47.2</c:v>
                </c:pt>
                <c:pt idx="151">
                  <c:v>47.2</c:v>
                </c:pt>
                <c:pt idx="152">
                  <c:v>47.2</c:v>
                </c:pt>
                <c:pt idx="153">
                  <c:v>47.2</c:v>
                </c:pt>
                <c:pt idx="154">
                  <c:v>47.2</c:v>
                </c:pt>
                <c:pt idx="155">
                  <c:v>47.2</c:v>
                </c:pt>
                <c:pt idx="156">
                  <c:v>47.2</c:v>
                </c:pt>
                <c:pt idx="157">
                  <c:v>47.2</c:v>
                </c:pt>
                <c:pt idx="158">
                  <c:v>47.2</c:v>
                </c:pt>
                <c:pt idx="159">
                  <c:v>47.2</c:v>
                </c:pt>
                <c:pt idx="160">
                  <c:v>47.2</c:v>
                </c:pt>
                <c:pt idx="161">
                  <c:v>47.2</c:v>
                </c:pt>
                <c:pt idx="162">
                  <c:v>47.2</c:v>
                </c:pt>
                <c:pt idx="163">
                  <c:v>47.2</c:v>
                </c:pt>
                <c:pt idx="164">
                  <c:v>47.2</c:v>
                </c:pt>
                <c:pt idx="165">
                  <c:v>47.2</c:v>
                </c:pt>
                <c:pt idx="166">
                  <c:v>47.2</c:v>
                </c:pt>
                <c:pt idx="167">
                  <c:v>47.2</c:v>
                </c:pt>
                <c:pt idx="168">
                  <c:v>47.2</c:v>
                </c:pt>
                <c:pt idx="169">
                  <c:v>47.2</c:v>
                </c:pt>
                <c:pt idx="170">
                  <c:v>47.2</c:v>
                </c:pt>
                <c:pt idx="171">
                  <c:v>47.2</c:v>
                </c:pt>
                <c:pt idx="172">
                  <c:v>47.2</c:v>
                </c:pt>
                <c:pt idx="173">
                  <c:v>47.2</c:v>
                </c:pt>
                <c:pt idx="174">
                  <c:v>47.2</c:v>
                </c:pt>
                <c:pt idx="175">
                  <c:v>47.2</c:v>
                </c:pt>
                <c:pt idx="176">
                  <c:v>47.2</c:v>
                </c:pt>
                <c:pt idx="177">
                  <c:v>47.2</c:v>
                </c:pt>
                <c:pt idx="178">
                  <c:v>47.2</c:v>
                </c:pt>
                <c:pt idx="179">
                  <c:v>47.2</c:v>
                </c:pt>
                <c:pt idx="180">
                  <c:v>47.2</c:v>
                </c:pt>
                <c:pt idx="181">
                  <c:v>47.2</c:v>
                </c:pt>
                <c:pt idx="182">
                  <c:v>47.2</c:v>
                </c:pt>
                <c:pt idx="183">
                  <c:v>47.2</c:v>
                </c:pt>
                <c:pt idx="184">
                  <c:v>47.2</c:v>
                </c:pt>
                <c:pt idx="185">
                  <c:v>47.2</c:v>
                </c:pt>
                <c:pt idx="186">
                  <c:v>47.2</c:v>
                </c:pt>
                <c:pt idx="187">
                  <c:v>47.2</c:v>
                </c:pt>
                <c:pt idx="188">
                  <c:v>47.2</c:v>
                </c:pt>
                <c:pt idx="189">
                  <c:v>47.2</c:v>
                </c:pt>
                <c:pt idx="190">
                  <c:v>47.2</c:v>
                </c:pt>
                <c:pt idx="191">
                  <c:v>47.2</c:v>
                </c:pt>
                <c:pt idx="192">
                  <c:v>47.2</c:v>
                </c:pt>
                <c:pt idx="193">
                  <c:v>47.2</c:v>
                </c:pt>
                <c:pt idx="194">
                  <c:v>47.2</c:v>
                </c:pt>
                <c:pt idx="195">
                  <c:v>47.2</c:v>
                </c:pt>
                <c:pt idx="196">
                  <c:v>47.2</c:v>
                </c:pt>
                <c:pt idx="197">
                  <c:v>47.2</c:v>
                </c:pt>
                <c:pt idx="198">
                  <c:v>47.2</c:v>
                </c:pt>
                <c:pt idx="199">
                  <c:v>47.2</c:v>
                </c:pt>
                <c:pt idx="200">
                  <c:v>47.2</c:v>
                </c:pt>
                <c:pt idx="201">
                  <c:v>47.2</c:v>
                </c:pt>
                <c:pt idx="202">
                  <c:v>47.2</c:v>
                </c:pt>
                <c:pt idx="203">
                  <c:v>47.2</c:v>
                </c:pt>
                <c:pt idx="204">
                  <c:v>47.2</c:v>
                </c:pt>
                <c:pt idx="205">
                  <c:v>47.2</c:v>
                </c:pt>
                <c:pt idx="206">
                  <c:v>47.2</c:v>
                </c:pt>
                <c:pt idx="207">
                  <c:v>47.2</c:v>
                </c:pt>
                <c:pt idx="208">
                  <c:v>47.2</c:v>
                </c:pt>
                <c:pt idx="209">
                  <c:v>47.2</c:v>
                </c:pt>
                <c:pt idx="210">
                  <c:v>47.2</c:v>
                </c:pt>
                <c:pt idx="211">
                  <c:v>47.2</c:v>
                </c:pt>
                <c:pt idx="212">
                  <c:v>47.2</c:v>
                </c:pt>
                <c:pt idx="213">
                  <c:v>47.2</c:v>
                </c:pt>
                <c:pt idx="214">
                  <c:v>47.2</c:v>
                </c:pt>
                <c:pt idx="215">
                  <c:v>47.2</c:v>
                </c:pt>
                <c:pt idx="216">
                  <c:v>47.2</c:v>
                </c:pt>
                <c:pt idx="217">
                  <c:v>47.2</c:v>
                </c:pt>
              </c:numCache>
            </c:numRef>
          </c:val>
        </c:ser>
        <c:ser>
          <c:idx val="2"/>
          <c:order val="2"/>
          <c:tx>
            <c:strRef>
              <c:f>Morphine!$F$1</c:f>
              <c:strCache>
                <c:ptCount val="1"/>
                <c:pt idx="0">
                  <c:v>Wales average</c:v>
                </c:pt>
              </c:strCache>
            </c:strRef>
          </c:tx>
          <c:marker>
            <c:symbol val="none"/>
          </c:marker>
          <c:val>
            <c:numRef>
              <c:f>Morphine!$F$2:$F$219</c:f>
              <c:numCache>
                <c:formatCode>General</c:formatCode>
                <c:ptCount val="218"/>
                <c:pt idx="0">
                  <c:v>55.9</c:v>
                </c:pt>
                <c:pt idx="1">
                  <c:v>55.9</c:v>
                </c:pt>
                <c:pt idx="2">
                  <c:v>55.9</c:v>
                </c:pt>
                <c:pt idx="3">
                  <c:v>55.9</c:v>
                </c:pt>
                <c:pt idx="4">
                  <c:v>55.9</c:v>
                </c:pt>
                <c:pt idx="5">
                  <c:v>55.9</c:v>
                </c:pt>
                <c:pt idx="6">
                  <c:v>55.9</c:v>
                </c:pt>
                <c:pt idx="7">
                  <c:v>55.9</c:v>
                </c:pt>
                <c:pt idx="8">
                  <c:v>55.9</c:v>
                </c:pt>
                <c:pt idx="9">
                  <c:v>55.9</c:v>
                </c:pt>
                <c:pt idx="10">
                  <c:v>55.9</c:v>
                </c:pt>
                <c:pt idx="11">
                  <c:v>55.9</c:v>
                </c:pt>
                <c:pt idx="12">
                  <c:v>55.9</c:v>
                </c:pt>
                <c:pt idx="13">
                  <c:v>55.9</c:v>
                </c:pt>
                <c:pt idx="14">
                  <c:v>55.9</c:v>
                </c:pt>
                <c:pt idx="15">
                  <c:v>55.9</c:v>
                </c:pt>
                <c:pt idx="16">
                  <c:v>55.9</c:v>
                </c:pt>
                <c:pt idx="17">
                  <c:v>55.9</c:v>
                </c:pt>
                <c:pt idx="18">
                  <c:v>55.9</c:v>
                </c:pt>
                <c:pt idx="19">
                  <c:v>55.9</c:v>
                </c:pt>
                <c:pt idx="20">
                  <c:v>55.9</c:v>
                </c:pt>
                <c:pt idx="21">
                  <c:v>55.9</c:v>
                </c:pt>
                <c:pt idx="22">
                  <c:v>55.9</c:v>
                </c:pt>
                <c:pt idx="23">
                  <c:v>55.9</c:v>
                </c:pt>
                <c:pt idx="24">
                  <c:v>55.9</c:v>
                </c:pt>
                <c:pt idx="25">
                  <c:v>55.9</c:v>
                </c:pt>
                <c:pt idx="26">
                  <c:v>55.9</c:v>
                </c:pt>
                <c:pt idx="27">
                  <c:v>55.9</c:v>
                </c:pt>
                <c:pt idx="28">
                  <c:v>55.9</c:v>
                </c:pt>
                <c:pt idx="29">
                  <c:v>55.9</c:v>
                </c:pt>
                <c:pt idx="30">
                  <c:v>55.9</c:v>
                </c:pt>
                <c:pt idx="31">
                  <c:v>55.9</c:v>
                </c:pt>
                <c:pt idx="32">
                  <c:v>55.9</c:v>
                </c:pt>
                <c:pt idx="33">
                  <c:v>55.9</c:v>
                </c:pt>
                <c:pt idx="34">
                  <c:v>55.9</c:v>
                </c:pt>
                <c:pt idx="35">
                  <c:v>55.9</c:v>
                </c:pt>
                <c:pt idx="36">
                  <c:v>55.9</c:v>
                </c:pt>
                <c:pt idx="37">
                  <c:v>55.9</c:v>
                </c:pt>
                <c:pt idx="38">
                  <c:v>55.9</c:v>
                </c:pt>
                <c:pt idx="39">
                  <c:v>55.9</c:v>
                </c:pt>
                <c:pt idx="40">
                  <c:v>55.9</c:v>
                </c:pt>
                <c:pt idx="41">
                  <c:v>55.9</c:v>
                </c:pt>
                <c:pt idx="42">
                  <c:v>55.9</c:v>
                </c:pt>
                <c:pt idx="43">
                  <c:v>55.9</c:v>
                </c:pt>
                <c:pt idx="44">
                  <c:v>55.9</c:v>
                </c:pt>
                <c:pt idx="45">
                  <c:v>55.9</c:v>
                </c:pt>
                <c:pt idx="46">
                  <c:v>55.9</c:v>
                </c:pt>
                <c:pt idx="47">
                  <c:v>55.9</c:v>
                </c:pt>
                <c:pt idx="48">
                  <c:v>55.9</c:v>
                </c:pt>
                <c:pt idx="49">
                  <c:v>55.9</c:v>
                </c:pt>
                <c:pt idx="50">
                  <c:v>55.9</c:v>
                </c:pt>
                <c:pt idx="51">
                  <c:v>55.9</c:v>
                </c:pt>
                <c:pt idx="52">
                  <c:v>55.9</c:v>
                </c:pt>
                <c:pt idx="53">
                  <c:v>55.9</c:v>
                </c:pt>
                <c:pt idx="54">
                  <c:v>55.9</c:v>
                </c:pt>
                <c:pt idx="55">
                  <c:v>55.9</c:v>
                </c:pt>
                <c:pt idx="56">
                  <c:v>55.9</c:v>
                </c:pt>
                <c:pt idx="57">
                  <c:v>55.9</c:v>
                </c:pt>
                <c:pt idx="58">
                  <c:v>55.9</c:v>
                </c:pt>
                <c:pt idx="59">
                  <c:v>55.9</c:v>
                </c:pt>
                <c:pt idx="60">
                  <c:v>55.9</c:v>
                </c:pt>
                <c:pt idx="61">
                  <c:v>55.9</c:v>
                </c:pt>
                <c:pt idx="62">
                  <c:v>55.9</c:v>
                </c:pt>
                <c:pt idx="63">
                  <c:v>55.9</c:v>
                </c:pt>
                <c:pt idx="64">
                  <c:v>55.9</c:v>
                </c:pt>
                <c:pt idx="65">
                  <c:v>55.9</c:v>
                </c:pt>
                <c:pt idx="66">
                  <c:v>55.9</c:v>
                </c:pt>
                <c:pt idx="67">
                  <c:v>55.9</c:v>
                </c:pt>
                <c:pt idx="68">
                  <c:v>55.9</c:v>
                </c:pt>
                <c:pt idx="69">
                  <c:v>55.9</c:v>
                </c:pt>
                <c:pt idx="70">
                  <c:v>55.9</c:v>
                </c:pt>
                <c:pt idx="71">
                  <c:v>55.9</c:v>
                </c:pt>
                <c:pt idx="72">
                  <c:v>55.9</c:v>
                </c:pt>
                <c:pt idx="73">
                  <c:v>55.9</c:v>
                </c:pt>
                <c:pt idx="74">
                  <c:v>55.9</c:v>
                </c:pt>
                <c:pt idx="75">
                  <c:v>55.9</c:v>
                </c:pt>
                <c:pt idx="76">
                  <c:v>55.9</c:v>
                </c:pt>
                <c:pt idx="77">
                  <c:v>55.9</c:v>
                </c:pt>
                <c:pt idx="78">
                  <c:v>55.9</c:v>
                </c:pt>
                <c:pt idx="79">
                  <c:v>55.9</c:v>
                </c:pt>
                <c:pt idx="80">
                  <c:v>55.9</c:v>
                </c:pt>
                <c:pt idx="81">
                  <c:v>55.9</c:v>
                </c:pt>
                <c:pt idx="82">
                  <c:v>55.9</c:v>
                </c:pt>
                <c:pt idx="83">
                  <c:v>55.9</c:v>
                </c:pt>
                <c:pt idx="84">
                  <c:v>55.9</c:v>
                </c:pt>
                <c:pt idx="85">
                  <c:v>55.9</c:v>
                </c:pt>
                <c:pt idx="86">
                  <c:v>55.9</c:v>
                </c:pt>
                <c:pt idx="87">
                  <c:v>55.9</c:v>
                </c:pt>
                <c:pt idx="88">
                  <c:v>55.9</c:v>
                </c:pt>
                <c:pt idx="89">
                  <c:v>55.9</c:v>
                </c:pt>
                <c:pt idx="90">
                  <c:v>55.9</c:v>
                </c:pt>
                <c:pt idx="91">
                  <c:v>55.9</c:v>
                </c:pt>
                <c:pt idx="92">
                  <c:v>55.9</c:v>
                </c:pt>
                <c:pt idx="93">
                  <c:v>55.9</c:v>
                </c:pt>
                <c:pt idx="94">
                  <c:v>55.9</c:v>
                </c:pt>
                <c:pt idx="95">
                  <c:v>55.9</c:v>
                </c:pt>
                <c:pt idx="96">
                  <c:v>55.9</c:v>
                </c:pt>
                <c:pt idx="97">
                  <c:v>55.9</c:v>
                </c:pt>
                <c:pt idx="98">
                  <c:v>55.9</c:v>
                </c:pt>
                <c:pt idx="99">
                  <c:v>55.9</c:v>
                </c:pt>
                <c:pt idx="100">
                  <c:v>55.9</c:v>
                </c:pt>
                <c:pt idx="101">
                  <c:v>55.9</c:v>
                </c:pt>
                <c:pt idx="102">
                  <c:v>55.9</c:v>
                </c:pt>
                <c:pt idx="103">
                  <c:v>55.9</c:v>
                </c:pt>
                <c:pt idx="104">
                  <c:v>55.9</c:v>
                </c:pt>
                <c:pt idx="105">
                  <c:v>55.9</c:v>
                </c:pt>
                <c:pt idx="106">
                  <c:v>55.9</c:v>
                </c:pt>
                <c:pt idx="107">
                  <c:v>55.9</c:v>
                </c:pt>
                <c:pt idx="108">
                  <c:v>55.9</c:v>
                </c:pt>
                <c:pt idx="109">
                  <c:v>55.9</c:v>
                </c:pt>
                <c:pt idx="110">
                  <c:v>55.9</c:v>
                </c:pt>
                <c:pt idx="111">
                  <c:v>55.9</c:v>
                </c:pt>
                <c:pt idx="112">
                  <c:v>55.9</c:v>
                </c:pt>
                <c:pt idx="113">
                  <c:v>55.9</c:v>
                </c:pt>
                <c:pt idx="114">
                  <c:v>55.9</c:v>
                </c:pt>
                <c:pt idx="115">
                  <c:v>55.9</c:v>
                </c:pt>
                <c:pt idx="116">
                  <c:v>55.9</c:v>
                </c:pt>
                <c:pt idx="117">
                  <c:v>55.9</c:v>
                </c:pt>
                <c:pt idx="118">
                  <c:v>55.9</c:v>
                </c:pt>
                <c:pt idx="119">
                  <c:v>55.9</c:v>
                </c:pt>
                <c:pt idx="120">
                  <c:v>55.9</c:v>
                </c:pt>
                <c:pt idx="121">
                  <c:v>55.9</c:v>
                </c:pt>
                <c:pt idx="122">
                  <c:v>55.9</c:v>
                </c:pt>
                <c:pt idx="123">
                  <c:v>55.9</c:v>
                </c:pt>
                <c:pt idx="124">
                  <c:v>55.9</c:v>
                </c:pt>
                <c:pt idx="125">
                  <c:v>55.9</c:v>
                </c:pt>
                <c:pt idx="126">
                  <c:v>55.9</c:v>
                </c:pt>
                <c:pt idx="127">
                  <c:v>55.9</c:v>
                </c:pt>
                <c:pt idx="128">
                  <c:v>55.9</c:v>
                </c:pt>
                <c:pt idx="129">
                  <c:v>55.9</c:v>
                </c:pt>
                <c:pt idx="130">
                  <c:v>55.9</c:v>
                </c:pt>
                <c:pt idx="131">
                  <c:v>55.9</c:v>
                </c:pt>
                <c:pt idx="132">
                  <c:v>55.9</c:v>
                </c:pt>
                <c:pt idx="133">
                  <c:v>55.9</c:v>
                </c:pt>
                <c:pt idx="134">
                  <c:v>55.9</c:v>
                </c:pt>
                <c:pt idx="135">
                  <c:v>55.9</c:v>
                </c:pt>
                <c:pt idx="136">
                  <c:v>55.9</c:v>
                </c:pt>
                <c:pt idx="137">
                  <c:v>55.9</c:v>
                </c:pt>
                <c:pt idx="138">
                  <c:v>55.9</c:v>
                </c:pt>
                <c:pt idx="139">
                  <c:v>55.9</c:v>
                </c:pt>
                <c:pt idx="140">
                  <c:v>55.9</c:v>
                </c:pt>
                <c:pt idx="141">
                  <c:v>55.9</c:v>
                </c:pt>
                <c:pt idx="142">
                  <c:v>55.9</c:v>
                </c:pt>
                <c:pt idx="143">
                  <c:v>55.9</c:v>
                </c:pt>
                <c:pt idx="144">
                  <c:v>55.9</c:v>
                </c:pt>
                <c:pt idx="145">
                  <c:v>55.9</c:v>
                </c:pt>
                <c:pt idx="146">
                  <c:v>55.9</c:v>
                </c:pt>
                <c:pt idx="147">
                  <c:v>55.9</c:v>
                </c:pt>
                <c:pt idx="148">
                  <c:v>55.9</c:v>
                </c:pt>
                <c:pt idx="149">
                  <c:v>55.9</c:v>
                </c:pt>
                <c:pt idx="150">
                  <c:v>55.9</c:v>
                </c:pt>
                <c:pt idx="151">
                  <c:v>55.9</c:v>
                </c:pt>
                <c:pt idx="152">
                  <c:v>55.9</c:v>
                </c:pt>
                <c:pt idx="153">
                  <c:v>55.9</c:v>
                </c:pt>
                <c:pt idx="154">
                  <c:v>55.9</c:v>
                </c:pt>
                <c:pt idx="155">
                  <c:v>55.9</c:v>
                </c:pt>
                <c:pt idx="156">
                  <c:v>55.9</c:v>
                </c:pt>
                <c:pt idx="157">
                  <c:v>55.9</c:v>
                </c:pt>
                <c:pt idx="158">
                  <c:v>55.9</c:v>
                </c:pt>
                <c:pt idx="159">
                  <c:v>55.9</c:v>
                </c:pt>
                <c:pt idx="160">
                  <c:v>55.9</c:v>
                </c:pt>
                <c:pt idx="161">
                  <c:v>55.9</c:v>
                </c:pt>
                <c:pt idx="162">
                  <c:v>55.9</c:v>
                </c:pt>
                <c:pt idx="163">
                  <c:v>55.9</c:v>
                </c:pt>
                <c:pt idx="164">
                  <c:v>55.9</c:v>
                </c:pt>
                <c:pt idx="165">
                  <c:v>55.9</c:v>
                </c:pt>
                <c:pt idx="166">
                  <c:v>55.9</c:v>
                </c:pt>
                <c:pt idx="167">
                  <c:v>55.9</c:v>
                </c:pt>
                <c:pt idx="168">
                  <c:v>55.9</c:v>
                </c:pt>
                <c:pt idx="169">
                  <c:v>55.9</c:v>
                </c:pt>
                <c:pt idx="170">
                  <c:v>55.9</c:v>
                </c:pt>
                <c:pt idx="171">
                  <c:v>55.9</c:v>
                </c:pt>
                <c:pt idx="172">
                  <c:v>55.9</c:v>
                </c:pt>
                <c:pt idx="173">
                  <c:v>55.9</c:v>
                </c:pt>
                <c:pt idx="174">
                  <c:v>55.9</c:v>
                </c:pt>
                <c:pt idx="175">
                  <c:v>55.9</c:v>
                </c:pt>
                <c:pt idx="176">
                  <c:v>55.9</c:v>
                </c:pt>
                <c:pt idx="177">
                  <c:v>55.9</c:v>
                </c:pt>
                <c:pt idx="178">
                  <c:v>55.9</c:v>
                </c:pt>
                <c:pt idx="179">
                  <c:v>55.9</c:v>
                </c:pt>
                <c:pt idx="180">
                  <c:v>55.9</c:v>
                </c:pt>
                <c:pt idx="181">
                  <c:v>55.9</c:v>
                </c:pt>
                <c:pt idx="182">
                  <c:v>55.9</c:v>
                </c:pt>
                <c:pt idx="183">
                  <c:v>55.9</c:v>
                </c:pt>
                <c:pt idx="184">
                  <c:v>55.9</c:v>
                </c:pt>
                <c:pt idx="185">
                  <c:v>55.9</c:v>
                </c:pt>
                <c:pt idx="186">
                  <c:v>55.9</c:v>
                </c:pt>
                <c:pt idx="187">
                  <c:v>55.9</c:v>
                </c:pt>
                <c:pt idx="188">
                  <c:v>55.9</c:v>
                </c:pt>
                <c:pt idx="189">
                  <c:v>55.9</c:v>
                </c:pt>
                <c:pt idx="190">
                  <c:v>55.9</c:v>
                </c:pt>
                <c:pt idx="191">
                  <c:v>55.9</c:v>
                </c:pt>
                <c:pt idx="192">
                  <c:v>55.9</c:v>
                </c:pt>
                <c:pt idx="193">
                  <c:v>55.9</c:v>
                </c:pt>
                <c:pt idx="194">
                  <c:v>55.9</c:v>
                </c:pt>
                <c:pt idx="195">
                  <c:v>55.9</c:v>
                </c:pt>
                <c:pt idx="196">
                  <c:v>55.9</c:v>
                </c:pt>
                <c:pt idx="197">
                  <c:v>55.9</c:v>
                </c:pt>
                <c:pt idx="198">
                  <c:v>55.9</c:v>
                </c:pt>
                <c:pt idx="199">
                  <c:v>55.9</c:v>
                </c:pt>
                <c:pt idx="200">
                  <c:v>55.9</c:v>
                </c:pt>
                <c:pt idx="201">
                  <c:v>55.9</c:v>
                </c:pt>
                <c:pt idx="202">
                  <c:v>55.9</c:v>
                </c:pt>
                <c:pt idx="203">
                  <c:v>55.9</c:v>
                </c:pt>
                <c:pt idx="204">
                  <c:v>55.9</c:v>
                </c:pt>
                <c:pt idx="205">
                  <c:v>55.9</c:v>
                </c:pt>
                <c:pt idx="206">
                  <c:v>55.9</c:v>
                </c:pt>
                <c:pt idx="207">
                  <c:v>55.9</c:v>
                </c:pt>
                <c:pt idx="208">
                  <c:v>55.9</c:v>
                </c:pt>
                <c:pt idx="209">
                  <c:v>55.9</c:v>
                </c:pt>
                <c:pt idx="210">
                  <c:v>55.9</c:v>
                </c:pt>
                <c:pt idx="211">
                  <c:v>55.9</c:v>
                </c:pt>
                <c:pt idx="212">
                  <c:v>55.9</c:v>
                </c:pt>
                <c:pt idx="213">
                  <c:v>55.9</c:v>
                </c:pt>
                <c:pt idx="214">
                  <c:v>55.9</c:v>
                </c:pt>
                <c:pt idx="215">
                  <c:v>55.9</c:v>
                </c:pt>
                <c:pt idx="216">
                  <c:v>55.9</c:v>
                </c:pt>
                <c:pt idx="217">
                  <c:v>55.9</c:v>
                </c:pt>
              </c:numCache>
            </c:numRef>
          </c:val>
        </c:ser>
        <c:marker val="1"/>
        <c:axId val="70170880"/>
        <c:axId val="70177152"/>
      </c:lineChart>
      <c:catAx>
        <c:axId val="70170880"/>
        <c:scaling>
          <c:orientation val="minMax"/>
        </c:scaling>
        <c:delete val="1"/>
        <c:axPos val="b"/>
        <c:title>
          <c:tx>
            <c:rich>
              <a:bodyPr/>
              <a:lstStyle/>
              <a:p>
                <a:pPr>
                  <a:defRPr sz="800">
                    <a:latin typeface="Arial" pitchFamily="34" charset="0"/>
                    <a:cs typeface="Arial" pitchFamily="34" charset="0"/>
                  </a:defRPr>
                </a:pPr>
                <a:r>
                  <a:rPr lang="en-US" sz="800">
                    <a:latin typeface="Arial" pitchFamily="34" charset="0"/>
                    <a:cs typeface="Arial" pitchFamily="34" charset="0"/>
                  </a:rPr>
                  <a:t>CCG / HB </a:t>
                </a:r>
              </a:p>
            </c:rich>
          </c:tx>
          <c:layout>
            <c:manualLayout>
              <c:xMode val="edge"/>
              <c:yMode val="edge"/>
              <c:x val="0.48970844382016732"/>
              <c:y val="0.95566296384650751"/>
            </c:manualLayout>
          </c:layout>
        </c:title>
        <c:tickLblPos val="none"/>
        <c:crossAx val="70177152"/>
        <c:crosses val="autoZero"/>
        <c:auto val="1"/>
        <c:lblAlgn val="ctr"/>
        <c:lblOffset val="100"/>
      </c:catAx>
      <c:valAx>
        <c:axId val="70177152"/>
        <c:scaling>
          <c:orientation val="minMax"/>
          <c:max val="80"/>
        </c:scaling>
        <c:axPos val="l"/>
        <c:majorGridlines/>
        <c:title>
          <c:tx>
            <c:rich>
              <a:bodyPr rot="-5400000" vert="horz"/>
              <a:lstStyle/>
              <a:p>
                <a:pPr>
                  <a:defRPr sz="800">
                    <a:latin typeface="Arial" pitchFamily="34" charset="0"/>
                    <a:cs typeface="Arial" pitchFamily="34" charset="0"/>
                  </a:defRPr>
                </a:pPr>
                <a:r>
                  <a:rPr lang="en-US" sz="800">
                    <a:latin typeface="Arial" pitchFamily="34" charset="0"/>
                    <a:cs typeface="Arial" pitchFamily="34" charset="0"/>
                  </a:rPr>
                  <a:t>Percentage</a:t>
                </a:r>
              </a:p>
            </c:rich>
          </c:tx>
        </c:title>
        <c:numFmt formatCode="0" sourceLinked="0"/>
        <c:tickLblPos val="nextTo"/>
        <c:txPr>
          <a:bodyPr/>
          <a:lstStyle/>
          <a:p>
            <a:pPr>
              <a:defRPr sz="800">
                <a:latin typeface="Arial" pitchFamily="34" charset="0"/>
                <a:cs typeface="Arial" pitchFamily="34" charset="0"/>
              </a:defRPr>
            </a:pPr>
            <a:endParaRPr lang="en-US"/>
          </a:p>
        </c:txPr>
        <c:crossAx val="70170880"/>
        <c:crosses val="autoZero"/>
        <c:crossBetween val="between"/>
      </c:valAx>
    </c:plotArea>
    <c:legend>
      <c:legendPos val="r"/>
      <c:legendEntry>
        <c:idx val="0"/>
        <c:delete val="1"/>
      </c:legendEntry>
      <c:layout>
        <c:manualLayout>
          <c:xMode val="edge"/>
          <c:yMode val="edge"/>
          <c:x val="0.75806841063399588"/>
          <c:y val="0.15683684888045363"/>
          <c:w val="0.15041602977785393"/>
          <c:h val="9.3999356292709182E-2"/>
        </c:manualLayout>
      </c:layout>
      <c:overlay val="1"/>
      <c:txPr>
        <a:bodyPr/>
        <a:lstStyle/>
        <a:p>
          <a:pPr rtl="0">
            <a:defRPr sz="900">
              <a:latin typeface="Arial" pitchFamily="34" charset="0"/>
              <a:cs typeface="Arial" pitchFamily="34" charset="0"/>
            </a:defRPr>
          </a:pPr>
          <a:endParaRPr lang="en-US"/>
        </a:p>
      </c:txPr>
    </c:legend>
    <c:plotVisOnly val="1"/>
    <c:dispBlanksAs val="gap"/>
  </c:chart>
  <c:spPr>
    <a:ln>
      <a:noFill/>
    </a:ln>
  </c:sp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0825603512204146"/>
          <c:y val="2.3213954385062009E-2"/>
          <c:w val="0.87671901022439591"/>
          <c:h val="0.90108592021197154"/>
        </c:manualLayout>
      </c:layout>
      <c:barChart>
        <c:barDir val="col"/>
        <c:grouping val="clustered"/>
        <c:ser>
          <c:idx val="0"/>
          <c:order val="0"/>
          <c:tx>
            <c:strRef>
              <c:f>Tramadol!$B$2</c:f>
              <c:strCache>
                <c:ptCount val="1"/>
                <c:pt idx="0">
                  <c:v>DDDs / 1,000 patients</c:v>
                </c:pt>
              </c:strCache>
            </c:strRef>
          </c:tx>
          <c:spPr>
            <a:solidFill>
              <a:schemeClr val="tx2">
                <a:lumMod val="60000"/>
                <a:lumOff val="40000"/>
              </a:schemeClr>
            </a:solidFill>
            <a:ln>
              <a:noFill/>
            </a:ln>
          </c:spPr>
          <c:dPt>
            <c:idx val="60"/>
            <c:spPr>
              <a:solidFill>
                <a:srgbClr val="558ED5"/>
              </a:solidFill>
              <a:ln>
                <a:noFill/>
              </a:ln>
            </c:spPr>
          </c:dPt>
          <c:dPt>
            <c:idx val="64"/>
            <c:spPr>
              <a:solidFill>
                <a:schemeClr val="tx1"/>
              </a:solidFill>
              <a:ln>
                <a:noFill/>
              </a:ln>
            </c:spPr>
          </c:dPt>
          <c:dPt>
            <c:idx val="65"/>
            <c:spPr>
              <a:solidFill>
                <a:srgbClr val="558ED5"/>
              </a:solidFill>
              <a:ln>
                <a:noFill/>
              </a:ln>
            </c:spPr>
          </c:dPt>
          <c:dPt>
            <c:idx val="123"/>
            <c:spPr>
              <a:solidFill>
                <a:schemeClr val="tx1"/>
              </a:solidFill>
              <a:ln>
                <a:noFill/>
              </a:ln>
            </c:spPr>
          </c:dPt>
          <c:dPt>
            <c:idx val="125"/>
            <c:spPr>
              <a:solidFill>
                <a:srgbClr val="558ED5"/>
              </a:solidFill>
              <a:ln>
                <a:noFill/>
              </a:ln>
            </c:spPr>
          </c:dPt>
          <c:dPt>
            <c:idx val="141"/>
            <c:spPr>
              <a:solidFill>
                <a:schemeClr val="tx1"/>
              </a:solidFill>
              <a:ln>
                <a:noFill/>
              </a:ln>
            </c:spPr>
          </c:dPt>
          <c:dPt>
            <c:idx val="142"/>
            <c:spPr>
              <a:solidFill>
                <a:srgbClr val="558ED5"/>
              </a:solidFill>
              <a:ln>
                <a:noFill/>
              </a:ln>
            </c:spPr>
          </c:dPt>
          <c:dPt>
            <c:idx val="143"/>
            <c:spPr>
              <a:solidFill>
                <a:srgbClr val="558ED5"/>
              </a:solidFill>
              <a:ln>
                <a:noFill/>
              </a:ln>
            </c:spPr>
          </c:dPt>
          <c:dPt>
            <c:idx val="149"/>
            <c:spPr>
              <a:solidFill>
                <a:schemeClr val="tx1"/>
              </a:solidFill>
              <a:ln>
                <a:noFill/>
              </a:ln>
            </c:spPr>
          </c:dPt>
          <c:dPt>
            <c:idx val="156"/>
            <c:spPr>
              <a:solidFill>
                <a:schemeClr val="tx1"/>
              </a:solidFill>
              <a:ln>
                <a:noFill/>
              </a:ln>
            </c:spPr>
          </c:dPt>
          <c:dPt>
            <c:idx val="157"/>
            <c:spPr>
              <a:solidFill>
                <a:srgbClr val="558ED5"/>
              </a:solidFill>
              <a:ln>
                <a:noFill/>
              </a:ln>
            </c:spPr>
          </c:dPt>
          <c:dPt>
            <c:idx val="158"/>
            <c:spPr>
              <a:solidFill>
                <a:schemeClr val="tx1"/>
              </a:solidFill>
              <a:ln>
                <a:noFill/>
              </a:ln>
            </c:spPr>
          </c:dPt>
          <c:dPt>
            <c:idx val="161"/>
            <c:spPr>
              <a:solidFill>
                <a:srgbClr val="558ED5"/>
              </a:solidFill>
              <a:ln>
                <a:noFill/>
              </a:ln>
            </c:spPr>
          </c:dPt>
          <c:dPt>
            <c:idx val="168"/>
            <c:spPr>
              <a:solidFill>
                <a:srgbClr val="558ED5"/>
              </a:solidFill>
              <a:ln>
                <a:noFill/>
              </a:ln>
            </c:spPr>
          </c:dPt>
          <c:dPt>
            <c:idx val="172"/>
            <c:spPr>
              <a:solidFill>
                <a:srgbClr val="558ED5"/>
              </a:solidFill>
              <a:ln>
                <a:noFill/>
              </a:ln>
            </c:spPr>
          </c:dPt>
          <c:dPt>
            <c:idx val="176"/>
            <c:spPr>
              <a:solidFill>
                <a:srgbClr val="558ED5"/>
              </a:solidFill>
              <a:ln>
                <a:noFill/>
              </a:ln>
            </c:spPr>
          </c:dPt>
          <c:dPt>
            <c:idx val="181"/>
            <c:spPr>
              <a:solidFill>
                <a:srgbClr val="558ED5"/>
              </a:solidFill>
              <a:ln>
                <a:noFill/>
              </a:ln>
            </c:spPr>
          </c:dPt>
          <c:dPt>
            <c:idx val="183"/>
            <c:spPr>
              <a:solidFill>
                <a:schemeClr val="tx1"/>
              </a:solidFill>
              <a:ln>
                <a:noFill/>
              </a:ln>
            </c:spPr>
          </c:dPt>
          <c:dLbls>
            <c:dLbl>
              <c:idx val="60"/>
              <c:layout>
                <c:manualLayout>
                  <c:x val="1.3658942133489777E-2"/>
                  <c:y val="-1.4636108316421141E-2"/>
                </c:manualLayout>
              </c:layout>
              <c:tx>
                <c:rich>
                  <a:bodyPr/>
                  <a:lstStyle/>
                  <a:p>
                    <a:r>
                      <a:rPr lang="en-US" sz="800">
                        <a:latin typeface="Arial" pitchFamily="34" charset="0"/>
                        <a:cs typeface="Arial" pitchFamily="34" charset="0"/>
                      </a:rPr>
                      <a:t>Powys</a:t>
                    </a:r>
                  </a:p>
                </c:rich>
              </c:tx>
              <c:showVal val="1"/>
            </c:dLbl>
            <c:dLbl>
              <c:idx val="123"/>
              <c:layout>
                <c:manualLayout>
                  <c:x val="-1.3659049685062123E-3"/>
                  <c:y val="-6.2726178498947772E-3"/>
                </c:manualLayout>
              </c:layout>
              <c:tx>
                <c:rich>
                  <a:bodyPr/>
                  <a:lstStyle/>
                  <a:p>
                    <a:r>
                      <a:rPr lang="en-US" sz="800">
                        <a:latin typeface="Arial" pitchFamily="34" charset="0"/>
                        <a:cs typeface="Arial" pitchFamily="34" charset="0"/>
                      </a:rPr>
                      <a:t>Cardiff and Vale</a:t>
                    </a:r>
                  </a:p>
                </c:rich>
              </c:tx>
              <c:showVal val="1"/>
            </c:dLbl>
            <c:dLbl>
              <c:idx val="143"/>
              <c:layout>
                <c:manualLayout>
                  <c:x val="-9.6009137581584587E-3"/>
                  <c:y val="-1.385869882856804E-2"/>
                </c:manualLayout>
              </c:layout>
              <c:tx>
                <c:rich>
                  <a:bodyPr/>
                  <a:lstStyle/>
                  <a:p>
                    <a:r>
                      <a:rPr lang="en-US" sz="800">
                        <a:latin typeface="Arial" pitchFamily="34" charset="0"/>
                        <a:cs typeface="Arial" pitchFamily="34" charset="0"/>
                      </a:rPr>
                      <a:t>Betsi Cadwaladr</a:t>
                    </a:r>
                  </a:p>
                </c:rich>
              </c:tx>
              <c:showVal val="1"/>
            </c:dLbl>
            <c:dLbl>
              <c:idx val="157"/>
              <c:layout>
                <c:manualLayout>
                  <c:x val="-9.5613347795434848E-3"/>
                  <c:y val="-1.3439207220129264E-3"/>
                </c:manualLayout>
              </c:layout>
              <c:tx>
                <c:rich>
                  <a:bodyPr/>
                  <a:lstStyle/>
                  <a:p>
                    <a:r>
                      <a:rPr lang="en-US" sz="800">
                        <a:latin typeface="Arial" pitchFamily="34" charset="0"/>
                        <a:cs typeface="Arial" pitchFamily="34" charset="0"/>
                      </a:rPr>
                      <a:t>Hywel Dda</a:t>
                    </a:r>
                  </a:p>
                </c:rich>
              </c:tx>
              <c:showVal val="1"/>
            </c:dLbl>
            <c:dLbl>
              <c:idx val="168"/>
              <c:layout>
                <c:manualLayout>
                  <c:x val="-7.7971663387239973E-2"/>
                  <c:y val="5.5925903425721964E-2"/>
                </c:manualLayout>
              </c:layout>
              <c:tx>
                <c:rich>
                  <a:bodyPr/>
                  <a:lstStyle/>
                  <a:p>
                    <a:r>
                      <a:rPr lang="en-US" sz="800">
                        <a:latin typeface="Arial" pitchFamily="34" charset="0"/>
                        <a:cs typeface="Arial" pitchFamily="34" charset="0"/>
                      </a:rPr>
                      <a:t>Aneurin</a:t>
                    </a:r>
                    <a:r>
                      <a:rPr lang="en-US" sz="800" baseline="0">
                        <a:latin typeface="Arial" pitchFamily="34" charset="0"/>
                        <a:cs typeface="Arial" pitchFamily="34" charset="0"/>
                      </a:rPr>
                      <a:t> </a:t>
                    </a:r>
                    <a:r>
                      <a:rPr lang="en-US" sz="800">
                        <a:latin typeface="Arial" pitchFamily="34" charset="0"/>
                        <a:cs typeface="Arial" pitchFamily="34" charset="0"/>
                      </a:rPr>
                      <a:t>Bevan</a:t>
                    </a:r>
                  </a:p>
                </c:rich>
              </c:tx>
              <c:showVal val="1"/>
            </c:dLbl>
            <c:dLbl>
              <c:idx val="172"/>
              <c:layout>
                <c:manualLayout>
                  <c:x val="-5.4636198740248387E-2"/>
                  <c:y val="2.1369376684531281E-2"/>
                </c:manualLayout>
              </c:layout>
              <c:tx>
                <c:rich>
                  <a:bodyPr/>
                  <a:lstStyle/>
                  <a:p>
                    <a:r>
                      <a:rPr lang="en-US" sz="800">
                        <a:latin typeface="Arial" pitchFamily="34" charset="0"/>
                        <a:cs typeface="Arial" pitchFamily="34" charset="0"/>
                      </a:rPr>
                      <a:t>ABMU</a:t>
                    </a:r>
                  </a:p>
                </c:rich>
              </c:tx>
              <c:showVal val="1"/>
            </c:dLbl>
            <c:dLbl>
              <c:idx val="176"/>
              <c:layout>
                <c:manualLayout>
                  <c:x val="2.6023931300357662E-2"/>
                  <c:y val="-1.7790197890391848E-2"/>
                </c:manualLayout>
              </c:layout>
              <c:tx>
                <c:rich>
                  <a:bodyPr/>
                  <a:lstStyle/>
                  <a:p>
                    <a:r>
                      <a:rPr lang="en-US" sz="800">
                        <a:latin typeface="Arial" pitchFamily="34" charset="0"/>
                        <a:cs typeface="Arial" pitchFamily="34" charset="0"/>
                      </a:rPr>
                      <a:t>Cwm Taf</a:t>
                    </a:r>
                  </a:p>
                </c:rich>
              </c:tx>
              <c:showVal val="1"/>
            </c:dLbl>
            <c:delete val="1"/>
            <c:txPr>
              <a:bodyPr rot="-5400000" vert="horz"/>
              <a:lstStyle/>
              <a:p>
                <a:pPr>
                  <a:defRPr sz="800">
                    <a:latin typeface="Arial" pitchFamily="34" charset="0"/>
                    <a:cs typeface="Arial" pitchFamily="34" charset="0"/>
                  </a:defRPr>
                </a:pPr>
                <a:endParaRPr lang="en-US"/>
              </a:p>
            </c:txPr>
          </c:dLbls>
          <c:cat>
            <c:strRef>
              <c:f>Tramadol!$A$3:$A$220</c:f>
              <c:strCache>
                <c:ptCount val="218"/>
                <c:pt idx="0">
                  <c:v>PCT WANDSWORTH CCG</c:v>
                </c:pt>
                <c:pt idx="1">
                  <c:v>PCT RICHMOND CCG</c:v>
                </c:pt>
                <c:pt idx="2">
                  <c:v>PCT EALING CCG</c:v>
                </c:pt>
                <c:pt idx="3">
                  <c:v>PCT LAMBETH CCG</c:v>
                </c:pt>
                <c:pt idx="4">
                  <c:v>PCT BRENT CCG</c:v>
                </c:pt>
                <c:pt idx="5">
                  <c:v>PCT HARROW CCG</c:v>
                </c:pt>
                <c:pt idx="6">
                  <c:v>PCT HARINGEY CCG</c:v>
                </c:pt>
                <c:pt idx="7">
                  <c:v>PCT CAMDEN CCG</c:v>
                </c:pt>
                <c:pt idx="8">
                  <c:v>PCT MERTON CCG</c:v>
                </c:pt>
                <c:pt idx="9">
                  <c:v>PCT NEWHAM CCG</c:v>
                </c:pt>
                <c:pt idx="10">
                  <c:v>PCT CITY AND HACKNEY CCG</c:v>
                </c:pt>
                <c:pt idx="11">
                  <c:v>PCT WEST LONDON (K&amp;C &amp; QPP) CCG</c:v>
                </c:pt>
                <c:pt idx="12">
                  <c:v>PCT HOUNSLOW CCG</c:v>
                </c:pt>
                <c:pt idx="13">
                  <c:v>PCT KINGSTON CCG</c:v>
                </c:pt>
                <c:pt idx="14">
                  <c:v>PCT SOUTHWARK CCG</c:v>
                </c:pt>
                <c:pt idx="15">
                  <c:v>PCT REDBRIDGE CCG</c:v>
                </c:pt>
                <c:pt idx="16">
                  <c:v>PCT BARNET CCG</c:v>
                </c:pt>
                <c:pt idx="17">
                  <c:v>PCT HAMMERSMITH AND FULHAM CCG</c:v>
                </c:pt>
                <c:pt idx="18">
                  <c:v>PCT LEWISHAM CCG</c:v>
                </c:pt>
                <c:pt idx="19">
                  <c:v>PCT CENTRAL LONDON (WESTMINSTER) CCG</c:v>
                </c:pt>
                <c:pt idx="20">
                  <c:v>PCT TOWER HAMLETS CCG</c:v>
                </c:pt>
                <c:pt idx="21">
                  <c:v>PCT ENFIELD CCG</c:v>
                </c:pt>
                <c:pt idx="22">
                  <c:v>PCT SURREY DOWNS CCG</c:v>
                </c:pt>
                <c:pt idx="23">
                  <c:v>PCT CHILTERN CCG</c:v>
                </c:pt>
                <c:pt idx="24">
                  <c:v>PCT HILLINGDON CCG</c:v>
                </c:pt>
                <c:pt idx="25">
                  <c:v>PCT GUILDFORD AND WAVERLEY CCG</c:v>
                </c:pt>
                <c:pt idx="26">
                  <c:v>PCT WOKINGHAM CCG</c:v>
                </c:pt>
                <c:pt idx="27">
                  <c:v>PCT HORSHAM AND MID SUSSEX CCG</c:v>
                </c:pt>
                <c:pt idx="28">
                  <c:v>PCT WALTHAM FOREST CCG</c:v>
                </c:pt>
                <c:pt idx="29">
                  <c:v>PCT CROYDON CCG</c:v>
                </c:pt>
                <c:pt idx="30">
                  <c:v>PCT NORTH WEST SURREY CCG</c:v>
                </c:pt>
                <c:pt idx="31">
                  <c:v>PCT HERTS VALLEYS CCG</c:v>
                </c:pt>
                <c:pt idx="32">
                  <c:v>PCT BROMLEY CCG</c:v>
                </c:pt>
                <c:pt idx="33">
                  <c:v>PCT SOUTH READING CCG</c:v>
                </c:pt>
                <c:pt idx="34">
                  <c:v>PCT SUTTON CCG</c:v>
                </c:pt>
                <c:pt idx="35">
                  <c:v>PCT WINDSOR, ASCOT AND MAIDENHEAD CCG</c:v>
                </c:pt>
                <c:pt idx="36">
                  <c:v>PCT LUTON CCG</c:v>
                </c:pt>
                <c:pt idx="37">
                  <c:v>PCT ISLINGTON CCG</c:v>
                </c:pt>
                <c:pt idx="38">
                  <c:v>PCT BRIGHTON &amp; HOVE CCG</c:v>
                </c:pt>
                <c:pt idx="39">
                  <c:v>PCT EAST SURREY CCG</c:v>
                </c:pt>
                <c:pt idx="40">
                  <c:v>PCT THURROCK CCG</c:v>
                </c:pt>
                <c:pt idx="41">
                  <c:v>PCT NEWBURY AND DISTRICT CCG</c:v>
                </c:pt>
                <c:pt idx="42">
                  <c:v>PCT BARKING &amp; DAGENHAM CCG</c:v>
                </c:pt>
                <c:pt idx="43">
                  <c:v>PCT NORTH &amp; WEST READING CCG</c:v>
                </c:pt>
                <c:pt idx="44">
                  <c:v>PCT GREENWICH CCG</c:v>
                </c:pt>
                <c:pt idx="45">
                  <c:v>PCT HAVERING CCG</c:v>
                </c:pt>
                <c:pt idx="46">
                  <c:v>PCT BRACKNELL AND ASCOT CCG</c:v>
                </c:pt>
                <c:pt idx="47">
                  <c:v>PCT HIGH WEALD LEWES HAVENS CCG</c:v>
                </c:pt>
                <c:pt idx="48">
                  <c:v>PCT NORTH EAST HAMPSHIRE AND FARNHAM CCG</c:v>
                </c:pt>
                <c:pt idx="49">
                  <c:v>PCT SLOUGH CCG</c:v>
                </c:pt>
                <c:pt idx="50">
                  <c:v>PCT CENTRAL MANCHESTER CCG</c:v>
                </c:pt>
                <c:pt idx="51">
                  <c:v>PCT SURREY HEATH CCG</c:v>
                </c:pt>
                <c:pt idx="52">
                  <c:v>PCT WEST KENT CCG</c:v>
                </c:pt>
                <c:pt idx="53">
                  <c:v>PCT OXFORDSHIRE CCG</c:v>
                </c:pt>
                <c:pt idx="54">
                  <c:v>PCT RUSHCLIFFE CCG</c:v>
                </c:pt>
                <c:pt idx="55">
                  <c:v>PCT BEXLEY CCG</c:v>
                </c:pt>
                <c:pt idx="56">
                  <c:v>PCT BATH AND NORTH EAST SOMERSET CCG</c:v>
                </c:pt>
                <c:pt idx="57">
                  <c:v>PCT GREATER PRESTON CCG</c:v>
                </c:pt>
                <c:pt idx="58">
                  <c:v>PCT SOUTH WARWICKSHIRE CCG</c:v>
                </c:pt>
                <c:pt idx="59">
                  <c:v>PCT AYLESBURY VALE CCG</c:v>
                </c:pt>
                <c:pt idx="60">
                  <c:v>PCT WEST HAMPSHIRE CCG</c:v>
                </c:pt>
                <c:pt idx="61">
                  <c:v>PCT EAST AND NORTH HERTFORDSHIRE CCG</c:v>
                </c:pt>
                <c:pt idx="62">
                  <c:v>PCT BASILDON AND BRENTWOOD CCG</c:v>
                </c:pt>
                <c:pt idx="63">
                  <c:v>PCT WEST ESSEX CCG</c:v>
                </c:pt>
                <c:pt idx="64">
                  <c:v>Powys Teaching - GP</c:v>
                </c:pt>
                <c:pt idx="65">
                  <c:v>PCT BEDFORDSHIRE CCG</c:v>
                </c:pt>
                <c:pt idx="66">
                  <c:v>PCT IPSWICH AND EAST SUFFOLK CCG</c:v>
                </c:pt>
                <c:pt idx="67">
                  <c:v>PCT DORSET CCG</c:v>
                </c:pt>
                <c:pt idx="68">
                  <c:v>PCT BIRMINGHAM SOUTH AND CENTRAL CCG</c:v>
                </c:pt>
                <c:pt idx="69">
                  <c:v>PCT LEICESTER CITY CCG</c:v>
                </c:pt>
                <c:pt idx="70">
                  <c:v>PCT DARTFORD, GRAVESHAM AND SWANLEY CCG</c:v>
                </c:pt>
                <c:pt idx="71">
                  <c:v>PCT COVENTRY AND RUGBY CCG</c:v>
                </c:pt>
                <c:pt idx="72">
                  <c:v>PCT MID ESSEX CCG</c:v>
                </c:pt>
                <c:pt idx="73">
                  <c:v>PCT NORWICH CCG</c:v>
                </c:pt>
                <c:pt idx="74">
                  <c:v>PCT SHROPSHIRE CCG</c:v>
                </c:pt>
                <c:pt idx="75">
                  <c:v>PCT CRAWLEY CCG</c:v>
                </c:pt>
                <c:pt idx="76">
                  <c:v>PCT LEEDS NORTH CCG</c:v>
                </c:pt>
                <c:pt idx="77">
                  <c:v>PCT HEREFORDSHIRE CCG</c:v>
                </c:pt>
                <c:pt idx="78">
                  <c:v>PCT SOUTH DEVON AND TORBAY CCG</c:v>
                </c:pt>
                <c:pt idx="79">
                  <c:v>PCT EAST LEICESTERSHIRE AND RUTLAND CCG</c:v>
                </c:pt>
                <c:pt idx="80">
                  <c:v>PCT MILTON KEYNES CCG</c:v>
                </c:pt>
                <c:pt idx="81">
                  <c:v>PCT NORTH HAMPSHIRE CCG</c:v>
                </c:pt>
                <c:pt idx="82">
                  <c:v>PCT REDDITCH AND BROMSGROVE CCG</c:v>
                </c:pt>
                <c:pt idx="83">
                  <c:v>PCT TRAFFORD CCG</c:v>
                </c:pt>
                <c:pt idx="84">
                  <c:v>PCT HARROGATE AND RURAL DISTRICT CCG</c:v>
                </c:pt>
                <c:pt idx="85">
                  <c:v>PCT COASTAL WEST SUSSEX CCG</c:v>
                </c:pt>
                <c:pt idx="86">
                  <c:v>PCT WEST LEICESTERSHIRE CCG</c:v>
                </c:pt>
                <c:pt idx="87">
                  <c:v>PCT GLOUCESTERSHIRE CCG</c:v>
                </c:pt>
                <c:pt idx="88">
                  <c:v>PCT SOUTHERN DERBYSHIRE CCG</c:v>
                </c:pt>
                <c:pt idx="89">
                  <c:v>PCT SOUTHAMPTON CCG</c:v>
                </c:pt>
                <c:pt idx="90">
                  <c:v>PCT VALE OF YORK CCG</c:v>
                </c:pt>
                <c:pt idx="91">
                  <c:v>PCT BRISTOL CCG</c:v>
                </c:pt>
                <c:pt idx="92">
                  <c:v>PCT BRADFORD CITY CCG</c:v>
                </c:pt>
                <c:pt idx="93">
                  <c:v>PCT SOLIHULL CCG</c:v>
                </c:pt>
                <c:pt idx="94">
                  <c:v>PCT CAMBRIDGESHIRE AND PETERBOROUGH CCG</c:v>
                </c:pt>
                <c:pt idx="95">
                  <c:v>PCT LEEDS WEST CCG</c:v>
                </c:pt>
                <c:pt idx="96">
                  <c:v>PCT EASTERN CHESHIRE CCG</c:v>
                </c:pt>
                <c:pt idx="97">
                  <c:v>PCT AIREDALE, WHARFEDALE AND CRAVEN CCG</c:v>
                </c:pt>
                <c:pt idx="98">
                  <c:v>PCT SWALE CCG</c:v>
                </c:pt>
                <c:pt idx="99">
                  <c:v>PCT MEDWAY CCG</c:v>
                </c:pt>
                <c:pt idx="100">
                  <c:v>PCT NENE CCG</c:v>
                </c:pt>
                <c:pt idx="101">
                  <c:v>PCT SOUTH WORCESTERSHIRE CCG</c:v>
                </c:pt>
                <c:pt idx="102">
                  <c:v>PCT SOUTH NORFOLK CCG</c:v>
                </c:pt>
                <c:pt idx="103">
                  <c:v>PCT WEST LANCASHIRE CCG</c:v>
                </c:pt>
                <c:pt idx="104">
                  <c:v>PCT STOCKPORT CCG</c:v>
                </c:pt>
                <c:pt idx="105">
                  <c:v>PCT STAFFORD AND SURROUNDS CCG</c:v>
                </c:pt>
                <c:pt idx="106">
                  <c:v>PCT CHORLEY AND SOUTH RIBBLE CCG</c:v>
                </c:pt>
                <c:pt idx="107">
                  <c:v>PCT WOLVERHAMPTON CCG</c:v>
                </c:pt>
                <c:pt idx="108">
                  <c:v>PCT WEST SUFFOLK CCG</c:v>
                </c:pt>
                <c:pt idx="109">
                  <c:v>PCT BIRMINGHAM CROSSCITY CCG</c:v>
                </c:pt>
                <c:pt idx="110">
                  <c:v>PCT NOTTINGHAM CITY CCG</c:v>
                </c:pt>
                <c:pt idx="111">
                  <c:v>PCT SANDWELL AND WEST BIRMINGHAM CCG</c:v>
                </c:pt>
                <c:pt idx="112">
                  <c:v>PCT GREATER HUDDERSFIELD CCG</c:v>
                </c:pt>
                <c:pt idx="113">
                  <c:v>PCT SHEFFIELD CCG</c:v>
                </c:pt>
                <c:pt idx="114">
                  <c:v>PCT CASTLE POINT AND ROCHFORD CCG</c:v>
                </c:pt>
                <c:pt idx="115">
                  <c:v>PCT SOUTHPORT AND FORMBY CCG</c:v>
                </c:pt>
                <c:pt idx="116">
                  <c:v>PCT NORTH NORFOLK CCG</c:v>
                </c:pt>
                <c:pt idx="117">
                  <c:v>PCT SOUTH GLOUCESTERSHIRE CCG</c:v>
                </c:pt>
                <c:pt idx="118">
                  <c:v>PCT NORTH, EAST, WEST DEVON CCG</c:v>
                </c:pt>
                <c:pt idx="119">
                  <c:v>PCT SOUTHEND CCG</c:v>
                </c:pt>
                <c:pt idx="120">
                  <c:v>PCT ASHFORD CCG</c:v>
                </c:pt>
                <c:pt idx="121">
                  <c:v>PCT WALSALL CCG</c:v>
                </c:pt>
                <c:pt idx="122">
                  <c:v>PCT SWINDON CCG</c:v>
                </c:pt>
                <c:pt idx="123">
                  <c:v>Cardiff And Vale Uni - GP</c:v>
                </c:pt>
                <c:pt idx="124">
                  <c:v>PCT WILTSHIRE CCG</c:v>
                </c:pt>
                <c:pt idx="125">
                  <c:v>PCT SOMERSET CCG</c:v>
                </c:pt>
                <c:pt idx="126">
                  <c:v>PCT NORTH SOMERSET CCG</c:v>
                </c:pt>
                <c:pt idx="127">
                  <c:v>PCT NORTH EAST LINCOLNSHIRE CCG</c:v>
                </c:pt>
                <c:pt idx="128">
                  <c:v>PCT SE STAFFS &amp; SEISDON PENINSULAR CCG</c:v>
                </c:pt>
                <c:pt idx="129">
                  <c:v>PCT WYRE FOREST CCG</c:v>
                </c:pt>
                <c:pt idx="130">
                  <c:v>PCT NORTH DERBYSHIRE CCG</c:v>
                </c:pt>
                <c:pt idx="131">
                  <c:v>PCT CUMBRIA CCG</c:v>
                </c:pt>
                <c:pt idx="132">
                  <c:v>PCT TELFORD &amp; WREKIN CCG</c:v>
                </c:pt>
                <c:pt idx="133">
                  <c:v>PCT EAST STAFFORDSHIRE CCG</c:v>
                </c:pt>
                <c:pt idx="134">
                  <c:v>PCT SOUTH EASTERN HAMPSHIRE CCG</c:v>
                </c:pt>
                <c:pt idx="135">
                  <c:v>PCT OLDHAM CCG</c:v>
                </c:pt>
                <c:pt idx="136">
                  <c:v>PCT CANTERBURY AND COASTAL CCG</c:v>
                </c:pt>
                <c:pt idx="137">
                  <c:v>PCT NORTH EAST ESSEX CCG</c:v>
                </c:pt>
                <c:pt idx="138">
                  <c:v>PCT PORTSMOUTH CCG</c:v>
                </c:pt>
                <c:pt idx="139">
                  <c:v>PCT EREWASH CCG</c:v>
                </c:pt>
                <c:pt idx="140">
                  <c:v>PCT DUDLEY CCG</c:v>
                </c:pt>
                <c:pt idx="141">
                  <c:v>Betsi Cadwaladr Uni - GP</c:v>
                </c:pt>
                <c:pt idx="142">
                  <c:v>PCT NEWCASTLE NORTH AND EAST CCG</c:v>
                </c:pt>
                <c:pt idx="143">
                  <c:v>PCT FAREHAM AND GOSPORT CCG</c:v>
                </c:pt>
                <c:pt idx="144">
                  <c:v>PCT BURY CCG</c:v>
                </c:pt>
                <c:pt idx="145">
                  <c:v>PCT NOTTINGHAM NORTH &amp; EAST CCG</c:v>
                </c:pt>
                <c:pt idx="146">
                  <c:v>PCT NORTH STAFFORDSHIRE CCG</c:v>
                </c:pt>
                <c:pt idx="147">
                  <c:v>PCT WARRINGTON CCG</c:v>
                </c:pt>
                <c:pt idx="148">
                  <c:v>PCT WEST CHESHIRE CCG</c:v>
                </c:pt>
                <c:pt idx="149">
                  <c:v>PCT ROTHERHAM CCG</c:v>
                </c:pt>
                <c:pt idx="150">
                  <c:v>Aneurin Bevan - GP</c:v>
                </c:pt>
                <c:pt idx="151">
                  <c:v>PCT LINCOLNSHIRE WEST CCG</c:v>
                </c:pt>
                <c:pt idx="152">
                  <c:v>PCT CALDERDALE CCG</c:v>
                </c:pt>
                <c:pt idx="153">
                  <c:v>PCT NOTTINGHAM WEST CCG</c:v>
                </c:pt>
                <c:pt idx="154">
                  <c:v>PCT BLACKBURN WITH DARWEN CCG</c:v>
                </c:pt>
                <c:pt idx="155">
                  <c:v>PCT KERNOW CCG</c:v>
                </c:pt>
                <c:pt idx="156">
                  <c:v>Hywel Dda - GP</c:v>
                </c:pt>
                <c:pt idx="157">
                  <c:v>PCT SOUTH CHESHIRE CCG</c:v>
                </c:pt>
                <c:pt idx="158">
                  <c:v>Abertawe Bro Morgannwg Uni - GP</c:v>
                </c:pt>
                <c:pt idx="159">
                  <c:v>PCT STOKE ON TRENT CCG</c:v>
                </c:pt>
                <c:pt idx="160">
                  <c:v>PCT LEEDS SOUTH AND EAST CCG</c:v>
                </c:pt>
                <c:pt idx="161">
                  <c:v>PCT HASTINGS &amp; ROTHER CCG</c:v>
                </c:pt>
                <c:pt idx="162">
                  <c:v>PCT NORTH KIRKLEES CCG</c:v>
                </c:pt>
                <c:pt idx="163">
                  <c:v>PCT EASTBOURNE, HAILSHAM AND SEAFORD CCG</c:v>
                </c:pt>
                <c:pt idx="164">
                  <c:v>PCT SOUTH WEST LINCOLNSHIRE CCG</c:v>
                </c:pt>
                <c:pt idx="165">
                  <c:v>PCT SOUTH MANCHESTER CCG</c:v>
                </c:pt>
                <c:pt idx="166">
                  <c:v>PCT SOUTH SEFTON CCG</c:v>
                </c:pt>
                <c:pt idx="167">
                  <c:v>PCT DARLINGTON CCG</c:v>
                </c:pt>
                <c:pt idx="168">
                  <c:v>PCT ISLE OF WIGHT CCG</c:v>
                </c:pt>
                <c:pt idx="169">
                  <c:v>PCT KNOWSLEY CCG</c:v>
                </c:pt>
                <c:pt idx="170">
                  <c:v>PCT HAMBLETON, RICHMONDSHIRE AND WHITBY CCG</c:v>
                </c:pt>
                <c:pt idx="171">
                  <c:v>PCT BOLTON CCG</c:v>
                </c:pt>
                <c:pt idx="172">
                  <c:v>PCT TAMESIDE AND GLOSSOP CCG</c:v>
                </c:pt>
                <c:pt idx="173">
                  <c:v>PCT SOUTH KENT COAST CCG</c:v>
                </c:pt>
                <c:pt idx="174">
                  <c:v>PCT EAST RIDING OF YORKSHIRE CCG</c:v>
                </c:pt>
                <c:pt idx="175">
                  <c:v>PCT EAST LANCASHIRE CCG</c:v>
                </c:pt>
                <c:pt idx="176">
                  <c:v>PCT LANCASHIRE NORTH CCG</c:v>
                </c:pt>
                <c:pt idx="177">
                  <c:v>PCT NEWARK &amp; SHERWOOD CCG</c:v>
                </c:pt>
                <c:pt idx="178">
                  <c:v>PCT VALE ROYAL CCG</c:v>
                </c:pt>
                <c:pt idx="179">
                  <c:v>PCT CANNOCK CHASE CCG</c:v>
                </c:pt>
                <c:pt idx="180">
                  <c:v>PCT LIVERPOOL CCG</c:v>
                </c:pt>
                <c:pt idx="181">
                  <c:v>PCT BRADFORD DISTRICTS CCG</c:v>
                </c:pt>
                <c:pt idx="182">
                  <c:v>PCT NORTH MANCHESTER CCG</c:v>
                </c:pt>
                <c:pt idx="183">
                  <c:v>Cwm Taf - GP</c:v>
                </c:pt>
                <c:pt idx="184">
                  <c:v>PCT HEYWOOD, MIDDLETON &amp; ROCHDALE CCG</c:v>
                </c:pt>
                <c:pt idx="185">
                  <c:v>PCT HULL CCG</c:v>
                </c:pt>
                <c:pt idx="186">
                  <c:v>PCT CORBY CCG</c:v>
                </c:pt>
                <c:pt idx="187">
                  <c:v>PCT WIRRAL CCG</c:v>
                </c:pt>
                <c:pt idx="188">
                  <c:v>PCT SALFORD CCG</c:v>
                </c:pt>
                <c:pt idx="189">
                  <c:v>PCT SOUTH LINCOLNSHIRE CCG</c:v>
                </c:pt>
                <c:pt idx="190">
                  <c:v>PCT NORTH LINCOLNSHIRE CCG</c:v>
                </c:pt>
                <c:pt idx="191">
                  <c:v>PCT SCARBOROUGH AND RYEDALE CCG</c:v>
                </c:pt>
                <c:pt idx="192">
                  <c:v>PCT WARWICKSHIRE NORTH CCG</c:v>
                </c:pt>
                <c:pt idx="193">
                  <c:v>PCT NORTHUMBERLAND CCG</c:v>
                </c:pt>
                <c:pt idx="194">
                  <c:v>PCT NORTH TYNESIDE CCG</c:v>
                </c:pt>
                <c:pt idx="195">
                  <c:v>PCT WEST NORFOLK CCG</c:v>
                </c:pt>
                <c:pt idx="196">
                  <c:v>PCT FYLDE &amp; WYRE CCG</c:v>
                </c:pt>
                <c:pt idx="197">
                  <c:v>PCT BASSETLAW CCG</c:v>
                </c:pt>
                <c:pt idx="198">
                  <c:v>PCT DONCASTER CCG</c:v>
                </c:pt>
                <c:pt idx="199">
                  <c:v>PCT NEWCASTLE WEST CCG</c:v>
                </c:pt>
                <c:pt idx="200">
                  <c:v>PCT HARTLEPOOL AND STOCKTON-ON-TEES CCG</c:v>
                </c:pt>
                <c:pt idx="201">
                  <c:v>PCT HALTON CCG</c:v>
                </c:pt>
                <c:pt idx="202">
                  <c:v>PCT WIGAN BOROUGH CCG</c:v>
                </c:pt>
                <c:pt idx="203">
                  <c:v>PCT MANSFIELD &amp; ASHFIELD CCG</c:v>
                </c:pt>
                <c:pt idx="204">
                  <c:v>PCT WAKEFIELD CCG</c:v>
                </c:pt>
                <c:pt idx="205">
                  <c:v>PCT NORTH DURHAM CCG</c:v>
                </c:pt>
                <c:pt idx="206">
                  <c:v>PCT GREAT YARMOUTH &amp; WAVENEY CCG</c:v>
                </c:pt>
                <c:pt idx="207">
                  <c:v>PCT ST HELENS CCG</c:v>
                </c:pt>
                <c:pt idx="208">
                  <c:v>PCT HARDWICK CCG</c:v>
                </c:pt>
                <c:pt idx="209">
                  <c:v>PCT SOUTH TEES CCG</c:v>
                </c:pt>
                <c:pt idx="210">
                  <c:v>PCT SUNDERLAND CCG</c:v>
                </c:pt>
                <c:pt idx="211">
                  <c:v>PCT BARNSLEY CCG</c:v>
                </c:pt>
                <c:pt idx="212">
                  <c:v>PCT THANET CCG</c:v>
                </c:pt>
                <c:pt idx="213">
                  <c:v>PCT GATESHEAD CCG</c:v>
                </c:pt>
                <c:pt idx="214">
                  <c:v>PCT LINCOLNSHIRE EAST CCG</c:v>
                </c:pt>
                <c:pt idx="215">
                  <c:v>PCT DURHAM DALES,EASINGTON &amp; SEDGEFIELD CCG</c:v>
                </c:pt>
                <c:pt idx="216">
                  <c:v>PCT SOUTH TYNESIDE CCG</c:v>
                </c:pt>
                <c:pt idx="217">
                  <c:v>PCT BLACKPOOL CCG</c:v>
                </c:pt>
              </c:strCache>
            </c:strRef>
          </c:cat>
          <c:val>
            <c:numRef>
              <c:f>Tramadol!$B$3:$B$220</c:f>
              <c:numCache>
                <c:formatCode>General</c:formatCode>
                <c:ptCount val="218"/>
                <c:pt idx="0">
                  <c:v>178.84</c:v>
                </c:pt>
                <c:pt idx="1">
                  <c:v>194.76</c:v>
                </c:pt>
                <c:pt idx="2">
                  <c:v>196.78</c:v>
                </c:pt>
                <c:pt idx="3">
                  <c:v>207.14</c:v>
                </c:pt>
                <c:pt idx="4">
                  <c:v>212.89000000000001</c:v>
                </c:pt>
                <c:pt idx="5">
                  <c:v>213.16</c:v>
                </c:pt>
                <c:pt idx="6">
                  <c:v>222.51</c:v>
                </c:pt>
                <c:pt idx="7">
                  <c:v>232.8</c:v>
                </c:pt>
                <c:pt idx="8">
                  <c:v>240.88000000000005</c:v>
                </c:pt>
                <c:pt idx="9">
                  <c:v>250.28</c:v>
                </c:pt>
                <c:pt idx="10">
                  <c:v>253.9</c:v>
                </c:pt>
                <c:pt idx="11">
                  <c:v>261.89999999999986</c:v>
                </c:pt>
                <c:pt idx="12">
                  <c:v>270.10000000000002</c:v>
                </c:pt>
                <c:pt idx="13">
                  <c:v>271.78999999999991</c:v>
                </c:pt>
                <c:pt idx="14">
                  <c:v>275.62</c:v>
                </c:pt>
                <c:pt idx="15">
                  <c:v>278.94</c:v>
                </c:pt>
                <c:pt idx="16">
                  <c:v>285.28999999999991</c:v>
                </c:pt>
                <c:pt idx="17">
                  <c:v>285.94</c:v>
                </c:pt>
                <c:pt idx="18">
                  <c:v>297.70999999999987</c:v>
                </c:pt>
                <c:pt idx="19">
                  <c:v>303.8</c:v>
                </c:pt>
                <c:pt idx="20">
                  <c:v>309.12</c:v>
                </c:pt>
                <c:pt idx="21">
                  <c:v>311.87</c:v>
                </c:pt>
                <c:pt idx="22">
                  <c:v>311.94</c:v>
                </c:pt>
                <c:pt idx="23">
                  <c:v>318.85000000000002</c:v>
                </c:pt>
                <c:pt idx="24">
                  <c:v>320.91000000000003</c:v>
                </c:pt>
                <c:pt idx="25">
                  <c:v>320.9899999999999</c:v>
                </c:pt>
                <c:pt idx="26">
                  <c:v>321.78999999999991</c:v>
                </c:pt>
                <c:pt idx="27">
                  <c:v>324.69</c:v>
                </c:pt>
                <c:pt idx="28">
                  <c:v>334.57</c:v>
                </c:pt>
                <c:pt idx="29">
                  <c:v>339.85</c:v>
                </c:pt>
                <c:pt idx="30">
                  <c:v>346.2299999999999</c:v>
                </c:pt>
                <c:pt idx="31">
                  <c:v>348.76</c:v>
                </c:pt>
                <c:pt idx="32">
                  <c:v>354.46999999999991</c:v>
                </c:pt>
                <c:pt idx="33">
                  <c:v>356.57</c:v>
                </c:pt>
                <c:pt idx="34">
                  <c:v>361.85</c:v>
                </c:pt>
                <c:pt idx="35">
                  <c:v>362.74</c:v>
                </c:pt>
                <c:pt idx="36">
                  <c:v>373.42999999999989</c:v>
                </c:pt>
                <c:pt idx="37">
                  <c:v>381.04</c:v>
                </c:pt>
                <c:pt idx="38">
                  <c:v>393.75</c:v>
                </c:pt>
                <c:pt idx="39">
                  <c:v>393.90999999999991</c:v>
                </c:pt>
                <c:pt idx="40">
                  <c:v>403.06</c:v>
                </c:pt>
                <c:pt idx="41">
                  <c:v>406.18</c:v>
                </c:pt>
                <c:pt idx="42">
                  <c:v>408.9199999999999</c:v>
                </c:pt>
                <c:pt idx="43">
                  <c:v>409.6</c:v>
                </c:pt>
                <c:pt idx="44">
                  <c:v>417.66</c:v>
                </c:pt>
                <c:pt idx="45">
                  <c:v>419.55</c:v>
                </c:pt>
                <c:pt idx="46">
                  <c:v>422.07</c:v>
                </c:pt>
                <c:pt idx="47">
                  <c:v>425.9899999999999</c:v>
                </c:pt>
                <c:pt idx="48">
                  <c:v>429.24</c:v>
                </c:pt>
                <c:pt idx="49">
                  <c:v>431.61</c:v>
                </c:pt>
                <c:pt idx="50">
                  <c:v>434.7299999999999</c:v>
                </c:pt>
                <c:pt idx="51">
                  <c:v>438.92999999999989</c:v>
                </c:pt>
                <c:pt idx="52">
                  <c:v>439.13</c:v>
                </c:pt>
                <c:pt idx="53">
                  <c:v>439.26</c:v>
                </c:pt>
                <c:pt idx="54">
                  <c:v>449.21</c:v>
                </c:pt>
                <c:pt idx="55">
                  <c:v>450.83</c:v>
                </c:pt>
                <c:pt idx="56">
                  <c:v>455.89</c:v>
                </c:pt>
                <c:pt idx="57">
                  <c:v>457.68</c:v>
                </c:pt>
                <c:pt idx="58">
                  <c:v>459.11</c:v>
                </c:pt>
                <c:pt idx="59">
                  <c:v>461.2</c:v>
                </c:pt>
                <c:pt idx="60">
                  <c:v>467.37</c:v>
                </c:pt>
                <c:pt idx="61">
                  <c:v>468.66</c:v>
                </c:pt>
                <c:pt idx="62">
                  <c:v>472.01</c:v>
                </c:pt>
                <c:pt idx="63">
                  <c:v>479.89</c:v>
                </c:pt>
                <c:pt idx="64" formatCode="#,##0.00">
                  <c:v>489.21921927126192</c:v>
                </c:pt>
                <c:pt idx="65">
                  <c:v>492.46999999999991</c:v>
                </c:pt>
                <c:pt idx="66">
                  <c:v>495.3</c:v>
                </c:pt>
                <c:pt idx="67">
                  <c:v>498.08</c:v>
                </c:pt>
                <c:pt idx="68">
                  <c:v>500.53</c:v>
                </c:pt>
                <c:pt idx="69">
                  <c:v>506.27</c:v>
                </c:pt>
                <c:pt idx="70">
                  <c:v>510.55</c:v>
                </c:pt>
                <c:pt idx="71">
                  <c:v>512.35999999999979</c:v>
                </c:pt>
                <c:pt idx="72">
                  <c:v>516.44999999999982</c:v>
                </c:pt>
                <c:pt idx="73">
                  <c:v>520.49</c:v>
                </c:pt>
                <c:pt idx="74">
                  <c:v>520.53</c:v>
                </c:pt>
                <c:pt idx="75">
                  <c:v>520.75</c:v>
                </c:pt>
                <c:pt idx="76">
                  <c:v>527.70000000000005</c:v>
                </c:pt>
                <c:pt idx="77">
                  <c:v>537.44999999999982</c:v>
                </c:pt>
                <c:pt idx="78">
                  <c:v>542.07000000000005</c:v>
                </c:pt>
                <c:pt idx="79">
                  <c:v>546</c:v>
                </c:pt>
                <c:pt idx="80">
                  <c:v>546.29999999999995</c:v>
                </c:pt>
                <c:pt idx="81">
                  <c:v>549.66999999999996</c:v>
                </c:pt>
                <c:pt idx="82">
                  <c:v>551.24</c:v>
                </c:pt>
                <c:pt idx="83">
                  <c:v>553.27000000000021</c:v>
                </c:pt>
                <c:pt idx="84">
                  <c:v>553.58000000000004</c:v>
                </c:pt>
                <c:pt idx="85">
                  <c:v>557.67999999999995</c:v>
                </c:pt>
                <c:pt idx="86">
                  <c:v>563.51</c:v>
                </c:pt>
                <c:pt idx="87">
                  <c:v>565.41</c:v>
                </c:pt>
                <c:pt idx="88">
                  <c:v>566.71</c:v>
                </c:pt>
                <c:pt idx="89">
                  <c:v>568.52</c:v>
                </c:pt>
                <c:pt idx="90">
                  <c:v>569.16</c:v>
                </c:pt>
                <c:pt idx="91">
                  <c:v>569.29999999999995</c:v>
                </c:pt>
                <c:pt idx="92">
                  <c:v>571.6</c:v>
                </c:pt>
                <c:pt idx="93">
                  <c:v>573.11</c:v>
                </c:pt>
                <c:pt idx="94">
                  <c:v>573.42999999999972</c:v>
                </c:pt>
                <c:pt idx="95">
                  <c:v>575.6</c:v>
                </c:pt>
                <c:pt idx="96">
                  <c:v>581.44999999999982</c:v>
                </c:pt>
                <c:pt idx="97">
                  <c:v>583.08000000000004</c:v>
                </c:pt>
                <c:pt idx="98">
                  <c:v>587.03</c:v>
                </c:pt>
                <c:pt idx="99">
                  <c:v>592.12</c:v>
                </c:pt>
                <c:pt idx="100">
                  <c:v>592.19000000000005</c:v>
                </c:pt>
                <c:pt idx="101">
                  <c:v>593.77000000000021</c:v>
                </c:pt>
                <c:pt idx="102">
                  <c:v>606.09</c:v>
                </c:pt>
                <c:pt idx="103">
                  <c:v>606.30999999999972</c:v>
                </c:pt>
                <c:pt idx="104">
                  <c:v>611.92999999999972</c:v>
                </c:pt>
                <c:pt idx="105">
                  <c:v>612.85999999999979</c:v>
                </c:pt>
                <c:pt idx="106">
                  <c:v>613.12</c:v>
                </c:pt>
                <c:pt idx="107">
                  <c:v>617.89</c:v>
                </c:pt>
                <c:pt idx="108">
                  <c:v>618.31999999999982</c:v>
                </c:pt>
                <c:pt idx="109">
                  <c:v>618.79000000000019</c:v>
                </c:pt>
                <c:pt idx="110">
                  <c:v>623.3399999999998</c:v>
                </c:pt>
                <c:pt idx="111">
                  <c:v>624.89</c:v>
                </c:pt>
                <c:pt idx="112">
                  <c:v>626.30999999999972</c:v>
                </c:pt>
                <c:pt idx="113">
                  <c:v>627.25</c:v>
                </c:pt>
                <c:pt idx="114">
                  <c:v>630.57000000000005</c:v>
                </c:pt>
                <c:pt idx="115">
                  <c:v>631.07000000000005</c:v>
                </c:pt>
                <c:pt idx="116">
                  <c:v>634.13</c:v>
                </c:pt>
                <c:pt idx="117">
                  <c:v>636.1</c:v>
                </c:pt>
                <c:pt idx="118">
                  <c:v>636.5</c:v>
                </c:pt>
                <c:pt idx="119">
                  <c:v>639.3499999999998</c:v>
                </c:pt>
                <c:pt idx="120">
                  <c:v>642.31999999999982</c:v>
                </c:pt>
                <c:pt idx="121">
                  <c:v>643.64</c:v>
                </c:pt>
                <c:pt idx="122">
                  <c:v>652.97</c:v>
                </c:pt>
                <c:pt idx="123" formatCode="#,##0.00">
                  <c:v>653.76331544178367</c:v>
                </c:pt>
                <c:pt idx="124">
                  <c:v>654.8399999999998</c:v>
                </c:pt>
                <c:pt idx="125">
                  <c:v>659.04</c:v>
                </c:pt>
                <c:pt idx="126">
                  <c:v>665.7800000000002</c:v>
                </c:pt>
                <c:pt idx="127">
                  <c:v>665.81999999999982</c:v>
                </c:pt>
                <c:pt idx="128">
                  <c:v>675.55</c:v>
                </c:pt>
                <c:pt idx="129">
                  <c:v>676.4</c:v>
                </c:pt>
                <c:pt idx="130">
                  <c:v>685.82999999999981</c:v>
                </c:pt>
                <c:pt idx="131">
                  <c:v>693.2800000000002</c:v>
                </c:pt>
                <c:pt idx="132">
                  <c:v>695.45999999999981</c:v>
                </c:pt>
                <c:pt idx="133">
                  <c:v>695.87</c:v>
                </c:pt>
                <c:pt idx="134">
                  <c:v>696.75</c:v>
                </c:pt>
                <c:pt idx="135">
                  <c:v>697.82999999999981</c:v>
                </c:pt>
                <c:pt idx="136">
                  <c:v>699.98</c:v>
                </c:pt>
                <c:pt idx="137">
                  <c:v>701.06</c:v>
                </c:pt>
                <c:pt idx="138">
                  <c:v>703.1</c:v>
                </c:pt>
                <c:pt idx="139">
                  <c:v>706.95999999999981</c:v>
                </c:pt>
                <c:pt idx="140">
                  <c:v>707.99</c:v>
                </c:pt>
                <c:pt idx="141" formatCode="#,##0.00">
                  <c:v>728.9547121044036</c:v>
                </c:pt>
                <c:pt idx="142">
                  <c:v>729.27000000000021</c:v>
                </c:pt>
                <c:pt idx="143">
                  <c:v>733.43999999999983</c:v>
                </c:pt>
                <c:pt idx="144">
                  <c:v>739.17000000000019</c:v>
                </c:pt>
                <c:pt idx="145">
                  <c:v>742.63</c:v>
                </c:pt>
                <c:pt idx="146">
                  <c:v>743.38</c:v>
                </c:pt>
                <c:pt idx="147">
                  <c:v>744.05</c:v>
                </c:pt>
                <c:pt idx="148">
                  <c:v>754.56</c:v>
                </c:pt>
                <c:pt idx="149">
                  <c:v>761.48</c:v>
                </c:pt>
                <c:pt idx="150" formatCode="#,##0.00">
                  <c:v>765.63362444542122</c:v>
                </c:pt>
                <c:pt idx="151">
                  <c:v>766.75</c:v>
                </c:pt>
                <c:pt idx="152">
                  <c:v>772.39</c:v>
                </c:pt>
                <c:pt idx="153">
                  <c:v>788.05</c:v>
                </c:pt>
                <c:pt idx="154">
                  <c:v>792.04</c:v>
                </c:pt>
                <c:pt idx="155">
                  <c:v>792.16</c:v>
                </c:pt>
                <c:pt idx="156" formatCode="#,##0.00">
                  <c:v>795.42018587995847</c:v>
                </c:pt>
                <c:pt idx="157">
                  <c:v>812.57</c:v>
                </c:pt>
                <c:pt idx="158" formatCode="#,##0.00">
                  <c:v>813.69724748473232</c:v>
                </c:pt>
                <c:pt idx="159">
                  <c:v>815.41</c:v>
                </c:pt>
                <c:pt idx="160">
                  <c:v>817.8399999999998</c:v>
                </c:pt>
                <c:pt idx="161">
                  <c:v>819.81</c:v>
                </c:pt>
                <c:pt idx="162">
                  <c:v>834.23</c:v>
                </c:pt>
                <c:pt idx="163">
                  <c:v>840.44999999999982</c:v>
                </c:pt>
                <c:pt idx="164">
                  <c:v>841.99</c:v>
                </c:pt>
                <c:pt idx="165">
                  <c:v>842.16</c:v>
                </c:pt>
                <c:pt idx="166">
                  <c:v>847.31</c:v>
                </c:pt>
                <c:pt idx="167">
                  <c:v>847.62</c:v>
                </c:pt>
                <c:pt idx="168">
                  <c:v>854</c:v>
                </c:pt>
                <c:pt idx="169">
                  <c:v>855.02</c:v>
                </c:pt>
                <c:pt idx="170">
                  <c:v>855.27000000000021</c:v>
                </c:pt>
                <c:pt idx="171">
                  <c:v>856.47</c:v>
                </c:pt>
                <c:pt idx="172">
                  <c:v>859.31</c:v>
                </c:pt>
                <c:pt idx="173">
                  <c:v>859.92</c:v>
                </c:pt>
                <c:pt idx="174">
                  <c:v>863.97</c:v>
                </c:pt>
                <c:pt idx="175">
                  <c:v>868.39</c:v>
                </c:pt>
                <c:pt idx="176">
                  <c:v>872.44999999999982</c:v>
                </c:pt>
                <c:pt idx="177">
                  <c:v>876.59</c:v>
                </c:pt>
                <c:pt idx="178">
                  <c:v>878.26</c:v>
                </c:pt>
                <c:pt idx="179">
                  <c:v>881.08</c:v>
                </c:pt>
                <c:pt idx="180">
                  <c:v>881.8</c:v>
                </c:pt>
                <c:pt idx="181">
                  <c:v>885.59</c:v>
                </c:pt>
                <c:pt idx="182">
                  <c:v>888.06</c:v>
                </c:pt>
                <c:pt idx="183" formatCode="#,##0.00">
                  <c:v>892.21958031366194</c:v>
                </c:pt>
                <c:pt idx="184">
                  <c:v>907.85999999999979</c:v>
                </c:pt>
                <c:pt idx="185">
                  <c:v>917.01</c:v>
                </c:pt>
                <c:pt idx="186">
                  <c:v>917.14</c:v>
                </c:pt>
                <c:pt idx="187">
                  <c:v>918.58</c:v>
                </c:pt>
                <c:pt idx="188">
                  <c:v>920.02</c:v>
                </c:pt>
                <c:pt idx="189">
                  <c:v>921.92</c:v>
                </c:pt>
                <c:pt idx="190">
                  <c:v>931.21</c:v>
                </c:pt>
                <c:pt idx="191">
                  <c:v>939.25</c:v>
                </c:pt>
                <c:pt idx="192">
                  <c:v>944.48</c:v>
                </c:pt>
                <c:pt idx="193">
                  <c:v>949.74</c:v>
                </c:pt>
                <c:pt idx="194">
                  <c:v>952.81</c:v>
                </c:pt>
                <c:pt idx="195">
                  <c:v>967.75</c:v>
                </c:pt>
                <c:pt idx="196">
                  <c:v>974.44999999999982</c:v>
                </c:pt>
                <c:pt idx="197">
                  <c:v>985.4</c:v>
                </c:pt>
                <c:pt idx="198" formatCode="#,##0.00">
                  <c:v>1006.47</c:v>
                </c:pt>
                <c:pt idx="199" formatCode="#,##0.00">
                  <c:v>1029.45</c:v>
                </c:pt>
                <c:pt idx="200" formatCode="#,##0.00">
                  <c:v>1063.23</c:v>
                </c:pt>
                <c:pt idx="201" formatCode="#,##0.00">
                  <c:v>1080.44</c:v>
                </c:pt>
                <c:pt idx="202" formatCode="#,##0.00">
                  <c:v>1087.95</c:v>
                </c:pt>
                <c:pt idx="203" formatCode="#,##0.00">
                  <c:v>1113.3399999999999</c:v>
                </c:pt>
                <c:pt idx="204" formatCode="#,##0.00">
                  <c:v>1128.9000000000001</c:v>
                </c:pt>
                <c:pt idx="205" formatCode="#,##0.00">
                  <c:v>1131.9100000000001</c:v>
                </c:pt>
                <c:pt idx="206" formatCode="#,##0.00">
                  <c:v>1134.6499999999999</c:v>
                </c:pt>
                <c:pt idx="207" formatCode="#,##0.00">
                  <c:v>1153.43</c:v>
                </c:pt>
                <c:pt idx="208" formatCode="#,##0.00">
                  <c:v>1156.8</c:v>
                </c:pt>
                <c:pt idx="209" formatCode="#,##0.00">
                  <c:v>1164.98</c:v>
                </c:pt>
                <c:pt idx="210" formatCode="#,##0.00">
                  <c:v>1167.5899999999999</c:v>
                </c:pt>
                <c:pt idx="211" formatCode="#,##0.00">
                  <c:v>1167.6699999999998</c:v>
                </c:pt>
                <c:pt idx="212" formatCode="#,##0.00">
                  <c:v>1180.48</c:v>
                </c:pt>
                <c:pt idx="213" formatCode="#,##0.00">
                  <c:v>1194.04</c:v>
                </c:pt>
                <c:pt idx="214" formatCode="#,##0.00">
                  <c:v>1250.28</c:v>
                </c:pt>
                <c:pt idx="215" formatCode="#,##0.00">
                  <c:v>1252</c:v>
                </c:pt>
                <c:pt idx="216" formatCode="#,##0.00">
                  <c:v>1274.1799999999998</c:v>
                </c:pt>
                <c:pt idx="217" formatCode="#,##0.00">
                  <c:v>1438.87</c:v>
                </c:pt>
              </c:numCache>
            </c:numRef>
          </c:val>
        </c:ser>
        <c:axId val="70335104"/>
        <c:axId val="70357760"/>
      </c:barChart>
      <c:lineChart>
        <c:grouping val="standard"/>
        <c:ser>
          <c:idx val="1"/>
          <c:order val="1"/>
          <c:tx>
            <c:strRef>
              <c:f>Tramadol!$C$2</c:f>
              <c:strCache>
                <c:ptCount val="1"/>
                <c:pt idx="0">
                  <c:v>England average</c:v>
                </c:pt>
              </c:strCache>
            </c:strRef>
          </c:tx>
          <c:marker>
            <c:symbol val="none"/>
          </c:marker>
          <c:val>
            <c:numRef>
              <c:f>Tramadol!$C$3:$C$220</c:f>
              <c:numCache>
                <c:formatCode>General</c:formatCode>
                <c:ptCount val="218"/>
                <c:pt idx="0">
                  <c:v>612</c:v>
                </c:pt>
                <c:pt idx="1">
                  <c:v>612</c:v>
                </c:pt>
                <c:pt idx="2">
                  <c:v>612</c:v>
                </c:pt>
                <c:pt idx="3">
                  <c:v>612</c:v>
                </c:pt>
                <c:pt idx="4">
                  <c:v>612</c:v>
                </c:pt>
                <c:pt idx="5">
                  <c:v>612</c:v>
                </c:pt>
                <c:pt idx="6">
                  <c:v>612</c:v>
                </c:pt>
                <c:pt idx="7">
                  <c:v>612</c:v>
                </c:pt>
                <c:pt idx="8">
                  <c:v>612</c:v>
                </c:pt>
                <c:pt idx="9">
                  <c:v>612</c:v>
                </c:pt>
                <c:pt idx="10">
                  <c:v>612</c:v>
                </c:pt>
                <c:pt idx="11">
                  <c:v>612</c:v>
                </c:pt>
                <c:pt idx="12">
                  <c:v>612</c:v>
                </c:pt>
                <c:pt idx="13">
                  <c:v>612</c:v>
                </c:pt>
                <c:pt idx="14">
                  <c:v>612</c:v>
                </c:pt>
                <c:pt idx="15">
                  <c:v>612</c:v>
                </c:pt>
                <c:pt idx="16">
                  <c:v>612</c:v>
                </c:pt>
                <c:pt idx="17">
                  <c:v>612</c:v>
                </c:pt>
                <c:pt idx="18">
                  <c:v>612</c:v>
                </c:pt>
                <c:pt idx="19">
                  <c:v>612</c:v>
                </c:pt>
                <c:pt idx="20">
                  <c:v>612</c:v>
                </c:pt>
                <c:pt idx="21">
                  <c:v>612</c:v>
                </c:pt>
                <c:pt idx="22">
                  <c:v>612</c:v>
                </c:pt>
                <c:pt idx="23">
                  <c:v>612</c:v>
                </c:pt>
                <c:pt idx="24">
                  <c:v>612</c:v>
                </c:pt>
                <c:pt idx="25">
                  <c:v>612</c:v>
                </c:pt>
                <c:pt idx="26">
                  <c:v>612</c:v>
                </c:pt>
                <c:pt idx="27">
                  <c:v>612</c:v>
                </c:pt>
                <c:pt idx="28">
                  <c:v>612</c:v>
                </c:pt>
                <c:pt idx="29">
                  <c:v>612</c:v>
                </c:pt>
                <c:pt idx="30">
                  <c:v>612</c:v>
                </c:pt>
                <c:pt idx="31">
                  <c:v>612</c:v>
                </c:pt>
                <c:pt idx="32">
                  <c:v>612</c:v>
                </c:pt>
                <c:pt idx="33">
                  <c:v>612</c:v>
                </c:pt>
                <c:pt idx="34">
                  <c:v>612</c:v>
                </c:pt>
                <c:pt idx="35">
                  <c:v>612</c:v>
                </c:pt>
                <c:pt idx="36">
                  <c:v>612</c:v>
                </c:pt>
                <c:pt idx="37">
                  <c:v>612</c:v>
                </c:pt>
                <c:pt idx="38">
                  <c:v>612</c:v>
                </c:pt>
                <c:pt idx="39">
                  <c:v>612</c:v>
                </c:pt>
                <c:pt idx="40">
                  <c:v>612</c:v>
                </c:pt>
                <c:pt idx="41">
                  <c:v>612</c:v>
                </c:pt>
                <c:pt idx="42">
                  <c:v>612</c:v>
                </c:pt>
                <c:pt idx="43">
                  <c:v>612</c:v>
                </c:pt>
                <c:pt idx="44">
                  <c:v>612</c:v>
                </c:pt>
                <c:pt idx="45">
                  <c:v>612</c:v>
                </c:pt>
                <c:pt idx="46">
                  <c:v>612</c:v>
                </c:pt>
                <c:pt idx="47">
                  <c:v>612</c:v>
                </c:pt>
                <c:pt idx="48">
                  <c:v>612</c:v>
                </c:pt>
                <c:pt idx="49">
                  <c:v>612</c:v>
                </c:pt>
                <c:pt idx="50">
                  <c:v>612</c:v>
                </c:pt>
                <c:pt idx="51">
                  <c:v>612</c:v>
                </c:pt>
                <c:pt idx="52">
                  <c:v>612</c:v>
                </c:pt>
                <c:pt idx="53">
                  <c:v>612</c:v>
                </c:pt>
                <c:pt idx="54">
                  <c:v>612</c:v>
                </c:pt>
                <c:pt idx="55">
                  <c:v>612</c:v>
                </c:pt>
                <c:pt idx="56">
                  <c:v>612</c:v>
                </c:pt>
                <c:pt idx="57">
                  <c:v>612</c:v>
                </c:pt>
                <c:pt idx="58">
                  <c:v>612</c:v>
                </c:pt>
                <c:pt idx="59">
                  <c:v>612</c:v>
                </c:pt>
                <c:pt idx="60">
                  <c:v>612</c:v>
                </c:pt>
                <c:pt idx="61">
                  <c:v>612</c:v>
                </c:pt>
                <c:pt idx="62">
                  <c:v>612</c:v>
                </c:pt>
                <c:pt idx="63">
                  <c:v>612</c:v>
                </c:pt>
                <c:pt idx="64">
                  <c:v>612</c:v>
                </c:pt>
                <c:pt idx="65">
                  <c:v>612</c:v>
                </c:pt>
                <c:pt idx="66">
                  <c:v>612</c:v>
                </c:pt>
                <c:pt idx="67">
                  <c:v>612</c:v>
                </c:pt>
                <c:pt idx="68">
                  <c:v>612</c:v>
                </c:pt>
                <c:pt idx="69">
                  <c:v>612</c:v>
                </c:pt>
                <c:pt idx="70">
                  <c:v>612</c:v>
                </c:pt>
                <c:pt idx="71">
                  <c:v>612</c:v>
                </c:pt>
                <c:pt idx="72">
                  <c:v>612</c:v>
                </c:pt>
                <c:pt idx="73">
                  <c:v>612</c:v>
                </c:pt>
                <c:pt idx="74">
                  <c:v>612</c:v>
                </c:pt>
                <c:pt idx="75">
                  <c:v>612</c:v>
                </c:pt>
                <c:pt idx="76">
                  <c:v>612</c:v>
                </c:pt>
                <c:pt idx="77">
                  <c:v>612</c:v>
                </c:pt>
                <c:pt idx="78">
                  <c:v>612</c:v>
                </c:pt>
                <c:pt idx="79">
                  <c:v>612</c:v>
                </c:pt>
                <c:pt idx="80">
                  <c:v>612</c:v>
                </c:pt>
                <c:pt idx="81">
                  <c:v>612</c:v>
                </c:pt>
                <c:pt idx="82">
                  <c:v>612</c:v>
                </c:pt>
                <c:pt idx="83">
                  <c:v>612</c:v>
                </c:pt>
                <c:pt idx="84">
                  <c:v>612</c:v>
                </c:pt>
                <c:pt idx="85">
                  <c:v>612</c:v>
                </c:pt>
                <c:pt idx="86">
                  <c:v>612</c:v>
                </c:pt>
                <c:pt idx="87">
                  <c:v>612</c:v>
                </c:pt>
                <c:pt idx="88">
                  <c:v>612</c:v>
                </c:pt>
                <c:pt idx="89">
                  <c:v>612</c:v>
                </c:pt>
                <c:pt idx="90">
                  <c:v>612</c:v>
                </c:pt>
                <c:pt idx="91">
                  <c:v>612</c:v>
                </c:pt>
                <c:pt idx="92">
                  <c:v>612</c:v>
                </c:pt>
                <c:pt idx="93">
                  <c:v>612</c:v>
                </c:pt>
                <c:pt idx="94">
                  <c:v>612</c:v>
                </c:pt>
                <c:pt idx="95">
                  <c:v>612</c:v>
                </c:pt>
                <c:pt idx="96">
                  <c:v>612</c:v>
                </c:pt>
                <c:pt idx="97">
                  <c:v>612</c:v>
                </c:pt>
                <c:pt idx="98">
                  <c:v>612</c:v>
                </c:pt>
                <c:pt idx="99">
                  <c:v>612</c:v>
                </c:pt>
                <c:pt idx="100">
                  <c:v>612</c:v>
                </c:pt>
                <c:pt idx="101">
                  <c:v>612</c:v>
                </c:pt>
                <c:pt idx="102">
                  <c:v>612</c:v>
                </c:pt>
                <c:pt idx="103">
                  <c:v>612</c:v>
                </c:pt>
                <c:pt idx="104">
                  <c:v>612</c:v>
                </c:pt>
                <c:pt idx="105">
                  <c:v>612</c:v>
                </c:pt>
                <c:pt idx="106">
                  <c:v>612</c:v>
                </c:pt>
                <c:pt idx="107">
                  <c:v>612</c:v>
                </c:pt>
                <c:pt idx="108">
                  <c:v>612</c:v>
                </c:pt>
                <c:pt idx="109">
                  <c:v>612</c:v>
                </c:pt>
                <c:pt idx="110">
                  <c:v>612</c:v>
                </c:pt>
                <c:pt idx="111">
                  <c:v>612</c:v>
                </c:pt>
                <c:pt idx="112">
                  <c:v>612</c:v>
                </c:pt>
                <c:pt idx="113">
                  <c:v>612</c:v>
                </c:pt>
                <c:pt idx="114">
                  <c:v>612</c:v>
                </c:pt>
                <c:pt idx="115">
                  <c:v>612</c:v>
                </c:pt>
                <c:pt idx="116">
                  <c:v>612</c:v>
                </c:pt>
                <c:pt idx="117">
                  <c:v>612</c:v>
                </c:pt>
                <c:pt idx="118">
                  <c:v>612</c:v>
                </c:pt>
                <c:pt idx="119">
                  <c:v>612</c:v>
                </c:pt>
                <c:pt idx="120">
                  <c:v>612</c:v>
                </c:pt>
                <c:pt idx="121">
                  <c:v>612</c:v>
                </c:pt>
                <c:pt idx="122">
                  <c:v>612</c:v>
                </c:pt>
                <c:pt idx="123">
                  <c:v>612</c:v>
                </c:pt>
                <c:pt idx="124">
                  <c:v>612</c:v>
                </c:pt>
                <c:pt idx="125">
                  <c:v>612</c:v>
                </c:pt>
                <c:pt idx="126">
                  <c:v>612</c:v>
                </c:pt>
                <c:pt idx="127">
                  <c:v>612</c:v>
                </c:pt>
                <c:pt idx="128">
                  <c:v>612</c:v>
                </c:pt>
                <c:pt idx="129">
                  <c:v>612</c:v>
                </c:pt>
                <c:pt idx="130">
                  <c:v>612</c:v>
                </c:pt>
                <c:pt idx="131">
                  <c:v>612</c:v>
                </c:pt>
                <c:pt idx="132">
                  <c:v>612</c:v>
                </c:pt>
                <c:pt idx="133">
                  <c:v>612</c:v>
                </c:pt>
                <c:pt idx="134">
                  <c:v>612</c:v>
                </c:pt>
                <c:pt idx="135">
                  <c:v>612</c:v>
                </c:pt>
                <c:pt idx="136">
                  <c:v>612</c:v>
                </c:pt>
                <c:pt idx="137">
                  <c:v>612</c:v>
                </c:pt>
                <c:pt idx="138">
                  <c:v>612</c:v>
                </c:pt>
                <c:pt idx="139">
                  <c:v>612</c:v>
                </c:pt>
                <c:pt idx="140">
                  <c:v>612</c:v>
                </c:pt>
                <c:pt idx="141">
                  <c:v>612</c:v>
                </c:pt>
                <c:pt idx="142">
                  <c:v>612</c:v>
                </c:pt>
                <c:pt idx="143">
                  <c:v>612</c:v>
                </c:pt>
                <c:pt idx="144">
                  <c:v>612</c:v>
                </c:pt>
                <c:pt idx="145">
                  <c:v>612</c:v>
                </c:pt>
                <c:pt idx="146">
                  <c:v>612</c:v>
                </c:pt>
                <c:pt idx="147">
                  <c:v>612</c:v>
                </c:pt>
                <c:pt idx="148">
                  <c:v>612</c:v>
                </c:pt>
                <c:pt idx="149">
                  <c:v>612</c:v>
                </c:pt>
                <c:pt idx="150">
                  <c:v>612</c:v>
                </c:pt>
                <c:pt idx="151">
                  <c:v>612</c:v>
                </c:pt>
                <c:pt idx="152">
                  <c:v>612</c:v>
                </c:pt>
                <c:pt idx="153">
                  <c:v>612</c:v>
                </c:pt>
                <c:pt idx="154">
                  <c:v>612</c:v>
                </c:pt>
                <c:pt idx="155">
                  <c:v>612</c:v>
                </c:pt>
                <c:pt idx="156">
                  <c:v>612</c:v>
                </c:pt>
                <c:pt idx="157">
                  <c:v>612</c:v>
                </c:pt>
                <c:pt idx="158">
                  <c:v>612</c:v>
                </c:pt>
                <c:pt idx="159">
                  <c:v>612</c:v>
                </c:pt>
                <c:pt idx="160">
                  <c:v>612</c:v>
                </c:pt>
                <c:pt idx="161">
                  <c:v>612</c:v>
                </c:pt>
                <c:pt idx="162">
                  <c:v>612</c:v>
                </c:pt>
                <c:pt idx="163">
                  <c:v>612</c:v>
                </c:pt>
                <c:pt idx="164">
                  <c:v>612</c:v>
                </c:pt>
                <c:pt idx="165">
                  <c:v>612</c:v>
                </c:pt>
                <c:pt idx="166">
                  <c:v>612</c:v>
                </c:pt>
                <c:pt idx="167">
                  <c:v>612</c:v>
                </c:pt>
                <c:pt idx="168">
                  <c:v>612</c:v>
                </c:pt>
                <c:pt idx="169">
                  <c:v>612</c:v>
                </c:pt>
                <c:pt idx="170">
                  <c:v>612</c:v>
                </c:pt>
                <c:pt idx="171">
                  <c:v>612</c:v>
                </c:pt>
                <c:pt idx="172">
                  <c:v>612</c:v>
                </c:pt>
                <c:pt idx="173">
                  <c:v>612</c:v>
                </c:pt>
                <c:pt idx="174">
                  <c:v>612</c:v>
                </c:pt>
                <c:pt idx="175">
                  <c:v>612</c:v>
                </c:pt>
                <c:pt idx="176">
                  <c:v>612</c:v>
                </c:pt>
                <c:pt idx="177">
                  <c:v>612</c:v>
                </c:pt>
                <c:pt idx="178">
                  <c:v>612</c:v>
                </c:pt>
                <c:pt idx="179">
                  <c:v>612</c:v>
                </c:pt>
                <c:pt idx="180">
                  <c:v>612</c:v>
                </c:pt>
                <c:pt idx="181">
                  <c:v>612</c:v>
                </c:pt>
                <c:pt idx="182">
                  <c:v>612</c:v>
                </c:pt>
                <c:pt idx="183">
                  <c:v>612</c:v>
                </c:pt>
                <c:pt idx="184">
                  <c:v>612</c:v>
                </c:pt>
                <c:pt idx="185">
                  <c:v>612</c:v>
                </c:pt>
                <c:pt idx="186">
                  <c:v>612</c:v>
                </c:pt>
                <c:pt idx="187">
                  <c:v>612</c:v>
                </c:pt>
                <c:pt idx="188">
                  <c:v>612</c:v>
                </c:pt>
                <c:pt idx="189">
                  <c:v>612</c:v>
                </c:pt>
                <c:pt idx="190">
                  <c:v>612</c:v>
                </c:pt>
                <c:pt idx="191">
                  <c:v>612</c:v>
                </c:pt>
                <c:pt idx="192">
                  <c:v>612</c:v>
                </c:pt>
                <c:pt idx="193">
                  <c:v>612</c:v>
                </c:pt>
                <c:pt idx="194">
                  <c:v>612</c:v>
                </c:pt>
                <c:pt idx="195">
                  <c:v>612</c:v>
                </c:pt>
                <c:pt idx="196">
                  <c:v>612</c:v>
                </c:pt>
                <c:pt idx="197">
                  <c:v>612</c:v>
                </c:pt>
                <c:pt idx="198">
                  <c:v>612</c:v>
                </c:pt>
                <c:pt idx="199">
                  <c:v>612</c:v>
                </c:pt>
                <c:pt idx="200">
                  <c:v>612</c:v>
                </c:pt>
                <c:pt idx="201">
                  <c:v>612</c:v>
                </c:pt>
                <c:pt idx="202">
                  <c:v>612</c:v>
                </c:pt>
                <c:pt idx="203">
                  <c:v>612</c:v>
                </c:pt>
                <c:pt idx="204">
                  <c:v>612</c:v>
                </c:pt>
                <c:pt idx="205">
                  <c:v>612</c:v>
                </c:pt>
                <c:pt idx="206">
                  <c:v>612</c:v>
                </c:pt>
                <c:pt idx="207">
                  <c:v>612</c:v>
                </c:pt>
                <c:pt idx="208">
                  <c:v>612</c:v>
                </c:pt>
                <c:pt idx="209">
                  <c:v>612</c:v>
                </c:pt>
                <c:pt idx="210">
                  <c:v>612</c:v>
                </c:pt>
                <c:pt idx="211">
                  <c:v>612</c:v>
                </c:pt>
                <c:pt idx="212">
                  <c:v>612</c:v>
                </c:pt>
                <c:pt idx="213">
                  <c:v>612</c:v>
                </c:pt>
                <c:pt idx="214">
                  <c:v>612</c:v>
                </c:pt>
                <c:pt idx="215">
                  <c:v>612</c:v>
                </c:pt>
                <c:pt idx="216">
                  <c:v>612</c:v>
                </c:pt>
                <c:pt idx="217">
                  <c:v>612</c:v>
                </c:pt>
              </c:numCache>
            </c:numRef>
          </c:val>
        </c:ser>
        <c:ser>
          <c:idx val="2"/>
          <c:order val="2"/>
          <c:tx>
            <c:strRef>
              <c:f>Tramadol!$D$2</c:f>
              <c:strCache>
                <c:ptCount val="1"/>
                <c:pt idx="0">
                  <c:v>Wales average</c:v>
                </c:pt>
              </c:strCache>
            </c:strRef>
          </c:tx>
          <c:marker>
            <c:symbol val="none"/>
          </c:marker>
          <c:val>
            <c:numRef>
              <c:f>Tramadol!$D$3:$D$220</c:f>
              <c:numCache>
                <c:formatCode>0</c:formatCode>
                <c:ptCount val="218"/>
                <c:pt idx="0">
                  <c:v>751</c:v>
                </c:pt>
                <c:pt idx="1">
                  <c:v>751</c:v>
                </c:pt>
                <c:pt idx="2">
                  <c:v>751</c:v>
                </c:pt>
                <c:pt idx="3">
                  <c:v>751</c:v>
                </c:pt>
                <c:pt idx="4">
                  <c:v>751</c:v>
                </c:pt>
                <c:pt idx="5">
                  <c:v>751</c:v>
                </c:pt>
                <c:pt idx="6">
                  <c:v>751</c:v>
                </c:pt>
                <c:pt idx="7">
                  <c:v>751</c:v>
                </c:pt>
                <c:pt idx="8">
                  <c:v>751</c:v>
                </c:pt>
                <c:pt idx="9">
                  <c:v>751</c:v>
                </c:pt>
                <c:pt idx="10">
                  <c:v>751</c:v>
                </c:pt>
                <c:pt idx="11">
                  <c:v>751</c:v>
                </c:pt>
                <c:pt idx="12">
                  <c:v>751</c:v>
                </c:pt>
                <c:pt idx="13">
                  <c:v>751</c:v>
                </c:pt>
                <c:pt idx="14">
                  <c:v>751</c:v>
                </c:pt>
                <c:pt idx="15">
                  <c:v>751</c:v>
                </c:pt>
                <c:pt idx="16">
                  <c:v>751</c:v>
                </c:pt>
                <c:pt idx="17">
                  <c:v>751</c:v>
                </c:pt>
                <c:pt idx="18">
                  <c:v>751</c:v>
                </c:pt>
                <c:pt idx="19">
                  <c:v>751</c:v>
                </c:pt>
                <c:pt idx="20">
                  <c:v>751</c:v>
                </c:pt>
                <c:pt idx="21">
                  <c:v>751</c:v>
                </c:pt>
                <c:pt idx="22">
                  <c:v>751</c:v>
                </c:pt>
                <c:pt idx="23">
                  <c:v>751</c:v>
                </c:pt>
                <c:pt idx="24">
                  <c:v>751</c:v>
                </c:pt>
                <c:pt idx="25">
                  <c:v>751</c:v>
                </c:pt>
                <c:pt idx="26">
                  <c:v>751</c:v>
                </c:pt>
                <c:pt idx="27">
                  <c:v>751</c:v>
                </c:pt>
                <c:pt idx="28">
                  <c:v>751</c:v>
                </c:pt>
                <c:pt idx="29">
                  <c:v>751</c:v>
                </c:pt>
                <c:pt idx="30">
                  <c:v>751</c:v>
                </c:pt>
                <c:pt idx="31">
                  <c:v>751</c:v>
                </c:pt>
                <c:pt idx="32">
                  <c:v>751</c:v>
                </c:pt>
                <c:pt idx="33">
                  <c:v>751</c:v>
                </c:pt>
                <c:pt idx="34">
                  <c:v>751</c:v>
                </c:pt>
                <c:pt idx="35">
                  <c:v>751</c:v>
                </c:pt>
                <c:pt idx="36">
                  <c:v>751</c:v>
                </c:pt>
                <c:pt idx="37">
                  <c:v>751</c:v>
                </c:pt>
                <c:pt idx="38">
                  <c:v>751</c:v>
                </c:pt>
                <c:pt idx="39">
                  <c:v>751</c:v>
                </c:pt>
                <c:pt idx="40">
                  <c:v>751</c:v>
                </c:pt>
                <c:pt idx="41">
                  <c:v>751</c:v>
                </c:pt>
                <c:pt idx="42">
                  <c:v>751</c:v>
                </c:pt>
                <c:pt idx="43">
                  <c:v>751</c:v>
                </c:pt>
                <c:pt idx="44">
                  <c:v>751</c:v>
                </c:pt>
                <c:pt idx="45">
                  <c:v>751</c:v>
                </c:pt>
                <c:pt idx="46">
                  <c:v>751</c:v>
                </c:pt>
                <c:pt idx="47">
                  <c:v>751</c:v>
                </c:pt>
                <c:pt idx="48">
                  <c:v>751</c:v>
                </c:pt>
                <c:pt idx="49">
                  <c:v>751</c:v>
                </c:pt>
                <c:pt idx="50">
                  <c:v>751</c:v>
                </c:pt>
                <c:pt idx="51">
                  <c:v>751</c:v>
                </c:pt>
                <c:pt idx="52">
                  <c:v>751</c:v>
                </c:pt>
                <c:pt idx="53">
                  <c:v>751</c:v>
                </c:pt>
                <c:pt idx="54">
                  <c:v>751</c:v>
                </c:pt>
                <c:pt idx="55">
                  <c:v>751</c:v>
                </c:pt>
                <c:pt idx="56">
                  <c:v>751</c:v>
                </c:pt>
                <c:pt idx="57">
                  <c:v>751</c:v>
                </c:pt>
                <c:pt idx="58">
                  <c:v>751</c:v>
                </c:pt>
                <c:pt idx="59">
                  <c:v>751</c:v>
                </c:pt>
                <c:pt idx="60">
                  <c:v>751</c:v>
                </c:pt>
                <c:pt idx="61">
                  <c:v>751</c:v>
                </c:pt>
                <c:pt idx="62">
                  <c:v>751</c:v>
                </c:pt>
                <c:pt idx="63">
                  <c:v>751</c:v>
                </c:pt>
                <c:pt idx="64">
                  <c:v>751</c:v>
                </c:pt>
                <c:pt idx="65">
                  <c:v>751</c:v>
                </c:pt>
                <c:pt idx="66">
                  <c:v>751</c:v>
                </c:pt>
                <c:pt idx="67">
                  <c:v>751</c:v>
                </c:pt>
                <c:pt idx="68">
                  <c:v>751</c:v>
                </c:pt>
                <c:pt idx="69">
                  <c:v>751</c:v>
                </c:pt>
                <c:pt idx="70">
                  <c:v>751</c:v>
                </c:pt>
                <c:pt idx="71">
                  <c:v>751</c:v>
                </c:pt>
                <c:pt idx="72">
                  <c:v>751</c:v>
                </c:pt>
                <c:pt idx="73">
                  <c:v>751</c:v>
                </c:pt>
                <c:pt idx="74">
                  <c:v>751</c:v>
                </c:pt>
                <c:pt idx="75">
                  <c:v>751</c:v>
                </c:pt>
                <c:pt idx="76">
                  <c:v>751</c:v>
                </c:pt>
                <c:pt idx="77">
                  <c:v>751</c:v>
                </c:pt>
                <c:pt idx="78">
                  <c:v>751</c:v>
                </c:pt>
                <c:pt idx="79">
                  <c:v>751</c:v>
                </c:pt>
                <c:pt idx="80">
                  <c:v>751</c:v>
                </c:pt>
                <c:pt idx="81">
                  <c:v>751</c:v>
                </c:pt>
                <c:pt idx="82">
                  <c:v>751</c:v>
                </c:pt>
                <c:pt idx="83">
                  <c:v>751</c:v>
                </c:pt>
                <c:pt idx="84">
                  <c:v>751</c:v>
                </c:pt>
                <c:pt idx="85">
                  <c:v>751</c:v>
                </c:pt>
                <c:pt idx="86">
                  <c:v>751</c:v>
                </c:pt>
                <c:pt idx="87">
                  <c:v>751</c:v>
                </c:pt>
                <c:pt idx="88">
                  <c:v>751</c:v>
                </c:pt>
                <c:pt idx="89">
                  <c:v>751</c:v>
                </c:pt>
                <c:pt idx="90">
                  <c:v>751</c:v>
                </c:pt>
                <c:pt idx="91">
                  <c:v>751</c:v>
                </c:pt>
                <c:pt idx="92">
                  <c:v>751</c:v>
                </c:pt>
                <c:pt idx="93">
                  <c:v>751</c:v>
                </c:pt>
                <c:pt idx="94">
                  <c:v>751</c:v>
                </c:pt>
                <c:pt idx="95">
                  <c:v>751</c:v>
                </c:pt>
                <c:pt idx="96">
                  <c:v>751</c:v>
                </c:pt>
                <c:pt idx="97">
                  <c:v>751</c:v>
                </c:pt>
                <c:pt idx="98">
                  <c:v>751</c:v>
                </c:pt>
                <c:pt idx="99">
                  <c:v>751</c:v>
                </c:pt>
                <c:pt idx="100">
                  <c:v>751</c:v>
                </c:pt>
                <c:pt idx="101">
                  <c:v>751</c:v>
                </c:pt>
                <c:pt idx="102">
                  <c:v>751</c:v>
                </c:pt>
                <c:pt idx="103">
                  <c:v>751</c:v>
                </c:pt>
                <c:pt idx="104">
                  <c:v>751</c:v>
                </c:pt>
                <c:pt idx="105">
                  <c:v>751</c:v>
                </c:pt>
                <c:pt idx="106">
                  <c:v>751</c:v>
                </c:pt>
                <c:pt idx="107">
                  <c:v>751</c:v>
                </c:pt>
                <c:pt idx="108">
                  <c:v>751</c:v>
                </c:pt>
                <c:pt idx="109">
                  <c:v>751</c:v>
                </c:pt>
                <c:pt idx="110">
                  <c:v>751</c:v>
                </c:pt>
                <c:pt idx="111">
                  <c:v>751</c:v>
                </c:pt>
                <c:pt idx="112">
                  <c:v>751</c:v>
                </c:pt>
                <c:pt idx="113">
                  <c:v>751</c:v>
                </c:pt>
                <c:pt idx="114">
                  <c:v>751</c:v>
                </c:pt>
                <c:pt idx="115">
                  <c:v>751</c:v>
                </c:pt>
                <c:pt idx="116">
                  <c:v>751</c:v>
                </c:pt>
                <c:pt idx="117">
                  <c:v>751</c:v>
                </c:pt>
                <c:pt idx="118">
                  <c:v>751</c:v>
                </c:pt>
                <c:pt idx="119">
                  <c:v>751</c:v>
                </c:pt>
                <c:pt idx="120">
                  <c:v>751</c:v>
                </c:pt>
                <c:pt idx="121">
                  <c:v>751</c:v>
                </c:pt>
                <c:pt idx="122">
                  <c:v>751</c:v>
                </c:pt>
                <c:pt idx="123">
                  <c:v>751</c:v>
                </c:pt>
                <c:pt idx="124">
                  <c:v>751</c:v>
                </c:pt>
                <c:pt idx="125">
                  <c:v>751</c:v>
                </c:pt>
                <c:pt idx="126">
                  <c:v>751</c:v>
                </c:pt>
                <c:pt idx="127">
                  <c:v>751</c:v>
                </c:pt>
                <c:pt idx="128">
                  <c:v>751</c:v>
                </c:pt>
                <c:pt idx="129">
                  <c:v>751</c:v>
                </c:pt>
                <c:pt idx="130">
                  <c:v>751</c:v>
                </c:pt>
                <c:pt idx="131">
                  <c:v>751</c:v>
                </c:pt>
                <c:pt idx="132">
                  <c:v>751</c:v>
                </c:pt>
                <c:pt idx="133">
                  <c:v>751</c:v>
                </c:pt>
                <c:pt idx="134">
                  <c:v>751</c:v>
                </c:pt>
                <c:pt idx="135">
                  <c:v>751</c:v>
                </c:pt>
                <c:pt idx="136">
                  <c:v>751</c:v>
                </c:pt>
                <c:pt idx="137">
                  <c:v>751</c:v>
                </c:pt>
                <c:pt idx="138">
                  <c:v>751</c:v>
                </c:pt>
                <c:pt idx="139">
                  <c:v>751</c:v>
                </c:pt>
                <c:pt idx="140">
                  <c:v>751</c:v>
                </c:pt>
                <c:pt idx="141">
                  <c:v>751</c:v>
                </c:pt>
                <c:pt idx="142">
                  <c:v>751</c:v>
                </c:pt>
                <c:pt idx="143">
                  <c:v>751</c:v>
                </c:pt>
                <c:pt idx="144">
                  <c:v>751</c:v>
                </c:pt>
                <c:pt idx="145">
                  <c:v>751</c:v>
                </c:pt>
                <c:pt idx="146">
                  <c:v>751</c:v>
                </c:pt>
                <c:pt idx="147">
                  <c:v>751</c:v>
                </c:pt>
                <c:pt idx="148">
                  <c:v>751</c:v>
                </c:pt>
                <c:pt idx="149">
                  <c:v>751</c:v>
                </c:pt>
                <c:pt idx="150">
                  <c:v>751</c:v>
                </c:pt>
                <c:pt idx="151">
                  <c:v>751</c:v>
                </c:pt>
                <c:pt idx="152">
                  <c:v>751</c:v>
                </c:pt>
                <c:pt idx="153">
                  <c:v>751</c:v>
                </c:pt>
                <c:pt idx="154">
                  <c:v>751</c:v>
                </c:pt>
                <c:pt idx="155">
                  <c:v>751</c:v>
                </c:pt>
                <c:pt idx="156">
                  <c:v>751</c:v>
                </c:pt>
                <c:pt idx="157">
                  <c:v>751</c:v>
                </c:pt>
                <c:pt idx="158">
                  <c:v>751</c:v>
                </c:pt>
                <c:pt idx="159">
                  <c:v>751</c:v>
                </c:pt>
                <c:pt idx="160">
                  <c:v>751</c:v>
                </c:pt>
                <c:pt idx="161">
                  <c:v>751</c:v>
                </c:pt>
                <c:pt idx="162">
                  <c:v>751</c:v>
                </c:pt>
                <c:pt idx="163">
                  <c:v>751</c:v>
                </c:pt>
                <c:pt idx="164">
                  <c:v>751</c:v>
                </c:pt>
                <c:pt idx="165">
                  <c:v>751</c:v>
                </c:pt>
                <c:pt idx="166">
                  <c:v>751</c:v>
                </c:pt>
                <c:pt idx="167">
                  <c:v>751</c:v>
                </c:pt>
                <c:pt idx="168">
                  <c:v>751</c:v>
                </c:pt>
                <c:pt idx="169">
                  <c:v>751</c:v>
                </c:pt>
                <c:pt idx="170">
                  <c:v>751</c:v>
                </c:pt>
                <c:pt idx="171">
                  <c:v>751</c:v>
                </c:pt>
                <c:pt idx="172">
                  <c:v>751</c:v>
                </c:pt>
                <c:pt idx="173">
                  <c:v>751</c:v>
                </c:pt>
                <c:pt idx="174">
                  <c:v>751</c:v>
                </c:pt>
                <c:pt idx="175">
                  <c:v>751</c:v>
                </c:pt>
                <c:pt idx="176">
                  <c:v>751</c:v>
                </c:pt>
                <c:pt idx="177">
                  <c:v>751</c:v>
                </c:pt>
                <c:pt idx="178">
                  <c:v>751</c:v>
                </c:pt>
                <c:pt idx="179">
                  <c:v>751</c:v>
                </c:pt>
                <c:pt idx="180">
                  <c:v>751</c:v>
                </c:pt>
                <c:pt idx="181">
                  <c:v>751</c:v>
                </c:pt>
                <c:pt idx="182">
                  <c:v>751</c:v>
                </c:pt>
                <c:pt idx="183">
                  <c:v>751</c:v>
                </c:pt>
                <c:pt idx="184">
                  <c:v>751</c:v>
                </c:pt>
                <c:pt idx="185">
                  <c:v>751</c:v>
                </c:pt>
                <c:pt idx="186">
                  <c:v>751</c:v>
                </c:pt>
                <c:pt idx="187">
                  <c:v>751</c:v>
                </c:pt>
                <c:pt idx="188">
                  <c:v>751</c:v>
                </c:pt>
                <c:pt idx="189">
                  <c:v>751</c:v>
                </c:pt>
                <c:pt idx="190">
                  <c:v>751</c:v>
                </c:pt>
                <c:pt idx="191">
                  <c:v>751</c:v>
                </c:pt>
                <c:pt idx="192">
                  <c:v>751</c:v>
                </c:pt>
                <c:pt idx="193">
                  <c:v>751</c:v>
                </c:pt>
                <c:pt idx="194">
                  <c:v>751</c:v>
                </c:pt>
                <c:pt idx="195">
                  <c:v>751</c:v>
                </c:pt>
                <c:pt idx="196">
                  <c:v>751</c:v>
                </c:pt>
                <c:pt idx="197">
                  <c:v>751</c:v>
                </c:pt>
                <c:pt idx="198">
                  <c:v>751</c:v>
                </c:pt>
                <c:pt idx="199">
                  <c:v>751</c:v>
                </c:pt>
                <c:pt idx="200">
                  <c:v>751</c:v>
                </c:pt>
                <c:pt idx="201">
                  <c:v>751</c:v>
                </c:pt>
                <c:pt idx="202">
                  <c:v>751</c:v>
                </c:pt>
                <c:pt idx="203">
                  <c:v>751</c:v>
                </c:pt>
                <c:pt idx="204">
                  <c:v>751</c:v>
                </c:pt>
                <c:pt idx="205">
                  <c:v>751</c:v>
                </c:pt>
                <c:pt idx="206">
                  <c:v>751</c:v>
                </c:pt>
                <c:pt idx="207">
                  <c:v>751</c:v>
                </c:pt>
                <c:pt idx="208">
                  <c:v>751</c:v>
                </c:pt>
                <c:pt idx="209">
                  <c:v>751</c:v>
                </c:pt>
                <c:pt idx="210">
                  <c:v>751</c:v>
                </c:pt>
                <c:pt idx="211">
                  <c:v>751</c:v>
                </c:pt>
                <c:pt idx="212">
                  <c:v>751</c:v>
                </c:pt>
                <c:pt idx="213">
                  <c:v>751</c:v>
                </c:pt>
                <c:pt idx="214">
                  <c:v>751</c:v>
                </c:pt>
                <c:pt idx="215">
                  <c:v>751</c:v>
                </c:pt>
                <c:pt idx="216">
                  <c:v>751</c:v>
                </c:pt>
                <c:pt idx="217">
                  <c:v>751</c:v>
                </c:pt>
              </c:numCache>
            </c:numRef>
          </c:val>
        </c:ser>
        <c:marker val="1"/>
        <c:axId val="70335104"/>
        <c:axId val="70357760"/>
      </c:lineChart>
      <c:catAx>
        <c:axId val="70335104"/>
        <c:scaling>
          <c:orientation val="minMax"/>
        </c:scaling>
        <c:delete val="1"/>
        <c:axPos val="b"/>
        <c:title>
          <c:tx>
            <c:rich>
              <a:bodyPr/>
              <a:lstStyle/>
              <a:p>
                <a:pPr>
                  <a:defRPr sz="800">
                    <a:latin typeface="Arial" pitchFamily="34" charset="0"/>
                    <a:cs typeface="Arial" pitchFamily="34" charset="0"/>
                  </a:defRPr>
                </a:pPr>
                <a:r>
                  <a:rPr lang="en-US" sz="800">
                    <a:latin typeface="Arial" pitchFamily="34" charset="0"/>
                    <a:cs typeface="Arial" pitchFamily="34" charset="0"/>
                  </a:rPr>
                  <a:t>CCG/HB</a:t>
                </a:r>
              </a:p>
            </c:rich>
          </c:tx>
          <c:layout>
            <c:manualLayout>
              <c:xMode val="edge"/>
              <c:yMode val="edge"/>
              <c:x val="0.51849838645753621"/>
              <c:y val="0.95775383646314505"/>
            </c:manualLayout>
          </c:layout>
        </c:title>
        <c:tickLblPos val="none"/>
        <c:crossAx val="70357760"/>
        <c:crosses val="autoZero"/>
        <c:auto val="1"/>
        <c:lblAlgn val="ctr"/>
        <c:lblOffset val="100"/>
      </c:catAx>
      <c:valAx>
        <c:axId val="70357760"/>
        <c:scaling>
          <c:orientation val="minMax"/>
          <c:max val="1400"/>
        </c:scaling>
        <c:axPos val="l"/>
        <c:majorGridlines/>
        <c:title>
          <c:tx>
            <c:rich>
              <a:bodyPr rot="-5400000" vert="horz"/>
              <a:lstStyle/>
              <a:p>
                <a:pPr>
                  <a:defRPr sz="800">
                    <a:latin typeface="Arial" pitchFamily="34" charset="0"/>
                    <a:cs typeface="Arial" pitchFamily="34" charset="0"/>
                  </a:defRPr>
                </a:pPr>
                <a:r>
                  <a:rPr lang="en-US" sz="800">
                    <a:latin typeface="Arial" pitchFamily="34" charset="0"/>
                    <a:cs typeface="Arial" pitchFamily="34" charset="0"/>
                  </a:rPr>
                  <a:t>DDDs / 1,000 Patients</a:t>
                </a:r>
              </a:p>
            </c:rich>
          </c:tx>
          <c:layout>
            <c:manualLayout>
              <c:xMode val="edge"/>
              <c:yMode val="edge"/>
              <c:x val="2.322038446460559E-2"/>
              <c:y val="0.37248549930450009"/>
            </c:manualLayout>
          </c:layout>
        </c:title>
        <c:numFmt formatCode="#,##0" sourceLinked="0"/>
        <c:tickLblPos val="nextTo"/>
        <c:txPr>
          <a:bodyPr/>
          <a:lstStyle/>
          <a:p>
            <a:pPr>
              <a:defRPr sz="800">
                <a:latin typeface="Arial" pitchFamily="34" charset="0"/>
                <a:cs typeface="Arial" pitchFamily="34" charset="0"/>
              </a:defRPr>
            </a:pPr>
            <a:endParaRPr lang="en-US"/>
          </a:p>
        </c:txPr>
        <c:crossAx val="70335104"/>
        <c:crosses val="autoZero"/>
        <c:crossBetween val="between"/>
        <c:majorUnit val="200"/>
      </c:valAx>
    </c:plotArea>
    <c:legend>
      <c:legendPos val="l"/>
      <c:legendEntry>
        <c:idx val="0"/>
        <c:delete val="1"/>
      </c:legendEntry>
      <c:layout>
        <c:manualLayout>
          <c:xMode val="edge"/>
          <c:yMode val="edge"/>
          <c:x val="0.11883373226004063"/>
          <c:y val="0.16310946673034776"/>
          <c:w val="0.17338120095312204"/>
          <c:h val="7.5618136854692139E-2"/>
        </c:manualLayout>
      </c:layout>
      <c:overlay val="1"/>
      <c:txPr>
        <a:bodyPr/>
        <a:lstStyle/>
        <a:p>
          <a:pPr>
            <a:defRPr sz="900">
              <a:latin typeface="Arial" pitchFamily="34" charset="0"/>
              <a:cs typeface="Arial" pitchFamily="34" charset="0"/>
            </a:defRPr>
          </a:pPr>
          <a:endParaRPr lang="en-US"/>
        </a:p>
      </c:txPr>
    </c:legend>
    <c:plotVisOnly val="1"/>
    <c:dispBlanksAs val="gap"/>
  </c:chart>
  <c:spPr>
    <a:ln>
      <a:noFill/>
    </a:ln>
  </c:sp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088501500075555"/>
          <c:y val="2.3213954385062009E-2"/>
          <c:w val="0.87475899037037452"/>
          <c:h val="0.9031767928286033"/>
        </c:manualLayout>
      </c:layout>
      <c:barChart>
        <c:barDir val="col"/>
        <c:grouping val="clustered"/>
        <c:ser>
          <c:idx val="0"/>
          <c:order val="0"/>
          <c:tx>
            <c:strRef>
              <c:f>Antibacterials!$B$3</c:f>
              <c:strCache>
                <c:ptCount val="1"/>
                <c:pt idx="0">
                  <c:v>Indicator (ITEMS/1,000 STAR-PU)</c:v>
                </c:pt>
              </c:strCache>
            </c:strRef>
          </c:tx>
          <c:spPr>
            <a:solidFill>
              <a:schemeClr val="tx2">
                <a:lumMod val="60000"/>
                <a:lumOff val="40000"/>
              </a:schemeClr>
            </a:solidFill>
            <a:ln>
              <a:noFill/>
            </a:ln>
          </c:spPr>
          <c:dPt>
            <c:idx val="52"/>
            <c:spPr>
              <a:solidFill>
                <a:schemeClr val="tx1"/>
              </a:solidFill>
              <a:ln>
                <a:noFill/>
              </a:ln>
            </c:spPr>
          </c:dPt>
          <c:dPt>
            <c:idx val="82"/>
            <c:spPr>
              <a:solidFill>
                <a:srgbClr val="558ED5"/>
              </a:solidFill>
              <a:ln>
                <a:noFill/>
              </a:ln>
            </c:spPr>
          </c:dPt>
          <c:dPt>
            <c:idx val="99"/>
            <c:spPr>
              <a:solidFill>
                <a:srgbClr val="558ED5"/>
              </a:solidFill>
              <a:ln>
                <a:noFill/>
              </a:ln>
            </c:spPr>
          </c:dPt>
          <c:dPt>
            <c:idx val="181"/>
            <c:spPr>
              <a:solidFill>
                <a:schemeClr val="tx1"/>
              </a:solidFill>
              <a:ln>
                <a:noFill/>
              </a:ln>
            </c:spPr>
          </c:dPt>
          <c:dPt>
            <c:idx val="187"/>
            <c:spPr>
              <a:solidFill>
                <a:srgbClr val="558ED5"/>
              </a:solidFill>
              <a:ln>
                <a:noFill/>
              </a:ln>
            </c:spPr>
          </c:dPt>
          <c:dPt>
            <c:idx val="190"/>
            <c:spPr>
              <a:solidFill>
                <a:schemeClr val="tx1"/>
              </a:solidFill>
              <a:ln>
                <a:noFill/>
              </a:ln>
            </c:spPr>
          </c:dPt>
          <c:dPt>
            <c:idx val="194"/>
            <c:spPr>
              <a:solidFill>
                <a:srgbClr val="558ED5"/>
              </a:solidFill>
              <a:ln>
                <a:noFill/>
              </a:ln>
            </c:spPr>
          </c:dPt>
          <c:dPt>
            <c:idx val="195"/>
            <c:spPr>
              <a:solidFill>
                <a:schemeClr val="tx1"/>
              </a:solidFill>
              <a:ln>
                <a:noFill/>
              </a:ln>
            </c:spPr>
          </c:dPt>
          <c:dPt>
            <c:idx val="196"/>
            <c:spPr>
              <a:solidFill>
                <a:srgbClr val="558ED5"/>
              </a:solidFill>
              <a:ln>
                <a:noFill/>
              </a:ln>
            </c:spPr>
          </c:dPt>
          <c:dPt>
            <c:idx val="199"/>
            <c:spPr>
              <a:solidFill>
                <a:schemeClr val="tx1"/>
              </a:solidFill>
              <a:ln>
                <a:noFill/>
              </a:ln>
            </c:spPr>
          </c:dPt>
          <c:dPt>
            <c:idx val="200"/>
            <c:spPr>
              <a:solidFill>
                <a:srgbClr val="558ED5"/>
              </a:solidFill>
              <a:ln>
                <a:noFill/>
              </a:ln>
            </c:spPr>
          </c:dPt>
          <c:dPt>
            <c:idx val="203"/>
            <c:spPr>
              <a:solidFill>
                <a:srgbClr val="558ED5"/>
              </a:solidFill>
              <a:ln>
                <a:noFill/>
              </a:ln>
            </c:spPr>
          </c:dPt>
          <c:dPt>
            <c:idx val="205"/>
            <c:spPr>
              <a:solidFill>
                <a:srgbClr val="558ED5"/>
              </a:solidFill>
              <a:ln>
                <a:noFill/>
              </a:ln>
            </c:spPr>
          </c:dPt>
          <c:dPt>
            <c:idx val="208"/>
            <c:spPr>
              <a:solidFill>
                <a:srgbClr val="558ED5"/>
              </a:solidFill>
              <a:ln>
                <a:noFill/>
              </a:ln>
            </c:spPr>
          </c:dPt>
          <c:dPt>
            <c:idx val="209"/>
            <c:spPr>
              <a:solidFill>
                <a:schemeClr val="tx1"/>
              </a:solidFill>
              <a:ln>
                <a:noFill/>
              </a:ln>
            </c:spPr>
          </c:dPt>
          <c:dPt>
            <c:idx val="210"/>
            <c:spPr>
              <a:solidFill>
                <a:srgbClr val="558ED5"/>
              </a:solidFill>
              <a:ln>
                <a:noFill/>
              </a:ln>
            </c:spPr>
          </c:dPt>
          <c:dPt>
            <c:idx val="213"/>
            <c:spPr>
              <a:solidFill>
                <a:srgbClr val="558ED5"/>
              </a:solidFill>
              <a:ln>
                <a:noFill/>
              </a:ln>
            </c:spPr>
          </c:dPt>
          <c:dPt>
            <c:idx val="216"/>
            <c:spPr>
              <a:solidFill>
                <a:schemeClr val="tx1"/>
              </a:solidFill>
              <a:ln>
                <a:noFill/>
              </a:ln>
            </c:spPr>
          </c:dPt>
          <c:dLbls>
            <c:dLbl>
              <c:idx val="82"/>
              <c:layout>
                <c:manualLayout>
                  <c:x val="-0.11883373226004029"/>
                  <c:y val="-1.2545235699789561E-2"/>
                </c:manualLayout>
              </c:layout>
              <c:tx>
                <c:rich>
                  <a:bodyPr/>
                  <a:lstStyle/>
                  <a:p>
                    <a:r>
                      <a:rPr lang="en-US" sz="800">
                        <a:latin typeface="Arial" pitchFamily="34" charset="0"/>
                        <a:cs typeface="Arial" pitchFamily="34" charset="0"/>
                      </a:rPr>
                      <a:t>Powys</a:t>
                    </a:r>
                  </a:p>
                </c:rich>
              </c:tx>
              <c:showVal val="1"/>
            </c:dLbl>
            <c:dLbl>
              <c:idx val="186"/>
              <c:layout>
                <c:manualLayout>
                  <c:x val="-2.0788535862802913E-2"/>
                  <c:y val="1.8402971739140126E-3"/>
                </c:manualLayout>
              </c:layout>
              <c:tx>
                <c:rich>
                  <a:bodyPr/>
                  <a:lstStyle/>
                  <a:p>
                    <a:r>
                      <a:rPr lang="en-US" sz="800">
                        <a:latin typeface="Arial" pitchFamily="34" charset="0"/>
                        <a:cs typeface="Arial" pitchFamily="34" charset="0"/>
                      </a:rPr>
                      <a:t>Cardiff and Vale</a:t>
                    </a:r>
                  </a:p>
                </c:rich>
              </c:tx>
              <c:showVal val="1"/>
            </c:dLbl>
            <c:dLbl>
              <c:idx val="196"/>
              <c:layout>
                <c:manualLayout>
                  <c:x val="-2.5890029592815146E-2"/>
                  <c:y val="2.0892262602405461E-3"/>
                </c:manualLayout>
              </c:layout>
              <c:tx>
                <c:rich>
                  <a:bodyPr/>
                  <a:lstStyle/>
                  <a:p>
                    <a:r>
                      <a:rPr lang="en-US" sz="800">
                        <a:latin typeface="Arial" pitchFamily="34" charset="0"/>
                        <a:cs typeface="Arial" pitchFamily="34" charset="0"/>
                      </a:rPr>
                      <a:t>Aneurin Bevan</a:t>
                    </a:r>
                  </a:p>
                </c:rich>
              </c:tx>
              <c:showVal val="1"/>
            </c:dLbl>
            <c:dLbl>
              <c:idx val="200"/>
              <c:layout>
                <c:manualLayout>
                  <c:x val="-7.698649098475843E-3"/>
                  <c:y val="1.8868890597806835E-3"/>
                </c:manualLayout>
              </c:layout>
              <c:tx>
                <c:rich>
                  <a:bodyPr/>
                  <a:lstStyle/>
                  <a:p>
                    <a:r>
                      <a:rPr lang="en-US" sz="800">
                        <a:latin typeface="Arial" pitchFamily="34" charset="0"/>
                        <a:cs typeface="Arial" pitchFamily="34" charset="0"/>
                      </a:rPr>
                      <a:t>Hywel Dda</a:t>
                    </a:r>
                  </a:p>
                </c:rich>
              </c:tx>
              <c:showVal val="1"/>
            </c:dLbl>
            <c:dLbl>
              <c:idx val="204"/>
              <c:layout>
                <c:manualLayout>
                  <c:x val="1.8470799479235307E-2"/>
                  <c:y val="-3.1731873081068798E-2"/>
                </c:manualLayout>
              </c:layout>
              <c:tx>
                <c:rich>
                  <a:bodyPr/>
                  <a:lstStyle/>
                  <a:p>
                    <a:r>
                      <a:rPr lang="en-US" sz="800">
                        <a:latin typeface="Arial" pitchFamily="34" charset="0"/>
                        <a:cs typeface="Arial" pitchFamily="34" charset="0"/>
                      </a:rPr>
                      <a:t>Cwm Taf</a:t>
                    </a:r>
                  </a:p>
                </c:rich>
              </c:tx>
              <c:showVal val="1"/>
            </c:dLbl>
            <c:dLbl>
              <c:idx val="210"/>
              <c:layout>
                <c:manualLayout>
                  <c:x val="-6.0896560662044484E-2"/>
                  <c:y val="4.2093217028132568E-2"/>
                </c:manualLayout>
              </c:layout>
              <c:tx>
                <c:rich>
                  <a:bodyPr/>
                  <a:lstStyle/>
                  <a:p>
                    <a:r>
                      <a:rPr lang="en-US" sz="800">
                        <a:latin typeface="Arial" pitchFamily="34" charset="0"/>
                        <a:cs typeface="Arial" pitchFamily="34" charset="0"/>
                      </a:rPr>
                      <a:t>BCU</a:t>
                    </a:r>
                  </a:p>
                </c:rich>
              </c:tx>
              <c:showVal val="1"/>
            </c:dLbl>
            <c:dLbl>
              <c:idx val="213"/>
              <c:layout>
                <c:manualLayout>
                  <c:x val="7.978175634944162E-3"/>
                  <c:y val="-1.6865439505539929E-2"/>
                </c:manualLayout>
              </c:layout>
              <c:tx>
                <c:rich>
                  <a:bodyPr/>
                  <a:lstStyle/>
                  <a:p>
                    <a:r>
                      <a:rPr lang="en-US" sz="800">
                        <a:latin typeface="Arial" pitchFamily="34" charset="0"/>
                        <a:cs typeface="Arial" pitchFamily="34" charset="0"/>
                      </a:rPr>
                      <a:t>ABMU</a:t>
                    </a:r>
                  </a:p>
                </c:rich>
              </c:tx>
              <c:showVal val="1"/>
            </c:dLbl>
            <c:delete val="1"/>
            <c:txPr>
              <a:bodyPr rot="-5400000" vert="horz"/>
              <a:lstStyle/>
              <a:p>
                <a:pPr>
                  <a:defRPr sz="800">
                    <a:latin typeface="Arial" pitchFamily="34" charset="0"/>
                    <a:cs typeface="Arial" pitchFamily="34" charset="0"/>
                  </a:defRPr>
                </a:pPr>
                <a:endParaRPr lang="en-US"/>
              </a:p>
            </c:txPr>
          </c:dLbls>
          <c:cat>
            <c:strRef>
              <c:f>Antibacterials!$A$4:$A$221</c:f>
              <c:strCache>
                <c:ptCount val="218"/>
                <c:pt idx="0">
                  <c:v>CAMDEN CCG</c:v>
                </c:pt>
                <c:pt idx="1">
                  <c:v>WEST LONDON (K&amp;C &amp; QPP) CCG</c:v>
                </c:pt>
                <c:pt idx="2">
                  <c:v>CENTRAL LONDON (WESTMINSTER) CCG</c:v>
                </c:pt>
                <c:pt idx="3">
                  <c:v>CITY AND HACKNEY CCG</c:v>
                </c:pt>
                <c:pt idx="4">
                  <c:v>HARINGEY CCG</c:v>
                </c:pt>
                <c:pt idx="5">
                  <c:v>LAMBETH CCG</c:v>
                </c:pt>
                <c:pt idx="6">
                  <c:v>BRIGHTON &amp; HOVE CCG</c:v>
                </c:pt>
                <c:pt idx="7">
                  <c:v>RICHMOND CCG</c:v>
                </c:pt>
                <c:pt idx="8">
                  <c:v>TOWER HAMLETS CCG</c:v>
                </c:pt>
                <c:pt idx="9">
                  <c:v>BRENT CCG</c:v>
                </c:pt>
                <c:pt idx="10">
                  <c:v>OXFORDSHIRE CCG</c:v>
                </c:pt>
                <c:pt idx="11">
                  <c:v>SOUTHWARK CCG</c:v>
                </c:pt>
                <c:pt idx="12">
                  <c:v>HORSHAM AND MID SUSSEX CCG</c:v>
                </c:pt>
                <c:pt idx="13">
                  <c:v>HAMMERSMITH AND FULHAM CCG</c:v>
                </c:pt>
                <c:pt idx="14">
                  <c:v>ISLINGTON CCG</c:v>
                </c:pt>
                <c:pt idx="15">
                  <c:v>RUSHCLIFFE CCG</c:v>
                </c:pt>
                <c:pt idx="16">
                  <c:v>NEWBURY AND DISTRICT CCG</c:v>
                </c:pt>
                <c:pt idx="17">
                  <c:v>SOUTHERN DERBYSHIRE CCG</c:v>
                </c:pt>
                <c:pt idx="18">
                  <c:v>BATH AND NORTH EAST SOMERSET CCG</c:v>
                </c:pt>
                <c:pt idx="19">
                  <c:v>VALE OF YORK CCG</c:v>
                </c:pt>
                <c:pt idx="20">
                  <c:v>HOUNSLOW CCG</c:v>
                </c:pt>
                <c:pt idx="21">
                  <c:v>NOTTINGHAM WEST CCG</c:v>
                </c:pt>
                <c:pt idx="22">
                  <c:v>BARNET CCG</c:v>
                </c:pt>
                <c:pt idx="23">
                  <c:v>EREWASH CCG</c:v>
                </c:pt>
                <c:pt idx="24">
                  <c:v>BROMLEY CCG</c:v>
                </c:pt>
                <c:pt idx="25">
                  <c:v>BRISTOL CCG</c:v>
                </c:pt>
                <c:pt idx="26">
                  <c:v>SOMERSET CCG</c:v>
                </c:pt>
                <c:pt idx="27">
                  <c:v>SOUTH EASTERN HAMPSHIRE CCG</c:v>
                </c:pt>
                <c:pt idx="28">
                  <c:v>FAREHAM AND GOSPORT CCG</c:v>
                </c:pt>
                <c:pt idx="29">
                  <c:v>GUILDFORD AND WAVERLEY CCG</c:v>
                </c:pt>
                <c:pt idx="30">
                  <c:v>NORTH &amp; WEST READING CCG</c:v>
                </c:pt>
                <c:pt idx="31">
                  <c:v>WANDSWORTH CCG</c:v>
                </c:pt>
                <c:pt idx="32">
                  <c:v>WEST HAMPSHIRE CCG</c:v>
                </c:pt>
                <c:pt idx="33">
                  <c:v>CORBY CCG</c:v>
                </c:pt>
                <c:pt idx="34">
                  <c:v>COASTAL WEST SUSSEX CCG</c:v>
                </c:pt>
                <c:pt idx="35">
                  <c:v>SOUTH NORFOLK CCG</c:v>
                </c:pt>
                <c:pt idx="36">
                  <c:v>NORTH, EAST, WEST DEVON CCG</c:v>
                </c:pt>
                <c:pt idx="37">
                  <c:v>KERNOW CCG</c:v>
                </c:pt>
                <c:pt idx="38">
                  <c:v>NORTH HAMPSHIRE CCG</c:v>
                </c:pt>
                <c:pt idx="39">
                  <c:v>SOUTH GLOUCESTERSHIRE CCG</c:v>
                </c:pt>
                <c:pt idx="40">
                  <c:v>SURREY HEATH CCG</c:v>
                </c:pt>
                <c:pt idx="41">
                  <c:v>HARROGATE AND RURAL DISTRICT CCG</c:v>
                </c:pt>
                <c:pt idx="42">
                  <c:v>SOUTHAMPTON CCG</c:v>
                </c:pt>
                <c:pt idx="43">
                  <c:v>HEREFORDSHIRE CCG</c:v>
                </c:pt>
                <c:pt idx="44">
                  <c:v>LEWISHAM CCG</c:v>
                </c:pt>
                <c:pt idx="45">
                  <c:v>KINGSTON CCG</c:v>
                </c:pt>
                <c:pt idx="46">
                  <c:v>GLOUCESTERSHIRE CCG</c:v>
                </c:pt>
                <c:pt idx="47">
                  <c:v>HERTS VALLEYS CCG</c:v>
                </c:pt>
                <c:pt idx="48">
                  <c:v>NOTTINGHAM NORTH &amp; EAST CCG</c:v>
                </c:pt>
                <c:pt idx="49">
                  <c:v>HILLINGDON CCG</c:v>
                </c:pt>
                <c:pt idx="50">
                  <c:v>SHROPSHIRE CCG</c:v>
                </c:pt>
                <c:pt idx="51">
                  <c:v>SOUTH DEVON AND TORBAY CCG</c:v>
                </c:pt>
                <c:pt idx="52">
                  <c:v>Powys Teaching</c:v>
                </c:pt>
                <c:pt idx="53">
                  <c:v>IPSWICH AND EAST SUFFOLK CCG</c:v>
                </c:pt>
                <c:pt idx="54">
                  <c:v>MERTON CCG</c:v>
                </c:pt>
                <c:pt idx="55">
                  <c:v>NORTH WEST SURREY CCG</c:v>
                </c:pt>
                <c:pt idx="56">
                  <c:v>EAST SURREY CCG</c:v>
                </c:pt>
                <c:pt idx="57">
                  <c:v>NORTH SOMERSET CCG</c:v>
                </c:pt>
                <c:pt idx="58">
                  <c:v>GREENWICH CCG</c:v>
                </c:pt>
                <c:pt idx="59">
                  <c:v>HAMBLETON, RICHMONDSHIRE AND WHITBY CCG</c:v>
                </c:pt>
                <c:pt idx="60">
                  <c:v>NOTTINGHAM CITY CCG</c:v>
                </c:pt>
                <c:pt idx="61">
                  <c:v>WALTHAM FOREST CCG</c:v>
                </c:pt>
                <c:pt idx="62">
                  <c:v>HIGH WEALD LEWES HAVENS CCG</c:v>
                </c:pt>
                <c:pt idx="63">
                  <c:v>DORSET CCG</c:v>
                </c:pt>
                <c:pt idx="64">
                  <c:v>EALING CCG</c:v>
                </c:pt>
                <c:pt idx="65">
                  <c:v>ENFIELD CCG</c:v>
                </c:pt>
                <c:pt idx="66">
                  <c:v>WEST CHESHIRE CCG</c:v>
                </c:pt>
                <c:pt idx="67">
                  <c:v>AIREDALE, WHARFEDALE AND CRAVEN CCG</c:v>
                </c:pt>
                <c:pt idx="68">
                  <c:v>EASTERN CHESHIRE CCG</c:v>
                </c:pt>
                <c:pt idx="69">
                  <c:v>LANCASHIRE NORTH CCG</c:v>
                </c:pt>
                <c:pt idx="70">
                  <c:v>LEEDS WEST CCG</c:v>
                </c:pt>
                <c:pt idx="71">
                  <c:v>BEDFORDSHIRE CCG</c:v>
                </c:pt>
                <c:pt idx="72">
                  <c:v>SWINDON CCG</c:v>
                </c:pt>
                <c:pt idx="73">
                  <c:v>BRACKNELL AND ASCOT CCG</c:v>
                </c:pt>
                <c:pt idx="74">
                  <c:v>CROYDON CCG</c:v>
                </c:pt>
                <c:pt idx="75">
                  <c:v>EAST LEICESTERSHIRE AND RUTLAND CCG</c:v>
                </c:pt>
                <c:pt idx="76">
                  <c:v>FYLDE &amp; WYRE CCG</c:v>
                </c:pt>
                <c:pt idx="77">
                  <c:v>ISLE OF WIGHT CCG</c:v>
                </c:pt>
                <c:pt idx="78">
                  <c:v>SOUTH WARWICKSHIRE CCG</c:v>
                </c:pt>
                <c:pt idx="79">
                  <c:v>SOUTH WEST LINCOLNSHIRE CCG</c:v>
                </c:pt>
                <c:pt idx="80">
                  <c:v>WILTSHIRE CCG</c:v>
                </c:pt>
                <c:pt idx="81">
                  <c:v>WYRE FOREST CCG</c:v>
                </c:pt>
                <c:pt idx="82">
                  <c:v>CASTLE POINT AND ROCHFORD CCG</c:v>
                </c:pt>
                <c:pt idx="83">
                  <c:v>LINCOLNSHIRE WEST CCG</c:v>
                </c:pt>
                <c:pt idx="84">
                  <c:v>NORTH EAST HAMPSHIRE AND FARNHAM CCG</c:v>
                </c:pt>
                <c:pt idx="85">
                  <c:v>NORTH NORFOLK CCG</c:v>
                </c:pt>
                <c:pt idx="86">
                  <c:v>SURREY DOWNS CCG</c:v>
                </c:pt>
                <c:pt idx="87">
                  <c:v>AYLESBURY VALE CCG</c:v>
                </c:pt>
                <c:pt idx="88">
                  <c:v>HARROW CCG</c:v>
                </c:pt>
                <c:pt idx="89">
                  <c:v>COVENTRY AND RUGBY CCG</c:v>
                </c:pt>
                <c:pt idx="90">
                  <c:v>NORTH DERBYSHIRE CCG</c:v>
                </c:pt>
                <c:pt idx="91">
                  <c:v>SE STAFFS &amp; SEISDON PENINSULAR CCG</c:v>
                </c:pt>
                <c:pt idx="92">
                  <c:v>TELFORD &amp; WREKIN CCG</c:v>
                </c:pt>
                <c:pt idx="93">
                  <c:v>NEWARK &amp; SHERWOOD CCG</c:v>
                </c:pt>
                <c:pt idx="94">
                  <c:v>NEWCASTLE NORTH AND EAST CCG</c:v>
                </c:pt>
                <c:pt idx="95">
                  <c:v>SOUTH READING CCG</c:v>
                </c:pt>
                <c:pt idx="96">
                  <c:v>WEST KENT CCG</c:v>
                </c:pt>
                <c:pt idx="97">
                  <c:v>WINDSOR, ASCOT AND MAIDENHEAD CCG</c:v>
                </c:pt>
                <c:pt idx="98">
                  <c:v>WEST LEICESTERSHIRE CCG</c:v>
                </c:pt>
                <c:pt idx="99">
                  <c:v>MEDWAY CCG</c:v>
                </c:pt>
                <c:pt idx="100">
                  <c:v>EASTBOURNE, HAILSHAM AND SEAFORD CCG</c:v>
                </c:pt>
                <c:pt idx="101">
                  <c:v>SOUTH WORCESTERSHIRE CCG</c:v>
                </c:pt>
                <c:pt idx="102">
                  <c:v>CRAWLEY CCG</c:v>
                </c:pt>
                <c:pt idx="103">
                  <c:v>SOLIHULL CCG</c:v>
                </c:pt>
                <c:pt idx="104">
                  <c:v>EAST AND NORTH HERTFORDSHIRE CCG</c:v>
                </c:pt>
                <c:pt idx="105">
                  <c:v>GREAT YARMOUTH &amp; WAVENEY CCG</c:v>
                </c:pt>
                <c:pt idx="106">
                  <c:v>NORWICH CCG</c:v>
                </c:pt>
                <c:pt idx="107">
                  <c:v>CHILTERN CCG</c:v>
                </c:pt>
                <c:pt idx="108">
                  <c:v>TRAFFORD CCG</c:v>
                </c:pt>
                <c:pt idx="109">
                  <c:v>EAST RIDING OF YORKSHIRE CCG</c:v>
                </c:pt>
                <c:pt idx="110">
                  <c:v>PORTSMOUTH CCG</c:v>
                </c:pt>
                <c:pt idx="111">
                  <c:v>NENE CCG</c:v>
                </c:pt>
                <c:pt idx="112">
                  <c:v>NEWHAM CCG</c:v>
                </c:pt>
                <c:pt idx="113">
                  <c:v>CAMBRIDGESHIRE AND PETERBOROUGH CCG</c:v>
                </c:pt>
                <c:pt idx="114">
                  <c:v>DARLINGTON CCG</c:v>
                </c:pt>
                <c:pt idx="115">
                  <c:v>NORTH LINCOLNSHIRE CCG</c:v>
                </c:pt>
                <c:pt idx="116">
                  <c:v>REDDITCH AND BROMSGROVE CCG</c:v>
                </c:pt>
                <c:pt idx="117">
                  <c:v>WEST SUFFOLK CCG</c:v>
                </c:pt>
                <c:pt idx="118">
                  <c:v>LEEDS NORTH CCG</c:v>
                </c:pt>
                <c:pt idx="119">
                  <c:v>SCARBOROUGH AND RYEDALE CCG</c:v>
                </c:pt>
                <c:pt idx="120">
                  <c:v>VALE ROYAL CCG</c:v>
                </c:pt>
                <c:pt idx="121">
                  <c:v>CUMBRIA CCG</c:v>
                </c:pt>
                <c:pt idx="122">
                  <c:v>THANET CCG</c:v>
                </c:pt>
                <c:pt idx="123">
                  <c:v>NORTH STAFFORDSHIRE CCG</c:v>
                </c:pt>
                <c:pt idx="124">
                  <c:v>WOLVERHAMPTON CCG</c:v>
                </c:pt>
                <c:pt idx="125">
                  <c:v>NORTHUMBERLAND CCG</c:v>
                </c:pt>
                <c:pt idx="126">
                  <c:v>SOUTH TYNESIDE CCG</c:v>
                </c:pt>
                <c:pt idx="127">
                  <c:v>BASSETLAW CCG</c:v>
                </c:pt>
                <c:pt idx="128">
                  <c:v>SANDWELL AND WEST BIRMINGHAM CCG</c:v>
                </c:pt>
                <c:pt idx="129">
                  <c:v>TAMESIDE AND GLOSSOP CCG</c:v>
                </c:pt>
                <c:pt idx="130">
                  <c:v>GATESHEAD CCG</c:v>
                </c:pt>
                <c:pt idx="131">
                  <c:v>SHEFFIELD CCG</c:v>
                </c:pt>
                <c:pt idx="132">
                  <c:v>MID ESSEX CCG</c:v>
                </c:pt>
                <c:pt idx="133">
                  <c:v>STAFFORD AND SURROUNDS CCG</c:v>
                </c:pt>
                <c:pt idx="134">
                  <c:v>WEST ESSEX CCG</c:v>
                </c:pt>
                <c:pt idx="135">
                  <c:v>HARDWICK CCG</c:v>
                </c:pt>
                <c:pt idx="136">
                  <c:v>SOUTH CHESHIRE CCG</c:v>
                </c:pt>
                <c:pt idx="137">
                  <c:v>THURROCK CCG</c:v>
                </c:pt>
                <c:pt idx="138">
                  <c:v>WEST LANCASHIRE CCG</c:v>
                </c:pt>
                <c:pt idx="139">
                  <c:v>CENTRAL MANCHESTER CCG</c:v>
                </c:pt>
                <c:pt idx="140">
                  <c:v>WEST NORFOLK CCG</c:v>
                </c:pt>
                <c:pt idx="141">
                  <c:v>SOUTH KENT COAST CCG</c:v>
                </c:pt>
                <c:pt idx="142">
                  <c:v>WIRRAL CCG</c:v>
                </c:pt>
                <c:pt idx="143">
                  <c:v>BIRMINGHAM CROSSCITY CCG</c:v>
                </c:pt>
                <c:pt idx="144">
                  <c:v>WIGAN BOROUGH CCG</c:v>
                </c:pt>
                <c:pt idx="145">
                  <c:v>WOKINGHAM CCG</c:v>
                </c:pt>
                <c:pt idx="146">
                  <c:v>BEXLEY CCG</c:v>
                </c:pt>
                <c:pt idx="147">
                  <c:v>SOUTH SEFTON CCG</c:v>
                </c:pt>
                <c:pt idx="148">
                  <c:v>WARRINGTON CCG</c:v>
                </c:pt>
                <c:pt idx="149">
                  <c:v>ASHFORD CCG</c:v>
                </c:pt>
                <c:pt idx="150">
                  <c:v>MILTON KEYNES CCG</c:v>
                </c:pt>
                <c:pt idx="151">
                  <c:v>DUDLEY CCG</c:v>
                </c:pt>
                <c:pt idx="152">
                  <c:v>SOUTH LINCOLNSHIRE CCG</c:v>
                </c:pt>
                <c:pt idx="153">
                  <c:v>SOUTHPORT AND FORMBY CCG</c:v>
                </c:pt>
                <c:pt idx="154">
                  <c:v>STOKE ON TRENT CCG</c:v>
                </c:pt>
                <c:pt idx="155">
                  <c:v>BASILDON AND BRENTWOOD CCG</c:v>
                </c:pt>
                <c:pt idx="156">
                  <c:v>BRADFORD DISTRICTS CCG</c:v>
                </c:pt>
                <c:pt idx="157">
                  <c:v>CHORLEY AND SOUTH RIBBLE CCG</c:v>
                </c:pt>
                <c:pt idx="158">
                  <c:v>LINCOLNSHIRE EAST CCG</c:v>
                </c:pt>
                <c:pt idx="159">
                  <c:v>NORTH DURHAM CCG</c:v>
                </c:pt>
                <c:pt idx="160">
                  <c:v>CALDERDALE CCG</c:v>
                </c:pt>
                <c:pt idx="161">
                  <c:v>SALFORD CCG</c:v>
                </c:pt>
                <c:pt idx="162">
                  <c:v>BRADFORD CITY CCG</c:v>
                </c:pt>
                <c:pt idx="163">
                  <c:v>EAST STAFFORDSHIRE CCG</c:v>
                </c:pt>
                <c:pt idx="164">
                  <c:v>WARWICKSHIRE NORTH CCG</c:v>
                </c:pt>
                <c:pt idx="165">
                  <c:v>STOCKPORT CCG</c:v>
                </c:pt>
                <c:pt idx="166">
                  <c:v>ROTHERHAM CCG</c:v>
                </c:pt>
                <c:pt idx="167">
                  <c:v>GREATER HUDDERSFIELD CCG</c:v>
                </c:pt>
                <c:pt idx="168">
                  <c:v>HAVERING CCG</c:v>
                </c:pt>
                <c:pt idx="169">
                  <c:v>SUTTON CCG</c:v>
                </c:pt>
                <c:pt idx="170">
                  <c:v>SOUTH MANCHESTER CCG</c:v>
                </c:pt>
                <c:pt idx="171">
                  <c:v>NORTH EAST ESSEX CCG</c:v>
                </c:pt>
                <c:pt idx="172">
                  <c:v>NORTH TYNESIDE CCG</c:v>
                </c:pt>
                <c:pt idx="173">
                  <c:v>SWALE CCG</c:v>
                </c:pt>
                <c:pt idx="174">
                  <c:v>LEICESTER CITY CCG</c:v>
                </c:pt>
                <c:pt idx="175">
                  <c:v>NORTH EAST LINCOLNSHIRE CCG</c:v>
                </c:pt>
                <c:pt idx="176">
                  <c:v>LEEDS SOUTH AND EAST CCG</c:v>
                </c:pt>
                <c:pt idx="177">
                  <c:v>REDBRIDGE CCG</c:v>
                </c:pt>
                <c:pt idx="178">
                  <c:v>BARNSLEY CCG</c:v>
                </c:pt>
                <c:pt idx="179">
                  <c:v>DARTFORD, GRAVESHAM AND SWANLEY CCG</c:v>
                </c:pt>
                <c:pt idx="180">
                  <c:v>GREATER PRESTON CCG</c:v>
                </c:pt>
                <c:pt idx="181">
                  <c:v>Cardiff And Vale Uni</c:v>
                </c:pt>
                <c:pt idx="182">
                  <c:v>BARKING &amp; DAGENHAM CCG</c:v>
                </c:pt>
                <c:pt idx="183">
                  <c:v>HULL CCG</c:v>
                </c:pt>
                <c:pt idx="184">
                  <c:v>HASTINGS &amp; ROTHER CCG</c:v>
                </c:pt>
                <c:pt idx="185">
                  <c:v>MANSFIELD &amp; ASHFIELD CCG</c:v>
                </c:pt>
                <c:pt idx="186">
                  <c:v>BURY CCG</c:v>
                </c:pt>
                <c:pt idx="187">
                  <c:v>CANTERBURY AND COASTAL CCG</c:v>
                </c:pt>
                <c:pt idx="188">
                  <c:v>BLACKPOOL CCG</c:v>
                </c:pt>
                <c:pt idx="189">
                  <c:v>CANNOCK CHASE CCG</c:v>
                </c:pt>
                <c:pt idx="190">
                  <c:v>Aneurin Bevan</c:v>
                </c:pt>
                <c:pt idx="191">
                  <c:v>EAST LANCASHIRE CCG</c:v>
                </c:pt>
                <c:pt idx="192">
                  <c:v>DONCASTER CCG</c:v>
                </c:pt>
                <c:pt idx="193">
                  <c:v>LIVERPOOL CCG</c:v>
                </c:pt>
                <c:pt idx="194">
                  <c:v>WALSALL CCG</c:v>
                </c:pt>
                <c:pt idx="195">
                  <c:v>Betsi Cadwaladr Uni</c:v>
                </c:pt>
                <c:pt idx="196">
                  <c:v>SLOUGH CCG</c:v>
                </c:pt>
                <c:pt idx="197">
                  <c:v>BLACKBURN WITH DARWEN CCG</c:v>
                </c:pt>
                <c:pt idx="198">
                  <c:v>HARTLEPOOL AND STOCKTON-ON-TEES CCG</c:v>
                </c:pt>
                <c:pt idx="199">
                  <c:v>Hywel Dda</c:v>
                </c:pt>
                <c:pt idx="200">
                  <c:v>NORTH MANCHESTER CCG</c:v>
                </c:pt>
                <c:pt idx="201">
                  <c:v>BIRMINGHAM SOUTH AND CENTRAL CCG</c:v>
                </c:pt>
                <c:pt idx="202">
                  <c:v>SUNDERLAND CCG</c:v>
                </c:pt>
                <c:pt idx="203">
                  <c:v>BOLTON CCG</c:v>
                </c:pt>
                <c:pt idx="204">
                  <c:v>NEWCASTLE WEST CCG</c:v>
                </c:pt>
                <c:pt idx="205">
                  <c:v>NORTH KIRKLEES CCG</c:v>
                </c:pt>
                <c:pt idx="206">
                  <c:v>DURHAM DALES,EASINGTON &amp; SEDGEFIELD CCG</c:v>
                </c:pt>
                <c:pt idx="207">
                  <c:v>LUTON CCG</c:v>
                </c:pt>
                <c:pt idx="208">
                  <c:v>WAKEFIELD CCG</c:v>
                </c:pt>
                <c:pt idx="209">
                  <c:v>Cwm Taf</c:v>
                </c:pt>
                <c:pt idx="210">
                  <c:v>HALTON CCG</c:v>
                </c:pt>
                <c:pt idx="211">
                  <c:v>SOUTH TEES CCG</c:v>
                </c:pt>
                <c:pt idx="212">
                  <c:v>ST HELENS CCG</c:v>
                </c:pt>
                <c:pt idx="213">
                  <c:v>OLDHAM CCG</c:v>
                </c:pt>
                <c:pt idx="214">
                  <c:v>SOUTHEND CCG</c:v>
                </c:pt>
                <c:pt idx="215">
                  <c:v>KNOWSLEY CCG</c:v>
                </c:pt>
                <c:pt idx="216">
                  <c:v>Abertawe Bro Morgannwg Uni</c:v>
                </c:pt>
                <c:pt idx="217">
                  <c:v>HEYWOOD, MIDDLETON &amp; ROCHDALE CCG</c:v>
                </c:pt>
              </c:strCache>
            </c:strRef>
          </c:cat>
          <c:val>
            <c:numRef>
              <c:f>Antibacterials!$B$4:$B$221</c:f>
              <c:numCache>
                <c:formatCode>General</c:formatCode>
                <c:ptCount val="218"/>
                <c:pt idx="0">
                  <c:v>188</c:v>
                </c:pt>
                <c:pt idx="1">
                  <c:v>210</c:v>
                </c:pt>
                <c:pt idx="2">
                  <c:v>211</c:v>
                </c:pt>
                <c:pt idx="3">
                  <c:v>218</c:v>
                </c:pt>
                <c:pt idx="4">
                  <c:v>223</c:v>
                </c:pt>
                <c:pt idx="5">
                  <c:v>229</c:v>
                </c:pt>
                <c:pt idx="6">
                  <c:v>242</c:v>
                </c:pt>
                <c:pt idx="7">
                  <c:v>248</c:v>
                </c:pt>
                <c:pt idx="8">
                  <c:v>249</c:v>
                </c:pt>
                <c:pt idx="9">
                  <c:v>251</c:v>
                </c:pt>
                <c:pt idx="10">
                  <c:v>252</c:v>
                </c:pt>
                <c:pt idx="11">
                  <c:v>252</c:v>
                </c:pt>
                <c:pt idx="12">
                  <c:v>253</c:v>
                </c:pt>
                <c:pt idx="13">
                  <c:v>255</c:v>
                </c:pt>
                <c:pt idx="14">
                  <c:v>255</c:v>
                </c:pt>
                <c:pt idx="15">
                  <c:v>256</c:v>
                </c:pt>
                <c:pt idx="16">
                  <c:v>257</c:v>
                </c:pt>
                <c:pt idx="17">
                  <c:v>258</c:v>
                </c:pt>
                <c:pt idx="18">
                  <c:v>267</c:v>
                </c:pt>
                <c:pt idx="19">
                  <c:v>268</c:v>
                </c:pt>
                <c:pt idx="20">
                  <c:v>270</c:v>
                </c:pt>
                <c:pt idx="21">
                  <c:v>271</c:v>
                </c:pt>
                <c:pt idx="22">
                  <c:v>272</c:v>
                </c:pt>
                <c:pt idx="23">
                  <c:v>274</c:v>
                </c:pt>
                <c:pt idx="24">
                  <c:v>275</c:v>
                </c:pt>
                <c:pt idx="25">
                  <c:v>277</c:v>
                </c:pt>
                <c:pt idx="26">
                  <c:v>277</c:v>
                </c:pt>
                <c:pt idx="27">
                  <c:v>277</c:v>
                </c:pt>
                <c:pt idx="28">
                  <c:v>278</c:v>
                </c:pt>
                <c:pt idx="29">
                  <c:v>278</c:v>
                </c:pt>
                <c:pt idx="30">
                  <c:v>279</c:v>
                </c:pt>
                <c:pt idx="31">
                  <c:v>280</c:v>
                </c:pt>
                <c:pt idx="32">
                  <c:v>281</c:v>
                </c:pt>
                <c:pt idx="33">
                  <c:v>282</c:v>
                </c:pt>
                <c:pt idx="34">
                  <c:v>283</c:v>
                </c:pt>
                <c:pt idx="35">
                  <c:v>283</c:v>
                </c:pt>
                <c:pt idx="36">
                  <c:v>284</c:v>
                </c:pt>
                <c:pt idx="37">
                  <c:v>285</c:v>
                </c:pt>
                <c:pt idx="38">
                  <c:v>285</c:v>
                </c:pt>
                <c:pt idx="39">
                  <c:v>285</c:v>
                </c:pt>
                <c:pt idx="40">
                  <c:v>285</c:v>
                </c:pt>
                <c:pt idx="41">
                  <c:v>286</c:v>
                </c:pt>
                <c:pt idx="42">
                  <c:v>287</c:v>
                </c:pt>
                <c:pt idx="43">
                  <c:v>288</c:v>
                </c:pt>
                <c:pt idx="44">
                  <c:v>289</c:v>
                </c:pt>
                <c:pt idx="45">
                  <c:v>290</c:v>
                </c:pt>
                <c:pt idx="46">
                  <c:v>291</c:v>
                </c:pt>
                <c:pt idx="47">
                  <c:v>292</c:v>
                </c:pt>
                <c:pt idx="48">
                  <c:v>293</c:v>
                </c:pt>
                <c:pt idx="49">
                  <c:v>294</c:v>
                </c:pt>
                <c:pt idx="50">
                  <c:v>294</c:v>
                </c:pt>
                <c:pt idx="51">
                  <c:v>294</c:v>
                </c:pt>
                <c:pt idx="52" formatCode="######.00">
                  <c:v>295.72000000000003</c:v>
                </c:pt>
                <c:pt idx="53">
                  <c:v>296</c:v>
                </c:pt>
                <c:pt idx="54">
                  <c:v>297</c:v>
                </c:pt>
                <c:pt idx="55">
                  <c:v>297</c:v>
                </c:pt>
                <c:pt idx="56">
                  <c:v>298</c:v>
                </c:pt>
                <c:pt idx="57">
                  <c:v>298</c:v>
                </c:pt>
                <c:pt idx="58">
                  <c:v>299</c:v>
                </c:pt>
                <c:pt idx="59">
                  <c:v>299</c:v>
                </c:pt>
                <c:pt idx="60">
                  <c:v>300</c:v>
                </c:pt>
                <c:pt idx="61">
                  <c:v>300</c:v>
                </c:pt>
                <c:pt idx="62">
                  <c:v>301</c:v>
                </c:pt>
                <c:pt idx="63">
                  <c:v>302</c:v>
                </c:pt>
                <c:pt idx="64">
                  <c:v>302</c:v>
                </c:pt>
                <c:pt idx="65">
                  <c:v>303</c:v>
                </c:pt>
                <c:pt idx="66">
                  <c:v>304</c:v>
                </c:pt>
                <c:pt idx="67">
                  <c:v>305</c:v>
                </c:pt>
                <c:pt idx="68">
                  <c:v>305</c:v>
                </c:pt>
                <c:pt idx="69">
                  <c:v>305</c:v>
                </c:pt>
                <c:pt idx="70">
                  <c:v>305</c:v>
                </c:pt>
                <c:pt idx="71">
                  <c:v>307</c:v>
                </c:pt>
                <c:pt idx="72">
                  <c:v>307</c:v>
                </c:pt>
                <c:pt idx="73">
                  <c:v>308</c:v>
                </c:pt>
                <c:pt idx="74">
                  <c:v>308</c:v>
                </c:pt>
                <c:pt idx="75">
                  <c:v>308</c:v>
                </c:pt>
                <c:pt idx="76">
                  <c:v>308</c:v>
                </c:pt>
                <c:pt idx="77">
                  <c:v>308</c:v>
                </c:pt>
                <c:pt idx="78">
                  <c:v>308</c:v>
                </c:pt>
                <c:pt idx="79">
                  <c:v>308</c:v>
                </c:pt>
                <c:pt idx="80">
                  <c:v>308</c:v>
                </c:pt>
                <c:pt idx="81">
                  <c:v>308</c:v>
                </c:pt>
                <c:pt idx="82">
                  <c:v>309</c:v>
                </c:pt>
                <c:pt idx="83">
                  <c:v>309</c:v>
                </c:pt>
                <c:pt idx="84">
                  <c:v>310</c:v>
                </c:pt>
                <c:pt idx="85">
                  <c:v>310</c:v>
                </c:pt>
                <c:pt idx="86">
                  <c:v>310</c:v>
                </c:pt>
                <c:pt idx="87">
                  <c:v>311</c:v>
                </c:pt>
                <c:pt idx="88">
                  <c:v>311</c:v>
                </c:pt>
                <c:pt idx="89">
                  <c:v>312</c:v>
                </c:pt>
                <c:pt idx="90">
                  <c:v>312</c:v>
                </c:pt>
                <c:pt idx="91">
                  <c:v>312</c:v>
                </c:pt>
                <c:pt idx="92">
                  <c:v>313</c:v>
                </c:pt>
                <c:pt idx="93">
                  <c:v>314</c:v>
                </c:pt>
                <c:pt idx="94">
                  <c:v>314</c:v>
                </c:pt>
                <c:pt idx="95">
                  <c:v>314</c:v>
                </c:pt>
                <c:pt idx="96">
                  <c:v>314</c:v>
                </c:pt>
                <c:pt idx="97">
                  <c:v>314</c:v>
                </c:pt>
                <c:pt idx="98">
                  <c:v>315</c:v>
                </c:pt>
                <c:pt idx="99">
                  <c:v>316</c:v>
                </c:pt>
                <c:pt idx="100">
                  <c:v>317</c:v>
                </c:pt>
                <c:pt idx="101">
                  <c:v>318</c:v>
                </c:pt>
                <c:pt idx="102">
                  <c:v>319</c:v>
                </c:pt>
                <c:pt idx="103">
                  <c:v>319</c:v>
                </c:pt>
                <c:pt idx="104">
                  <c:v>321</c:v>
                </c:pt>
                <c:pt idx="105">
                  <c:v>321</c:v>
                </c:pt>
                <c:pt idx="106">
                  <c:v>321</c:v>
                </c:pt>
                <c:pt idx="107">
                  <c:v>322</c:v>
                </c:pt>
                <c:pt idx="108">
                  <c:v>322</c:v>
                </c:pt>
                <c:pt idx="109">
                  <c:v>323</c:v>
                </c:pt>
                <c:pt idx="110">
                  <c:v>323</c:v>
                </c:pt>
                <c:pt idx="111">
                  <c:v>324</c:v>
                </c:pt>
                <c:pt idx="112">
                  <c:v>324</c:v>
                </c:pt>
                <c:pt idx="113">
                  <c:v>325</c:v>
                </c:pt>
                <c:pt idx="114">
                  <c:v>325</c:v>
                </c:pt>
                <c:pt idx="115">
                  <c:v>325</c:v>
                </c:pt>
                <c:pt idx="116">
                  <c:v>325</c:v>
                </c:pt>
                <c:pt idx="117">
                  <c:v>325</c:v>
                </c:pt>
                <c:pt idx="118">
                  <c:v>327</c:v>
                </c:pt>
                <c:pt idx="119">
                  <c:v>327</c:v>
                </c:pt>
                <c:pt idx="120">
                  <c:v>327</c:v>
                </c:pt>
                <c:pt idx="121">
                  <c:v>328</c:v>
                </c:pt>
                <c:pt idx="122">
                  <c:v>328</c:v>
                </c:pt>
                <c:pt idx="123">
                  <c:v>329</c:v>
                </c:pt>
                <c:pt idx="124">
                  <c:v>329</c:v>
                </c:pt>
                <c:pt idx="125">
                  <c:v>330</c:v>
                </c:pt>
                <c:pt idx="126">
                  <c:v>330</c:v>
                </c:pt>
                <c:pt idx="127">
                  <c:v>331</c:v>
                </c:pt>
                <c:pt idx="128">
                  <c:v>331</c:v>
                </c:pt>
                <c:pt idx="129">
                  <c:v>331</c:v>
                </c:pt>
                <c:pt idx="130">
                  <c:v>332</c:v>
                </c:pt>
                <c:pt idx="131">
                  <c:v>332</c:v>
                </c:pt>
                <c:pt idx="132">
                  <c:v>333</c:v>
                </c:pt>
                <c:pt idx="133">
                  <c:v>333</c:v>
                </c:pt>
                <c:pt idx="134">
                  <c:v>333</c:v>
                </c:pt>
                <c:pt idx="135">
                  <c:v>334</c:v>
                </c:pt>
                <c:pt idx="136">
                  <c:v>334</c:v>
                </c:pt>
                <c:pt idx="137">
                  <c:v>334</c:v>
                </c:pt>
                <c:pt idx="138">
                  <c:v>334</c:v>
                </c:pt>
                <c:pt idx="139">
                  <c:v>335</c:v>
                </c:pt>
                <c:pt idx="140">
                  <c:v>335</c:v>
                </c:pt>
                <c:pt idx="141">
                  <c:v>336</c:v>
                </c:pt>
                <c:pt idx="142">
                  <c:v>336</c:v>
                </c:pt>
                <c:pt idx="143">
                  <c:v>338</c:v>
                </c:pt>
                <c:pt idx="144">
                  <c:v>338</c:v>
                </c:pt>
                <c:pt idx="145">
                  <c:v>338</c:v>
                </c:pt>
                <c:pt idx="146">
                  <c:v>339</c:v>
                </c:pt>
                <c:pt idx="147">
                  <c:v>339</c:v>
                </c:pt>
                <c:pt idx="148">
                  <c:v>340</c:v>
                </c:pt>
                <c:pt idx="149">
                  <c:v>342</c:v>
                </c:pt>
                <c:pt idx="150">
                  <c:v>342</c:v>
                </c:pt>
                <c:pt idx="151">
                  <c:v>344</c:v>
                </c:pt>
                <c:pt idx="152">
                  <c:v>344</c:v>
                </c:pt>
                <c:pt idx="153">
                  <c:v>345</c:v>
                </c:pt>
                <c:pt idx="154">
                  <c:v>345</c:v>
                </c:pt>
                <c:pt idx="155">
                  <c:v>346</c:v>
                </c:pt>
                <c:pt idx="156">
                  <c:v>346</c:v>
                </c:pt>
                <c:pt idx="157">
                  <c:v>346</c:v>
                </c:pt>
                <c:pt idx="158">
                  <c:v>346</c:v>
                </c:pt>
                <c:pt idx="159">
                  <c:v>346</c:v>
                </c:pt>
                <c:pt idx="160">
                  <c:v>347</c:v>
                </c:pt>
                <c:pt idx="161">
                  <c:v>347</c:v>
                </c:pt>
                <c:pt idx="162">
                  <c:v>348</c:v>
                </c:pt>
                <c:pt idx="163">
                  <c:v>348</c:v>
                </c:pt>
                <c:pt idx="164">
                  <c:v>349</c:v>
                </c:pt>
                <c:pt idx="165">
                  <c:v>350</c:v>
                </c:pt>
                <c:pt idx="166">
                  <c:v>351</c:v>
                </c:pt>
                <c:pt idx="167">
                  <c:v>352</c:v>
                </c:pt>
                <c:pt idx="168">
                  <c:v>352</c:v>
                </c:pt>
                <c:pt idx="169">
                  <c:v>352</c:v>
                </c:pt>
                <c:pt idx="170">
                  <c:v>353</c:v>
                </c:pt>
                <c:pt idx="171">
                  <c:v>354</c:v>
                </c:pt>
                <c:pt idx="172">
                  <c:v>354</c:v>
                </c:pt>
                <c:pt idx="173">
                  <c:v>354</c:v>
                </c:pt>
                <c:pt idx="174">
                  <c:v>355</c:v>
                </c:pt>
                <c:pt idx="175">
                  <c:v>355</c:v>
                </c:pt>
                <c:pt idx="176">
                  <c:v>356</c:v>
                </c:pt>
                <c:pt idx="177">
                  <c:v>356</c:v>
                </c:pt>
                <c:pt idx="178">
                  <c:v>360</c:v>
                </c:pt>
                <c:pt idx="179">
                  <c:v>360</c:v>
                </c:pt>
                <c:pt idx="180">
                  <c:v>360</c:v>
                </c:pt>
                <c:pt idx="181" formatCode="######.00">
                  <c:v>360.66</c:v>
                </c:pt>
                <c:pt idx="182">
                  <c:v>361</c:v>
                </c:pt>
                <c:pt idx="183">
                  <c:v>363</c:v>
                </c:pt>
                <c:pt idx="184">
                  <c:v>364</c:v>
                </c:pt>
                <c:pt idx="185">
                  <c:v>364</c:v>
                </c:pt>
                <c:pt idx="186">
                  <c:v>365</c:v>
                </c:pt>
                <c:pt idx="187">
                  <c:v>366</c:v>
                </c:pt>
                <c:pt idx="188">
                  <c:v>367</c:v>
                </c:pt>
                <c:pt idx="189">
                  <c:v>367</c:v>
                </c:pt>
                <c:pt idx="190" formatCode="######.00">
                  <c:v>368.02</c:v>
                </c:pt>
                <c:pt idx="191">
                  <c:v>371</c:v>
                </c:pt>
                <c:pt idx="192">
                  <c:v>373</c:v>
                </c:pt>
                <c:pt idx="193">
                  <c:v>373</c:v>
                </c:pt>
                <c:pt idx="194">
                  <c:v>374</c:v>
                </c:pt>
                <c:pt idx="195" formatCode="######.00">
                  <c:v>374.13</c:v>
                </c:pt>
                <c:pt idx="196">
                  <c:v>375</c:v>
                </c:pt>
                <c:pt idx="197">
                  <c:v>376</c:v>
                </c:pt>
                <c:pt idx="198">
                  <c:v>376</c:v>
                </c:pt>
                <c:pt idx="199" formatCode="######.00">
                  <c:v>376.68</c:v>
                </c:pt>
                <c:pt idx="200">
                  <c:v>377</c:v>
                </c:pt>
                <c:pt idx="201">
                  <c:v>379</c:v>
                </c:pt>
                <c:pt idx="202">
                  <c:v>380</c:v>
                </c:pt>
                <c:pt idx="203">
                  <c:v>381</c:v>
                </c:pt>
                <c:pt idx="204">
                  <c:v>381</c:v>
                </c:pt>
                <c:pt idx="205">
                  <c:v>382</c:v>
                </c:pt>
                <c:pt idx="206">
                  <c:v>383</c:v>
                </c:pt>
                <c:pt idx="207">
                  <c:v>388</c:v>
                </c:pt>
                <c:pt idx="208">
                  <c:v>391</c:v>
                </c:pt>
                <c:pt idx="209" formatCode="######.00">
                  <c:v>395.02</c:v>
                </c:pt>
                <c:pt idx="210">
                  <c:v>397</c:v>
                </c:pt>
                <c:pt idx="211">
                  <c:v>400</c:v>
                </c:pt>
                <c:pt idx="212">
                  <c:v>400</c:v>
                </c:pt>
                <c:pt idx="213">
                  <c:v>402</c:v>
                </c:pt>
                <c:pt idx="214">
                  <c:v>403</c:v>
                </c:pt>
                <c:pt idx="215">
                  <c:v>404</c:v>
                </c:pt>
                <c:pt idx="216" formatCode="######.00">
                  <c:v>408.96</c:v>
                </c:pt>
                <c:pt idx="217">
                  <c:v>421</c:v>
                </c:pt>
              </c:numCache>
            </c:numRef>
          </c:val>
        </c:ser>
        <c:axId val="70490368"/>
        <c:axId val="70390144"/>
      </c:barChart>
      <c:lineChart>
        <c:grouping val="standard"/>
        <c:ser>
          <c:idx val="1"/>
          <c:order val="1"/>
          <c:tx>
            <c:strRef>
              <c:f>Antibacterials!$C$3</c:f>
              <c:strCache>
                <c:ptCount val="1"/>
                <c:pt idx="0">
                  <c:v>England average</c:v>
                </c:pt>
              </c:strCache>
            </c:strRef>
          </c:tx>
          <c:marker>
            <c:symbol val="none"/>
          </c:marker>
          <c:val>
            <c:numRef>
              <c:f>Antibacterials!$C$4:$C$221</c:f>
              <c:numCache>
                <c:formatCode>General</c:formatCode>
                <c:ptCount val="218"/>
                <c:pt idx="0">
                  <c:v>317</c:v>
                </c:pt>
                <c:pt idx="1">
                  <c:v>317</c:v>
                </c:pt>
                <c:pt idx="2">
                  <c:v>317</c:v>
                </c:pt>
                <c:pt idx="3">
                  <c:v>317</c:v>
                </c:pt>
                <c:pt idx="4">
                  <c:v>317</c:v>
                </c:pt>
                <c:pt idx="5">
                  <c:v>317</c:v>
                </c:pt>
                <c:pt idx="6">
                  <c:v>317</c:v>
                </c:pt>
                <c:pt idx="7">
                  <c:v>317</c:v>
                </c:pt>
                <c:pt idx="8">
                  <c:v>317</c:v>
                </c:pt>
                <c:pt idx="9">
                  <c:v>317</c:v>
                </c:pt>
                <c:pt idx="10">
                  <c:v>317</c:v>
                </c:pt>
                <c:pt idx="11">
                  <c:v>317</c:v>
                </c:pt>
                <c:pt idx="12">
                  <c:v>317</c:v>
                </c:pt>
                <c:pt idx="13">
                  <c:v>317</c:v>
                </c:pt>
                <c:pt idx="14">
                  <c:v>317</c:v>
                </c:pt>
                <c:pt idx="15">
                  <c:v>317</c:v>
                </c:pt>
                <c:pt idx="16">
                  <c:v>317</c:v>
                </c:pt>
                <c:pt idx="17">
                  <c:v>317</c:v>
                </c:pt>
                <c:pt idx="18">
                  <c:v>317</c:v>
                </c:pt>
                <c:pt idx="19">
                  <c:v>317</c:v>
                </c:pt>
                <c:pt idx="20">
                  <c:v>317</c:v>
                </c:pt>
                <c:pt idx="21">
                  <c:v>317</c:v>
                </c:pt>
                <c:pt idx="22">
                  <c:v>317</c:v>
                </c:pt>
                <c:pt idx="23">
                  <c:v>317</c:v>
                </c:pt>
                <c:pt idx="24">
                  <c:v>317</c:v>
                </c:pt>
                <c:pt idx="25">
                  <c:v>317</c:v>
                </c:pt>
                <c:pt idx="26">
                  <c:v>317</c:v>
                </c:pt>
                <c:pt idx="27">
                  <c:v>317</c:v>
                </c:pt>
                <c:pt idx="28">
                  <c:v>317</c:v>
                </c:pt>
                <c:pt idx="29">
                  <c:v>317</c:v>
                </c:pt>
                <c:pt idx="30">
                  <c:v>317</c:v>
                </c:pt>
                <c:pt idx="31">
                  <c:v>317</c:v>
                </c:pt>
                <c:pt idx="32">
                  <c:v>317</c:v>
                </c:pt>
                <c:pt idx="33">
                  <c:v>317</c:v>
                </c:pt>
                <c:pt idx="34">
                  <c:v>317</c:v>
                </c:pt>
                <c:pt idx="35">
                  <c:v>317</c:v>
                </c:pt>
                <c:pt idx="36">
                  <c:v>317</c:v>
                </c:pt>
                <c:pt idx="37">
                  <c:v>317</c:v>
                </c:pt>
                <c:pt idx="38">
                  <c:v>317</c:v>
                </c:pt>
                <c:pt idx="39">
                  <c:v>317</c:v>
                </c:pt>
                <c:pt idx="40">
                  <c:v>317</c:v>
                </c:pt>
                <c:pt idx="41">
                  <c:v>317</c:v>
                </c:pt>
                <c:pt idx="42">
                  <c:v>317</c:v>
                </c:pt>
                <c:pt idx="43">
                  <c:v>317</c:v>
                </c:pt>
                <c:pt idx="44">
                  <c:v>317</c:v>
                </c:pt>
                <c:pt idx="45">
                  <c:v>317</c:v>
                </c:pt>
                <c:pt idx="46">
                  <c:v>317</c:v>
                </c:pt>
                <c:pt idx="47">
                  <c:v>317</c:v>
                </c:pt>
                <c:pt idx="48">
                  <c:v>317</c:v>
                </c:pt>
                <c:pt idx="49">
                  <c:v>317</c:v>
                </c:pt>
                <c:pt idx="50">
                  <c:v>317</c:v>
                </c:pt>
                <c:pt idx="51">
                  <c:v>317</c:v>
                </c:pt>
                <c:pt idx="52">
                  <c:v>317</c:v>
                </c:pt>
                <c:pt idx="53">
                  <c:v>317</c:v>
                </c:pt>
                <c:pt idx="54">
                  <c:v>317</c:v>
                </c:pt>
                <c:pt idx="55">
                  <c:v>317</c:v>
                </c:pt>
                <c:pt idx="56">
                  <c:v>317</c:v>
                </c:pt>
                <c:pt idx="57">
                  <c:v>317</c:v>
                </c:pt>
                <c:pt idx="58">
                  <c:v>317</c:v>
                </c:pt>
                <c:pt idx="59">
                  <c:v>317</c:v>
                </c:pt>
                <c:pt idx="60">
                  <c:v>317</c:v>
                </c:pt>
                <c:pt idx="61">
                  <c:v>317</c:v>
                </c:pt>
                <c:pt idx="62">
                  <c:v>317</c:v>
                </c:pt>
                <c:pt idx="63">
                  <c:v>317</c:v>
                </c:pt>
                <c:pt idx="64">
                  <c:v>317</c:v>
                </c:pt>
                <c:pt idx="65">
                  <c:v>317</c:v>
                </c:pt>
                <c:pt idx="66">
                  <c:v>317</c:v>
                </c:pt>
                <c:pt idx="67">
                  <c:v>317</c:v>
                </c:pt>
                <c:pt idx="68">
                  <c:v>317</c:v>
                </c:pt>
                <c:pt idx="69">
                  <c:v>317</c:v>
                </c:pt>
                <c:pt idx="70">
                  <c:v>317</c:v>
                </c:pt>
                <c:pt idx="71">
                  <c:v>317</c:v>
                </c:pt>
                <c:pt idx="72">
                  <c:v>317</c:v>
                </c:pt>
                <c:pt idx="73">
                  <c:v>317</c:v>
                </c:pt>
                <c:pt idx="74">
                  <c:v>317</c:v>
                </c:pt>
                <c:pt idx="75">
                  <c:v>317</c:v>
                </c:pt>
                <c:pt idx="76">
                  <c:v>317</c:v>
                </c:pt>
                <c:pt idx="77">
                  <c:v>317</c:v>
                </c:pt>
                <c:pt idx="78">
                  <c:v>317</c:v>
                </c:pt>
                <c:pt idx="79">
                  <c:v>317</c:v>
                </c:pt>
                <c:pt idx="80">
                  <c:v>317</c:v>
                </c:pt>
                <c:pt idx="81">
                  <c:v>317</c:v>
                </c:pt>
                <c:pt idx="82">
                  <c:v>317</c:v>
                </c:pt>
                <c:pt idx="83">
                  <c:v>317</c:v>
                </c:pt>
                <c:pt idx="84">
                  <c:v>317</c:v>
                </c:pt>
                <c:pt idx="85">
                  <c:v>317</c:v>
                </c:pt>
                <c:pt idx="86">
                  <c:v>317</c:v>
                </c:pt>
                <c:pt idx="87">
                  <c:v>317</c:v>
                </c:pt>
                <c:pt idx="88">
                  <c:v>317</c:v>
                </c:pt>
                <c:pt idx="89">
                  <c:v>317</c:v>
                </c:pt>
                <c:pt idx="90">
                  <c:v>317</c:v>
                </c:pt>
                <c:pt idx="91">
                  <c:v>317</c:v>
                </c:pt>
                <c:pt idx="92">
                  <c:v>317</c:v>
                </c:pt>
                <c:pt idx="93">
                  <c:v>317</c:v>
                </c:pt>
                <c:pt idx="94">
                  <c:v>317</c:v>
                </c:pt>
                <c:pt idx="95">
                  <c:v>317</c:v>
                </c:pt>
                <c:pt idx="96">
                  <c:v>317</c:v>
                </c:pt>
                <c:pt idx="97">
                  <c:v>317</c:v>
                </c:pt>
                <c:pt idx="98">
                  <c:v>317</c:v>
                </c:pt>
                <c:pt idx="99">
                  <c:v>317</c:v>
                </c:pt>
                <c:pt idx="100">
                  <c:v>317</c:v>
                </c:pt>
                <c:pt idx="101">
                  <c:v>317</c:v>
                </c:pt>
                <c:pt idx="102">
                  <c:v>317</c:v>
                </c:pt>
                <c:pt idx="103">
                  <c:v>317</c:v>
                </c:pt>
                <c:pt idx="104">
                  <c:v>317</c:v>
                </c:pt>
                <c:pt idx="105">
                  <c:v>317</c:v>
                </c:pt>
                <c:pt idx="106">
                  <c:v>317</c:v>
                </c:pt>
                <c:pt idx="107">
                  <c:v>317</c:v>
                </c:pt>
                <c:pt idx="108">
                  <c:v>317</c:v>
                </c:pt>
                <c:pt idx="109">
                  <c:v>317</c:v>
                </c:pt>
                <c:pt idx="110">
                  <c:v>317</c:v>
                </c:pt>
                <c:pt idx="111">
                  <c:v>317</c:v>
                </c:pt>
                <c:pt idx="112">
                  <c:v>317</c:v>
                </c:pt>
                <c:pt idx="113">
                  <c:v>317</c:v>
                </c:pt>
                <c:pt idx="114">
                  <c:v>317</c:v>
                </c:pt>
                <c:pt idx="115">
                  <c:v>317</c:v>
                </c:pt>
                <c:pt idx="116">
                  <c:v>317</c:v>
                </c:pt>
                <c:pt idx="117">
                  <c:v>317</c:v>
                </c:pt>
                <c:pt idx="118">
                  <c:v>317</c:v>
                </c:pt>
                <c:pt idx="119">
                  <c:v>317</c:v>
                </c:pt>
                <c:pt idx="120">
                  <c:v>317</c:v>
                </c:pt>
                <c:pt idx="121">
                  <c:v>317</c:v>
                </c:pt>
                <c:pt idx="122">
                  <c:v>317</c:v>
                </c:pt>
                <c:pt idx="123">
                  <c:v>317</c:v>
                </c:pt>
                <c:pt idx="124">
                  <c:v>317</c:v>
                </c:pt>
                <c:pt idx="125">
                  <c:v>317</c:v>
                </c:pt>
                <c:pt idx="126">
                  <c:v>317</c:v>
                </c:pt>
                <c:pt idx="127">
                  <c:v>317</c:v>
                </c:pt>
                <c:pt idx="128">
                  <c:v>317</c:v>
                </c:pt>
                <c:pt idx="129">
                  <c:v>317</c:v>
                </c:pt>
                <c:pt idx="130">
                  <c:v>317</c:v>
                </c:pt>
                <c:pt idx="131">
                  <c:v>317</c:v>
                </c:pt>
                <c:pt idx="132">
                  <c:v>317</c:v>
                </c:pt>
                <c:pt idx="133">
                  <c:v>317</c:v>
                </c:pt>
                <c:pt idx="134">
                  <c:v>317</c:v>
                </c:pt>
                <c:pt idx="135">
                  <c:v>317</c:v>
                </c:pt>
                <c:pt idx="136">
                  <c:v>317</c:v>
                </c:pt>
                <c:pt idx="137">
                  <c:v>317</c:v>
                </c:pt>
                <c:pt idx="138">
                  <c:v>317</c:v>
                </c:pt>
                <c:pt idx="139">
                  <c:v>317</c:v>
                </c:pt>
                <c:pt idx="140">
                  <c:v>317</c:v>
                </c:pt>
                <c:pt idx="141">
                  <c:v>317</c:v>
                </c:pt>
                <c:pt idx="142">
                  <c:v>317</c:v>
                </c:pt>
                <c:pt idx="143">
                  <c:v>317</c:v>
                </c:pt>
                <c:pt idx="144">
                  <c:v>317</c:v>
                </c:pt>
                <c:pt idx="145">
                  <c:v>317</c:v>
                </c:pt>
                <c:pt idx="146">
                  <c:v>317</c:v>
                </c:pt>
                <c:pt idx="147">
                  <c:v>317</c:v>
                </c:pt>
                <c:pt idx="148">
                  <c:v>317</c:v>
                </c:pt>
                <c:pt idx="149">
                  <c:v>317</c:v>
                </c:pt>
                <c:pt idx="150">
                  <c:v>317</c:v>
                </c:pt>
                <c:pt idx="151">
                  <c:v>317</c:v>
                </c:pt>
                <c:pt idx="152">
                  <c:v>317</c:v>
                </c:pt>
                <c:pt idx="153">
                  <c:v>317</c:v>
                </c:pt>
                <c:pt idx="154">
                  <c:v>317</c:v>
                </c:pt>
                <c:pt idx="155">
                  <c:v>317</c:v>
                </c:pt>
                <c:pt idx="156">
                  <c:v>317</c:v>
                </c:pt>
                <c:pt idx="157">
                  <c:v>317</c:v>
                </c:pt>
                <c:pt idx="158">
                  <c:v>317</c:v>
                </c:pt>
                <c:pt idx="159">
                  <c:v>317</c:v>
                </c:pt>
                <c:pt idx="160">
                  <c:v>317</c:v>
                </c:pt>
                <c:pt idx="161">
                  <c:v>317</c:v>
                </c:pt>
                <c:pt idx="162">
                  <c:v>317</c:v>
                </c:pt>
                <c:pt idx="163">
                  <c:v>317</c:v>
                </c:pt>
                <c:pt idx="164">
                  <c:v>317</c:v>
                </c:pt>
                <c:pt idx="165">
                  <c:v>317</c:v>
                </c:pt>
                <c:pt idx="166">
                  <c:v>317</c:v>
                </c:pt>
                <c:pt idx="167">
                  <c:v>317</c:v>
                </c:pt>
                <c:pt idx="168">
                  <c:v>317</c:v>
                </c:pt>
                <c:pt idx="169">
                  <c:v>317</c:v>
                </c:pt>
                <c:pt idx="170">
                  <c:v>317</c:v>
                </c:pt>
                <c:pt idx="171">
                  <c:v>317</c:v>
                </c:pt>
                <c:pt idx="172">
                  <c:v>317</c:v>
                </c:pt>
                <c:pt idx="173">
                  <c:v>317</c:v>
                </c:pt>
                <c:pt idx="174">
                  <c:v>317</c:v>
                </c:pt>
                <c:pt idx="175">
                  <c:v>317</c:v>
                </c:pt>
                <c:pt idx="176">
                  <c:v>317</c:v>
                </c:pt>
                <c:pt idx="177">
                  <c:v>317</c:v>
                </c:pt>
                <c:pt idx="178">
                  <c:v>317</c:v>
                </c:pt>
                <c:pt idx="179">
                  <c:v>317</c:v>
                </c:pt>
                <c:pt idx="180">
                  <c:v>317</c:v>
                </c:pt>
                <c:pt idx="181">
                  <c:v>317</c:v>
                </c:pt>
                <c:pt idx="182">
                  <c:v>317</c:v>
                </c:pt>
                <c:pt idx="183">
                  <c:v>317</c:v>
                </c:pt>
                <c:pt idx="184">
                  <c:v>317</c:v>
                </c:pt>
                <c:pt idx="185">
                  <c:v>317</c:v>
                </c:pt>
                <c:pt idx="186">
                  <c:v>317</c:v>
                </c:pt>
                <c:pt idx="187">
                  <c:v>317</c:v>
                </c:pt>
                <c:pt idx="188">
                  <c:v>317</c:v>
                </c:pt>
                <c:pt idx="189">
                  <c:v>317</c:v>
                </c:pt>
                <c:pt idx="190">
                  <c:v>317</c:v>
                </c:pt>
                <c:pt idx="191">
                  <c:v>317</c:v>
                </c:pt>
                <c:pt idx="192">
                  <c:v>317</c:v>
                </c:pt>
                <c:pt idx="193">
                  <c:v>317</c:v>
                </c:pt>
                <c:pt idx="194">
                  <c:v>317</c:v>
                </c:pt>
                <c:pt idx="195">
                  <c:v>317</c:v>
                </c:pt>
                <c:pt idx="196">
                  <c:v>317</c:v>
                </c:pt>
                <c:pt idx="197">
                  <c:v>317</c:v>
                </c:pt>
                <c:pt idx="198">
                  <c:v>317</c:v>
                </c:pt>
                <c:pt idx="199">
                  <c:v>317</c:v>
                </c:pt>
                <c:pt idx="200">
                  <c:v>317</c:v>
                </c:pt>
                <c:pt idx="201">
                  <c:v>317</c:v>
                </c:pt>
                <c:pt idx="202">
                  <c:v>317</c:v>
                </c:pt>
                <c:pt idx="203">
                  <c:v>317</c:v>
                </c:pt>
                <c:pt idx="204">
                  <c:v>317</c:v>
                </c:pt>
                <c:pt idx="205">
                  <c:v>317</c:v>
                </c:pt>
                <c:pt idx="206">
                  <c:v>317</c:v>
                </c:pt>
                <c:pt idx="207">
                  <c:v>317</c:v>
                </c:pt>
                <c:pt idx="208">
                  <c:v>317</c:v>
                </c:pt>
                <c:pt idx="209">
                  <c:v>317</c:v>
                </c:pt>
                <c:pt idx="210">
                  <c:v>317</c:v>
                </c:pt>
                <c:pt idx="211">
                  <c:v>317</c:v>
                </c:pt>
                <c:pt idx="212">
                  <c:v>317</c:v>
                </c:pt>
                <c:pt idx="213">
                  <c:v>317</c:v>
                </c:pt>
                <c:pt idx="214">
                  <c:v>317</c:v>
                </c:pt>
                <c:pt idx="215">
                  <c:v>317</c:v>
                </c:pt>
                <c:pt idx="216">
                  <c:v>317</c:v>
                </c:pt>
                <c:pt idx="217">
                  <c:v>317</c:v>
                </c:pt>
              </c:numCache>
            </c:numRef>
          </c:val>
        </c:ser>
        <c:ser>
          <c:idx val="2"/>
          <c:order val="2"/>
          <c:tx>
            <c:strRef>
              <c:f>Antibacterials!$D$3</c:f>
              <c:strCache>
                <c:ptCount val="1"/>
                <c:pt idx="0">
                  <c:v>Wales average</c:v>
                </c:pt>
              </c:strCache>
            </c:strRef>
          </c:tx>
          <c:marker>
            <c:symbol val="none"/>
          </c:marker>
          <c:val>
            <c:numRef>
              <c:f>Antibacterials!$D$4:$D$221</c:f>
              <c:numCache>
                <c:formatCode>0</c:formatCode>
                <c:ptCount val="218"/>
                <c:pt idx="0">
                  <c:v>376</c:v>
                </c:pt>
                <c:pt idx="1">
                  <c:v>376</c:v>
                </c:pt>
                <c:pt idx="2">
                  <c:v>376</c:v>
                </c:pt>
                <c:pt idx="3">
                  <c:v>376</c:v>
                </c:pt>
                <c:pt idx="4">
                  <c:v>376</c:v>
                </c:pt>
                <c:pt idx="5">
                  <c:v>376</c:v>
                </c:pt>
                <c:pt idx="6">
                  <c:v>376</c:v>
                </c:pt>
                <c:pt idx="7">
                  <c:v>376</c:v>
                </c:pt>
                <c:pt idx="8">
                  <c:v>376</c:v>
                </c:pt>
                <c:pt idx="9">
                  <c:v>376</c:v>
                </c:pt>
                <c:pt idx="10">
                  <c:v>376</c:v>
                </c:pt>
                <c:pt idx="11">
                  <c:v>376</c:v>
                </c:pt>
                <c:pt idx="12">
                  <c:v>376</c:v>
                </c:pt>
                <c:pt idx="13">
                  <c:v>376</c:v>
                </c:pt>
                <c:pt idx="14">
                  <c:v>376</c:v>
                </c:pt>
                <c:pt idx="15">
                  <c:v>376</c:v>
                </c:pt>
                <c:pt idx="16">
                  <c:v>376</c:v>
                </c:pt>
                <c:pt idx="17">
                  <c:v>376</c:v>
                </c:pt>
                <c:pt idx="18">
                  <c:v>376</c:v>
                </c:pt>
                <c:pt idx="19">
                  <c:v>376</c:v>
                </c:pt>
                <c:pt idx="20">
                  <c:v>376</c:v>
                </c:pt>
                <c:pt idx="21">
                  <c:v>376</c:v>
                </c:pt>
                <c:pt idx="22">
                  <c:v>376</c:v>
                </c:pt>
                <c:pt idx="23">
                  <c:v>376</c:v>
                </c:pt>
                <c:pt idx="24">
                  <c:v>376</c:v>
                </c:pt>
                <c:pt idx="25">
                  <c:v>376</c:v>
                </c:pt>
                <c:pt idx="26">
                  <c:v>376</c:v>
                </c:pt>
                <c:pt idx="27">
                  <c:v>376</c:v>
                </c:pt>
                <c:pt idx="28">
                  <c:v>376</c:v>
                </c:pt>
                <c:pt idx="29">
                  <c:v>376</c:v>
                </c:pt>
                <c:pt idx="30">
                  <c:v>376</c:v>
                </c:pt>
                <c:pt idx="31">
                  <c:v>376</c:v>
                </c:pt>
                <c:pt idx="32">
                  <c:v>376</c:v>
                </c:pt>
                <c:pt idx="33">
                  <c:v>376</c:v>
                </c:pt>
                <c:pt idx="34">
                  <c:v>376</c:v>
                </c:pt>
                <c:pt idx="35">
                  <c:v>376</c:v>
                </c:pt>
                <c:pt idx="36">
                  <c:v>376</c:v>
                </c:pt>
                <c:pt idx="37">
                  <c:v>376</c:v>
                </c:pt>
                <c:pt idx="38">
                  <c:v>376</c:v>
                </c:pt>
                <c:pt idx="39">
                  <c:v>376</c:v>
                </c:pt>
                <c:pt idx="40">
                  <c:v>376</c:v>
                </c:pt>
                <c:pt idx="41">
                  <c:v>376</c:v>
                </c:pt>
                <c:pt idx="42">
                  <c:v>376</c:v>
                </c:pt>
                <c:pt idx="43">
                  <c:v>376</c:v>
                </c:pt>
                <c:pt idx="44">
                  <c:v>376</c:v>
                </c:pt>
                <c:pt idx="45">
                  <c:v>376</c:v>
                </c:pt>
                <c:pt idx="46">
                  <c:v>376</c:v>
                </c:pt>
                <c:pt idx="47">
                  <c:v>376</c:v>
                </c:pt>
                <c:pt idx="48">
                  <c:v>376</c:v>
                </c:pt>
                <c:pt idx="49">
                  <c:v>376</c:v>
                </c:pt>
                <c:pt idx="50">
                  <c:v>376</c:v>
                </c:pt>
                <c:pt idx="51">
                  <c:v>376</c:v>
                </c:pt>
                <c:pt idx="52">
                  <c:v>376</c:v>
                </c:pt>
                <c:pt idx="53">
                  <c:v>376</c:v>
                </c:pt>
                <c:pt idx="54">
                  <c:v>376</c:v>
                </c:pt>
                <c:pt idx="55">
                  <c:v>376</c:v>
                </c:pt>
                <c:pt idx="56">
                  <c:v>376</c:v>
                </c:pt>
                <c:pt idx="57">
                  <c:v>376</c:v>
                </c:pt>
                <c:pt idx="58">
                  <c:v>376</c:v>
                </c:pt>
                <c:pt idx="59">
                  <c:v>376</c:v>
                </c:pt>
                <c:pt idx="60">
                  <c:v>376</c:v>
                </c:pt>
                <c:pt idx="61">
                  <c:v>376</c:v>
                </c:pt>
                <c:pt idx="62">
                  <c:v>376</c:v>
                </c:pt>
                <c:pt idx="63">
                  <c:v>376</c:v>
                </c:pt>
                <c:pt idx="64">
                  <c:v>376</c:v>
                </c:pt>
                <c:pt idx="65">
                  <c:v>376</c:v>
                </c:pt>
                <c:pt idx="66">
                  <c:v>376</c:v>
                </c:pt>
                <c:pt idx="67">
                  <c:v>376</c:v>
                </c:pt>
                <c:pt idx="68">
                  <c:v>376</c:v>
                </c:pt>
                <c:pt idx="69">
                  <c:v>376</c:v>
                </c:pt>
                <c:pt idx="70">
                  <c:v>376</c:v>
                </c:pt>
                <c:pt idx="71">
                  <c:v>376</c:v>
                </c:pt>
                <c:pt idx="72">
                  <c:v>376</c:v>
                </c:pt>
                <c:pt idx="73">
                  <c:v>376</c:v>
                </c:pt>
                <c:pt idx="74">
                  <c:v>376</c:v>
                </c:pt>
                <c:pt idx="75">
                  <c:v>376</c:v>
                </c:pt>
                <c:pt idx="76">
                  <c:v>376</c:v>
                </c:pt>
                <c:pt idx="77">
                  <c:v>376</c:v>
                </c:pt>
                <c:pt idx="78">
                  <c:v>376</c:v>
                </c:pt>
                <c:pt idx="79">
                  <c:v>376</c:v>
                </c:pt>
                <c:pt idx="80">
                  <c:v>376</c:v>
                </c:pt>
                <c:pt idx="81">
                  <c:v>376</c:v>
                </c:pt>
                <c:pt idx="82">
                  <c:v>376</c:v>
                </c:pt>
                <c:pt idx="83">
                  <c:v>376</c:v>
                </c:pt>
                <c:pt idx="84">
                  <c:v>376</c:v>
                </c:pt>
                <c:pt idx="85">
                  <c:v>376</c:v>
                </c:pt>
                <c:pt idx="86">
                  <c:v>376</c:v>
                </c:pt>
                <c:pt idx="87">
                  <c:v>376</c:v>
                </c:pt>
                <c:pt idx="88">
                  <c:v>376</c:v>
                </c:pt>
                <c:pt idx="89">
                  <c:v>376</c:v>
                </c:pt>
                <c:pt idx="90">
                  <c:v>376</c:v>
                </c:pt>
                <c:pt idx="91">
                  <c:v>376</c:v>
                </c:pt>
                <c:pt idx="92">
                  <c:v>376</c:v>
                </c:pt>
                <c:pt idx="93">
                  <c:v>376</c:v>
                </c:pt>
                <c:pt idx="94">
                  <c:v>376</c:v>
                </c:pt>
                <c:pt idx="95">
                  <c:v>376</c:v>
                </c:pt>
                <c:pt idx="96">
                  <c:v>376</c:v>
                </c:pt>
                <c:pt idx="97">
                  <c:v>376</c:v>
                </c:pt>
                <c:pt idx="98">
                  <c:v>376</c:v>
                </c:pt>
                <c:pt idx="99">
                  <c:v>376</c:v>
                </c:pt>
                <c:pt idx="100">
                  <c:v>376</c:v>
                </c:pt>
                <c:pt idx="101">
                  <c:v>376</c:v>
                </c:pt>
                <c:pt idx="102">
                  <c:v>376</c:v>
                </c:pt>
                <c:pt idx="103">
                  <c:v>376</c:v>
                </c:pt>
                <c:pt idx="104">
                  <c:v>376</c:v>
                </c:pt>
                <c:pt idx="105">
                  <c:v>376</c:v>
                </c:pt>
                <c:pt idx="106">
                  <c:v>376</c:v>
                </c:pt>
                <c:pt idx="107">
                  <c:v>376</c:v>
                </c:pt>
                <c:pt idx="108">
                  <c:v>376</c:v>
                </c:pt>
                <c:pt idx="109">
                  <c:v>376</c:v>
                </c:pt>
                <c:pt idx="110">
                  <c:v>376</c:v>
                </c:pt>
                <c:pt idx="111">
                  <c:v>376</c:v>
                </c:pt>
                <c:pt idx="112">
                  <c:v>376</c:v>
                </c:pt>
                <c:pt idx="113">
                  <c:v>376</c:v>
                </c:pt>
                <c:pt idx="114">
                  <c:v>376</c:v>
                </c:pt>
                <c:pt idx="115">
                  <c:v>376</c:v>
                </c:pt>
                <c:pt idx="116">
                  <c:v>376</c:v>
                </c:pt>
                <c:pt idx="117">
                  <c:v>376</c:v>
                </c:pt>
                <c:pt idx="118">
                  <c:v>376</c:v>
                </c:pt>
                <c:pt idx="119">
                  <c:v>376</c:v>
                </c:pt>
                <c:pt idx="120">
                  <c:v>376</c:v>
                </c:pt>
                <c:pt idx="121">
                  <c:v>376</c:v>
                </c:pt>
                <c:pt idx="122">
                  <c:v>376</c:v>
                </c:pt>
                <c:pt idx="123">
                  <c:v>376</c:v>
                </c:pt>
                <c:pt idx="124">
                  <c:v>376</c:v>
                </c:pt>
                <c:pt idx="125">
                  <c:v>376</c:v>
                </c:pt>
                <c:pt idx="126">
                  <c:v>376</c:v>
                </c:pt>
                <c:pt idx="127">
                  <c:v>376</c:v>
                </c:pt>
                <c:pt idx="128">
                  <c:v>376</c:v>
                </c:pt>
                <c:pt idx="129">
                  <c:v>376</c:v>
                </c:pt>
                <c:pt idx="130">
                  <c:v>376</c:v>
                </c:pt>
                <c:pt idx="131">
                  <c:v>376</c:v>
                </c:pt>
                <c:pt idx="132">
                  <c:v>376</c:v>
                </c:pt>
                <c:pt idx="133">
                  <c:v>376</c:v>
                </c:pt>
                <c:pt idx="134">
                  <c:v>376</c:v>
                </c:pt>
                <c:pt idx="135">
                  <c:v>376</c:v>
                </c:pt>
                <c:pt idx="136">
                  <c:v>376</c:v>
                </c:pt>
                <c:pt idx="137">
                  <c:v>376</c:v>
                </c:pt>
                <c:pt idx="138">
                  <c:v>376</c:v>
                </c:pt>
                <c:pt idx="139">
                  <c:v>376</c:v>
                </c:pt>
                <c:pt idx="140">
                  <c:v>376</c:v>
                </c:pt>
                <c:pt idx="141">
                  <c:v>376</c:v>
                </c:pt>
                <c:pt idx="142">
                  <c:v>376</c:v>
                </c:pt>
                <c:pt idx="143">
                  <c:v>376</c:v>
                </c:pt>
                <c:pt idx="144">
                  <c:v>376</c:v>
                </c:pt>
                <c:pt idx="145">
                  <c:v>376</c:v>
                </c:pt>
                <c:pt idx="146">
                  <c:v>376</c:v>
                </c:pt>
                <c:pt idx="147">
                  <c:v>376</c:v>
                </c:pt>
                <c:pt idx="148">
                  <c:v>376</c:v>
                </c:pt>
                <c:pt idx="149">
                  <c:v>376</c:v>
                </c:pt>
                <c:pt idx="150">
                  <c:v>376</c:v>
                </c:pt>
                <c:pt idx="151">
                  <c:v>376</c:v>
                </c:pt>
                <c:pt idx="152">
                  <c:v>376</c:v>
                </c:pt>
                <c:pt idx="153">
                  <c:v>376</c:v>
                </c:pt>
                <c:pt idx="154">
                  <c:v>376</c:v>
                </c:pt>
                <c:pt idx="155">
                  <c:v>376</c:v>
                </c:pt>
                <c:pt idx="156">
                  <c:v>376</c:v>
                </c:pt>
                <c:pt idx="157">
                  <c:v>376</c:v>
                </c:pt>
                <c:pt idx="158">
                  <c:v>376</c:v>
                </c:pt>
                <c:pt idx="159">
                  <c:v>376</c:v>
                </c:pt>
                <c:pt idx="160">
                  <c:v>376</c:v>
                </c:pt>
                <c:pt idx="161">
                  <c:v>376</c:v>
                </c:pt>
                <c:pt idx="162">
                  <c:v>376</c:v>
                </c:pt>
                <c:pt idx="163">
                  <c:v>376</c:v>
                </c:pt>
                <c:pt idx="164">
                  <c:v>376</c:v>
                </c:pt>
                <c:pt idx="165">
                  <c:v>376</c:v>
                </c:pt>
                <c:pt idx="166">
                  <c:v>376</c:v>
                </c:pt>
                <c:pt idx="167">
                  <c:v>376</c:v>
                </c:pt>
                <c:pt idx="168">
                  <c:v>376</c:v>
                </c:pt>
                <c:pt idx="169">
                  <c:v>376</c:v>
                </c:pt>
                <c:pt idx="170">
                  <c:v>376</c:v>
                </c:pt>
                <c:pt idx="171">
                  <c:v>376</c:v>
                </c:pt>
                <c:pt idx="172">
                  <c:v>376</c:v>
                </c:pt>
                <c:pt idx="173">
                  <c:v>376</c:v>
                </c:pt>
                <c:pt idx="174">
                  <c:v>376</c:v>
                </c:pt>
                <c:pt idx="175">
                  <c:v>376</c:v>
                </c:pt>
                <c:pt idx="176">
                  <c:v>376</c:v>
                </c:pt>
                <c:pt idx="177">
                  <c:v>376</c:v>
                </c:pt>
                <c:pt idx="178">
                  <c:v>376</c:v>
                </c:pt>
                <c:pt idx="179">
                  <c:v>376</c:v>
                </c:pt>
                <c:pt idx="180">
                  <c:v>376</c:v>
                </c:pt>
                <c:pt idx="181">
                  <c:v>376</c:v>
                </c:pt>
                <c:pt idx="182">
                  <c:v>376</c:v>
                </c:pt>
                <c:pt idx="183">
                  <c:v>376</c:v>
                </c:pt>
                <c:pt idx="184">
                  <c:v>376</c:v>
                </c:pt>
                <c:pt idx="185">
                  <c:v>376</c:v>
                </c:pt>
                <c:pt idx="186">
                  <c:v>376</c:v>
                </c:pt>
                <c:pt idx="187">
                  <c:v>376</c:v>
                </c:pt>
                <c:pt idx="188">
                  <c:v>376</c:v>
                </c:pt>
                <c:pt idx="189">
                  <c:v>376</c:v>
                </c:pt>
                <c:pt idx="190">
                  <c:v>376</c:v>
                </c:pt>
                <c:pt idx="191">
                  <c:v>376</c:v>
                </c:pt>
                <c:pt idx="192">
                  <c:v>376</c:v>
                </c:pt>
                <c:pt idx="193">
                  <c:v>376</c:v>
                </c:pt>
                <c:pt idx="194">
                  <c:v>376</c:v>
                </c:pt>
                <c:pt idx="195">
                  <c:v>376</c:v>
                </c:pt>
                <c:pt idx="196">
                  <c:v>376</c:v>
                </c:pt>
                <c:pt idx="197">
                  <c:v>376</c:v>
                </c:pt>
                <c:pt idx="198">
                  <c:v>376</c:v>
                </c:pt>
                <c:pt idx="199">
                  <c:v>376</c:v>
                </c:pt>
                <c:pt idx="200">
                  <c:v>376</c:v>
                </c:pt>
                <c:pt idx="201">
                  <c:v>376</c:v>
                </c:pt>
                <c:pt idx="202">
                  <c:v>376</c:v>
                </c:pt>
                <c:pt idx="203">
                  <c:v>376</c:v>
                </c:pt>
                <c:pt idx="204">
                  <c:v>376</c:v>
                </c:pt>
                <c:pt idx="205">
                  <c:v>376</c:v>
                </c:pt>
                <c:pt idx="206">
                  <c:v>376</c:v>
                </c:pt>
                <c:pt idx="207">
                  <c:v>376</c:v>
                </c:pt>
                <c:pt idx="208">
                  <c:v>376</c:v>
                </c:pt>
                <c:pt idx="209">
                  <c:v>376</c:v>
                </c:pt>
                <c:pt idx="210">
                  <c:v>376</c:v>
                </c:pt>
                <c:pt idx="211">
                  <c:v>376</c:v>
                </c:pt>
                <c:pt idx="212">
                  <c:v>376</c:v>
                </c:pt>
                <c:pt idx="213">
                  <c:v>376</c:v>
                </c:pt>
                <c:pt idx="214">
                  <c:v>376</c:v>
                </c:pt>
                <c:pt idx="215">
                  <c:v>376</c:v>
                </c:pt>
                <c:pt idx="216">
                  <c:v>376</c:v>
                </c:pt>
                <c:pt idx="217">
                  <c:v>376</c:v>
                </c:pt>
              </c:numCache>
            </c:numRef>
          </c:val>
        </c:ser>
        <c:marker val="1"/>
        <c:axId val="70490368"/>
        <c:axId val="70390144"/>
      </c:lineChart>
      <c:catAx>
        <c:axId val="70490368"/>
        <c:scaling>
          <c:orientation val="minMax"/>
        </c:scaling>
        <c:delete val="1"/>
        <c:axPos val="b"/>
        <c:title>
          <c:tx>
            <c:rich>
              <a:bodyPr/>
              <a:lstStyle/>
              <a:p>
                <a:pPr>
                  <a:defRPr sz="800">
                    <a:latin typeface="Arial" pitchFamily="34" charset="0"/>
                    <a:cs typeface="Arial" pitchFamily="34" charset="0"/>
                  </a:defRPr>
                </a:pPr>
                <a:r>
                  <a:rPr lang="en-US" sz="800">
                    <a:latin typeface="Arial" pitchFamily="34" charset="0"/>
                    <a:cs typeface="Arial" pitchFamily="34" charset="0"/>
                  </a:rPr>
                  <a:t>CCG / HB</a:t>
                </a:r>
              </a:p>
            </c:rich>
          </c:tx>
          <c:layout>
            <c:manualLayout>
              <c:xMode val="edge"/>
              <c:yMode val="edge"/>
              <c:x val="0.50445344173097451"/>
              <c:y val="0.95775383646314527"/>
            </c:manualLayout>
          </c:layout>
        </c:title>
        <c:tickLblPos val="none"/>
        <c:crossAx val="70390144"/>
        <c:crosses val="autoZero"/>
        <c:auto val="1"/>
        <c:lblAlgn val="ctr"/>
        <c:lblOffset val="100"/>
      </c:catAx>
      <c:valAx>
        <c:axId val="70390144"/>
        <c:scaling>
          <c:orientation val="minMax"/>
        </c:scaling>
        <c:axPos val="l"/>
        <c:majorGridlines/>
        <c:title>
          <c:tx>
            <c:rich>
              <a:bodyPr rot="-5400000" vert="horz"/>
              <a:lstStyle/>
              <a:p>
                <a:pPr>
                  <a:defRPr sz="800">
                    <a:latin typeface="Arial" pitchFamily="34" charset="0"/>
                    <a:cs typeface="Arial" pitchFamily="34" charset="0"/>
                  </a:defRPr>
                </a:pPr>
                <a:r>
                  <a:rPr lang="en-US" sz="800">
                    <a:latin typeface="Arial" pitchFamily="34" charset="0"/>
                    <a:cs typeface="Arial" pitchFamily="34" charset="0"/>
                  </a:rPr>
                  <a:t>Items</a:t>
                </a:r>
                <a:r>
                  <a:rPr lang="en-US" sz="800" baseline="0">
                    <a:latin typeface="Arial" pitchFamily="34" charset="0"/>
                    <a:cs typeface="Arial" pitchFamily="34" charset="0"/>
                  </a:rPr>
                  <a:t> </a:t>
                </a:r>
                <a:r>
                  <a:rPr lang="en-US" sz="800">
                    <a:latin typeface="Arial" pitchFamily="34" charset="0"/>
                    <a:cs typeface="Arial" pitchFamily="34" charset="0"/>
                  </a:rPr>
                  <a:t>/ 1,000 STAR-PUs</a:t>
                </a:r>
              </a:p>
            </c:rich>
          </c:tx>
          <c:layout>
            <c:manualLayout>
              <c:xMode val="edge"/>
              <c:yMode val="edge"/>
              <c:x val="2.8684004338630387E-2"/>
              <c:y val="0.36661014725176327"/>
            </c:manualLayout>
          </c:layout>
        </c:title>
        <c:numFmt formatCode="General" sourceLinked="1"/>
        <c:tickLblPos val="nextTo"/>
        <c:txPr>
          <a:bodyPr/>
          <a:lstStyle/>
          <a:p>
            <a:pPr>
              <a:defRPr sz="800">
                <a:latin typeface="Arial" pitchFamily="34" charset="0"/>
                <a:cs typeface="Arial" pitchFamily="34" charset="0"/>
              </a:defRPr>
            </a:pPr>
            <a:endParaRPr lang="en-US"/>
          </a:p>
        </c:txPr>
        <c:crossAx val="70490368"/>
        <c:crosses val="autoZero"/>
        <c:crossBetween val="between"/>
      </c:valAx>
    </c:plotArea>
    <c:legend>
      <c:legendPos val="r"/>
      <c:legendEntry>
        <c:idx val="0"/>
        <c:delete val="1"/>
      </c:legendEntry>
      <c:layout>
        <c:manualLayout>
          <c:xMode val="edge"/>
          <c:yMode val="edge"/>
          <c:x val="0.14163799969132754"/>
          <c:y val="2.720274664929442E-2"/>
          <c:w val="0.22458209492179121"/>
          <c:h val="8.4154988649195864E-2"/>
        </c:manualLayout>
      </c:layout>
      <c:overlay val="1"/>
    </c:legend>
    <c:plotVisOnly val="1"/>
    <c:dispBlanksAs val="gap"/>
  </c:chart>
  <c:spPr>
    <a:ln>
      <a:noFill/>
    </a:ln>
  </c:sp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0.11645141316991045"/>
          <c:y val="2.546222780685161E-2"/>
          <c:w val="0.86852358041335287"/>
          <c:h val="0.9031767928286033"/>
        </c:manualLayout>
      </c:layout>
      <c:barChart>
        <c:barDir val="col"/>
        <c:grouping val="clustered"/>
        <c:ser>
          <c:idx val="0"/>
          <c:order val="0"/>
          <c:tx>
            <c:strRef>
              <c:f>NSAIDs!$B$1</c:f>
              <c:strCache>
                <c:ptCount val="1"/>
                <c:pt idx="0">
                  <c:v>Indicator (ADQ/1,000 STAR PU)</c:v>
                </c:pt>
              </c:strCache>
            </c:strRef>
          </c:tx>
          <c:spPr>
            <a:solidFill>
              <a:schemeClr val="tx2">
                <a:lumMod val="60000"/>
                <a:lumOff val="40000"/>
              </a:schemeClr>
            </a:solidFill>
            <a:ln>
              <a:noFill/>
            </a:ln>
          </c:spPr>
          <c:dPt>
            <c:idx val="173"/>
            <c:spPr>
              <a:solidFill>
                <a:srgbClr val="558ED5"/>
              </a:solidFill>
              <a:ln>
                <a:noFill/>
              </a:ln>
            </c:spPr>
          </c:dPt>
          <c:dPt>
            <c:idx val="174"/>
            <c:spPr>
              <a:solidFill>
                <a:schemeClr val="tx1"/>
              </a:solidFill>
              <a:ln>
                <a:noFill/>
              </a:ln>
            </c:spPr>
          </c:dPt>
          <c:dPt>
            <c:idx val="175"/>
            <c:spPr>
              <a:solidFill>
                <a:schemeClr val="tx1"/>
              </a:solidFill>
              <a:ln>
                <a:noFill/>
              </a:ln>
            </c:spPr>
          </c:dPt>
          <c:dPt>
            <c:idx val="176"/>
            <c:spPr>
              <a:solidFill>
                <a:srgbClr val="558ED5"/>
              </a:solidFill>
              <a:ln>
                <a:noFill/>
              </a:ln>
            </c:spPr>
          </c:dPt>
          <c:dPt>
            <c:idx val="178"/>
            <c:spPr>
              <a:solidFill>
                <a:srgbClr val="558ED5"/>
              </a:solidFill>
              <a:ln>
                <a:noFill/>
              </a:ln>
            </c:spPr>
          </c:dPt>
          <c:dPt>
            <c:idx val="180"/>
            <c:spPr>
              <a:solidFill>
                <a:schemeClr val="tx1"/>
              </a:solidFill>
              <a:ln>
                <a:noFill/>
              </a:ln>
            </c:spPr>
          </c:dPt>
          <c:dPt>
            <c:idx val="183"/>
            <c:spPr>
              <a:solidFill>
                <a:srgbClr val="558ED5"/>
              </a:solidFill>
              <a:ln>
                <a:noFill/>
              </a:ln>
            </c:spPr>
          </c:dPt>
          <c:dPt>
            <c:idx val="184"/>
            <c:spPr>
              <a:solidFill>
                <a:schemeClr val="tx1"/>
              </a:solidFill>
              <a:ln>
                <a:noFill/>
              </a:ln>
            </c:spPr>
          </c:dPt>
          <c:dPt>
            <c:idx val="185"/>
            <c:spPr>
              <a:solidFill>
                <a:srgbClr val="558ED5"/>
              </a:solidFill>
              <a:ln>
                <a:noFill/>
              </a:ln>
            </c:spPr>
          </c:dPt>
          <c:dPt>
            <c:idx val="188"/>
            <c:spPr>
              <a:solidFill>
                <a:srgbClr val="558ED5"/>
              </a:solidFill>
              <a:ln>
                <a:noFill/>
              </a:ln>
            </c:spPr>
          </c:dPt>
          <c:dPt>
            <c:idx val="189"/>
            <c:spPr>
              <a:solidFill>
                <a:schemeClr val="tx1"/>
              </a:solidFill>
              <a:ln>
                <a:noFill/>
              </a:ln>
            </c:spPr>
          </c:dPt>
          <c:dPt>
            <c:idx val="191"/>
            <c:spPr>
              <a:solidFill>
                <a:schemeClr val="tx1"/>
              </a:solidFill>
              <a:ln>
                <a:noFill/>
              </a:ln>
            </c:spPr>
          </c:dPt>
          <c:dPt>
            <c:idx val="194"/>
            <c:spPr>
              <a:solidFill>
                <a:srgbClr val="558ED5"/>
              </a:solidFill>
              <a:ln>
                <a:noFill/>
              </a:ln>
            </c:spPr>
          </c:dPt>
          <c:dPt>
            <c:idx val="195"/>
            <c:spPr>
              <a:solidFill>
                <a:srgbClr val="558ED5"/>
              </a:solidFill>
              <a:ln>
                <a:noFill/>
              </a:ln>
            </c:spPr>
          </c:dPt>
          <c:dPt>
            <c:idx val="198"/>
            <c:spPr>
              <a:solidFill>
                <a:srgbClr val="558ED5"/>
              </a:solidFill>
              <a:ln>
                <a:noFill/>
              </a:ln>
            </c:spPr>
          </c:dPt>
          <c:dPt>
            <c:idx val="201"/>
            <c:spPr>
              <a:solidFill>
                <a:schemeClr val="tx1"/>
              </a:solidFill>
              <a:ln>
                <a:noFill/>
              </a:ln>
            </c:spPr>
          </c:dPt>
          <c:dLbls>
            <c:dLbl>
              <c:idx val="173"/>
              <c:layout>
                <c:manualLayout>
                  <c:x val="9.8269871631820015E-3"/>
                  <c:y val="-1.3918132294284929E-2"/>
                </c:manualLayout>
              </c:layout>
              <c:tx>
                <c:rich>
                  <a:bodyPr/>
                  <a:lstStyle/>
                  <a:p>
                    <a:r>
                      <a:rPr lang="en-US" sz="800">
                        <a:latin typeface="Arial" pitchFamily="34" charset="0"/>
                        <a:cs typeface="Arial" pitchFamily="34" charset="0"/>
                      </a:rPr>
                      <a:t>Powys</a:t>
                    </a:r>
                  </a:p>
                </c:rich>
              </c:tx>
              <c:showVal val="1"/>
            </c:dLbl>
            <c:dLbl>
              <c:idx val="175"/>
              <c:layout>
                <c:manualLayout>
                  <c:x val="3.775802294397694E-2"/>
                  <c:y val="-6.9749534863160724E-3"/>
                </c:manualLayout>
              </c:layout>
              <c:tx>
                <c:rich>
                  <a:bodyPr/>
                  <a:lstStyle/>
                  <a:p>
                    <a:r>
                      <a:rPr lang="en-US" sz="800">
                        <a:latin typeface="Arial" pitchFamily="34" charset="0"/>
                        <a:cs typeface="Arial" pitchFamily="34" charset="0"/>
                      </a:rPr>
                      <a:t>Hywel Dda</a:t>
                    </a:r>
                  </a:p>
                </c:rich>
              </c:tx>
              <c:showVal val="1"/>
            </c:dLbl>
            <c:dLbl>
              <c:idx val="178"/>
              <c:layout>
                <c:manualLayout>
                  <c:x val="6.6621745959959625E-3"/>
                  <c:y val="-6.304392528242009E-3"/>
                </c:manualLayout>
              </c:layout>
              <c:tx>
                <c:rich>
                  <a:bodyPr rot="-5400000" vert="horz"/>
                  <a:lstStyle/>
                  <a:p>
                    <a:pPr>
                      <a:defRPr sz="800">
                        <a:latin typeface="Arial" pitchFamily="34" charset="0"/>
                        <a:cs typeface="Arial" pitchFamily="34" charset="0"/>
                      </a:defRPr>
                    </a:pPr>
                    <a:r>
                      <a:rPr lang="en-US" sz="800">
                        <a:latin typeface="Arial" pitchFamily="34" charset="0"/>
                        <a:cs typeface="Arial" pitchFamily="34" charset="0"/>
                      </a:rPr>
                      <a:t>Betsi Cadwaladr</a:t>
                    </a:r>
                  </a:p>
                </c:rich>
              </c:tx>
              <c:spPr>
                <a:solidFill>
                  <a:schemeClr val="bg1"/>
                </a:solidFill>
              </c:spPr>
              <c:showVal val="1"/>
            </c:dLbl>
            <c:dLbl>
              <c:idx val="184"/>
              <c:layout>
                <c:manualLayout>
                  <c:x val="-4.6691794299013822E-2"/>
                  <c:y val="-5.9851640240177117E-3"/>
                </c:manualLayout>
              </c:layout>
              <c:tx>
                <c:rich>
                  <a:bodyPr/>
                  <a:lstStyle/>
                  <a:p>
                    <a:r>
                      <a:rPr lang="en-US" sz="800">
                        <a:latin typeface="Arial" pitchFamily="34" charset="0"/>
                        <a:cs typeface="Arial" pitchFamily="34" charset="0"/>
                      </a:rPr>
                      <a:t>Cardiff and Vale</a:t>
                    </a:r>
                  </a:p>
                </c:rich>
              </c:tx>
              <c:showVal val="1"/>
            </c:dLbl>
            <c:dLbl>
              <c:idx val="185"/>
              <c:layout>
                <c:manualLayout>
                  <c:x val="1.4397391229061722E-2"/>
                  <c:y val="-1.1587220915838444E-2"/>
                </c:manualLayout>
              </c:layout>
              <c:tx>
                <c:rich>
                  <a:bodyPr/>
                  <a:lstStyle/>
                  <a:p>
                    <a:r>
                      <a:rPr lang="en-US" sz="800">
                        <a:latin typeface="Arial" pitchFamily="34" charset="0"/>
                        <a:cs typeface="Arial" pitchFamily="34" charset="0"/>
                      </a:rPr>
                      <a:t>Aneurin Bevan</a:t>
                    </a:r>
                  </a:p>
                </c:rich>
              </c:tx>
              <c:showVal val="1"/>
            </c:dLbl>
            <c:dLbl>
              <c:idx val="195"/>
              <c:layout>
                <c:manualLayout>
                  <c:x val="-1.5276195126515603E-2"/>
                  <c:y val="1.1045240391905261E-2"/>
                </c:manualLayout>
              </c:layout>
              <c:tx>
                <c:rich>
                  <a:bodyPr/>
                  <a:lstStyle/>
                  <a:p>
                    <a:r>
                      <a:rPr lang="en-US" sz="800">
                        <a:latin typeface="Arial" pitchFamily="34" charset="0"/>
                        <a:cs typeface="Arial" pitchFamily="34" charset="0"/>
                      </a:rPr>
                      <a:t>ABMU</a:t>
                    </a:r>
                  </a:p>
                </c:rich>
              </c:tx>
              <c:showVal val="1"/>
            </c:dLbl>
            <c:dLbl>
              <c:idx val="198"/>
              <c:layout>
                <c:manualLayout>
                  <c:x val="1.1665473740477021E-2"/>
                  <c:y val="-8.9377395757241195E-3"/>
                </c:manualLayout>
              </c:layout>
              <c:tx>
                <c:rich>
                  <a:bodyPr/>
                  <a:lstStyle/>
                  <a:p>
                    <a:r>
                      <a:rPr lang="en-US" sz="800">
                        <a:latin typeface="Arial" pitchFamily="34" charset="0"/>
                        <a:cs typeface="Arial" pitchFamily="34" charset="0"/>
                      </a:rPr>
                      <a:t>Cwm Taf</a:t>
                    </a:r>
                  </a:p>
                </c:rich>
              </c:tx>
              <c:showVal val="1"/>
            </c:dLbl>
            <c:delete val="1"/>
            <c:txPr>
              <a:bodyPr rot="-5400000" vert="horz"/>
              <a:lstStyle/>
              <a:p>
                <a:pPr>
                  <a:defRPr sz="800">
                    <a:latin typeface="Arial" pitchFamily="34" charset="0"/>
                    <a:cs typeface="Arial" pitchFamily="34" charset="0"/>
                  </a:defRPr>
                </a:pPr>
                <a:endParaRPr lang="en-US"/>
              </a:p>
            </c:txPr>
          </c:dLbls>
          <c:cat>
            <c:strRef>
              <c:f>NSAIDs!$A$2:$A$219</c:f>
              <c:strCache>
                <c:ptCount val="218"/>
                <c:pt idx="0">
                  <c:v>WEST LONDON (K&amp;C &amp; QPP) CCG</c:v>
                </c:pt>
                <c:pt idx="1">
                  <c:v>RICHMOND CCG</c:v>
                </c:pt>
                <c:pt idx="2">
                  <c:v>CAMDEN CCG</c:v>
                </c:pt>
                <c:pt idx="3">
                  <c:v>HAMMERSMITH AND FULHAM CCG</c:v>
                </c:pt>
                <c:pt idx="4">
                  <c:v>BRENT CCG</c:v>
                </c:pt>
                <c:pt idx="5">
                  <c:v>HARROW CCG</c:v>
                </c:pt>
                <c:pt idx="6">
                  <c:v>SOUTHEND CCG</c:v>
                </c:pt>
                <c:pt idx="7">
                  <c:v>SUTTON CCG</c:v>
                </c:pt>
                <c:pt idx="8">
                  <c:v>HORSHAM AND MID SUSSEX CCG</c:v>
                </c:pt>
                <c:pt idx="9">
                  <c:v>CROYDON CCG</c:v>
                </c:pt>
                <c:pt idx="10">
                  <c:v>KINGSTON CCG</c:v>
                </c:pt>
                <c:pt idx="11">
                  <c:v>CASTLE POINT AND ROCHFORD CCG</c:v>
                </c:pt>
                <c:pt idx="12">
                  <c:v>BARNET CCG</c:v>
                </c:pt>
                <c:pt idx="13">
                  <c:v>EALING CCG</c:v>
                </c:pt>
                <c:pt idx="14">
                  <c:v>WANDSWORTH CCG</c:v>
                </c:pt>
                <c:pt idx="15">
                  <c:v>HOUNSLOW CCG</c:v>
                </c:pt>
                <c:pt idx="16">
                  <c:v>MERTON CCG</c:v>
                </c:pt>
                <c:pt idx="17">
                  <c:v>TOWER HAMLETS CCG</c:v>
                </c:pt>
                <c:pt idx="18">
                  <c:v>HARINGEY CCG</c:v>
                </c:pt>
                <c:pt idx="19">
                  <c:v>LAMBETH CCG</c:v>
                </c:pt>
                <c:pt idx="20">
                  <c:v>EASTERN CHESHIRE CCG</c:v>
                </c:pt>
                <c:pt idx="21">
                  <c:v>WYRE FOREST CCG</c:v>
                </c:pt>
                <c:pt idx="22">
                  <c:v>GUILDFORD AND WAVERLEY CCG</c:v>
                </c:pt>
                <c:pt idx="23">
                  <c:v>CITY AND HACKNEY CCG</c:v>
                </c:pt>
                <c:pt idx="24">
                  <c:v>CENTRAL LONDON (WESTMINSTER) CCG</c:v>
                </c:pt>
                <c:pt idx="25">
                  <c:v>BROMLEY CCG</c:v>
                </c:pt>
                <c:pt idx="26">
                  <c:v>RUSHCLIFFE CCG</c:v>
                </c:pt>
                <c:pt idx="27">
                  <c:v>HEREFORDSHIRE CCG</c:v>
                </c:pt>
                <c:pt idx="28">
                  <c:v>SURREY DOWNS CCG</c:v>
                </c:pt>
                <c:pt idx="29">
                  <c:v>NORTH WEST SURREY CCG</c:v>
                </c:pt>
                <c:pt idx="30">
                  <c:v>SOLIHULL CCG</c:v>
                </c:pt>
                <c:pt idx="31">
                  <c:v>HILLINGDON CCG</c:v>
                </c:pt>
                <c:pt idx="32">
                  <c:v>SE STAFFS &amp; SEISDON PENINSULAR CCG</c:v>
                </c:pt>
                <c:pt idx="33">
                  <c:v>NEWBURY AND DISTRICT CCG</c:v>
                </c:pt>
                <c:pt idx="34">
                  <c:v>EAST SURREY CCG</c:v>
                </c:pt>
                <c:pt idx="35">
                  <c:v>WALTHAM FOREST CCG</c:v>
                </c:pt>
                <c:pt idx="36">
                  <c:v>HERTS VALLEYS CCG</c:v>
                </c:pt>
                <c:pt idx="37">
                  <c:v>ISLINGTON CCG</c:v>
                </c:pt>
                <c:pt idx="38">
                  <c:v>GREATER PRESTON CCG</c:v>
                </c:pt>
                <c:pt idx="39">
                  <c:v>BRIGHTON &amp; HOVE CCG</c:v>
                </c:pt>
                <c:pt idx="40">
                  <c:v>WEST ESSEX CCG</c:v>
                </c:pt>
                <c:pt idx="41">
                  <c:v>ENFIELD CCG</c:v>
                </c:pt>
                <c:pt idx="42">
                  <c:v>NEWHAM CCG</c:v>
                </c:pt>
                <c:pt idx="43">
                  <c:v>REDBRIDGE CCG</c:v>
                </c:pt>
                <c:pt idx="44">
                  <c:v>OXFORDSHIRE CCG</c:v>
                </c:pt>
                <c:pt idx="45">
                  <c:v>WOKINGHAM CCG</c:v>
                </c:pt>
                <c:pt idx="46">
                  <c:v>WINDSOR, ASCOT AND MAIDENHEAD CCG</c:v>
                </c:pt>
                <c:pt idx="47">
                  <c:v>NORTH &amp; WEST READING CCG</c:v>
                </c:pt>
                <c:pt idx="48">
                  <c:v>SANDWELL AND WEST BIRMINGHAM CCG</c:v>
                </c:pt>
                <c:pt idx="49">
                  <c:v>SOUTHWARK CCG</c:v>
                </c:pt>
                <c:pt idx="50">
                  <c:v>BIRMINGHAM SOUTH AND CENTRAL CCG</c:v>
                </c:pt>
                <c:pt idx="51">
                  <c:v>REDDITCH AND BROMSGROVE CCG</c:v>
                </c:pt>
                <c:pt idx="52">
                  <c:v>CENTRAL MANCHESTER CCG</c:v>
                </c:pt>
                <c:pt idx="53">
                  <c:v>LEWISHAM CCG</c:v>
                </c:pt>
                <c:pt idx="54">
                  <c:v>BRACKNELL AND ASCOT CCG</c:v>
                </c:pt>
                <c:pt idx="55">
                  <c:v>CANTERBURY AND COASTAL CCG</c:v>
                </c:pt>
                <c:pt idx="56">
                  <c:v>AIREDALE, WHARFEDALE AND CRAVEN CCG</c:v>
                </c:pt>
                <c:pt idx="57">
                  <c:v>SOUTH WARWICKSHIRE CCG</c:v>
                </c:pt>
                <c:pt idx="58">
                  <c:v>SOUTH READING CCG</c:v>
                </c:pt>
                <c:pt idx="59">
                  <c:v>HIGH WEALD LEWES HAVENS CCG</c:v>
                </c:pt>
                <c:pt idx="60">
                  <c:v>WALSALL CCG</c:v>
                </c:pt>
                <c:pt idx="61">
                  <c:v>GREAT YARMOUTH &amp; WAVENEY CCG</c:v>
                </c:pt>
                <c:pt idx="62">
                  <c:v>CRAWLEY CCG</c:v>
                </c:pt>
                <c:pt idx="63">
                  <c:v>ASHFORD CCG</c:v>
                </c:pt>
                <c:pt idx="64">
                  <c:v>THURROCK CCG</c:v>
                </c:pt>
                <c:pt idx="65">
                  <c:v>DUDLEY CCG</c:v>
                </c:pt>
                <c:pt idx="66">
                  <c:v>BEXLEY CCG</c:v>
                </c:pt>
                <c:pt idx="67">
                  <c:v>BASILDON AND BRENTWOOD CCG</c:v>
                </c:pt>
                <c:pt idx="68">
                  <c:v>MID ESSEX CCG</c:v>
                </c:pt>
                <c:pt idx="69">
                  <c:v>NORTH EAST HAMPSHIRE AND FARNHAM CCG</c:v>
                </c:pt>
                <c:pt idx="70">
                  <c:v>AYLESBURY VALE CCG</c:v>
                </c:pt>
                <c:pt idx="71">
                  <c:v>SOUTH WORCESTERSHIRE CCG</c:v>
                </c:pt>
                <c:pt idx="72">
                  <c:v>SHEFFIELD CCG</c:v>
                </c:pt>
                <c:pt idx="73">
                  <c:v>SOUTHERN DERBYSHIRE CCG</c:v>
                </c:pt>
                <c:pt idx="74">
                  <c:v>NORTH STAFFORDSHIRE CCG</c:v>
                </c:pt>
                <c:pt idx="75">
                  <c:v>WEST HAMPSHIRE CCG</c:v>
                </c:pt>
                <c:pt idx="76">
                  <c:v>STOCKPORT CCG</c:v>
                </c:pt>
                <c:pt idx="77">
                  <c:v>BIRMINGHAM CROSSCITY CCG</c:v>
                </c:pt>
                <c:pt idx="78">
                  <c:v>IPSWICH AND EAST SUFFOLK CCG</c:v>
                </c:pt>
                <c:pt idx="79">
                  <c:v>STAFFORD AND SURROUNDS CCG</c:v>
                </c:pt>
                <c:pt idx="80">
                  <c:v>STOKE ON TRENT CCG</c:v>
                </c:pt>
                <c:pt idx="81">
                  <c:v>WEST SUFFOLK CCG</c:v>
                </c:pt>
                <c:pt idx="82">
                  <c:v>NOTTINGHAM CITY CCG</c:v>
                </c:pt>
                <c:pt idx="83">
                  <c:v>VALE ROYAL CCG</c:v>
                </c:pt>
                <c:pt idx="84">
                  <c:v>VALE OF YORK CCG</c:v>
                </c:pt>
                <c:pt idx="85">
                  <c:v>COASTAL WEST SUSSEX CCG</c:v>
                </c:pt>
                <c:pt idx="86">
                  <c:v>WEST LANCASHIRE CCG</c:v>
                </c:pt>
                <c:pt idx="87">
                  <c:v>GATESHEAD CCG</c:v>
                </c:pt>
                <c:pt idx="88">
                  <c:v>BATH AND NORTH EAST SOMERSET CCG</c:v>
                </c:pt>
                <c:pt idx="89">
                  <c:v>NOTTINGHAM WEST CCG</c:v>
                </c:pt>
                <c:pt idx="90">
                  <c:v>TELFORD &amp; WREKIN CCG</c:v>
                </c:pt>
                <c:pt idx="91">
                  <c:v>DARLINGTON CCG</c:v>
                </c:pt>
                <c:pt idx="92">
                  <c:v>WOLVERHAMPTON CCG</c:v>
                </c:pt>
                <c:pt idx="93">
                  <c:v>CANNOCK CHASE CCG</c:v>
                </c:pt>
                <c:pt idx="94">
                  <c:v>LEEDS WEST CCG</c:v>
                </c:pt>
                <c:pt idx="95">
                  <c:v>EASTBOURNE, HAILSHAM AND SEAFORD CCG</c:v>
                </c:pt>
                <c:pt idx="96">
                  <c:v>GLOUCESTERSHIRE CCG</c:v>
                </c:pt>
                <c:pt idx="97">
                  <c:v>CHILTERN CCG</c:v>
                </c:pt>
                <c:pt idx="98">
                  <c:v>NEWCASTLE NORTH AND EAST CCG</c:v>
                </c:pt>
                <c:pt idx="99">
                  <c:v>WEST CHESHIRE CCG</c:v>
                </c:pt>
                <c:pt idx="100">
                  <c:v>HAVERING CCG</c:v>
                </c:pt>
                <c:pt idx="101">
                  <c:v>NOTTINGHAM NORTH &amp; EAST CCG</c:v>
                </c:pt>
                <c:pt idx="102">
                  <c:v>EAST AND NORTH HERTFORDSHIRE CCG</c:v>
                </c:pt>
                <c:pt idx="103">
                  <c:v>GREENWICH CCG</c:v>
                </c:pt>
                <c:pt idx="104">
                  <c:v>SALFORD CCG</c:v>
                </c:pt>
                <c:pt idx="105">
                  <c:v>LEEDS NORTH CCG</c:v>
                </c:pt>
                <c:pt idx="106">
                  <c:v>SOUTH GLOUCESTERSHIRE CCG</c:v>
                </c:pt>
                <c:pt idx="107">
                  <c:v>CAMBRIDGESHIRE AND PETERBOROUGH CCG</c:v>
                </c:pt>
                <c:pt idx="108">
                  <c:v>NENE CCG</c:v>
                </c:pt>
                <c:pt idx="109">
                  <c:v>EAST STAFFORDSHIRE CCG</c:v>
                </c:pt>
                <c:pt idx="110">
                  <c:v>SHROPSHIRE CCG</c:v>
                </c:pt>
                <c:pt idx="111">
                  <c:v>SOUTHPORT AND FORMBY CCG</c:v>
                </c:pt>
                <c:pt idx="112">
                  <c:v>COVENTRY AND RUGBY CCG</c:v>
                </c:pt>
                <c:pt idx="113">
                  <c:v>BRISTOL CCG</c:v>
                </c:pt>
                <c:pt idx="114">
                  <c:v>SLOUGH CCG</c:v>
                </c:pt>
                <c:pt idx="115">
                  <c:v>SOUTH KENT COAST CCG</c:v>
                </c:pt>
                <c:pt idx="116">
                  <c:v>CHORLEY AND SOUTH RIBBLE CCG</c:v>
                </c:pt>
                <c:pt idx="117">
                  <c:v>SOUTH DEVON AND TORBAY CCG</c:v>
                </c:pt>
                <c:pt idx="118">
                  <c:v>SOUTH CHESHIRE CCG</c:v>
                </c:pt>
                <c:pt idx="119">
                  <c:v>HARTLEPOOL AND STOCKTON-ON-TEES CCG</c:v>
                </c:pt>
                <c:pt idx="120">
                  <c:v>BEDFORDSHIRE CCG</c:v>
                </c:pt>
                <c:pt idx="121">
                  <c:v>THANET CCG</c:v>
                </c:pt>
                <c:pt idx="122">
                  <c:v>BURY CCG</c:v>
                </c:pt>
                <c:pt idx="123">
                  <c:v>SOMERSET CCG</c:v>
                </c:pt>
                <c:pt idx="124">
                  <c:v>CUMBRIA CCG</c:v>
                </c:pt>
                <c:pt idx="125">
                  <c:v>FYLDE &amp; WYRE CCG</c:v>
                </c:pt>
                <c:pt idx="126">
                  <c:v>NORTH DERBYSHIRE CCG</c:v>
                </c:pt>
                <c:pt idx="127">
                  <c:v>DARTFORD, GRAVESHAM AND SWANLEY CCG</c:v>
                </c:pt>
                <c:pt idx="128">
                  <c:v>HARROGATE AND RURAL DISTRICT CCG</c:v>
                </c:pt>
                <c:pt idx="129">
                  <c:v>CORBY CCG</c:v>
                </c:pt>
                <c:pt idx="130">
                  <c:v>WEST KENT CCG</c:v>
                </c:pt>
                <c:pt idx="131">
                  <c:v>EAST LEICESTERSHIRE AND RUTLAND CCG</c:v>
                </c:pt>
                <c:pt idx="132">
                  <c:v>EREWASH CCG</c:v>
                </c:pt>
                <c:pt idx="133">
                  <c:v>MILTON KEYNES CCG</c:v>
                </c:pt>
                <c:pt idx="134">
                  <c:v>SOUTH SEFTON CCG</c:v>
                </c:pt>
                <c:pt idx="135">
                  <c:v>NORTH SOMERSET CCG</c:v>
                </c:pt>
                <c:pt idx="136">
                  <c:v>SOUTHAMPTON CCG</c:v>
                </c:pt>
                <c:pt idx="137">
                  <c:v>SOUTH TYNESIDE CCG</c:v>
                </c:pt>
                <c:pt idx="138">
                  <c:v>TRAFFORD CCG</c:v>
                </c:pt>
                <c:pt idx="139">
                  <c:v>BARKING &amp; DAGENHAM CCG</c:v>
                </c:pt>
                <c:pt idx="140">
                  <c:v>NORTH LINCOLNSHIRE CCG</c:v>
                </c:pt>
                <c:pt idx="141">
                  <c:v>SOUTH EASTERN HAMPSHIRE CCG</c:v>
                </c:pt>
                <c:pt idx="142">
                  <c:v>SURREY HEATH CCG</c:v>
                </c:pt>
                <c:pt idx="143">
                  <c:v>NORTH DURHAM CCG</c:v>
                </c:pt>
                <c:pt idx="144">
                  <c:v>NORTH, EAST, WEST DEVON CCG</c:v>
                </c:pt>
                <c:pt idx="145">
                  <c:v>BOLTON CCG</c:v>
                </c:pt>
                <c:pt idx="146">
                  <c:v>SOUTH NORFOLK CCG</c:v>
                </c:pt>
                <c:pt idx="147">
                  <c:v>NORTH HAMPSHIRE CCG</c:v>
                </c:pt>
                <c:pt idx="148">
                  <c:v>PORTSMOUTH CCG</c:v>
                </c:pt>
                <c:pt idx="149">
                  <c:v>KERNOW CCG</c:v>
                </c:pt>
                <c:pt idx="150">
                  <c:v>LIVERPOOL CCG</c:v>
                </c:pt>
                <c:pt idx="151">
                  <c:v>BRADFORD DISTRICTS CCG</c:v>
                </c:pt>
                <c:pt idx="152">
                  <c:v>ROTHERHAM CCG</c:v>
                </c:pt>
                <c:pt idx="153">
                  <c:v>SOUTH MANCHESTER CCG</c:v>
                </c:pt>
                <c:pt idx="154">
                  <c:v>LUTON CCG</c:v>
                </c:pt>
                <c:pt idx="155">
                  <c:v>WILTSHIRE CCG</c:v>
                </c:pt>
                <c:pt idx="156">
                  <c:v>EAST LANCASHIRE CCG</c:v>
                </c:pt>
                <c:pt idx="157">
                  <c:v>NORWICH CCG</c:v>
                </c:pt>
                <c:pt idx="158">
                  <c:v>MEDWAY CCG</c:v>
                </c:pt>
                <c:pt idx="159">
                  <c:v>NORTH NORFOLK CCG</c:v>
                </c:pt>
                <c:pt idx="160">
                  <c:v>FAREHAM AND GOSPORT CCG</c:v>
                </c:pt>
                <c:pt idx="161">
                  <c:v>CALDERDALE CCG</c:v>
                </c:pt>
                <c:pt idx="162">
                  <c:v>DURHAM DALES,EASINGTON &amp; SEDGEFIELD CCG</c:v>
                </c:pt>
                <c:pt idx="163">
                  <c:v>NORTH EAST ESSEX CCG</c:v>
                </c:pt>
                <c:pt idx="164">
                  <c:v>WEST LEICESTERSHIRE CCG</c:v>
                </c:pt>
                <c:pt idx="165">
                  <c:v>MANSFIELD &amp; ASHFIELD CCG</c:v>
                </c:pt>
                <c:pt idx="166">
                  <c:v>LEEDS SOUTH AND EAST CCG</c:v>
                </c:pt>
                <c:pt idx="167">
                  <c:v>LINCOLNSHIRE WEST CCG</c:v>
                </c:pt>
                <c:pt idx="168">
                  <c:v>SWINDON CCG</c:v>
                </c:pt>
                <c:pt idx="169">
                  <c:v>WEST NORFOLK CCG</c:v>
                </c:pt>
                <c:pt idx="170">
                  <c:v>ISLE OF WIGHT CCG</c:v>
                </c:pt>
                <c:pt idx="171">
                  <c:v>SCARBOROUGH AND RYEDALE CCG</c:v>
                </c:pt>
                <c:pt idx="172">
                  <c:v>SOUTH WEST LINCOLNSHIRE CCG</c:v>
                </c:pt>
                <c:pt idx="173">
                  <c:v>NEWARK &amp; SHERWOOD CCG</c:v>
                </c:pt>
                <c:pt idx="174">
                  <c:v>Cardiff And Vale Uni</c:v>
                </c:pt>
                <c:pt idx="175">
                  <c:v>Powys Teaching</c:v>
                </c:pt>
                <c:pt idx="176">
                  <c:v>KNOWSLEY CCG</c:v>
                </c:pt>
                <c:pt idx="177">
                  <c:v>SOUTH LINCOLNSHIRE CCG</c:v>
                </c:pt>
                <c:pt idx="178">
                  <c:v>LEICESTER CITY CCG</c:v>
                </c:pt>
                <c:pt idx="179">
                  <c:v>BASSETLAW CCG</c:v>
                </c:pt>
                <c:pt idx="180">
                  <c:v>Betsi Cadwaladr Uni</c:v>
                </c:pt>
                <c:pt idx="181">
                  <c:v>BARNSLEY CCG</c:v>
                </c:pt>
                <c:pt idx="182">
                  <c:v>WAKEFIELD CCG</c:v>
                </c:pt>
                <c:pt idx="183">
                  <c:v>SWALE CCG</c:v>
                </c:pt>
                <c:pt idx="184">
                  <c:v>Hywel Dda</c:v>
                </c:pt>
                <c:pt idx="185">
                  <c:v>LANCASHIRE NORTH CCG</c:v>
                </c:pt>
                <c:pt idx="186">
                  <c:v>SUNDERLAND CCG</c:v>
                </c:pt>
                <c:pt idx="187">
                  <c:v>BLACKPOOL CCG</c:v>
                </c:pt>
                <c:pt idx="188">
                  <c:v>NEWCASTLE WEST CCG</c:v>
                </c:pt>
                <c:pt idx="189">
                  <c:v>Aneurin Bevan</c:v>
                </c:pt>
                <c:pt idx="190">
                  <c:v>HALTON CCG</c:v>
                </c:pt>
                <c:pt idx="191">
                  <c:v>Abertawe Bro Morgannwg Uni</c:v>
                </c:pt>
                <c:pt idx="192">
                  <c:v>DORSET CCG</c:v>
                </c:pt>
                <c:pt idx="193">
                  <c:v>NORTHUMBERLAND CCG</c:v>
                </c:pt>
                <c:pt idx="194">
                  <c:v>WARRINGTON CCG</c:v>
                </c:pt>
                <c:pt idx="195">
                  <c:v>GREATER HUDDERSFIELD CCG</c:v>
                </c:pt>
                <c:pt idx="196">
                  <c:v>ST HELENS CCG</c:v>
                </c:pt>
                <c:pt idx="197">
                  <c:v>LINCOLNSHIRE EAST CCG</c:v>
                </c:pt>
                <c:pt idx="198">
                  <c:v>WIRRAL CCG</c:v>
                </c:pt>
                <c:pt idx="199">
                  <c:v>DONCASTER CCG</c:v>
                </c:pt>
                <c:pt idx="200">
                  <c:v>NORTH TYNESIDE CCG</c:v>
                </c:pt>
                <c:pt idx="201">
                  <c:v>Cwm Taf</c:v>
                </c:pt>
                <c:pt idx="202">
                  <c:v>BLACKBURN WITH DARWEN CCG</c:v>
                </c:pt>
                <c:pt idx="203">
                  <c:v>NORTH EAST LINCOLNSHIRE CCG</c:v>
                </c:pt>
                <c:pt idx="204">
                  <c:v>TAMESIDE AND GLOSSOP CCG</c:v>
                </c:pt>
                <c:pt idx="205">
                  <c:v>HARDWICK CCG</c:v>
                </c:pt>
                <c:pt idx="206">
                  <c:v>BRADFORD CITY CCG</c:v>
                </c:pt>
                <c:pt idx="207">
                  <c:v>SOUTH TEES CCG</c:v>
                </c:pt>
                <c:pt idx="208">
                  <c:v>NORTH KIRKLEES CCG</c:v>
                </c:pt>
                <c:pt idx="209">
                  <c:v>NORTH MANCHESTER CCG</c:v>
                </c:pt>
                <c:pt idx="210">
                  <c:v>EAST RIDING OF YORKSHIRE CCG</c:v>
                </c:pt>
                <c:pt idx="211">
                  <c:v>HAMBLETON, RICHMONDSHIRE AND WHITBY CCG</c:v>
                </c:pt>
                <c:pt idx="212">
                  <c:v>OLDHAM CCG</c:v>
                </c:pt>
                <c:pt idx="213">
                  <c:v>WARWICKSHIRE NORTH CCG</c:v>
                </c:pt>
                <c:pt idx="214">
                  <c:v>WIGAN BOROUGH CCG</c:v>
                </c:pt>
                <c:pt idx="215">
                  <c:v>HASTINGS &amp; ROTHER CCG</c:v>
                </c:pt>
                <c:pt idx="216">
                  <c:v>HULL CCG</c:v>
                </c:pt>
                <c:pt idx="217">
                  <c:v>HEYWOOD, MIDDLETON &amp; ROCHDALE CCG</c:v>
                </c:pt>
              </c:strCache>
            </c:strRef>
          </c:cat>
          <c:val>
            <c:numRef>
              <c:f>NSAIDs!$B$2:$B$219</c:f>
              <c:numCache>
                <c:formatCode>General</c:formatCode>
                <c:ptCount val="218"/>
                <c:pt idx="0">
                  <c:v>627</c:v>
                </c:pt>
                <c:pt idx="1">
                  <c:v>722</c:v>
                </c:pt>
                <c:pt idx="2">
                  <c:v>741</c:v>
                </c:pt>
                <c:pt idx="3">
                  <c:v>819</c:v>
                </c:pt>
                <c:pt idx="4">
                  <c:v>838</c:v>
                </c:pt>
                <c:pt idx="5">
                  <c:v>845</c:v>
                </c:pt>
                <c:pt idx="6">
                  <c:v>882</c:v>
                </c:pt>
                <c:pt idx="7">
                  <c:v>903</c:v>
                </c:pt>
                <c:pt idx="8">
                  <c:v>904</c:v>
                </c:pt>
                <c:pt idx="9">
                  <c:v>908</c:v>
                </c:pt>
                <c:pt idx="10">
                  <c:v>910</c:v>
                </c:pt>
                <c:pt idx="11">
                  <c:v>919</c:v>
                </c:pt>
                <c:pt idx="12">
                  <c:v>928</c:v>
                </c:pt>
                <c:pt idx="13">
                  <c:v>931</c:v>
                </c:pt>
                <c:pt idx="14">
                  <c:v>941</c:v>
                </c:pt>
                <c:pt idx="15">
                  <c:v>952</c:v>
                </c:pt>
                <c:pt idx="16">
                  <c:v>956</c:v>
                </c:pt>
                <c:pt idx="17">
                  <c:v>991</c:v>
                </c:pt>
                <c:pt idx="18">
                  <c:v>996</c:v>
                </c:pt>
                <c:pt idx="19">
                  <c:v>1020</c:v>
                </c:pt>
                <c:pt idx="20">
                  <c:v>1041</c:v>
                </c:pt>
                <c:pt idx="21">
                  <c:v>1042</c:v>
                </c:pt>
                <c:pt idx="22">
                  <c:v>1047</c:v>
                </c:pt>
                <c:pt idx="23">
                  <c:v>1055</c:v>
                </c:pt>
                <c:pt idx="24">
                  <c:v>1056</c:v>
                </c:pt>
                <c:pt idx="25">
                  <c:v>1057</c:v>
                </c:pt>
                <c:pt idx="26">
                  <c:v>1057</c:v>
                </c:pt>
                <c:pt idx="27">
                  <c:v>1059</c:v>
                </c:pt>
                <c:pt idx="28">
                  <c:v>1062</c:v>
                </c:pt>
                <c:pt idx="29">
                  <c:v>1073</c:v>
                </c:pt>
                <c:pt idx="30">
                  <c:v>1082</c:v>
                </c:pt>
                <c:pt idx="31">
                  <c:v>1083</c:v>
                </c:pt>
                <c:pt idx="32">
                  <c:v>1083</c:v>
                </c:pt>
                <c:pt idx="33">
                  <c:v>1096</c:v>
                </c:pt>
                <c:pt idx="34">
                  <c:v>1097</c:v>
                </c:pt>
                <c:pt idx="35">
                  <c:v>1099</c:v>
                </c:pt>
                <c:pt idx="36">
                  <c:v>1136</c:v>
                </c:pt>
                <c:pt idx="37">
                  <c:v>1154</c:v>
                </c:pt>
                <c:pt idx="38">
                  <c:v>1159</c:v>
                </c:pt>
                <c:pt idx="39">
                  <c:v>1165</c:v>
                </c:pt>
                <c:pt idx="40">
                  <c:v>1166</c:v>
                </c:pt>
                <c:pt idx="41">
                  <c:v>1168</c:v>
                </c:pt>
                <c:pt idx="42">
                  <c:v>1174</c:v>
                </c:pt>
                <c:pt idx="43">
                  <c:v>1190</c:v>
                </c:pt>
                <c:pt idx="44">
                  <c:v>1204</c:v>
                </c:pt>
                <c:pt idx="45">
                  <c:v>1217</c:v>
                </c:pt>
                <c:pt idx="46">
                  <c:v>1218</c:v>
                </c:pt>
                <c:pt idx="47">
                  <c:v>1219</c:v>
                </c:pt>
                <c:pt idx="48">
                  <c:v>1232</c:v>
                </c:pt>
                <c:pt idx="49">
                  <c:v>1242</c:v>
                </c:pt>
                <c:pt idx="50">
                  <c:v>1244</c:v>
                </c:pt>
                <c:pt idx="51">
                  <c:v>1257</c:v>
                </c:pt>
                <c:pt idx="52">
                  <c:v>1263</c:v>
                </c:pt>
                <c:pt idx="53">
                  <c:v>1266</c:v>
                </c:pt>
                <c:pt idx="54">
                  <c:v>1269</c:v>
                </c:pt>
                <c:pt idx="55">
                  <c:v>1278</c:v>
                </c:pt>
                <c:pt idx="56">
                  <c:v>1279</c:v>
                </c:pt>
                <c:pt idx="57">
                  <c:v>1279</c:v>
                </c:pt>
                <c:pt idx="58">
                  <c:v>1283</c:v>
                </c:pt>
                <c:pt idx="59">
                  <c:v>1295</c:v>
                </c:pt>
                <c:pt idx="60">
                  <c:v>1300</c:v>
                </c:pt>
                <c:pt idx="61">
                  <c:v>1302</c:v>
                </c:pt>
                <c:pt idx="62">
                  <c:v>1305</c:v>
                </c:pt>
                <c:pt idx="63">
                  <c:v>1306</c:v>
                </c:pt>
                <c:pt idx="64">
                  <c:v>1306</c:v>
                </c:pt>
                <c:pt idx="65">
                  <c:v>1316</c:v>
                </c:pt>
                <c:pt idx="66">
                  <c:v>1322</c:v>
                </c:pt>
                <c:pt idx="67">
                  <c:v>1324</c:v>
                </c:pt>
                <c:pt idx="68">
                  <c:v>1327</c:v>
                </c:pt>
                <c:pt idx="69">
                  <c:v>1344</c:v>
                </c:pt>
                <c:pt idx="70">
                  <c:v>1349</c:v>
                </c:pt>
                <c:pt idx="71">
                  <c:v>1352</c:v>
                </c:pt>
                <c:pt idx="72">
                  <c:v>1353</c:v>
                </c:pt>
                <c:pt idx="73">
                  <c:v>1353</c:v>
                </c:pt>
                <c:pt idx="74">
                  <c:v>1354</c:v>
                </c:pt>
                <c:pt idx="75">
                  <c:v>1358</c:v>
                </c:pt>
                <c:pt idx="76">
                  <c:v>1363</c:v>
                </c:pt>
                <c:pt idx="77">
                  <c:v>1365</c:v>
                </c:pt>
                <c:pt idx="78">
                  <c:v>1366</c:v>
                </c:pt>
                <c:pt idx="79">
                  <c:v>1366</c:v>
                </c:pt>
                <c:pt idx="80">
                  <c:v>1366</c:v>
                </c:pt>
                <c:pt idx="81">
                  <c:v>1369</c:v>
                </c:pt>
                <c:pt idx="82">
                  <c:v>1371</c:v>
                </c:pt>
                <c:pt idx="83">
                  <c:v>1375</c:v>
                </c:pt>
                <c:pt idx="84">
                  <c:v>1384</c:v>
                </c:pt>
                <c:pt idx="85">
                  <c:v>1385</c:v>
                </c:pt>
                <c:pt idx="86">
                  <c:v>1385</c:v>
                </c:pt>
                <c:pt idx="87">
                  <c:v>1386</c:v>
                </c:pt>
                <c:pt idx="88">
                  <c:v>1387</c:v>
                </c:pt>
                <c:pt idx="89">
                  <c:v>1395</c:v>
                </c:pt>
                <c:pt idx="90">
                  <c:v>1395</c:v>
                </c:pt>
                <c:pt idx="91">
                  <c:v>1396</c:v>
                </c:pt>
                <c:pt idx="92">
                  <c:v>1402</c:v>
                </c:pt>
                <c:pt idx="93">
                  <c:v>1404</c:v>
                </c:pt>
                <c:pt idx="94">
                  <c:v>1406</c:v>
                </c:pt>
                <c:pt idx="95">
                  <c:v>1411</c:v>
                </c:pt>
                <c:pt idx="96">
                  <c:v>1412</c:v>
                </c:pt>
                <c:pt idx="97">
                  <c:v>1418</c:v>
                </c:pt>
                <c:pt idx="98">
                  <c:v>1425</c:v>
                </c:pt>
                <c:pt idx="99">
                  <c:v>1426</c:v>
                </c:pt>
                <c:pt idx="100">
                  <c:v>1427</c:v>
                </c:pt>
                <c:pt idx="101">
                  <c:v>1428</c:v>
                </c:pt>
                <c:pt idx="102">
                  <c:v>1429</c:v>
                </c:pt>
                <c:pt idx="103">
                  <c:v>1431</c:v>
                </c:pt>
                <c:pt idx="104">
                  <c:v>1434</c:v>
                </c:pt>
                <c:pt idx="105">
                  <c:v>1437</c:v>
                </c:pt>
                <c:pt idx="106">
                  <c:v>1438</c:v>
                </c:pt>
                <c:pt idx="107">
                  <c:v>1440</c:v>
                </c:pt>
                <c:pt idx="108">
                  <c:v>1443</c:v>
                </c:pt>
                <c:pt idx="109">
                  <c:v>1449</c:v>
                </c:pt>
                <c:pt idx="110">
                  <c:v>1457</c:v>
                </c:pt>
                <c:pt idx="111">
                  <c:v>1466</c:v>
                </c:pt>
                <c:pt idx="112">
                  <c:v>1470</c:v>
                </c:pt>
                <c:pt idx="113">
                  <c:v>1479</c:v>
                </c:pt>
                <c:pt idx="114">
                  <c:v>1479</c:v>
                </c:pt>
                <c:pt idx="115">
                  <c:v>1481</c:v>
                </c:pt>
                <c:pt idx="116">
                  <c:v>1483</c:v>
                </c:pt>
                <c:pt idx="117">
                  <c:v>1485</c:v>
                </c:pt>
                <c:pt idx="118">
                  <c:v>1499</c:v>
                </c:pt>
                <c:pt idx="119">
                  <c:v>1503</c:v>
                </c:pt>
                <c:pt idx="120">
                  <c:v>1505</c:v>
                </c:pt>
                <c:pt idx="121">
                  <c:v>1505</c:v>
                </c:pt>
                <c:pt idx="122">
                  <c:v>1507</c:v>
                </c:pt>
                <c:pt idx="123">
                  <c:v>1507</c:v>
                </c:pt>
                <c:pt idx="124">
                  <c:v>1512</c:v>
                </c:pt>
                <c:pt idx="125">
                  <c:v>1514</c:v>
                </c:pt>
                <c:pt idx="126">
                  <c:v>1519</c:v>
                </c:pt>
                <c:pt idx="127">
                  <c:v>1521</c:v>
                </c:pt>
                <c:pt idx="128">
                  <c:v>1523</c:v>
                </c:pt>
                <c:pt idx="129">
                  <c:v>1528</c:v>
                </c:pt>
                <c:pt idx="130">
                  <c:v>1528</c:v>
                </c:pt>
                <c:pt idx="131">
                  <c:v>1540</c:v>
                </c:pt>
                <c:pt idx="132">
                  <c:v>1542</c:v>
                </c:pt>
                <c:pt idx="133">
                  <c:v>1553</c:v>
                </c:pt>
                <c:pt idx="134">
                  <c:v>1553</c:v>
                </c:pt>
                <c:pt idx="135">
                  <c:v>1558</c:v>
                </c:pt>
                <c:pt idx="136">
                  <c:v>1568</c:v>
                </c:pt>
                <c:pt idx="137">
                  <c:v>1575</c:v>
                </c:pt>
                <c:pt idx="138">
                  <c:v>1580</c:v>
                </c:pt>
                <c:pt idx="139">
                  <c:v>1581</c:v>
                </c:pt>
                <c:pt idx="140">
                  <c:v>1590</c:v>
                </c:pt>
                <c:pt idx="141">
                  <c:v>1593</c:v>
                </c:pt>
                <c:pt idx="142">
                  <c:v>1596</c:v>
                </c:pt>
                <c:pt idx="143">
                  <c:v>1598</c:v>
                </c:pt>
                <c:pt idx="144">
                  <c:v>1603</c:v>
                </c:pt>
                <c:pt idx="145">
                  <c:v>1609</c:v>
                </c:pt>
                <c:pt idx="146">
                  <c:v>1625</c:v>
                </c:pt>
                <c:pt idx="147">
                  <c:v>1628</c:v>
                </c:pt>
                <c:pt idx="148">
                  <c:v>1639</c:v>
                </c:pt>
                <c:pt idx="149">
                  <c:v>1667</c:v>
                </c:pt>
                <c:pt idx="150">
                  <c:v>1667</c:v>
                </c:pt>
                <c:pt idx="151">
                  <c:v>1680</c:v>
                </c:pt>
                <c:pt idx="152">
                  <c:v>1684</c:v>
                </c:pt>
                <c:pt idx="153">
                  <c:v>1693</c:v>
                </c:pt>
                <c:pt idx="154">
                  <c:v>1694</c:v>
                </c:pt>
                <c:pt idx="155">
                  <c:v>1700</c:v>
                </c:pt>
                <c:pt idx="156">
                  <c:v>1701</c:v>
                </c:pt>
                <c:pt idx="157">
                  <c:v>1707</c:v>
                </c:pt>
                <c:pt idx="158">
                  <c:v>1709</c:v>
                </c:pt>
                <c:pt idx="159">
                  <c:v>1709</c:v>
                </c:pt>
                <c:pt idx="160">
                  <c:v>1715</c:v>
                </c:pt>
                <c:pt idx="161">
                  <c:v>1720</c:v>
                </c:pt>
                <c:pt idx="162">
                  <c:v>1723</c:v>
                </c:pt>
                <c:pt idx="163">
                  <c:v>1723</c:v>
                </c:pt>
                <c:pt idx="164">
                  <c:v>1723</c:v>
                </c:pt>
                <c:pt idx="165">
                  <c:v>1727</c:v>
                </c:pt>
                <c:pt idx="166">
                  <c:v>1733</c:v>
                </c:pt>
                <c:pt idx="167">
                  <c:v>1752</c:v>
                </c:pt>
                <c:pt idx="168">
                  <c:v>1755</c:v>
                </c:pt>
                <c:pt idx="169">
                  <c:v>1758</c:v>
                </c:pt>
                <c:pt idx="170">
                  <c:v>1760</c:v>
                </c:pt>
                <c:pt idx="171">
                  <c:v>1760</c:v>
                </c:pt>
                <c:pt idx="172">
                  <c:v>1776</c:v>
                </c:pt>
                <c:pt idx="173">
                  <c:v>1791</c:v>
                </c:pt>
                <c:pt idx="174" formatCode="######.00">
                  <c:v>1793.46</c:v>
                </c:pt>
                <c:pt idx="175" formatCode="######.00">
                  <c:v>1794.76</c:v>
                </c:pt>
                <c:pt idx="176">
                  <c:v>1795</c:v>
                </c:pt>
                <c:pt idx="177">
                  <c:v>1797</c:v>
                </c:pt>
                <c:pt idx="178">
                  <c:v>1800</c:v>
                </c:pt>
                <c:pt idx="179">
                  <c:v>1802</c:v>
                </c:pt>
                <c:pt idx="180" formatCode="######.00">
                  <c:v>1802.6499999999999</c:v>
                </c:pt>
                <c:pt idx="181">
                  <c:v>1804</c:v>
                </c:pt>
                <c:pt idx="182">
                  <c:v>1804</c:v>
                </c:pt>
                <c:pt idx="183">
                  <c:v>1807</c:v>
                </c:pt>
                <c:pt idx="184" formatCode="######.00">
                  <c:v>1810.81</c:v>
                </c:pt>
                <c:pt idx="185">
                  <c:v>1812</c:v>
                </c:pt>
                <c:pt idx="186">
                  <c:v>1827</c:v>
                </c:pt>
                <c:pt idx="187">
                  <c:v>1837</c:v>
                </c:pt>
                <c:pt idx="188">
                  <c:v>1847</c:v>
                </c:pt>
                <c:pt idx="189" formatCode="######.00">
                  <c:v>1854.45</c:v>
                </c:pt>
                <c:pt idx="190">
                  <c:v>1855</c:v>
                </c:pt>
                <c:pt idx="191" formatCode="######.00">
                  <c:v>1864.1399999999999</c:v>
                </c:pt>
                <c:pt idx="192">
                  <c:v>1870</c:v>
                </c:pt>
                <c:pt idx="193">
                  <c:v>1874</c:v>
                </c:pt>
                <c:pt idx="194">
                  <c:v>1887</c:v>
                </c:pt>
                <c:pt idx="195">
                  <c:v>1891</c:v>
                </c:pt>
                <c:pt idx="196">
                  <c:v>1895</c:v>
                </c:pt>
                <c:pt idx="197">
                  <c:v>1896</c:v>
                </c:pt>
                <c:pt idx="198">
                  <c:v>1898</c:v>
                </c:pt>
                <c:pt idx="199">
                  <c:v>1930</c:v>
                </c:pt>
                <c:pt idx="200">
                  <c:v>1937</c:v>
                </c:pt>
                <c:pt idx="201" formatCode="######.00">
                  <c:v>1940.49</c:v>
                </c:pt>
                <c:pt idx="202">
                  <c:v>1947</c:v>
                </c:pt>
                <c:pt idx="203">
                  <c:v>1989</c:v>
                </c:pt>
                <c:pt idx="204">
                  <c:v>2012</c:v>
                </c:pt>
                <c:pt idx="205">
                  <c:v>2044</c:v>
                </c:pt>
                <c:pt idx="206">
                  <c:v>2073</c:v>
                </c:pt>
                <c:pt idx="207">
                  <c:v>2076</c:v>
                </c:pt>
                <c:pt idx="208">
                  <c:v>2078</c:v>
                </c:pt>
                <c:pt idx="209">
                  <c:v>2084</c:v>
                </c:pt>
                <c:pt idx="210">
                  <c:v>2118</c:v>
                </c:pt>
                <c:pt idx="211">
                  <c:v>2118</c:v>
                </c:pt>
                <c:pt idx="212">
                  <c:v>2205</c:v>
                </c:pt>
                <c:pt idx="213">
                  <c:v>2218</c:v>
                </c:pt>
                <c:pt idx="214">
                  <c:v>2218</c:v>
                </c:pt>
                <c:pt idx="215">
                  <c:v>2230</c:v>
                </c:pt>
                <c:pt idx="216">
                  <c:v>2346</c:v>
                </c:pt>
                <c:pt idx="217">
                  <c:v>2677</c:v>
                </c:pt>
              </c:numCache>
            </c:numRef>
          </c:val>
        </c:ser>
        <c:axId val="70600960"/>
        <c:axId val="70623616"/>
      </c:barChart>
      <c:lineChart>
        <c:grouping val="standard"/>
        <c:ser>
          <c:idx val="1"/>
          <c:order val="1"/>
          <c:tx>
            <c:strRef>
              <c:f>NSAIDs!$C$1</c:f>
              <c:strCache>
                <c:ptCount val="1"/>
                <c:pt idx="0">
                  <c:v>England average</c:v>
                </c:pt>
              </c:strCache>
            </c:strRef>
          </c:tx>
          <c:marker>
            <c:symbol val="none"/>
          </c:marker>
          <c:val>
            <c:numRef>
              <c:f>NSAIDs!$C$2:$C$219</c:f>
              <c:numCache>
                <c:formatCode>#,##0</c:formatCode>
                <c:ptCount val="218"/>
                <c:pt idx="0">
                  <c:v>1464</c:v>
                </c:pt>
                <c:pt idx="1">
                  <c:v>1464</c:v>
                </c:pt>
                <c:pt idx="2">
                  <c:v>1464</c:v>
                </c:pt>
                <c:pt idx="3">
                  <c:v>1464</c:v>
                </c:pt>
                <c:pt idx="4">
                  <c:v>1464</c:v>
                </c:pt>
                <c:pt idx="5">
                  <c:v>1464</c:v>
                </c:pt>
                <c:pt idx="6">
                  <c:v>1464</c:v>
                </c:pt>
                <c:pt idx="7">
                  <c:v>1464</c:v>
                </c:pt>
                <c:pt idx="8">
                  <c:v>1464</c:v>
                </c:pt>
                <c:pt idx="9">
                  <c:v>1464</c:v>
                </c:pt>
                <c:pt idx="10">
                  <c:v>1464</c:v>
                </c:pt>
                <c:pt idx="11">
                  <c:v>1464</c:v>
                </c:pt>
                <c:pt idx="12">
                  <c:v>1464</c:v>
                </c:pt>
                <c:pt idx="13">
                  <c:v>1464</c:v>
                </c:pt>
                <c:pt idx="14">
                  <c:v>1464</c:v>
                </c:pt>
                <c:pt idx="15">
                  <c:v>1464</c:v>
                </c:pt>
                <c:pt idx="16">
                  <c:v>1464</c:v>
                </c:pt>
                <c:pt idx="17">
                  <c:v>1464</c:v>
                </c:pt>
                <c:pt idx="18">
                  <c:v>1464</c:v>
                </c:pt>
                <c:pt idx="19">
                  <c:v>1464</c:v>
                </c:pt>
                <c:pt idx="20">
                  <c:v>1464</c:v>
                </c:pt>
                <c:pt idx="21">
                  <c:v>1464</c:v>
                </c:pt>
                <c:pt idx="22">
                  <c:v>1464</c:v>
                </c:pt>
                <c:pt idx="23">
                  <c:v>1464</c:v>
                </c:pt>
                <c:pt idx="24">
                  <c:v>1464</c:v>
                </c:pt>
                <c:pt idx="25">
                  <c:v>1464</c:v>
                </c:pt>
                <c:pt idx="26">
                  <c:v>1464</c:v>
                </c:pt>
                <c:pt idx="27">
                  <c:v>1464</c:v>
                </c:pt>
                <c:pt idx="28">
                  <c:v>1464</c:v>
                </c:pt>
                <c:pt idx="29">
                  <c:v>1464</c:v>
                </c:pt>
                <c:pt idx="30">
                  <c:v>1464</c:v>
                </c:pt>
                <c:pt idx="31">
                  <c:v>1464</c:v>
                </c:pt>
                <c:pt idx="32">
                  <c:v>1464</c:v>
                </c:pt>
                <c:pt idx="33">
                  <c:v>1464</c:v>
                </c:pt>
                <c:pt idx="34">
                  <c:v>1464</c:v>
                </c:pt>
                <c:pt idx="35">
                  <c:v>1464</c:v>
                </c:pt>
                <c:pt idx="36">
                  <c:v>1464</c:v>
                </c:pt>
                <c:pt idx="37">
                  <c:v>1464</c:v>
                </c:pt>
                <c:pt idx="38">
                  <c:v>1464</c:v>
                </c:pt>
                <c:pt idx="39">
                  <c:v>1464</c:v>
                </c:pt>
                <c:pt idx="40">
                  <c:v>1464</c:v>
                </c:pt>
                <c:pt idx="41">
                  <c:v>1464</c:v>
                </c:pt>
                <c:pt idx="42">
                  <c:v>1464</c:v>
                </c:pt>
                <c:pt idx="43">
                  <c:v>1464</c:v>
                </c:pt>
                <c:pt idx="44">
                  <c:v>1464</c:v>
                </c:pt>
                <c:pt idx="45">
                  <c:v>1464</c:v>
                </c:pt>
                <c:pt idx="46">
                  <c:v>1464</c:v>
                </c:pt>
                <c:pt idx="47">
                  <c:v>1464</c:v>
                </c:pt>
                <c:pt idx="48">
                  <c:v>1464</c:v>
                </c:pt>
                <c:pt idx="49">
                  <c:v>1464</c:v>
                </c:pt>
                <c:pt idx="50">
                  <c:v>1464</c:v>
                </c:pt>
                <c:pt idx="51">
                  <c:v>1464</c:v>
                </c:pt>
                <c:pt idx="52">
                  <c:v>1464</c:v>
                </c:pt>
                <c:pt idx="53">
                  <c:v>1464</c:v>
                </c:pt>
                <c:pt idx="54">
                  <c:v>1464</c:v>
                </c:pt>
                <c:pt idx="55">
                  <c:v>1464</c:v>
                </c:pt>
                <c:pt idx="56">
                  <c:v>1464</c:v>
                </c:pt>
                <c:pt idx="57">
                  <c:v>1464</c:v>
                </c:pt>
                <c:pt idx="58">
                  <c:v>1464</c:v>
                </c:pt>
                <c:pt idx="59">
                  <c:v>1464</c:v>
                </c:pt>
                <c:pt idx="60">
                  <c:v>1464</c:v>
                </c:pt>
                <c:pt idx="61">
                  <c:v>1464</c:v>
                </c:pt>
                <c:pt idx="62">
                  <c:v>1464</c:v>
                </c:pt>
                <c:pt idx="63">
                  <c:v>1464</c:v>
                </c:pt>
                <c:pt idx="64">
                  <c:v>1464</c:v>
                </c:pt>
                <c:pt idx="65">
                  <c:v>1464</c:v>
                </c:pt>
                <c:pt idx="66">
                  <c:v>1464</c:v>
                </c:pt>
                <c:pt idx="67">
                  <c:v>1464</c:v>
                </c:pt>
                <c:pt idx="68">
                  <c:v>1464</c:v>
                </c:pt>
                <c:pt idx="69">
                  <c:v>1464</c:v>
                </c:pt>
                <c:pt idx="70">
                  <c:v>1464</c:v>
                </c:pt>
                <c:pt idx="71">
                  <c:v>1464</c:v>
                </c:pt>
                <c:pt idx="72">
                  <c:v>1464</c:v>
                </c:pt>
                <c:pt idx="73">
                  <c:v>1464</c:v>
                </c:pt>
                <c:pt idx="74">
                  <c:v>1464</c:v>
                </c:pt>
                <c:pt idx="75">
                  <c:v>1464</c:v>
                </c:pt>
                <c:pt idx="76">
                  <c:v>1464</c:v>
                </c:pt>
                <c:pt idx="77">
                  <c:v>1464</c:v>
                </c:pt>
                <c:pt idx="78">
                  <c:v>1464</c:v>
                </c:pt>
                <c:pt idx="79">
                  <c:v>1464</c:v>
                </c:pt>
                <c:pt idx="80">
                  <c:v>1464</c:v>
                </c:pt>
                <c:pt idx="81">
                  <c:v>1464</c:v>
                </c:pt>
                <c:pt idx="82">
                  <c:v>1464</c:v>
                </c:pt>
                <c:pt idx="83">
                  <c:v>1464</c:v>
                </c:pt>
                <c:pt idx="84">
                  <c:v>1464</c:v>
                </c:pt>
                <c:pt idx="85">
                  <c:v>1464</c:v>
                </c:pt>
                <c:pt idx="86">
                  <c:v>1464</c:v>
                </c:pt>
                <c:pt idx="87">
                  <c:v>1464</c:v>
                </c:pt>
                <c:pt idx="88">
                  <c:v>1464</c:v>
                </c:pt>
                <c:pt idx="89">
                  <c:v>1464</c:v>
                </c:pt>
                <c:pt idx="90">
                  <c:v>1464</c:v>
                </c:pt>
                <c:pt idx="91">
                  <c:v>1464</c:v>
                </c:pt>
                <c:pt idx="92">
                  <c:v>1464</c:v>
                </c:pt>
                <c:pt idx="93">
                  <c:v>1464</c:v>
                </c:pt>
                <c:pt idx="94">
                  <c:v>1464</c:v>
                </c:pt>
                <c:pt idx="95">
                  <c:v>1464</c:v>
                </c:pt>
                <c:pt idx="96">
                  <c:v>1464</c:v>
                </c:pt>
                <c:pt idx="97">
                  <c:v>1464</c:v>
                </c:pt>
                <c:pt idx="98">
                  <c:v>1464</c:v>
                </c:pt>
                <c:pt idx="99">
                  <c:v>1464</c:v>
                </c:pt>
                <c:pt idx="100">
                  <c:v>1464</c:v>
                </c:pt>
                <c:pt idx="101">
                  <c:v>1464</c:v>
                </c:pt>
                <c:pt idx="102">
                  <c:v>1464</c:v>
                </c:pt>
                <c:pt idx="103">
                  <c:v>1464</c:v>
                </c:pt>
                <c:pt idx="104">
                  <c:v>1464</c:v>
                </c:pt>
                <c:pt idx="105">
                  <c:v>1464</c:v>
                </c:pt>
                <c:pt idx="106">
                  <c:v>1464</c:v>
                </c:pt>
                <c:pt idx="107">
                  <c:v>1464</c:v>
                </c:pt>
                <c:pt idx="108">
                  <c:v>1464</c:v>
                </c:pt>
                <c:pt idx="109">
                  <c:v>1464</c:v>
                </c:pt>
                <c:pt idx="110">
                  <c:v>1464</c:v>
                </c:pt>
                <c:pt idx="111">
                  <c:v>1464</c:v>
                </c:pt>
                <c:pt idx="112">
                  <c:v>1464</c:v>
                </c:pt>
                <c:pt idx="113">
                  <c:v>1464</c:v>
                </c:pt>
                <c:pt idx="114">
                  <c:v>1464</c:v>
                </c:pt>
                <c:pt idx="115">
                  <c:v>1464</c:v>
                </c:pt>
                <c:pt idx="116">
                  <c:v>1464</c:v>
                </c:pt>
                <c:pt idx="117">
                  <c:v>1464</c:v>
                </c:pt>
                <c:pt idx="118">
                  <c:v>1464</c:v>
                </c:pt>
                <c:pt idx="119">
                  <c:v>1464</c:v>
                </c:pt>
                <c:pt idx="120">
                  <c:v>1464</c:v>
                </c:pt>
                <c:pt idx="121">
                  <c:v>1464</c:v>
                </c:pt>
                <c:pt idx="122">
                  <c:v>1464</c:v>
                </c:pt>
                <c:pt idx="123">
                  <c:v>1464</c:v>
                </c:pt>
                <c:pt idx="124">
                  <c:v>1464</c:v>
                </c:pt>
                <c:pt idx="125">
                  <c:v>1464</c:v>
                </c:pt>
                <c:pt idx="126">
                  <c:v>1464</c:v>
                </c:pt>
                <c:pt idx="127">
                  <c:v>1464</c:v>
                </c:pt>
                <c:pt idx="128">
                  <c:v>1464</c:v>
                </c:pt>
                <c:pt idx="129">
                  <c:v>1464</c:v>
                </c:pt>
                <c:pt idx="130">
                  <c:v>1464</c:v>
                </c:pt>
                <c:pt idx="131">
                  <c:v>1464</c:v>
                </c:pt>
                <c:pt idx="132">
                  <c:v>1464</c:v>
                </c:pt>
                <c:pt idx="133">
                  <c:v>1464</c:v>
                </c:pt>
                <c:pt idx="134">
                  <c:v>1464</c:v>
                </c:pt>
                <c:pt idx="135">
                  <c:v>1464</c:v>
                </c:pt>
                <c:pt idx="136">
                  <c:v>1464</c:v>
                </c:pt>
                <c:pt idx="137">
                  <c:v>1464</c:v>
                </c:pt>
                <c:pt idx="138">
                  <c:v>1464</c:v>
                </c:pt>
                <c:pt idx="139">
                  <c:v>1464</c:v>
                </c:pt>
                <c:pt idx="140">
                  <c:v>1464</c:v>
                </c:pt>
                <c:pt idx="141">
                  <c:v>1464</c:v>
                </c:pt>
                <c:pt idx="142">
                  <c:v>1464</c:v>
                </c:pt>
                <c:pt idx="143">
                  <c:v>1464</c:v>
                </c:pt>
                <c:pt idx="144">
                  <c:v>1464</c:v>
                </c:pt>
                <c:pt idx="145">
                  <c:v>1464</c:v>
                </c:pt>
                <c:pt idx="146">
                  <c:v>1464</c:v>
                </c:pt>
                <c:pt idx="147">
                  <c:v>1464</c:v>
                </c:pt>
                <c:pt idx="148">
                  <c:v>1464</c:v>
                </c:pt>
                <c:pt idx="149">
                  <c:v>1464</c:v>
                </c:pt>
                <c:pt idx="150">
                  <c:v>1464</c:v>
                </c:pt>
                <c:pt idx="151">
                  <c:v>1464</c:v>
                </c:pt>
                <c:pt idx="152">
                  <c:v>1464</c:v>
                </c:pt>
                <c:pt idx="153">
                  <c:v>1464</c:v>
                </c:pt>
                <c:pt idx="154">
                  <c:v>1464</c:v>
                </c:pt>
                <c:pt idx="155">
                  <c:v>1464</c:v>
                </c:pt>
                <c:pt idx="156">
                  <c:v>1464</c:v>
                </c:pt>
                <c:pt idx="157">
                  <c:v>1464</c:v>
                </c:pt>
                <c:pt idx="158">
                  <c:v>1464</c:v>
                </c:pt>
                <c:pt idx="159">
                  <c:v>1464</c:v>
                </c:pt>
                <c:pt idx="160">
                  <c:v>1464</c:v>
                </c:pt>
                <c:pt idx="161">
                  <c:v>1464</c:v>
                </c:pt>
                <c:pt idx="162">
                  <c:v>1464</c:v>
                </c:pt>
                <c:pt idx="163">
                  <c:v>1464</c:v>
                </c:pt>
                <c:pt idx="164">
                  <c:v>1464</c:v>
                </c:pt>
                <c:pt idx="165">
                  <c:v>1464</c:v>
                </c:pt>
                <c:pt idx="166">
                  <c:v>1464</c:v>
                </c:pt>
                <c:pt idx="167">
                  <c:v>1464</c:v>
                </c:pt>
                <c:pt idx="168">
                  <c:v>1464</c:v>
                </c:pt>
                <c:pt idx="169">
                  <c:v>1464</c:v>
                </c:pt>
                <c:pt idx="170">
                  <c:v>1464</c:v>
                </c:pt>
                <c:pt idx="171">
                  <c:v>1464</c:v>
                </c:pt>
                <c:pt idx="172">
                  <c:v>1464</c:v>
                </c:pt>
                <c:pt idx="173">
                  <c:v>1464</c:v>
                </c:pt>
                <c:pt idx="174">
                  <c:v>1464</c:v>
                </c:pt>
                <c:pt idx="175">
                  <c:v>1464</c:v>
                </c:pt>
                <c:pt idx="176">
                  <c:v>1464</c:v>
                </c:pt>
                <c:pt idx="177">
                  <c:v>1464</c:v>
                </c:pt>
                <c:pt idx="178">
                  <c:v>1464</c:v>
                </c:pt>
                <c:pt idx="179">
                  <c:v>1464</c:v>
                </c:pt>
                <c:pt idx="180">
                  <c:v>1464</c:v>
                </c:pt>
                <c:pt idx="181">
                  <c:v>1464</c:v>
                </c:pt>
                <c:pt idx="182">
                  <c:v>1464</c:v>
                </c:pt>
                <c:pt idx="183">
                  <c:v>1464</c:v>
                </c:pt>
                <c:pt idx="184">
                  <c:v>1464</c:v>
                </c:pt>
                <c:pt idx="185">
                  <c:v>1464</c:v>
                </c:pt>
                <c:pt idx="186">
                  <c:v>1464</c:v>
                </c:pt>
                <c:pt idx="187">
                  <c:v>1464</c:v>
                </c:pt>
                <c:pt idx="188">
                  <c:v>1464</c:v>
                </c:pt>
                <c:pt idx="189">
                  <c:v>1464</c:v>
                </c:pt>
                <c:pt idx="190">
                  <c:v>1464</c:v>
                </c:pt>
                <c:pt idx="191">
                  <c:v>1464</c:v>
                </c:pt>
                <c:pt idx="192">
                  <c:v>1464</c:v>
                </c:pt>
                <c:pt idx="193">
                  <c:v>1464</c:v>
                </c:pt>
                <c:pt idx="194">
                  <c:v>1464</c:v>
                </c:pt>
                <c:pt idx="195">
                  <c:v>1464</c:v>
                </c:pt>
                <c:pt idx="196">
                  <c:v>1464</c:v>
                </c:pt>
                <c:pt idx="197">
                  <c:v>1464</c:v>
                </c:pt>
                <c:pt idx="198">
                  <c:v>1464</c:v>
                </c:pt>
                <c:pt idx="199">
                  <c:v>1464</c:v>
                </c:pt>
                <c:pt idx="200">
                  <c:v>1464</c:v>
                </c:pt>
                <c:pt idx="201">
                  <c:v>1464</c:v>
                </c:pt>
                <c:pt idx="202">
                  <c:v>1464</c:v>
                </c:pt>
                <c:pt idx="203">
                  <c:v>1464</c:v>
                </c:pt>
                <c:pt idx="204">
                  <c:v>1464</c:v>
                </c:pt>
                <c:pt idx="205">
                  <c:v>1464</c:v>
                </c:pt>
                <c:pt idx="206">
                  <c:v>1464</c:v>
                </c:pt>
                <c:pt idx="207">
                  <c:v>1464</c:v>
                </c:pt>
                <c:pt idx="208">
                  <c:v>1464</c:v>
                </c:pt>
                <c:pt idx="209">
                  <c:v>1464</c:v>
                </c:pt>
                <c:pt idx="210">
                  <c:v>1464</c:v>
                </c:pt>
                <c:pt idx="211">
                  <c:v>1464</c:v>
                </c:pt>
                <c:pt idx="212">
                  <c:v>1464</c:v>
                </c:pt>
                <c:pt idx="213">
                  <c:v>1464</c:v>
                </c:pt>
                <c:pt idx="214">
                  <c:v>1464</c:v>
                </c:pt>
                <c:pt idx="215">
                  <c:v>1464</c:v>
                </c:pt>
                <c:pt idx="216">
                  <c:v>1464</c:v>
                </c:pt>
                <c:pt idx="217">
                  <c:v>1464</c:v>
                </c:pt>
              </c:numCache>
            </c:numRef>
          </c:val>
        </c:ser>
        <c:ser>
          <c:idx val="2"/>
          <c:order val="2"/>
          <c:tx>
            <c:strRef>
              <c:f>NSAIDs!$D$1</c:f>
              <c:strCache>
                <c:ptCount val="1"/>
                <c:pt idx="0">
                  <c:v>Wales average</c:v>
                </c:pt>
              </c:strCache>
            </c:strRef>
          </c:tx>
          <c:marker>
            <c:symbol val="none"/>
          </c:marker>
          <c:val>
            <c:numRef>
              <c:f>NSAIDs!$D$2:$D$219</c:f>
              <c:numCache>
                <c:formatCode>#,##0</c:formatCode>
                <c:ptCount val="218"/>
                <c:pt idx="0">
                  <c:v>1835</c:v>
                </c:pt>
                <c:pt idx="1">
                  <c:v>1835</c:v>
                </c:pt>
                <c:pt idx="2">
                  <c:v>1835</c:v>
                </c:pt>
                <c:pt idx="3">
                  <c:v>1835</c:v>
                </c:pt>
                <c:pt idx="4">
                  <c:v>1835</c:v>
                </c:pt>
                <c:pt idx="5">
                  <c:v>1835</c:v>
                </c:pt>
                <c:pt idx="6">
                  <c:v>1835</c:v>
                </c:pt>
                <c:pt idx="7">
                  <c:v>1835</c:v>
                </c:pt>
                <c:pt idx="8">
                  <c:v>1835</c:v>
                </c:pt>
                <c:pt idx="9">
                  <c:v>1835</c:v>
                </c:pt>
                <c:pt idx="10">
                  <c:v>1835</c:v>
                </c:pt>
                <c:pt idx="11">
                  <c:v>1835</c:v>
                </c:pt>
                <c:pt idx="12">
                  <c:v>1835</c:v>
                </c:pt>
                <c:pt idx="13">
                  <c:v>1835</c:v>
                </c:pt>
                <c:pt idx="14">
                  <c:v>1835</c:v>
                </c:pt>
                <c:pt idx="15">
                  <c:v>1835</c:v>
                </c:pt>
                <c:pt idx="16">
                  <c:v>1835</c:v>
                </c:pt>
                <c:pt idx="17">
                  <c:v>1835</c:v>
                </c:pt>
                <c:pt idx="18">
                  <c:v>1835</c:v>
                </c:pt>
                <c:pt idx="19">
                  <c:v>1835</c:v>
                </c:pt>
                <c:pt idx="20">
                  <c:v>1835</c:v>
                </c:pt>
                <c:pt idx="21">
                  <c:v>1835</c:v>
                </c:pt>
                <c:pt idx="22">
                  <c:v>1835</c:v>
                </c:pt>
                <c:pt idx="23">
                  <c:v>1835</c:v>
                </c:pt>
                <c:pt idx="24">
                  <c:v>1835</c:v>
                </c:pt>
                <c:pt idx="25">
                  <c:v>1835</c:v>
                </c:pt>
                <c:pt idx="26">
                  <c:v>1835</c:v>
                </c:pt>
                <c:pt idx="27">
                  <c:v>1835</c:v>
                </c:pt>
                <c:pt idx="28">
                  <c:v>1835</c:v>
                </c:pt>
                <c:pt idx="29">
                  <c:v>1835</c:v>
                </c:pt>
                <c:pt idx="30">
                  <c:v>1835</c:v>
                </c:pt>
                <c:pt idx="31">
                  <c:v>1835</c:v>
                </c:pt>
                <c:pt idx="32">
                  <c:v>1835</c:v>
                </c:pt>
                <c:pt idx="33">
                  <c:v>1835</c:v>
                </c:pt>
                <c:pt idx="34">
                  <c:v>1835</c:v>
                </c:pt>
                <c:pt idx="35">
                  <c:v>1835</c:v>
                </c:pt>
                <c:pt idx="36">
                  <c:v>1835</c:v>
                </c:pt>
                <c:pt idx="37">
                  <c:v>1835</c:v>
                </c:pt>
                <c:pt idx="38">
                  <c:v>1835</c:v>
                </c:pt>
                <c:pt idx="39">
                  <c:v>1835</c:v>
                </c:pt>
                <c:pt idx="40">
                  <c:v>1835</c:v>
                </c:pt>
                <c:pt idx="41">
                  <c:v>1835</c:v>
                </c:pt>
                <c:pt idx="42">
                  <c:v>1835</c:v>
                </c:pt>
                <c:pt idx="43">
                  <c:v>1835</c:v>
                </c:pt>
                <c:pt idx="44">
                  <c:v>1835</c:v>
                </c:pt>
                <c:pt idx="45">
                  <c:v>1835</c:v>
                </c:pt>
                <c:pt idx="46">
                  <c:v>1835</c:v>
                </c:pt>
                <c:pt idx="47">
                  <c:v>1835</c:v>
                </c:pt>
                <c:pt idx="48">
                  <c:v>1835</c:v>
                </c:pt>
                <c:pt idx="49">
                  <c:v>1835</c:v>
                </c:pt>
                <c:pt idx="50">
                  <c:v>1835</c:v>
                </c:pt>
                <c:pt idx="51">
                  <c:v>1835</c:v>
                </c:pt>
                <c:pt idx="52">
                  <c:v>1835</c:v>
                </c:pt>
                <c:pt idx="53">
                  <c:v>1835</c:v>
                </c:pt>
                <c:pt idx="54">
                  <c:v>1835</c:v>
                </c:pt>
                <c:pt idx="55">
                  <c:v>1835</c:v>
                </c:pt>
                <c:pt idx="56">
                  <c:v>1835</c:v>
                </c:pt>
                <c:pt idx="57">
                  <c:v>1835</c:v>
                </c:pt>
                <c:pt idx="58">
                  <c:v>1835</c:v>
                </c:pt>
                <c:pt idx="59">
                  <c:v>1835</c:v>
                </c:pt>
                <c:pt idx="60">
                  <c:v>1835</c:v>
                </c:pt>
                <c:pt idx="61">
                  <c:v>1835</c:v>
                </c:pt>
                <c:pt idx="62">
                  <c:v>1835</c:v>
                </c:pt>
                <c:pt idx="63">
                  <c:v>1835</c:v>
                </c:pt>
                <c:pt idx="64">
                  <c:v>1835</c:v>
                </c:pt>
                <c:pt idx="65">
                  <c:v>1835</c:v>
                </c:pt>
                <c:pt idx="66">
                  <c:v>1835</c:v>
                </c:pt>
                <c:pt idx="67">
                  <c:v>1835</c:v>
                </c:pt>
                <c:pt idx="68">
                  <c:v>1835</c:v>
                </c:pt>
                <c:pt idx="69">
                  <c:v>1835</c:v>
                </c:pt>
                <c:pt idx="70">
                  <c:v>1835</c:v>
                </c:pt>
                <c:pt idx="71">
                  <c:v>1835</c:v>
                </c:pt>
                <c:pt idx="72">
                  <c:v>1835</c:v>
                </c:pt>
                <c:pt idx="73">
                  <c:v>1835</c:v>
                </c:pt>
                <c:pt idx="74">
                  <c:v>1835</c:v>
                </c:pt>
                <c:pt idx="75">
                  <c:v>1835</c:v>
                </c:pt>
                <c:pt idx="76">
                  <c:v>1835</c:v>
                </c:pt>
                <c:pt idx="77">
                  <c:v>1835</c:v>
                </c:pt>
                <c:pt idx="78">
                  <c:v>1835</c:v>
                </c:pt>
                <c:pt idx="79">
                  <c:v>1835</c:v>
                </c:pt>
                <c:pt idx="80">
                  <c:v>1835</c:v>
                </c:pt>
                <c:pt idx="81">
                  <c:v>1835</c:v>
                </c:pt>
                <c:pt idx="82">
                  <c:v>1835</c:v>
                </c:pt>
                <c:pt idx="83">
                  <c:v>1835</c:v>
                </c:pt>
                <c:pt idx="84">
                  <c:v>1835</c:v>
                </c:pt>
                <c:pt idx="85">
                  <c:v>1835</c:v>
                </c:pt>
                <c:pt idx="86">
                  <c:v>1835</c:v>
                </c:pt>
                <c:pt idx="87">
                  <c:v>1835</c:v>
                </c:pt>
                <c:pt idx="88">
                  <c:v>1835</c:v>
                </c:pt>
                <c:pt idx="89">
                  <c:v>1835</c:v>
                </c:pt>
                <c:pt idx="90">
                  <c:v>1835</c:v>
                </c:pt>
                <c:pt idx="91">
                  <c:v>1835</c:v>
                </c:pt>
                <c:pt idx="92">
                  <c:v>1835</c:v>
                </c:pt>
                <c:pt idx="93">
                  <c:v>1835</c:v>
                </c:pt>
                <c:pt idx="94">
                  <c:v>1835</c:v>
                </c:pt>
                <c:pt idx="95">
                  <c:v>1835</c:v>
                </c:pt>
                <c:pt idx="96">
                  <c:v>1835</c:v>
                </c:pt>
                <c:pt idx="97">
                  <c:v>1835</c:v>
                </c:pt>
                <c:pt idx="98">
                  <c:v>1835</c:v>
                </c:pt>
                <c:pt idx="99">
                  <c:v>1835</c:v>
                </c:pt>
                <c:pt idx="100">
                  <c:v>1835</c:v>
                </c:pt>
                <c:pt idx="101">
                  <c:v>1835</c:v>
                </c:pt>
                <c:pt idx="102">
                  <c:v>1835</c:v>
                </c:pt>
                <c:pt idx="103">
                  <c:v>1835</c:v>
                </c:pt>
                <c:pt idx="104">
                  <c:v>1835</c:v>
                </c:pt>
                <c:pt idx="105">
                  <c:v>1835</c:v>
                </c:pt>
                <c:pt idx="106">
                  <c:v>1835</c:v>
                </c:pt>
                <c:pt idx="107">
                  <c:v>1835</c:v>
                </c:pt>
                <c:pt idx="108">
                  <c:v>1835</c:v>
                </c:pt>
                <c:pt idx="109">
                  <c:v>1835</c:v>
                </c:pt>
                <c:pt idx="110">
                  <c:v>1835</c:v>
                </c:pt>
                <c:pt idx="111">
                  <c:v>1835</c:v>
                </c:pt>
                <c:pt idx="112">
                  <c:v>1835</c:v>
                </c:pt>
                <c:pt idx="113">
                  <c:v>1835</c:v>
                </c:pt>
                <c:pt idx="114">
                  <c:v>1835</c:v>
                </c:pt>
                <c:pt idx="115">
                  <c:v>1835</c:v>
                </c:pt>
                <c:pt idx="116">
                  <c:v>1835</c:v>
                </c:pt>
                <c:pt idx="117">
                  <c:v>1835</c:v>
                </c:pt>
                <c:pt idx="118">
                  <c:v>1835</c:v>
                </c:pt>
                <c:pt idx="119">
                  <c:v>1835</c:v>
                </c:pt>
                <c:pt idx="120">
                  <c:v>1835</c:v>
                </c:pt>
                <c:pt idx="121">
                  <c:v>1835</c:v>
                </c:pt>
                <c:pt idx="122">
                  <c:v>1835</c:v>
                </c:pt>
                <c:pt idx="123">
                  <c:v>1835</c:v>
                </c:pt>
                <c:pt idx="124">
                  <c:v>1835</c:v>
                </c:pt>
                <c:pt idx="125">
                  <c:v>1835</c:v>
                </c:pt>
                <c:pt idx="126">
                  <c:v>1835</c:v>
                </c:pt>
                <c:pt idx="127">
                  <c:v>1835</c:v>
                </c:pt>
                <c:pt idx="128">
                  <c:v>1835</c:v>
                </c:pt>
                <c:pt idx="129">
                  <c:v>1835</c:v>
                </c:pt>
                <c:pt idx="130">
                  <c:v>1835</c:v>
                </c:pt>
                <c:pt idx="131">
                  <c:v>1835</c:v>
                </c:pt>
                <c:pt idx="132">
                  <c:v>1835</c:v>
                </c:pt>
                <c:pt idx="133">
                  <c:v>1835</c:v>
                </c:pt>
                <c:pt idx="134">
                  <c:v>1835</c:v>
                </c:pt>
                <c:pt idx="135">
                  <c:v>1835</c:v>
                </c:pt>
                <c:pt idx="136">
                  <c:v>1835</c:v>
                </c:pt>
                <c:pt idx="137">
                  <c:v>1835</c:v>
                </c:pt>
                <c:pt idx="138">
                  <c:v>1835</c:v>
                </c:pt>
                <c:pt idx="139">
                  <c:v>1835</c:v>
                </c:pt>
                <c:pt idx="140">
                  <c:v>1835</c:v>
                </c:pt>
                <c:pt idx="141">
                  <c:v>1835</c:v>
                </c:pt>
                <c:pt idx="142">
                  <c:v>1835</c:v>
                </c:pt>
                <c:pt idx="143">
                  <c:v>1835</c:v>
                </c:pt>
                <c:pt idx="144">
                  <c:v>1835</c:v>
                </c:pt>
                <c:pt idx="145">
                  <c:v>1835</c:v>
                </c:pt>
                <c:pt idx="146">
                  <c:v>1835</c:v>
                </c:pt>
                <c:pt idx="147">
                  <c:v>1835</c:v>
                </c:pt>
                <c:pt idx="148">
                  <c:v>1835</c:v>
                </c:pt>
                <c:pt idx="149">
                  <c:v>1835</c:v>
                </c:pt>
                <c:pt idx="150">
                  <c:v>1835</c:v>
                </c:pt>
                <c:pt idx="151">
                  <c:v>1835</c:v>
                </c:pt>
                <c:pt idx="152">
                  <c:v>1835</c:v>
                </c:pt>
                <c:pt idx="153">
                  <c:v>1835</c:v>
                </c:pt>
                <c:pt idx="154">
                  <c:v>1835</c:v>
                </c:pt>
                <c:pt idx="155">
                  <c:v>1835</c:v>
                </c:pt>
                <c:pt idx="156">
                  <c:v>1835</c:v>
                </c:pt>
                <c:pt idx="157">
                  <c:v>1835</c:v>
                </c:pt>
                <c:pt idx="158">
                  <c:v>1835</c:v>
                </c:pt>
                <c:pt idx="159">
                  <c:v>1835</c:v>
                </c:pt>
                <c:pt idx="160">
                  <c:v>1835</c:v>
                </c:pt>
                <c:pt idx="161">
                  <c:v>1835</c:v>
                </c:pt>
                <c:pt idx="162">
                  <c:v>1835</c:v>
                </c:pt>
                <c:pt idx="163">
                  <c:v>1835</c:v>
                </c:pt>
                <c:pt idx="164">
                  <c:v>1835</c:v>
                </c:pt>
                <c:pt idx="165">
                  <c:v>1835</c:v>
                </c:pt>
                <c:pt idx="166">
                  <c:v>1835</c:v>
                </c:pt>
                <c:pt idx="167">
                  <c:v>1835</c:v>
                </c:pt>
                <c:pt idx="168">
                  <c:v>1835</c:v>
                </c:pt>
                <c:pt idx="169">
                  <c:v>1835</c:v>
                </c:pt>
                <c:pt idx="170">
                  <c:v>1835</c:v>
                </c:pt>
                <c:pt idx="171">
                  <c:v>1835</c:v>
                </c:pt>
                <c:pt idx="172">
                  <c:v>1835</c:v>
                </c:pt>
                <c:pt idx="173">
                  <c:v>1835</c:v>
                </c:pt>
                <c:pt idx="174">
                  <c:v>1835</c:v>
                </c:pt>
                <c:pt idx="175">
                  <c:v>1835</c:v>
                </c:pt>
                <c:pt idx="176">
                  <c:v>1835</c:v>
                </c:pt>
                <c:pt idx="177">
                  <c:v>1835</c:v>
                </c:pt>
                <c:pt idx="178">
                  <c:v>1835</c:v>
                </c:pt>
                <c:pt idx="179">
                  <c:v>1835</c:v>
                </c:pt>
                <c:pt idx="180">
                  <c:v>1835</c:v>
                </c:pt>
                <c:pt idx="181">
                  <c:v>1835</c:v>
                </c:pt>
                <c:pt idx="182">
                  <c:v>1835</c:v>
                </c:pt>
                <c:pt idx="183">
                  <c:v>1835</c:v>
                </c:pt>
                <c:pt idx="184">
                  <c:v>1835</c:v>
                </c:pt>
                <c:pt idx="185">
                  <c:v>1835</c:v>
                </c:pt>
                <c:pt idx="186">
                  <c:v>1835</c:v>
                </c:pt>
                <c:pt idx="187">
                  <c:v>1835</c:v>
                </c:pt>
                <c:pt idx="188">
                  <c:v>1835</c:v>
                </c:pt>
                <c:pt idx="189">
                  <c:v>1835</c:v>
                </c:pt>
                <c:pt idx="190">
                  <c:v>1835</c:v>
                </c:pt>
                <c:pt idx="191">
                  <c:v>1835</c:v>
                </c:pt>
                <c:pt idx="192">
                  <c:v>1835</c:v>
                </c:pt>
                <c:pt idx="193">
                  <c:v>1835</c:v>
                </c:pt>
                <c:pt idx="194">
                  <c:v>1835</c:v>
                </c:pt>
                <c:pt idx="195">
                  <c:v>1835</c:v>
                </c:pt>
                <c:pt idx="196">
                  <c:v>1835</c:v>
                </c:pt>
                <c:pt idx="197">
                  <c:v>1835</c:v>
                </c:pt>
                <c:pt idx="198">
                  <c:v>1835</c:v>
                </c:pt>
                <c:pt idx="199">
                  <c:v>1835</c:v>
                </c:pt>
                <c:pt idx="200">
                  <c:v>1835</c:v>
                </c:pt>
                <c:pt idx="201">
                  <c:v>1835</c:v>
                </c:pt>
                <c:pt idx="202">
                  <c:v>1835</c:v>
                </c:pt>
                <c:pt idx="203">
                  <c:v>1835</c:v>
                </c:pt>
                <c:pt idx="204">
                  <c:v>1835</c:v>
                </c:pt>
                <c:pt idx="205">
                  <c:v>1835</c:v>
                </c:pt>
                <c:pt idx="206">
                  <c:v>1835</c:v>
                </c:pt>
                <c:pt idx="207">
                  <c:v>1835</c:v>
                </c:pt>
                <c:pt idx="208">
                  <c:v>1835</c:v>
                </c:pt>
                <c:pt idx="209">
                  <c:v>1835</c:v>
                </c:pt>
                <c:pt idx="210">
                  <c:v>1835</c:v>
                </c:pt>
                <c:pt idx="211">
                  <c:v>1835</c:v>
                </c:pt>
                <c:pt idx="212">
                  <c:v>1835</c:v>
                </c:pt>
                <c:pt idx="213">
                  <c:v>1835</c:v>
                </c:pt>
                <c:pt idx="214">
                  <c:v>1835</c:v>
                </c:pt>
                <c:pt idx="215">
                  <c:v>1835</c:v>
                </c:pt>
                <c:pt idx="216">
                  <c:v>1835</c:v>
                </c:pt>
                <c:pt idx="217">
                  <c:v>1835</c:v>
                </c:pt>
              </c:numCache>
            </c:numRef>
          </c:val>
        </c:ser>
        <c:marker val="1"/>
        <c:axId val="70600960"/>
        <c:axId val="70623616"/>
      </c:lineChart>
      <c:catAx>
        <c:axId val="70600960"/>
        <c:scaling>
          <c:orientation val="minMax"/>
        </c:scaling>
        <c:delete val="1"/>
        <c:axPos val="b"/>
        <c:title>
          <c:tx>
            <c:rich>
              <a:bodyPr/>
              <a:lstStyle/>
              <a:p>
                <a:pPr>
                  <a:defRPr sz="800">
                    <a:latin typeface="Arial" pitchFamily="34" charset="0"/>
                    <a:cs typeface="Arial" pitchFamily="34" charset="0"/>
                  </a:defRPr>
                </a:pPr>
                <a:r>
                  <a:rPr lang="en-US" sz="800">
                    <a:latin typeface="Arial" pitchFamily="34" charset="0"/>
                    <a:cs typeface="Arial" pitchFamily="34" charset="0"/>
                  </a:rPr>
                  <a:t>CCG / HB</a:t>
                </a:r>
              </a:p>
            </c:rich>
          </c:tx>
          <c:layout>
            <c:manualLayout>
              <c:xMode val="edge"/>
              <c:yMode val="edge"/>
              <c:x val="0.50791595705035508"/>
              <c:y val="0.9640264543130368"/>
            </c:manualLayout>
          </c:layout>
        </c:title>
        <c:tickLblPos val="none"/>
        <c:crossAx val="70623616"/>
        <c:crosses val="autoZero"/>
        <c:auto val="1"/>
        <c:lblAlgn val="ctr"/>
        <c:lblOffset val="100"/>
      </c:catAx>
      <c:valAx>
        <c:axId val="70623616"/>
        <c:scaling>
          <c:orientation val="minMax"/>
        </c:scaling>
        <c:axPos val="l"/>
        <c:majorGridlines/>
        <c:title>
          <c:tx>
            <c:rich>
              <a:bodyPr rot="-5400000" vert="horz"/>
              <a:lstStyle/>
              <a:p>
                <a:pPr>
                  <a:defRPr sz="800">
                    <a:latin typeface="Arial" pitchFamily="34" charset="0"/>
                    <a:cs typeface="Arial" pitchFamily="34" charset="0"/>
                  </a:defRPr>
                </a:pPr>
                <a:r>
                  <a:rPr lang="en-US" sz="800">
                    <a:latin typeface="Arial" pitchFamily="34" charset="0"/>
                    <a:cs typeface="Arial" pitchFamily="34" charset="0"/>
                  </a:rPr>
                  <a:t>ADQs  / 1,000 STAR-PUs</a:t>
                </a:r>
              </a:p>
            </c:rich>
          </c:tx>
        </c:title>
        <c:numFmt formatCode="#,##0" sourceLinked="0"/>
        <c:tickLblPos val="nextTo"/>
        <c:txPr>
          <a:bodyPr/>
          <a:lstStyle/>
          <a:p>
            <a:pPr>
              <a:defRPr sz="800">
                <a:latin typeface="Arial" pitchFamily="34" charset="0"/>
                <a:cs typeface="Arial" pitchFamily="34" charset="0"/>
              </a:defRPr>
            </a:pPr>
            <a:endParaRPr lang="en-US"/>
          </a:p>
        </c:txPr>
        <c:crossAx val="70600960"/>
        <c:crosses val="autoZero"/>
        <c:crossBetween val="between"/>
      </c:valAx>
    </c:plotArea>
    <c:legend>
      <c:legendPos val="l"/>
      <c:legendEntry>
        <c:idx val="0"/>
        <c:delete val="1"/>
      </c:legendEntry>
      <c:layout>
        <c:manualLayout>
          <c:xMode val="edge"/>
          <c:yMode val="edge"/>
          <c:x val="0.13249278194510244"/>
          <c:y val="0.19238168336319"/>
          <c:w val="0.15699034133104831"/>
          <c:h val="7.5618136854692139E-2"/>
        </c:manualLayout>
      </c:layout>
      <c:overlay val="1"/>
      <c:txPr>
        <a:bodyPr/>
        <a:lstStyle/>
        <a:p>
          <a:pPr>
            <a:defRPr sz="900">
              <a:latin typeface="Arial" pitchFamily="34" charset="0"/>
              <a:cs typeface="Arial" pitchFamily="34" charset="0"/>
            </a:defRPr>
          </a:pPr>
          <a:endParaRPr lang="en-US"/>
        </a:p>
      </c:txPr>
    </c:legend>
    <c:plotVisOnly val="1"/>
    <c:dispBlanksAs val="gap"/>
  </c:chart>
  <c:spPr>
    <a:ln>
      <a:noFill/>
    </a:ln>
  </c:sp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9.7465385870842566E-2"/>
          <c:y val="3.5759190084851601E-2"/>
          <c:w val="0.89024146941260152"/>
          <c:h val="0.9219946463782922"/>
        </c:manualLayout>
      </c:layout>
      <c:barChart>
        <c:barDir val="col"/>
        <c:grouping val="clustered"/>
        <c:ser>
          <c:idx val="0"/>
          <c:order val="0"/>
          <c:tx>
            <c:strRef>
              <c:f>'Ibuprofen and naproxen'!$B$3</c:f>
              <c:strCache>
                <c:ptCount val="1"/>
                <c:pt idx="0">
                  <c:v>Ibuprofen and naproxen as a percentage of NSAID items %</c:v>
                </c:pt>
              </c:strCache>
            </c:strRef>
          </c:tx>
          <c:spPr>
            <a:solidFill>
              <a:schemeClr val="tx2">
                <a:lumMod val="60000"/>
                <a:lumOff val="40000"/>
              </a:schemeClr>
            </a:solidFill>
            <a:ln>
              <a:noFill/>
            </a:ln>
          </c:spPr>
          <c:dPt>
            <c:idx val="14"/>
            <c:spPr>
              <a:solidFill>
                <a:srgbClr val="558ED5"/>
              </a:solidFill>
              <a:ln>
                <a:noFill/>
              </a:ln>
            </c:spPr>
          </c:dPt>
          <c:dPt>
            <c:idx val="21"/>
            <c:spPr>
              <a:solidFill>
                <a:srgbClr val="558ED5"/>
              </a:solidFill>
              <a:ln>
                <a:noFill/>
              </a:ln>
            </c:spPr>
          </c:dPt>
          <c:dPt>
            <c:idx val="26"/>
            <c:spPr>
              <a:solidFill>
                <a:schemeClr val="tx1"/>
              </a:solidFill>
              <a:ln>
                <a:noFill/>
              </a:ln>
            </c:spPr>
          </c:dPt>
          <c:dPt>
            <c:idx val="30"/>
            <c:spPr>
              <a:solidFill>
                <a:srgbClr val="558ED5"/>
              </a:solidFill>
              <a:ln>
                <a:noFill/>
              </a:ln>
            </c:spPr>
          </c:dPt>
          <c:dPt>
            <c:idx val="37"/>
            <c:spPr>
              <a:solidFill>
                <a:schemeClr val="tx1"/>
              </a:solidFill>
              <a:ln>
                <a:noFill/>
              </a:ln>
            </c:spPr>
          </c:dPt>
          <c:dPt>
            <c:idx val="42"/>
            <c:spPr>
              <a:solidFill>
                <a:srgbClr val="558ED5"/>
              </a:solidFill>
              <a:ln>
                <a:noFill/>
              </a:ln>
            </c:spPr>
          </c:dPt>
          <c:dPt>
            <c:idx val="43"/>
            <c:spPr>
              <a:solidFill>
                <a:srgbClr val="558ED5"/>
              </a:solidFill>
              <a:ln>
                <a:noFill/>
              </a:ln>
            </c:spPr>
          </c:dPt>
          <c:dPt>
            <c:idx val="44"/>
            <c:spPr>
              <a:solidFill>
                <a:srgbClr val="558ED5"/>
              </a:solidFill>
              <a:ln>
                <a:noFill/>
              </a:ln>
            </c:spPr>
          </c:dPt>
          <c:dPt>
            <c:idx val="45"/>
            <c:spPr>
              <a:solidFill>
                <a:srgbClr val="558ED5"/>
              </a:solidFill>
              <a:ln>
                <a:noFill/>
              </a:ln>
            </c:spPr>
          </c:dPt>
          <c:dPt>
            <c:idx val="56"/>
            <c:spPr>
              <a:solidFill>
                <a:srgbClr val="558ED5"/>
              </a:solidFill>
              <a:ln>
                <a:noFill/>
              </a:ln>
            </c:spPr>
          </c:dPt>
          <c:dPt>
            <c:idx val="59"/>
            <c:spPr>
              <a:solidFill>
                <a:srgbClr val="558ED5"/>
              </a:solidFill>
              <a:ln>
                <a:noFill/>
              </a:ln>
            </c:spPr>
          </c:dPt>
          <c:dPt>
            <c:idx val="60"/>
            <c:spPr>
              <a:solidFill>
                <a:schemeClr val="tx1"/>
              </a:solidFill>
              <a:ln>
                <a:noFill/>
              </a:ln>
            </c:spPr>
          </c:dPt>
          <c:dPt>
            <c:idx val="64"/>
            <c:spPr>
              <a:solidFill>
                <a:srgbClr val="558ED5"/>
              </a:solidFill>
              <a:ln>
                <a:noFill/>
              </a:ln>
            </c:spPr>
          </c:dPt>
          <c:dPt>
            <c:idx val="67"/>
            <c:spPr>
              <a:solidFill>
                <a:srgbClr val="558ED5"/>
              </a:solidFill>
              <a:ln>
                <a:noFill/>
              </a:ln>
            </c:spPr>
          </c:dPt>
          <c:dPt>
            <c:idx val="70"/>
            <c:spPr>
              <a:solidFill>
                <a:srgbClr val="558ED5"/>
              </a:solidFill>
              <a:ln>
                <a:noFill/>
              </a:ln>
            </c:spPr>
          </c:dPt>
          <c:dPt>
            <c:idx val="74"/>
            <c:spPr>
              <a:solidFill>
                <a:schemeClr val="tx1"/>
              </a:solidFill>
              <a:ln>
                <a:noFill/>
              </a:ln>
            </c:spPr>
          </c:dPt>
          <c:dPt>
            <c:idx val="79"/>
            <c:spPr>
              <a:solidFill>
                <a:schemeClr val="tx1"/>
              </a:solidFill>
              <a:ln>
                <a:noFill/>
              </a:ln>
            </c:spPr>
          </c:dPt>
          <c:dPt>
            <c:idx val="85"/>
            <c:spPr>
              <a:solidFill>
                <a:schemeClr val="tx1"/>
              </a:solidFill>
              <a:ln>
                <a:noFill/>
              </a:ln>
            </c:spPr>
          </c:dPt>
          <c:dPt>
            <c:idx val="123"/>
            <c:spPr>
              <a:solidFill>
                <a:srgbClr val="558ED5"/>
              </a:solidFill>
              <a:ln>
                <a:noFill/>
              </a:ln>
            </c:spPr>
          </c:dPt>
          <c:dPt>
            <c:idx val="126"/>
            <c:spPr>
              <a:solidFill>
                <a:srgbClr val="558ED5"/>
              </a:solidFill>
              <a:ln>
                <a:noFill/>
              </a:ln>
            </c:spPr>
          </c:dPt>
          <c:dPt>
            <c:idx val="127"/>
            <c:spPr>
              <a:solidFill>
                <a:schemeClr val="tx1"/>
              </a:solidFill>
              <a:ln>
                <a:noFill/>
              </a:ln>
            </c:spPr>
          </c:dPt>
          <c:dLbls>
            <c:dLbl>
              <c:idx val="94"/>
              <c:spPr>
                <a:solidFill>
                  <a:schemeClr val="bg1"/>
                </a:solidFill>
              </c:spPr>
              <c:txPr>
                <a:bodyPr rot="-5400000" vert="horz"/>
                <a:lstStyle/>
                <a:p>
                  <a:pPr>
                    <a:defRPr sz="800">
                      <a:latin typeface="Arial" pitchFamily="34" charset="0"/>
                      <a:cs typeface="Arial" pitchFamily="34" charset="0"/>
                    </a:defRPr>
                  </a:pPr>
                  <a:endParaRPr lang="en-US"/>
                </a:p>
              </c:txPr>
            </c:dLbl>
            <c:dLbl>
              <c:idx val="150"/>
              <c:layout>
                <c:manualLayout>
                  <c:x val="-0.31062883791063928"/>
                  <c:y val="-4.8701526946162033E-2"/>
                </c:manualLayout>
              </c:layout>
              <c:tx>
                <c:rich>
                  <a:bodyPr/>
                  <a:lstStyle/>
                  <a:p>
                    <a:r>
                      <a:rPr lang="en-US" sz="800">
                        <a:latin typeface="Arial" pitchFamily="34" charset="0"/>
                        <a:cs typeface="Arial" pitchFamily="34" charset="0"/>
                      </a:rPr>
                      <a:t>Powys</a:t>
                    </a:r>
                  </a:p>
                </c:rich>
              </c:tx>
              <c:showVal val="1"/>
            </c:dLbl>
            <c:dLbl>
              <c:idx val="172"/>
              <c:layout>
                <c:manualLayout>
                  <c:x val="-0.45518826096098453"/>
                  <c:y val="-6.2726343134586832E-2"/>
                </c:manualLayout>
              </c:layout>
              <c:tx>
                <c:rich>
                  <a:bodyPr/>
                  <a:lstStyle/>
                  <a:p>
                    <a:r>
                      <a:rPr lang="en-US" sz="800">
                        <a:latin typeface="Arial" pitchFamily="34" charset="0"/>
                        <a:cs typeface="Arial" pitchFamily="34" charset="0"/>
                      </a:rPr>
                      <a:t>Betsi Cadwaladr</a:t>
                    </a:r>
                  </a:p>
                </c:rich>
              </c:tx>
              <c:showVal val="1"/>
            </c:dLbl>
            <c:dLbl>
              <c:idx val="180"/>
              <c:layout>
                <c:manualLayout>
                  <c:x val="-0.58335833011126648"/>
                  <c:y val="-8.2155324176628561E-2"/>
                </c:manualLayout>
              </c:layout>
              <c:tx>
                <c:rich>
                  <a:bodyPr/>
                  <a:lstStyle/>
                  <a:p>
                    <a:r>
                      <a:rPr lang="en-US" sz="800">
                        <a:latin typeface="Arial" pitchFamily="34" charset="0"/>
                        <a:cs typeface="Arial" pitchFamily="34" charset="0"/>
                      </a:rPr>
                      <a:t>Cardiff and Vale</a:t>
                    </a:r>
                  </a:p>
                </c:rich>
              </c:tx>
              <c:showVal val="1"/>
            </c:dLbl>
            <c:dLbl>
              <c:idx val="197"/>
              <c:layout>
                <c:manualLayout>
                  <c:x val="-0.69809133602176465"/>
                  <c:y val="-0.11203883293746686"/>
                </c:manualLayout>
              </c:layout>
              <c:tx>
                <c:rich>
                  <a:bodyPr/>
                  <a:lstStyle/>
                  <a:p>
                    <a:r>
                      <a:rPr lang="en-US" sz="800">
                        <a:latin typeface="Arial" pitchFamily="34" charset="0"/>
                        <a:cs typeface="Arial" pitchFamily="34" charset="0"/>
                      </a:rPr>
                      <a:t>Cwm Taf</a:t>
                    </a:r>
                  </a:p>
                </c:rich>
              </c:tx>
              <c:showVal val="1"/>
            </c:dLbl>
            <c:delete val="1"/>
            <c:txPr>
              <a:bodyPr rot="-5400000" vert="horz"/>
              <a:lstStyle/>
              <a:p>
                <a:pPr>
                  <a:defRPr sz="800">
                    <a:latin typeface="Arial" pitchFamily="34" charset="0"/>
                    <a:cs typeface="Arial" pitchFamily="34" charset="0"/>
                  </a:defRPr>
                </a:pPr>
                <a:endParaRPr lang="en-US"/>
              </a:p>
            </c:txPr>
          </c:dLbls>
          <c:cat>
            <c:strRef>
              <c:f>'Ibuprofen and naproxen'!$A$4:$A$221</c:f>
              <c:strCache>
                <c:ptCount val="218"/>
                <c:pt idx="0">
                  <c:v>GATESHEAD CCG</c:v>
                </c:pt>
                <c:pt idx="1">
                  <c:v>CAMDEN CCG</c:v>
                </c:pt>
                <c:pt idx="2">
                  <c:v>MANSFIELD &amp; ASHFIELD CCG</c:v>
                </c:pt>
                <c:pt idx="3">
                  <c:v>TOWER HAMLETS CCG</c:v>
                </c:pt>
                <c:pt idx="4">
                  <c:v>SOUTHERN DERBYSHIRE CCG</c:v>
                </c:pt>
                <c:pt idx="5">
                  <c:v>LAMBETH CCG</c:v>
                </c:pt>
                <c:pt idx="6">
                  <c:v>CENTRAL MANCHESTER CCG</c:v>
                </c:pt>
                <c:pt idx="7">
                  <c:v>NEWHAM CCG</c:v>
                </c:pt>
                <c:pt idx="8">
                  <c:v>HARDWICK CCG</c:v>
                </c:pt>
                <c:pt idx="9">
                  <c:v>EALING CCG</c:v>
                </c:pt>
                <c:pt idx="10">
                  <c:v>WYRE FOREST CCG</c:v>
                </c:pt>
                <c:pt idx="11">
                  <c:v>NOTTINGHAM CITY CCG</c:v>
                </c:pt>
                <c:pt idx="12">
                  <c:v>CITY AND HACKNEY CCG</c:v>
                </c:pt>
                <c:pt idx="13">
                  <c:v>SOUTHWARK CCG</c:v>
                </c:pt>
                <c:pt idx="14">
                  <c:v>BIRMINGHAM SOUTH AND CENTRAL CCG</c:v>
                </c:pt>
                <c:pt idx="15">
                  <c:v>HARINGEY CCG</c:v>
                </c:pt>
                <c:pt idx="16">
                  <c:v>TELFORD &amp; WREKIN CCG</c:v>
                </c:pt>
                <c:pt idx="17">
                  <c:v>BRACKNELL AND ASCOT CCG</c:v>
                </c:pt>
                <c:pt idx="18">
                  <c:v>ISLINGTON CCG</c:v>
                </c:pt>
                <c:pt idx="19">
                  <c:v>BRENT CCG</c:v>
                </c:pt>
                <c:pt idx="20">
                  <c:v>STOCKPORT CCG</c:v>
                </c:pt>
                <c:pt idx="21">
                  <c:v>SOLIHULL CCG</c:v>
                </c:pt>
                <c:pt idx="22">
                  <c:v>EASTERN CHESHIRE CCG</c:v>
                </c:pt>
                <c:pt idx="23">
                  <c:v>WEST LONDON (K&amp;C &amp; QPP) CCG</c:v>
                </c:pt>
                <c:pt idx="24">
                  <c:v>SANDWELL AND WEST BIRMINGHAM CCG</c:v>
                </c:pt>
                <c:pt idx="25">
                  <c:v>SLOUGH CCG</c:v>
                </c:pt>
                <c:pt idx="26">
                  <c:v>Cwm Taf</c:v>
                </c:pt>
                <c:pt idx="27">
                  <c:v>MILTON KEYNES CCG</c:v>
                </c:pt>
                <c:pt idx="28">
                  <c:v>WALTHAM FOREST CCG</c:v>
                </c:pt>
                <c:pt idx="29">
                  <c:v>BOLTON CCG</c:v>
                </c:pt>
                <c:pt idx="30">
                  <c:v>DURHAM DALES,EASINGTON &amp; SEDGEFIELD CCG</c:v>
                </c:pt>
                <c:pt idx="31">
                  <c:v>HAMMERSMITH AND FULHAM CCG</c:v>
                </c:pt>
                <c:pt idx="32">
                  <c:v>HARROW CCG</c:v>
                </c:pt>
                <c:pt idx="33">
                  <c:v>KINGSTON CCG</c:v>
                </c:pt>
                <c:pt idx="34">
                  <c:v>BARKING &amp; DAGENHAM CCG</c:v>
                </c:pt>
                <c:pt idx="35">
                  <c:v>DARLINGTON CCG</c:v>
                </c:pt>
                <c:pt idx="36">
                  <c:v>SOUTHPORT AND FORMBY CCG</c:v>
                </c:pt>
                <c:pt idx="37">
                  <c:v>Cardiff And Vale Uni</c:v>
                </c:pt>
                <c:pt idx="38">
                  <c:v>ENFIELD CCG</c:v>
                </c:pt>
                <c:pt idx="39">
                  <c:v>NOTTINGHAM WEST CCG</c:v>
                </c:pt>
                <c:pt idx="40">
                  <c:v>HOUNSLOW CCG</c:v>
                </c:pt>
                <c:pt idx="41">
                  <c:v>NORTH DERBYSHIRE CCG</c:v>
                </c:pt>
                <c:pt idx="42">
                  <c:v>SOUTH TYNESIDE CCG</c:v>
                </c:pt>
                <c:pt idx="43">
                  <c:v>NOTTINGHAM NORTH &amp; EAST CCG</c:v>
                </c:pt>
                <c:pt idx="44">
                  <c:v>WALSALL CCG</c:v>
                </c:pt>
                <c:pt idx="45">
                  <c:v>SOUTH READING CCG</c:v>
                </c:pt>
                <c:pt idx="46">
                  <c:v>GREATER PRESTON CCG</c:v>
                </c:pt>
                <c:pt idx="47">
                  <c:v>HAVERING CCG</c:v>
                </c:pt>
                <c:pt idx="48">
                  <c:v>NORTH DURHAM CCG</c:v>
                </c:pt>
                <c:pt idx="49">
                  <c:v>CROYDON CCG</c:v>
                </c:pt>
                <c:pt idx="50">
                  <c:v>VALE OF YORK CCG</c:v>
                </c:pt>
                <c:pt idx="51">
                  <c:v>EREWASH CCG</c:v>
                </c:pt>
                <c:pt idx="52">
                  <c:v>THURROCK CCG</c:v>
                </c:pt>
                <c:pt idx="53">
                  <c:v>VALE ROYAL CCG</c:v>
                </c:pt>
                <c:pt idx="54">
                  <c:v>BRADFORD DISTRICTS CCG</c:v>
                </c:pt>
                <c:pt idx="55">
                  <c:v>DUDLEY CCG</c:v>
                </c:pt>
                <c:pt idx="56">
                  <c:v>HARTLEPOOL AND STOCKTON-ON-TEES CCG</c:v>
                </c:pt>
                <c:pt idx="57">
                  <c:v>COVENTRY AND RUGBY CCG</c:v>
                </c:pt>
                <c:pt idx="58">
                  <c:v>CHORLEY AND SOUTH RIBBLE CCG</c:v>
                </c:pt>
                <c:pt idx="59">
                  <c:v>BIRMINGHAM CROSSCITY CCG</c:v>
                </c:pt>
                <c:pt idx="60">
                  <c:v>Betsi Cadwaladr Uni</c:v>
                </c:pt>
                <c:pt idx="61">
                  <c:v>SALFORD CCG</c:v>
                </c:pt>
                <c:pt idx="62">
                  <c:v>BLACKPOOL CCG</c:v>
                </c:pt>
                <c:pt idx="63">
                  <c:v>SHEFFIELD CCG</c:v>
                </c:pt>
                <c:pt idx="64">
                  <c:v>BARNSLEY CCG</c:v>
                </c:pt>
                <c:pt idx="65">
                  <c:v>GREENWICH CCG</c:v>
                </c:pt>
                <c:pt idx="66">
                  <c:v>SUNDERLAND CCG</c:v>
                </c:pt>
                <c:pt idx="67">
                  <c:v>BRADFORD CITY CCG</c:v>
                </c:pt>
                <c:pt idx="68">
                  <c:v>GREAT YARMOUTH &amp; WAVENEY CCG</c:v>
                </c:pt>
                <c:pt idx="69">
                  <c:v>CALDERDALE CCG</c:v>
                </c:pt>
                <c:pt idx="70">
                  <c:v>REDBRIDGE CCG</c:v>
                </c:pt>
                <c:pt idx="71">
                  <c:v>HERTS VALLEYS CCG</c:v>
                </c:pt>
                <c:pt idx="72">
                  <c:v>BURY CCG</c:v>
                </c:pt>
                <c:pt idx="73">
                  <c:v>NORTH MANCHESTER CCG</c:v>
                </c:pt>
                <c:pt idx="74">
                  <c:v>Powys Teaching</c:v>
                </c:pt>
                <c:pt idx="75">
                  <c:v>SOUTH TEES CCG</c:v>
                </c:pt>
                <c:pt idx="76">
                  <c:v>EAST STAFFORDSHIRE CCG</c:v>
                </c:pt>
                <c:pt idx="77">
                  <c:v>GREATER HUDDERSFIELD CCG</c:v>
                </c:pt>
                <c:pt idx="78">
                  <c:v>NORTH &amp; WEST READING CCG</c:v>
                </c:pt>
                <c:pt idx="79">
                  <c:v>Aneurin Bevan</c:v>
                </c:pt>
                <c:pt idx="80">
                  <c:v>LEWISHAM CCG</c:v>
                </c:pt>
                <c:pt idx="81">
                  <c:v>NEWARK &amp; SHERWOOD CCG</c:v>
                </c:pt>
                <c:pt idx="82">
                  <c:v>WAKEFIELD CCG</c:v>
                </c:pt>
                <c:pt idx="83">
                  <c:v>NEWBURY AND DISTRICT CCG</c:v>
                </c:pt>
                <c:pt idx="84">
                  <c:v>WIGAN BOROUGH CCG</c:v>
                </c:pt>
                <c:pt idx="85">
                  <c:v>Hywel Dda</c:v>
                </c:pt>
                <c:pt idx="86">
                  <c:v>WANDSWORTH CCG</c:v>
                </c:pt>
                <c:pt idx="87">
                  <c:v>LIVERPOOL CCG</c:v>
                </c:pt>
                <c:pt idx="88">
                  <c:v>ROTHERHAM CCG</c:v>
                </c:pt>
                <c:pt idx="89">
                  <c:v>HEREFORDSHIRE CCG</c:v>
                </c:pt>
                <c:pt idx="90">
                  <c:v>PORTSMOUTH CCG</c:v>
                </c:pt>
                <c:pt idx="91">
                  <c:v>DONCASTER CCG</c:v>
                </c:pt>
                <c:pt idx="92">
                  <c:v>NORTH KIRKLEES CCG</c:v>
                </c:pt>
                <c:pt idx="93">
                  <c:v>EAST LANCASHIRE CCG</c:v>
                </c:pt>
                <c:pt idx="94">
                  <c:v>SURREY HEATH CCG</c:v>
                </c:pt>
                <c:pt idx="95">
                  <c:v>WEST CHESHIRE CCG</c:v>
                </c:pt>
                <c:pt idx="96">
                  <c:v>TAMESIDE AND GLOSSOP CCG</c:v>
                </c:pt>
                <c:pt idx="97">
                  <c:v>RICHMOND CCG</c:v>
                </c:pt>
                <c:pt idx="98">
                  <c:v>AIREDALE, WHARFEDALE AND CRAVEN CCG</c:v>
                </c:pt>
                <c:pt idx="99">
                  <c:v>HULL CCG</c:v>
                </c:pt>
                <c:pt idx="100">
                  <c:v>NORTH WEST SURREY CCG</c:v>
                </c:pt>
                <c:pt idx="101">
                  <c:v>BATH AND NORTH EAST SOMERSET CCG</c:v>
                </c:pt>
                <c:pt idx="102">
                  <c:v>CENTRAL LONDON (WESTMINSTER) CCG</c:v>
                </c:pt>
                <c:pt idx="103">
                  <c:v>BASSETLAW CCG</c:v>
                </c:pt>
                <c:pt idx="104">
                  <c:v>HALTON CCG</c:v>
                </c:pt>
                <c:pt idx="105">
                  <c:v>NORTHUMBERLAND CCG</c:v>
                </c:pt>
                <c:pt idx="106">
                  <c:v>SUTTON CCG</c:v>
                </c:pt>
                <c:pt idx="107">
                  <c:v>BLACKBURN WITH DARWEN CCG</c:v>
                </c:pt>
                <c:pt idx="108">
                  <c:v>LANCASHIRE NORTH CCG</c:v>
                </c:pt>
                <c:pt idx="109">
                  <c:v>HEYWOOD, MIDDLETON &amp; ROCHDALE CCG</c:v>
                </c:pt>
                <c:pt idx="110">
                  <c:v>NORTH EAST HAMPSHIRE AND FARNHAM CCG</c:v>
                </c:pt>
                <c:pt idx="111">
                  <c:v>BEDFORDSHIRE CCG</c:v>
                </c:pt>
                <c:pt idx="112">
                  <c:v>WOLVERHAMPTON CCG</c:v>
                </c:pt>
                <c:pt idx="113">
                  <c:v>REDDITCH AND BROMSGROVE CCG</c:v>
                </c:pt>
                <c:pt idx="114">
                  <c:v>KNOWSLEY CCG</c:v>
                </c:pt>
                <c:pt idx="115">
                  <c:v>SOMERSET CCG</c:v>
                </c:pt>
                <c:pt idx="116">
                  <c:v>NORTH, EAST, WEST DEVON CCG</c:v>
                </c:pt>
                <c:pt idx="117">
                  <c:v>FYLDE &amp; WYRE CCG</c:v>
                </c:pt>
                <c:pt idx="118">
                  <c:v>BRIGHTON &amp; HOVE CCG</c:v>
                </c:pt>
                <c:pt idx="119">
                  <c:v>SOUTH DEVON AND TORBAY CCG</c:v>
                </c:pt>
                <c:pt idx="120">
                  <c:v>SOUTH MANCHESTER CCG</c:v>
                </c:pt>
                <c:pt idx="121">
                  <c:v>RUSHCLIFFE CCG</c:v>
                </c:pt>
                <c:pt idx="122">
                  <c:v>CUMBRIA CCG</c:v>
                </c:pt>
                <c:pt idx="123">
                  <c:v>SOUTH SEFTON CCG</c:v>
                </c:pt>
                <c:pt idx="124">
                  <c:v>NEWCASTLE WEST CCG</c:v>
                </c:pt>
                <c:pt idx="125">
                  <c:v>BROMLEY CCG</c:v>
                </c:pt>
                <c:pt idx="126">
                  <c:v>STOKE ON TRENT CCG</c:v>
                </c:pt>
                <c:pt idx="127">
                  <c:v>Abertawe Bro Morgannwg Uni</c:v>
                </c:pt>
                <c:pt idx="128">
                  <c:v>SOUTH CHESHIRE CCG</c:v>
                </c:pt>
                <c:pt idx="129">
                  <c:v>LEICESTER CITY CCG</c:v>
                </c:pt>
                <c:pt idx="130">
                  <c:v>EASTBOURNE, HAILSHAM AND SEAFORD CCG</c:v>
                </c:pt>
                <c:pt idx="131">
                  <c:v>EAST SURREY CCG</c:v>
                </c:pt>
                <c:pt idx="132">
                  <c:v>CASTLE POINT AND ROCHFORD CCG</c:v>
                </c:pt>
                <c:pt idx="133">
                  <c:v>SE STAFFS &amp; SEISDON PENINSULAR CCG</c:v>
                </c:pt>
                <c:pt idx="134">
                  <c:v>WINDSOR, ASCOT AND MAIDENHEAD CCG</c:v>
                </c:pt>
                <c:pt idx="135">
                  <c:v>WOKINGHAM CCG</c:v>
                </c:pt>
                <c:pt idx="136">
                  <c:v>WARWICKSHIRE NORTH CCG</c:v>
                </c:pt>
                <c:pt idx="137">
                  <c:v>SURREY DOWNS CCG</c:v>
                </c:pt>
                <c:pt idx="138">
                  <c:v>DARTFORD, GRAVESHAM AND SWANLEY CCG</c:v>
                </c:pt>
                <c:pt idx="139">
                  <c:v>NORTH TYNESIDE CCG</c:v>
                </c:pt>
                <c:pt idx="140">
                  <c:v>WEST LANCASHIRE CCG</c:v>
                </c:pt>
                <c:pt idx="141">
                  <c:v>WEST ESSEX CCG</c:v>
                </c:pt>
                <c:pt idx="142">
                  <c:v>SOUTH GLOUCESTERSHIRE CCG</c:v>
                </c:pt>
                <c:pt idx="143">
                  <c:v>HARROGATE AND RURAL DISTRICT CCG</c:v>
                </c:pt>
                <c:pt idx="144">
                  <c:v>SOUTH WEST LINCOLNSHIRE CCG</c:v>
                </c:pt>
                <c:pt idx="145">
                  <c:v>HILLINGDON CCG</c:v>
                </c:pt>
                <c:pt idx="146">
                  <c:v>AYLESBURY VALE CCG</c:v>
                </c:pt>
                <c:pt idx="147">
                  <c:v>SOUTHAMPTON CCG</c:v>
                </c:pt>
                <c:pt idx="148">
                  <c:v>HAMBLETON, RICHMONDSHIRE AND WHITBY CCG</c:v>
                </c:pt>
                <c:pt idx="149">
                  <c:v>GLOUCESTERSHIRE CCG</c:v>
                </c:pt>
                <c:pt idx="150">
                  <c:v>LEEDS SOUTH AND EAST CCG</c:v>
                </c:pt>
                <c:pt idx="151">
                  <c:v>SHROPSHIRE CCG</c:v>
                </c:pt>
                <c:pt idx="152">
                  <c:v>NEWCASTLE NORTH AND EAST CCG</c:v>
                </c:pt>
                <c:pt idx="153">
                  <c:v>SOUTHEND CCG</c:v>
                </c:pt>
                <c:pt idx="154">
                  <c:v>LEEDS NORTH CCG</c:v>
                </c:pt>
                <c:pt idx="155">
                  <c:v>BRISTOL CCG</c:v>
                </c:pt>
                <c:pt idx="156">
                  <c:v>CHILTERN CCG</c:v>
                </c:pt>
                <c:pt idx="157">
                  <c:v>MERTON CCG</c:v>
                </c:pt>
                <c:pt idx="158">
                  <c:v>CRAWLEY CCG</c:v>
                </c:pt>
                <c:pt idx="159">
                  <c:v>BEXLEY CCG</c:v>
                </c:pt>
                <c:pt idx="160">
                  <c:v>NORTH STAFFORDSHIRE CCG</c:v>
                </c:pt>
                <c:pt idx="161">
                  <c:v>ST HELENS CCG</c:v>
                </c:pt>
                <c:pt idx="162">
                  <c:v>SWINDON CCG</c:v>
                </c:pt>
                <c:pt idx="163">
                  <c:v>MEDWAY CCG</c:v>
                </c:pt>
                <c:pt idx="164">
                  <c:v>SWALE CCG</c:v>
                </c:pt>
                <c:pt idx="165">
                  <c:v>WARRINGTON CCG</c:v>
                </c:pt>
                <c:pt idx="166">
                  <c:v>OXFORDSHIRE CCG</c:v>
                </c:pt>
                <c:pt idx="167">
                  <c:v>SOUTH WORCESTERSHIRE CCG</c:v>
                </c:pt>
                <c:pt idx="168">
                  <c:v>LUTON CCG</c:v>
                </c:pt>
                <c:pt idx="169">
                  <c:v>ISLE OF WIGHT CCG</c:v>
                </c:pt>
                <c:pt idx="170">
                  <c:v>OLDHAM CCG</c:v>
                </c:pt>
                <c:pt idx="171">
                  <c:v>KERNOW CCG</c:v>
                </c:pt>
                <c:pt idx="172">
                  <c:v>WILTSHIRE CCG</c:v>
                </c:pt>
                <c:pt idx="173">
                  <c:v>SOUTH EASTERN HAMPSHIRE CCG</c:v>
                </c:pt>
                <c:pt idx="174">
                  <c:v>SCARBOROUGH AND RYEDALE CCG</c:v>
                </c:pt>
                <c:pt idx="175">
                  <c:v>COASTAL WEST SUSSEX CCG</c:v>
                </c:pt>
                <c:pt idx="176">
                  <c:v>EAST RIDING OF YORKSHIRE CCG</c:v>
                </c:pt>
                <c:pt idx="177">
                  <c:v>NORTH SOMERSET CCG</c:v>
                </c:pt>
                <c:pt idx="178">
                  <c:v>LINCOLNSHIRE EAST CCG</c:v>
                </c:pt>
                <c:pt idx="179">
                  <c:v>BARNET CCG</c:v>
                </c:pt>
                <c:pt idx="180">
                  <c:v>SOUTH WARWICKSHIRE CCG</c:v>
                </c:pt>
                <c:pt idx="181">
                  <c:v>CANTERBURY AND COASTAL CCG</c:v>
                </c:pt>
                <c:pt idx="182">
                  <c:v>WIRRAL CCG</c:v>
                </c:pt>
                <c:pt idx="183">
                  <c:v>HORSHAM AND MID SUSSEX CCG</c:v>
                </c:pt>
                <c:pt idx="184">
                  <c:v>NORTH EAST ESSEX CCG</c:v>
                </c:pt>
                <c:pt idx="185">
                  <c:v>LEEDS WEST CCG</c:v>
                </c:pt>
                <c:pt idx="186">
                  <c:v>BASILDON AND BRENTWOOD CCG</c:v>
                </c:pt>
                <c:pt idx="187">
                  <c:v>CANNOCK CHASE CCG</c:v>
                </c:pt>
                <c:pt idx="188">
                  <c:v>FAREHAM AND GOSPORT CCG</c:v>
                </c:pt>
                <c:pt idx="189">
                  <c:v>CAMBRIDGESHIRE AND PETERBOROUGH CCG</c:v>
                </c:pt>
                <c:pt idx="190">
                  <c:v>HIGH WEALD LEWES HAVENS CCG</c:v>
                </c:pt>
                <c:pt idx="191">
                  <c:v>ASHFORD CCG</c:v>
                </c:pt>
                <c:pt idx="192">
                  <c:v>IPSWICH AND EAST SUFFOLK CCG</c:v>
                </c:pt>
                <c:pt idx="193">
                  <c:v>WEST NORFOLK CCG</c:v>
                </c:pt>
                <c:pt idx="194">
                  <c:v>GUILDFORD AND WAVERLEY CCG</c:v>
                </c:pt>
                <c:pt idx="195">
                  <c:v>HASTINGS &amp; ROTHER CCG</c:v>
                </c:pt>
                <c:pt idx="196">
                  <c:v>SOUTH NORFOLK CCG</c:v>
                </c:pt>
                <c:pt idx="197">
                  <c:v>STAFFORD AND SURROUNDS CCG</c:v>
                </c:pt>
                <c:pt idx="198">
                  <c:v>NENE CCG</c:v>
                </c:pt>
                <c:pt idx="199">
                  <c:v>EAST AND NORTH HERTFORDSHIRE CCG</c:v>
                </c:pt>
                <c:pt idx="200">
                  <c:v>NORWICH CCG</c:v>
                </c:pt>
                <c:pt idx="201">
                  <c:v>NORTH HAMPSHIRE CCG</c:v>
                </c:pt>
                <c:pt idx="202">
                  <c:v>WEST HAMPSHIRE CCG</c:v>
                </c:pt>
                <c:pt idx="203">
                  <c:v>WEST LEICESTERSHIRE CCG</c:v>
                </c:pt>
                <c:pt idx="204">
                  <c:v>CORBY CCG</c:v>
                </c:pt>
                <c:pt idx="205">
                  <c:v>SOUTH KENT COAST CCG</c:v>
                </c:pt>
                <c:pt idx="206">
                  <c:v>NORTH EAST LINCOLNSHIRE CCG</c:v>
                </c:pt>
                <c:pt idx="207">
                  <c:v>SOUTH LINCOLNSHIRE CCG</c:v>
                </c:pt>
                <c:pt idx="208">
                  <c:v>WEST KENT CCG</c:v>
                </c:pt>
                <c:pt idx="209">
                  <c:v>LINCOLNSHIRE WEST CCG</c:v>
                </c:pt>
                <c:pt idx="210">
                  <c:v>TRAFFORD CCG</c:v>
                </c:pt>
                <c:pt idx="211">
                  <c:v>NORTH NORFOLK CCG</c:v>
                </c:pt>
                <c:pt idx="212">
                  <c:v>EAST LEICESTERSHIRE AND RUTLAND CCG</c:v>
                </c:pt>
                <c:pt idx="213">
                  <c:v>WEST SUFFOLK CCG</c:v>
                </c:pt>
                <c:pt idx="214">
                  <c:v>DORSET CCG</c:v>
                </c:pt>
                <c:pt idx="215">
                  <c:v>THANET CCG</c:v>
                </c:pt>
                <c:pt idx="216">
                  <c:v>MID ESSEX CCG</c:v>
                </c:pt>
                <c:pt idx="217">
                  <c:v>NORTH LINCOLNSHIRE CCG</c:v>
                </c:pt>
              </c:strCache>
            </c:strRef>
          </c:cat>
          <c:val>
            <c:numRef>
              <c:f>'Ibuprofen and naproxen'!$B$4:$B$221</c:f>
              <c:numCache>
                <c:formatCode>0.00</c:formatCode>
                <c:ptCount val="218"/>
                <c:pt idx="0">
                  <c:v>87.450999999999993</c:v>
                </c:pt>
                <c:pt idx="1">
                  <c:v>86.385999999999981</c:v>
                </c:pt>
                <c:pt idx="2">
                  <c:v>86.194000000000003</c:v>
                </c:pt>
                <c:pt idx="3">
                  <c:v>86.179999999999978</c:v>
                </c:pt>
                <c:pt idx="4">
                  <c:v>85.533000000000001</c:v>
                </c:pt>
                <c:pt idx="5">
                  <c:v>85.391999999999996</c:v>
                </c:pt>
                <c:pt idx="6">
                  <c:v>85.356999999999999</c:v>
                </c:pt>
                <c:pt idx="7">
                  <c:v>85.137</c:v>
                </c:pt>
                <c:pt idx="8">
                  <c:v>84.891000000000005</c:v>
                </c:pt>
                <c:pt idx="9">
                  <c:v>84.837999999999994</c:v>
                </c:pt>
                <c:pt idx="10">
                  <c:v>84.81</c:v>
                </c:pt>
                <c:pt idx="11">
                  <c:v>84.643000000000001</c:v>
                </c:pt>
                <c:pt idx="12">
                  <c:v>84.590999999999994</c:v>
                </c:pt>
                <c:pt idx="13">
                  <c:v>84.304000000000002</c:v>
                </c:pt>
                <c:pt idx="14">
                  <c:v>84.224000000000004</c:v>
                </c:pt>
                <c:pt idx="15">
                  <c:v>84.191999999999993</c:v>
                </c:pt>
                <c:pt idx="16">
                  <c:v>84.126999999999981</c:v>
                </c:pt>
                <c:pt idx="17">
                  <c:v>84.085999999999999</c:v>
                </c:pt>
                <c:pt idx="18">
                  <c:v>84.042000000000002</c:v>
                </c:pt>
                <c:pt idx="19">
                  <c:v>83.843000000000004</c:v>
                </c:pt>
                <c:pt idx="20">
                  <c:v>83.808999999999983</c:v>
                </c:pt>
                <c:pt idx="21">
                  <c:v>83.79</c:v>
                </c:pt>
                <c:pt idx="22">
                  <c:v>83.5</c:v>
                </c:pt>
                <c:pt idx="23">
                  <c:v>83.41400000000003</c:v>
                </c:pt>
                <c:pt idx="24">
                  <c:v>83.36</c:v>
                </c:pt>
                <c:pt idx="25">
                  <c:v>83.3</c:v>
                </c:pt>
                <c:pt idx="26">
                  <c:v>83.28</c:v>
                </c:pt>
                <c:pt idx="27">
                  <c:v>83.25</c:v>
                </c:pt>
                <c:pt idx="28">
                  <c:v>83.127999999999986</c:v>
                </c:pt>
                <c:pt idx="29">
                  <c:v>83.088999999999999</c:v>
                </c:pt>
                <c:pt idx="30">
                  <c:v>82.977000000000004</c:v>
                </c:pt>
                <c:pt idx="31">
                  <c:v>82.881999999999991</c:v>
                </c:pt>
                <c:pt idx="32">
                  <c:v>82.816000000000003</c:v>
                </c:pt>
                <c:pt idx="33">
                  <c:v>82.57</c:v>
                </c:pt>
                <c:pt idx="34">
                  <c:v>82.206000000000003</c:v>
                </c:pt>
                <c:pt idx="35">
                  <c:v>81.968999999999994</c:v>
                </c:pt>
                <c:pt idx="36">
                  <c:v>81.933000000000007</c:v>
                </c:pt>
                <c:pt idx="37">
                  <c:v>81.93</c:v>
                </c:pt>
                <c:pt idx="38">
                  <c:v>81.828000000000003</c:v>
                </c:pt>
                <c:pt idx="39">
                  <c:v>81.802999999999983</c:v>
                </c:pt>
                <c:pt idx="40">
                  <c:v>81.771000000000001</c:v>
                </c:pt>
                <c:pt idx="41">
                  <c:v>81.738</c:v>
                </c:pt>
                <c:pt idx="42">
                  <c:v>81.632999999999981</c:v>
                </c:pt>
                <c:pt idx="43">
                  <c:v>81.614999999999995</c:v>
                </c:pt>
                <c:pt idx="44">
                  <c:v>81.501000000000005</c:v>
                </c:pt>
                <c:pt idx="45">
                  <c:v>81.459000000000003</c:v>
                </c:pt>
                <c:pt idx="46">
                  <c:v>81.437000000000026</c:v>
                </c:pt>
                <c:pt idx="47">
                  <c:v>81.409000000000006</c:v>
                </c:pt>
                <c:pt idx="48">
                  <c:v>81.372999999999976</c:v>
                </c:pt>
                <c:pt idx="49">
                  <c:v>81.356999999999999</c:v>
                </c:pt>
                <c:pt idx="50">
                  <c:v>81.305999999999983</c:v>
                </c:pt>
                <c:pt idx="51">
                  <c:v>81.253</c:v>
                </c:pt>
                <c:pt idx="52">
                  <c:v>81.114999999999995</c:v>
                </c:pt>
                <c:pt idx="53">
                  <c:v>81.066999999999993</c:v>
                </c:pt>
                <c:pt idx="54">
                  <c:v>80.937000000000026</c:v>
                </c:pt>
                <c:pt idx="55">
                  <c:v>80.91700000000003</c:v>
                </c:pt>
                <c:pt idx="56">
                  <c:v>80.715000000000003</c:v>
                </c:pt>
                <c:pt idx="57">
                  <c:v>80.685999999999979</c:v>
                </c:pt>
                <c:pt idx="58">
                  <c:v>80.677999999999983</c:v>
                </c:pt>
                <c:pt idx="59">
                  <c:v>80.533000000000001</c:v>
                </c:pt>
                <c:pt idx="60">
                  <c:v>80.5</c:v>
                </c:pt>
                <c:pt idx="61">
                  <c:v>80.498000000000005</c:v>
                </c:pt>
                <c:pt idx="62">
                  <c:v>80.489999999999995</c:v>
                </c:pt>
                <c:pt idx="63">
                  <c:v>80.427000000000007</c:v>
                </c:pt>
                <c:pt idx="64">
                  <c:v>80.334999999999994</c:v>
                </c:pt>
                <c:pt idx="65">
                  <c:v>80.298000000000002</c:v>
                </c:pt>
                <c:pt idx="66">
                  <c:v>80.277999999999992</c:v>
                </c:pt>
                <c:pt idx="67">
                  <c:v>80.272999999999982</c:v>
                </c:pt>
                <c:pt idx="68">
                  <c:v>80.260000000000005</c:v>
                </c:pt>
                <c:pt idx="69">
                  <c:v>80.114999999999995</c:v>
                </c:pt>
                <c:pt idx="70">
                  <c:v>80.096999999999994</c:v>
                </c:pt>
                <c:pt idx="71">
                  <c:v>80.088999999999999</c:v>
                </c:pt>
                <c:pt idx="72">
                  <c:v>80.049000000000007</c:v>
                </c:pt>
                <c:pt idx="73">
                  <c:v>79.989000000000004</c:v>
                </c:pt>
                <c:pt idx="74">
                  <c:v>79.940000000000026</c:v>
                </c:pt>
                <c:pt idx="75">
                  <c:v>79.933999999999997</c:v>
                </c:pt>
                <c:pt idx="76">
                  <c:v>79.929000000000002</c:v>
                </c:pt>
                <c:pt idx="77">
                  <c:v>79.878999999999976</c:v>
                </c:pt>
                <c:pt idx="78">
                  <c:v>79.85799999999999</c:v>
                </c:pt>
                <c:pt idx="79">
                  <c:v>79.849999999999994</c:v>
                </c:pt>
                <c:pt idx="80">
                  <c:v>79.730999999999995</c:v>
                </c:pt>
                <c:pt idx="81">
                  <c:v>79.711000000000027</c:v>
                </c:pt>
                <c:pt idx="82">
                  <c:v>79.644999999999996</c:v>
                </c:pt>
                <c:pt idx="83">
                  <c:v>79.617000000000004</c:v>
                </c:pt>
                <c:pt idx="84">
                  <c:v>79.588999999999999</c:v>
                </c:pt>
                <c:pt idx="85">
                  <c:v>79.47</c:v>
                </c:pt>
                <c:pt idx="86">
                  <c:v>79.394999999999996</c:v>
                </c:pt>
                <c:pt idx="87">
                  <c:v>79.36999999999999</c:v>
                </c:pt>
                <c:pt idx="88">
                  <c:v>79.369</c:v>
                </c:pt>
                <c:pt idx="89">
                  <c:v>79.161000000000001</c:v>
                </c:pt>
                <c:pt idx="90">
                  <c:v>79.045000000000002</c:v>
                </c:pt>
                <c:pt idx="91">
                  <c:v>78.965000000000003</c:v>
                </c:pt>
                <c:pt idx="92">
                  <c:v>78.897000000000006</c:v>
                </c:pt>
                <c:pt idx="93">
                  <c:v>78.86</c:v>
                </c:pt>
                <c:pt idx="94">
                  <c:v>78.85499999999999</c:v>
                </c:pt>
                <c:pt idx="95">
                  <c:v>78.842000000000013</c:v>
                </c:pt>
                <c:pt idx="96">
                  <c:v>78.795000000000002</c:v>
                </c:pt>
                <c:pt idx="97">
                  <c:v>78.715000000000003</c:v>
                </c:pt>
                <c:pt idx="98">
                  <c:v>78.703999999999994</c:v>
                </c:pt>
                <c:pt idx="99">
                  <c:v>78.652999999999977</c:v>
                </c:pt>
                <c:pt idx="100">
                  <c:v>78.649000000000001</c:v>
                </c:pt>
                <c:pt idx="101">
                  <c:v>78.60899999999998</c:v>
                </c:pt>
                <c:pt idx="102">
                  <c:v>78.596000000000004</c:v>
                </c:pt>
                <c:pt idx="103">
                  <c:v>78.581000000000003</c:v>
                </c:pt>
                <c:pt idx="104">
                  <c:v>78.558999999999983</c:v>
                </c:pt>
                <c:pt idx="105">
                  <c:v>78.377999999999986</c:v>
                </c:pt>
                <c:pt idx="106">
                  <c:v>78.320999999999998</c:v>
                </c:pt>
                <c:pt idx="107">
                  <c:v>78.164000000000001</c:v>
                </c:pt>
                <c:pt idx="108">
                  <c:v>78.134</c:v>
                </c:pt>
                <c:pt idx="109">
                  <c:v>78.076999999999998</c:v>
                </c:pt>
                <c:pt idx="110">
                  <c:v>78.046000000000006</c:v>
                </c:pt>
                <c:pt idx="111">
                  <c:v>78.013000000000005</c:v>
                </c:pt>
                <c:pt idx="112">
                  <c:v>77.959999999999994</c:v>
                </c:pt>
                <c:pt idx="113">
                  <c:v>77.949000000000026</c:v>
                </c:pt>
                <c:pt idx="114">
                  <c:v>77.933999999999997</c:v>
                </c:pt>
                <c:pt idx="115">
                  <c:v>77.912000000000006</c:v>
                </c:pt>
                <c:pt idx="116">
                  <c:v>77.900000000000006</c:v>
                </c:pt>
                <c:pt idx="117">
                  <c:v>77.884999999999991</c:v>
                </c:pt>
                <c:pt idx="118">
                  <c:v>77.81</c:v>
                </c:pt>
                <c:pt idx="119">
                  <c:v>77.793000000000006</c:v>
                </c:pt>
                <c:pt idx="120">
                  <c:v>77.634999999999991</c:v>
                </c:pt>
                <c:pt idx="121">
                  <c:v>77.61</c:v>
                </c:pt>
                <c:pt idx="122">
                  <c:v>77.575000000000003</c:v>
                </c:pt>
                <c:pt idx="123">
                  <c:v>77.548000000000002</c:v>
                </c:pt>
                <c:pt idx="124">
                  <c:v>77.424999999999997</c:v>
                </c:pt>
                <c:pt idx="125">
                  <c:v>77.350999999999999</c:v>
                </c:pt>
                <c:pt idx="126">
                  <c:v>77.278999999999982</c:v>
                </c:pt>
                <c:pt idx="127">
                  <c:v>77.03</c:v>
                </c:pt>
                <c:pt idx="128">
                  <c:v>76.992999999999995</c:v>
                </c:pt>
                <c:pt idx="129">
                  <c:v>76.869</c:v>
                </c:pt>
                <c:pt idx="130">
                  <c:v>76.664000000000001</c:v>
                </c:pt>
                <c:pt idx="131">
                  <c:v>76.627999999999986</c:v>
                </c:pt>
                <c:pt idx="132">
                  <c:v>76.528999999999982</c:v>
                </c:pt>
                <c:pt idx="133">
                  <c:v>76.337000000000003</c:v>
                </c:pt>
                <c:pt idx="134">
                  <c:v>76.238</c:v>
                </c:pt>
                <c:pt idx="135">
                  <c:v>76.211000000000027</c:v>
                </c:pt>
                <c:pt idx="136">
                  <c:v>76.143000000000001</c:v>
                </c:pt>
                <c:pt idx="137">
                  <c:v>76.137999999999991</c:v>
                </c:pt>
                <c:pt idx="138">
                  <c:v>75.998000000000005</c:v>
                </c:pt>
                <c:pt idx="139">
                  <c:v>75.997000000000028</c:v>
                </c:pt>
                <c:pt idx="140">
                  <c:v>75.840999999999994</c:v>
                </c:pt>
                <c:pt idx="141">
                  <c:v>75.778999999999982</c:v>
                </c:pt>
                <c:pt idx="142">
                  <c:v>75.670999999999978</c:v>
                </c:pt>
                <c:pt idx="143">
                  <c:v>75.614999999999995</c:v>
                </c:pt>
                <c:pt idx="144">
                  <c:v>75.578999999999979</c:v>
                </c:pt>
                <c:pt idx="145">
                  <c:v>75.569999999999993</c:v>
                </c:pt>
                <c:pt idx="146">
                  <c:v>75.409000000000006</c:v>
                </c:pt>
                <c:pt idx="147">
                  <c:v>75.301999999999992</c:v>
                </c:pt>
                <c:pt idx="148">
                  <c:v>75.248000000000005</c:v>
                </c:pt>
                <c:pt idx="149">
                  <c:v>74.965999999999994</c:v>
                </c:pt>
                <c:pt idx="150">
                  <c:v>74.897999999999996</c:v>
                </c:pt>
                <c:pt idx="151">
                  <c:v>74.85199999999999</c:v>
                </c:pt>
                <c:pt idx="152">
                  <c:v>74.802999999999983</c:v>
                </c:pt>
                <c:pt idx="153">
                  <c:v>74.762</c:v>
                </c:pt>
                <c:pt idx="154">
                  <c:v>74.736000000000004</c:v>
                </c:pt>
                <c:pt idx="155">
                  <c:v>74.703000000000003</c:v>
                </c:pt>
                <c:pt idx="156">
                  <c:v>74.673999999999978</c:v>
                </c:pt>
                <c:pt idx="157">
                  <c:v>74.670999999999978</c:v>
                </c:pt>
                <c:pt idx="158">
                  <c:v>74.590999999999994</c:v>
                </c:pt>
                <c:pt idx="159">
                  <c:v>74.570999999999998</c:v>
                </c:pt>
                <c:pt idx="160">
                  <c:v>74.424000000000007</c:v>
                </c:pt>
                <c:pt idx="161">
                  <c:v>74.371999999999986</c:v>
                </c:pt>
                <c:pt idx="162">
                  <c:v>74.35599999999998</c:v>
                </c:pt>
                <c:pt idx="163">
                  <c:v>74.325999999999979</c:v>
                </c:pt>
                <c:pt idx="164">
                  <c:v>74.312000000000012</c:v>
                </c:pt>
                <c:pt idx="165">
                  <c:v>74.141999999999996</c:v>
                </c:pt>
                <c:pt idx="166">
                  <c:v>74.127999999999986</c:v>
                </c:pt>
                <c:pt idx="167">
                  <c:v>74.048000000000002</c:v>
                </c:pt>
                <c:pt idx="168">
                  <c:v>73.946000000000026</c:v>
                </c:pt>
                <c:pt idx="169">
                  <c:v>73.596999999999994</c:v>
                </c:pt>
                <c:pt idx="170">
                  <c:v>73.56</c:v>
                </c:pt>
                <c:pt idx="171">
                  <c:v>73.485000000000014</c:v>
                </c:pt>
                <c:pt idx="172">
                  <c:v>73.342000000000013</c:v>
                </c:pt>
                <c:pt idx="173">
                  <c:v>73.315000000000012</c:v>
                </c:pt>
                <c:pt idx="174">
                  <c:v>72.992000000000004</c:v>
                </c:pt>
                <c:pt idx="175">
                  <c:v>72.959000000000003</c:v>
                </c:pt>
                <c:pt idx="176">
                  <c:v>72.958000000000013</c:v>
                </c:pt>
                <c:pt idx="177">
                  <c:v>72.912999999999997</c:v>
                </c:pt>
                <c:pt idx="178">
                  <c:v>72.866</c:v>
                </c:pt>
                <c:pt idx="179">
                  <c:v>72.828999999999979</c:v>
                </c:pt>
                <c:pt idx="180">
                  <c:v>72.819000000000003</c:v>
                </c:pt>
                <c:pt idx="181">
                  <c:v>72.721000000000004</c:v>
                </c:pt>
                <c:pt idx="182">
                  <c:v>72.721000000000004</c:v>
                </c:pt>
                <c:pt idx="183">
                  <c:v>72.638999999999982</c:v>
                </c:pt>
                <c:pt idx="184">
                  <c:v>72.60199999999999</c:v>
                </c:pt>
                <c:pt idx="185">
                  <c:v>72.453999999999994</c:v>
                </c:pt>
                <c:pt idx="186">
                  <c:v>72.195999999999998</c:v>
                </c:pt>
                <c:pt idx="187">
                  <c:v>72.175999999999988</c:v>
                </c:pt>
                <c:pt idx="188">
                  <c:v>72.039000000000001</c:v>
                </c:pt>
                <c:pt idx="189">
                  <c:v>72.034999999999997</c:v>
                </c:pt>
                <c:pt idx="190">
                  <c:v>71.95</c:v>
                </c:pt>
                <c:pt idx="191">
                  <c:v>71.745999999999995</c:v>
                </c:pt>
                <c:pt idx="192">
                  <c:v>71.728999999999999</c:v>
                </c:pt>
                <c:pt idx="193">
                  <c:v>71.120999999999981</c:v>
                </c:pt>
                <c:pt idx="194">
                  <c:v>71.048000000000002</c:v>
                </c:pt>
                <c:pt idx="195">
                  <c:v>70.964000000000027</c:v>
                </c:pt>
                <c:pt idx="196">
                  <c:v>70.927999999999997</c:v>
                </c:pt>
                <c:pt idx="197">
                  <c:v>70.926000000000002</c:v>
                </c:pt>
                <c:pt idx="198">
                  <c:v>70.915999999999997</c:v>
                </c:pt>
                <c:pt idx="199">
                  <c:v>70.60499999999999</c:v>
                </c:pt>
                <c:pt idx="200">
                  <c:v>70.461000000000027</c:v>
                </c:pt>
                <c:pt idx="201">
                  <c:v>70.322999999999979</c:v>
                </c:pt>
                <c:pt idx="202">
                  <c:v>70.313000000000002</c:v>
                </c:pt>
                <c:pt idx="203">
                  <c:v>70.212999999999994</c:v>
                </c:pt>
                <c:pt idx="204">
                  <c:v>70.2</c:v>
                </c:pt>
                <c:pt idx="205">
                  <c:v>70.10599999999998</c:v>
                </c:pt>
                <c:pt idx="206">
                  <c:v>69.967000000000027</c:v>
                </c:pt>
                <c:pt idx="207">
                  <c:v>69.938999999999993</c:v>
                </c:pt>
                <c:pt idx="208">
                  <c:v>69.866</c:v>
                </c:pt>
                <c:pt idx="209">
                  <c:v>69.540000000000006</c:v>
                </c:pt>
                <c:pt idx="210">
                  <c:v>68.377999999999986</c:v>
                </c:pt>
                <c:pt idx="211">
                  <c:v>68.197999999999993</c:v>
                </c:pt>
                <c:pt idx="212">
                  <c:v>68.137999999999991</c:v>
                </c:pt>
                <c:pt idx="213">
                  <c:v>67.569999999999993</c:v>
                </c:pt>
                <c:pt idx="214">
                  <c:v>65.691000000000003</c:v>
                </c:pt>
                <c:pt idx="215">
                  <c:v>64.513000000000005</c:v>
                </c:pt>
                <c:pt idx="216">
                  <c:v>64.271999999999991</c:v>
                </c:pt>
                <c:pt idx="217">
                  <c:v>62.099000000000011</c:v>
                </c:pt>
              </c:numCache>
            </c:numRef>
          </c:val>
        </c:ser>
        <c:axId val="70753664"/>
        <c:axId val="70759936"/>
      </c:barChart>
      <c:lineChart>
        <c:grouping val="standard"/>
        <c:ser>
          <c:idx val="1"/>
          <c:order val="1"/>
          <c:tx>
            <c:strRef>
              <c:f>'Ibuprofen and naproxen'!$C$3</c:f>
              <c:strCache>
                <c:ptCount val="1"/>
                <c:pt idx="0">
                  <c:v>England average</c:v>
                </c:pt>
              </c:strCache>
            </c:strRef>
          </c:tx>
          <c:marker>
            <c:symbol val="none"/>
          </c:marker>
          <c:val>
            <c:numRef>
              <c:f>'Ibuprofen and naproxen'!$C$4:$C$221</c:f>
              <c:numCache>
                <c:formatCode>General</c:formatCode>
                <c:ptCount val="218"/>
                <c:pt idx="0">
                  <c:v>77.099999999999994</c:v>
                </c:pt>
                <c:pt idx="1">
                  <c:v>77.099999999999994</c:v>
                </c:pt>
                <c:pt idx="2">
                  <c:v>77.099999999999994</c:v>
                </c:pt>
                <c:pt idx="3">
                  <c:v>77.099999999999994</c:v>
                </c:pt>
                <c:pt idx="4">
                  <c:v>77.099999999999994</c:v>
                </c:pt>
                <c:pt idx="5">
                  <c:v>77.099999999999994</c:v>
                </c:pt>
                <c:pt idx="6">
                  <c:v>77.099999999999994</c:v>
                </c:pt>
                <c:pt idx="7">
                  <c:v>77.099999999999994</c:v>
                </c:pt>
                <c:pt idx="8">
                  <c:v>77.099999999999994</c:v>
                </c:pt>
                <c:pt idx="9">
                  <c:v>77.099999999999994</c:v>
                </c:pt>
                <c:pt idx="10">
                  <c:v>77.099999999999994</c:v>
                </c:pt>
                <c:pt idx="11">
                  <c:v>77.099999999999994</c:v>
                </c:pt>
                <c:pt idx="12">
                  <c:v>77.099999999999994</c:v>
                </c:pt>
                <c:pt idx="13">
                  <c:v>77.099999999999994</c:v>
                </c:pt>
                <c:pt idx="14">
                  <c:v>77.099999999999994</c:v>
                </c:pt>
                <c:pt idx="15">
                  <c:v>77.099999999999994</c:v>
                </c:pt>
                <c:pt idx="16">
                  <c:v>77.099999999999994</c:v>
                </c:pt>
                <c:pt idx="17">
                  <c:v>77.099999999999994</c:v>
                </c:pt>
                <c:pt idx="18">
                  <c:v>77.099999999999994</c:v>
                </c:pt>
                <c:pt idx="19">
                  <c:v>77.099999999999994</c:v>
                </c:pt>
                <c:pt idx="20">
                  <c:v>77.099999999999994</c:v>
                </c:pt>
                <c:pt idx="21">
                  <c:v>77.099999999999994</c:v>
                </c:pt>
                <c:pt idx="22">
                  <c:v>77.099999999999994</c:v>
                </c:pt>
                <c:pt idx="23">
                  <c:v>77.099999999999994</c:v>
                </c:pt>
                <c:pt idx="24">
                  <c:v>77.099999999999994</c:v>
                </c:pt>
                <c:pt idx="25">
                  <c:v>77.099999999999994</c:v>
                </c:pt>
                <c:pt idx="26">
                  <c:v>77.099999999999994</c:v>
                </c:pt>
                <c:pt idx="27">
                  <c:v>77.099999999999994</c:v>
                </c:pt>
                <c:pt idx="28">
                  <c:v>77.099999999999994</c:v>
                </c:pt>
                <c:pt idx="29">
                  <c:v>77.099999999999994</c:v>
                </c:pt>
                <c:pt idx="30">
                  <c:v>77.099999999999994</c:v>
                </c:pt>
                <c:pt idx="31">
                  <c:v>77.099999999999994</c:v>
                </c:pt>
                <c:pt idx="32">
                  <c:v>77.099999999999994</c:v>
                </c:pt>
                <c:pt idx="33">
                  <c:v>77.099999999999994</c:v>
                </c:pt>
                <c:pt idx="34">
                  <c:v>77.099999999999994</c:v>
                </c:pt>
                <c:pt idx="35">
                  <c:v>77.099999999999994</c:v>
                </c:pt>
                <c:pt idx="36">
                  <c:v>77.099999999999994</c:v>
                </c:pt>
                <c:pt idx="37">
                  <c:v>77.099999999999994</c:v>
                </c:pt>
                <c:pt idx="38">
                  <c:v>77.099999999999994</c:v>
                </c:pt>
                <c:pt idx="39">
                  <c:v>77.099999999999994</c:v>
                </c:pt>
                <c:pt idx="40">
                  <c:v>77.099999999999994</c:v>
                </c:pt>
                <c:pt idx="41">
                  <c:v>77.099999999999994</c:v>
                </c:pt>
                <c:pt idx="42">
                  <c:v>77.099999999999994</c:v>
                </c:pt>
                <c:pt idx="43">
                  <c:v>77.099999999999994</c:v>
                </c:pt>
                <c:pt idx="44">
                  <c:v>77.099999999999994</c:v>
                </c:pt>
                <c:pt idx="45">
                  <c:v>77.099999999999994</c:v>
                </c:pt>
                <c:pt idx="46">
                  <c:v>77.099999999999994</c:v>
                </c:pt>
                <c:pt idx="47">
                  <c:v>77.099999999999994</c:v>
                </c:pt>
                <c:pt idx="48">
                  <c:v>77.099999999999994</c:v>
                </c:pt>
                <c:pt idx="49">
                  <c:v>77.099999999999994</c:v>
                </c:pt>
                <c:pt idx="50">
                  <c:v>77.099999999999994</c:v>
                </c:pt>
                <c:pt idx="51">
                  <c:v>77.099999999999994</c:v>
                </c:pt>
                <c:pt idx="52">
                  <c:v>77.099999999999994</c:v>
                </c:pt>
                <c:pt idx="53">
                  <c:v>77.099999999999994</c:v>
                </c:pt>
                <c:pt idx="54">
                  <c:v>77.099999999999994</c:v>
                </c:pt>
                <c:pt idx="55">
                  <c:v>77.099999999999994</c:v>
                </c:pt>
                <c:pt idx="56">
                  <c:v>77.099999999999994</c:v>
                </c:pt>
                <c:pt idx="57">
                  <c:v>77.099999999999994</c:v>
                </c:pt>
                <c:pt idx="58">
                  <c:v>77.099999999999994</c:v>
                </c:pt>
                <c:pt idx="59">
                  <c:v>77.099999999999994</c:v>
                </c:pt>
                <c:pt idx="60">
                  <c:v>77.099999999999994</c:v>
                </c:pt>
                <c:pt idx="61">
                  <c:v>77.099999999999994</c:v>
                </c:pt>
                <c:pt idx="62">
                  <c:v>77.099999999999994</c:v>
                </c:pt>
                <c:pt idx="63">
                  <c:v>77.099999999999994</c:v>
                </c:pt>
                <c:pt idx="64">
                  <c:v>77.099999999999994</c:v>
                </c:pt>
                <c:pt idx="65">
                  <c:v>77.099999999999994</c:v>
                </c:pt>
                <c:pt idx="66">
                  <c:v>77.099999999999994</c:v>
                </c:pt>
                <c:pt idx="67">
                  <c:v>77.099999999999994</c:v>
                </c:pt>
                <c:pt idx="68">
                  <c:v>77.099999999999994</c:v>
                </c:pt>
                <c:pt idx="69">
                  <c:v>77.099999999999994</c:v>
                </c:pt>
                <c:pt idx="70">
                  <c:v>77.099999999999994</c:v>
                </c:pt>
                <c:pt idx="71">
                  <c:v>77.099999999999994</c:v>
                </c:pt>
                <c:pt idx="72">
                  <c:v>77.099999999999994</c:v>
                </c:pt>
                <c:pt idx="73">
                  <c:v>77.099999999999994</c:v>
                </c:pt>
                <c:pt idx="74">
                  <c:v>77.099999999999994</c:v>
                </c:pt>
                <c:pt idx="75">
                  <c:v>77.099999999999994</c:v>
                </c:pt>
                <c:pt idx="76">
                  <c:v>77.099999999999994</c:v>
                </c:pt>
                <c:pt idx="77">
                  <c:v>77.099999999999994</c:v>
                </c:pt>
                <c:pt idx="78">
                  <c:v>77.099999999999994</c:v>
                </c:pt>
                <c:pt idx="79">
                  <c:v>77.099999999999994</c:v>
                </c:pt>
                <c:pt idx="80">
                  <c:v>77.099999999999994</c:v>
                </c:pt>
                <c:pt idx="81">
                  <c:v>77.099999999999994</c:v>
                </c:pt>
                <c:pt idx="82">
                  <c:v>77.099999999999994</c:v>
                </c:pt>
                <c:pt idx="83">
                  <c:v>77.099999999999994</c:v>
                </c:pt>
                <c:pt idx="84">
                  <c:v>77.099999999999994</c:v>
                </c:pt>
                <c:pt idx="85">
                  <c:v>77.099999999999994</c:v>
                </c:pt>
                <c:pt idx="86">
                  <c:v>77.099999999999994</c:v>
                </c:pt>
                <c:pt idx="87">
                  <c:v>77.099999999999994</c:v>
                </c:pt>
                <c:pt idx="88">
                  <c:v>77.099999999999994</c:v>
                </c:pt>
                <c:pt idx="89">
                  <c:v>77.099999999999994</c:v>
                </c:pt>
                <c:pt idx="90">
                  <c:v>77.099999999999994</c:v>
                </c:pt>
                <c:pt idx="91">
                  <c:v>77.099999999999994</c:v>
                </c:pt>
                <c:pt idx="92">
                  <c:v>77.099999999999994</c:v>
                </c:pt>
                <c:pt idx="93">
                  <c:v>77.099999999999994</c:v>
                </c:pt>
                <c:pt idx="94">
                  <c:v>77.099999999999994</c:v>
                </c:pt>
                <c:pt idx="95">
                  <c:v>77.099999999999994</c:v>
                </c:pt>
                <c:pt idx="96">
                  <c:v>77.099999999999994</c:v>
                </c:pt>
                <c:pt idx="97">
                  <c:v>77.099999999999994</c:v>
                </c:pt>
                <c:pt idx="98">
                  <c:v>77.099999999999994</c:v>
                </c:pt>
                <c:pt idx="99">
                  <c:v>77.099999999999994</c:v>
                </c:pt>
                <c:pt idx="100">
                  <c:v>77.099999999999994</c:v>
                </c:pt>
                <c:pt idx="101">
                  <c:v>77.099999999999994</c:v>
                </c:pt>
                <c:pt idx="102">
                  <c:v>77.099999999999994</c:v>
                </c:pt>
                <c:pt idx="103">
                  <c:v>77.099999999999994</c:v>
                </c:pt>
                <c:pt idx="104">
                  <c:v>77.099999999999994</c:v>
                </c:pt>
                <c:pt idx="105">
                  <c:v>77.099999999999994</c:v>
                </c:pt>
                <c:pt idx="106">
                  <c:v>77.099999999999994</c:v>
                </c:pt>
                <c:pt idx="107">
                  <c:v>77.099999999999994</c:v>
                </c:pt>
                <c:pt idx="108">
                  <c:v>77.099999999999994</c:v>
                </c:pt>
                <c:pt idx="109">
                  <c:v>77.099999999999994</c:v>
                </c:pt>
                <c:pt idx="110">
                  <c:v>77.099999999999994</c:v>
                </c:pt>
                <c:pt idx="111">
                  <c:v>77.099999999999994</c:v>
                </c:pt>
                <c:pt idx="112">
                  <c:v>77.099999999999994</c:v>
                </c:pt>
                <c:pt idx="113">
                  <c:v>77.099999999999994</c:v>
                </c:pt>
                <c:pt idx="114">
                  <c:v>77.099999999999994</c:v>
                </c:pt>
                <c:pt idx="115">
                  <c:v>77.099999999999994</c:v>
                </c:pt>
                <c:pt idx="116">
                  <c:v>77.099999999999994</c:v>
                </c:pt>
                <c:pt idx="117">
                  <c:v>77.099999999999994</c:v>
                </c:pt>
                <c:pt idx="118">
                  <c:v>77.099999999999994</c:v>
                </c:pt>
                <c:pt idx="119">
                  <c:v>77.099999999999994</c:v>
                </c:pt>
                <c:pt idx="120">
                  <c:v>77.099999999999994</c:v>
                </c:pt>
                <c:pt idx="121">
                  <c:v>77.099999999999994</c:v>
                </c:pt>
                <c:pt idx="122">
                  <c:v>77.099999999999994</c:v>
                </c:pt>
                <c:pt idx="123">
                  <c:v>77.099999999999994</c:v>
                </c:pt>
                <c:pt idx="124">
                  <c:v>77.099999999999994</c:v>
                </c:pt>
                <c:pt idx="125">
                  <c:v>77.099999999999994</c:v>
                </c:pt>
                <c:pt idx="126">
                  <c:v>77.099999999999994</c:v>
                </c:pt>
                <c:pt idx="127">
                  <c:v>77.099999999999994</c:v>
                </c:pt>
                <c:pt idx="128">
                  <c:v>77.099999999999994</c:v>
                </c:pt>
                <c:pt idx="129">
                  <c:v>77.099999999999994</c:v>
                </c:pt>
                <c:pt idx="130">
                  <c:v>77.099999999999994</c:v>
                </c:pt>
                <c:pt idx="131">
                  <c:v>77.099999999999994</c:v>
                </c:pt>
                <c:pt idx="132">
                  <c:v>77.099999999999994</c:v>
                </c:pt>
                <c:pt idx="133">
                  <c:v>77.099999999999994</c:v>
                </c:pt>
                <c:pt idx="134">
                  <c:v>77.099999999999994</c:v>
                </c:pt>
                <c:pt idx="135">
                  <c:v>77.099999999999994</c:v>
                </c:pt>
                <c:pt idx="136">
                  <c:v>77.099999999999994</c:v>
                </c:pt>
                <c:pt idx="137">
                  <c:v>77.099999999999994</c:v>
                </c:pt>
                <c:pt idx="138">
                  <c:v>77.099999999999994</c:v>
                </c:pt>
                <c:pt idx="139">
                  <c:v>77.099999999999994</c:v>
                </c:pt>
                <c:pt idx="140">
                  <c:v>77.099999999999994</c:v>
                </c:pt>
                <c:pt idx="141">
                  <c:v>77.099999999999994</c:v>
                </c:pt>
                <c:pt idx="142">
                  <c:v>77.099999999999994</c:v>
                </c:pt>
                <c:pt idx="143">
                  <c:v>77.099999999999994</c:v>
                </c:pt>
                <c:pt idx="144">
                  <c:v>77.099999999999994</c:v>
                </c:pt>
                <c:pt idx="145">
                  <c:v>77.099999999999994</c:v>
                </c:pt>
                <c:pt idx="146">
                  <c:v>77.099999999999994</c:v>
                </c:pt>
                <c:pt idx="147">
                  <c:v>77.099999999999994</c:v>
                </c:pt>
                <c:pt idx="148">
                  <c:v>77.099999999999994</c:v>
                </c:pt>
                <c:pt idx="149">
                  <c:v>77.099999999999994</c:v>
                </c:pt>
                <c:pt idx="150">
                  <c:v>77.099999999999994</c:v>
                </c:pt>
                <c:pt idx="151">
                  <c:v>77.099999999999994</c:v>
                </c:pt>
                <c:pt idx="152">
                  <c:v>77.099999999999994</c:v>
                </c:pt>
                <c:pt idx="153">
                  <c:v>77.099999999999994</c:v>
                </c:pt>
                <c:pt idx="154">
                  <c:v>77.099999999999994</c:v>
                </c:pt>
                <c:pt idx="155">
                  <c:v>77.099999999999994</c:v>
                </c:pt>
                <c:pt idx="156">
                  <c:v>77.099999999999994</c:v>
                </c:pt>
                <c:pt idx="157">
                  <c:v>77.099999999999994</c:v>
                </c:pt>
                <c:pt idx="158">
                  <c:v>77.099999999999994</c:v>
                </c:pt>
                <c:pt idx="159">
                  <c:v>77.099999999999994</c:v>
                </c:pt>
                <c:pt idx="160">
                  <c:v>77.099999999999994</c:v>
                </c:pt>
                <c:pt idx="161">
                  <c:v>77.099999999999994</c:v>
                </c:pt>
                <c:pt idx="162">
                  <c:v>77.099999999999994</c:v>
                </c:pt>
                <c:pt idx="163">
                  <c:v>77.099999999999994</c:v>
                </c:pt>
                <c:pt idx="164">
                  <c:v>77.099999999999994</c:v>
                </c:pt>
                <c:pt idx="165">
                  <c:v>77.099999999999994</c:v>
                </c:pt>
                <c:pt idx="166">
                  <c:v>77.099999999999994</c:v>
                </c:pt>
                <c:pt idx="167">
                  <c:v>77.099999999999994</c:v>
                </c:pt>
                <c:pt idx="168">
                  <c:v>77.099999999999994</c:v>
                </c:pt>
                <c:pt idx="169">
                  <c:v>77.099999999999994</c:v>
                </c:pt>
                <c:pt idx="170">
                  <c:v>77.099999999999994</c:v>
                </c:pt>
                <c:pt idx="171">
                  <c:v>77.099999999999994</c:v>
                </c:pt>
                <c:pt idx="172">
                  <c:v>77.099999999999994</c:v>
                </c:pt>
                <c:pt idx="173">
                  <c:v>77.099999999999994</c:v>
                </c:pt>
                <c:pt idx="174">
                  <c:v>77.099999999999994</c:v>
                </c:pt>
                <c:pt idx="175">
                  <c:v>77.099999999999994</c:v>
                </c:pt>
                <c:pt idx="176">
                  <c:v>77.099999999999994</c:v>
                </c:pt>
                <c:pt idx="177">
                  <c:v>77.099999999999994</c:v>
                </c:pt>
                <c:pt idx="178">
                  <c:v>77.099999999999994</c:v>
                </c:pt>
                <c:pt idx="179">
                  <c:v>77.099999999999994</c:v>
                </c:pt>
                <c:pt idx="180">
                  <c:v>77.099999999999994</c:v>
                </c:pt>
                <c:pt idx="181">
                  <c:v>77.099999999999994</c:v>
                </c:pt>
                <c:pt idx="182">
                  <c:v>77.099999999999994</c:v>
                </c:pt>
                <c:pt idx="183">
                  <c:v>77.099999999999994</c:v>
                </c:pt>
                <c:pt idx="184">
                  <c:v>77.099999999999994</c:v>
                </c:pt>
                <c:pt idx="185">
                  <c:v>77.099999999999994</c:v>
                </c:pt>
                <c:pt idx="186">
                  <c:v>77.099999999999994</c:v>
                </c:pt>
                <c:pt idx="187">
                  <c:v>77.099999999999994</c:v>
                </c:pt>
                <c:pt idx="188">
                  <c:v>77.099999999999994</c:v>
                </c:pt>
                <c:pt idx="189">
                  <c:v>77.099999999999994</c:v>
                </c:pt>
                <c:pt idx="190">
                  <c:v>77.099999999999994</c:v>
                </c:pt>
                <c:pt idx="191">
                  <c:v>77.099999999999994</c:v>
                </c:pt>
                <c:pt idx="192">
                  <c:v>77.099999999999994</c:v>
                </c:pt>
                <c:pt idx="193">
                  <c:v>77.099999999999994</c:v>
                </c:pt>
                <c:pt idx="194">
                  <c:v>77.099999999999994</c:v>
                </c:pt>
                <c:pt idx="195">
                  <c:v>77.099999999999994</c:v>
                </c:pt>
                <c:pt idx="196">
                  <c:v>77.099999999999994</c:v>
                </c:pt>
                <c:pt idx="197">
                  <c:v>77.099999999999994</c:v>
                </c:pt>
                <c:pt idx="198">
                  <c:v>77.099999999999994</c:v>
                </c:pt>
                <c:pt idx="199">
                  <c:v>77.099999999999994</c:v>
                </c:pt>
                <c:pt idx="200">
                  <c:v>77.099999999999994</c:v>
                </c:pt>
                <c:pt idx="201">
                  <c:v>77.099999999999994</c:v>
                </c:pt>
                <c:pt idx="202">
                  <c:v>77.099999999999994</c:v>
                </c:pt>
                <c:pt idx="203">
                  <c:v>77.099999999999994</c:v>
                </c:pt>
                <c:pt idx="204">
                  <c:v>77.099999999999994</c:v>
                </c:pt>
                <c:pt idx="205">
                  <c:v>77.099999999999994</c:v>
                </c:pt>
                <c:pt idx="206">
                  <c:v>77.099999999999994</c:v>
                </c:pt>
                <c:pt idx="207">
                  <c:v>77.099999999999994</c:v>
                </c:pt>
                <c:pt idx="208">
                  <c:v>77.099999999999994</c:v>
                </c:pt>
                <c:pt idx="209">
                  <c:v>77.099999999999994</c:v>
                </c:pt>
                <c:pt idx="210">
                  <c:v>77.099999999999994</c:v>
                </c:pt>
                <c:pt idx="211">
                  <c:v>77.099999999999994</c:v>
                </c:pt>
                <c:pt idx="212">
                  <c:v>77.099999999999994</c:v>
                </c:pt>
                <c:pt idx="213">
                  <c:v>77.099999999999994</c:v>
                </c:pt>
                <c:pt idx="214">
                  <c:v>77.099999999999994</c:v>
                </c:pt>
                <c:pt idx="215">
                  <c:v>77.099999999999994</c:v>
                </c:pt>
                <c:pt idx="216">
                  <c:v>77.099999999999994</c:v>
                </c:pt>
                <c:pt idx="217">
                  <c:v>77.099999999999994</c:v>
                </c:pt>
              </c:numCache>
            </c:numRef>
          </c:val>
        </c:ser>
        <c:ser>
          <c:idx val="2"/>
          <c:order val="2"/>
          <c:tx>
            <c:strRef>
              <c:f>'Ibuprofen and naproxen'!$D$3</c:f>
              <c:strCache>
                <c:ptCount val="1"/>
                <c:pt idx="0">
                  <c:v>Wales average</c:v>
                </c:pt>
              </c:strCache>
            </c:strRef>
          </c:tx>
          <c:marker>
            <c:symbol val="none"/>
          </c:marker>
          <c:val>
            <c:numRef>
              <c:f>'Ibuprofen and naproxen'!$D$4:$D$221</c:f>
              <c:numCache>
                <c:formatCode>General</c:formatCode>
                <c:ptCount val="218"/>
                <c:pt idx="0">
                  <c:v>80.099999999999994</c:v>
                </c:pt>
                <c:pt idx="1">
                  <c:v>80.099999999999994</c:v>
                </c:pt>
                <c:pt idx="2">
                  <c:v>80.099999999999994</c:v>
                </c:pt>
                <c:pt idx="3">
                  <c:v>80.099999999999994</c:v>
                </c:pt>
                <c:pt idx="4">
                  <c:v>80.099999999999994</c:v>
                </c:pt>
                <c:pt idx="5">
                  <c:v>80.099999999999994</c:v>
                </c:pt>
                <c:pt idx="6">
                  <c:v>80.099999999999994</c:v>
                </c:pt>
                <c:pt idx="7">
                  <c:v>80.099999999999994</c:v>
                </c:pt>
                <c:pt idx="8">
                  <c:v>80.099999999999994</c:v>
                </c:pt>
                <c:pt idx="9">
                  <c:v>80.099999999999994</c:v>
                </c:pt>
                <c:pt idx="10">
                  <c:v>80.099999999999994</c:v>
                </c:pt>
                <c:pt idx="11">
                  <c:v>80.099999999999994</c:v>
                </c:pt>
                <c:pt idx="12">
                  <c:v>80.099999999999994</c:v>
                </c:pt>
                <c:pt idx="13">
                  <c:v>80.099999999999994</c:v>
                </c:pt>
                <c:pt idx="14">
                  <c:v>80.099999999999994</c:v>
                </c:pt>
                <c:pt idx="15">
                  <c:v>80.099999999999994</c:v>
                </c:pt>
                <c:pt idx="16">
                  <c:v>80.099999999999994</c:v>
                </c:pt>
                <c:pt idx="17">
                  <c:v>80.099999999999994</c:v>
                </c:pt>
                <c:pt idx="18">
                  <c:v>80.099999999999994</c:v>
                </c:pt>
                <c:pt idx="19">
                  <c:v>80.099999999999994</c:v>
                </c:pt>
                <c:pt idx="20">
                  <c:v>80.099999999999994</c:v>
                </c:pt>
                <c:pt idx="21">
                  <c:v>80.099999999999994</c:v>
                </c:pt>
                <c:pt idx="22">
                  <c:v>80.099999999999994</c:v>
                </c:pt>
                <c:pt idx="23">
                  <c:v>80.099999999999994</c:v>
                </c:pt>
                <c:pt idx="24">
                  <c:v>80.099999999999994</c:v>
                </c:pt>
                <c:pt idx="25">
                  <c:v>80.099999999999994</c:v>
                </c:pt>
                <c:pt idx="26">
                  <c:v>80.099999999999994</c:v>
                </c:pt>
                <c:pt idx="27">
                  <c:v>80.099999999999994</c:v>
                </c:pt>
                <c:pt idx="28">
                  <c:v>80.099999999999994</c:v>
                </c:pt>
                <c:pt idx="29">
                  <c:v>80.099999999999994</c:v>
                </c:pt>
                <c:pt idx="30">
                  <c:v>80.099999999999994</c:v>
                </c:pt>
                <c:pt idx="31">
                  <c:v>80.099999999999994</c:v>
                </c:pt>
                <c:pt idx="32">
                  <c:v>80.099999999999994</c:v>
                </c:pt>
                <c:pt idx="33">
                  <c:v>80.099999999999994</c:v>
                </c:pt>
                <c:pt idx="34">
                  <c:v>80.099999999999994</c:v>
                </c:pt>
                <c:pt idx="35">
                  <c:v>80.099999999999994</c:v>
                </c:pt>
                <c:pt idx="36">
                  <c:v>80.099999999999994</c:v>
                </c:pt>
                <c:pt idx="37">
                  <c:v>80.099999999999994</c:v>
                </c:pt>
                <c:pt idx="38">
                  <c:v>80.099999999999994</c:v>
                </c:pt>
                <c:pt idx="39">
                  <c:v>80.099999999999994</c:v>
                </c:pt>
                <c:pt idx="40">
                  <c:v>80.099999999999994</c:v>
                </c:pt>
                <c:pt idx="41">
                  <c:v>80.099999999999994</c:v>
                </c:pt>
                <c:pt idx="42">
                  <c:v>80.099999999999994</c:v>
                </c:pt>
                <c:pt idx="43">
                  <c:v>80.099999999999994</c:v>
                </c:pt>
                <c:pt idx="44">
                  <c:v>80.099999999999994</c:v>
                </c:pt>
                <c:pt idx="45">
                  <c:v>80.099999999999994</c:v>
                </c:pt>
                <c:pt idx="46">
                  <c:v>80.099999999999994</c:v>
                </c:pt>
                <c:pt idx="47">
                  <c:v>80.099999999999994</c:v>
                </c:pt>
                <c:pt idx="48">
                  <c:v>80.099999999999994</c:v>
                </c:pt>
                <c:pt idx="49">
                  <c:v>80.099999999999994</c:v>
                </c:pt>
                <c:pt idx="50">
                  <c:v>80.099999999999994</c:v>
                </c:pt>
                <c:pt idx="51">
                  <c:v>80.099999999999994</c:v>
                </c:pt>
                <c:pt idx="52">
                  <c:v>80.099999999999994</c:v>
                </c:pt>
                <c:pt idx="53">
                  <c:v>80.099999999999994</c:v>
                </c:pt>
                <c:pt idx="54">
                  <c:v>80.099999999999994</c:v>
                </c:pt>
                <c:pt idx="55">
                  <c:v>80.099999999999994</c:v>
                </c:pt>
                <c:pt idx="56">
                  <c:v>80.099999999999994</c:v>
                </c:pt>
                <c:pt idx="57">
                  <c:v>80.099999999999994</c:v>
                </c:pt>
                <c:pt idx="58">
                  <c:v>80.099999999999994</c:v>
                </c:pt>
                <c:pt idx="59">
                  <c:v>80.099999999999994</c:v>
                </c:pt>
                <c:pt idx="60">
                  <c:v>80.099999999999994</c:v>
                </c:pt>
                <c:pt idx="61">
                  <c:v>80.099999999999994</c:v>
                </c:pt>
                <c:pt idx="62">
                  <c:v>80.099999999999994</c:v>
                </c:pt>
                <c:pt idx="63">
                  <c:v>80.099999999999994</c:v>
                </c:pt>
                <c:pt idx="64">
                  <c:v>80.099999999999994</c:v>
                </c:pt>
                <c:pt idx="65">
                  <c:v>80.099999999999994</c:v>
                </c:pt>
                <c:pt idx="66">
                  <c:v>80.099999999999994</c:v>
                </c:pt>
                <c:pt idx="67">
                  <c:v>80.099999999999994</c:v>
                </c:pt>
                <c:pt idx="68">
                  <c:v>80.099999999999994</c:v>
                </c:pt>
                <c:pt idx="69">
                  <c:v>80.099999999999994</c:v>
                </c:pt>
                <c:pt idx="70">
                  <c:v>80.099999999999994</c:v>
                </c:pt>
                <c:pt idx="71">
                  <c:v>80.099999999999994</c:v>
                </c:pt>
                <c:pt idx="72">
                  <c:v>80.099999999999994</c:v>
                </c:pt>
                <c:pt idx="73">
                  <c:v>80.099999999999994</c:v>
                </c:pt>
                <c:pt idx="74">
                  <c:v>80.099999999999994</c:v>
                </c:pt>
                <c:pt idx="75">
                  <c:v>80.099999999999994</c:v>
                </c:pt>
                <c:pt idx="76">
                  <c:v>80.099999999999994</c:v>
                </c:pt>
                <c:pt idx="77">
                  <c:v>80.099999999999994</c:v>
                </c:pt>
                <c:pt idx="78">
                  <c:v>80.099999999999994</c:v>
                </c:pt>
                <c:pt idx="79">
                  <c:v>80.099999999999994</c:v>
                </c:pt>
                <c:pt idx="80">
                  <c:v>80.099999999999994</c:v>
                </c:pt>
                <c:pt idx="81">
                  <c:v>80.099999999999994</c:v>
                </c:pt>
                <c:pt idx="82">
                  <c:v>80.099999999999994</c:v>
                </c:pt>
                <c:pt idx="83">
                  <c:v>80.099999999999994</c:v>
                </c:pt>
                <c:pt idx="84">
                  <c:v>80.099999999999994</c:v>
                </c:pt>
                <c:pt idx="85">
                  <c:v>80.099999999999994</c:v>
                </c:pt>
                <c:pt idx="86">
                  <c:v>80.099999999999994</c:v>
                </c:pt>
                <c:pt idx="87">
                  <c:v>80.099999999999994</c:v>
                </c:pt>
                <c:pt idx="88">
                  <c:v>80.099999999999994</c:v>
                </c:pt>
                <c:pt idx="89">
                  <c:v>80.099999999999994</c:v>
                </c:pt>
                <c:pt idx="90">
                  <c:v>80.099999999999994</c:v>
                </c:pt>
                <c:pt idx="91">
                  <c:v>80.099999999999994</c:v>
                </c:pt>
                <c:pt idx="92">
                  <c:v>80.099999999999994</c:v>
                </c:pt>
                <c:pt idx="93">
                  <c:v>80.099999999999994</c:v>
                </c:pt>
                <c:pt idx="94">
                  <c:v>80.099999999999994</c:v>
                </c:pt>
                <c:pt idx="95">
                  <c:v>80.099999999999994</c:v>
                </c:pt>
                <c:pt idx="96">
                  <c:v>80.099999999999994</c:v>
                </c:pt>
                <c:pt idx="97">
                  <c:v>80.099999999999994</c:v>
                </c:pt>
                <c:pt idx="98">
                  <c:v>80.099999999999994</c:v>
                </c:pt>
                <c:pt idx="99">
                  <c:v>80.099999999999994</c:v>
                </c:pt>
                <c:pt idx="100">
                  <c:v>80.099999999999994</c:v>
                </c:pt>
                <c:pt idx="101">
                  <c:v>80.099999999999994</c:v>
                </c:pt>
                <c:pt idx="102">
                  <c:v>80.099999999999994</c:v>
                </c:pt>
                <c:pt idx="103">
                  <c:v>80.099999999999994</c:v>
                </c:pt>
                <c:pt idx="104">
                  <c:v>80.099999999999994</c:v>
                </c:pt>
                <c:pt idx="105">
                  <c:v>80.099999999999994</c:v>
                </c:pt>
                <c:pt idx="106">
                  <c:v>80.099999999999994</c:v>
                </c:pt>
                <c:pt idx="107">
                  <c:v>80.099999999999994</c:v>
                </c:pt>
                <c:pt idx="108">
                  <c:v>80.099999999999994</c:v>
                </c:pt>
                <c:pt idx="109">
                  <c:v>80.099999999999994</c:v>
                </c:pt>
                <c:pt idx="110">
                  <c:v>80.099999999999994</c:v>
                </c:pt>
                <c:pt idx="111">
                  <c:v>80.099999999999994</c:v>
                </c:pt>
                <c:pt idx="112">
                  <c:v>80.099999999999994</c:v>
                </c:pt>
                <c:pt idx="113">
                  <c:v>80.099999999999994</c:v>
                </c:pt>
                <c:pt idx="114">
                  <c:v>80.099999999999994</c:v>
                </c:pt>
                <c:pt idx="115">
                  <c:v>80.099999999999994</c:v>
                </c:pt>
                <c:pt idx="116">
                  <c:v>80.099999999999994</c:v>
                </c:pt>
                <c:pt idx="117">
                  <c:v>80.099999999999994</c:v>
                </c:pt>
                <c:pt idx="118">
                  <c:v>80.099999999999994</c:v>
                </c:pt>
                <c:pt idx="119">
                  <c:v>80.099999999999994</c:v>
                </c:pt>
                <c:pt idx="120">
                  <c:v>80.099999999999994</c:v>
                </c:pt>
                <c:pt idx="121">
                  <c:v>80.099999999999994</c:v>
                </c:pt>
                <c:pt idx="122">
                  <c:v>80.099999999999994</c:v>
                </c:pt>
                <c:pt idx="123">
                  <c:v>80.099999999999994</c:v>
                </c:pt>
                <c:pt idx="124">
                  <c:v>80.099999999999994</c:v>
                </c:pt>
                <c:pt idx="125">
                  <c:v>80.099999999999994</c:v>
                </c:pt>
                <c:pt idx="126">
                  <c:v>80.099999999999994</c:v>
                </c:pt>
                <c:pt idx="127">
                  <c:v>80.099999999999994</c:v>
                </c:pt>
                <c:pt idx="128">
                  <c:v>80.099999999999994</c:v>
                </c:pt>
                <c:pt idx="129">
                  <c:v>80.099999999999994</c:v>
                </c:pt>
                <c:pt idx="130">
                  <c:v>80.099999999999994</c:v>
                </c:pt>
                <c:pt idx="131">
                  <c:v>80.099999999999994</c:v>
                </c:pt>
                <c:pt idx="132">
                  <c:v>80.099999999999994</c:v>
                </c:pt>
                <c:pt idx="133">
                  <c:v>80.099999999999994</c:v>
                </c:pt>
                <c:pt idx="134">
                  <c:v>80.099999999999994</c:v>
                </c:pt>
                <c:pt idx="135">
                  <c:v>80.099999999999994</c:v>
                </c:pt>
                <c:pt idx="136">
                  <c:v>80.099999999999994</c:v>
                </c:pt>
                <c:pt idx="137">
                  <c:v>80.099999999999994</c:v>
                </c:pt>
                <c:pt idx="138">
                  <c:v>80.099999999999994</c:v>
                </c:pt>
                <c:pt idx="139">
                  <c:v>80.099999999999994</c:v>
                </c:pt>
                <c:pt idx="140">
                  <c:v>80.099999999999994</c:v>
                </c:pt>
                <c:pt idx="141">
                  <c:v>80.099999999999994</c:v>
                </c:pt>
                <c:pt idx="142">
                  <c:v>80.099999999999994</c:v>
                </c:pt>
                <c:pt idx="143">
                  <c:v>80.099999999999994</c:v>
                </c:pt>
                <c:pt idx="144">
                  <c:v>80.099999999999994</c:v>
                </c:pt>
                <c:pt idx="145">
                  <c:v>80.099999999999994</c:v>
                </c:pt>
                <c:pt idx="146">
                  <c:v>80.099999999999994</c:v>
                </c:pt>
                <c:pt idx="147">
                  <c:v>80.099999999999994</c:v>
                </c:pt>
                <c:pt idx="148">
                  <c:v>80.099999999999994</c:v>
                </c:pt>
                <c:pt idx="149">
                  <c:v>80.099999999999994</c:v>
                </c:pt>
                <c:pt idx="150">
                  <c:v>80.099999999999994</c:v>
                </c:pt>
                <c:pt idx="151">
                  <c:v>80.099999999999994</c:v>
                </c:pt>
                <c:pt idx="152">
                  <c:v>80.099999999999994</c:v>
                </c:pt>
                <c:pt idx="153">
                  <c:v>80.099999999999994</c:v>
                </c:pt>
                <c:pt idx="154">
                  <c:v>80.099999999999994</c:v>
                </c:pt>
                <c:pt idx="155">
                  <c:v>80.099999999999994</c:v>
                </c:pt>
                <c:pt idx="156">
                  <c:v>80.099999999999994</c:v>
                </c:pt>
                <c:pt idx="157">
                  <c:v>80.099999999999994</c:v>
                </c:pt>
                <c:pt idx="158">
                  <c:v>80.099999999999994</c:v>
                </c:pt>
                <c:pt idx="159">
                  <c:v>80.099999999999994</c:v>
                </c:pt>
                <c:pt idx="160">
                  <c:v>80.099999999999994</c:v>
                </c:pt>
                <c:pt idx="161">
                  <c:v>80.099999999999994</c:v>
                </c:pt>
                <c:pt idx="162">
                  <c:v>80.099999999999994</c:v>
                </c:pt>
                <c:pt idx="163">
                  <c:v>80.099999999999994</c:v>
                </c:pt>
                <c:pt idx="164">
                  <c:v>80.099999999999994</c:v>
                </c:pt>
                <c:pt idx="165">
                  <c:v>80.099999999999994</c:v>
                </c:pt>
                <c:pt idx="166">
                  <c:v>80.099999999999994</c:v>
                </c:pt>
                <c:pt idx="167">
                  <c:v>80.099999999999994</c:v>
                </c:pt>
                <c:pt idx="168">
                  <c:v>80.099999999999994</c:v>
                </c:pt>
                <c:pt idx="169">
                  <c:v>80.099999999999994</c:v>
                </c:pt>
                <c:pt idx="170">
                  <c:v>80.099999999999994</c:v>
                </c:pt>
                <c:pt idx="171">
                  <c:v>80.099999999999994</c:v>
                </c:pt>
                <c:pt idx="172">
                  <c:v>80.099999999999994</c:v>
                </c:pt>
                <c:pt idx="173">
                  <c:v>80.099999999999994</c:v>
                </c:pt>
                <c:pt idx="174">
                  <c:v>80.099999999999994</c:v>
                </c:pt>
                <c:pt idx="175">
                  <c:v>80.099999999999994</c:v>
                </c:pt>
                <c:pt idx="176">
                  <c:v>80.099999999999994</c:v>
                </c:pt>
                <c:pt idx="177">
                  <c:v>80.099999999999994</c:v>
                </c:pt>
                <c:pt idx="178">
                  <c:v>80.099999999999994</c:v>
                </c:pt>
                <c:pt idx="179">
                  <c:v>80.099999999999994</c:v>
                </c:pt>
                <c:pt idx="180">
                  <c:v>80.099999999999994</c:v>
                </c:pt>
                <c:pt idx="181">
                  <c:v>80.099999999999994</c:v>
                </c:pt>
                <c:pt idx="182">
                  <c:v>80.099999999999994</c:v>
                </c:pt>
                <c:pt idx="183">
                  <c:v>80.099999999999994</c:v>
                </c:pt>
                <c:pt idx="184">
                  <c:v>80.099999999999994</c:v>
                </c:pt>
                <c:pt idx="185">
                  <c:v>80.099999999999994</c:v>
                </c:pt>
                <c:pt idx="186">
                  <c:v>80.099999999999994</c:v>
                </c:pt>
                <c:pt idx="187">
                  <c:v>80.099999999999994</c:v>
                </c:pt>
                <c:pt idx="188">
                  <c:v>80.099999999999994</c:v>
                </c:pt>
                <c:pt idx="189">
                  <c:v>80.099999999999994</c:v>
                </c:pt>
                <c:pt idx="190">
                  <c:v>80.099999999999994</c:v>
                </c:pt>
                <c:pt idx="191">
                  <c:v>80.099999999999994</c:v>
                </c:pt>
                <c:pt idx="192">
                  <c:v>80.099999999999994</c:v>
                </c:pt>
                <c:pt idx="193">
                  <c:v>80.099999999999994</c:v>
                </c:pt>
                <c:pt idx="194">
                  <c:v>80.099999999999994</c:v>
                </c:pt>
                <c:pt idx="195">
                  <c:v>80.099999999999994</c:v>
                </c:pt>
                <c:pt idx="196">
                  <c:v>80.099999999999994</c:v>
                </c:pt>
                <c:pt idx="197">
                  <c:v>80.099999999999994</c:v>
                </c:pt>
                <c:pt idx="198">
                  <c:v>80.099999999999994</c:v>
                </c:pt>
                <c:pt idx="199">
                  <c:v>80.099999999999994</c:v>
                </c:pt>
                <c:pt idx="200">
                  <c:v>80.099999999999994</c:v>
                </c:pt>
                <c:pt idx="201">
                  <c:v>80.099999999999994</c:v>
                </c:pt>
                <c:pt idx="202">
                  <c:v>80.099999999999994</c:v>
                </c:pt>
                <c:pt idx="203">
                  <c:v>80.099999999999994</c:v>
                </c:pt>
                <c:pt idx="204">
                  <c:v>80.099999999999994</c:v>
                </c:pt>
                <c:pt idx="205">
                  <c:v>80.099999999999994</c:v>
                </c:pt>
                <c:pt idx="206">
                  <c:v>80.099999999999994</c:v>
                </c:pt>
                <c:pt idx="207">
                  <c:v>80.099999999999994</c:v>
                </c:pt>
                <c:pt idx="208">
                  <c:v>80.099999999999994</c:v>
                </c:pt>
                <c:pt idx="209">
                  <c:v>80.099999999999994</c:v>
                </c:pt>
                <c:pt idx="210">
                  <c:v>80.099999999999994</c:v>
                </c:pt>
                <c:pt idx="211">
                  <c:v>80.099999999999994</c:v>
                </c:pt>
                <c:pt idx="212">
                  <c:v>80.099999999999994</c:v>
                </c:pt>
                <c:pt idx="213">
                  <c:v>80.099999999999994</c:v>
                </c:pt>
                <c:pt idx="214">
                  <c:v>80.099999999999994</c:v>
                </c:pt>
                <c:pt idx="215">
                  <c:v>80.099999999999994</c:v>
                </c:pt>
                <c:pt idx="216">
                  <c:v>80.099999999999994</c:v>
                </c:pt>
                <c:pt idx="217">
                  <c:v>80.099999999999994</c:v>
                </c:pt>
              </c:numCache>
            </c:numRef>
          </c:val>
        </c:ser>
        <c:marker val="1"/>
        <c:axId val="70753664"/>
        <c:axId val="70759936"/>
      </c:lineChart>
      <c:catAx>
        <c:axId val="70753664"/>
        <c:scaling>
          <c:orientation val="minMax"/>
        </c:scaling>
        <c:delete val="1"/>
        <c:axPos val="b"/>
        <c:title>
          <c:tx>
            <c:rich>
              <a:bodyPr/>
              <a:lstStyle/>
              <a:p>
                <a:pPr>
                  <a:defRPr sz="800">
                    <a:latin typeface="Arial" pitchFamily="34" charset="0"/>
                    <a:cs typeface="Arial" pitchFamily="34" charset="0"/>
                  </a:defRPr>
                </a:pPr>
                <a:r>
                  <a:rPr lang="en-US" sz="800">
                    <a:latin typeface="Arial" pitchFamily="34" charset="0"/>
                    <a:cs typeface="Arial" pitchFamily="34" charset="0"/>
                  </a:rPr>
                  <a:t>CCG / HB</a:t>
                </a:r>
              </a:p>
            </c:rich>
          </c:tx>
          <c:layout>
            <c:manualLayout>
              <c:xMode val="edge"/>
              <c:yMode val="edge"/>
              <c:x val="0.51446896680043941"/>
              <c:y val="0.96820819954629711"/>
            </c:manualLayout>
          </c:layout>
        </c:title>
        <c:tickLblPos val="none"/>
        <c:crossAx val="70759936"/>
        <c:crosses val="autoZero"/>
        <c:auto val="1"/>
        <c:lblAlgn val="ctr"/>
        <c:lblOffset val="100"/>
      </c:catAx>
      <c:valAx>
        <c:axId val="70759936"/>
        <c:scaling>
          <c:orientation val="minMax"/>
        </c:scaling>
        <c:axPos val="l"/>
        <c:majorGridlines/>
        <c:title>
          <c:tx>
            <c:rich>
              <a:bodyPr rot="-5400000" vert="horz"/>
              <a:lstStyle/>
              <a:p>
                <a:pPr>
                  <a:defRPr sz="800">
                    <a:latin typeface="Arial" pitchFamily="34" charset="0"/>
                    <a:cs typeface="Arial" pitchFamily="34" charset="0"/>
                  </a:defRPr>
                </a:pPr>
                <a:r>
                  <a:rPr lang="en-US" sz="800">
                    <a:latin typeface="Arial" pitchFamily="34" charset="0"/>
                    <a:cs typeface="Arial" pitchFamily="34" charset="0"/>
                  </a:rPr>
                  <a:t>Percentage</a:t>
                </a:r>
              </a:p>
            </c:rich>
          </c:tx>
          <c:layout>
            <c:manualLayout>
              <c:xMode val="edge"/>
              <c:yMode val="edge"/>
              <c:x val="1.4567430264904901E-2"/>
              <c:y val="0.42496640198195246"/>
            </c:manualLayout>
          </c:layout>
        </c:title>
        <c:numFmt formatCode="0" sourceLinked="0"/>
        <c:tickLblPos val="nextTo"/>
        <c:txPr>
          <a:bodyPr/>
          <a:lstStyle/>
          <a:p>
            <a:pPr>
              <a:defRPr sz="800">
                <a:latin typeface="Arial" pitchFamily="34" charset="0"/>
                <a:cs typeface="Arial" pitchFamily="34" charset="0"/>
              </a:defRPr>
            </a:pPr>
            <a:endParaRPr lang="en-US"/>
          </a:p>
        </c:txPr>
        <c:crossAx val="70753664"/>
        <c:crosses val="autoZero"/>
        <c:crossBetween val="between"/>
      </c:valAx>
    </c:plotArea>
    <c:legend>
      <c:legendPos val="r"/>
      <c:legendEntry>
        <c:idx val="0"/>
        <c:delete val="1"/>
      </c:legendEntry>
      <c:layout>
        <c:manualLayout>
          <c:xMode val="edge"/>
          <c:yMode val="edge"/>
          <c:x val="0.73912979341322571"/>
          <c:y val="3.8302043095373765E-2"/>
          <c:w val="0.18674654626440995"/>
          <c:h val="8.0114706776862804E-2"/>
        </c:manualLayout>
      </c:layout>
      <c:overlay val="1"/>
    </c:legend>
    <c:plotVisOnly val="1"/>
    <c:dispBlanksAs val="gap"/>
  </c:chart>
  <c:spPr>
    <a:ln>
      <a:noFill/>
    </a:ln>
  </c:spPr>
  <c:externalData r:id="rId1"/>
  <c:userShapes r:id="rId2"/>
</c:chartSpace>
</file>

<file path=ppt/drawings/drawing1.xml><?xml version="1.0" encoding="utf-8"?>
<c:userShapes xmlns:c="http://schemas.openxmlformats.org/drawingml/2006/chart">
  <cdr:relSizeAnchor xmlns:cdr="http://schemas.openxmlformats.org/drawingml/2006/chartDrawing">
    <cdr:from>
      <cdr:x>0.79231</cdr:x>
      <cdr:y>0.10202</cdr:y>
    </cdr:from>
    <cdr:to>
      <cdr:x>0.81688</cdr:x>
      <cdr:y>0.25256</cdr:y>
    </cdr:to>
    <cdr:sp macro="" textlink="">
      <cdr:nvSpPr>
        <cdr:cNvPr id="2" name="TextBox 1"/>
        <cdr:cNvSpPr txBox="1"/>
      </cdr:nvSpPr>
      <cdr:spPr>
        <a:xfrm xmlns:a="http://schemas.openxmlformats.org/drawingml/2006/main" rot="16200000">
          <a:off x="7028246" y="963736"/>
          <a:ext cx="915398" cy="22859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Powys</a:t>
          </a:r>
        </a:p>
      </cdr:txBody>
    </cdr:sp>
  </cdr:relSizeAnchor>
  <cdr:relSizeAnchor xmlns:cdr="http://schemas.openxmlformats.org/drawingml/2006/chartDrawing">
    <cdr:from>
      <cdr:x>0.89845</cdr:x>
      <cdr:y>0.03714</cdr:y>
    </cdr:from>
    <cdr:to>
      <cdr:x>0.9283</cdr:x>
      <cdr:y>0.18769</cdr:y>
    </cdr:to>
    <cdr:sp macro="" textlink="">
      <cdr:nvSpPr>
        <cdr:cNvPr id="3" name="TextBox 2"/>
        <cdr:cNvSpPr txBox="1"/>
      </cdr:nvSpPr>
      <cdr:spPr>
        <a:xfrm xmlns:a="http://schemas.openxmlformats.org/drawingml/2006/main" rot="16200000">
          <a:off x="8040330" y="544692"/>
          <a:ext cx="915459" cy="2777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Aneurin Bevan</a:t>
          </a:r>
        </a:p>
      </cdr:txBody>
    </cdr:sp>
  </cdr:relSizeAnchor>
  <cdr:relSizeAnchor xmlns:cdr="http://schemas.openxmlformats.org/drawingml/2006/chartDrawing">
    <cdr:from>
      <cdr:x>0.60093</cdr:x>
      <cdr:y>0.19799</cdr:y>
    </cdr:from>
    <cdr:to>
      <cdr:x>0.63009</cdr:x>
      <cdr:y>0.34853</cdr:y>
    </cdr:to>
    <cdr:sp macro="" textlink="">
      <cdr:nvSpPr>
        <cdr:cNvPr id="4" name="TextBox 3"/>
        <cdr:cNvSpPr txBox="1"/>
      </cdr:nvSpPr>
      <cdr:spPr>
        <a:xfrm xmlns:a="http://schemas.openxmlformats.org/drawingml/2006/main" rot="16200000">
          <a:off x="5269019" y="1525959"/>
          <a:ext cx="915397" cy="27130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Hywel Dda</a:t>
          </a:r>
        </a:p>
      </cdr:txBody>
    </cdr:sp>
  </cdr:relSizeAnchor>
  <cdr:relSizeAnchor xmlns:cdr="http://schemas.openxmlformats.org/drawingml/2006/chartDrawing">
    <cdr:from>
      <cdr:x>0.64054</cdr:x>
      <cdr:y>0.16203</cdr:y>
    </cdr:from>
    <cdr:to>
      <cdr:x>0.66657</cdr:x>
      <cdr:y>0.33519</cdr:y>
    </cdr:to>
    <cdr:sp macro="" textlink="">
      <cdr:nvSpPr>
        <cdr:cNvPr id="5" name="TextBox 1"/>
        <cdr:cNvSpPr txBox="1"/>
      </cdr:nvSpPr>
      <cdr:spPr>
        <a:xfrm xmlns:a="http://schemas.openxmlformats.org/drawingml/2006/main" rot="16200000">
          <a:off x="5554239" y="1390655"/>
          <a:ext cx="1052945" cy="24218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Cardiff and Vale</a:t>
          </a:r>
        </a:p>
      </cdr:txBody>
    </cdr:sp>
  </cdr:relSizeAnchor>
  <cdr:relSizeAnchor xmlns:cdr="http://schemas.openxmlformats.org/drawingml/2006/chartDrawing">
    <cdr:from>
      <cdr:x>0.68739</cdr:x>
      <cdr:y>0.16026</cdr:y>
    </cdr:from>
    <cdr:to>
      <cdr:x>0.71896</cdr:x>
      <cdr:y>0.31081</cdr:y>
    </cdr:to>
    <cdr:sp macro="" textlink="">
      <cdr:nvSpPr>
        <cdr:cNvPr id="6" name="TextBox 1"/>
        <cdr:cNvSpPr txBox="1"/>
      </cdr:nvSpPr>
      <cdr:spPr>
        <a:xfrm xmlns:a="http://schemas.openxmlformats.org/drawingml/2006/main" rot="16200000">
          <a:off x="6084647" y="1285347"/>
          <a:ext cx="915459" cy="2937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Cwm Taf</a:t>
          </a:r>
        </a:p>
      </cdr:txBody>
    </cdr:sp>
  </cdr:relSizeAnchor>
  <cdr:relSizeAnchor xmlns:cdr="http://schemas.openxmlformats.org/drawingml/2006/chartDrawing">
    <cdr:from>
      <cdr:x>0.70643</cdr:x>
      <cdr:y>0.1471</cdr:y>
    </cdr:from>
    <cdr:to>
      <cdr:x>0.738</cdr:x>
      <cdr:y>0.29765</cdr:y>
    </cdr:to>
    <cdr:sp macro="" textlink="">
      <cdr:nvSpPr>
        <cdr:cNvPr id="7" name="TextBox 1"/>
        <cdr:cNvSpPr txBox="1"/>
      </cdr:nvSpPr>
      <cdr:spPr>
        <a:xfrm xmlns:a="http://schemas.openxmlformats.org/drawingml/2006/main" rot="16200000">
          <a:off x="6261820" y="1205315"/>
          <a:ext cx="915458" cy="2937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ABMU</a:t>
          </a:r>
        </a:p>
      </cdr:txBody>
    </cdr:sp>
  </cdr:relSizeAnchor>
  <cdr:relSizeAnchor xmlns:cdr="http://schemas.openxmlformats.org/drawingml/2006/chartDrawing">
    <cdr:from>
      <cdr:x>0.88188</cdr:x>
      <cdr:y>0.05511</cdr:y>
    </cdr:from>
    <cdr:to>
      <cdr:x>0.90482</cdr:x>
      <cdr:y>0.20566</cdr:y>
    </cdr:to>
    <cdr:sp macro="" textlink="">
      <cdr:nvSpPr>
        <cdr:cNvPr id="8" name="TextBox 1"/>
        <cdr:cNvSpPr txBox="1"/>
      </cdr:nvSpPr>
      <cdr:spPr>
        <a:xfrm xmlns:a="http://schemas.openxmlformats.org/drawingml/2006/main" rot="16200000">
          <a:off x="7854063" y="686128"/>
          <a:ext cx="915458" cy="21343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GB" sz="800">
              <a:latin typeface="Arial" pitchFamily="34" charset="0"/>
              <a:cs typeface="Arial" pitchFamily="34" charset="0"/>
            </a:rPr>
            <a:t>BCU</a:t>
          </a:r>
        </a:p>
      </cdr:txBody>
    </cdr:sp>
  </cdr:relSizeAnchor>
</c:userShapes>
</file>

<file path=ppt/drawings/drawing2.xml><?xml version="1.0" encoding="utf-8"?>
<c:userShapes xmlns:c="http://schemas.openxmlformats.org/drawingml/2006/chart">
  <cdr:relSizeAnchor xmlns:cdr="http://schemas.openxmlformats.org/drawingml/2006/chartDrawing">
    <cdr:from>
      <cdr:x>0.74093</cdr:x>
      <cdr:y>0.19046</cdr:y>
    </cdr:from>
    <cdr:to>
      <cdr:x>0.77043</cdr:x>
      <cdr:y>0.34084</cdr:y>
    </cdr:to>
    <cdr:sp macro="" textlink="">
      <cdr:nvSpPr>
        <cdr:cNvPr id="2" name="TextBox 1"/>
        <cdr:cNvSpPr txBox="1"/>
      </cdr:nvSpPr>
      <cdr:spPr>
        <a:xfrm xmlns:a="http://schemas.openxmlformats.org/drawingml/2006/main" rot="16200000">
          <a:off x="6573649" y="1478169"/>
          <a:ext cx="914425" cy="27437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Cwm Taf</a:t>
          </a:r>
        </a:p>
      </cdr:txBody>
    </cdr:sp>
  </cdr:relSizeAnchor>
  <cdr:relSizeAnchor xmlns:cdr="http://schemas.openxmlformats.org/drawingml/2006/chartDrawing">
    <cdr:from>
      <cdr:x>0.86438</cdr:x>
      <cdr:y>0.22758</cdr:y>
    </cdr:from>
    <cdr:to>
      <cdr:x>0.89141</cdr:x>
      <cdr:y>0.37796</cdr:y>
    </cdr:to>
    <cdr:sp macro="" textlink="">
      <cdr:nvSpPr>
        <cdr:cNvPr id="3" name="TextBox 2"/>
        <cdr:cNvSpPr txBox="1"/>
      </cdr:nvSpPr>
      <cdr:spPr>
        <a:xfrm xmlns:a="http://schemas.openxmlformats.org/drawingml/2006/main" rot="16200000">
          <a:off x="7710718" y="1715331"/>
          <a:ext cx="914424" cy="25148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ABMU</a:t>
          </a:r>
        </a:p>
      </cdr:txBody>
    </cdr:sp>
  </cdr:relSizeAnchor>
  <cdr:relSizeAnchor xmlns:cdr="http://schemas.openxmlformats.org/drawingml/2006/chartDrawing">
    <cdr:from>
      <cdr:x>0.93782</cdr:x>
      <cdr:y>0.24196</cdr:y>
    </cdr:from>
    <cdr:to>
      <cdr:x>0.96157</cdr:x>
      <cdr:y>0.42993</cdr:y>
    </cdr:to>
    <cdr:sp macro="" textlink="">
      <cdr:nvSpPr>
        <cdr:cNvPr id="4" name="TextBox 3"/>
        <cdr:cNvSpPr txBox="1"/>
      </cdr:nvSpPr>
      <cdr:spPr>
        <a:xfrm xmlns:a="http://schemas.openxmlformats.org/drawingml/2006/main" rot="16200000">
          <a:off x="8264436" y="1932308"/>
          <a:ext cx="1143000" cy="22097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Betsi Cadwaladr</a:t>
          </a:r>
        </a:p>
      </cdr:txBody>
    </cdr:sp>
  </cdr:relSizeAnchor>
  <cdr:relSizeAnchor xmlns:cdr="http://schemas.openxmlformats.org/drawingml/2006/chartDrawing">
    <cdr:from>
      <cdr:x>0.90681</cdr:x>
      <cdr:y>0.2506</cdr:y>
    </cdr:from>
    <cdr:to>
      <cdr:x>0.93138</cdr:x>
      <cdr:y>0.40099</cdr:y>
    </cdr:to>
    <cdr:sp macro="" textlink="">
      <cdr:nvSpPr>
        <cdr:cNvPr id="5" name="TextBox 4"/>
        <cdr:cNvSpPr txBox="1"/>
      </cdr:nvSpPr>
      <cdr:spPr>
        <a:xfrm xmlns:a="http://schemas.openxmlformats.org/drawingml/2006/main" rot="16200000">
          <a:off x="8094035" y="1866790"/>
          <a:ext cx="914485"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Aneurin Bevan</a:t>
          </a:r>
        </a:p>
      </cdr:txBody>
    </cdr:sp>
  </cdr:relSizeAnchor>
  <cdr:relSizeAnchor xmlns:cdr="http://schemas.openxmlformats.org/drawingml/2006/chartDrawing">
    <cdr:from>
      <cdr:x>0.67168</cdr:x>
      <cdr:y>0.16432</cdr:y>
    </cdr:from>
    <cdr:to>
      <cdr:x>0.69871</cdr:x>
      <cdr:y>0.3147</cdr:y>
    </cdr:to>
    <cdr:sp macro="" textlink="">
      <cdr:nvSpPr>
        <cdr:cNvPr id="6" name="TextBox 5"/>
        <cdr:cNvSpPr txBox="1"/>
      </cdr:nvSpPr>
      <cdr:spPr>
        <a:xfrm xmlns:a="http://schemas.openxmlformats.org/drawingml/2006/main" rot="16200000">
          <a:off x="5917879" y="1330635"/>
          <a:ext cx="914425" cy="25148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Powys</a:t>
          </a:r>
        </a:p>
      </cdr:txBody>
    </cdr:sp>
  </cdr:relSizeAnchor>
  <cdr:relSizeAnchor xmlns:cdr="http://schemas.openxmlformats.org/drawingml/2006/chartDrawing">
    <cdr:from>
      <cdr:x>0.70153</cdr:x>
      <cdr:y>0.17325</cdr:y>
    </cdr:from>
    <cdr:to>
      <cdr:x>0.72692</cdr:x>
      <cdr:y>0.32363</cdr:y>
    </cdr:to>
    <cdr:sp macro="" textlink="">
      <cdr:nvSpPr>
        <cdr:cNvPr id="7" name="TextBox 6"/>
        <cdr:cNvSpPr txBox="1"/>
      </cdr:nvSpPr>
      <cdr:spPr>
        <a:xfrm xmlns:a="http://schemas.openxmlformats.org/drawingml/2006/main" rot="16200000">
          <a:off x="6187905" y="1392567"/>
          <a:ext cx="914425" cy="23622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Hywel Dda</a:t>
          </a:r>
        </a:p>
      </cdr:txBody>
    </cdr:sp>
  </cdr:relSizeAnchor>
  <cdr:relSizeAnchor xmlns:cdr="http://schemas.openxmlformats.org/drawingml/2006/chartDrawing">
    <cdr:from>
      <cdr:x>0.22515</cdr:x>
      <cdr:y>0.006</cdr:y>
    </cdr:from>
    <cdr:to>
      <cdr:x>0.25136</cdr:x>
      <cdr:y>0.17768</cdr:y>
    </cdr:to>
    <cdr:sp macro="" textlink="">
      <cdr:nvSpPr>
        <cdr:cNvPr id="8" name="TextBox 7"/>
        <cdr:cNvSpPr txBox="1"/>
      </cdr:nvSpPr>
      <cdr:spPr>
        <a:xfrm xmlns:a="http://schemas.openxmlformats.org/drawingml/2006/main" rot="16200000">
          <a:off x="1694711" y="436536"/>
          <a:ext cx="1043945" cy="24385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Cardiff and Vale</a:t>
          </a:r>
        </a:p>
      </cdr:txBody>
    </cdr:sp>
  </cdr:relSizeAnchor>
</c:userShapes>
</file>

<file path=ppt/drawings/drawing3.xml><?xml version="1.0" encoding="utf-8"?>
<c:userShapes xmlns:c="http://schemas.openxmlformats.org/drawingml/2006/chart">
  <cdr:relSizeAnchor xmlns:cdr="http://schemas.openxmlformats.org/drawingml/2006/chartDrawing">
    <cdr:from>
      <cdr:x>0.22463</cdr:x>
      <cdr:y>0.14546</cdr:y>
    </cdr:from>
    <cdr:to>
      <cdr:x>0.25458</cdr:x>
      <cdr:y>0.296</cdr:y>
    </cdr:to>
    <cdr:sp macro="" textlink="">
      <cdr:nvSpPr>
        <cdr:cNvPr id="2" name="TextBox 1"/>
        <cdr:cNvSpPr txBox="1"/>
      </cdr:nvSpPr>
      <cdr:spPr>
        <a:xfrm xmlns:a="http://schemas.openxmlformats.org/drawingml/2006/main" rot="16200000">
          <a:off x="1770657" y="1201475"/>
          <a:ext cx="914383" cy="27847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Hywel</a:t>
          </a:r>
          <a:r>
            <a:rPr lang="en-GB" sz="1000"/>
            <a:t> Dda</a:t>
          </a:r>
        </a:p>
      </cdr:txBody>
    </cdr:sp>
  </cdr:relSizeAnchor>
  <cdr:relSizeAnchor xmlns:cdr="http://schemas.openxmlformats.org/drawingml/2006/chartDrawing">
    <cdr:from>
      <cdr:x>0.2892</cdr:x>
      <cdr:y>0.10133</cdr:y>
    </cdr:from>
    <cdr:to>
      <cdr:x>0.38755</cdr:x>
      <cdr:y>0.13631</cdr:y>
    </cdr:to>
    <cdr:sp macro="" textlink="">
      <cdr:nvSpPr>
        <cdr:cNvPr id="3" name="TextBox 2"/>
        <cdr:cNvSpPr txBox="1"/>
      </cdr:nvSpPr>
      <cdr:spPr>
        <a:xfrm xmlns:a="http://schemas.openxmlformats.org/drawingml/2006/main">
          <a:off x="2688981" y="615462"/>
          <a:ext cx="914400" cy="21248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0.6174</cdr:x>
      <cdr:y>0.30952</cdr:y>
    </cdr:from>
    <cdr:to>
      <cdr:x>0.64814</cdr:x>
      <cdr:y>0.46006</cdr:y>
    </cdr:to>
    <cdr:sp macro="" textlink="">
      <cdr:nvSpPr>
        <cdr:cNvPr id="4" name="TextBox 3"/>
        <cdr:cNvSpPr txBox="1"/>
      </cdr:nvSpPr>
      <cdr:spPr>
        <a:xfrm xmlns:a="http://schemas.openxmlformats.org/drawingml/2006/main" rot="16200000">
          <a:off x="5426205" y="2194295"/>
          <a:ext cx="914383" cy="28581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Cwm Taf</a:t>
          </a:r>
        </a:p>
      </cdr:txBody>
    </cdr:sp>
  </cdr:relSizeAnchor>
  <cdr:relSizeAnchor xmlns:cdr="http://schemas.openxmlformats.org/drawingml/2006/chartDrawing">
    <cdr:from>
      <cdr:x>0.32853</cdr:x>
      <cdr:y>0.19857</cdr:y>
    </cdr:from>
    <cdr:to>
      <cdr:x>0.35532</cdr:x>
      <cdr:y>0.34912</cdr:y>
    </cdr:to>
    <cdr:sp macro="" textlink="">
      <cdr:nvSpPr>
        <cdr:cNvPr id="5" name="TextBox 4"/>
        <cdr:cNvSpPr txBox="1"/>
      </cdr:nvSpPr>
      <cdr:spPr>
        <a:xfrm xmlns:a="http://schemas.openxmlformats.org/drawingml/2006/main" rot="16200000">
          <a:off x="2721991" y="1538779"/>
          <a:ext cx="914444" cy="24909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Cardiff</a:t>
          </a:r>
          <a:r>
            <a:rPr lang="en-GB" sz="1000"/>
            <a:t> and </a:t>
          </a:r>
          <a:r>
            <a:rPr lang="en-GB" sz="800">
              <a:latin typeface="Arial" pitchFamily="34" charset="0"/>
              <a:cs typeface="Arial" pitchFamily="34" charset="0"/>
            </a:rPr>
            <a:t>Vale</a:t>
          </a:r>
        </a:p>
      </cdr:txBody>
    </cdr:sp>
  </cdr:relSizeAnchor>
  <cdr:relSizeAnchor xmlns:cdr="http://schemas.openxmlformats.org/drawingml/2006/chartDrawing">
    <cdr:from>
      <cdr:x>0.27624</cdr:x>
      <cdr:y>0.16803</cdr:y>
    </cdr:from>
    <cdr:to>
      <cdr:x>0.29895</cdr:x>
      <cdr:y>0.31857</cdr:y>
    </cdr:to>
    <cdr:sp macro="" textlink="">
      <cdr:nvSpPr>
        <cdr:cNvPr id="6" name="TextBox 5"/>
        <cdr:cNvSpPr txBox="1"/>
      </cdr:nvSpPr>
      <cdr:spPr>
        <a:xfrm xmlns:a="http://schemas.openxmlformats.org/drawingml/2006/main" rot="16200000">
          <a:off x="2216830" y="1372259"/>
          <a:ext cx="914383" cy="21115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Powys</a:t>
          </a:r>
        </a:p>
      </cdr:txBody>
    </cdr:sp>
  </cdr:relSizeAnchor>
  <cdr:relSizeAnchor xmlns:cdr="http://schemas.openxmlformats.org/drawingml/2006/chartDrawing">
    <cdr:from>
      <cdr:x>0.16834</cdr:x>
      <cdr:y>0.12495</cdr:y>
    </cdr:from>
    <cdr:to>
      <cdr:x>0.19746</cdr:x>
      <cdr:y>0.27549</cdr:y>
    </cdr:to>
    <cdr:sp macro="" textlink="">
      <cdr:nvSpPr>
        <cdr:cNvPr id="7" name="TextBox 6"/>
        <cdr:cNvSpPr txBox="1"/>
      </cdr:nvSpPr>
      <cdr:spPr>
        <a:xfrm xmlns:a="http://schemas.openxmlformats.org/drawingml/2006/main" rot="16200000">
          <a:off x="1243403" y="1080739"/>
          <a:ext cx="914383" cy="27075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Aneurin</a:t>
          </a:r>
          <a:r>
            <a:rPr lang="en-GB" sz="1000"/>
            <a:t> Bevan</a:t>
          </a:r>
        </a:p>
      </cdr:txBody>
    </cdr:sp>
  </cdr:relSizeAnchor>
  <cdr:relSizeAnchor xmlns:cdr="http://schemas.openxmlformats.org/drawingml/2006/chartDrawing">
    <cdr:from>
      <cdr:x>0.18591</cdr:x>
      <cdr:y>0.1347</cdr:y>
    </cdr:from>
    <cdr:to>
      <cdr:x>0.2111</cdr:x>
      <cdr:y>0.28524</cdr:y>
    </cdr:to>
    <cdr:sp macro="" textlink="">
      <cdr:nvSpPr>
        <cdr:cNvPr id="8" name="TextBox 7"/>
        <cdr:cNvSpPr txBox="1"/>
      </cdr:nvSpPr>
      <cdr:spPr>
        <a:xfrm xmlns:a="http://schemas.openxmlformats.org/drawingml/2006/main" rot="16200000">
          <a:off x="1388446" y="1158248"/>
          <a:ext cx="914383" cy="23421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Betsi Cadwaladr</a:t>
          </a:r>
        </a:p>
      </cdr:txBody>
    </cdr:sp>
  </cdr:relSizeAnchor>
  <cdr:relSizeAnchor xmlns:cdr="http://schemas.openxmlformats.org/drawingml/2006/chartDrawing">
    <cdr:from>
      <cdr:x>0.14401</cdr:x>
      <cdr:y>0.08494</cdr:y>
    </cdr:from>
    <cdr:to>
      <cdr:x>0.17692</cdr:x>
      <cdr:y>0.23548</cdr:y>
    </cdr:to>
    <cdr:sp macro="" textlink="">
      <cdr:nvSpPr>
        <cdr:cNvPr id="9" name="TextBox 8"/>
        <cdr:cNvSpPr txBox="1"/>
      </cdr:nvSpPr>
      <cdr:spPr>
        <a:xfrm xmlns:a="http://schemas.openxmlformats.org/drawingml/2006/main" rot="16200000">
          <a:off x="1034777" y="820138"/>
          <a:ext cx="914383" cy="30599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t>ABMU</a:t>
          </a:r>
        </a:p>
      </cdr:txBody>
    </cdr:sp>
  </cdr:relSizeAnchor>
</c:userShapes>
</file>

<file path=ppt/drawings/drawing4.xml><?xml version="1.0" encoding="utf-8"?>
<c:userShapes xmlns:c="http://schemas.openxmlformats.org/drawingml/2006/chart">
  <cdr:relSizeAnchor xmlns:cdr="http://schemas.openxmlformats.org/drawingml/2006/chartDrawing">
    <cdr:from>
      <cdr:x>0.60707</cdr:x>
      <cdr:y>0.08156</cdr:y>
    </cdr:from>
    <cdr:to>
      <cdr:x>0.63042</cdr:x>
      <cdr:y>0.2321</cdr:y>
    </cdr:to>
    <cdr:sp macro="" textlink="">
      <cdr:nvSpPr>
        <cdr:cNvPr id="2" name="TextBox 1"/>
        <cdr:cNvSpPr txBox="1"/>
      </cdr:nvSpPr>
      <cdr:spPr>
        <a:xfrm xmlns:a="http://schemas.openxmlformats.org/drawingml/2006/main" rot="16200000">
          <a:off x="5295817" y="844020"/>
          <a:ext cx="914383" cy="21710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ABMU</a:t>
          </a:r>
        </a:p>
      </cdr:txBody>
    </cdr:sp>
  </cdr:relSizeAnchor>
  <cdr:relSizeAnchor xmlns:cdr="http://schemas.openxmlformats.org/drawingml/2006/chartDrawing">
    <cdr:from>
      <cdr:x>0.40697</cdr:x>
      <cdr:y>0.07114</cdr:y>
    </cdr:from>
    <cdr:to>
      <cdr:x>0.44002</cdr:x>
      <cdr:y>0.22169</cdr:y>
    </cdr:to>
    <cdr:sp macro="" textlink="">
      <cdr:nvSpPr>
        <cdr:cNvPr id="3" name="TextBox 2"/>
        <cdr:cNvSpPr txBox="1"/>
      </cdr:nvSpPr>
      <cdr:spPr>
        <a:xfrm xmlns:a="http://schemas.openxmlformats.org/drawingml/2006/main" rot="16200000">
          <a:off x="3480363" y="735696"/>
          <a:ext cx="914443" cy="30729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Aneurin</a:t>
          </a:r>
          <a:r>
            <a:rPr lang="en-GB" sz="1000"/>
            <a:t> </a:t>
          </a:r>
          <a:r>
            <a:rPr lang="en-GB" sz="800">
              <a:latin typeface="Arial" pitchFamily="34" charset="0"/>
              <a:cs typeface="Arial" pitchFamily="34" charset="0"/>
            </a:rPr>
            <a:t>Bevan</a:t>
          </a:r>
        </a:p>
      </cdr:txBody>
    </cdr:sp>
  </cdr:relSizeAnchor>
  <cdr:relSizeAnchor xmlns:cdr="http://schemas.openxmlformats.org/drawingml/2006/chartDrawing">
    <cdr:from>
      <cdr:x>0.43512</cdr:x>
      <cdr:y>0.0668</cdr:y>
    </cdr:from>
    <cdr:to>
      <cdr:x>0.46428</cdr:x>
      <cdr:y>0.21734</cdr:y>
    </cdr:to>
    <cdr:sp macro="" textlink="">
      <cdr:nvSpPr>
        <cdr:cNvPr id="4" name="TextBox 3"/>
        <cdr:cNvSpPr txBox="1"/>
      </cdr:nvSpPr>
      <cdr:spPr>
        <a:xfrm xmlns:a="http://schemas.openxmlformats.org/drawingml/2006/main" rot="16200000">
          <a:off x="3724090" y="727380"/>
          <a:ext cx="914383" cy="27112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800">
              <a:latin typeface="Arial" pitchFamily="34" charset="0"/>
              <a:cs typeface="Arial" pitchFamily="34" charset="0"/>
            </a:rPr>
            <a:t>Hywel Dda</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E1C76F38-0630-47D9-BAC4-D37375E6B4A0}" type="datetimeFigureOut">
              <a:rPr lang="en-US"/>
              <a:pPr>
                <a:defRPr/>
              </a:pPr>
              <a:t>5/28/2015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4A78230-419F-450D-A707-FD56755E1EB6}"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76D359C-EA7F-442A-99AC-8F7C2DB7BE0E}" type="datetimeFigureOut">
              <a:rPr lang="en-US"/>
              <a:pPr>
                <a:defRPr/>
              </a:pPr>
              <a:t>5/28/2015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6C58DC7-D33C-4DD8-B423-C7F40B6935DE}"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13BB9B3-D322-41B8-84D8-4BA48C6339B1}" type="datetimeFigureOut">
              <a:rPr lang="en-US"/>
              <a:pPr>
                <a:defRPr/>
              </a:pPr>
              <a:t>5/28/2015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3E736FA-6B9F-4AD1-9CD9-D07F96DFCB75}"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B3CD029-BE75-489D-98DE-205160DD1B64}" type="datetimeFigureOut">
              <a:rPr lang="en-US"/>
              <a:pPr>
                <a:defRPr/>
              </a:pPr>
              <a:t>5/28/2015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76080F4-B289-4903-9509-ABC1BA929B33}"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762D513-0DCB-4DB4-AAA8-7CF0D7F55B9B}" type="datetimeFigureOut">
              <a:rPr lang="en-US"/>
              <a:pPr>
                <a:defRPr/>
              </a:pPr>
              <a:t>5/28/2015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643296E-FB6E-4E55-8A07-A9E7E62582C7}"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456A3ACB-26C5-425D-8AB2-4456C6932CD8}" type="datetimeFigureOut">
              <a:rPr lang="en-US"/>
              <a:pPr>
                <a:defRPr/>
              </a:pPr>
              <a:t>5/28/2015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9020592-7D25-4E22-921F-C29286AF2C3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F3E74620-492E-4266-BDCD-8F457EF63F74}" type="datetimeFigureOut">
              <a:rPr lang="en-US"/>
              <a:pPr>
                <a:defRPr/>
              </a:pPr>
              <a:t>5/28/2015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3453052D-10BA-4723-B0FA-A080D4DA954A}"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2E067B49-C22F-41CE-B43A-613A57AE1733}" type="datetimeFigureOut">
              <a:rPr lang="en-US"/>
              <a:pPr>
                <a:defRPr/>
              </a:pPr>
              <a:t>5/28/2015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CD8A8BC-AA6E-48DB-913E-88D7F35B147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5D1B23D-FCD6-4014-9FA0-9AED017E2D0A}" type="datetimeFigureOut">
              <a:rPr lang="en-US"/>
              <a:pPr>
                <a:defRPr/>
              </a:pPr>
              <a:t>5/28/2015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B16916AB-5F35-4BCC-80E3-9DE6CE104A8A}"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FFF11BC-20D5-48A2-853F-38DC8CDE54B9}" type="datetimeFigureOut">
              <a:rPr lang="en-US"/>
              <a:pPr>
                <a:defRPr/>
              </a:pPr>
              <a:t>5/28/2015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2000F3C-4DA1-4699-BB60-EA5E721864D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2BB0604-0C49-4EBF-A18E-CAE49E55BC71}" type="datetimeFigureOut">
              <a:rPr lang="en-US"/>
              <a:pPr>
                <a:defRPr/>
              </a:pPr>
              <a:t>5/28/2015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404F3AF-F592-44EA-9988-9B421919A86D}"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1389BFE-0CE5-4C47-A77C-EF2AA8236F64}" type="datetimeFigureOut">
              <a:rPr lang="en-US"/>
              <a:pPr>
                <a:defRPr/>
              </a:pPr>
              <a:t>5/28/2015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95D883FC-5159-41AA-9131-1C86871757C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awmsg.org/" TargetMode="External"/><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mailto:awttc@wales.nhs.u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Arial" pitchFamily="34" charset="0"/>
                <a:cs typeface="Arial" pitchFamily="34" charset="0"/>
              </a:rPr>
              <a:t>National Prescribing Indicators 2015</a:t>
            </a:r>
            <a:r>
              <a:rPr lang="en-GB" dirty="0" smtClean="0">
                <a:latin typeface="Courier New"/>
                <a:cs typeface="Courier New"/>
              </a:rPr>
              <a:t>–</a:t>
            </a:r>
            <a:r>
              <a:rPr lang="en-GB" dirty="0" smtClean="0">
                <a:latin typeface="Arial" pitchFamily="34" charset="0"/>
                <a:cs typeface="Arial" pitchFamily="34" charset="0"/>
              </a:rPr>
              <a:t>2016</a:t>
            </a:r>
            <a:endParaRPr lang="en-GB" dirty="0">
              <a:latin typeface="Arial" pitchFamily="34" charset="0"/>
              <a:cs typeface="Arial" pitchFamily="34" charset="0"/>
            </a:endParaRPr>
          </a:p>
        </p:txBody>
      </p:sp>
      <p:pic>
        <p:nvPicPr>
          <p:cNvPr id="3" name="Picture 2" descr="AWTTC Logo.jpg"/>
          <p:cNvPicPr>
            <a:picLocks noChangeAspect="1"/>
          </p:cNvPicPr>
          <p:nvPr/>
        </p:nvPicPr>
        <p:blipFill>
          <a:blip r:embed="rId2" cstate="print"/>
          <a:stretch>
            <a:fillRect/>
          </a:stretch>
        </p:blipFill>
        <p:spPr>
          <a:xfrm>
            <a:off x="5715008" y="357166"/>
            <a:ext cx="3121152" cy="111556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fontAlgn="auto">
              <a:spcAft>
                <a:spcPts val="0"/>
              </a:spcAft>
              <a:defRPr/>
            </a:pPr>
            <a:r>
              <a:rPr lang="en-GB" sz="2800" dirty="0" smtClean="0">
                <a:latin typeface="Arial" pitchFamily="34" charset="0"/>
                <a:cs typeface="Arial" pitchFamily="34" charset="0"/>
              </a:rPr>
              <a:t>LAC </a:t>
            </a:r>
            <a:r>
              <a:rPr lang="en-GB" sz="2800" dirty="0" err="1" smtClean="0">
                <a:latin typeface="Arial" pitchFamily="34" charset="0"/>
                <a:cs typeface="Arial" pitchFamily="34" charset="0"/>
              </a:rPr>
              <a:t>statin</a:t>
            </a:r>
            <a:r>
              <a:rPr lang="en-GB" sz="2800" dirty="0" smtClean="0">
                <a:latin typeface="Arial" pitchFamily="34" charset="0"/>
                <a:cs typeface="Arial" pitchFamily="34" charset="0"/>
              </a:rPr>
              <a:t> items as a percentage of all </a:t>
            </a:r>
            <a:r>
              <a:rPr lang="en-GB" sz="2800" dirty="0" err="1" smtClean="0">
                <a:latin typeface="Arial" pitchFamily="34" charset="0"/>
                <a:cs typeface="Arial" pitchFamily="34" charset="0"/>
              </a:rPr>
              <a:t>statin</a:t>
            </a:r>
            <a:r>
              <a:rPr lang="en-GB" sz="2800" dirty="0" smtClean="0">
                <a:latin typeface="Arial" pitchFamily="34" charset="0"/>
                <a:cs typeface="Arial" pitchFamily="34" charset="0"/>
              </a:rPr>
              <a:t>, </a:t>
            </a:r>
            <a:r>
              <a:rPr lang="en-GB" sz="2800" dirty="0" err="1" smtClean="0">
                <a:latin typeface="Arial" pitchFamily="34" charset="0"/>
                <a:cs typeface="Arial" pitchFamily="34" charset="0"/>
              </a:rPr>
              <a:t>ezetimibe</a:t>
            </a:r>
            <a:r>
              <a:rPr lang="en-GB" sz="2800" dirty="0" smtClean="0">
                <a:latin typeface="Arial" pitchFamily="34" charset="0"/>
                <a:cs typeface="Arial" pitchFamily="34" charset="0"/>
              </a:rPr>
              <a:t> and </a:t>
            </a:r>
            <a:r>
              <a:rPr lang="en-GB" sz="2800" dirty="0" err="1" smtClean="0">
                <a:latin typeface="Arial" pitchFamily="34" charset="0"/>
                <a:cs typeface="Arial" pitchFamily="34" charset="0"/>
              </a:rPr>
              <a:t>simvastatin</a:t>
            </a:r>
            <a:r>
              <a:rPr lang="en-GB" sz="2800" dirty="0" smtClean="0">
                <a:latin typeface="Arial" pitchFamily="34" charset="0"/>
                <a:cs typeface="Arial" pitchFamily="34" charset="0"/>
              </a:rPr>
              <a:t>/</a:t>
            </a:r>
            <a:r>
              <a:rPr lang="en-GB" sz="2800" dirty="0" err="1" smtClean="0">
                <a:latin typeface="Arial" pitchFamily="34" charset="0"/>
                <a:cs typeface="Arial" pitchFamily="34" charset="0"/>
              </a:rPr>
              <a:t>ezetimibe</a:t>
            </a:r>
            <a:r>
              <a:rPr lang="en-GB" sz="2800" dirty="0" smtClean="0">
                <a:latin typeface="Arial" pitchFamily="34" charset="0"/>
                <a:cs typeface="Arial" pitchFamily="34" charset="0"/>
              </a:rPr>
              <a:t> combination prescribing – Quarter ending December 2014 </a:t>
            </a:r>
            <a:endParaRPr lang="en-GB" sz="2800" dirty="0">
              <a:latin typeface="Arial" pitchFamily="34" charset="0"/>
              <a:cs typeface="Arial" pitchFamily="34" charset="0"/>
            </a:endParaRPr>
          </a:p>
        </p:txBody>
      </p:sp>
      <p:graphicFrame>
        <p:nvGraphicFramePr>
          <p:cNvPr id="4" name="Chart 3"/>
          <p:cNvGraphicFramePr>
            <a:graphicFrameLocks noGrp="1" noChangeAspect="1"/>
          </p:cNvGraphicFramePr>
          <p:nvPr/>
        </p:nvGraphicFramePr>
        <p:xfrm>
          <a:off x="285720" y="1311751"/>
          <a:ext cx="8481282" cy="554624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sz="3200" dirty="0" smtClean="0">
                <a:latin typeface="Arial" charset="0"/>
                <a:cs typeface="Arial" charset="0"/>
              </a:rPr>
              <a:t>Lipid modifying drugs</a:t>
            </a:r>
          </a:p>
        </p:txBody>
      </p:sp>
      <p:sp>
        <p:nvSpPr>
          <p:cNvPr id="3" name="Content Placeholder 2"/>
          <p:cNvSpPr>
            <a:spLocks noGrp="1"/>
          </p:cNvSpPr>
          <p:nvPr>
            <p:ph idx="1"/>
          </p:nvPr>
        </p:nvSpPr>
        <p:spPr>
          <a:xfrm>
            <a:off x="428625" y="1357313"/>
            <a:ext cx="8229600" cy="4525962"/>
          </a:xfrm>
        </p:spPr>
        <p:txBody>
          <a:bodyPr rtlCol="0">
            <a:noAutofit/>
          </a:bodyPr>
          <a:lstStyle/>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Aims to increase the prescribing of </a:t>
            </a:r>
            <a:r>
              <a:rPr lang="en-GB" sz="2000" dirty="0" err="1" smtClean="0">
                <a:latin typeface="Arial" pitchFamily="34" charset="0"/>
                <a:cs typeface="Arial" pitchFamily="34" charset="0"/>
              </a:rPr>
              <a:t>statins</a:t>
            </a:r>
            <a:r>
              <a:rPr lang="en-GB" sz="2000" dirty="0" smtClean="0">
                <a:latin typeface="Arial" pitchFamily="34" charset="0"/>
                <a:cs typeface="Arial" pitchFamily="34" charset="0"/>
              </a:rPr>
              <a:t> with a low acquisition cost (LAC) over more expensive lipid lowering treatments in line with NICE guidance.</a:t>
            </a: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NICE CG181 was published in July 2014, which updates guidance relating to lipid modification in adults both with and without diabetes: </a:t>
            </a:r>
          </a:p>
          <a:p>
            <a:pPr lvl="1" fontAlgn="auto">
              <a:spcBef>
                <a:spcPts val="1200"/>
              </a:spcBef>
              <a:spcAft>
                <a:spcPts val="0"/>
              </a:spcAft>
              <a:buFont typeface="Arial" pitchFamily="34" charset="0"/>
              <a:buChar char="–"/>
              <a:defRPr/>
            </a:pPr>
            <a:r>
              <a:rPr lang="en-GB" sz="1600" dirty="0" err="1" smtClean="0">
                <a:latin typeface="Arial" pitchFamily="34" charset="0"/>
                <a:cs typeface="Arial" pitchFamily="34" charset="0"/>
              </a:rPr>
              <a:t>Atorvastatin</a:t>
            </a:r>
            <a:r>
              <a:rPr lang="en-GB" sz="1600" dirty="0" smtClean="0">
                <a:latin typeface="Arial" pitchFamily="34" charset="0"/>
                <a:cs typeface="Arial" pitchFamily="34" charset="0"/>
              </a:rPr>
              <a:t>, </a:t>
            </a:r>
            <a:r>
              <a:rPr lang="en-GB" sz="1600" dirty="0" err="1" smtClean="0">
                <a:latin typeface="Arial" pitchFamily="34" charset="0"/>
                <a:cs typeface="Arial" pitchFamily="34" charset="0"/>
              </a:rPr>
              <a:t>simvastatin</a:t>
            </a:r>
            <a:r>
              <a:rPr lang="en-GB" sz="1600" dirty="0" smtClean="0">
                <a:latin typeface="Arial" pitchFamily="34" charset="0"/>
                <a:cs typeface="Arial" pitchFamily="34" charset="0"/>
              </a:rPr>
              <a:t> and </a:t>
            </a:r>
            <a:r>
              <a:rPr lang="en-GB" sz="1600" dirty="0" err="1" smtClean="0">
                <a:latin typeface="Arial" pitchFamily="34" charset="0"/>
                <a:cs typeface="Arial" pitchFamily="34" charset="0"/>
              </a:rPr>
              <a:t>pravastatin</a:t>
            </a:r>
            <a:r>
              <a:rPr lang="en-GB" sz="1600" dirty="0" smtClean="0">
                <a:latin typeface="Arial" pitchFamily="34" charset="0"/>
                <a:cs typeface="Arial" pitchFamily="34" charset="0"/>
              </a:rPr>
              <a:t> are LAC </a:t>
            </a:r>
            <a:r>
              <a:rPr lang="en-GB" sz="1600" dirty="0" err="1" smtClean="0">
                <a:latin typeface="Arial" pitchFamily="34" charset="0"/>
                <a:cs typeface="Arial" pitchFamily="34" charset="0"/>
              </a:rPr>
              <a:t>statins</a:t>
            </a:r>
            <a:r>
              <a:rPr lang="en-GB" sz="1600" dirty="0" smtClean="0">
                <a:latin typeface="Arial" pitchFamily="34" charset="0"/>
                <a:cs typeface="Arial" pitchFamily="34" charset="0"/>
              </a:rPr>
              <a:t> and remain the lipid-modifying drugs of choice.</a:t>
            </a:r>
          </a:p>
          <a:p>
            <a:pPr lvl="1" fontAlgn="auto">
              <a:spcBef>
                <a:spcPts val="1200"/>
              </a:spcBef>
              <a:spcAft>
                <a:spcPts val="0"/>
              </a:spcAft>
              <a:buFont typeface="Arial" pitchFamily="34" charset="0"/>
              <a:buChar char="–"/>
              <a:defRPr/>
            </a:pPr>
            <a:r>
              <a:rPr lang="en-GB" sz="1600" dirty="0" smtClean="0">
                <a:latin typeface="Arial" pitchFamily="34" charset="0"/>
                <a:cs typeface="Arial" pitchFamily="34" charset="0"/>
              </a:rPr>
              <a:t>Use a </a:t>
            </a:r>
            <a:r>
              <a:rPr lang="en-GB" sz="1600" dirty="0" err="1" smtClean="0">
                <a:latin typeface="Arial" pitchFamily="34" charset="0"/>
                <a:cs typeface="Arial" pitchFamily="34" charset="0"/>
              </a:rPr>
              <a:t>statin</a:t>
            </a:r>
            <a:r>
              <a:rPr lang="en-GB" sz="1600" dirty="0" smtClean="0">
                <a:latin typeface="Arial" pitchFamily="34" charset="0"/>
                <a:cs typeface="Arial" pitchFamily="34" charset="0"/>
              </a:rPr>
              <a:t> of high intensity and low acquisition cost.</a:t>
            </a:r>
          </a:p>
          <a:p>
            <a:pPr lvl="1" fontAlgn="auto">
              <a:spcBef>
                <a:spcPts val="1200"/>
              </a:spcBef>
              <a:spcAft>
                <a:spcPts val="0"/>
              </a:spcAft>
              <a:buFont typeface="Arial" pitchFamily="34" charset="0"/>
              <a:buChar char="–"/>
              <a:defRPr/>
            </a:pPr>
            <a:r>
              <a:rPr lang="en-GB" sz="1600" dirty="0" smtClean="0">
                <a:latin typeface="Arial" pitchFamily="34" charset="0"/>
                <a:cs typeface="Arial" pitchFamily="34" charset="0"/>
              </a:rPr>
              <a:t>Offer </a:t>
            </a:r>
            <a:r>
              <a:rPr lang="en-GB" sz="1600" dirty="0" err="1" smtClean="0">
                <a:latin typeface="Arial" pitchFamily="34" charset="0"/>
                <a:cs typeface="Arial" pitchFamily="34" charset="0"/>
              </a:rPr>
              <a:t>atorvastatin</a:t>
            </a:r>
            <a:r>
              <a:rPr lang="en-GB" sz="1600" dirty="0" smtClean="0">
                <a:latin typeface="Arial" pitchFamily="34" charset="0"/>
                <a:cs typeface="Arial" pitchFamily="34" charset="0"/>
              </a:rPr>
              <a:t> 20 mg for the primary prevention of cardiovascular disease (CVD) to patients with or without type 2 diabetes who have a 10% or greater 10-year risk of developing CVD and all patients with type 1 diabetes.</a:t>
            </a:r>
          </a:p>
          <a:p>
            <a:pPr lvl="1" fontAlgn="auto">
              <a:spcBef>
                <a:spcPts val="1200"/>
              </a:spcBef>
              <a:spcAft>
                <a:spcPts val="0"/>
              </a:spcAft>
              <a:buFont typeface="Arial" pitchFamily="34" charset="0"/>
              <a:buChar char="–"/>
              <a:defRPr/>
            </a:pPr>
            <a:r>
              <a:rPr lang="en-GB" sz="1600" dirty="0" smtClean="0">
                <a:latin typeface="Arial" pitchFamily="34" charset="0"/>
                <a:cs typeface="Arial" pitchFamily="34" charset="0"/>
              </a:rPr>
              <a:t>If a high-intensity </a:t>
            </a:r>
            <a:r>
              <a:rPr lang="en-GB" sz="1600" dirty="0" err="1" smtClean="0">
                <a:latin typeface="Arial" pitchFamily="34" charset="0"/>
                <a:cs typeface="Arial" pitchFamily="34" charset="0"/>
              </a:rPr>
              <a:t>statin</a:t>
            </a:r>
            <a:r>
              <a:rPr lang="en-GB" sz="1600" dirty="0" smtClean="0">
                <a:latin typeface="Arial" pitchFamily="34" charset="0"/>
                <a:cs typeface="Arial" pitchFamily="34" charset="0"/>
              </a:rPr>
              <a:t> is not tolerated, aim to treat with the maximum tolerated dose; other strategies may include changing the </a:t>
            </a:r>
            <a:r>
              <a:rPr lang="en-GB" sz="1600" dirty="0" err="1" smtClean="0">
                <a:latin typeface="Arial" pitchFamily="34" charset="0"/>
                <a:cs typeface="Arial" pitchFamily="34" charset="0"/>
              </a:rPr>
              <a:t>statin</a:t>
            </a:r>
            <a:r>
              <a:rPr lang="en-GB" sz="1600" dirty="0" smtClean="0">
                <a:latin typeface="Arial" pitchFamily="34" charset="0"/>
                <a:cs typeface="Arial" pitchFamily="34" charset="0"/>
              </a:rPr>
              <a:t> to a lower intensity group.</a:t>
            </a:r>
          </a:p>
          <a:p>
            <a:pPr fontAlgn="auto">
              <a:spcAft>
                <a:spcPts val="0"/>
              </a:spcAft>
              <a:buFont typeface="Arial" pitchFamily="34" charset="0"/>
              <a:buNone/>
              <a:defRPr/>
            </a:pPr>
            <a:endParaRPr lang="en-GB"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Grp="1" noChangeAspect="1" noChangeArrowheads="1"/>
          </p:cNvPicPr>
          <p:nvPr>
            <p:ph idx="1"/>
          </p:nvPr>
        </p:nvPicPr>
        <p:blipFill>
          <a:blip r:embed="rId2" cstate="print"/>
          <a:srcRect/>
          <a:stretch>
            <a:fillRect/>
          </a:stretch>
        </p:blipFill>
        <p:spPr bwMode="auto">
          <a:xfrm>
            <a:off x="500034" y="1534591"/>
            <a:ext cx="8060132" cy="5323409"/>
          </a:xfrm>
          <a:prstGeom prst="rect">
            <a:avLst/>
          </a:prstGeom>
          <a:noFill/>
          <a:ln w="9525">
            <a:noFill/>
            <a:miter lim="800000"/>
            <a:headEnd/>
            <a:tailEnd/>
          </a:ln>
          <a:effectLst/>
        </p:spPr>
      </p:pic>
      <p:sp>
        <p:nvSpPr>
          <p:cNvPr id="2" name="Title 1"/>
          <p:cNvSpPr>
            <a:spLocks noGrp="1"/>
          </p:cNvSpPr>
          <p:nvPr>
            <p:ph type="title"/>
          </p:nvPr>
        </p:nvSpPr>
        <p:spPr>
          <a:xfrm>
            <a:off x="285720" y="285750"/>
            <a:ext cx="8572560" cy="1143000"/>
          </a:xfrm>
        </p:spPr>
        <p:txBody>
          <a:bodyPr rtlCol="0">
            <a:normAutofit fontScale="90000"/>
          </a:bodyPr>
          <a:lstStyle/>
          <a:p>
            <a:pPr fontAlgn="auto">
              <a:spcAft>
                <a:spcPts val="0"/>
              </a:spcAft>
              <a:defRPr/>
            </a:pPr>
            <a:r>
              <a:rPr lang="en-GB" sz="3600" dirty="0">
                <a:latin typeface="Arial" pitchFamily="34" charset="0"/>
                <a:cs typeface="Arial" pitchFamily="34" charset="0"/>
              </a:rPr>
              <a:t>Trend in low strength </a:t>
            </a:r>
            <a:r>
              <a:rPr lang="en-GB" sz="3600" dirty="0" smtClean="0">
                <a:latin typeface="Arial" pitchFamily="34" charset="0"/>
                <a:cs typeface="Arial" pitchFamily="34" charset="0"/>
              </a:rPr>
              <a:t>inhaled corticosteroid (ICS) items as </a:t>
            </a:r>
            <a:r>
              <a:rPr lang="en-GB" sz="3600" dirty="0">
                <a:latin typeface="Arial" pitchFamily="34" charset="0"/>
                <a:cs typeface="Arial" pitchFamily="34" charset="0"/>
              </a:rPr>
              <a:t>a percentage of all ICS </a:t>
            </a:r>
            <a:r>
              <a:rPr lang="en-GB" sz="3600" dirty="0" smtClean="0">
                <a:latin typeface="Arial" pitchFamily="34" charset="0"/>
                <a:cs typeface="Arial" pitchFamily="34" charset="0"/>
              </a:rPr>
              <a:t>prescribing</a:t>
            </a:r>
            <a:endParaRPr lang="en-GB" sz="2400" dirty="0">
              <a:latin typeface="Arial" pitchFamily="34" charset="0"/>
              <a:cs typeface="Arial" pitchFamily="34" charset="0"/>
            </a:endParaRPr>
          </a:p>
        </p:txBody>
      </p:sp>
      <p:pic>
        <p:nvPicPr>
          <p:cNvPr id="32771" name="Picture 3"/>
          <p:cNvPicPr>
            <a:picLocks noChangeAspect="1" noChangeArrowheads="1"/>
          </p:cNvPicPr>
          <p:nvPr/>
        </p:nvPicPr>
        <p:blipFill>
          <a:blip r:embed="rId3" cstate="print"/>
          <a:srcRect/>
          <a:stretch>
            <a:fillRect/>
          </a:stretch>
        </p:blipFill>
        <p:spPr bwMode="auto">
          <a:xfrm>
            <a:off x="7215206" y="2285992"/>
            <a:ext cx="1200150" cy="1363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GB" sz="3200" dirty="0" smtClean="0">
                <a:latin typeface="Arial" charset="0"/>
                <a:cs typeface="Arial" charset="0"/>
              </a:rPr>
              <a:t>Low strength ICS items as a percentage of all ICS prescribing – Quarter ending December 2014</a:t>
            </a:r>
          </a:p>
        </p:txBody>
      </p:sp>
      <p:graphicFrame>
        <p:nvGraphicFramePr>
          <p:cNvPr id="4" name="Chart 3"/>
          <p:cNvGraphicFramePr>
            <a:graphicFrameLocks noGrp="1" noChangeAspect="1"/>
          </p:cNvGraphicFramePr>
          <p:nvPr/>
        </p:nvGraphicFramePr>
        <p:xfrm>
          <a:off x="357158" y="1372546"/>
          <a:ext cx="8393158" cy="548545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GB" sz="3200" dirty="0" smtClean="0">
                <a:latin typeface="Arial" charset="0"/>
                <a:cs typeface="Arial" charset="0"/>
              </a:rPr>
              <a:t>Inhaled corticosteroids (ICS)</a:t>
            </a:r>
          </a:p>
        </p:txBody>
      </p:sp>
      <p:sp>
        <p:nvSpPr>
          <p:cNvPr id="30722" name="Content Placeholder 2"/>
          <p:cNvSpPr>
            <a:spLocks noGrp="1"/>
          </p:cNvSpPr>
          <p:nvPr>
            <p:ph idx="1"/>
          </p:nvPr>
        </p:nvSpPr>
        <p:spPr>
          <a:xfrm>
            <a:off x="428625" y="1285875"/>
            <a:ext cx="8229600" cy="4525963"/>
          </a:xfrm>
        </p:spPr>
        <p:txBody>
          <a:bodyPr/>
          <a:lstStyle/>
          <a:p>
            <a:pPr>
              <a:spcBef>
                <a:spcPts val="1200"/>
              </a:spcBef>
            </a:pPr>
            <a:r>
              <a:rPr lang="en-GB" sz="2000" dirty="0" smtClean="0">
                <a:latin typeface="Arial" charset="0"/>
                <a:cs typeface="Arial" charset="0"/>
              </a:rPr>
              <a:t>Aims to encourage the routine review of ICS in people with asthma, particularly those on high doses, encouraging step down of the dose when clinically appropriate.</a:t>
            </a:r>
          </a:p>
          <a:p>
            <a:pPr>
              <a:spcBef>
                <a:spcPts val="1200"/>
              </a:spcBef>
            </a:pPr>
            <a:r>
              <a:rPr lang="en-GB" sz="2000" dirty="0" smtClean="0">
                <a:latin typeface="Arial" charset="0"/>
                <a:cs typeface="Arial" charset="0"/>
              </a:rPr>
              <a:t>ICS (particularly at high doses) associated with side effects: adrenal suppression, growth failure, decrease in bone mineral density, cataracts and glaucoma.</a:t>
            </a:r>
          </a:p>
          <a:p>
            <a:pPr>
              <a:spcBef>
                <a:spcPts val="1200"/>
              </a:spcBef>
            </a:pPr>
            <a:r>
              <a:rPr lang="en-GB" sz="2000" dirty="0" smtClean="0">
                <a:latin typeface="Arial" charset="0"/>
                <a:cs typeface="Arial" charset="0"/>
              </a:rPr>
              <a:t>The </a:t>
            </a:r>
            <a:r>
              <a:rPr lang="en-GB" sz="2000" i="1" dirty="0" smtClean="0">
                <a:latin typeface="Arial" charset="0"/>
                <a:cs typeface="Arial" charset="0"/>
              </a:rPr>
              <a:t>British guideline on the management of asthma</a:t>
            </a:r>
            <a:r>
              <a:rPr lang="en-GB" sz="2000" dirty="0" smtClean="0">
                <a:latin typeface="Arial" charset="0"/>
                <a:cs typeface="Arial" charset="0"/>
              </a:rPr>
              <a:t> recommends:</a:t>
            </a:r>
          </a:p>
          <a:p>
            <a:pPr lvl="1">
              <a:spcBef>
                <a:spcPts val="1200"/>
              </a:spcBef>
            </a:pPr>
            <a:r>
              <a:rPr lang="en-GB" sz="1600" dirty="0" smtClean="0">
                <a:latin typeface="Arial" charset="0"/>
                <a:cs typeface="Arial" charset="0"/>
              </a:rPr>
              <a:t>a stepwise approach for the treatment of asthma with ICS as the first-choice regular preventer therapy for adults and children with asthma. </a:t>
            </a:r>
          </a:p>
          <a:p>
            <a:pPr lvl="1">
              <a:spcBef>
                <a:spcPts val="1200"/>
              </a:spcBef>
            </a:pPr>
            <a:r>
              <a:rPr lang="en-GB" sz="1600" dirty="0" smtClean="0">
                <a:latin typeface="Arial" charset="0"/>
                <a:cs typeface="Arial" charset="0"/>
              </a:rPr>
              <a:t>dose of ICS should be titrated to the lowest dose at which effective control of asthma is maintained.</a:t>
            </a:r>
          </a:p>
          <a:p>
            <a:pPr lvl="1">
              <a:spcBef>
                <a:spcPts val="1200"/>
              </a:spcBef>
            </a:pPr>
            <a:r>
              <a:rPr lang="en-GB" sz="1600" dirty="0" smtClean="0">
                <a:latin typeface="Arial" charset="0"/>
                <a:cs typeface="Arial" charset="0"/>
              </a:rPr>
              <a:t>ICS dose reduction should be considered every three months, decreasing the dose by approximately 25–50% each time.</a:t>
            </a:r>
            <a:endParaRPr lang="en-GB" dirty="0" smtClean="0"/>
          </a:p>
          <a:p>
            <a:pPr>
              <a:spcBef>
                <a:spcPts val="1200"/>
              </a:spcBef>
            </a:pPr>
            <a:endParaRPr lang="en-GB" sz="20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214282" y="1534591"/>
            <a:ext cx="8822334" cy="5323409"/>
          </a:xfrm>
          <a:prstGeom prst="rect">
            <a:avLst/>
          </a:prstGeom>
          <a:noFill/>
          <a:ln w="9525">
            <a:noFill/>
            <a:miter lim="800000"/>
            <a:headEnd/>
            <a:tailEnd/>
          </a:ln>
          <a:effectLst/>
        </p:spPr>
      </p:pic>
      <p:sp>
        <p:nvSpPr>
          <p:cNvPr id="35841" name="Title 1"/>
          <p:cNvSpPr>
            <a:spLocks noGrp="1"/>
          </p:cNvSpPr>
          <p:nvPr>
            <p:ph type="title"/>
          </p:nvPr>
        </p:nvSpPr>
        <p:spPr/>
        <p:txBody>
          <a:bodyPr/>
          <a:lstStyle/>
          <a:p>
            <a:r>
              <a:rPr lang="en-GB" sz="3200" dirty="0" smtClean="0">
                <a:latin typeface="Arial" charset="0"/>
                <a:cs typeface="Arial" charset="0"/>
              </a:rPr>
              <a:t>Trend in hypnotic and anxiolytic prescribing</a:t>
            </a:r>
            <a:r>
              <a:rPr lang="en-GB" sz="2400" b="1" dirty="0" smtClean="0">
                <a:latin typeface="Arial" charset="0"/>
                <a:cs typeface="Arial" charset="0"/>
              </a:rPr>
              <a:t> </a:t>
            </a:r>
            <a:endParaRPr lang="en-GB" sz="2400" dirty="0" smtClean="0">
              <a:latin typeface="Arial" charset="0"/>
              <a:cs typeface="Arial" charset="0"/>
            </a:endParaRPr>
          </a:p>
        </p:txBody>
      </p:sp>
      <p:pic>
        <p:nvPicPr>
          <p:cNvPr id="35843" name="Picture 3"/>
          <p:cNvPicPr>
            <a:picLocks noChangeAspect="1" noChangeArrowheads="1"/>
          </p:cNvPicPr>
          <p:nvPr/>
        </p:nvPicPr>
        <p:blipFill>
          <a:blip r:embed="rId3" cstate="print"/>
          <a:srcRect/>
          <a:stretch>
            <a:fillRect/>
          </a:stretch>
        </p:blipFill>
        <p:spPr bwMode="auto">
          <a:xfrm>
            <a:off x="7572396" y="1571612"/>
            <a:ext cx="1074406" cy="12207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357158" y="274638"/>
            <a:ext cx="8429684" cy="1143000"/>
          </a:xfrm>
        </p:spPr>
        <p:txBody>
          <a:bodyPr/>
          <a:lstStyle/>
          <a:p>
            <a:r>
              <a:rPr lang="en-GB" sz="3200" dirty="0" smtClean="0">
                <a:latin typeface="Arial" charset="0"/>
                <a:cs typeface="Arial" charset="0"/>
              </a:rPr>
              <a:t>Hypnotic and anxiolytic ADQs per 1,000 STAR-PUs – Quarter ending December 2014</a:t>
            </a:r>
          </a:p>
        </p:txBody>
      </p:sp>
      <p:graphicFrame>
        <p:nvGraphicFramePr>
          <p:cNvPr id="4" name="Chart 3"/>
          <p:cNvGraphicFramePr>
            <a:graphicFrameLocks noGrp="1" noChangeAspect="1"/>
          </p:cNvGraphicFramePr>
          <p:nvPr/>
        </p:nvGraphicFramePr>
        <p:xfrm>
          <a:off x="214282" y="1198562"/>
          <a:ext cx="8654370" cy="56594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GB" sz="3200" dirty="0" smtClean="0">
                <a:latin typeface="Arial" charset="0"/>
                <a:cs typeface="Arial" charset="0"/>
              </a:rPr>
              <a:t>Hypnotics and anxiolytics</a:t>
            </a:r>
          </a:p>
        </p:txBody>
      </p:sp>
      <p:sp>
        <p:nvSpPr>
          <p:cNvPr id="34818" name="Content Placeholder 2"/>
          <p:cNvSpPr>
            <a:spLocks noGrp="1"/>
          </p:cNvSpPr>
          <p:nvPr>
            <p:ph idx="1"/>
          </p:nvPr>
        </p:nvSpPr>
        <p:spPr>
          <a:xfrm>
            <a:off x="428625" y="1428750"/>
            <a:ext cx="8229600" cy="4525963"/>
          </a:xfrm>
        </p:spPr>
        <p:txBody>
          <a:bodyPr>
            <a:normAutofit lnSpcReduction="10000"/>
          </a:bodyPr>
          <a:lstStyle/>
          <a:p>
            <a:pPr>
              <a:spcBef>
                <a:spcPts val="1200"/>
              </a:spcBef>
            </a:pPr>
            <a:r>
              <a:rPr lang="en-GB" sz="2000" dirty="0" smtClean="0">
                <a:latin typeface="Arial" charset="0"/>
                <a:cs typeface="Arial" charset="0"/>
              </a:rPr>
              <a:t>Aims to encourage a reduction in the prescribing of hypnotics and </a:t>
            </a:r>
            <a:r>
              <a:rPr lang="en-GB" sz="2000" dirty="0" err="1" smtClean="0">
                <a:latin typeface="Arial" charset="0"/>
                <a:cs typeface="Arial" charset="0"/>
              </a:rPr>
              <a:t>anxiolytics</a:t>
            </a:r>
            <a:r>
              <a:rPr lang="en-GB" sz="2000" dirty="0" smtClean="0">
                <a:latin typeface="Arial" charset="0"/>
                <a:cs typeface="Arial" charset="0"/>
              </a:rPr>
              <a:t> in Wales. </a:t>
            </a:r>
          </a:p>
          <a:p>
            <a:pPr>
              <a:spcBef>
                <a:spcPts val="1200"/>
              </a:spcBef>
            </a:pPr>
            <a:r>
              <a:rPr lang="en-GB" sz="2000" dirty="0" smtClean="0">
                <a:latin typeface="Arial" charset="0"/>
                <a:cs typeface="Arial" charset="0"/>
              </a:rPr>
              <a:t>Variation in prescribing rates across health boards in Wales. </a:t>
            </a:r>
          </a:p>
          <a:p>
            <a:pPr>
              <a:spcBef>
                <a:spcPts val="1200"/>
              </a:spcBef>
            </a:pPr>
            <a:r>
              <a:rPr lang="en-GB" sz="2000" dirty="0" smtClean="0">
                <a:latin typeface="Arial" charset="0"/>
                <a:cs typeface="Arial" charset="0"/>
              </a:rPr>
              <a:t>Prescribing in Wales is still high compared to England: six health boards in Wales within the highest prescribing quartile when compared to CCGs in England. </a:t>
            </a:r>
          </a:p>
          <a:p>
            <a:pPr>
              <a:spcBef>
                <a:spcPts val="1200"/>
              </a:spcBef>
            </a:pPr>
            <a:r>
              <a:rPr lang="en-GB" sz="2000" dirty="0" smtClean="0">
                <a:latin typeface="Arial" charset="0"/>
                <a:cs typeface="Arial" charset="0"/>
              </a:rPr>
              <a:t>Long-term use of benzodiazepine hypnotics and anxiolytics is associated with increased risk of Alzheimer’s disease and falls. </a:t>
            </a:r>
          </a:p>
          <a:p>
            <a:pPr>
              <a:spcBef>
                <a:spcPts val="1200"/>
              </a:spcBef>
            </a:pPr>
            <a:r>
              <a:rPr lang="en-GB" sz="2000" dirty="0" smtClean="0">
                <a:latin typeface="Arial" charset="0"/>
                <a:cs typeface="Arial" charset="0"/>
              </a:rPr>
              <a:t>AWMSG hypnotics and </a:t>
            </a:r>
            <a:r>
              <a:rPr lang="en-GB" sz="2000" dirty="0" err="1" smtClean="0">
                <a:latin typeface="Arial" charset="0"/>
                <a:cs typeface="Arial" charset="0"/>
              </a:rPr>
              <a:t>anxiolytic</a:t>
            </a:r>
            <a:r>
              <a:rPr lang="en-GB" sz="2000" dirty="0" smtClean="0">
                <a:latin typeface="Arial" charset="0"/>
                <a:cs typeface="Arial" charset="0"/>
              </a:rPr>
              <a:t> educational pack provides:</a:t>
            </a:r>
          </a:p>
          <a:p>
            <a:pPr lvl="1">
              <a:spcBef>
                <a:spcPts val="1200"/>
              </a:spcBef>
            </a:pPr>
            <a:r>
              <a:rPr lang="en-GB" sz="1600" dirty="0" smtClean="0">
                <a:latin typeface="Arial" charset="0"/>
                <a:cs typeface="Arial" charset="0"/>
              </a:rPr>
              <a:t>examples of practice protocols to allow clinicians to agree a consistent approach for the prescribing and review of hypnotics and </a:t>
            </a:r>
            <a:r>
              <a:rPr lang="en-GB" sz="1600" dirty="0" err="1" smtClean="0">
                <a:latin typeface="Arial" charset="0"/>
                <a:cs typeface="Arial" charset="0"/>
              </a:rPr>
              <a:t>anxiolytics</a:t>
            </a:r>
            <a:r>
              <a:rPr lang="en-GB" sz="1600" dirty="0" smtClean="0">
                <a:latin typeface="Arial" charset="0"/>
                <a:cs typeface="Arial" charset="0"/>
              </a:rPr>
              <a:t>.</a:t>
            </a:r>
          </a:p>
          <a:p>
            <a:pPr lvl="1">
              <a:spcBef>
                <a:spcPts val="1200"/>
              </a:spcBef>
            </a:pPr>
            <a:r>
              <a:rPr lang="en-GB" sz="1600" dirty="0" smtClean="0">
                <a:latin typeface="Arial" charset="0"/>
                <a:cs typeface="Arial" charset="0"/>
              </a:rPr>
              <a:t>materials to support the review and discontinuation of hypnotic and </a:t>
            </a:r>
            <a:r>
              <a:rPr lang="en-GB" sz="1600" dirty="0" err="1" smtClean="0">
                <a:latin typeface="Arial" charset="0"/>
                <a:cs typeface="Arial" charset="0"/>
              </a:rPr>
              <a:t>anxiolytic</a:t>
            </a:r>
            <a:r>
              <a:rPr lang="en-GB" sz="1600" dirty="0" smtClean="0">
                <a:latin typeface="Arial" charset="0"/>
                <a:cs typeface="Arial" charset="0"/>
              </a:rPr>
              <a:t> treatment.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214282" y="1534591"/>
            <a:ext cx="8822334" cy="5323409"/>
          </a:xfrm>
          <a:prstGeom prst="rect">
            <a:avLst/>
          </a:prstGeom>
          <a:noFill/>
          <a:ln w="9525">
            <a:noFill/>
            <a:miter lim="800000"/>
            <a:headEnd/>
            <a:tailEnd/>
          </a:ln>
          <a:effectLst/>
        </p:spPr>
      </p:pic>
      <p:sp>
        <p:nvSpPr>
          <p:cNvPr id="38913" name="Title 1"/>
          <p:cNvSpPr>
            <a:spLocks noGrp="1"/>
          </p:cNvSpPr>
          <p:nvPr>
            <p:ph type="title"/>
          </p:nvPr>
        </p:nvSpPr>
        <p:spPr/>
        <p:txBody>
          <a:bodyPr/>
          <a:lstStyle/>
          <a:p>
            <a:r>
              <a:rPr lang="en-GB" sz="3200" dirty="0" smtClean="0">
                <a:latin typeface="Arial" charset="0"/>
                <a:cs typeface="Arial" charset="0"/>
              </a:rPr>
              <a:t>Trend in morphine items as a percentage of strong opioid prescribing </a:t>
            </a:r>
          </a:p>
        </p:txBody>
      </p:sp>
      <p:pic>
        <p:nvPicPr>
          <p:cNvPr id="38915" name="Picture 3"/>
          <p:cNvPicPr>
            <a:picLocks noChangeAspect="1" noChangeArrowheads="1"/>
          </p:cNvPicPr>
          <p:nvPr/>
        </p:nvPicPr>
        <p:blipFill>
          <a:blip r:embed="rId3" cstate="print"/>
          <a:srcRect/>
          <a:stretch>
            <a:fillRect/>
          </a:stretch>
        </p:blipFill>
        <p:spPr bwMode="auto">
          <a:xfrm>
            <a:off x="1000100" y="1714488"/>
            <a:ext cx="1200150" cy="1363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0" y="274638"/>
            <a:ext cx="9144000" cy="1143000"/>
          </a:xfrm>
        </p:spPr>
        <p:txBody>
          <a:bodyPr/>
          <a:lstStyle/>
          <a:p>
            <a:r>
              <a:rPr lang="en-GB" sz="3200" dirty="0" smtClean="0">
                <a:latin typeface="Arial" charset="0"/>
                <a:cs typeface="Arial" charset="0"/>
              </a:rPr>
              <a:t>Morphine items as a percentage of strong opioid prescribing – Quarter ending December 2014 </a:t>
            </a:r>
          </a:p>
        </p:txBody>
      </p:sp>
      <p:graphicFrame>
        <p:nvGraphicFramePr>
          <p:cNvPr id="5" name="Chart 4"/>
          <p:cNvGraphicFramePr>
            <a:graphicFrameLocks noGrp="1" noChangeAspect="1"/>
          </p:cNvGraphicFramePr>
          <p:nvPr/>
        </p:nvGraphicFramePr>
        <p:xfrm>
          <a:off x="428596" y="1330643"/>
          <a:ext cx="8461053" cy="552735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GB" sz="3200" dirty="0" smtClean="0">
                <a:latin typeface="Arial" charset="0"/>
                <a:cs typeface="Arial" charset="0"/>
              </a:rPr>
              <a:t>National Prescribing Indicators (</a:t>
            </a:r>
            <a:r>
              <a:rPr lang="en-GB" sz="3200" dirty="0" err="1" smtClean="0">
                <a:latin typeface="Arial" charset="0"/>
                <a:cs typeface="Arial" charset="0"/>
              </a:rPr>
              <a:t>NPIs</a:t>
            </a:r>
            <a:r>
              <a:rPr lang="en-GB" sz="3200" dirty="0" smtClean="0">
                <a:latin typeface="Arial" charset="0"/>
                <a:cs typeface="Arial" charset="0"/>
              </a:rPr>
              <a:t>)</a:t>
            </a:r>
            <a:br>
              <a:rPr lang="en-GB" sz="3200" dirty="0" smtClean="0">
                <a:latin typeface="Arial" charset="0"/>
                <a:cs typeface="Arial" charset="0"/>
              </a:rPr>
            </a:br>
            <a:r>
              <a:rPr lang="en-GB" sz="3200" dirty="0" smtClean="0">
                <a:latin typeface="Arial" charset="0"/>
                <a:cs typeface="Arial" charset="0"/>
              </a:rPr>
              <a:t>development process</a:t>
            </a:r>
          </a:p>
        </p:txBody>
      </p:sp>
      <p:sp>
        <p:nvSpPr>
          <p:cNvPr id="3" name="Content Placeholder 2"/>
          <p:cNvSpPr>
            <a:spLocks noGrp="1"/>
          </p:cNvSpPr>
          <p:nvPr>
            <p:ph idx="1"/>
          </p:nvPr>
        </p:nvSpPr>
        <p:spPr/>
        <p:txBody>
          <a:bodyPr rtlCol="0">
            <a:noAutofit/>
          </a:bodyPr>
          <a:lstStyle/>
          <a:p>
            <a:pPr marL="0" indent="0" fontAlgn="auto">
              <a:spcBef>
                <a:spcPts val="1200"/>
              </a:spcBef>
              <a:spcAft>
                <a:spcPts val="0"/>
              </a:spcAft>
              <a:buNone/>
              <a:defRPr/>
            </a:pPr>
            <a:r>
              <a:rPr lang="en-GB" sz="2000" dirty="0" smtClean="0">
                <a:latin typeface="Arial" pitchFamily="34" charset="0"/>
                <a:cs typeface="Arial" pitchFamily="34" charset="0"/>
              </a:rPr>
              <a:t>Developed by the All Wales Prescribing Advisory Group (AWPAG): </a:t>
            </a:r>
          </a:p>
          <a:p>
            <a:pPr marL="0" indent="0" fontAlgn="auto">
              <a:spcBef>
                <a:spcPts val="1200"/>
              </a:spcBef>
              <a:spcAft>
                <a:spcPts val="0"/>
              </a:spcAft>
              <a:buNone/>
              <a:defRPr/>
            </a:pPr>
            <a:endParaRPr lang="en-GB" sz="2000" dirty="0">
              <a:latin typeface="Arial" pitchFamily="34" charset="0"/>
              <a:cs typeface="Arial" pitchFamily="34" charset="0"/>
            </a:endParaRP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June 2014: Consultation and feedback on current </a:t>
            </a:r>
            <a:r>
              <a:rPr lang="en-GB" sz="2000" dirty="0" err="1" smtClean="0">
                <a:latin typeface="Arial" pitchFamily="34" charset="0"/>
                <a:cs typeface="Arial" pitchFamily="34" charset="0"/>
              </a:rPr>
              <a:t>NPIs</a:t>
            </a:r>
            <a:r>
              <a:rPr lang="en-GB" sz="2000" dirty="0" smtClean="0">
                <a:latin typeface="Arial" pitchFamily="34" charset="0"/>
                <a:cs typeface="Arial" pitchFamily="34" charset="0"/>
              </a:rPr>
              <a:t>.</a:t>
            </a: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July 2014: Task and Finish Group review and develop NPIs.</a:t>
            </a: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September 2014: Document discussed at AWPAG.</a:t>
            </a: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October–November 2014: Consultation with industry and stakeholders.</a:t>
            </a:r>
          </a:p>
          <a:p>
            <a:pPr fontAlgn="auto">
              <a:spcBef>
                <a:spcPts val="1200"/>
              </a:spcBef>
              <a:spcAft>
                <a:spcPts val="0"/>
              </a:spcAft>
              <a:buFont typeface="Arial" pitchFamily="34" charset="0"/>
              <a:buChar char="•"/>
              <a:defRPr/>
            </a:pPr>
            <a:r>
              <a:rPr lang="en-GB" sz="2000" dirty="0" smtClean="0">
                <a:latin typeface="Arial" pitchFamily="34" charset="0"/>
                <a:cs typeface="Arial" pitchFamily="34" charset="0"/>
              </a:rPr>
              <a:t>February 2015: Final document endorsed by the All Wales Medicines Strategy Group (AWMSG).</a:t>
            </a:r>
            <a:endParaRPr lang="en-GB"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GB" sz="3200" dirty="0" smtClean="0">
                <a:latin typeface="Arial" charset="0"/>
                <a:cs typeface="Arial" charset="0"/>
              </a:rPr>
              <a:t>Opioid analgesics – Morphine</a:t>
            </a:r>
          </a:p>
        </p:txBody>
      </p:sp>
      <p:sp>
        <p:nvSpPr>
          <p:cNvPr id="37890" name="Content Placeholder 2"/>
          <p:cNvSpPr>
            <a:spLocks noGrp="1"/>
          </p:cNvSpPr>
          <p:nvPr>
            <p:ph idx="1"/>
          </p:nvPr>
        </p:nvSpPr>
        <p:spPr>
          <a:xfrm>
            <a:off x="500063" y="1428750"/>
            <a:ext cx="8229600" cy="4525963"/>
          </a:xfrm>
        </p:spPr>
        <p:txBody>
          <a:bodyPr/>
          <a:lstStyle/>
          <a:p>
            <a:pPr>
              <a:spcBef>
                <a:spcPts val="1200"/>
              </a:spcBef>
            </a:pPr>
            <a:r>
              <a:rPr lang="en-GB" sz="2000" dirty="0" smtClean="0">
                <a:latin typeface="Arial" pitchFamily="34" charset="0"/>
                <a:cs typeface="Arial" pitchFamily="34" charset="0"/>
              </a:rPr>
              <a:t>Aims to encourage the appropriate prescribing of all </a:t>
            </a:r>
            <a:r>
              <a:rPr lang="en-GB" sz="2000" dirty="0" err="1" smtClean="0">
                <a:latin typeface="Arial" pitchFamily="34" charset="0"/>
                <a:cs typeface="Arial" pitchFamily="34" charset="0"/>
              </a:rPr>
              <a:t>opioid</a:t>
            </a:r>
            <a:r>
              <a:rPr lang="en-GB" sz="2000" dirty="0" smtClean="0">
                <a:latin typeface="Arial" pitchFamily="34" charset="0"/>
                <a:cs typeface="Arial" pitchFamily="34" charset="0"/>
              </a:rPr>
              <a:t> analgesics. </a:t>
            </a:r>
          </a:p>
          <a:p>
            <a:pPr>
              <a:spcBef>
                <a:spcPts val="1200"/>
              </a:spcBef>
            </a:pPr>
            <a:r>
              <a:rPr lang="en-GB" sz="2000" dirty="0" smtClean="0">
                <a:latin typeface="Arial" pitchFamily="34" charset="0"/>
                <a:cs typeface="Arial" pitchFamily="34" charset="0"/>
              </a:rPr>
              <a:t>NICE CG140 states: </a:t>
            </a:r>
          </a:p>
          <a:p>
            <a:pPr lvl="1">
              <a:spcBef>
                <a:spcPts val="1200"/>
              </a:spcBef>
            </a:pPr>
            <a:r>
              <a:rPr lang="en-GB" sz="1600" dirty="0" smtClean="0">
                <a:latin typeface="Arial" pitchFamily="34" charset="0"/>
                <a:cs typeface="Arial" pitchFamily="34" charset="0"/>
              </a:rPr>
              <a:t>When starting treatment with strong </a:t>
            </a:r>
            <a:r>
              <a:rPr lang="en-GB" sz="1600" dirty="0" err="1" smtClean="0">
                <a:latin typeface="Arial" pitchFamily="34" charset="0"/>
                <a:cs typeface="Arial" pitchFamily="34" charset="0"/>
              </a:rPr>
              <a:t>opioids</a:t>
            </a:r>
            <a:r>
              <a:rPr lang="en-GB" sz="1600" dirty="0" smtClean="0">
                <a:latin typeface="Arial" pitchFamily="34" charset="0"/>
                <a:cs typeface="Arial" pitchFamily="34" charset="0"/>
              </a:rPr>
              <a:t>, offer patients with advanced and progressive disease regular oral modified-release or oral immediate-release morphine (depending on patient preference), with rescue doses of oral immediate-release morphine for breakthrough pain. </a:t>
            </a:r>
          </a:p>
          <a:p>
            <a:pPr lvl="1">
              <a:spcBef>
                <a:spcPts val="1200"/>
              </a:spcBef>
            </a:pPr>
            <a:r>
              <a:rPr lang="en-GB" sz="1600" dirty="0" smtClean="0">
                <a:latin typeface="Arial" pitchFamily="34" charset="0"/>
                <a:cs typeface="Arial" pitchFamily="34" charset="0"/>
              </a:rPr>
              <a:t>Do not routinely offer </a:t>
            </a:r>
            <a:r>
              <a:rPr lang="en-GB" sz="1600" dirty="0" err="1" smtClean="0">
                <a:latin typeface="Arial" pitchFamily="34" charset="0"/>
                <a:cs typeface="Arial" pitchFamily="34" charset="0"/>
              </a:rPr>
              <a:t>transdermal</a:t>
            </a:r>
            <a:r>
              <a:rPr lang="en-GB" sz="1600" dirty="0" smtClean="0">
                <a:latin typeface="Arial" pitchFamily="34" charset="0"/>
                <a:cs typeface="Arial" pitchFamily="34" charset="0"/>
              </a:rPr>
              <a:t> patch formulations as first-line maintenance treatment</a:t>
            </a:r>
            <a:r>
              <a:rPr lang="en-GB" sz="1600" b="1" dirty="0" smtClean="0">
                <a:latin typeface="Arial" pitchFamily="34" charset="0"/>
                <a:cs typeface="Arial" pitchFamily="34" charset="0"/>
              </a:rPr>
              <a:t> </a:t>
            </a:r>
            <a:r>
              <a:rPr lang="en-GB" sz="1600" dirty="0" smtClean="0">
                <a:latin typeface="Arial" pitchFamily="34" charset="0"/>
                <a:cs typeface="Arial" pitchFamily="34" charset="0"/>
              </a:rPr>
              <a:t>to palliative care patients in whom oral </a:t>
            </a:r>
            <a:r>
              <a:rPr lang="en-GB" sz="1600" dirty="0" err="1" smtClean="0">
                <a:latin typeface="Arial" pitchFamily="34" charset="0"/>
                <a:cs typeface="Arial" pitchFamily="34" charset="0"/>
              </a:rPr>
              <a:t>opioids</a:t>
            </a:r>
            <a:r>
              <a:rPr lang="en-GB" sz="1600" dirty="0" smtClean="0">
                <a:latin typeface="Arial" pitchFamily="34" charset="0"/>
                <a:cs typeface="Arial" pitchFamily="34" charset="0"/>
              </a:rPr>
              <a:t> are suitable.</a:t>
            </a:r>
          </a:p>
          <a:p>
            <a:pPr>
              <a:spcBef>
                <a:spcPts val="1200"/>
              </a:spcBef>
            </a:pPr>
            <a:r>
              <a:rPr lang="en-GB" sz="2000" dirty="0" err="1" smtClean="0">
                <a:latin typeface="Arial" pitchFamily="34" charset="0"/>
                <a:cs typeface="Arial" pitchFamily="34" charset="0"/>
              </a:rPr>
              <a:t>Transdermal</a:t>
            </a:r>
            <a:r>
              <a:rPr lang="en-GB" sz="2000" dirty="0" smtClean="0">
                <a:latin typeface="Arial" pitchFamily="34" charset="0"/>
                <a:cs typeface="Arial" pitchFamily="34" charset="0"/>
              </a:rPr>
              <a:t> </a:t>
            </a:r>
            <a:r>
              <a:rPr lang="en-GB" sz="2000" dirty="0" err="1" smtClean="0">
                <a:latin typeface="Arial" pitchFamily="34" charset="0"/>
                <a:cs typeface="Arial" pitchFamily="34" charset="0"/>
              </a:rPr>
              <a:t>fentanyl</a:t>
            </a:r>
            <a:r>
              <a:rPr lang="en-GB" sz="2000" dirty="0" smtClean="0">
                <a:latin typeface="Arial" pitchFamily="34" charset="0"/>
                <a:cs typeface="Arial" pitchFamily="34" charset="0"/>
              </a:rPr>
              <a:t> safety issues:</a:t>
            </a:r>
          </a:p>
          <a:p>
            <a:pPr lvl="1">
              <a:spcBef>
                <a:spcPts val="1200"/>
              </a:spcBef>
            </a:pPr>
            <a:r>
              <a:rPr lang="en-GB" sz="1600" dirty="0" smtClean="0">
                <a:latin typeface="Arial" pitchFamily="34" charset="0"/>
                <a:cs typeface="Arial" pitchFamily="34" charset="0"/>
              </a:rPr>
              <a:t>Significant levels of the medicine persist in the blood for 24 hours or more after the patch has been removed. </a:t>
            </a:r>
          </a:p>
          <a:p>
            <a:pPr lvl="1">
              <a:spcBef>
                <a:spcPts val="1200"/>
              </a:spcBef>
            </a:pPr>
            <a:r>
              <a:rPr lang="en-GB" sz="1600" dirty="0" smtClean="0">
                <a:latin typeface="Arial" pitchFamily="34" charset="0"/>
                <a:cs typeface="Arial" pitchFamily="34" charset="0"/>
              </a:rPr>
              <a:t>Inappropriate use of </a:t>
            </a:r>
            <a:r>
              <a:rPr lang="en-GB" sz="1600" dirty="0" err="1" smtClean="0">
                <a:latin typeface="Arial" pitchFamily="34" charset="0"/>
                <a:cs typeface="Arial" pitchFamily="34" charset="0"/>
              </a:rPr>
              <a:t>transdermal</a:t>
            </a:r>
            <a:r>
              <a:rPr lang="en-GB" sz="1600" dirty="0" smtClean="0">
                <a:latin typeface="Arial" pitchFamily="34" charset="0"/>
                <a:cs typeface="Arial" pitchFamily="34" charset="0"/>
              </a:rPr>
              <a:t> preparations has caused fatalities.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sz="3200" dirty="0" smtClean="0">
                <a:latin typeface="Arial" charset="0"/>
                <a:cs typeface="Arial" charset="0"/>
              </a:rPr>
              <a:t>Trend in tramadol prescribing</a:t>
            </a:r>
            <a:endParaRPr lang="en-GB" sz="2400" dirty="0" smtClean="0"/>
          </a:p>
        </p:txBody>
      </p:sp>
      <p:pic>
        <p:nvPicPr>
          <p:cNvPr id="5122" name="Picture 2"/>
          <p:cNvPicPr>
            <a:picLocks noGrp="1" noChangeAspect="1" noChangeArrowheads="1"/>
          </p:cNvPicPr>
          <p:nvPr>
            <p:ph idx="1"/>
          </p:nvPr>
        </p:nvPicPr>
        <p:blipFill>
          <a:blip r:embed="rId2" cstate="print"/>
          <a:srcRect/>
          <a:stretch>
            <a:fillRect/>
          </a:stretch>
        </p:blipFill>
        <p:spPr bwMode="auto">
          <a:xfrm>
            <a:off x="214282" y="1357298"/>
            <a:ext cx="8822334" cy="5323409"/>
          </a:xfrm>
          <a:prstGeom prst="rect">
            <a:avLst/>
          </a:prstGeom>
          <a:noFill/>
          <a:ln w="9525">
            <a:noFill/>
            <a:miter lim="800000"/>
            <a:headEnd/>
            <a:tailEnd/>
          </a:ln>
          <a:effectLst/>
        </p:spPr>
      </p:pic>
      <p:pic>
        <p:nvPicPr>
          <p:cNvPr id="41987" name="Picture 3"/>
          <p:cNvPicPr>
            <a:picLocks noChangeAspect="1" noChangeArrowheads="1"/>
          </p:cNvPicPr>
          <p:nvPr/>
        </p:nvPicPr>
        <p:blipFill>
          <a:blip r:embed="rId3" cstate="print"/>
          <a:srcRect/>
          <a:stretch>
            <a:fillRect/>
          </a:stretch>
        </p:blipFill>
        <p:spPr bwMode="auto">
          <a:xfrm>
            <a:off x="8001024" y="4357694"/>
            <a:ext cx="1011534" cy="11493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GB" sz="3200" dirty="0" smtClean="0">
                <a:latin typeface="Arial" charset="0"/>
                <a:cs typeface="Arial" charset="0"/>
              </a:rPr>
              <a:t>Tramadol DDDs per 1,000 patients </a:t>
            </a:r>
            <a:br>
              <a:rPr lang="en-GB" sz="3200" dirty="0" smtClean="0">
                <a:latin typeface="Arial" charset="0"/>
                <a:cs typeface="Arial" charset="0"/>
              </a:rPr>
            </a:br>
            <a:r>
              <a:rPr lang="en-GB" sz="3200" dirty="0" smtClean="0">
                <a:latin typeface="Arial" charset="0"/>
                <a:cs typeface="Arial" charset="0"/>
              </a:rPr>
              <a:t>Quarter ending December 2014</a:t>
            </a:r>
          </a:p>
        </p:txBody>
      </p:sp>
      <p:graphicFrame>
        <p:nvGraphicFramePr>
          <p:cNvPr id="4" name="Chart 3"/>
          <p:cNvGraphicFramePr>
            <a:graphicFrameLocks noGrp="1" noChangeAspect="1"/>
          </p:cNvGraphicFramePr>
          <p:nvPr/>
        </p:nvGraphicFramePr>
        <p:xfrm>
          <a:off x="214282" y="1209162"/>
          <a:ext cx="8647014" cy="56488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GB" sz="3200" dirty="0" smtClean="0">
                <a:latin typeface="Arial" charset="0"/>
                <a:cs typeface="Arial" charset="0"/>
              </a:rPr>
              <a:t>Opioid analgesics – Tramadol</a:t>
            </a:r>
          </a:p>
        </p:txBody>
      </p:sp>
      <p:sp>
        <p:nvSpPr>
          <p:cNvPr id="40962" name="Content Placeholder 2"/>
          <p:cNvSpPr>
            <a:spLocks noGrp="1"/>
          </p:cNvSpPr>
          <p:nvPr>
            <p:ph idx="1"/>
          </p:nvPr>
        </p:nvSpPr>
        <p:spPr>
          <a:xfrm>
            <a:off x="428625" y="1357313"/>
            <a:ext cx="8229600" cy="4525962"/>
          </a:xfrm>
        </p:spPr>
        <p:txBody>
          <a:bodyPr/>
          <a:lstStyle/>
          <a:p>
            <a:pPr>
              <a:spcBef>
                <a:spcPts val="1200"/>
              </a:spcBef>
            </a:pPr>
            <a:r>
              <a:rPr lang="en-GB" sz="2000" dirty="0" smtClean="0">
                <a:latin typeface="Arial" charset="0"/>
                <a:cs typeface="Arial" charset="0"/>
              </a:rPr>
              <a:t>Aims to encourage the appropriate prescribing of </a:t>
            </a:r>
            <a:r>
              <a:rPr lang="en-GB" sz="2000" dirty="0" err="1" smtClean="0">
                <a:latin typeface="Arial" charset="0"/>
                <a:cs typeface="Arial" charset="0"/>
              </a:rPr>
              <a:t>tramadol</a:t>
            </a:r>
            <a:r>
              <a:rPr lang="en-GB" sz="2000" dirty="0" smtClean="0">
                <a:latin typeface="Arial" charset="0"/>
                <a:cs typeface="Arial" charset="0"/>
              </a:rPr>
              <a:t>. </a:t>
            </a:r>
          </a:p>
          <a:p>
            <a:pPr>
              <a:spcBef>
                <a:spcPts val="1200"/>
              </a:spcBef>
            </a:pPr>
            <a:r>
              <a:rPr lang="en-GB" sz="2000" dirty="0" smtClean="0">
                <a:latin typeface="Arial" charset="0"/>
                <a:cs typeface="Arial" charset="0"/>
              </a:rPr>
              <a:t>Deaths related to </a:t>
            </a:r>
            <a:r>
              <a:rPr lang="en-GB" sz="2000" dirty="0" err="1" smtClean="0">
                <a:latin typeface="Arial" charset="0"/>
                <a:cs typeface="Arial" charset="0"/>
              </a:rPr>
              <a:t>tramadol</a:t>
            </a:r>
            <a:r>
              <a:rPr lang="en-GB" sz="2000" dirty="0" smtClean="0">
                <a:latin typeface="Arial" charset="0"/>
                <a:cs typeface="Arial" charset="0"/>
              </a:rPr>
              <a:t> misuse in England and Wales increased from 83 in 2008 to 220 in 2013. </a:t>
            </a:r>
          </a:p>
          <a:p>
            <a:pPr>
              <a:spcBef>
                <a:spcPts val="1200"/>
              </a:spcBef>
            </a:pPr>
            <a:r>
              <a:rPr lang="en-GB" sz="2000" dirty="0" smtClean="0">
                <a:latin typeface="Arial" charset="0"/>
                <a:cs typeface="Arial" charset="0"/>
              </a:rPr>
              <a:t>In June 2014, </a:t>
            </a:r>
            <a:r>
              <a:rPr lang="en-GB" sz="2000" dirty="0" err="1" smtClean="0">
                <a:latin typeface="Arial" charset="0"/>
                <a:cs typeface="Arial" charset="0"/>
              </a:rPr>
              <a:t>tramadol</a:t>
            </a:r>
            <a:r>
              <a:rPr lang="en-GB" sz="2000" dirty="0" smtClean="0">
                <a:latin typeface="Arial" charset="0"/>
                <a:cs typeface="Arial" charset="0"/>
              </a:rPr>
              <a:t> was placed within Schedule III to the Misuse of Drugs Regulations, requiring prescriptions to be written as for other controlled drugs, including a maximum supply of 28 days.</a:t>
            </a:r>
          </a:p>
          <a:p>
            <a:pPr>
              <a:spcBef>
                <a:spcPts val="1200"/>
              </a:spcBef>
            </a:pPr>
            <a:r>
              <a:rPr lang="en-GB" sz="2000" dirty="0" smtClean="0">
                <a:latin typeface="Arial" charset="0"/>
                <a:cs typeface="Arial" charset="0"/>
              </a:rPr>
              <a:t>Avoid abrupt withdrawal after long-term </a:t>
            </a:r>
            <a:r>
              <a:rPr lang="en-GB" sz="2000" dirty="0" err="1" smtClean="0">
                <a:latin typeface="Arial" charset="0"/>
                <a:cs typeface="Arial" charset="0"/>
              </a:rPr>
              <a:t>tramadol</a:t>
            </a:r>
            <a:r>
              <a:rPr lang="en-GB" sz="2000" dirty="0" smtClean="0">
                <a:latin typeface="Arial" charset="0"/>
                <a:cs typeface="Arial" charset="0"/>
              </a:rPr>
              <a:t> treatment. </a:t>
            </a:r>
          </a:p>
          <a:p>
            <a:pPr>
              <a:spcBef>
                <a:spcPts val="1200"/>
              </a:spcBef>
            </a:pPr>
            <a:r>
              <a:rPr lang="en-GB" sz="2000" dirty="0" err="1" smtClean="0">
                <a:latin typeface="Arial" charset="0"/>
                <a:cs typeface="Arial" charset="0"/>
              </a:rPr>
              <a:t>Tramadol</a:t>
            </a:r>
            <a:r>
              <a:rPr lang="en-GB" sz="2000" dirty="0" smtClean="0">
                <a:latin typeface="Arial" charset="0"/>
                <a:cs typeface="Arial" charset="0"/>
              </a:rPr>
              <a:t> reduces seizure threshold. </a:t>
            </a:r>
          </a:p>
          <a:p>
            <a:pPr>
              <a:spcBef>
                <a:spcPts val="1200"/>
              </a:spcBef>
            </a:pPr>
            <a:r>
              <a:rPr lang="en-GB" sz="2000" dirty="0" smtClean="0">
                <a:latin typeface="Arial" charset="0"/>
                <a:cs typeface="Arial" charset="0"/>
              </a:rPr>
              <a:t>Side effects include: dizziness, constipation, hallucinations, confusion and convulsions. Drug dependence and withdrawal have been reported at therapeutic doses.</a:t>
            </a:r>
          </a:p>
          <a:p>
            <a:pPr>
              <a:spcBef>
                <a:spcPts val="1200"/>
              </a:spcBef>
            </a:pPr>
            <a:r>
              <a:rPr lang="en-GB" sz="2000" dirty="0" smtClean="0">
                <a:latin typeface="Arial" charset="0"/>
                <a:cs typeface="Arial" charset="0"/>
              </a:rPr>
              <a:t>Multiple drug interactions: </a:t>
            </a:r>
            <a:r>
              <a:rPr lang="en-GB" sz="2000" dirty="0" err="1" smtClean="0">
                <a:latin typeface="Arial" charset="0"/>
                <a:cs typeface="Arial" charset="0"/>
              </a:rPr>
              <a:t>warfarin</a:t>
            </a:r>
            <a:r>
              <a:rPr lang="en-GB" sz="2000" dirty="0" smtClean="0">
                <a:latin typeface="Arial" charset="0"/>
                <a:cs typeface="Arial" charset="0"/>
              </a:rPr>
              <a:t>, antidepressants (SSRIs, SNRIs, TCAs)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GB" sz="3200" dirty="0" smtClean="0">
                <a:latin typeface="Arial" charset="0"/>
                <a:cs typeface="Arial" charset="0"/>
              </a:rPr>
              <a:t>Trend in total antibacterial prescribing </a:t>
            </a:r>
            <a:br>
              <a:rPr lang="en-GB" sz="3200" dirty="0" smtClean="0">
                <a:latin typeface="Arial" charset="0"/>
                <a:cs typeface="Arial" charset="0"/>
              </a:rPr>
            </a:br>
            <a:endParaRPr lang="en-GB" sz="3200" dirty="0" smtClean="0">
              <a:latin typeface="Arial" charset="0"/>
              <a:cs typeface="Arial" charset="0"/>
            </a:endParaRPr>
          </a:p>
        </p:txBody>
      </p:sp>
      <p:sp>
        <p:nvSpPr>
          <p:cNvPr id="47106" name="Content Placeholder 2"/>
          <p:cNvSpPr>
            <a:spLocks noGrp="1"/>
          </p:cNvSpPr>
          <p:nvPr>
            <p:ph idx="1"/>
          </p:nvPr>
        </p:nvSpPr>
        <p:spPr/>
        <p:txBody>
          <a:bodyPr/>
          <a:lstStyle/>
          <a:p>
            <a:endParaRPr lang="en-GB" smtClean="0"/>
          </a:p>
          <a:p>
            <a:endParaRPr lang="en-GB" smtClean="0"/>
          </a:p>
        </p:txBody>
      </p:sp>
      <p:pic>
        <p:nvPicPr>
          <p:cNvPr id="6147" name="Picture 3"/>
          <p:cNvPicPr>
            <a:picLocks noChangeAspect="1" noChangeArrowheads="1"/>
          </p:cNvPicPr>
          <p:nvPr/>
        </p:nvPicPr>
        <p:blipFill>
          <a:blip r:embed="rId2" cstate="print"/>
          <a:srcRect/>
          <a:stretch>
            <a:fillRect/>
          </a:stretch>
        </p:blipFill>
        <p:spPr bwMode="auto">
          <a:xfrm>
            <a:off x="142844" y="1357298"/>
            <a:ext cx="8822334" cy="5323409"/>
          </a:xfrm>
          <a:prstGeom prst="rect">
            <a:avLst/>
          </a:prstGeom>
          <a:noFill/>
          <a:ln w="9525">
            <a:noFill/>
            <a:miter lim="800000"/>
            <a:headEnd/>
            <a:tailEnd/>
          </a:ln>
          <a:effectLst/>
        </p:spPr>
      </p:pic>
      <p:pic>
        <p:nvPicPr>
          <p:cNvPr id="47108" name="Picture 3"/>
          <p:cNvPicPr>
            <a:picLocks noChangeAspect="1" noChangeArrowheads="1"/>
          </p:cNvPicPr>
          <p:nvPr/>
        </p:nvPicPr>
        <p:blipFill>
          <a:blip r:embed="rId3" cstate="print"/>
          <a:srcRect/>
          <a:stretch>
            <a:fillRect/>
          </a:stretch>
        </p:blipFill>
        <p:spPr bwMode="auto">
          <a:xfrm>
            <a:off x="7000892" y="1428736"/>
            <a:ext cx="1200150" cy="1363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357158" y="274638"/>
            <a:ext cx="8429684" cy="1143000"/>
          </a:xfrm>
        </p:spPr>
        <p:txBody>
          <a:bodyPr/>
          <a:lstStyle/>
          <a:p>
            <a:r>
              <a:rPr lang="en-GB" sz="3200" dirty="0" smtClean="0">
                <a:latin typeface="Arial" charset="0"/>
                <a:cs typeface="Arial" charset="0"/>
              </a:rPr>
              <a:t>Total antibacterial items per 1,000 STAR-PUs Quarter ending December 2014</a:t>
            </a:r>
          </a:p>
        </p:txBody>
      </p:sp>
      <p:graphicFrame>
        <p:nvGraphicFramePr>
          <p:cNvPr id="4" name="Chart 3"/>
          <p:cNvGraphicFramePr>
            <a:graphicFrameLocks noGrp="1" noChangeAspect="1"/>
          </p:cNvGraphicFramePr>
          <p:nvPr/>
        </p:nvGraphicFramePr>
        <p:xfrm>
          <a:off x="285720" y="1209162"/>
          <a:ext cx="8647014" cy="56488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srcRect/>
          <a:stretch>
            <a:fillRect/>
          </a:stretch>
        </p:blipFill>
        <p:spPr bwMode="auto">
          <a:xfrm>
            <a:off x="500034" y="1281096"/>
            <a:ext cx="8443948" cy="5576904"/>
          </a:xfrm>
          <a:prstGeom prst="rect">
            <a:avLst/>
          </a:prstGeom>
          <a:noFill/>
          <a:ln w="9525">
            <a:noFill/>
            <a:miter lim="800000"/>
            <a:headEnd/>
            <a:tailEnd/>
          </a:ln>
          <a:effectLst/>
        </p:spPr>
      </p:pic>
      <p:sp>
        <p:nvSpPr>
          <p:cNvPr id="49153" name="Title 1"/>
          <p:cNvSpPr>
            <a:spLocks noGrp="1"/>
          </p:cNvSpPr>
          <p:nvPr>
            <p:ph type="title"/>
          </p:nvPr>
        </p:nvSpPr>
        <p:spPr/>
        <p:txBody>
          <a:bodyPr/>
          <a:lstStyle/>
          <a:p>
            <a:r>
              <a:rPr lang="en-GB" sz="3200" dirty="0" smtClean="0">
                <a:latin typeface="Arial" charset="0"/>
                <a:cs typeface="Arial" charset="0"/>
              </a:rPr>
              <a:t>Trend in co-amoxiclav items per 1,000 patients</a:t>
            </a:r>
            <a:r>
              <a:rPr lang="en-GB" sz="2400" b="1" dirty="0" smtClean="0"/>
              <a:t> </a:t>
            </a:r>
            <a:endParaRPr lang="en-GB" sz="2400" dirty="0" smtClean="0"/>
          </a:p>
        </p:txBody>
      </p:sp>
      <p:pic>
        <p:nvPicPr>
          <p:cNvPr id="49155" name="Picture 3"/>
          <p:cNvPicPr>
            <a:picLocks noChangeAspect="1" noChangeArrowheads="1"/>
          </p:cNvPicPr>
          <p:nvPr/>
        </p:nvPicPr>
        <p:blipFill>
          <a:blip r:embed="rId3" cstate="print"/>
          <a:srcRect/>
          <a:stretch>
            <a:fillRect/>
          </a:stretch>
        </p:blipFill>
        <p:spPr bwMode="auto">
          <a:xfrm>
            <a:off x="7286625" y="1357313"/>
            <a:ext cx="1200150" cy="1363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142844" y="1428736"/>
            <a:ext cx="8822334" cy="5323409"/>
          </a:xfrm>
          <a:prstGeom prst="rect">
            <a:avLst/>
          </a:prstGeom>
          <a:noFill/>
          <a:ln w="9525">
            <a:noFill/>
            <a:miter lim="800000"/>
            <a:headEnd/>
            <a:tailEnd/>
          </a:ln>
          <a:effectLst/>
        </p:spPr>
      </p:pic>
      <p:sp>
        <p:nvSpPr>
          <p:cNvPr id="50177" name="Title 1"/>
          <p:cNvSpPr>
            <a:spLocks noGrp="1"/>
          </p:cNvSpPr>
          <p:nvPr>
            <p:ph type="title"/>
          </p:nvPr>
        </p:nvSpPr>
        <p:spPr/>
        <p:txBody>
          <a:bodyPr/>
          <a:lstStyle/>
          <a:p>
            <a:r>
              <a:rPr lang="en-GB" sz="3200" dirty="0" smtClean="0">
                <a:latin typeface="Arial" charset="0"/>
                <a:cs typeface="Arial" charset="0"/>
              </a:rPr>
              <a:t>Trend in co-amoxiclav items as a percentage of total antibacterial items </a:t>
            </a:r>
          </a:p>
        </p:txBody>
      </p:sp>
      <p:pic>
        <p:nvPicPr>
          <p:cNvPr id="50179" name="Picture 3"/>
          <p:cNvPicPr>
            <a:picLocks noChangeAspect="1" noChangeArrowheads="1"/>
          </p:cNvPicPr>
          <p:nvPr/>
        </p:nvPicPr>
        <p:blipFill>
          <a:blip r:embed="rId3" cstate="print"/>
          <a:srcRect/>
          <a:stretch>
            <a:fillRect/>
          </a:stretch>
        </p:blipFill>
        <p:spPr bwMode="auto">
          <a:xfrm>
            <a:off x="7572396" y="1571612"/>
            <a:ext cx="1200150" cy="1363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cstate="print"/>
          <a:srcRect/>
          <a:stretch>
            <a:fillRect/>
          </a:stretch>
        </p:blipFill>
        <p:spPr bwMode="auto">
          <a:xfrm>
            <a:off x="428596" y="1365594"/>
            <a:ext cx="8316010" cy="5492406"/>
          </a:xfrm>
          <a:prstGeom prst="rect">
            <a:avLst/>
          </a:prstGeom>
          <a:noFill/>
          <a:ln w="9525">
            <a:noFill/>
            <a:miter lim="800000"/>
            <a:headEnd/>
            <a:tailEnd/>
          </a:ln>
          <a:effectLst/>
        </p:spPr>
      </p:pic>
      <p:sp>
        <p:nvSpPr>
          <p:cNvPr id="51201" name="Title 1"/>
          <p:cNvSpPr>
            <a:spLocks noGrp="1"/>
          </p:cNvSpPr>
          <p:nvPr>
            <p:ph type="title"/>
          </p:nvPr>
        </p:nvSpPr>
        <p:spPr/>
        <p:txBody>
          <a:bodyPr/>
          <a:lstStyle/>
          <a:p>
            <a:r>
              <a:rPr lang="en-GB" sz="3200" dirty="0" smtClean="0">
                <a:latin typeface="Arial" charset="0"/>
                <a:cs typeface="Arial" charset="0"/>
              </a:rPr>
              <a:t>Trend in cephalosporin items per 1,000 patients</a:t>
            </a:r>
            <a:r>
              <a:rPr lang="en-GB" sz="2400" b="1" dirty="0" smtClean="0">
                <a:latin typeface="Arial" charset="0"/>
                <a:cs typeface="Arial" charset="0"/>
              </a:rPr>
              <a:t> </a:t>
            </a:r>
            <a:endParaRPr lang="en-GB" sz="2400" dirty="0" smtClean="0">
              <a:latin typeface="Arial" charset="0"/>
              <a:cs typeface="Arial" charset="0"/>
            </a:endParaRPr>
          </a:p>
        </p:txBody>
      </p:sp>
      <p:pic>
        <p:nvPicPr>
          <p:cNvPr id="51203" name="Picture 3"/>
          <p:cNvPicPr>
            <a:picLocks noChangeAspect="1" noChangeArrowheads="1"/>
          </p:cNvPicPr>
          <p:nvPr/>
        </p:nvPicPr>
        <p:blipFill>
          <a:blip r:embed="rId3" cstate="print"/>
          <a:srcRect/>
          <a:stretch>
            <a:fillRect/>
          </a:stretch>
        </p:blipFill>
        <p:spPr bwMode="auto">
          <a:xfrm>
            <a:off x="7429520" y="1643050"/>
            <a:ext cx="1200150" cy="1363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srcRect/>
          <a:stretch>
            <a:fillRect/>
          </a:stretch>
        </p:blipFill>
        <p:spPr bwMode="auto">
          <a:xfrm>
            <a:off x="142844" y="1534591"/>
            <a:ext cx="8822334" cy="5323409"/>
          </a:xfrm>
          <a:prstGeom prst="rect">
            <a:avLst/>
          </a:prstGeom>
          <a:noFill/>
          <a:ln w="9525">
            <a:noFill/>
            <a:miter lim="800000"/>
            <a:headEnd/>
            <a:tailEnd/>
          </a:ln>
          <a:effectLst/>
        </p:spPr>
      </p:pic>
      <p:sp>
        <p:nvSpPr>
          <p:cNvPr id="52225" name="Title 1"/>
          <p:cNvSpPr>
            <a:spLocks noGrp="1"/>
          </p:cNvSpPr>
          <p:nvPr>
            <p:ph type="title"/>
          </p:nvPr>
        </p:nvSpPr>
        <p:spPr/>
        <p:txBody>
          <a:bodyPr/>
          <a:lstStyle/>
          <a:p>
            <a:r>
              <a:rPr lang="en-GB" sz="3200" dirty="0" smtClean="0">
                <a:latin typeface="Arial" charset="0"/>
                <a:cs typeface="Arial" charset="0"/>
              </a:rPr>
              <a:t>Trend in cephalosporin items as a percentage of total antibacterial items </a:t>
            </a:r>
          </a:p>
        </p:txBody>
      </p:sp>
      <p:pic>
        <p:nvPicPr>
          <p:cNvPr id="52227" name="Picture 3"/>
          <p:cNvPicPr>
            <a:picLocks noChangeAspect="1" noChangeArrowheads="1"/>
          </p:cNvPicPr>
          <p:nvPr/>
        </p:nvPicPr>
        <p:blipFill>
          <a:blip r:embed="rId3" cstate="print"/>
          <a:srcRect/>
          <a:stretch>
            <a:fillRect/>
          </a:stretch>
        </p:blipFill>
        <p:spPr bwMode="auto">
          <a:xfrm>
            <a:off x="7358063" y="1571625"/>
            <a:ext cx="1200150" cy="1363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latin typeface="Arial" pitchFamily="34" charset="0"/>
                <a:cs typeface="Arial" pitchFamily="34" charset="0"/>
              </a:rPr>
              <a:t>Prescribing measures – volume measures</a:t>
            </a:r>
            <a:endParaRPr lang="en-GB" sz="3200" dirty="0">
              <a:latin typeface="Arial" pitchFamily="34" charset="0"/>
              <a:cs typeface="Arial" pitchFamily="34" charset="0"/>
            </a:endParaRPr>
          </a:p>
        </p:txBody>
      </p:sp>
      <p:sp>
        <p:nvSpPr>
          <p:cNvPr id="3" name="Content Placeholder 2"/>
          <p:cNvSpPr>
            <a:spLocks noGrp="1"/>
          </p:cNvSpPr>
          <p:nvPr>
            <p:ph idx="1"/>
          </p:nvPr>
        </p:nvSpPr>
        <p:spPr>
          <a:xfrm>
            <a:off x="457200" y="1285860"/>
            <a:ext cx="8229600" cy="4840303"/>
          </a:xfrm>
        </p:spPr>
        <p:txBody>
          <a:bodyPr>
            <a:noAutofit/>
          </a:bodyPr>
          <a:lstStyle/>
          <a:p>
            <a:pPr>
              <a:spcBef>
                <a:spcPts val="0"/>
              </a:spcBef>
              <a:spcAft>
                <a:spcPts val="300"/>
              </a:spcAft>
            </a:pPr>
            <a:r>
              <a:rPr lang="en-GB" sz="1400" dirty="0" smtClean="0">
                <a:latin typeface="Arial" pitchFamily="34" charset="0"/>
                <a:cs typeface="Arial" pitchFamily="34" charset="0"/>
              </a:rPr>
              <a:t>Items – single item prescribed by a prescriber on a prescription form</a:t>
            </a:r>
          </a:p>
          <a:p>
            <a:pPr lvl="1">
              <a:spcBef>
                <a:spcPts val="0"/>
              </a:spcBef>
              <a:spcAft>
                <a:spcPts val="300"/>
              </a:spcAft>
            </a:pPr>
            <a:r>
              <a:rPr lang="en-GB" sz="1150" dirty="0" smtClean="0">
                <a:latin typeface="Arial" pitchFamily="34" charset="0"/>
                <a:cs typeface="Arial" pitchFamily="34" charset="0"/>
              </a:rPr>
              <a:t>The number of items is a measure of how often a prescriber has decided to write a prescription.</a:t>
            </a:r>
          </a:p>
          <a:p>
            <a:pPr lvl="1">
              <a:spcBef>
                <a:spcPts val="0"/>
              </a:spcBef>
              <a:spcAft>
                <a:spcPts val="300"/>
              </a:spcAft>
            </a:pPr>
            <a:r>
              <a:rPr lang="en-GB" sz="1150" dirty="0" smtClean="0">
                <a:latin typeface="Arial" pitchFamily="34" charset="0"/>
                <a:cs typeface="Arial" pitchFamily="34" charset="0"/>
              </a:rPr>
              <a:t>For vaccines and acute treatment such as antibiotics it can be used as a volume measure.</a:t>
            </a:r>
          </a:p>
          <a:p>
            <a:pPr lvl="1">
              <a:spcBef>
                <a:spcPts val="0"/>
              </a:spcBef>
              <a:spcAft>
                <a:spcPts val="300"/>
              </a:spcAft>
            </a:pPr>
            <a:r>
              <a:rPr lang="en-GB" sz="1150" dirty="0" smtClean="0">
                <a:latin typeface="Arial" pitchFamily="34" charset="0"/>
                <a:cs typeface="Arial" pitchFamily="34" charset="0"/>
              </a:rPr>
              <a:t>However, a single item can be any quantity or duration (e.g. 1 item = lansoprazole 15 mg </a:t>
            </a:r>
            <a:r>
              <a:rPr lang="en-GB" sz="1150" dirty="0" err="1" smtClean="0">
                <a:latin typeface="Arial" pitchFamily="34" charset="0"/>
                <a:cs typeface="Arial" pitchFamily="34" charset="0"/>
              </a:rPr>
              <a:t>od</a:t>
            </a:r>
            <a:r>
              <a:rPr lang="en-GB" sz="1150" dirty="0" smtClean="0">
                <a:latin typeface="Arial" pitchFamily="34" charset="0"/>
                <a:cs typeface="Arial" pitchFamily="34" charset="0"/>
              </a:rPr>
              <a:t> 28 tablets).</a:t>
            </a:r>
          </a:p>
          <a:p>
            <a:pPr lvl="1">
              <a:spcBef>
                <a:spcPts val="0"/>
              </a:spcBef>
              <a:spcAft>
                <a:spcPts val="300"/>
              </a:spcAft>
              <a:buNone/>
            </a:pPr>
            <a:endParaRPr lang="en-GB" sz="1150" dirty="0" smtClean="0">
              <a:latin typeface="Arial" pitchFamily="34" charset="0"/>
              <a:cs typeface="Arial" pitchFamily="34" charset="0"/>
            </a:endParaRPr>
          </a:p>
          <a:p>
            <a:pPr>
              <a:spcBef>
                <a:spcPts val="0"/>
              </a:spcBef>
              <a:spcAft>
                <a:spcPts val="300"/>
              </a:spcAft>
            </a:pPr>
            <a:r>
              <a:rPr lang="en-GB" sz="1400" dirty="0" smtClean="0">
                <a:latin typeface="Arial" pitchFamily="34" charset="0"/>
                <a:cs typeface="Arial" pitchFamily="34" charset="0"/>
              </a:rPr>
              <a:t>DDDs – defined daily doses</a:t>
            </a:r>
          </a:p>
          <a:p>
            <a:pPr lvl="1">
              <a:spcBef>
                <a:spcPts val="0"/>
              </a:spcBef>
              <a:spcAft>
                <a:spcPts val="300"/>
              </a:spcAft>
            </a:pPr>
            <a:r>
              <a:rPr lang="en-GB" sz="1150" dirty="0" smtClean="0">
                <a:latin typeface="Arial" pitchFamily="34" charset="0"/>
                <a:cs typeface="Arial" pitchFamily="34" charset="0"/>
              </a:rPr>
              <a:t>Developed and maintained by WHO based on international prescribing habits.</a:t>
            </a:r>
          </a:p>
          <a:p>
            <a:pPr lvl="1">
              <a:spcBef>
                <a:spcPts val="0"/>
              </a:spcBef>
              <a:spcAft>
                <a:spcPts val="300"/>
              </a:spcAft>
            </a:pPr>
            <a:r>
              <a:rPr lang="en-GB" sz="1150" dirty="0" smtClean="0">
                <a:latin typeface="Arial" pitchFamily="34" charset="0"/>
                <a:cs typeface="Arial" pitchFamily="34" charset="0"/>
              </a:rPr>
              <a:t>Each medicine is given a value, within its recognised dosage range, that represents the assumed average maintenance dose per day when used for its main indication in adults (DDD lansoprazole = 30 mg).</a:t>
            </a:r>
          </a:p>
          <a:p>
            <a:pPr lvl="1">
              <a:spcBef>
                <a:spcPts val="0"/>
              </a:spcBef>
              <a:spcAft>
                <a:spcPts val="300"/>
              </a:spcAft>
            </a:pPr>
            <a:r>
              <a:rPr lang="en-GB" sz="1150" dirty="0" smtClean="0">
                <a:latin typeface="Arial" pitchFamily="34" charset="0"/>
                <a:cs typeface="Arial" pitchFamily="34" charset="0"/>
              </a:rPr>
              <a:t>A DDD is a unit of measurement; it is not a recommended dose and may not be a real dose.</a:t>
            </a:r>
          </a:p>
          <a:p>
            <a:pPr lvl="1">
              <a:spcBef>
                <a:spcPts val="0"/>
              </a:spcBef>
              <a:spcAft>
                <a:spcPts val="300"/>
              </a:spcAft>
            </a:pPr>
            <a:r>
              <a:rPr lang="en-GB" sz="1150" dirty="0" smtClean="0">
                <a:latin typeface="Arial" pitchFamily="34" charset="0"/>
                <a:cs typeface="Arial" pitchFamily="34" charset="0"/>
              </a:rPr>
              <a:t>A DDD of one medicine is assumed to be functionally equivalent to the DDD of any other medicine used for a similar indication; therefore the number of DDDs for two or more such medicines can be added together.</a:t>
            </a:r>
          </a:p>
          <a:p>
            <a:pPr lvl="1">
              <a:spcBef>
                <a:spcPts val="0"/>
              </a:spcBef>
              <a:spcAft>
                <a:spcPts val="300"/>
              </a:spcAft>
              <a:buNone/>
            </a:pPr>
            <a:endParaRPr lang="en-GB" sz="1150" dirty="0" smtClean="0">
              <a:latin typeface="Arial" pitchFamily="34" charset="0"/>
              <a:cs typeface="Arial" pitchFamily="34" charset="0"/>
            </a:endParaRPr>
          </a:p>
          <a:p>
            <a:pPr>
              <a:spcBef>
                <a:spcPts val="0"/>
              </a:spcBef>
              <a:spcAft>
                <a:spcPts val="300"/>
              </a:spcAft>
            </a:pPr>
            <a:r>
              <a:rPr lang="en-GB" sz="1400" dirty="0" smtClean="0">
                <a:latin typeface="Arial" pitchFamily="34" charset="0"/>
                <a:cs typeface="Arial" pitchFamily="34" charset="0"/>
              </a:rPr>
              <a:t>ADQs – average daily quantities</a:t>
            </a:r>
          </a:p>
          <a:p>
            <a:pPr lvl="1">
              <a:spcBef>
                <a:spcPts val="0"/>
              </a:spcBef>
              <a:spcAft>
                <a:spcPts val="300"/>
              </a:spcAft>
            </a:pPr>
            <a:r>
              <a:rPr lang="en-GB" sz="1150" dirty="0" smtClean="0">
                <a:latin typeface="Arial" pitchFamily="34" charset="0"/>
                <a:cs typeface="Arial" pitchFamily="34" charset="0"/>
              </a:rPr>
              <a:t>Work undertaken in England showed that prescribing in primary care can differ from the international standard.</a:t>
            </a:r>
          </a:p>
          <a:p>
            <a:pPr lvl="1">
              <a:spcBef>
                <a:spcPts val="0"/>
              </a:spcBef>
              <a:spcAft>
                <a:spcPts val="300"/>
              </a:spcAft>
            </a:pPr>
            <a:r>
              <a:rPr lang="en-GB" sz="1150" dirty="0" smtClean="0">
                <a:latin typeface="Arial" pitchFamily="34" charset="0"/>
                <a:cs typeface="Arial" pitchFamily="34" charset="0"/>
              </a:rPr>
              <a:t>ADQs provide a measure of prescribing volume that accurately reflects primary care prescribing behaviour in England.</a:t>
            </a:r>
          </a:p>
          <a:p>
            <a:pPr lvl="1">
              <a:spcBef>
                <a:spcPts val="0"/>
              </a:spcBef>
              <a:spcAft>
                <a:spcPts val="300"/>
              </a:spcAft>
            </a:pPr>
            <a:r>
              <a:rPr lang="en-GB" sz="1150" dirty="0" smtClean="0">
                <a:latin typeface="Arial" pitchFamily="34" charset="0"/>
                <a:cs typeface="Arial" pitchFamily="34" charset="0"/>
              </a:rPr>
              <a:t>ADQs represent the assumed average maintenance dose/day for a medicine used for its main indication in adults.</a:t>
            </a:r>
          </a:p>
          <a:p>
            <a:pPr lvl="1">
              <a:spcBef>
                <a:spcPts val="0"/>
              </a:spcBef>
              <a:spcAft>
                <a:spcPts val="300"/>
              </a:spcAft>
            </a:pPr>
            <a:r>
              <a:rPr lang="en-GB" sz="1150" dirty="0" smtClean="0">
                <a:latin typeface="Arial" pitchFamily="34" charset="0"/>
                <a:cs typeface="Arial" pitchFamily="34" charset="0"/>
              </a:rPr>
              <a:t>An ADQ is not a recommended dose, but an analytical unit to compare prescribing activity of primary care practitioners (ADQ lansoprazole = 20 mg).</a:t>
            </a:r>
          </a:p>
          <a:p>
            <a:pPr lvl="1">
              <a:spcBef>
                <a:spcPts val="0"/>
              </a:spcBef>
              <a:spcAft>
                <a:spcPts val="300"/>
              </a:spcAft>
            </a:pPr>
            <a:r>
              <a:rPr lang="en-GB" sz="1150" dirty="0" smtClean="0">
                <a:latin typeface="Arial" pitchFamily="34" charset="0"/>
                <a:cs typeface="Arial" pitchFamily="34" charset="0"/>
              </a:rPr>
              <a:t>Many ADQs are the same as the corresponding </a:t>
            </a:r>
            <a:r>
              <a:rPr lang="en-GB" sz="1150" dirty="0" err="1" smtClean="0">
                <a:latin typeface="Arial" pitchFamily="34" charset="0"/>
                <a:cs typeface="Arial" pitchFamily="34" charset="0"/>
              </a:rPr>
              <a:t>DDD</a:t>
            </a:r>
            <a:r>
              <a:rPr lang="en-GB" sz="1150" dirty="0" smtClean="0">
                <a:latin typeface="Arial" pitchFamily="34" charset="0"/>
                <a:cs typeface="Arial" pitchFamily="34" charset="0"/>
              </a:rPr>
              <a:t>; however, the values may differ e.g. when a DDD value is influenced by use of higher doses in a hospital setting.</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cstate="print"/>
          <a:srcRect/>
          <a:stretch>
            <a:fillRect/>
          </a:stretch>
        </p:blipFill>
        <p:spPr bwMode="auto">
          <a:xfrm>
            <a:off x="571472" y="1450093"/>
            <a:ext cx="8212459" cy="5407907"/>
          </a:xfrm>
          <a:prstGeom prst="rect">
            <a:avLst/>
          </a:prstGeom>
          <a:noFill/>
          <a:ln w="9525">
            <a:noFill/>
            <a:miter lim="800000"/>
            <a:headEnd/>
            <a:tailEnd/>
          </a:ln>
          <a:effectLst/>
        </p:spPr>
      </p:pic>
      <p:sp>
        <p:nvSpPr>
          <p:cNvPr id="53249" name="Title 1"/>
          <p:cNvSpPr>
            <a:spLocks noGrp="1"/>
          </p:cNvSpPr>
          <p:nvPr>
            <p:ph type="title"/>
          </p:nvPr>
        </p:nvSpPr>
        <p:spPr/>
        <p:txBody>
          <a:bodyPr/>
          <a:lstStyle/>
          <a:p>
            <a:r>
              <a:rPr lang="en-GB" sz="3200" dirty="0" smtClean="0">
                <a:latin typeface="Arial" charset="0"/>
                <a:cs typeface="Arial" charset="0"/>
              </a:rPr>
              <a:t>Trend in </a:t>
            </a:r>
            <a:r>
              <a:rPr lang="en-GB" sz="3200" dirty="0" err="1" smtClean="0">
                <a:latin typeface="Arial" charset="0"/>
                <a:cs typeface="Arial" charset="0"/>
              </a:rPr>
              <a:t>fluoroquinolone</a:t>
            </a:r>
            <a:r>
              <a:rPr lang="en-GB" sz="3200" dirty="0" smtClean="0">
                <a:latin typeface="Arial" charset="0"/>
                <a:cs typeface="Arial" charset="0"/>
              </a:rPr>
              <a:t> items per 1,000 patients</a:t>
            </a:r>
            <a:endParaRPr lang="en-GB" sz="2400" dirty="0" smtClean="0">
              <a:latin typeface="Arial" charset="0"/>
              <a:cs typeface="Arial" charset="0"/>
            </a:endParaRPr>
          </a:p>
        </p:txBody>
      </p:sp>
      <p:pic>
        <p:nvPicPr>
          <p:cNvPr id="53251" name="Picture 3"/>
          <p:cNvPicPr>
            <a:picLocks noChangeAspect="1" noChangeArrowheads="1"/>
          </p:cNvPicPr>
          <p:nvPr/>
        </p:nvPicPr>
        <p:blipFill>
          <a:blip r:embed="rId3" cstate="print"/>
          <a:srcRect/>
          <a:stretch>
            <a:fillRect/>
          </a:stretch>
        </p:blipFill>
        <p:spPr bwMode="auto">
          <a:xfrm>
            <a:off x="7500938" y="1571625"/>
            <a:ext cx="1200150" cy="1363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srcRect/>
          <a:stretch>
            <a:fillRect/>
          </a:stretch>
        </p:blipFill>
        <p:spPr bwMode="auto">
          <a:xfrm>
            <a:off x="214282" y="1534591"/>
            <a:ext cx="8822334" cy="5323409"/>
          </a:xfrm>
          <a:prstGeom prst="rect">
            <a:avLst/>
          </a:prstGeom>
          <a:noFill/>
          <a:ln w="9525">
            <a:noFill/>
            <a:miter lim="800000"/>
            <a:headEnd/>
            <a:tailEnd/>
          </a:ln>
          <a:effectLst/>
        </p:spPr>
      </p:pic>
      <p:sp>
        <p:nvSpPr>
          <p:cNvPr id="54273" name="Title 1"/>
          <p:cNvSpPr>
            <a:spLocks noGrp="1"/>
          </p:cNvSpPr>
          <p:nvPr>
            <p:ph type="title"/>
          </p:nvPr>
        </p:nvSpPr>
        <p:spPr/>
        <p:txBody>
          <a:bodyPr/>
          <a:lstStyle/>
          <a:p>
            <a:r>
              <a:rPr lang="en-GB" sz="3200" dirty="0" smtClean="0">
                <a:latin typeface="Arial" charset="0"/>
                <a:cs typeface="Arial" charset="0"/>
              </a:rPr>
              <a:t>Trend in </a:t>
            </a:r>
            <a:r>
              <a:rPr lang="en-GB" sz="3200" dirty="0" err="1" smtClean="0">
                <a:latin typeface="Arial" charset="0"/>
                <a:cs typeface="Arial" charset="0"/>
              </a:rPr>
              <a:t>fluoroquinolone</a:t>
            </a:r>
            <a:r>
              <a:rPr lang="en-GB" sz="3200" dirty="0" smtClean="0">
                <a:latin typeface="Arial" charset="0"/>
                <a:cs typeface="Arial" charset="0"/>
              </a:rPr>
              <a:t> items as a percentage of total antibacterial items </a:t>
            </a:r>
          </a:p>
        </p:txBody>
      </p:sp>
      <p:pic>
        <p:nvPicPr>
          <p:cNvPr id="54275" name="Picture 3"/>
          <p:cNvPicPr>
            <a:picLocks noChangeAspect="1" noChangeArrowheads="1"/>
          </p:cNvPicPr>
          <p:nvPr/>
        </p:nvPicPr>
        <p:blipFill>
          <a:blip r:embed="rId3" cstate="print"/>
          <a:srcRect/>
          <a:stretch>
            <a:fillRect/>
          </a:stretch>
        </p:blipFill>
        <p:spPr bwMode="auto">
          <a:xfrm>
            <a:off x="7286625" y="1785938"/>
            <a:ext cx="1200150" cy="1363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GB" sz="3200" dirty="0" smtClean="0">
                <a:latin typeface="Arial" charset="0"/>
                <a:cs typeface="Arial" charset="0"/>
              </a:rPr>
              <a:t>Antibiotics</a:t>
            </a:r>
          </a:p>
        </p:txBody>
      </p:sp>
      <p:sp>
        <p:nvSpPr>
          <p:cNvPr id="44034" name="Content Placeholder 2"/>
          <p:cNvSpPr>
            <a:spLocks noGrp="1"/>
          </p:cNvSpPr>
          <p:nvPr>
            <p:ph idx="1"/>
          </p:nvPr>
        </p:nvSpPr>
        <p:spPr>
          <a:xfrm>
            <a:off x="428625" y="1285875"/>
            <a:ext cx="8329613" cy="4857769"/>
          </a:xfrm>
        </p:spPr>
        <p:txBody>
          <a:bodyPr>
            <a:noAutofit/>
          </a:bodyPr>
          <a:lstStyle/>
          <a:p>
            <a:pPr>
              <a:spcBef>
                <a:spcPts val="1200"/>
              </a:spcBef>
            </a:pPr>
            <a:r>
              <a:rPr lang="en-GB" sz="1800" dirty="0" smtClean="0">
                <a:latin typeface="Arial" pitchFamily="34" charset="0"/>
                <a:cs typeface="Arial" pitchFamily="34" charset="0"/>
              </a:rPr>
              <a:t>These indicators support one of the core elements of the Welsh Antimicrobial Resistance Programme: to inform, support and promote the prudent use of antimicrobials. They also aim to reduce the prescribing of medicines associated with an increased risk of </a:t>
            </a:r>
            <a:r>
              <a:rPr lang="en-GB" sz="1800" i="1" dirty="0" smtClean="0">
                <a:latin typeface="Arial" pitchFamily="34" charset="0"/>
                <a:cs typeface="Arial" pitchFamily="34" charset="0"/>
              </a:rPr>
              <a:t>C. </a:t>
            </a:r>
            <a:r>
              <a:rPr lang="en-GB" sz="1800" i="1" dirty="0" err="1" smtClean="0">
                <a:latin typeface="Arial" pitchFamily="34" charset="0"/>
                <a:cs typeface="Arial" pitchFamily="34" charset="0"/>
              </a:rPr>
              <a:t>difficile</a:t>
            </a:r>
            <a:r>
              <a:rPr lang="en-GB" sz="1800" dirty="0" smtClean="0">
                <a:latin typeface="Arial" pitchFamily="34" charset="0"/>
                <a:cs typeface="Arial" pitchFamily="34" charset="0"/>
              </a:rPr>
              <a:t>, MRSA and resistant UTIs.</a:t>
            </a:r>
          </a:p>
          <a:p>
            <a:pPr>
              <a:spcBef>
                <a:spcPts val="1200"/>
              </a:spcBef>
            </a:pPr>
            <a:r>
              <a:rPr lang="en-GB" sz="1800" dirty="0" smtClean="0">
                <a:latin typeface="Arial" pitchFamily="34" charset="0"/>
                <a:cs typeface="Arial" pitchFamily="34" charset="0"/>
              </a:rPr>
              <a:t>AWMSG CEPP National Audit: Focus on antibiotic prescribing – consists of stand-alone bite-size components </a:t>
            </a:r>
          </a:p>
          <a:p>
            <a:pPr lvl="2">
              <a:spcBef>
                <a:spcPts val="600"/>
              </a:spcBef>
            </a:pPr>
            <a:r>
              <a:rPr lang="en-GB" sz="1600" dirty="0" smtClean="0">
                <a:latin typeface="Arial" pitchFamily="34" charset="0"/>
                <a:cs typeface="Arial" pitchFamily="34" charset="0"/>
              </a:rPr>
              <a:t>sore throat,</a:t>
            </a:r>
          </a:p>
          <a:p>
            <a:pPr lvl="2">
              <a:spcBef>
                <a:spcPts val="600"/>
              </a:spcBef>
            </a:pPr>
            <a:r>
              <a:rPr lang="en-GB" sz="1600" dirty="0" smtClean="0">
                <a:latin typeface="Arial" pitchFamily="34" charset="0"/>
                <a:cs typeface="Arial" pitchFamily="34" charset="0"/>
              </a:rPr>
              <a:t>acute </a:t>
            </a:r>
            <a:r>
              <a:rPr lang="en-GB" sz="1600" dirty="0" err="1" smtClean="0">
                <a:latin typeface="Arial" pitchFamily="34" charset="0"/>
                <a:cs typeface="Arial" pitchFamily="34" charset="0"/>
              </a:rPr>
              <a:t>rhinosinusitis</a:t>
            </a:r>
            <a:r>
              <a:rPr lang="en-GB" sz="1600" dirty="0" smtClean="0">
                <a:latin typeface="Arial" pitchFamily="34" charset="0"/>
                <a:cs typeface="Arial" pitchFamily="34" charset="0"/>
              </a:rPr>
              <a:t>, </a:t>
            </a:r>
          </a:p>
          <a:p>
            <a:pPr lvl="2">
              <a:spcBef>
                <a:spcPts val="600"/>
              </a:spcBef>
            </a:pPr>
            <a:r>
              <a:rPr lang="en-GB" sz="1600" dirty="0" smtClean="0">
                <a:latin typeface="Arial" pitchFamily="34" charset="0"/>
                <a:cs typeface="Arial" pitchFamily="34" charset="0"/>
              </a:rPr>
              <a:t>UTI in females, </a:t>
            </a:r>
          </a:p>
          <a:p>
            <a:pPr lvl="2">
              <a:spcBef>
                <a:spcPts val="600"/>
              </a:spcBef>
            </a:pPr>
            <a:r>
              <a:rPr lang="en-GB" sz="1600" dirty="0" smtClean="0">
                <a:latin typeface="Arial" pitchFamily="34" charset="0"/>
                <a:cs typeface="Arial" pitchFamily="34" charset="0"/>
              </a:rPr>
              <a:t>acute cough or bronchitis,</a:t>
            </a:r>
          </a:p>
          <a:p>
            <a:pPr lvl="2">
              <a:spcBef>
                <a:spcPts val="600"/>
              </a:spcBef>
            </a:pPr>
            <a:r>
              <a:rPr lang="en-GB" sz="1600" dirty="0" err="1" smtClean="0">
                <a:latin typeface="Arial" pitchFamily="34" charset="0"/>
                <a:cs typeface="Arial" pitchFamily="34" charset="0"/>
              </a:rPr>
              <a:t>quinolone</a:t>
            </a:r>
            <a:r>
              <a:rPr lang="en-GB" sz="1600" dirty="0" smtClean="0">
                <a:latin typeface="Arial" pitchFamily="34" charset="0"/>
                <a:cs typeface="Arial" pitchFamily="34" charset="0"/>
              </a:rPr>
              <a:t> prescribing,</a:t>
            </a:r>
          </a:p>
          <a:p>
            <a:pPr lvl="2">
              <a:spcBef>
                <a:spcPts val="600"/>
              </a:spcBef>
            </a:pPr>
            <a:r>
              <a:rPr lang="en-GB" sz="1600" dirty="0" smtClean="0">
                <a:latin typeface="Arial" pitchFamily="34" charset="0"/>
                <a:cs typeface="Arial" pitchFamily="34" charset="0"/>
              </a:rPr>
              <a:t>cephalosporin prescribing, </a:t>
            </a:r>
          </a:p>
          <a:p>
            <a:pPr lvl="2">
              <a:spcBef>
                <a:spcPts val="600"/>
              </a:spcBef>
            </a:pPr>
            <a:r>
              <a:rPr lang="en-GB" sz="1600" dirty="0" smtClean="0">
                <a:latin typeface="Arial" pitchFamily="34" charset="0"/>
                <a:cs typeface="Arial" pitchFamily="34" charset="0"/>
              </a:rPr>
              <a:t>co-</a:t>
            </a:r>
            <a:r>
              <a:rPr lang="en-GB" sz="1600" dirty="0" err="1" smtClean="0">
                <a:latin typeface="Arial" pitchFamily="34" charset="0"/>
                <a:cs typeface="Arial" pitchFamily="34" charset="0"/>
              </a:rPr>
              <a:t>amoxiclav</a:t>
            </a:r>
            <a:r>
              <a:rPr lang="en-GB" sz="1600" dirty="0" smtClean="0">
                <a:latin typeface="Arial" pitchFamily="34" charset="0"/>
                <a:cs typeface="Arial" pitchFamily="34" charset="0"/>
              </a:rPr>
              <a:t> prescribing, </a:t>
            </a:r>
          </a:p>
          <a:p>
            <a:pPr lvl="2">
              <a:spcBef>
                <a:spcPts val="600"/>
              </a:spcBef>
            </a:pPr>
            <a:r>
              <a:rPr lang="en-GB" sz="1600" dirty="0" smtClean="0">
                <a:latin typeface="Arial" pitchFamily="34" charset="0"/>
                <a:cs typeface="Arial" pitchFamily="34" charset="0"/>
              </a:rPr>
              <a:t>hospital prescribing of antibiotics, </a:t>
            </a:r>
          </a:p>
          <a:p>
            <a:pPr lvl="2">
              <a:spcBef>
                <a:spcPts val="600"/>
              </a:spcBef>
            </a:pPr>
            <a:r>
              <a:rPr lang="en-GB" sz="1600" dirty="0" smtClean="0">
                <a:latin typeface="Arial" pitchFamily="34" charset="0"/>
                <a:cs typeface="Arial" pitchFamily="34" charset="0"/>
              </a:rPr>
              <a:t>delayed prescriptions, </a:t>
            </a:r>
          </a:p>
          <a:p>
            <a:pPr lvl="2">
              <a:spcBef>
                <a:spcPts val="600"/>
              </a:spcBef>
            </a:pPr>
            <a:r>
              <a:rPr lang="en-GB" sz="1600" dirty="0" smtClean="0">
                <a:latin typeface="Arial" pitchFamily="34" charset="0"/>
                <a:cs typeface="Arial" pitchFamily="34" charset="0"/>
              </a:rPr>
              <a:t>read coding to identify healthcare-acquired infections.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2" cstate="print"/>
          <a:srcRect/>
          <a:stretch>
            <a:fillRect/>
          </a:stretch>
        </p:blipFill>
        <p:spPr bwMode="auto">
          <a:xfrm>
            <a:off x="181629" y="1285860"/>
            <a:ext cx="8822334" cy="5323409"/>
          </a:xfrm>
          <a:prstGeom prst="rect">
            <a:avLst/>
          </a:prstGeom>
          <a:noFill/>
          <a:ln w="9525">
            <a:noFill/>
            <a:miter lim="800000"/>
            <a:headEnd/>
            <a:tailEnd/>
          </a:ln>
          <a:effectLst/>
        </p:spPr>
      </p:pic>
      <p:sp>
        <p:nvSpPr>
          <p:cNvPr id="56321" name="Title 1"/>
          <p:cNvSpPr>
            <a:spLocks noGrp="1"/>
          </p:cNvSpPr>
          <p:nvPr>
            <p:ph type="title"/>
          </p:nvPr>
        </p:nvSpPr>
        <p:spPr/>
        <p:txBody>
          <a:bodyPr/>
          <a:lstStyle/>
          <a:p>
            <a:r>
              <a:rPr lang="en-GB" sz="3200" dirty="0" smtClean="0">
                <a:latin typeface="Arial" charset="0"/>
                <a:cs typeface="Arial" charset="0"/>
              </a:rPr>
              <a:t>Trend in NSAID prescribing</a:t>
            </a:r>
            <a:r>
              <a:rPr lang="en-GB" sz="2400" b="1" dirty="0" smtClean="0"/>
              <a:t> </a:t>
            </a:r>
          </a:p>
        </p:txBody>
      </p:sp>
      <p:pic>
        <p:nvPicPr>
          <p:cNvPr id="56323" name="Picture 3"/>
          <p:cNvPicPr>
            <a:picLocks noChangeAspect="1" noChangeArrowheads="1"/>
          </p:cNvPicPr>
          <p:nvPr/>
        </p:nvPicPr>
        <p:blipFill>
          <a:blip r:embed="rId3" cstate="print"/>
          <a:srcRect/>
          <a:stretch>
            <a:fillRect/>
          </a:stretch>
        </p:blipFill>
        <p:spPr bwMode="auto">
          <a:xfrm>
            <a:off x="7286644" y="1500174"/>
            <a:ext cx="1200150" cy="1363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GB" sz="3200" dirty="0" smtClean="0">
                <a:latin typeface="Arial" charset="0"/>
                <a:cs typeface="Arial" charset="0"/>
              </a:rPr>
              <a:t>NSAID ADQs per 1,000 STAR-PUs</a:t>
            </a:r>
            <a:br>
              <a:rPr lang="en-GB" sz="3200" dirty="0" smtClean="0">
                <a:latin typeface="Arial" charset="0"/>
                <a:cs typeface="Arial" charset="0"/>
              </a:rPr>
            </a:br>
            <a:r>
              <a:rPr lang="en-GB" sz="3200" dirty="0" smtClean="0">
                <a:latin typeface="Arial" charset="0"/>
                <a:cs typeface="Arial" charset="0"/>
              </a:rPr>
              <a:t>Quarter ending December 2014 </a:t>
            </a:r>
          </a:p>
        </p:txBody>
      </p:sp>
      <p:graphicFrame>
        <p:nvGraphicFramePr>
          <p:cNvPr id="5" name="Chart 4"/>
          <p:cNvGraphicFramePr>
            <a:graphicFrameLocks noGrp="1" noChangeAspect="1"/>
          </p:cNvGraphicFramePr>
          <p:nvPr/>
        </p:nvGraphicFramePr>
        <p:xfrm>
          <a:off x="142844" y="1209162"/>
          <a:ext cx="8647014" cy="56488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cstate="print"/>
          <a:srcRect/>
          <a:stretch>
            <a:fillRect/>
          </a:stretch>
        </p:blipFill>
        <p:spPr bwMode="auto">
          <a:xfrm>
            <a:off x="214282" y="1357298"/>
            <a:ext cx="8822334" cy="5323409"/>
          </a:xfrm>
          <a:prstGeom prst="rect">
            <a:avLst/>
          </a:prstGeom>
          <a:noFill/>
          <a:ln w="9525">
            <a:noFill/>
            <a:miter lim="800000"/>
            <a:headEnd/>
            <a:tailEnd/>
          </a:ln>
          <a:effectLst/>
        </p:spPr>
      </p:pic>
      <p:sp>
        <p:nvSpPr>
          <p:cNvPr id="59393" name="Title 1"/>
          <p:cNvSpPr>
            <a:spLocks noGrp="1"/>
          </p:cNvSpPr>
          <p:nvPr>
            <p:ph type="title"/>
          </p:nvPr>
        </p:nvSpPr>
        <p:spPr/>
        <p:txBody>
          <a:bodyPr/>
          <a:lstStyle/>
          <a:p>
            <a:r>
              <a:rPr lang="en-GB" sz="3200" dirty="0" smtClean="0">
                <a:latin typeface="Arial" charset="0"/>
                <a:cs typeface="Arial" charset="0"/>
              </a:rPr>
              <a:t>Trend in ibuprofen and naproxen items as a percentage of NSAID prescribing</a:t>
            </a:r>
          </a:p>
        </p:txBody>
      </p:sp>
      <p:pic>
        <p:nvPicPr>
          <p:cNvPr id="59395" name="Picture 3"/>
          <p:cNvPicPr>
            <a:picLocks noChangeAspect="1" noChangeArrowheads="1"/>
          </p:cNvPicPr>
          <p:nvPr/>
        </p:nvPicPr>
        <p:blipFill>
          <a:blip r:embed="rId3" cstate="print"/>
          <a:srcRect/>
          <a:stretch>
            <a:fillRect/>
          </a:stretch>
        </p:blipFill>
        <p:spPr bwMode="auto">
          <a:xfrm>
            <a:off x="7643834" y="4000504"/>
            <a:ext cx="1200150" cy="1363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214282" y="274638"/>
            <a:ext cx="8715436" cy="1143000"/>
          </a:xfrm>
        </p:spPr>
        <p:txBody>
          <a:bodyPr/>
          <a:lstStyle/>
          <a:p>
            <a:r>
              <a:rPr lang="en-GB" sz="3200" dirty="0" smtClean="0">
                <a:latin typeface="Arial" charset="0"/>
                <a:cs typeface="Arial" charset="0"/>
              </a:rPr>
              <a:t>Ibuprofen and naproxen items as a percentage of NSAID prescribing – Quarter ending December 2014</a:t>
            </a:r>
          </a:p>
        </p:txBody>
      </p:sp>
      <p:graphicFrame>
        <p:nvGraphicFramePr>
          <p:cNvPr id="5" name="Chart 4"/>
          <p:cNvGraphicFramePr>
            <a:graphicFrameLocks noGrp="1" noChangeAspect="1"/>
          </p:cNvGraphicFramePr>
          <p:nvPr/>
        </p:nvGraphicFramePr>
        <p:xfrm>
          <a:off x="428596" y="1499513"/>
          <a:ext cx="8202558" cy="535848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GB" sz="3200" dirty="0" smtClean="0">
                <a:latin typeface="Arial" charset="0"/>
                <a:cs typeface="Arial" charset="0"/>
              </a:rPr>
              <a:t>NSAIDs</a:t>
            </a:r>
          </a:p>
        </p:txBody>
      </p:sp>
      <p:sp>
        <p:nvSpPr>
          <p:cNvPr id="55298" name="Content Placeholder 2"/>
          <p:cNvSpPr>
            <a:spLocks noGrp="1"/>
          </p:cNvSpPr>
          <p:nvPr>
            <p:ph idx="1"/>
          </p:nvPr>
        </p:nvSpPr>
        <p:spPr>
          <a:xfrm>
            <a:off x="428625" y="1285875"/>
            <a:ext cx="8329613" cy="4525963"/>
          </a:xfrm>
        </p:spPr>
        <p:txBody>
          <a:bodyPr/>
          <a:lstStyle/>
          <a:p>
            <a:pPr>
              <a:spcBef>
                <a:spcPts val="1200"/>
              </a:spcBef>
            </a:pPr>
            <a:r>
              <a:rPr lang="en-GB" sz="2000" dirty="0" smtClean="0">
                <a:latin typeface="Arial" charset="0"/>
                <a:cs typeface="Arial" charset="0"/>
              </a:rPr>
              <a:t>Aims</a:t>
            </a:r>
          </a:p>
          <a:p>
            <a:pPr lvl="1">
              <a:spcBef>
                <a:spcPts val="1200"/>
              </a:spcBef>
            </a:pPr>
            <a:r>
              <a:rPr lang="en-GB" sz="1600" dirty="0" smtClean="0">
                <a:latin typeface="Arial" charset="0"/>
                <a:cs typeface="Arial" charset="0"/>
              </a:rPr>
              <a:t>to encourage a reduction in total NSAID prescribing, which is consistently higher than in England, </a:t>
            </a:r>
          </a:p>
          <a:p>
            <a:pPr lvl="1">
              <a:spcBef>
                <a:spcPts val="1200"/>
              </a:spcBef>
            </a:pPr>
            <a:r>
              <a:rPr lang="en-GB" sz="1600" dirty="0" smtClean="0">
                <a:latin typeface="Arial" charset="0"/>
                <a:cs typeface="Arial" charset="0"/>
              </a:rPr>
              <a:t>to increase the prescribing of ibuprofen and naproxen, because these drugs are associated with a lower risk of cardiovascular adverse events than other NSAIDs.</a:t>
            </a:r>
          </a:p>
          <a:p>
            <a:pPr>
              <a:spcBef>
                <a:spcPts val="1200"/>
              </a:spcBef>
            </a:pPr>
            <a:r>
              <a:rPr lang="en-GB" sz="2000" dirty="0" smtClean="0">
                <a:latin typeface="Arial" charset="0"/>
                <a:cs typeface="Arial" charset="0"/>
              </a:rPr>
              <a:t>It is recommended that prescribers should:</a:t>
            </a:r>
          </a:p>
          <a:p>
            <a:pPr lvl="1">
              <a:spcBef>
                <a:spcPts val="1200"/>
              </a:spcBef>
            </a:pPr>
            <a:r>
              <a:rPr lang="en-GB" sz="1600" dirty="0" smtClean="0">
                <a:latin typeface="Arial" charset="0"/>
                <a:cs typeface="Arial" charset="0"/>
              </a:rPr>
              <a:t>Review their NSAID prescribing using the AWMSG CEPP National Audit: Towards Appropriate NSAID Prescribing.</a:t>
            </a:r>
          </a:p>
          <a:p>
            <a:pPr lvl="1">
              <a:spcBef>
                <a:spcPts val="1200"/>
              </a:spcBef>
            </a:pPr>
            <a:r>
              <a:rPr lang="en-GB" sz="1600" dirty="0" smtClean="0">
                <a:latin typeface="Arial" charset="0"/>
                <a:cs typeface="Arial" charset="0"/>
              </a:rPr>
              <a:t>Use acute rather than repeat prescriptions for NSAIDs.</a:t>
            </a:r>
          </a:p>
          <a:p>
            <a:pPr lvl="1">
              <a:spcBef>
                <a:spcPts val="1200"/>
              </a:spcBef>
            </a:pPr>
            <a:r>
              <a:rPr lang="en-GB" sz="1600" dirty="0" smtClean="0">
                <a:latin typeface="Arial" charset="0"/>
                <a:cs typeface="Arial" charset="0"/>
              </a:rPr>
              <a:t>Set the default to small quantities (e.g. 1–2 weeks supply) per script.</a:t>
            </a:r>
          </a:p>
          <a:p>
            <a:pPr lvl="1">
              <a:spcBef>
                <a:spcPts val="1200"/>
              </a:spcBef>
            </a:pPr>
            <a:r>
              <a:rPr lang="en-GB" sz="1600" dirty="0" smtClean="0">
                <a:latin typeface="Arial" charset="0"/>
                <a:cs typeface="Arial" charset="0"/>
              </a:rPr>
              <a:t>Provide the AWMSG Patient Information Leaflet: Medicines for Mild to Moderate Pain Relief.</a:t>
            </a:r>
          </a:p>
          <a:p>
            <a:pPr lvl="1">
              <a:spcBef>
                <a:spcPts val="1200"/>
              </a:spcBef>
            </a:pPr>
            <a:r>
              <a:rPr lang="en-GB" sz="1600" dirty="0" smtClean="0">
                <a:latin typeface="Arial" charset="0"/>
                <a:cs typeface="Arial" charset="0"/>
              </a:rPr>
              <a:t>Prescribe naproxen 250 mg rather than 500 mg to allow patients to make dose adjustments.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500063" y="285750"/>
            <a:ext cx="8229600" cy="1143000"/>
          </a:xfrm>
        </p:spPr>
        <p:txBody>
          <a:bodyPr/>
          <a:lstStyle/>
          <a:p>
            <a:r>
              <a:rPr lang="en-GB" sz="3200" dirty="0" smtClean="0">
                <a:latin typeface="Arial" charset="0"/>
                <a:cs typeface="Arial" charset="0"/>
              </a:rPr>
              <a:t>Yellow Cards</a:t>
            </a:r>
          </a:p>
        </p:txBody>
      </p:sp>
      <p:sp>
        <p:nvSpPr>
          <p:cNvPr id="58370" name="Content Placeholder 2"/>
          <p:cNvSpPr>
            <a:spLocks noGrp="1"/>
          </p:cNvSpPr>
          <p:nvPr>
            <p:ph idx="1"/>
          </p:nvPr>
        </p:nvSpPr>
        <p:spPr>
          <a:xfrm>
            <a:off x="428625" y="1285875"/>
            <a:ext cx="8329613" cy="4525963"/>
          </a:xfrm>
        </p:spPr>
        <p:txBody>
          <a:bodyPr/>
          <a:lstStyle/>
          <a:p>
            <a:pPr>
              <a:spcBef>
                <a:spcPts val="1200"/>
              </a:spcBef>
            </a:pPr>
            <a:r>
              <a:rPr lang="en-GB" sz="2000" dirty="0" smtClean="0">
                <a:latin typeface="Arial" charset="0"/>
                <a:cs typeface="Arial" charset="0"/>
              </a:rPr>
              <a:t>Aim to increase the number of Yellow Cards submitted by GPs.</a:t>
            </a:r>
          </a:p>
          <a:p>
            <a:pPr>
              <a:spcBef>
                <a:spcPts val="1200"/>
              </a:spcBef>
            </a:pPr>
            <a:r>
              <a:rPr lang="en-GB" sz="2000" dirty="0" smtClean="0">
                <a:latin typeface="Arial" charset="0"/>
                <a:cs typeface="Arial" charset="0"/>
              </a:rPr>
              <a:t>The Yellow Card Scheme is vital in helping the Medicines and Healthcare Regulatory Agency monitor the safety of medicines and vaccines and supports the identification and collation of adverse drug reactions, which might not have been known about before.</a:t>
            </a:r>
          </a:p>
          <a:p>
            <a:pPr>
              <a:spcBef>
                <a:spcPts val="1200"/>
              </a:spcBef>
            </a:pPr>
            <a:r>
              <a:rPr lang="en-GB" sz="2000" dirty="0" smtClean="0">
                <a:latin typeface="Arial" charset="0"/>
                <a:cs typeface="Arial" charset="0"/>
              </a:rPr>
              <a:t>What to report</a:t>
            </a:r>
          </a:p>
          <a:p>
            <a:pPr lvl="1">
              <a:spcBef>
                <a:spcPts val="1200"/>
              </a:spcBef>
            </a:pPr>
            <a:r>
              <a:rPr lang="en-GB" sz="1600" dirty="0" smtClean="0">
                <a:latin typeface="Arial" charset="0"/>
                <a:cs typeface="Arial" charset="0"/>
              </a:rPr>
              <a:t>Established medicines and vaccines: report all suspected ADRs considered to be serious (i.e. fatal, life-threatening, congenital abnormality, disabling or incapacitating, or resulting in prolonged hospitalisation).</a:t>
            </a:r>
          </a:p>
          <a:p>
            <a:pPr lvl="1">
              <a:spcBef>
                <a:spcPts val="1200"/>
              </a:spcBef>
            </a:pPr>
            <a:r>
              <a:rPr lang="en-GB" sz="1600" dirty="0" smtClean="0">
                <a:latin typeface="Arial" charset="0"/>
                <a:cs typeface="Arial" charset="0"/>
              </a:rPr>
              <a:t>New medicines and vaccines (black triangle): report all suspected ADRs.</a:t>
            </a:r>
          </a:p>
          <a:p>
            <a:pPr>
              <a:spcBef>
                <a:spcPts val="1200"/>
              </a:spcBef>
            </a:pPr>
            <a:r>
              <a:rPr lang="en-GB" sz="2000" dirty="0" smtClean="0">
                <a:latin typeface="Arial" charset="0"/>
                <a:cs typeface="Arial" charset="0"/>
              </a:rPr>
              <a:t>Yellow Card reporting can be used to report suspected ADRs to medicines, vaccines, homeopathic or herbal remedies, medical device incidents, defective or suspected counterfeit medicines.</a:t>
            </a:r>
          </a:p>
          <a:p>
            <a:pPr>
              <a:spcBef>
                <a:spcPts val="1200"/>
              </a:spcBef>
            </a:pPr>
            <a:r>
              <a:rPr lang="en-GB" sz="2000" dirty="0" smtClean="0">
                <a:latin typeface="Arial" charset="0"/>
                <a:cs typeface="Arial" charset="0"/>
              </a:rPr>
              <a:t>Yellow Card reports can be completed on-line.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186785" y="1785926"/>
            <a:ext cx="8849297" cy="4475417"/>
          </a:xfrm>
          <a:prstGeom prst="rect">
            <a:avLst/>
          </a:prstGeom>
          <a:noFill/>
          <a:ln w="9525">
            <a:noFill/>
            <a:miter lim="800000"/>
            <a:headEnd/>
            <a:tailEnd/>
          </a:ln>
          <a:effectLst/>
        </p:spPr>
      </p:pic>
      <p:sp>
        <p:nvSpPr>
          <p:cNvPr id="59393" name="Title 1"/>
          <p:cNvSpPr>
            <a:spLocks noGrp="1"/>
          </p:cNvSpPr>
          <p:nvPr>
            <p:ph type="title"/>
          </p:nvPr>
        </p:nvSpPr>
        <p:spPr/>
        <p:txBody>
          <a:bodyPr/>
          <a:lstStyle/>
          <a:p>
            <a:r>
              <a:rPr lang="en-GB" sz="3200" dirty="0" smtClean="0">
                <a:latin typeface="Arial" charset="0"/>
                <a:cs typeface="Arial" charset="0"/>
              </a:rPr>
              <a:t>Trend in GP Yellow Card reporting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latin typeface="Arial" pitchFamily="34" charset="0"/>
                <a:cs typeface="Arial" pitchFamily="34" charset="0"/>
              </a:rPr>
              <a:t>Prescribing measures – denominators</a:t>
            </a:r>
            <a:endParaRPr lang="en-GB" sz="3200" dirty="0"/>
          </a:p>
        </p:txBody>
      </p:sp>
      <p:sp>
        <p:nvSpPr>
          <p:cNvPr id="3" name="Content Placeholder 2"/>
          <p:cNvSpPr>
            <a:spLocks noGrp="1"/>
          </p:cNvSpPr>
          <p:nvPr>
            <p:ph idx="1"/>
          </p:nvPr>
        </p:nvSpPr>
        <p:spPr>
          <a:xfrm>
            <a:off x="428596" y="1357298"/>
            <a:ext cx="8229600" cy="5500702"/>
          </a:xfrm>
        </p:spPr>
        <p:txBody>
          <a:bodyPr>
            <a:normAutofit fontScale="40000" lnSpcReduction="20000"/>
          </a:bodyPr>
          <a:lstStyle/>
          <a:p>
            <a:pPr marL="0" indent="0">
              <a:buNone/>
            </a:pPr>
            <a:r>
              <a:rPr lang="en-GB" sz="4000" dirty="0" smtClean="0">
                <a:latin typeface="Arial" pitchFamily="34" charset="0"/>
                <a:cs typeface="Arial" pitchFamily="34" charset="0"/>
              </a:rPr>
              <a:t>To allow comparison between health boards, clusters and practices of different sizes, there needs to be a way of weighting prescribing data.</a:t>
            </a:r>
          </a:p>
          <a:p>
            <a:pPr>
              <a:lnSpc>
                <a:spcPct val="120000"/>
              </a:lnSpc>
              <a:spcBef>
                <a:spcPts val="1200"/>
              </a:spcBef>
            </a:pPr>
            <a:r>
              <a:rPr lang="en-GB" sz="4000" dirty="0" smtClean="0">
                <a:latin typeface="Arial" pitchFamily="34" charset="0"/>
                <a:cs typeface="Arial" pitchFamily="34" charset="0"/>
              </a:rPr>
              <a:t>Patients</a:t>
            </a:r>
          </a:p>
          <a:p>
            <a:pPr lvl="1">
              <a:lnSpc>
                <a:spcPct val="120000"/>
              </a:lnSpc>
              <a:spcBef>
                <a:spcPts val="600"/>
              </a:spcBef>
            </a:pPr>
            <a:r>
              <a:rPr lang="en-GB" sz="2900" dirty="0" smtClean="0">
                <a:latin typeface="Arial" pitchFamily="34" charset="0"/>
                <a:cs typeface="Arial" pitchFamily="34" charset="0"/>
              </a:rPr>
              <a:t>Data can be presented per 1,000 patients.</a:t>
            </a:r>
          </a:p>
          <a:p>
            <a:pPr lvl="1">
              <a:lnSpc>
                <a:spcPct val="120000"/>
              </a:lnSpc>
              <a:spcBef>
                <a:spcPts val="600"/>
              </a:spcBef>
            </a:pPr>
            <a:r>
              <a:rPr lang="en-GB" sz="2900" dirty="0" smtClean="0">
                <a:latin typeface="Arial" pitchFamily="34" charset="0"/>
                <a:cs typeface="Arial" pitchFamily="34" charset="0"/>
              </a:rPr>
              <a:t>Only useful if monitoring something that is not influenced by age and gender.</a:t>
            </a:r>
          </a:p>
          <a:p>
            <a:pPr>
              <a:lnSpc>
                <a:spcPct val="120000"/>
              </a:lnSpc>
              <a:spcBef>
                <a:spcPts val="1200"/>
              </a:spcBef>
            </a:pPr>
            <a:r>
              <a:rPr lang="en-GB" sz="4000" dirty="0" smtClean="0">
                <a:latin typeface="Arial" pitchFamily="34" charset="0"/>
                <a:cs typeface="Arial" pitchFamily="34" charset="0"/>
              </a:rPr>
              <a:t>PUs </a:t>
            </a:r>
            <a:r>
              <a:rPr lang="en-GB" sz="4000" dirty="0" smtClean="0">
                <a:latin typeface="Arial" charset="0"/>
                <a:cs typeface="Arial" charset="0"/>
              </a:rPr>
              <a:t>–</a:t>
            </a:r>
            <a:r>
              <a:rPr lang="en-GB" sz="4000" dirty="0" smtClean="0">
                <a:latin typeface="Arial" pitchFamily="34" charset="0"/>
                <a:cs typeface="Arial" pitchFamily="34" charset="0"/>
              </a:rPr>
              <a:t> Prescribing Units</a:t>
            </a:r>
          </a:p>
          <a:p>
            <a:pPr lvl="1">
              <a:lnSpc>
                <a:spcPct val="120000"/>
              </a:lnSpc>
              <a:spcBef>
                <a:spcPts val="600"/>
              </a:spcBef>
            </a:pPr>
            <a:r>
              <a:rPr lang="en-GB" sz="2900" dirty="0" smtClean="0">
                <a:latin typeface="Arial" pitchFamily="34" charset="0"/>
                <a:cs typeface="Arial" pitchFamily="34" charset="0"/>
              </a:rPr>
              <a:t>Introduced in 1983 to take into account  the greater need of the elderly population.</a:t>
            </a:r>
          </a:p>
          <a:p>
            <a:pPr lvl="1">
              <a:lnSpc>
                <a:spcPct val="120000"/>
              </a:lnSpc>
              <a:spcBef>
                <a:spcPts val="600"/>
              </a:spcBef>
            </a:pPr>
            <a:r>
              <a:rPr lang="en-GB" sz="2900" dirty="0" smtClean="0">
                <a:latin typeface="Arial" pitchFamily="34" charset="0"/>
                <a:cs typeface="Arial" pitchFamily="34" charset="0"/>
              </a:rPr>
              <a:t>Age &lt; 65 years weighted as 1; age 65 and over weighted as 3.</a:t>
            </a:r>
          </a:p>
          <a:p>
            <a:pPr>
              <a:lnSpc>
                <a:spcPct val="120000"/>
              </a:lnSpc>
              <a:spcBef>
                <a:spcPts val="1200"/>
              </a:spcBef>
            </a:pPr>
            <a:r>
              <a:rPr lang="en-GB" sz="4000" dirty="0" smtClean="0">
                <a:latin typeface="Arial" pitchFamily="34" charset="0"/>
                <a:cs typeface="Arial" pitchFamily="34" charset="0"/>
              </a:rPr>
              <a:t>STAR-PUs – Specific Therapeutic group Age-sex Related Prescribing Units</a:t>
            </a:r>
          </a:p>
          <a:p>
            <a:pPr lvl="1">
              <a:lnSpc>
                <a:spcPct val="120000"/>
              </a:lnSpc>
              <a:spcBef>
                <a:spcPts val="600"/>
              </a:spcBef>
            </a:pPr>
            <a:r>
              <a:rPr lang="en-GB" sz="2900" dirty="0" smtClean="0">
                <a:latin typeface="Arial" pitchFamily="34" charset="0"/>
                <a:cs typeface="Arial" pitchFamily="34" charset="0"/>
              </a:rPr>
              <a:t>Introduced in England in 1995.</a:t>
            </a:r>
          </a:p>
          <a:p>
            <a:pPr lvl="1">
              <a:lnSpc>
                <a:spcPct val="120000"/>
              </a:lnSpc>
              <a:spcBef>
                <a:spcPts val="600"/>
              </a:spcBef>
            </a:pPr>
            <a:r>
              <a:rPr lang="en-GB" sz="2900" dirty="0" smtClean="0">
                <a:latin typeface="Arial" pitchFamily="34" charset="0"/>
                <a:cs typeface="Arial" pitchFamily="34" charset="0"/>
              </a:rPr>
              <a:t>Designed to weight individual health board or practice populations based on the age and sex distribution of their practice, for specific therapeutic group for which a particular medicine/group of medicines is prescribed.</a:t>
            </a:r>
          </a:p>
          <a:p>
            <a:pPr lvl="1">
              <a:lnSpc>
                <a:spcPct val="120000"/>
              </a:lnSpc>
              <a:spcBef>
                <a:spcPts val="600"/>
              </a:spcBef>
            </a:pPr>
            <a:r>
              <a:rPr lang="en-GB" sz="2900" dirty="0" smtClean="0">
                <a:latin typeface="Arial" pitchFamily="34" charset="0"/>
                <a:cs typeface="Arial" pitchFamily="34" charset="0"/>
              </a:rPr>
              <a:t>Reviewed regularly (most recently 2013) to take into account changes in prescribing practice: some are cost based, some item based, and ADQ based prescribing units now being introduced.</a:t>
            </a:r>
          </a:p>
          <a:p>
            <a:pPr>
              <a:lnSpc>
                <a:spcPct val="120000"/>
              </a:lnSpc>
              <a:spcBef>
                <a:spcPts val="1200"/>
              </a:spcBef>
            </a:pPr>
            <a:r>
              <a:rPr lang="en-GB" sz="4000" dirty="0" smtClean="0">
                <a:latin typeface="Arial" pitchFamily="34" charset="0"/>
                <a:cs typeface="Arial" pitchFamily="34" charset="0"/>
              </a:rPr>
              <a:t>Analysis has been undertaken to ensure correlation between PUs and STAR-PUs to determine that these measures are relevant to the Welsh population.</a:t>
            </a:r>
          </a:p>
          <a:p>
            <a:pPr>
              <a:lnSpc>
                <a:spcPct val="120000"/>
              </a:lnSpc>
              <a:spcBef>
                <a:spcPts val="1200"/>
              </a:spcBef>
            </a:pPr>
            <a:r>
              <a:rPr lang="en-GB" sz="4000" dirty="0" smtClean="0">
                <a:latin typeface="Arial" pitchFamily="34" charset="0"/>
                <a:cs typeface="Arial" pitchFamily="34" charset="0"/>
              </a:rPr>
              <a:t>Advantage that comparison can also be undertaken with English Clinical Commissioning Groups (CCGs).</a:t>
            </a:r>
            <a:endParaRPr lang="en-GB" sz="4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untitled.bmp"/>
          <p:cNvPicPr>
            <a:picLocks noChangeAspect="1"/>
          </p:cNvPicPr>
          <p:nvPr/>
        </p:nvPicPr>
        <p:blipFill>
          <a:blip r:embed="rId2" cstate="print"/>
          <a:srcRect r="61446" b="2856"/>
          <a:stretch>
            <a:fillRect/>
          </a:stretch>
        </p:blipFill>
        <p:spPr>
          <a:xfrm>
            <a:off x="714348" y="1428736"/>
            <a:ext cx="2928958" cy="4143404"/>
          </a:xfrm>
          <a:prstGeom prst="rect">
            <a:avLst/>
          </a:prstGeom>
          <a:ln>
            <a:solidFill>
              <a:schemeClr val="bg1">
                <a:lumMod val="65000"/>
              </a:schemeClr>
            </a:solidFill>
          </a:ln>
        </p:spPr>
      </p:pic>
      <p:sp>
        <p:nvSpPr>
          <p:cNvPr id="3" name="Content Placeholder 2"/>
          <p:cNvSpPr>
            <a:spLocks noGrp="1"/>
          </p:cNvSpPr>
          <p:nvPr>
            <p:ph idx="1"/>
          </p:nvPr>
        </p:nvSpPr>
        <p:spPr>
          <a:xfrm>
            <a:off x="3571868" y="1714488"/>
            <a:ext cx="5143536" cy="4411675"/>
          </a:xfrm>
        </p:spPr>
        <p:txBody>
          <a:bodyPr/>
          <a:lstStyle/>
          <a:p>
            <a:pPr>
              <a:buNone/>
            </a:pPr>
            <a:r>
              <a:rPr lang="en-GB" dirty="0" smtClean="0"/>
              <a:t>	</a:t>
            </a:r>
            <a:r>
              <a:rPr lang="en-GB" sz="2800" dirty="0" smtClean="0">
                <a:latin typeface="Arial" pitchFamily="34" charset="0"/>
                <a:cs typeface="Arial" pitchFamily="34" charset="0"/>
              </a:rPr>
              <a:t>For more information on the National Prescribing Indicators for 2015–2016, please visit the AWMSG website at </a:t>
            </a:r>
            <a:r>
              <a:rPr lang="en-GB" sz="2800" dirty="0" smtClean="0">
                <a:latin typeface="Arial" pitchFamily="34" charset="0"/>
                <a:cs typeface="Arial" pitchFamily="34" charset="0"/>
                <a:hlinkClick r:id="rId3"/>
              </a:rPr>
              <a:t>www.awmsg.org</a:t>
            </a:r>
            <a:r>
              <a:rPr lang="en-GB" sz="2800" dirty="0" smtClean="0">
                <a:latin typeface="Arial" pitchFamily="34" charset="0"/>
                <a:cs typeface="Arial" pitchFamily="34" charset="0"/>
              </a:rPr>
              <a:t> or contact AWTTC on </a:t>
            </a:r>
            <a:r>
              <a:rPr lang="en-GB" sz="2800" dirty="0" smtClean="0">
                <a:latin typeface="Arial" pitchFamily="34" charset="0"/>
                <a:cs typeface="Arial" pitchFamily="34" charset="0"/>
                <a:hlinkClick r:id="rId4"/>
              </a:rPr>
              <a:t>awttc@wales.nhs.uk</a:t>
            </a:r>
            <a:r>
              <a:rPr lang="en-GB" sz="2800" dirty="0" smtClean="0">
                <a:latin typeface="Arial" pitchFamily="34" charset="0"/>
                <a:cs typeface="Arial" pitchFamily="34" charset="0"/>
              </a:rPr>
              <a:t>.</a:t>
            </a:r>
            <a:endParaRPr lang="en-GB" dirty="0" smtClean="0">
              <a:latin typeface="Arial" pitchFamily="34" charset="0"/>
              <a:cs typeface="Arial" pitchFamily="34" charset="0"/>
            </a:endParaRPr>
          </a:p>
        </p:txBody>
      </p:sp>
      <p:pic>
        <p:nvPicPr>
          <p:cNvPr id="4" name="Picture 3" descr="AWTTC Logo.jpg"/>
          <p:cNvPicPr>
            <a:picLocks noChangeAspect="1"/>
          </p:cNvPicPr>
          <p:nvPr/>
        </p:nvPicPr>
        <p:blipFill>
          <a:blip r:embed="rId5" cstate="print"/>
          <a:stretch>
            <a:fillRect/>
          </a:stretch>
        </p:blipFill>
        <p:spPr>
          <a:xfrm>
            <a:off x="5715008" y="357166"/>
            <a:ext cx="3121152" cy="111556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71472" y="285728"/>
          <a:ext cx="7929618" cy="6268669"/>
        </p:xfrm>
        <a:graphic>
          <a:graphicData uri="http://schemas.openxmlformats.org/drawingml/2006/table">
            <a:tbl>
              <a:tblPr/>
              <a:tblGrid>
                <a:gridCol w="2053205"/>
                <a:gridCol w="1628404"/>
                <a:gridCol w="4248009"/>
              </a:tblGrid>
              <a:tr h="355894">
                <a:tc>
                  <a:txBody>
                    <a:bodyPr/>
                    <a:lstStyle/>
                    <a:p>
                      <a:pPr algn="ctr">
                        <a:spcAft>
                          <a:spcPts val="0"/>
                        </a:spcAft>
                      </a:pPr>
                      <a:r>
                        <a:rPr lang="en-GB" sz="1000" b="1" dirty="0" smtClean="0">
                          <a:latin typeface="Arial" pitchFamily="34" charset="0"/>
                          <a:ea typeface="Times New Roman"/>
                          <a:cs typeface="Arial" pitchFamily="34" charset="0"/>
                        </a:rPr>
                        <a:t>Indicator</a:t>
                      </a:r>
                      <a:endParaRPr lang="en-GB" sz="1000" b="1"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en-GB" sz="1000" b="1" dirty="0" smtClean="0">
                          <a:latin typeface="Arial" pitchFamily="34" charset="0"/>
                          <a:ea typeface="Times New Roman"/>
                          <a:cs typeface="Arial" pitchFamily="34" charset="0"/>
                        </a:rPr>
                        <a:t>BNF </a:t>
                      </a:r>
                      <a:r>
                        <a:rPr lang="en-GB" sz="1000" b="1" dirty="0">
                          <a:latin typeface="Arial" pitchFamily="34" charset="0"/>
                          <a:ea typeface="Times New Roman"/>
                          <a:cs typeface="Arial" pitchFamily="34" charset="0"/>
                        </a:rPr>
                        <a:t>chapter</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en-GB" sz="1000" b="1" dirty="0">
                          <a:latin typeface="Arial" pitchFamily="34" charset="0"/>
                          <a:ea typeface="Times New Roman"/>
                          <a:cs typeface="Arial" pitchFamily="34" charset="0"/>
                        </a:rPr>
                        <a:t>Unit of measure</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r>
              <a:tr h="391484">
                <a:tc>
                  <a:txBody>
                    <a:bodyPr/>
                    <a:lstStyle/>
                    <a:p>
                      <a:pPr marL="72000" algn="l">
                        <a:spcBef>
                          <a:spcPts val="300"/>
                        </a:spcBef>
                        <a:spcAft>
                          <a:spcPts val="300"/>
                        </a:spcAft>
                      </a:pPr>
                      <a:r>
                        <a:rPr lang="en-GB" sz="1000" b="1" dirty="0">
                          <a:latin typeface="Arial" pitchFamily="34" charset="0"/>
                          <a:ea typeface="Times New Roman"/>
                          <a:cs typeface="Arial" pitchFamily="34" charset="0"/>
                        </a:rPr>
                        <a:t>Proton pump inhibitors (PPIs)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ctr">
                        <a:spcBef>
                          <a:spcPts val="300"/>
                        </a:spcBef>
                        <a:spcAft>
                          <a:spcPts val="300"/>
                        </a:spcAft>
                      </a:pPr>
                      <a:r>
                        <a:rPr lang="en-GB" sz="1000" dirty="0">
                          <a:latin typeface="Arial" pitchFamily="34" charset="0"/>
                          <a:ea typeface="Times New Roman"/>
                          <a:cs typeface="Arial" pitchFamily="34" charset="0"/>
                        </a:rPr>
                        <a:t>1.3.5</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pPr>
                      <a:r>
                        <a:rPr lang="en-GB" sz="1000" dirty="0">
                          <a:latin typeface="Arial" pitchFamily="34" charset="0"/>
                          <a:ea typeface="Times New Roman"/>
                          <a:cs typeface="Arial" pitchFamily="34" charset="0"/>
                        </a:rPr>
                        <a:t>PPI DDDs per 1,000 PUs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663">
                <a:tc>
                  <a:txBody>
                    <a:bodyPr/>
                    <a:lstStyle/>
                    <a:p>
                      <a:pPr marL="72000" algn="l">
                        <a:spcBef>
                          <a:spcPts val="300"/>
                        </a:spcBef>
                        <a:spcAft>
                          <a:spcPts val="300"/>
                        </a:spcAft>
                      </a:pPr>
                      <a:r>
                        <a:rPr lang="en-GB" sz="1000" b="1" dirty="0">
                          <a:latin typeface="Arial" pitchFamily="34" charset="0"/>
                          <a:ea typeface="Times New Roman"/>
                          <a:cs typeface="Arial" pitchFamily="34" charset="0"/>
                        </a:rPr>
                        <a:t>Lipid-modifying drugs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ctr">
                        <a:spcBef>
                          <a:spcPts val="300"/>
                        </a:spcBef>
                        <a:spcAft>
                          <a:spcPts val="300"/>
                        </a:spcAft>
                      </a:pPr>
                      <a:r>
                        <a:rPr lang="en-GB" sz="1000" dirty="0">
                          <a:latin typeface="Arial" pitchFamily="34" charset="0"/>
                          <a:ea typeface="Times New Roman"/>
                          <a:cs typeface="Arial" pitchFamily="34" charset="0"/>
                        </a:rPr>
                        <a:t>2.12</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pPr>
                      <a:r>
                        <a:rPr lang="en-GB" sz="1000" dirty="0" smtClean="0">
                          <a:latin typeface="Arial" pitchFamily="34" charset="0"/>
                          <a:ea typeface="Times New Roman"/>
                          <a:cs typeface="Arial" pitchFamily="34" charset="0"/>
                        </a:rPr>
                        <a:t>Low acquisition cost (LAC) </a:t>
                      </a:r>
                      <a:r>
                        <a:rPr lang="en-GB" sz="1000" dirty="0" err="1">
                          <a:latin typeface="Arial" pitchFamily="34" charset="0"/>
                          <a:ea typeface="Times New Roman"/>
                          <a:cs typeface="Arial" pitchFamily="34" charset="0"/>
                        </a:rPr>
                        <a:t>statin</a:t>
                      </a:r>
                      <a:r>
                        <a:rPr lang="en-GB" sz="1000" dirty="0">
                          <a:latin typeface="Arial" pitchFamily="34" charset="0"/>
                          <a:ea typeface="Times New Roman"/>
                          <a:cs typeface="Arial" pitchFamily="34" charset="0"/>
                        </a:rPr>
                        <a:t> items as a percentage of all </a:t>
                      </a:r>
                      <a:r>
                        <a:rPr lang="en-GB" sz="1000" dirty="0" err="1">
                          <a:latin typeface="Arial" pitchFamily="34" charset="0"/>
                          <a:ea typeface="Times New Roman"/>
                          <a:cs typeface="Arial" pitchFamily="34" charset="0"/>
                        </a:rPr>
                        <a:t>statin</a:t>
                      </a:r>
                      <a:r>
                        <a:rPr lang="en-GB" sz="1000" dirty="0">
                          <a:latin typeface="Arial" pitchFamily="34" charset="0"/>
                          <a:ea typeface="Times New Roman"/>
                          <a:cs typeface="Arial" pitchFamily="34" charset="0"/>
                        </a:rPr>
                        <a:t>, </a:t>
                      </a:r>
                      <a:r>
                        <a:rPr lang="en-GB" sz="1000" dirty="0" err="1">
                          <a:latin typeface="Arial" pitchFamily="34" charset="0"/>
                          <a:ea typeface="Times New Roman"/>
                          <a:cs typeface="Arial" pitchFamily="34" charset="0"/>
                        </a:rPr>
                        <a:t>ezetimibe</a:t>
                      </a:r>
                      <a:r>
                        <a:rPr lang="en-GB" sz="1000" dirty="0">
                          <a:latin typeface="Arial" pitchFamily="34" charset="0"/>
                          <a:ea typeface="Times New Roman"/>
                          <a:cs typeface="Arial" pitchFamily="34" charset="0"/>
                        </a:rPr>
                        <a:t> and </a:t>
                      </a:r>
                      <a:r>
                        <a:rPr lang="en-GB" sz="1000" spc="-25" dirty="0" err="1">
                          <a:latin typeface="Arial" pitchFamily="34" charset="0"/>
                          <a:ea typeface="Times New Roman"/>
                          <a:cs typeface="Arial" pitchFamily="34" charset="0"/>
                        </a:rPr>
                        <a:t>s</a:t>
                      </a:r>
                      <a:r>
                        <a:rPr lang="en-GB" sz="1000" spc="-10" dirty="0" err="1">
                          <a:latin typeface="Arial" pitchFamily="34" charset="0"/>
                          <a:ea typeface="Times New Roman"/>
                          <a:cs typeface="Arial" pitchFamily="34" charset="0"/>
                        </a:rPr>
                        <a:t>i</a:t>
                      </a:r>
                      <a:r>
                        <a:rPr lang="en-GB" sz="1000" dirty="0" err="1">
                          <a:latin typeface="Arial" pitchFamily="34" charset="0"/>
                          <a:ea typeface="Times New Roman"/>
                          <a:cs typeface="Arial" pitchFamily="34" charset="0"/>
                        </a:rPr>
                        <a:t>m</a:t>
                      </a:r>
                      <a:r>
                        <a:rPr lang="en-GB" sz="1000" spc="25" dirty="0" err="1">
                          <a:latin typeface="Arial" pitchFamily="34" charset="0"/>
                          <a:ea typeface="Times New Roman"/>
                          <a:cs typeface="Arial" pitchFamily="34" charset="0"/>
                        </a:rPr>
                        <a:t>v</a:t>
                      </a:r>
                      <a:r>
                        <a:rPr lang="en-GB" sz="1000" spc="-10" dirty="0" err="1">
                          <a:latin typeface="Arial" pitchFamily="34" charset="0"/>
                          <a:ea typeface="Times New Roman"/>
                          <a:cs typeface="Arial" pitchFamily="34" charset="0"/>
                        </a:rPr>
                        <a:t>a</a:t>
                      </a:r>
                      <a:r>
                        <a:rPr lang="en-GB" sz="1000" spc="-25" dirty="0" err="1">
                          <a:latin typeface="Arial" pitchFamily="34" charset="0"/>
                          <a:ea typeface="Times New Roman"/>
                          <a:cs typeface="Arial" pitchFamily="34" charset="0"/>
                        </a:rPr>
                        <a:t>s</a:t>
                      </a:r>
                      <a:r>
                        <a:rPr lang="en-GB" sz="1000" spc="10" dirty="0" err="1">
                          <a:latin typeface="Arial" pitchFamily="34" charset="0"/>
                          <a:ea typeface="Times New Roman"/>
                          <a:cs typeface="Arial" pitchFamily="34" charset="0"/>
                        </a:rPr>
                        <a:t>t</a:t>
                      </a:r>
                      <a:r>
                        <a:rPr lang="en-GB" sz="1000" spc="-10" dirty="0" err="1">
                          <a:latin typeface="Arial" pitchFamily="34" charset="0"/>
                          <a:ea typeface="Times New Roman"/>
                          <a:cs typeface="Arial" pitchFamily="34" charset="0"/>
                        </a:rPr>
                        <a:t>a</a:t>
                      </a:r>
                      <a:r>
                        <a:rPr lang="en-GB" sz="1000" spc="-15" dirty="0" err="1">
                          <a:latin typeface="Arial" pitchFamily="34" charset="0"/>
                          <a:ea typeface="Times New Roman"/>
                          <a:cs typeface="Arial" pitchFamily="34" charset="0"/>
                        </a:rPr>
                        <a:t>t</a:t>
                      </a:r>
                      <a:r>
                        <a:rPr lang="en-GB" sz="1000" spc="15" dirty="0" err="1">
                          <a:latin typeface="Arial" pitchFamily="34" charset="0"/>
                          <a:ea typeface="Times New Roman"/>
                          <a:cs typeface="Arial" pitchFamily="34" charset="0"/>
                        </a:rPr>
                        <a:t>i</a:t>
                      </a:r>
                      <a:r>
                        <a:rPr lang="en-GB" sz="1000" spc="-10" dirty="0" err="1">
                          <a:latin typeface="Arial" pitchFamily="34" charset="0"/>
                          <a:ea typeface="Times New Roman"/>
                          <a:cs typeface="Arial" pitchFamily="34" charset="0"/>
                        </a:rPr>
                        <a:t>n</a:t>
                      </a:r>
                      <a:r>
                        <a:rPr lang="en-GB" sz="1000" spc="10" dirty="0">
                          <a:latin typeface="Arial" pitchFamily="34" charset="0"/>
                          <a:ea typeface="Times New Roman"/>
                          <a:cs typeface="Arial" pitchFamily="34" charset="0"/>
                        </a:rPr>
                        <a:t>/</a:t>
                      </a:r>
                      <a:r>
                        <a:rPr lang="en-GB" sz="1000" spc="-10" dirty="0" err="1">
                          <a:latin typeface="Arial" pitchFamily="34" charset="0"/>
                          <a:ea typeface="Times New Roman"/>
                          <a:cs typeface="Arial" pitchFamily="34" charset="0"/>
                        </a:rPr>
                        <a:t>e</a:t>
                      </a:r>
                      <a:r>
                        <a:rPr lang="en-GB" sz="1000" dirty="0" err="1">
                          <a:latin typeface="Arial" pitchFamily="34" charset="0"/>
                          <a:ea typeface="Times New Roman"/>
                          <a:cs typeface="Arial" pitchFamily="34" charset="0"/>
                        </a:rPr>
                        <a:t>z</a:t>
                      </a:r>
                      <a:r>
                        <a:rPr lang="en-GB" sz="1000" spc="-10" dirty="0" err="1">
                          <a:latin typeface="Arial" pitchFamily="34" charset="0"/>
                          <a:ea typeface="Times New Roman"/>
                          <a:cs typeface="Arial" pitchFamily="34" charset="0"/>
                        </a:rPr>
                        <a:t>e</a:t>
                      </a:r>
                      <a:r>
                        <a:rPr lang="en-GB" sz="1000" spc="-15" dirty="0" err="1">
                          <a:latin typeface="Arial" pitchFamily="34" charset="0"/>
                          <a:ea typeface="Times New Roman"/>
                          <a:cs typeface="Arial" pitchFamily="34" charset="0"/>
                        </a:rPr>
                        <a:t>t</a:t>
                      </a:r>
                      <a:r>
                        <a:rPr lang="en-GB" sz="1000" spc="-10" dirty="0" err="1">
                          <a:latin typeface="Arial" pitchFamily="34" charset="0"/>
                          <a:ea typeface="Times New Roman"/>
                          <a:cs typeface="Arial" pitchFamily="34" charset="0"/>
                        </a:rPr>
                        <a:t>i</a:t>
                      </a:r>
                      <a:r>
                        <a:rPr lang="en-GB" sz="1000" dirty="0" err="1">
                          <a:latin typeface="Arial" pitchFamily="34" charset="0"/>
                          <a:ea typeface="Times New Roman"/>
                          <a:cs typeface="Arial" pitchFamily="34" charset="0"/>
                        </a:rPr>
                        <a:t>m</a:t>
                      </a:r>
                      <a:r>
                        <a:rPr lang="en-GB" sz="1000" spc="15" dirty="0" err="1">
                          <a:latin typeface="Arial" pitchFamily="34" charset="0"/>
                          <a:ea typeface="Times New Roman"/>
                          <a:cs typeface="Arial" pitchFamily="34" charset="0"/>
                        </a:rPr>
                        <a:t>i</a:t>
                      </a:r>
                      <a:r>
                        <a:rPr lang="en-GB" sz="1000" spc="-10" dirty="0" err="1">
                          <a:latin typeface="Arial" pitchFamily="34" charset="0"/>
                          <a:ea typeface="Times New Roman"/>
                          <a:cs typeface="Arial" pitchFamily="34" charset="0"/>
                        </a:rPr>
                        <a:t>be</a:t>
                      </a:r>
                      <a:r>
                        <a:rPr lang="en-GB" sz="1000" dirty="0">
                          <a:latin typeface="Arial" pitchFamily="34" charset="0"/>
                          <a:ea typeface="Times New Roman"/>
                          <a:cs typeface="Arial" pitchFamily="34" charset="0"/>
                        </a:rPr>
                        <a:t> combination prescribing </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a:txBody>
                    <a:bodyPr/>
                    <a:lstStyle/>
                    <a:p>
                      <a:pPr marL="72000" algn="l">
                        <a:spcBef>
                          <a:spcPts val="300"/>
                        </a:spcBef>
                        <a:spcAft>
                          <a:spcPts val="300"/>
                        </a:spcAft>
                      </a:pPr>
                      <a:r>
                        <a:rPr lang="en-GB" sz="1000" b="1" dirty="0">
                          <a:latin typeface="Arial" pitchFamily="34" charset="0"/>
                          <a:ea typeface="Times New Roman"/>
                          <a:cs typeface="Arial" pitchFamily="34" charset="0"/>
                        </a:rPr>
                        <a:t>Inhaled corticosteroids (ICS)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ctr">
                        <a:spcBef>
                          <a:spcPts val="300"/>
                        </a:spcBef>
                        <a:spcAft>
                          <a:spcPts val="300"/>
                        </a:spcAft>
                        <a:tabLst>
                          <a:tab pos="160020" algn="l"/>
                        </a:tabLst>
                      </a:pPr>
                      <a:r>
                        <a:rPr lang="en-GB" sz="1000" dirty="0">
                          <a:latin typeface="Arial" pitchFamily="34" charset="0"/>
                          <a:ea typeface="Times New Roman"/>
                          <a:cs typeface="Arial" pitchFamily="34" charset="0"/>
                        </a:rPr>
                        <a:t>3.2</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Low strength ICS items as a percentage of all ICS prescribing</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a:txBody>
                    <a:bodyPr/>
                    <a:lstStyle/>
                    <a:p>
                      <a:pPr marL="72000" algn="l">
                        <a:spcBef>
                          <a:spcPts val="300"/>
                        </a:spcBef>
                        <a:spcAft>
                          <a:spcPts val="300"/>
                        </a:spcAft>
                      </a:pPr>
                      <a:r>
                        <a:rPr lang="en-GB" sz="1000" b="1" dirty="0">
                          <a:latin typeface="Arial" pitchFamily="34" charset="0"/>
                          <a:ea typeface="Times New Roman"/>
                          <a:cs typeface="Arial" pitchFamily="34" charset="0"/>
                        </a:rPr>
                        <a:t>Hypnotics and </a:t>
                      </a:r>
                      <a:r>
                        <a:rPr lang="en-GB" sz="1000" b="1" dirty="0" err="1">
                          <a:latin typeface="Arial" pitchFamily="34" charset="0"/>
                          <a:ea typeface="Times New Roman"/>
                          <a:cs typeface="Arial" pitchFamily="34" charset="0"/>
                        </a:rPr>
                        <a:t>anxiolytics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ctr">
                        <a:spcBef>
                          <a:spcPts val="300"/>
                        </a:spcBef>
                        <a:spcAft>
                          <a:spcPts val="300"/>
                        </a:spcAft>
                        <a:tabLst>
                          <a:tab pos="160020" algn="l"/>
                        </a:tabLst>
                      </a:pPr>
                      <a:r>
                        <a:rPr lang="en-GB" sz="1000" dirty="0">
                          <a:latin typeface="Arial" pitchFamily="34" charset="0"/>
                          <a:ea typeface="Times New Roman"/>
                          <a:cs typeface="Arial" pitchFamily="34" charset="0"/>
                        </a:rPr>
                        <a:t>4.1</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Hypnotic and anxiolytic ADQs per 1,000 STAR-PUs </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rowSpan="2">
                  <a:txBody>
                    <a:bodyPr/>
                    <a:lstStyle/>
                    <a:p>
                      <a:pPr marL="72000" algn="l">
                        <a:spcBef>
                          <a:spcPts val="300"/>
                        </a:spcBef>
                        <a:spcAft>
                          <a:spcPts val="300"/>
                        </a:spcAft>
                      </a:pPr>
                      <a:r>
                        <a:rPr lang="en-GB" sz="1000" b="1" dirty="0" err="1">
                          <a:latin typeface="Arial" pitchFamily="34" charset="0"/>
                          <a:ea typeface="Times New Roman"/>
                          <a:cs typeface="Arial" pitchFamily="34" charset="0"/>
                        </a:rPr>
                        <a:t>Opioid</a:t>
                      </a:r>
                      <a:r>
                        <a:rPr lang="en-GB" sz="1000" b="1" dirty="0">
                          <a:latin typeface="Arial" pitchFamily="34" charset="0"/>
                          <a:ea typeface="Times New Roman"/>
                          <a:cs typeface="Arial" pitchFamily="34" charset="0"/>
                        </a:rPr>
                        <a:t> analgesics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ctr">
                        <a:spcBef>
                          <a:spcPts val="300"/>
                        </a:spcBef>
                        <a:spcAft>
                          <a:spcPts val="300"/>
                        </a:spcAft>
                        <a:tabLst>
                          <a:tab pos="160020" algn="l"/>
                        </a:tabLst>
                      </a:pPr>
                      <a:r>
                        <a:rPr lang="en-GB" sz="1000" dirty="0">
                          <a:latin typeface="Arial" pitchFamily="34" charset="0"/>
                          <a:ea typeface="Times New Roman"/>
                          <a:cs typeface="Arial" pitchFamily="34" charset="0"/>
                        </a:rPr>
                        <a:t>4.7.2</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Morphine items as a percentage of strong opioid prescribing </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vMerge="1">
                  <a:txBody>
                    <a:bodyPr/>
                    <a:lstStyle/>
                    <a:p>
                      <a:endParaRPr lang="en-GB"/>
                    </a:p>
                  </a:txBody>
                  <a:tcPr/>
                </a:tc>
                <a:tc>
                  <a:txBody>
                    <a:bodyPr/>
                    <a:lstStyle/>
                    <a:p>
                      <a:pPr marL="72000" algn="ctr">
                        <a:spcBef>
                          <a:spcPts val="300"/>
                        </a:spcBef>
                        <a:spcAft>
                          <a:spcPts val="300"/>
                        </a:spcAft>
                        <a:tabLst>
                          <a:tab pos="160020" algn="l"/>
                        </a:tabLst>
                      </a:pPr>
                      <a:r>
                        <a:rPr lang="en-GB" sz="1000" dirty="0">
                          <a:latin typeface="Arial" pitchFamily="34" charset="0"/>
                          <a:ea typeface="Times New Roman"/>
                          <a:cs typeface="Arial" pitchFamily="34" charset="0"/>
                        </a:rPr>
                        <a:t>4.7.2</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Tramadol DDDs per 1,000 patients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rowSpan="4">
                  <a:txBody>
                    <a:bodyPr/>
                    <a:lstStyle/>
                    <a:p>
                      <a:pPr marL="72000" algn="l">
                        <a:spcBef>
                          <a:spcPts val="300"/>
                        </a:spcBef>
                        <a:spcAft>
                          <a:spcPts val="300"/>
                        </a:spcAft>
                      </a:pPr>
                      <a:r>
                        <a:rPr lang="en-GB" sz="1000" b="1" dirty="0">
                          <a:latin typeface="Arial" pitchFamily="34" charset="0"/>
                          <a:ea typeface="Times New Roman"/>
                          <a:cs typeface="Arial" pitchFamily="34" charset="0"/>
                        </a:rPr>
                        <a:t>Antibiotics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ctr">
                        <a:spcBef>
                          <a:spcPts val="300"/>
                        </a:spcBef>
                        <a:spcAft>
                          <a:spcPts val="300"/>
                        </a:spcAft>
                        <a:tabLst>
                          <a:tab pos="160020" algn="l"/>
                        </a:tabLst>
                      </a:pPr>
                      <a:r>
                        <a:rPr lang="en-GB" sz="1000" dirty="0">
                          <a:latin typeface="Arial" pitchFamily="34" charset="0"/>
                          <a:ea typeface="Times New Roman"/>
                          <a:cs typeface="Arial" pitchFamily="34" charset="0"/>
                        </a:rPr>
                        <a:t>5.1</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Total antibacterial items per 1,000 STAR-PUs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252">
                <a:tc vMerge="1">
                  <a:txBody>
                    <a:bodyPr/>
                    <a:lstStyle/>
                    <a:p>
                      <a:endParaRPr lang="en-GB"/>
                    </a:p>
                  </a:txBody>
                  <a:tcPr/>
                </a:tc>
                <a:tc>
                  <a:txBody>
                    <a:bodyPr/>
                    <a:lstStyle/>
                    <a:p>
                      <a:pPr marL="72000" algn="ctr">
                        <a:spcBef>
                          <a:spcPts val="300"/>
                        </a:spcBef>
                        <a:spcAft>
                          <a:spcPts val="300"/>
                        </a:spcAft>
                        <a:tabLst>
                          <a:tab pos="160020" algn="l"/>
                        </a:tabLst>
                      </a:pPr>
                      <a:r>
                        <a:rPr lang="en-GB" sz="1000" dirty="0">
                          <a:latin typeface="Arial" pitchFamily="34" charset="0"/>
                          <a:ea typeface="Times New Roman"/>
                          <a:cs typeface="Arial" pitchFamily="34" charset="0"/>
                        </a:rPr>
                        <a:t>5.1.1</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Co-</a:t>
                      </a:r>
                      <a:r>
                        <a:rPr lang="en-GB" sz="1000" dirty="0" err="1">
                          <a:latin typeface="Arial" pitchFamily="34" charset="0"/>
                          <a:ea typeface="Times New Roman"/>
                          <a:cs typeface="Arial" pitchFamily="34" charset="0"/>
                        </a:rPr>
                        <a:t>amoxiclav</a:t>
                      </a:r>
                      <a:r>
                        <a:rPr lang="en-GB" sz="1000" dirty="0">
                          <a:latin typeface="Arial" pitchFamily="34" charset="0"/>
                          <a:ea typeface="Times New Roman"/>
                          <a:cs typeface="Arial" pitchFamily="34" charset="0"/>
                        </a:rPr>
                        <a:t> items per 1,000 patients</a:t>
                      </a:r>
                    </a:p>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Co-</a:t>
                      </a:r>
                      <a:r>
                        <a:rPr lang="en-GB" sz="1000" dirty="0" err="1">
                          <a:latin typeface="Arial" pitchFamily="34" charset="0"/>
                          <a:ea typeface="Times New Roman"/>
                          <a:cs typeface="Arial" pitchFamily="34" charset="0"/>
                        </a:rPr>
                        <a:t>amoxiclav</a:t>
                      </a:r>
                      <a:r>
                        <a:rPr lang="en-GB" sz="1000" dirty="0">
                          <a:latin typeface="Arial" pitchFamily="34" charset="0"/>
                          <a:ea typeface="Times New Roman"/>
                          <a:cs typeface="Arial" pitchFamily="34" charset="0"/>
                        </a:rPr>
                        <a:t> items as a percentage of total antibacterial items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252">
                <a:tc vMerge="1">
                  <a:txBody>
                    <a:bodyPr/>
                    <a:lstStyle/>
                    <a:p>
                      <a:endParaRPr lang="en-GB"/>
                    </a:p>
                  </a:txBody>
                  <a:tcPr/>
                </a:tc>
                <a:tc>
                  <a:txBody>
                    <a:bodyPr/>
                    <a:lstStyle/>
                    <a:p>
                      <a:pPr marL="72000" algn="ctr">
                        <a:spcBef>
                          <a:spcPts val="300"/>
                        </a:spcBef>
                        <a:spcAft>
                          <a:spcPts val="300"/>
                        </a:spcAft>
                        <a:tabLst>
                          <a:tab pos="160020" algn="l"/>
                        </a:tabLst>
                      </a:pPr>
                      <a:r>
                        <a:rPr lang="en-GB" sz="1000" dirty="0">
                          <a:latin typeface="Arial" pitchFamily="34" charset="0"/>
                          <a:ea typeface="Times New Roman"/>
                          <a:cs typeface="Arial" pitchFamily="34" charset="0"/>
                        </a:rPr>
                        <a:t>5.1.2</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Cephalosporin items per 1,000 patients</a:t>
                      </a:r>
                    </a:p>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Cephalosporin items as a percentage of total antibacterial items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252">
                <a:tc vMerge="1">
                  <a:txBody>
                    <a:bodyPr/>
                    <a:lstStyle/>
                    <a:p>
                      <a:endParaRPr lang="en-GB"/>
                    </a:p>
                  </a:txBody>
                  <a:tcPr/>
                </a:tc>
                <a:tc>
                  <a:txBody>
                    <a:bodyPr/>
                    <a:lstStyle/>
                    <a:p>
                      <a:pPr marL="72000" algn="ctr">
                        <a:spcBef>
                          <a:spcPts val="300"/>
                        </a:spcBef>
                        <a:spcAft>
                          <a:spcPts val="300"/>
                        </a:spcAft>
                        <a:tabLst>
                          <a:tab pos="160020" algn="l"/>
                        </a:tabLst>
                      </a:pPr>
                      <a:r>
                        <a:rPr lang="en-GB" sz="1000" dirty="0">
                          <a:latin typeface="Arial" pitchFamily="34" charset="0"/>
                          <a:ea typeface="Times New Roman"/>
                          <a:cs typeface="Arial" pitchFamily="34" charset="0"/>
                        </a:rPr>
                        <a:t>5.1.12</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tabLst>
                          <a:tab pos="160020" algn="l"/>
                        </a:tabLst>
                      </a:pPr>
                      <a:r>
                        <a:rPr lang="en-GB" sz="1000" dirty="0" err="1">
                          <a:latin typeface="Arial" pitchFamily="34" charset="0"/>
                          <a:ea typeface="Times New Roman"/>
                          <a:cs typeface="Arial" pitchFamily="34" charset="0"/>
                        </a:rPr>
                        <a:t>Fluoroquinolone</a:t>
                      </a:r>
                      <a:r>
                        <a:rPr lang="en-GB" sz="1000" dirty="0">
                          <a:latin typeface="Arial" pitchFamily="34" charset="0"/>
                          <a:ea typeface="Times New Roman"/>
                          <a:cs typeface="Arial" pitchFamily="34" charset="0"/>
                        </a:rPr>
                        <a:t> items per 1,000 patients</a:t>
                      </a:r>
                    </a:p>
                    <a:p>
                      <a:pPr marL="72000" algn="l">
                        <a:spcBef>
                          <a:spcPts val="300"/>
                        </a:spcBef>
                        <a:spcAft>
                          <a:spcPts val="300"/>
                        </a:spcAft>
                        <a:tabLst>
                          <a:tab pos="160020" algn="l"/>
                        </a:tabLst>
                      </a:pPr>
                      <a:r>
                        <a:rPr lang="en-GB" sz="1000" dirty="0" err="1">
                          <a:latin typeface="Arial" pitchFamily="34" charset="0"/>
                          <a:ea typeface="Times New Roman"/>
                          <a:cs typeface="Arial" pitchFamily="34" charset="0"/>
                        </a:rPr>
                        <a:t>Fluoroquinolone</a:t>
                      </a:r>
                      <a:r>
                        <a:rPr lang="en-GB" sz="1000" dirty="0">
                          <a:latin typeface="Arial" pitchFamily="34" charset="0"/>
                          <a:ea typeface="Times New Roman"/>
                          <a:cs typeface="Arial" pitchFamily="34" charset="0"/>
                        </a:rPr>
                        <a:t> items as a percentage of total antibacterial items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rowSpan="2">
                  <a:txBody>
                    <a:bodyPr/>
                    <a:lstStyle/>
                    <a:p>
                      <a:pPr marL="72000" algn="l">
                        <a:spcBef>
                          <a:spcPts val="300"/>
                        </a:spcBef>
                        <a:spcAft>
                          <a:spcPts val="300"/>
                        </a:spcAft>
                      </a:pPr>
                      <a:r>
                        <a:rPr lang="it-IT" sz="1000" b="1" dirty="0">
                          <a:latin typeface="Arial" pitchFamily="34" charset="0"/>
                          <a:ea typeface="Times New Roman"/>
                          <a:cs typeface="Arial" pitchFamily="34" charset="0"/>
                        </a:rPr>
                        <a:t>Non-steroidal anti-inflammatory drugs (NSAIDs)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ctr">
                        <a:spcBef>
                          <a:spcPts val="300"/>
                        </a:spcBef>
                        <a:spcAft>
                          <a:spcPts val="300"/>
                        </a:spcAft>
                        <a:tabLst>
                          <a:tab pos="160020" algn="l"/>
                        </a:tabLst>
                      </a:pPr>
                      <a:r>
                        <a:rPr lang="en-GB" sz="1000" dirty="0">
                          <a:latin typeface="Arial" pitchFamily="34" charset="0"/>
                          <a:ea typeface="Times New Roman"/>
                          <a:cs typeface="Arial" pitchFamily="34" charset="0"/>
                        </a:rPr>
                        <a:t>10.1.1</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NSAID ADQs per 1,000 STAR-PUs</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vMerge="1">
                  <a:txBody>
                    <a:bodyPr/>
                    <a:lstStyle/>
                    <a:p>
                      <a:endParaRPr lang="en-GB"/>
                    </a:p>
                  </a:txBody>
                  <a:tcPr/>
                </a:tc>
                <a:tc>
                  <a:txBody>
                    <a:bodyPr/>
                    <a:lstStyle/>
                    <a:p>
                      <a:pPr marL="72000" algn="ctr">
                        <a:spcBef>
                          <a:spcPts val="300"/>
                        </a:spcBef>
                        <a:spcAft>
                          <a:spcPts val="300"/>
                        </a:spcAft>
                        <a:tabLst>
                          <a:tab pos="160020" algn="l"/>
                        </a:tabLst>
                      </a:pPr>
                      <a:r>
                        <a:rPr lang="en-GB" sz="1000" dirty="0">
                          <a:latin typeface="Arial" pitchFamily="34" charset="0"/>
                          <a:ea typeface="Times New Roman"/>
                          <a:cs typeface="Arial" pitchFamily="34" charset="0"/>
                        </a:rPr>
                        <a:t>10.1.1</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tabLst>
                          <a:tab pos="160020" algn="l"/>
                        </a:tabLst>
                      </a:pPr>
                      <a:r>
                        <a:rPr lang="en-GB" sz="1000" dirty="0">
                          <a:latin typeface="Arial" pitchFamily="34" charset="0"/>
                          <a:ea typeface="Times New Roman"/>
                          <a:cs typeface="Arial" pitchFamily="34" charset="0"/>
                        </a:rPr>
                        <a:t>Ibuprofen and naproxen items as a percentage of NSAID prescribing</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84">
                <a:tc>
                  <a:txBody>
                    <a:bodyPr/>
                    <a:lstStyle/>
                    <a:p>
                      <a:pPr marL="72000" algn="l">
                        <a:spcBef>
                          <a:spcPts val="300"/>
                        </a:spcBef>
                        <a:spcAft>
                          <a:spcPts val="300"/>
                        </a:spcAft>
                      </a:pPr>
                      <a:r>
                        <a:rPr lang="en-GB" sz="1000" b="1" dirty="0">
                          <a:latin typeface="Arial" pitchFamily="34" charset="0"/>
                          <a:ea typeface="Times New Roman"/>
                          <a:cs typeface="Arial" pitchFamily="34" charset="0"/>
                        </a:rPr>
                        <a:t>Yellow </a:t>
                      </a:r>
                      <a:r>
                        <a:rPr lang="en-GB" sz="1000" b="1" dirty="0" smtClean="0">
                          <a:latin typeface="Arial" pitchFamily="34" charset="0"/>
                          <a:ea typeface="Times New Roman"/>
                          <a:cs typeface="Arial" pitchFamily="34" charset="0"/>
                        </a:rPr>
                        <a:t>Cards</a:t>
                      </a:r>
                      <a:endParaRPr lang="en-GB" sz="1000" dirty="0">
                        <a:latin typeface="Arial" pitchFamily="34" charset="0"/>
                        <a:ea typeface="Times New Roman"/>
                        <a:cs typeface="Arial" pitchFamily="34" charset="0"/>
                      </a:endParaRP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72000" algn="l">
                        <a:spcBef>
                          <a:spcPts val="300"/>
                        </a:spcBef>
                        <a:spcAft>
                          <a:spcPts val="300"/>
                        </a:spcAft>
                      </a:pPr>
                      <a:endParaRPr lang="en-GB" sz="1000">
                        <a:latin typeface="Arial" pitchFamily="34" charset="0"/>
                        <a:ea typeface="Times New Roman"/>
                        <a:cs typeface="Arial" pitchFamily="34" charset="0"/>
                      </a:endParaRPr>
                    </a:p>
                  </a:txBody>
                  <a:tcPr marL="1378" marR="1378" marT="357" marB="35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2000" algn="l">
                        <a:spcBef>
                          <a:spcPts val="300"/>
                        </a:spcBef>
                        <a:spcAft>
                          <a:spcPts val="300"/>
                        </a:spcAft>
                      </a:pPr>
                      <a:r>
                        <a:rPr lang="en-GB" sz="1000" dirty="0">
                          <a:latin typeface="Arial" pitchFamily="34" charset="0"/>
                          <a:ea typeface="Times New Roman"/>
                          <a:cs typeface="Arial" pitchFamily="34" charset="0"/>
                        </a:rPr>
                        <a:t>Number of </a:t>
                      </a:r>
                      <a:r>
                        <a:rPr lang="en-GB" sz="1000" dirty="0" smtClean="0">
                          <a:latin typeface="Arial" pitchFamily="34" charset="0"/>
                          <a:ea typeface="Times New Roman"/>
                          <a:cs typeface="Arial" pitchFamily="34" charset="0"/>
                        </a:rPr>
                        <a:t>Yellow Cards </a:t>
                      </a:r>
                      <a:r>
                        <a:rPr lang="en-GB" sz="1000" dirty="0">
                          <a:latin typeface="Arial" pitchFamily="34" charset="0"/>
                          <a:ea typeface="Times New Roman"/>
                          <a:cs typeface="Arial" pitchFamily="34" charset="0"/>
                        </a:rPr>
                        <a:t>submitted per practice and per health board </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000">
                <a:tc gridSpan="3">
                  <a:txBody>
                    <a:bodyPr/>
                    <a:lstStyle/>
                    <a:p>
                      <a:pPr marL="72000" algn="l">
                        <a:spcBef>
                          <a:spcPts val="300"/>
                        </a:spcBef>
                        <a:spcAft>
                          <a:spcPts val="300"/>
                        </a:spcAft>
                      </a:pPr>
                      <a:r>
                        <a:rPr lang="en-GB" sz="1000" dirty="0">
                          <a:latin typeface="Arial" pitchFamily="34" charset="0"/>
                          <a:ea typeface="Times New Roman"/>
                          <a:cs typeface="Arial" pitchFamily="34" charset="0"/>
                        </a:rPr>
                        <a:t>ADQ = average daily quantity; DDD = defined daily dose; LAC = low acquisition cost; </a:t>
                      </a:r>
                      <a:r>
                        <a:rPr lang="en-GB" sz="1000" dirty="0" err="1" smtClean="0">
                          <a:latin typeface="Arial" pitchFamily="34" charset="0"/>
                          <a:ea typeface="Times New Roman"/>
                          <a:cs typeface="Arial" pitchFamily="34" charset="0"/>
                        </a:rPr>
                        <a:t>PU</a:t>
                      </a:r>
                      <a:r>
                        <a:rPr lang="en-GB" sz="1000" dirty="0" smtClean="0">
                          <a:latin typeface="Arial" pitchFamily="34" charset="0"/>
                          <a:ea typeface="Times New Roman"/>
                          <a:cs typeface="Arial" pitchFamily="34" charset="0"/>
                        </a:rPr>
                        <a:t> </a:t>
                      </a:r>
                      <a:r>
                        <a:rPr lang="en-GB" sz="1000" dirty="0">
                          <a:latin typeface="Arial" pitchFamily="34" charset="0"/>
                          <a:ea typeface="Times New Roman"/>
                          <a:cs typeface="Arial" pitchFamily="34" charset="0"/>
                        </a:rPr>
                        <a:t>= prescribing unit; </a:t>
                      </a:r>
                      <a:endParaRPr lang="en-GB" sz="1000" dirty="0" smtClean="0">
                        <a:latin typeface="Arial" pitchFamily="34" charset="0"/>
                        <a:ea typeface="Times New Roman"/>
                        <a:cs typeface="Arial" pitchFamily="34" charset="0"/>
                      </a:endParaRPr>
                    </a:p>
                    <a:p>
                      <a:pPr marL="72000" algn="l">
                        <a:spcBef>
                          <a:spcPts val="300"/>
                        </a:spcBef>
                        <a:spcAft>
                          <a:spcPts val="300"/>
                        </a:spcAft>
                      </a:pPr>
                      <a:r>
                        <a:rPr lang="en-GB" sz="1000" dirty="0" smtClean="0">
                          <a:latin typeface="Arial" pitchFamily="34" charset="0"/>
                          <a:ea typeface="Times New Roman"/>
                          <a:cs typeface="Arial" pitchFamily="34" charset="0"/>
                        </a:rPr>
                        <a:t>STAR-</a:t>
                      </a:r>
                      <a:r>
                        <a:rPr lang="en-GB" sz="1000" dirty="0" err="1" smtClean="0">
                          <a:latin typeface="Arial" pitchFamily="34" charset="0"/>
                          <a:ea typeface="Times New Roman"/>
                          <a:cs typeface="Arial" pitchFamily="34" charset="0"/>
                        </a:rPr>
                        <a:t>PU</a:t>
                      </a:r>
                      <a:r>
                        <a:rPr lang="en-GB" sz="1000" dirty="0" smtClean="0">
                          <a:latin typeface="Arial" pitchFamily="34" charset="0"/>
                          <a:ea typeface="Times New Roman"/>
                          <a:cs typeface="Arial" pitchFamily="34" charset="0"/>
                        </a:rPr>
                        <a:t> </a:t>
                      </a:r>
                      <a:r>
                        <a:rPr lang="en-GB" sz="1000" dirty="0">
                          <a:latin typeface="Arial" pitchFamily="34" charset="0"/>
                          <a:ea typeface="Times New Roman"/>
                          <a:cs typeface="Arial" pitchFamily="34" charset="0"/>
                        </a:rPr>
                        <a:t>= specific therapeutic group age–sex related prescribing unit</a:t>
                      </a:r>
                    </a:p>
                  </a:txBody>
                  <a:tcPr marL="1378" marR="1378" marT="357" marB="3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28625" y="285750"/>
            <a:ext cx="8229600" cy="1143000"/>
          </a:xfrm>
        </p:spPr>
        <p:txBody>
          <a:bodyPr/>
          <a:lstStyle/>
          <a:p>
            <a:r>
              <a:rPr lang="en-GB" sz="3200" dirty="0" smtClean="0">
                <a:latin typeface="Arial" charset="0"/>
                <a:cs typeface="Arial" charset="0"/>
              </a:rPr>
              <a:t>Trend in proton pump inhibitor (PPI) prescribing</a:t>
            </a:r>
            <a:endParaRPr lang="en-GB" sz="2400" b="1" dirty="0" smtClean="0">
              <a:latin typeface="Arial" charset="0"/>
              <a:cs typeface="Arial" charset="0"/>
            </a:endParaRPr>
          </a:p>
        </p:txBody>
      </p:sp>
      <p:pic>
        <p:nvPicPr>
          <p:cNvPr id="1028" name="Picture 4"/>
          <p:cNvPicPr>
            <a:picLocks noGrp="1" noChangeAspect="1" noChangeArrowheads="1"/>
          </p:cNvPicPr>
          <p:nvPr>
            <p:ph idx="1"/>
          </p:nvPr>
        </p:nvPicPr>
        <p:blipFill>
          <a:blip r:embed="rId2" cstate="print"/>
          <a:srcRect/>
          <a:stretch>
            <a:fillRect/>
          </a:stretch>
        </p:blipFill>
        <p:spPr bwMode="auto">
          <a:xfrm>
            <a:off x="571472" y="1357297"/>
            <a:ext cx="8062133" cy="5492406"/>
          </a:xfrm>
          <a:prstGeom prst="rect">
            <a:avLst/>
          </a:prstGeom>
          <a:noFill/>
          <a:ln w="9525">
            <a:noFill/>
            <a:miter lim="800000"/>
            <a:headEnd/>
            <a:tailEnd/>
          </a:ln>
          <a:effectLst/>
        </p:spPr>
      </p:pic>
      <p:pic>
        <p:nvPicPr>
          <p:cNvPr id="23555" name="Picture 3"/>
          <p:cNvPicPr>
            <a:picLocks noChangeAspect="1" noChangeArrowheads="1"/>
          </p:cNvPicPr>
          <p:nvPr/>
        </p:nvPicPr>
        <p:blipFill>
          <a:blip r:embed="rId3" cstate="print"/>
          <a:srcRect/>
          <a:stretch>
            <a:fillRect/>
          </a:stretch>
        </p:blipFill>
        <p:spPr bwMode="auto">
          <a:xfrm>
            <a:off x="7358082" y="4357694"/>
            <a:ext cx="1200150" cy="1363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sz="3200" dirty="0" smtClean="0">
                <a:latin typeface="Arial" charset="0"/>
                <a:cs typeface="Arial" charset="0"/>
              </a:rPr>
              <a:t>PPI DDDs per 1,000 PUs </a:t>
            </a:r>
            <a:br>
              <a:rPr lang="en-GB" sz="3200" dirty="0" smtClean="0">
                <a:latin typeface="Arial" charset="0"/>
                <a:cs typeface="Arial" charset="0"/>
              </a:rPr>
            </a:br>
            <a:r>
              <a:rPr lang="en-GB" sz="3200" dirty="0" smtClean="0">
                <a:latin typeface="Arial" charset="0"/>
                <a:cs typeface="Arial" charset="0"/>
              </a:rPr>
              <a:t>Quarter ending December 2014</a:t>
            </a:r>
          </a:p>
        </p:txBody>
      </p:sp>
      <p:graphicFrame>
        <p:nvGraphicFramePr>
          <p:cNvPr id="5" name="Chart 4"/>
          <p:cNvGraphicFramePr>
            <a:graphicFrameLocks noGrp="1" noChangeAspect="1"/>
          </p:cNvGraphicFramePr>
          <p:nvPr/>
        </p:nvGraphicFramePr>
        <p:xfrm>
          <a:off x="285720" y="1202893"/>
          <a:ext cx="8652738" cy="565510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GB" sz="3200" dirty="0" smtClean="0">
                <a:latin typeface="Arial" charset="0"/>
                <a:cs typeface="Arial" charset="0"/>
              </a:rPr>
              <a:t>Proton pump inhibitors (PPIs)</a:t>
            </a:r>
          </a:p>
        </p:txBody>
      </p:sp>
      <p:sp>
        <p:nvSpPr>
          <p:cNvPr id="3" name="Content Placeholder 2"/>
          <p:cNvSpPr>
            <a:spLocks noGrp="1"/>
          </p:cNvSpPr>
          <p:nvPr>
            <p:ph idx="1"/>
          </p:nvPr>
        </p:nvSpPr>
        <p:spPr>
          <a:xfrm>
            <a:off x="428625" y="1357312"/>
            <a:ext cx="8286750" cy="5072083"/>
          </a:xfrm>
        </p:spPr>
        <p:txBody>
          <a:bodyPr rtlCol="0">
            <a:normAutofit fontScale="92500" lnSpcReduction="20000"/>
          </a:bodyPr>
          <a:lstStyle/>
          <a:p>
            <a:pPr fontAlgn="auto">
              <a:spcBef>
                <a:spcPts val="1200"/>
              </a:spcBef>
              <a:spcAft>
                <a:spcPts val="0"/>
              </a:spcAft>
              <a:buFont typeface="Arial" pitchFamily="34" charset="0"/>
              <a:buChar char="•"/>
              <a:defRPr/>
            </a:pPr>
            <a:r>
              <a:rPr lang="en-GB" sz="1900" dirty="0" smtClean="0">
                <a:latin typeface="Arial" pitchFamily="34" charset="0"/>
                <a:cs typeface="Arial" pitchFamily="34" charset="0"/>
              </a:rPr>
              <a:t>PPI use continues to increase across Wales at a rate of 6% per year. </a:t>
            </a:r>
          </a:p>
          <a:p>
            <a:pPr fontAlgn="auto">
              <a:spcBef>
                <a:spcPts val="1200"/>
              </a:spcBef>
              <a:spcAft>
                <a:spcPts val="0"/>
              </a:spcAft>
              <a:buFont typeface="Arial" pitchFamily="34" charset="0"/>
              <a:buChar char="•"/>
              <a:defRPr/>
            </a:pPr>
            <a:r>
              <a:rPr lang="en-GB" sz="1900" dirty="0" smtClean="0">
                <a:latin typeface="Arial" pitchFamily="34" charset="0"/>
                <a:cs typeface="Arial" pitchFamily="34" charset="0"/>
              </a:rPr>
              <a:t>Aims to encourage a reduction in PPI prescribing due to potentially serious adverse effects linked to long-term use e.g.</a:t>
            </a:r>
          </a:p>
          <a:p>
            <a:pPr lvl="1" fontAlgn="auto">
              <a:spcBef>
                <a:spcPts val="1200"/>
              </a:spcBef>
              <a:spcAft>
                <a:spcPts val="0"/>
              </a:spcAft>
              <a:buFont typeface="Arial" pitchFamily="34" charset="0"/>
              <a:buChar char="–"/>
              <a:defRPr/>
            </a:pPr>
            <a:r>
              <a:rPr lang="en-GB" sz="1500" i="1" dirty="0" smtClean="0">
                <a:latin typeface="Arial" pitchFamily="34" charset="0"/>
                <a:cs typeface="Arial" pitchFamily="34" charset="0"/>
              </a:rPr>
              <a:t>Clostridium </a:t>
            </a:r>
            <a:r>
              <a:rPr lang="en-GB" sz="1500" i="1" dirty="0" err="1">
                <a:latin typeface="Arial" pitchFamily="34" charset="0"/>
                <a:cs typeface="Arial" pitchFamily="34" charset="0"/>
              </a:rPr>
              <a:t>difficile</a:t>
            </a:r>
            <a:r>
              <a:rPr lang="en-GB" sz="1500" dirty="0">
                <a:latin typeface="Arial" pitchFamily="34" charset="0"/>
                <a:cs typeface="Arial" pitchFamily="34" charset="0"/>
              </a:rPr>
              <a:t> </a:t>
            </a:r>
            <a:r>
              <a:rPr lang="en-GB" sz="1500" dirty="0" smtClean="0">
                <a:latin typeface="Arial" pitchFamily="34" charset="0"/>
                <a:cs typeface="Arial" pitchFamily="34" charset="0"/>
              </a:rPr>
              <a:t>infection,</a:t>
            </a:r>
          </a:p>
          <a:p>
            <a:pPr lvl="1" fontAlgn="auto">
              <a:spcBef>
                <a:spcPts val="1200"/>
              </a:spcBef>
              <a:spcAft>
                <a:spcPts val="0"/>
              </a:spcAft>
              <a:buFont typeface="Arial" pitchFamily="34" charset="0"/>
              <a:buChar char="–"/>
              <a:defRPr/>
            </a:pPr>
            <a:r>
              <a:rPr lang="en-GB" sz="1500" dirty="0" smtClean="0">
                <a:latin typeface="Arial" pitchFamily="34" charset="0"/>
                <a:cs typeface="Arial" pitchFamily="34" charset="0"/>
              </a:rPr>
              <a:t>Hospital- </a:t>
            </a:r>
            <a:r>
              <a:rPr lang="en-GB" sz="1500" dirty="0">
                <a:latin typeface="Arial" pitchFamily="34" charset="0"/>
                <a:cs typeface="Arial" pitchFamily="34" charset="0"/>
              </a:rPr>
              <a:t>and community-acquired </a:t>
            </a:r>
            <a:r>
              <a:rPr lang="en-GB" sz="1500" dirty="0" smtClean="0">
                <a:latin typeface="Arial" pitchFamily="34" charset="0"/>
                <a:cs typeface="Arial" pitchFamily="34" charset="0"/>
              </a:rPr>
              <a:t>pneumonia,</a:t>
            </a:r>
          </a:p>
          <a:p>
            <a:pPr lvl="1" fontAlgn="auto">
              <a:spcBef>
                <a:spcPts val="1200"/>
              </a:spcBef>
              <a:spcAft>
                <a:spcPts val="0"/>
              </a:spcAft>
              <a:buFont typeface="Arial" pitchFamily="34" charset="0"/>
              <a:buChar char="–"/>
              <a:defRPr/>
            </a:pPr>
            <a:r>
              <a:rPr lang="en-GB" sz="1500" dirty="0" smtClean="0">
                <a:latin typeface="Arial" pitchFamily="34" charset="0"/>
                <a:cs typeface="Arial" pitchFamily="34" charset="0"/>
              </a:rPr>
              <a:t>Hypomagnesaemia,</a:t>
            </a:r>
          </a:p>
          <a:p>
            <a:pPr lvl="1" fontAlgn="auto">
              <a:spcBef>
                <a:spcPts val="1200"/>
              </a:spcBef>
              <a:spcAft>
                <a:spcPts val="0"/>
              </a:spcAft>
              <a:buFont typeface="Arial" pitchFamily="34" charset="0"/>
              <a:buChar char="–"/>
              <a:defRPr/>
            </a:pPr>
            <a:r>
              <a:rPr lang="en-GB" sz="1500" dirty="0" smtClean="0">
                <a:latin typeface="Arial" pitchFamily="34" charset="0"/>
                <a:cs typeface="Arial" pitchFamily="34" charset="0"/>
              </a:rPr>
              <a:t>Fractures of the hip, wrist and spine</a:t>
            </a:r>
            <a:r>
              <a:rPr lang="en-GB" sz="1600" dirty="0" smtClean="0">
                <a:latin typeface="Arial" pitchFamily="34" charset="0"/>
                <a:cs typeface="Arial" pitchFamily="34" charset="0"/>
              </a:rPr>
              <a:t>.</a:t>
            </a:r>
          </a:p>
          <a:p>
            <a:pPr fontAlgn="auto">
              <a:spcBef>
                <a:spcPts val="1200"/>
              </a:spcBef>
              <a:spcAft>
                <a:spcPts val="0"/>
              </a:spcAft>
              <a:buFont typeface="Arial" pitchFamily="34" charset="0"/>
              <a:buChar char="•"/>
              <a:defRPr/>
            </a:pPr>
            <a:r>
              <a:rPr lang="en-GB" sz="1900" dirty="0" smtClean="0">
                <a:latin typeface="Arial" pitchFamily="34" charset="0"/>
                <a:cs typeface="Arial" pitchFamily="34" charset="0"/>
              </a:rPr>
              <a:t>NICE CG184 recommends offering people requiring long-term management of dyspepsia symptoms an annual review:</a:t>
            </a:r>
          </a:p>
          <a:p>
            <a:pPr lvl="1" fontAlgn="auto">
              <a:spcBef>
                <a:spcPts val="1200"/>
              </a:spcBef>
              <a:spcAft>
                <a:spcPts val="0"/>
              </a:spcAft>
              <a:buFont typeface="Arial" pitchFamily="34" charset="0"/>
              <a:buChar char="–"/>
              <a:defRPr/>
            </a:pPr>
            <a:r>
              <a:rPr lang="en-GB" sz="1500" dirty="0" smtClean="0">
                <a:latin typeface="Arial" pitchFamily="34" charset="0"/>
                <a:cs typeface="Arial" pitchFamily="34" charset="0"/>
              </a:rPr>
              <a:t>Review medicines which may cause dyspepsia (e.g. calcium channel blockers, nitrates, </a:t>
            </a:r>
            <a:r>
              <a:rPr lang="en-GB" sz="1500" dirty="0" err="1" smtClean="0">
                <a:latin typeface="Arial" pitchFamily="34" charset="0"/>
                <a:cs typeface="Arial" pitchFamily="34" charset="0"/>
              </a:rPr>
              <a:t>theophyllines</a:t>
            </a:r>
            <a:r>
              <a:rPr lang="en-GB" sz="1500" dirty="0" smtClean="0">
                <a:latin typeface="Arial" pitchFamily="34" charset="0"/>
                <a:cs typeface="Arial" pitchFamily="34" charset="0"/>
              </a:rPr>
              <a:t>, </a:t>
            </a:r>
            <a:r>
              <a:rPr lang="en-GB" sz="1500" dirty="0" err="1" smtClean="0">
                <a:latin typeface="Arial" pitchFamily="34" charset="0"/>
                <a:cs typeface="Arial" pitchFamily="34" charset="0"/>
              </a:rPr>
              <a:t>bisphosphonates</a:t>
            </a:r>
            <a:r>
              <a:rPr lang="en-GB" sz="1500" dirty="0" smtClean="0">
                <a:latin typeface="Arial" pitchFamily="34" charset="0"/>
                <a:cs typeface="Arial" pitchFamily="34" charset="0"/>
              </a:rPr>
              <a:t>, corticosteroids and NSAIDs).               </a:t>
            </a:r>
          </a:p>
          <a:p>
            <a:pPr lvl="1" fontAlgn="auto">
              <a:spcBef>
                <a:spcPts val="1200"/>
              </a:spcBef>
              <a:spcAft>
                <a:spcPts val="0"/>
              </a:spcAft>
              <a:buFont typeface="Arial" pitchFamily="34" charset="0"/>
              <a:buChar char="–"/>
              <a:defRPr/>
            </a:pPr>
            <a:r>
              <a:rPr lang="en-GB" sz="1500" dirty="0" smtClean="0">
                <a:latin typeface="Arial" pitchFamily="34" charset="0"/>
                <a:cs typeface="Arial" pitchFamily="34" charset="0"/>
              </a:rPr>
              <a:t>Encourage people requiring long-term management of dyspepsia symptoms to reduce their use of prescribed medication stepwise: by using the lowest effective dose, by trying 'as-needed' use when appropriate, and by returning to self-treatment with antacid and/or alginate therapy.</a:t>
            </a:r>
          </a:p>
          <a:p>
            <a:pPr fontAlgn="auto">
              <a:spcBef>
                <a:spcPts val="1200"/>
              </a:spcBef>
              <a:spcAft>
                <a:spcPts val="0"/>
              </a:spcAft>
              <a:buFont typeface="Arial" pitchFamily="34" charset="0"/>
              <a:buChar char="•"/>
              <a:defRPr/>
            </a:pPr>
            <a:r>
              <a:rPr lang="en-GB" sz="1900" dirty="0" smtClean="0">
                <a:latin typeface="Arial" pitchFamily="34" charset="0"/>
                <a:cs typeface="Arial" pitchFamily="34" charset="0"/>
              </a:rPr>
              <a:t>Gastro-protection should be considered for people taking high-risk medicines e.g. NSAIDs in osteoarthritis and rheumatoid arthritis.</a:t>
            </a:r>
          </a:p>
          <a:p>
            <a:pPr fontAlgn="auto">
              <a:spcAft>
                <a:spcPts val="0"/>
              </a:spcAft>
              <a:buFont typeface="Arial" pitchFamily="34" charset="0"/>
              <a:buChar char="•"/>
              <a:defRPr/>
            </a:pPr>
            <a:endParaRPr lang="en-GB" sz="1600" dirty="0" smtClean="0">
              <a:latin typeface="Arial" pitchFamily="34" charset="0"/>
              <a:cs typeface="Arial" pitchFamily="34" charset="0"/>
            </a:endParaRPr>
          </a:p>
          <a:p>
            <a:pPr fontAlgn="auto">
              <a:spcBef>
                <a:spcPts val="1200"/>
              </a:spcBef>
              <a:spcAft>
                <a:spcPts val="0"/>
              </a:spcAft>
              <a:defRPr/>
            </a:pPr>
            <a:endParaRPr lang="en-GB" sz="16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Grp="1" noChangeAspect="1" noChangeArrowheads="1"/>
          </p:cNvPicPr>
          <p:nvPr>
            <p:ph idx="1"/>
          </p:nvPr>
        </p:nvPicPr>
        <p:blipFill>
          <a:blip r:embed="rId2" cstate="print"/>
          <a:srcRect/>
          <a:stretch>
            <a:fillRect/>
          </a:stretch>
        </p:blipFill>
        <p:spPr bwMode="auto">
          <a:xfrm>
            <a:off x="214282" y="1534591"/>
            <a:ext cx="8822334" cy="5323409"/>
          </a:xfrm>
          <a:prstGeom prst="rect">
            <a:avLst/>
          </a:prstGeom>
          <a:noFill/>
          <a:ln w="9525">
            <a:noFill/>
            <a:miter lim="800000"/>
            <a:headEnd/>
            <a:tailEnd/>
          </a:ln>
          <a:effectLst/>
        </p:spPr>
      </p:pic>
      <p:sp>
        <p:nvSpPr>
          <p:cNvPr id="2" name="Title 1"/>
          <p:cNvSpPr>
            <a:spLocks noGrp="1"/>
          </p:cNvSpPr>
          <p:nvPr>
            <p:ph type="title"/>
          </p:nvPr>
        </p:nvSpPr>
        <p:spPr>
          <a:xfrm>
            <a:off x="428625" y="285750"/>
            <a:ext cx="8358188" cy="1143000"/>
          </a:xfrm>
        </p:spPr>
        <p:txBody>
          <a:bodyPr rtlCol="0">
            <a:noAutofit/>
          </a:bodyPr>
          <a:lstStyle/>
          <a:p>
            <a:pPr fontAlgn="auto">
              <a:spcAft>
                <a:spcPts val="0"/>
              </a:spcAft>
              <a:defRPr/>
            </a:pPr>
            <a:r>
              <a:rPr lang="en-GB" sz="2800" dirty="0">
                <a:latin typeface="Arial" pitchFamily="34" charset="0"/>
                <a:cs typeface="Arial" pitchFamily="34" charset="0"/>
              </a:rPr>
              <a:t>Trend in </a:t>
            </a:r>
            <a:r>
              <a:rPr lang="en-GB" sz="2800" dirty="0" smtClean="0">
                <a:latin typeface="Arial" pitchFamily="34" charset="0"/>
                <a:cs typeface="Arial" pitchFamily="34" charset="0"/>
              </a:rPr>
              <a:t>low acquisition cost (LAC) </a:t>
            </a:r>
            <a:r>
              <a:rPr lang="en-GB" sz="2800" dirty="0">
                <a:latin typeface="Arial" pitchFamily="34" charset="0"/>
                <a:cs typeface="Arial" pitchFamily="34" charset="0"/>
              </a:rPr>
              <a:t>statin </a:t>
            </a:r>
            <a:r>
              <a:rPr lang="en-GB" sz="2800" dirty="0" smtClean="0">
                <a:latin typeface="Arial" pitchFamily="34" charset="0"/>
                <a:cs typeface="Arial" pitchFamily="34" charset="0"/>
              </a:rPr>
              <a:t>items </a:t>
            </a:r>
            <a:r>
              <a:rPr lang="en-GB" sz="2800" dirty="0">
                <a:latin typeface="Arial" pitchFamily="34" charset="0"/>
                <a:cs typeface="Arial" pitchFamily="34" charset="0"/>
              </a:rPr>
              <a:t>as a percentage of all statin, ezetimibe and simvastatin</a:t>
            </a:r>
            <a:r>
              <a:rPr lang="en-GB" sz="2800" dirty="0" smtClean="0">
                <a:latin typeface="Arial" pitchFamily="34" charset="0"/>
                <a:cs typeface="Arial" pitchFamily="34" charset="0"/>
              </a:rPr>
              <a:t>/ ezetimibe </a:t>
            </a:r>
            <a:r>
              <a:rPr lang="en-GB" sz="2800" dirty="0">
                <a:latin typeface="Arial" pitchFamily="34" charset="0"/>
                <a:cs typeface="Arial" pitchFamily="34" charset="0"/>
              </a:rPr>
              <a:t>combination prescribing</a:t>
            </a:r>
          </a:p>
        </p:txBody>
      </p:sp>
      <p:pic>
        <p:nvPicPr>
          <p:cNvPr id="28675" name="Picture 3"/>
          <p:cNvPicPr>
            <a:picLocks noChangeAspect="1" noChangeArrowheads="1"/>
          </p:cNvPicPr>
          <p:nvPr/>
        </p:nvPicPr>
        <p:blipFill>
          <a:blip r:embed="rId3" cstate="print"/>
          <a:srcRect/>
          <a:stretch>
            <a:fillRect/>
          </a:stretch>
        </p:blipFill>
        <p:spPr bwMode="auto">
          <a:xfrm>
            <a:off x="7715272" y="4500570"/>
            <a:ext cx="1200150" cy="1363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1616</TotalTime>
  <Words>2384</Words>
  <Application>Microsoft Office PowerPoint</Application>
  <PresentationFormat>On-screen Show (4:3)</PresentationFormat>
  <Paragraphs>269</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National Prescribing Indicators 2015–2016</vt:lpstr>
      <vt:lpstr>National Prescribing Indicators (NPIs) development process</vt:lpstr>
      <vt:lpstr>Prescribing measures – volume measures</vt:lpstr>
      <vt:lpstr>Prescribing measures – denominators</vt:lpstr>
      <vt:lpstr>Slide 5</vt:lpstr>
      <vt:lpstr>Trend in proton pump inhibitor (PPI) prescribing</vt:lpstr>
      <vt:lpstr>PPI DDDs per 1,000 PUs  Quarter ending December 2014</vt:lpstr>
      <vt:lpstr>Proton pump inhibitors (PPIs)</vt:lpstr>
      <vt:lpstr>Trend in low acquisition cost (LAC) statin items as a percentage of all statin, ezetimibe and simvastatin/ ezetimibe combination prescribing</vt:lpstr>
      <vt:lpstr>LAC statin items as a percentage of all statin, ezetimibe and simvastatin/ezetimibe combination prescribing – Quarter ending December 2014 </vt:lpstr>
      <vt:lpstr>Lipid modifying drugs</vt:lpstr>
      <vt:lpstr>Trend in low strength inhaled corticosteroid (ICS) items as a percentage of all ICS prescribing</vt:lpstr>
      <vt:lpstr>Low strength ICS items as a percentage of all ICS prescribing – Quarter ending December 2014</vt:lpstr>
      <vt:lpstr>Inhaled corticosteroids (ICS)</vt:lpstr>
      <vt:lpstr>Trend in hypnotic and anxiolytic prescribing </vt:lpstr>
      <vt:lpstr>Hypnotic and anxiolytic ADQs per 1,000 STAR-PUs – Quarter ending December 2014</vt:lpstr>
      <vt:lpstr>Hypnotics and anxiolytics</vt:lpstr>
      <vt:lpstr>Trend in morphine items as a percentage of strong opioid prescribing </vt:lpstr>
      <vt:lpstr>Morphine items as a percentage of strong opioid prescribing – Quarter ending December 2014 </vt:lpstr>
      <vt:lpstr>Opioid analgesics – Morphine</vt:lpstr>
      <vt:lpstr>Trend in tramadol prescribing</vt:lpstr>
      <vt:lpstr>Tramadol DDDs per 1,000 patients  Quarter ending December 2014</vt:lpstr>
      <vt:lpstr>Opioid analgesics – Tramadol</vt:lpstr>
      <vt:lpstr>Trend in total antibacterial prescribing  </vt:lpstr>
      <vt:lpstr>Total antibacterial items per 1,000 STAR-PUs Quarter ending December 2014</vt:lpstr>
      <vt:lpstr>Trend in co-amoxiclav items per 1,000 patients </vt:lpstr>
      <vt:lpstr>Trend in co-amoxiclav items as a percentage of total antibacterial items </vt:lpstr>
      <vt:lpstr>Trend in cephalosporin items per 1,000 patients </vt:lpstr>
      <vt:lpstr>Trend in cephalosporin items as a percentage of total antibacterial items </vt:lpstr>
      <vt:lpstr>Trend in fluoroquinolone items per 1,000 patients</vt:lpstr>
      <vt:lpstr>Trend in fluoroquinolone items as a percentage of total antibacterial items </vt:lpstr>
      <vt:lpstr>Antibiotics</vt:lpstr>
      <vt:lpstr>Trend in NSAID prescribing </vt:lpstr>
      <vt:lpstr>NSAID ADQs per 1,000 STAR-PUs Quarter ending December 2014 </vt:lpstr>
      <vt:lpstr>Trend in ibuprofen and naproxen items as a percentage of NSAID prescribing</vt:lpstr>
      <vt:lpstr>Ibuprofen and naproxen items as a percentage of NSAID prescribing – Quarter ending December 2014</vt:lpstr>
      <vt:lpstr>NSAIDs</vt:lpstr>
      <vt:lpstr>Yellow Cards</vt:lpstr>
      <vt:lpstr>Trend in GP Yellow Card reporting</vt:lpstr>
      <vt:lpstr>Slide 40</vt:lpstr>
    </vt:vector>
  </TitlesOfParts>
  <Company>Cardiff &amp; Vale NHS Trust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Prescribing Indicators 2015-2016</dc:title>
  <dc:creator>Ka094296</dc:creator>
  <cp:lastModifiedBy>ch167012</cp:lastModifiedBy>
  <cp:revision>133</cp:revision>
  <dcterms:created xsi:type="dcterms:W3CDTF">2015-01-26T13:58:41Z</dcterms:created>
  <dcterms:modified xsi:type="dcterms:W3CDTF">2015-05-28T06:58:58Z</dcterms:modified>
</cp:coreProperties>
</file>