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8.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sldIdLst>
    <p:sldId id="256" r:id="rId3"/>
    <p:sldId id="258" r:id="rId4"/>
    <p:sldId id="260" r:id="rId5"/>
    <p:sldId id="261" r:id="rId6"/>
    <p:sldId id="263" r:id="rId7"/>
    <p:sldId id="262" r:id="rId8"/>
    <p:sldId id="264" r:id="rId9"/>
    <p:sldId id="265" r:id="rId10"/>
    <p:sldId id="266" r:id="rId11"/>
    <p:sldId id="267" r:id="rId12"/>
    <p:sldId id="268" r:id="rId13"/>
    <p:sldId id="269" r:id="rId14"/>
    <p:sldId id="270" r:id="rId15"/>
    <p:sldId id="272" r:id="rId16"/>
    <p:sldId id="271"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3438" autoAdjust="0"/>
  </p:normalViewPr>
  <p:slideViewPr>
    <p:cSldViewPr snapToGrid="0">
      <p:cViewPr varScale="1">
        <p:scale>
          <a:sx n="43" d="100"/>
          <a:sy n="43" d="100"/>
        </p:scale>
        <p:origin x="171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file:///\\rwmbvstrwelmed1\Shared\Welsh%20Medicines%20Partnership\IPFR\Annual%20Reports\Annual%20report%202024-25\Data%20and%20graphs\Graphs%20for%20MI.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rwmbvstrwelmed1\Shared\Welsh%20Medicines%20Partnership\IPFR\Annual%20Reports\Annual%20report%202024-25\Data%20and%20graphs\Data%20and%20graphs%202024_25.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rwmbvstrwelmed1\Shared\Welsh%20Medicines%20Partnership\IPFR\Annual%20Reports\Annual%20report%202024-25\Data%20and%20graphs\Data%20and%20graphs%202024_25.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rwmbvstrwelmed1\Shared\Welsh%20Medicines%20Partnership\IPFR\Annual%20Reports\Annual%20report%202024-25\Data%20and%20graphs\Data%20and%20graphs%202024_25.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rwmbvstrwelmed1\Shared\Welsh%20Medicines%20Partnership\IPFR\Annual%20Reports\Annual%20report%202024-25\Data%20and%20graphs\Data%20and%20graphs%202024_25.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rwmbvstrwelmed1\Shared\Welsh%20Medicines%20Partnership\IPFR\Annual%20Reports\Annual%20report%202024-25\Data%20and%20graphs\Data%20and%20graphs%202024_25.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rwmbvstrwelmed1\Shared\Welsh%20Medicines%20Partnership\IPFR\Annual%20Reports\Annual%20report%202024-25\Data%20and%20graphs\QA%20function%202024-2025.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2"/>
          <c:order val="1"/>
          <c:tx>
            <c:strRef>
              <c:f>'S:\Welsh Medicines Partnership\IPFR\Annual Reports\Annual report 2024-25\Data and graphs\[Data and graphs 2024_25.xlsx]Total IPFRs'!$A$6</c:f>
              <c:strCache>
                <c:ptCount val="1"/>
                <c:pt idx="0">
                  <c:v>Total IPFR for medicines</c:v>
                </c:pt>
              </c:strCache>
            </c:strRef>
          </c:tx>
          <c:spPr>
            <a:solidFill>
              <a:schemeClr val="accent3"/>
            </a:solidFill>
            <a:ln>
              <a:noFill/>
            </a:ln>
            <a:effectLst/>
          </c:spPr>
          <c:invertIfNegative val="0"/>
          <c:cat>
            <c:strRef>
              <c:f>'[1]Total IPFRs'!$C$4:$J$4</c:f>
              <c:strCache>
                <c:ptCount val="8"/>
                <c:pt idx="0">
                  <c:v>2017-2018</c:v>
                </c:pt>
                <c:pt idx="1">
                  <c:v>2018-2019</c:v>
                </c:pt>
                <c:pt idx="2">
                  <c:v>2019-2020</c:v>
                </c:pt>
                <c:pt idx="3">
                  <c:v>2020-2021</c:v>
                </c:pt>
                <c:pt idx="4">
                  <c:v>2021-2022</c:v>
                </c:pt>
                <c:pt idx="5">
                  <c:v>2022-2023</c:v>
                </c:pt>
                <c:pt idx="6">
                  <c:v>2023-2024</c:v>
                </c:pt>
                <c:pt idx="7">
                  <c:v>2024-2025</c:v>
                </c:pt>
              </c:strCache>
            </c:strRef>
          </c:cat>
          <c:val>
            <c:numRef>
              <c:f>'[1]Total IPFRs'!$C$6:$J$6</c:f>
              <c:numCache>
                <c:formatCode>General</c:formatCode>
                <c:ptCount val="8"/>
                <c:pt idx="0">
                  <c:v>153</c:v>
                </c:pt>
                <c:pt idx="1">
                  <c:v>101</c:v>
                </c:pt>
                <c:pt idx="2">
                  <c:v>131</c:v>
                </c:pt>
                <c:pt idx="3">
                  <c:v>141</c:v>
                </c:pt>
                <c:pt idx="4">
                  <c:v>153</c:v>
                </c:pt>
                <c:pt idx="5">
                  <c:v>161</c:v>
                </c:pt>
                <c:pt idx="6">
                  <c:v>234</c:v>
                </c:pt>
                <c:pt idx="7">
                  <c:v>253</c:v>
                </c:pt>
              </c:numCache>
            </c:numRef>
          </c:val>
          <c:extLst>
            <c:ext xmlns:c16="http://schemas.microsoft.com/office/drawing/2014/chart" uri="{C3380CC4-5D6E-409C-BE32-E72D297353CC}">
              <c16:uniqueId val="{00000000-609B-4F60-8C77-3C3C7741AB71}"/>
            </c:ext>
          </c:extLst>
        </c:ser>
        <c:ser>
          <c:idx val="3"/>
          <c:order val="2"/>
          <c:tx>
            <c:strRef>
              <c:f>'S:\Welsh Medicines Partnership\IPFR\Annual Reports\Annual report 2024-25\Data and graphs\[Data and graphs 2024_25.xlsx]Total IPFRs'!$A$7</c:f>
              <c:strCache>
                <c:ptCount val="1"/>
                <c:pt idx="0">
                  <c:v>Total IPFR for non-medicines</c:v>
                </c:pt>
              </c:strCache>
            </c:strRef>
          </c:tx>
          <c:spPr>
            <a:solidFill>
              <a:schemeClr val="accent4"/>
            </a:solidFill>
            <a:ln>
              <a:noFill/>
            </a:ln>
            <a:effectLst/>
          </c:spPr>
          <c:invertIfNegative val="0"/>
          <c:cat>
            <c:strRef>
              <c:f>'[1]Total IPFRs'!$C$4:$J$4</c:f>
              <c:strCache>
                <c:ptCount val="8"/>
                <c:pt idx="0">
                  <c:v>2017-2018</c:v>
                </c:pt>
                <c:pt idx="1">
                  <c:v>2018-2019</c:v>
                </c:pt>
                <c:pt idx="2">
                  <c:v>2019-2020</c:v>
                </c:pt>
                <c:pt idx="3">
                  <c:v>2020-2021</c:v>
                </c:pt>
                <c:pt idx="4">
                  <c:v>2021-2022</c:v>
                </c:pt>
                <c:pt idx="5">
                  <c:v>2022-2023</c:v>
                </c:pt>
                <c:pt idx="6">
                  <c:v>2023-2024</c:v>
                </c:pt>
                <c:pt idx="7">
                  <c:v>2024-2025</c:v>
                </c:pt>
              </c:strCache>
            </c:strRef>
          </c:cat>
          <c:val>
            <c:numRef>
              <c:f>'[1]Total IPFRs'!$C$7:$J$7</c:f>
              <c:numCache>
                <c:formatCode>General</c:formatCode>
                <c:ptCount val="8"/>
                <c:pt idx="0">
                  <c:v>230</c:v>
                </c:pt>
                <c:pt idx="1">
                  <c:v>258</c:v>
                </c:pt>
                <c:pt idx="2">
                  <c:v>160</c:v>
                </c:pt>
                <c:pt idx="3">
                  <c:v>190</c:v>
                </c:pt>
                <c:pt idx="4">
                  <c:v>171</c:v>
                </c:pt>
                <c:pt idx="5">
                  <c:v>181</c:v>
                </c:pt>
                <c:pt idx="6">
                  <c:v>159</c:v>
                </c:pt>
                <c:pt idx="7">
                  <c:v>151</c:v>
                </c:pt>
              </c:numCache>
            </c:numRef>
          </c:val>
          <c:extLst>
            <c:ext xmlns:c16="http://schemas.microsoft.com/office/drawing/2014/chart" uri="{C3380CC4-5D6E-409C-BE32-E72D297353CC}">
              <c16:uniqueId val="{00000001-609B-4F60-8C77-3C3C7741AB71}"/>
            </c:ext>
          </c:extLst>
        </c:ser>
        <c:dLbls>
          <c:showLegendKey val="0"/>
          <c:showVal val="0"/>
          <c:showCatName val="0"/>
          <c:showSerName val="0"/>
          <c:showPercent val="0"/>
          <c:showBubbleSize val="0"/>
        </c:dLbls>
        <c:gapWidth val="150"/>
        <c:overlap val="100"/>
        <c:axId val="357189472"/>
        <c:axId val="357190032"/>
        <c:extLst>
          <c:ext xmlns:c15="http://schemas.microsoft.com/office/drawing/2012/chart" uri="{02D57815-91ED-43cb-92C2-25804820EDAC}">
            <c15:filteredBarSeries>
              <c15:ser>
                <c:idx val="1"/>
                <c:order val="0"/>
                <c:tx>
                  <c:strRef>
                    <c:extLst>
                      <c:ext uri="{02D57815-91ED-43cb-92C2-25804820EDAC}">
                        <c15:formulaRef>
                          <c15:sqref>'S:\Welsh Medicines Partnership\IPFR\Annual Reports\Annual report 2024-25\Data and graphs\[Data and graphs 2024_25.xlsx]Total IPFRs'!$A$5</c15:sqref>
                        </c15:formulaRef>
                      </c:ext>
                    </c:extLst>
                    <c:strCache>
                      <c:ptCount val="1"/>
                      <c:pt idx="0">
                        <c:v>Total IPFR </c:v>
                      </c:pt>
                    </c:strCache>
                  </c:strRef>
                </c:tx>
                <c:spPr>
                  <a:solidFill>
                    <a:schemeClr val="accent2"/>
                  </a:solidFill>
                  <a:ln>
                    <a:noFill/>
                  </a:ln>
                  <a:effectLst/>
                </c:spPr>
                <c:invertIfNegative val="0"/>
                <c:cat>
                  <c:strRef>
                    <c:extLst>
                      <c:ext uri="{02D57815-91ED-43cb-92C2-25804820EDAC}">
                        <c15:formulaRef>
                          <c15:sqref>'[1]Total IPFRs'!$C$4:$J$4</c15:sqref>
                        </c15:formulaRef>
                      </c:ext>
                    </c:extLst>
                    <c:strCache>
                      <c:ptCount val="8"/>
                      <c:pt idx="0">
                        <c:v>2017-2018</c:v>
                      </c:pt>
                      <c:pt idx="1">
                        <c:v>2018-2019</c:v>
                      </c:pt>
                      <c:pt idx="2">
                        <c:v>2019-2020</c:v>
                      </c:pt>
                      <c:pt idx="3">
                        <c:v>2020-2021</c:v>
                      </c:pt>
                      <c:pt idx="4">
                        <c:v>2021-2022</c:v>
                      </c:pt>
                      <c:pt idx="5">
                        <c:v>2022-2023</c:v>
                      </c:pt>
                      <c:pt idx="6">
                        <c:v>2023-2024</c:v>
                      </c:pt>
                      <c:pt idx="7">
                        <c:v>2024-2025</c:v>
                      </c:pt>
                    </c:strCache>
                  </c:strRef>
                </c:cat>
                <c:val>
                  <c:numRef>
                    <c:extLst>
                      <c:ext uri="{02D57815-91ED-43cb-92C2-25804820EDAC}">
                        <c15:formulaRef>
                          <c15:sqref>'[1]Total IPFRs'!$C$5:$J$5</c15:sqref>
                        </c15:formulaRef>
                      </c:ext>
                    </c:extLst>
                    <c:numCache>
                      <c:formatCode>General</c:formatCode>
                      <c:ptCount val="8"/>
                      <c:pt idx="0">
                        <c:v>383</c:v>
                      </c:pt>
                      <c:pt idx="1">
                        <c:v>358</c:v>
                      </c:pt>
                      <c:pt idx="2">
                        <c:v>288</c:v>
                      </c:pt>
                      <c:pt idx="3">
                        <c:v>328</c:v>
                      </c:pt>
                      <c:pt idx="4">
                        <c:v>315</c:v>
                      </c:pt>
                      <c:pt idx="5">
                        <c:v>335</c:v>
                      </c:pt>
                      <c:pt idx="6">
                        <c:v>392</c:v>
                      </c:pt>
                      <c:pt idx="7">
                        <c:v>403</c:v>
                      </c:pt>
                    </c:numCache>
                  </c:numRef>
                </c:val>
                <c:extLst>
                  <c:ext xmlns:c16="http://schemas.microsoft.com/office/drawing/2014/chart" uri="{C3380CC4-5D6E-409C-BE32-E72D297353CC}">
                    <c16:uniqueId val="{00000003-609B-4F60-8C77-3C3C7741AB71}"/>
                  </c:ext>
                </c:extLst>
              </c15:ser>
            </c15:filteredBarSeries>
          </c:ext>
        </c:extLst>
      </c:barChart>
      <c:lineChart>
        <c:grouping val="standard"/>
        <c:varyColors val="0"/>
        <c:ser>
          <c:idx val="0"/>
          <c:order val="3"/>
          <c:tx>
            <c:strRef>
              <c:f>'S:\Welsh Medicines Partnership\IPFR\Annual Reports\Annual report 2024-25\Data and graphs\[Data and graphs 2024_25.xlsx]Total IPFRs'!$A$8</c:f>
              <c:strCache>
                <c:ptCount val="1"/>
                <c:pt idx="0">
                  <c:v>Percentage approved for all IPFRs</c:v>
                </c:pt>
              </c:strCache>
            </c:strRef>
          </c:tx>
          <c:spPr>
            <a:ln w="28575" cap="rnd">
              <a:solidFill>
                <a:schemeClr val="accent1"/>
              </a:solidFill>
              <a:round/>
            </a:ln>
            <a:effectLst/>
          </c:spPr>
          <c:marker>
            <c:symbol val="none"/>
          </c:marker>
          <c:cat>
            <c:strRef>
              <c:f>'[1]Total IPFRs'!$C$4:$J$4</c:f>
              <c:strCache>
                <c:ptCount val="8"/>
                <c:pt idx="0">
                  <c:v>2017-2018</c:v>
                </c:pt>
                <c:pt idx="1">
                  <c:v>2018-2019</c:v>
                </c:pt>
                <c:pt idx="2">
                  <c:v>2019-2020</c:v>
                </c:pt>
                <c:pt idx="3">
                  <c:v>2020-2021</c:v>
                </c:pt>
                <c:pt idx="4">
                  <c:v>2021-2022</c:v>
                </c:pt>
                <c:pt idx="5">
                  <c:v>2022-2023</c:v>
                </c:pt>
                <c:pt idx="6">
                  <c:v>2023-2024</c:v>
                </c:pt>
                <c:pt idx="7">
                  <c:v>2024-2025</c:v>
                </c:pt>
              </c:strCache>
            </c:strRef>
          </c:cat>
          <c:val>
            <c:numRef>
              <c:f>'[1]Total IPFRs'!$C$8:$J$8</c:f>
              <c:numCache>
                <c:formatCode>General</c:formatCode>
                <c:ptCount val="8"/>
                <c:pt idx="0">
                  <c:v>63.185378590078336</c:v>
                </c:pt>
                <c:pt idx="1">
                  <c:v>67.877094972067042</c:v>
                </c:pt>
                <c:pt idx="2">
                  <c:v>74.226804123711347</c:v>
                </c:pt>
                <c:pt idx="3">
                  <c:v>74.390199999999993</c:v>
                </c:pt>
                <c:pt idx="4">
                  <c:v>74.603200000000001</c:v>
                </c:pt>
                <c:pt idx="5">
                  <c:v>78.805999999999997</c:v>
                </c:pt>
                <c:pt idx="6">
                  <c:v>79.441000000000003</c:v>
                </c:pt>
                <c:pt idx="7">
                  <c:v>82.63</c:v>
                </c:pt>
              </c:numCache>
            </c:numRef>
          </c:val>
          <c:smooth val="0"/>
          <c:extLst>
            <c:ext xmlns:c16="http://schemas.microsoft.com/office/drawing/2014/chart" uri="{C3380CC4-5D6E-409C-BE32-E72D297353CC}">
              <c16:uniqueId val="{00000002-609B-4F60-8C77-3C3C7741AB71}"/>
            </c:ext>
          </c:extLst>
        </c:ser>
        <c:dLbls>
          <c:showLegendKey val="0"/>
          <c:showVal val="0"/>
          <c:showCatName val="0"/>
          <c:showSerName val="0"/>
          <c:showPercent val="0"/>
          <c:showBubbleSize val="0"/>
        </c:dLbls>
        <c:marker val="1"/>
        <c:smooth val="0"/>
        <c:axId val="347414752"/>
        <c:axId val="347414192"/>
      </c:lineChart>
      <c:catAx>
        <c:axId val="357189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57190032"/>
        <c:crosses val="autoZero"/>
        <c:auto val="1"/>
        <c:lblAlgn val="ctr"/>
        <c:lblOffset val="100"/>
        <c:noMultiLvlLbl val="0"/>
      </c:catAx>
      <c:valAx>
        <c:axId val="3571900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b="0" i="0" baseline="0">
                    <a:effectLst/>
                  </a:rPr>
                  <a:t>Number of IPFRs</a:t>
                </a:r>
                <a:endParaRPr lang="en-GB" sz="1800">
                  <a:effectLst/>
                </a:endParaRP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57189472"/>
        <c:crosses val="autoZero"/>
        <c:crossBetween val="between"/>
      </c:valAx>
      <c:valAx>
        <c:axId val="347414192"/>
        <c:scaling>
          <c:orientation val="minMax"/>
        </c:scaling>
        <c:delete val="0"/>
        <c:axPos val="r"/>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b="0" i="0" baseline="0">
                    <a:effectLst/>
                  </a:rPr>
                  <a:t>Percentrage of IPFRs approved</a:t>
                </a:r>
                <a:endParaRPr lang="en-GB" sz="1800">
                  <a:effectLst/>
                </a:endParaRPr>
              </a:p>
            </c:rich>
          </c:tx>
          <c:layout>
            <c:manualLayout>
              <c:xMode val="edge"/>
              <c:yMode val="edge"/>
              <c:x val="0.93577196232823834"/>
              <c:y val="0.17680968096809682"/>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7414752"/>
        <c:crosses val="max"/>
        <c:crossBetween val="between"/>
      </c:valAx>
      <c:catAx>
        <c:axId val="347414752"/>
        <c:scaling>
          <c:orientation val="minMax"/>
        </c:scaling>
        <c:delete val="1"/>
        <c:axPos val="b"/>
        <c:numFmt formatCode="General" sourceLinked="1"/>
        <c:majorTickMark val="out"/>
        <c:minorTickMark val="none"/>
        <c:tickLblPos val="nextTo"/>
        <c:crossAx val="34741419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'S:\Welsh Medicines Partnership\IPFR\Annual Reports\Annual report 2024-25\Data and graphs\[Data and graphs 2024_25.xlsx]Total IPFRs'!$C$35</c:f>
              <c:strCache>
                <c:ptCount val="1"/>
                <c:pt idx="0">
                  <c:v>2017-2018</c:v>
                </c:pt>
              </c:strCache>
            </c:strRef>
          </c:tx>
          <c:spPr>
            <a:solidFill>
              <a:schemeClr val="accent1"/>
            </a:solidFill>
            <a:ln>
              <a:noFill/>
            </a:ln>
            <a:effectLst/>
          </c:spPr>
          <c:invertIfNegative val="0"/>
          <c:cat>
            <c:strRef>
              <c:f>'[1]Total IPFRs'!$A$36:$A$43</c:f>
              <c:strCache>
                <c:ptCount val="8"/>
                <c:pt idx="0">
                  <c:v>Aneurin Bevan </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'[1]Total IPFRs'!$C$36:$C$43</c:f>
              <c:numCache>
                <c:formatCode>General</c:formatCode>
                <c:ptCount val="8"/>
                <c:pt idx="0">
                  <c:v>87</c:v>
                </c:pt>
                <c:pt idx="1">
                  <c:v>18</c:v>
                </c:pt>
                <c:pt idx="2">
                  <c:v>25</c:v>
                </c:pt>
                <c:pt idx="3">
                  <c:v>14</c:v>
                </c:pt>
                <c:pt idx="4">
                  <c:v>33</c:v>
                </c:pt>
                <c:pt idx="5">
                  <c:v>167</c:v>
                </c:pt>
                <c:pt idx="6">
                  <c:v>18</c:v>
                </c:pt>
                <c:pt idx="7">
                  <c:v>21</c:v>
                </c:pt>
              </c:numCache>
            </c:numRef>
          </c:val>
          <c:extLst>
            <c:ext xmlns:c16="http://schemas.microsoft.com/office/drawing/2014/chart" uri="{C3380CC4-5D6E-409C-BE32-E72D297353CC}">
              <c16:uniqueId val="{00000000-6C99-421A-874F-C47AAC318174}"/>
            </c:ext>
          </c:extLst>
        </c:ser>
        <c:ser>
          <c:idx val="1"/>
          <c:order val="1"/>
          <c:tx>
            <c:strRef>
              <c:f>'S:\Welsh Medicines Partnership\IPFR\Annual Reports\Annual report 2024-25\Data and graphs\[Data and graphs 2024_25.xlsx]Total IPFRs'!$D$35</c:f>
              <c:strCache>
                <c:ptCount val="1"/>
                <c:pt idx="0">
                  <c:v>2018-2019</c:v>
                </c:pt>
              </c:strCache>
            </c:strRef>
          </c:tx>
          <c:spPr>
            <a:solidFill>
              <a:schemeClr val="accent2"/>
            </a:solidFill>
            <a:ln>
              <a:noFill/>
            </a:ln>
            <a:effectLst/>
          </c:spPr>
          <c:invertIfNegative val="0"/>
          <c:cat>
            <c:strRef>
              <c:f>'[1]Total IPFRs'!$A$36:$A$43</c:f>
              <c:strCache>
                <c:ptCount val="8"/>
                <c:pt idx="0">
                  <c:v>Aneurin Bevan </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'[1]Total IPFRs'!$D$36:$D$43</c:f>
              <c:numCache>
                <c:formatCode>General</c:formatCode>
                <c:ptCount val="8"/>
                <c:pt idx="0">
                  <c:v>64</c:v>
                </c:pt>
                <c:pt idx="1">
                  <c:v>16</c:v>
                </c:pt>
                <c:pt idx="2">
                  <c:v>21</c:v>
                </c:pt>
                <c:pt idx="3">
                  <c:v>10</c:v>
                </c:pt>
                <c:pt idx="4">
                  <c:v>14</c:v>
                </c:pt>
                <c:pt idx="5">
                  <c:v>207</c:v>
                </c:pt>
                <c:pt idx="6">
                  <c:v>9</c:v>
                </c:pt>
                <c:pt idx="7">
                  <c:v>18</c:v>
                </c:pt>
              </c:numCache>
            </c:numRef>
          </c:val>
          <c:extLst>
            <c:ext xmlns:c16="http://schemas.microsoft.com/office/drawing/2014/chart" uri="{C3380CC4-5D6E-409C-BE32-E72D297353CC}">
              <c16:uniqueId val="{00000001-6C99-421A-874F-C47AAC318174}"/>
            </c:ext>
          </c:extLst>
        </c:ser>
        <c:ser>
          <c:idx val="2"/>
          <c:order val="2"/>
          <c:tx>
            <c:strRef>
              <c:f>'S:\Welsh Medicines Partnership\IPFR\Annual Reports\Annual report 2024-25\Data and graphs\[Data and graphs 2024_25.xlsx]Total IPFRs'!$E$35</c:f>
              <c:strCache>
                <c:ptCount val="1"/>
                <c:pt idx="0">
                  <c:v>2019-2020</c:v>
                </c:pt>
              </c:strCache>
            </c:strRef>
          </c:tx>
          <c:spPr>
            <a:solidFill>
              <a:schemeClr val="accent3"/>
            </a:solidFill>
            <a:ln>
              <a:noFill/>
            </a:ln>
            <a:effectLst/>
          </c:spPr>
          <c:invertIfNegative val="0"/>
          <c:cat>
            <c:strRef>
              <c:f>'[1]Total IPFRs'!$A$36:$A$43</c:f>
              <c:strCache>
                <c:ptCount val="8"/>
                <c:pt idx="0">
                  <c:v>Aneurin Bevan </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'[1]Total IPFRs'!$E$36:$E$43</c:f>
              <c:numCache>
                <c:formatCode>General</c:formatCode>
                <c:ptCount val="8"/>
                <c:pt idx="0">
                  <c:v>39</c:v>
                </c:pt>
                <c:pt idx="1">
                  <c:v>22</c:v>
                </c:pt>
                <c:pt idx="2">
                  <c:v>27</c:v>
                </c:pt>
                <c:pt idx="3">
                  <c:v>12</c:v>
                </c:pt>
                <c:pt idx="4">
                  <c:v>22</c:v>
                </c:pt>
                <c:pt idx="5">
                  <c:v>134</c:v>
                </c:pt>
                <c:pt idx="6">
                  <c:v>22</c:v>
                </c:pt>
                <c:pt idx="7">
                  <c:v>11</c:v>
                </c:pt>
              </c:numCache>
            </c:numRef>
          </c:val>
          <c:extLst>
            <c:ext xmlns:c16="http://schemas.microsoft.com/office/drawing/2014/chart" uri="{C3380CC4-5D6E-409C-BE32-E72D297353CC}">
              <c16:uniqueId val="{00000002-6C99-421A-874F-C47AAC318174}"/>
            </c:ext>
          </c:extLst>
        </c:ser>
        <c:ser>
          <c:idx val="3"/>
          <c:order val="3"/>
          <c:tx>
            <c:strRef>
              <c:f>'S:\Welsh Medicines Partnership\IPFR\Annual Reports\Annual report 2024-25\Data and graphs\[Data and graphs 2024_25.xlsx]Total IPFRs'!$F$35</c:f>
              <c:strCache>
                <c:ptCount val="1"/>
                <c:pt idx="0">
                  <c:v>2020-2021</c:v>
                </c:pt>
              </c:strCache>
            </c:strRef>
          </c:tx>
          <c:spPr>
            <a:solidFill>
              <a:schemeClr val="accent4"/>
            </a:solidFill>
            <a:ln>
              <a:noFill/>
            </a:ln>
            <a:effectLst/>
          </c:spPr>
          <c:invertIfNegative val="0"/>
          <c:cat>
            <c:strRef>
              <c:f>'[1]Total IPFRs'!$A$36:$A$43</c:f>
              <c:strCache>
                <c:ptCount val="8"/>
                <c:pt idx="0">
                  <c:v>Aneurin Bevan </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'[1]Total IPFRs'!$F$36:$F$43</c:f>
              <c:numCache>
                <c:formatCode>General</c:formatCode>
                <c:ptCount val="8"/>
                <c:pt idx="0">
                  <c:v>45</c:v>
                </c:pt>
                <c:pt idx="1">
                  <c:v>27</c:v>
                </c:pt>
                <c:pt idx="2">
                  <c:v>17</c:v>
                </c:pt>
                <c:pt idx="3">
                  <c:v>24</c:v>
                </c:pt>
                <c:pt idx="4">
                  <c:v>12</c:v>
                </c:pt>
                <c:pt idx="5">
                  <c:v>171</c:v>
                </c:pt>
                <c:pt idx="6">
                  <c:v>23</c:v>
                </c:pt>
                <c:pt idx="7">
                  <c:v>9</c:v>
                </c:pt>
              </c:numCache>
            </c:numRef>
          </c:val>
          <c:extLst>
            <c:ext xmlns:c16="http://schemas.microsoft.com/office/drawing/2014/chart" uri="{C3380CC4-5D6E-409C-BE32-E72D297353CC}">
              <c16:uniqueId val="{00000003-6C99-421A-874F-C47AAC318174}"/>
            </c:ext>
          </c:extLst>
        </c:ser>
        <c:ser>
          <c:idx val="4"/>
          <c:order val="4"/>
          <c:tx>
            <c:strRef>
              <c:f>'S:\Welsh Medicines Partnership\IPFR\Annual Reports\Annual report 2024-25\Data and graphs\[Data and graphs 2024_25.xlsx]Total IPFRs'!$G$35</c:f>
              <c:strCache>
                <c:ptCount val="1"/>
                <c:pt idx="0">
                  <c:v>2021-2022</c:v>
                </c:pt>
              </c:strCache>
            </c:strRef>
          </c:tx>
          <c:spPr>
            <a:solidFill>
              <a:schemeClr val="accent5"/>
            </a:solidFill>
            <a:ln>
              <a:noFill/>
            </a:ln>
            <a:effectLst/>
          </c:spPr>
          <c:invertIfNegative val="0"/>
          <c:cat>
            <c:strRef>
              <c:f>'[1]Total IPFRs'!$A$36:$A$43</c:f>
              <c:strCache>
                <c:ptCount val="8"/>
                <c:pt idx="0">
                  <c:v>Aneurin Bevan </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'[1]Total IPFRs'!$G$36:$G$43</c:f>
              <c:numCache>
                <c:formatCode>General</c:formatCode>
                <c:ptCount val="8"/>
                <c:pt idx="0">
                  <c:v>50</c:v>
                </c:pt>
                <c:pt idx="1">
                  <c:v>28</c:v>
                </c:pt>
                <c:pt idx="2">
                  <c:v>22</c:v>
                </c:pt>
                <c:pt idx="3">
                  <c:v>23</c:v>
                </c:pt>
                <c:pt idx="4">
                  <c:v>29</c:v>
                </c:pt>
                <c:pt idx="5">
                  <c:v>133</c:v>
                </c:pt>
                <c:pt idx="6">
                  <c:v>14</c:v>
                </c:pt>
                <c:pt idx="7">
                  <c:v>16</c:v>
                </c:pt>
              </c:numCache>
            </c:numRef>
          </c:val>
          <c:extLst>
            <c:ext xmlns:c16="http://schemas.microsoft.com/office/drawing/2014/chart" uri="{C3380CC4-5D6E-409C-BE32-E72D297353CC}">
              <c16:uniqueId val="{00000004-6C99-421A-874F-C47AAC318174}"/>
            </c:ext>
          </c:extLst>
        </c:ser>
        <c:ser>
          <c:idx val="5"/>
          <c:order val="5"/>
          <c:tx>
            <c:strRef>
              <c:f>'S:\Welsh Medicines Partnership\IPFR\Annual Reports\Annual report 2024-25\Data and graphs\[Data and graphs 2024_25.xlsx]Total IPFRs'!$H$35</c:f>
              <c:strCache>
                <c:ptCount val="1"/>
                <c:pt idx="0">
                  <c:v>2022-2023</c:v>
                </c:pt>
              </c:strCache>
            </c:strRef>
          </c:tx>
          <c:spPr>
            <a:solidFill>
              <a:schemeClr val="accent6"/>
            </a:solidFill>
            <a:ln>
              <a:noFill/>
            </a:ln>
            <a:effectLst/>
          </c:spPr>
          <c:invertIfNegative val="0"/>
          <c:cat>
            <c:strRef>
              <c:f>'[1]Total IPFRs'!$A$36:$A$43</c:f>
              <c:strCache>
                <c:ptCount val="8"/>
                <c:pt idx="0">
                  <c:v>Aneurin Bevan </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'[1]Total IPFRs'!$H$36:$H$43</c:f>
              <c:numCache>
                <c:formatCode>General</c:formatCode>
                <c:ptCount val="8"/>
                <c:pt idx="0">
                  <c:v>44</c:v>
                </c:pt>
                <c:pt idx="1">
                  <c:v>23</c:v>
                </c:pt>
                <c:pt idx="2">
                  <c:v>26</c:v>
                </c:pt>
                <c:pt idx="3">
                  <c:v>22</c:v>
                </c:pt>
                <c:pt idx="4">
                  <c:v>27</c:v>
                </c:pt>
                <c:pt idx="5">
                  <c:v>154</c:v>
                </c:pt>
                <c:pt idx="6">
                  <c:v>21</c:v>
                </c:pt>
                <c:pt idx="7">
                  <c:v>18</c:v>
                </c:pt>
              </c:numCache>
            </c:numRef>
          </c:val>
          <c:extLst>
            <c:ext xmlns:c16="http://schemas.microsoft.com/office/drawing/2014/chart" uri="{C3380CC4-5D6E-409C-BE32-E72D297353CC}">
              <c16:uniqueId val="{00000005-6C99-421A-874F-C47AAC318174}"/>
            </c:ext>
          </c:extLst>
        </c:ser>
        <c:ser>
          <c:idx val="6"/>
          <c:order val="6"/>
          <c:tx>
            <c:strRef>
              <c:f>'S:\Welsh Medicines Partnership\IPFR\Annual Reports\Annual report 2024-25\Data and graphs\[Data and graphs 2024_25.xlsx]Total IPFRs'!$I$35</c:f>
              <c:strCache>
                <c:ptCount val="1"/>
                <c:pt idx="0">
                  <c:v>2023-2024</c:v>
                </c:pt>
              </c:strCache>
            </c:strRef>
          </c:tx>
          <c:spPr>
            <a:solidFill>
              <a:schemeClr val="accent1">
                <a:lumMod val="60000"/>
              </a:schemeClr>
            </a:solidFill>
            <a:ln>
              <a:noFill/>
            </a:ln>
            <a:effectLst/>
          </c:spPr>
          <c:invertIfNegative val="0"/>
          <c:cat>
            <c:strRef>
              <c:f>'[1]Total IPFRs'!$A$36:$A$43</c:f>
              <c:strCache>
                <c:ptCount val="8"/>
                <c:pt idx="0">
                  <c:v>Aneurin Bevan </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'[1]Total IPFRs'!$I$36:$I$43</c:f>
              <c:numCache>
                <c:formatCode>General</c:formatCode>
                <c:ptCount val="8"/>
                <c:pt idx="0">
                  <c:v>41</c:v>
                </c:pt>
                <c:pt idx="1">
                  <c:v>39</c:v>
                </c:pt>
                <c:pt idx="2">
                  <c:v>40</c:v>
                </c:pt>
                <c:pt idx="3">
                  <c:v>26</c:v>
                </c:pt>
                <c:pt idx="4">
                  <c:v>27</c:v>
                </c:pt>
                <c:pt idx="5">
                  <c:v>189</c:v>
                </c:pt>
                <c:pt idx="6">
                  <c:v>14</c:v>
                </c:pt>
                <c:pt idx="7">
                  <c:v>16</c:v>
                </c:pt>
              </c:numCache>
            </c:numRef>
          </c:val>
          <c:extLst>
            <c:ext xmlns:c16="http://schemas.microsoft.com/office/drawing/2014/chart" uri="{C3380CC4-5D6E-409C-BE32-E72D297353CC}">
              <c16:uniqueId val="{00000006-6C99-421A-874F-C47AAC318174}"/>
            </c:ext>
          </c:extLst>
        </c:ser>
        <c:ser>
          <c:idx val="7"/>
          <c:order val="7"/>
          <c:tx>
            <c:strRef>
              <c:f>'S:\Welsh Medicines Partnership\IPFR\Annual Reports\Annual report 2024-25\Data and graphs\[Data and graphs 2024_25.xlsx]Total IPFRs'!$J$35</c:f>
              <c:strCache>
                <c:ptCount val="1"/>
                <c:pt idx="0">
                  <c:v>2024-2025</c:v>
                </c:pt>
              </c:strCache>
            </c:strRef>
          </c:tx>
          <c:spPr>
            <a:solidFill>
              <a:schemeClr val="accent2">
                <a:lumMod val="60000"/>
              </a:schemeClr>
            </a:solidFill>
            <a:ln>
              <a:noFill/>
            </a:ln>
            <a:effectLst/>
          </c:spPr>
          <c:invertIfNegative val="0"/>
          <c:cat>
            <c:strRef>
              <c:f>'[1]Total IPFRs'!$A$36:$A$43</c:f>
              <c:strCache>
                <c:ptCount val="8"/>
                <c:pt idx="0">
                  <c:v>Aneurin Bevan </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'[1]Total IPFRs'!$J$36:$J$43</c:f>
              <c:numCache>
                <c:formatCode>General</c:formatCode>
                <c:ptCount val="8"/>
                <c:pt idx="0">
                  <c:v>55</c:v>
                </c:pt>
                <c:pt idx="1">
                  <c:v>54</c:v>
                </c:pt>
                <c:pt idx="2">
                  <c:v>32</c:v>
                </c:pt>
                <c:pt idx="3">
                  <c:v>37</c:v>
                </c:pt>
                <c:pt idx="4">
                  <c:v>27</c:v>
                </c:pt>
                <c:pt idx="5">
                  <c:v>160</c:v>
                </c:pt>
                <c:pt idx="6">
                  <c:v>22</c:v>
                </c:pt>
                <c:pt idx="7">
                  <c:v>16</c:v>
                </c:pt>
              </c:numCache>
            </c:numRef>
          </c:val>
          <c:extLst>
            <c:ext xmlns:c16="http://schemas.microsoft.com/office/drawing/2014/chart" uri="{C3380CC4-5D6E-409C-BE32-E72D297353CC}">
              <c16:uniqueId val="{00000007-6C99-421A-874F-C47AAC318174}"/>
            </c:ext>
          </c:extLst>
        </c:ser>
        <c:dLbls>
          <c:showLegendKey val="0"/>
          <c:showVal val="0"/>
          <c:showCatName val="0"/>
          <c:showSerName val="0"/>
          <c:showPercent val="0"/>
          <c:showBubbleSize val="0"/>
        </c:dLbls>
        <c:gapWidth val="219"/>
        <c:overlap val="-27"/>
        <c:axId val="468076319"/>
        <c:axId val="607334735"/>
      </c:barChart>
      <c:catAx>
        <c:axId val="4680763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07334735"/>
        <c:crosses val="autoZero"/>
        <c:auto val="1"/>
        <c:lblAlgn val="ctr"/>
        <c:lblOffset val="100"/>
        <c:noMultiLvlLbl val="0"/>
      </c:catAx>
      <c:valAx>
        <c:axId val="60733473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a:t>Number of IPFRs</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8076319"/>
        <c:crosses val="autoZero"/>
        <c:crossBetween val="between"/>
      </c:valAx>
      <c:spPr>
        <a:noFill/>
        <a:ln>
          <a:noFill/>
        </a:ln>
        <a:effectLst/>
      </c:spPr>
    </c:plotArea>
    <c:legend>
      <c:legendPos val="b"/>
      <c:layout>
        <c:manualLayout>
          <c:xMode val="edge"/>
          <c:yMode val="edge"/>
          <c:x val="0"/>
          <c:y val="0.80842651651783748"/>
          <c:w val="1"/>
          <c:h val="0.1724194531549478"/>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7030A0"/>
            </a:solidFill>
            <a:ln>
              <a:noFill/>
            </a:ln>
            <a:effectLst/>
          </c:spPr>
          <c:invertIfNegative val="0"/>
          <c:cat>
            <c:strRef>
              <c:f>'Total IPFRs'!$L$82:$L$88</c:f>
              <c:strCache>
                <c:ptCount val="7"/>
                <c:pt idx="0">
                  <c:v>Swansea Bay</c:v>
                </c:pt>
                <c:pt idx="1">
                  <c:v>Cardiff and Vale</c:v>
                </c:pt>
                <c:pt idx="2">
                  <c:v>Hywel Dda</c:v>
                </c:pt>
                <c:pt idx="3">
                  <c:v>Betsi Cadwaladr</c:v>
                </c:pt>
                <c:pt idx="4">
                  <c:v>Cwm Taf Morgannwg</c:v>
                </c:pt>
                <c:pt idx="5">
                  <c:v>Aneurin Bevan </c:v>
                </c:pt>
                <c:pt idx="6">
                  <c:v>Powys</c:v>
                </c:pt>
              </c:strCache>
            </c:strRef>
          </c:cat>
          <c:val>
            <c:numRef>
              <c:f>'Total IPFRs'!$M$82:$M$88</c:f>
              <c:numCache>
                <c:formatCode>General</c:formatCode>
                <c:ptCount val="7"/>
                <c:pt idx="0">
                  <c:v>4.1640316154100399</c:v>
                </c:pt>
                <c:pt idx="1">
                  <c:v>6.3401113085791616</c:v>
                </c:pt>
                <c:pt idx="2">
                  <c:v>7.0059628528280733</c:v>
                </c:pt>
                <c:pt idx="3">
                  <c:v>7.8409165160194281</c:v>
                </c:pt>
                <c:pt idx="4">
                  <c:v>8.3286250340460679</c:v>
                </c:pt>
                <c:pt idx="5">
                  <c:v>9.2983310341096583</c:v>
                </c:pt>
                <c:pt idx="6">
                  <c:v>16.433362714193944</c:v>
                </c:pt>
              </c:numCache>
            </c:numRef>
          </c:val>
          <c:extLst>
            <c:ext xmlns:c16="http://schemas.microsoft.com/office/drawing/2014/chart" uri="{C3380CC4-5D6E-409C-BE32-E72D297353CC}">
              <c16:uniqueId val="{00000000-9DB0-4671-854B-4FBDBBB3C12F}"/>
            </c:ext>
          </c:extLst>
        </c:ser>
        <c:dLbls>
          <c:showLegendKey val="0"/>
          <c:showVal val="0"/>
          <c:showCatName val="0"/>
          <c:showSerName val="0"/>
          <c:showPercent val="0"/>
          <c:showBubbleSize val="0"/>
        </c:dLbls>
        <c:gapWidth val="182"/>
        <c:axId val="1146444943"/>
        <c:axId val="1146460303"/>
      </c:barChart>
      <c:catAx>
        <c:axId val="114644494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146460303"/>
        <c:crosses val="autoZero"/>
        <c:auto val="1"/>
        <c:lblAlgn val="ctr"/>
        <c:lblOffset val="100"/>
        <c:noMultiLvlLbl val="0"/>
      </c:catAx>
      <c:valAx>
        <c:axId val="114646030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a:t>IPFRs per 100,000 population</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146444943"/>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1"/>
          <c:order val="1"/>
          <c:tx>
            <c:strRef>
              <c:f>Medicines!$A$4</c:f>
              <c:strCache>
                <c:ptCount val="1"/>
                <c:pt idx="0">
                  <c:v>Cancer medicines</c:v>
                </c:pt>
              </c:strCache>
            </c:strRef>
          </c:tx>
          <c:spPr>
            <a:solidFill>
              <a:schemeClr val="accent2"/>
            </a:solidFill>
            <a:ln>
              <a:noFill/>
            </a:ln>
            <a:effectLst/>
          </c:spPr>
          <c:invertIfNegative val="0"/>
          <c:cat>
            <c:strRef>
              <c:f>Medicines!$C$1:$J$1</c:f>
              <c:strCache>
                <c:ptCount val="8"/>
                <c:pt idx="0">
                  <c:v>2017-2018</c:v>
                </c:pt>
                <c:pt idx="1">
                  <c:v>2018-2019</c:v>
                </c:pt>
                <c:pt idx="2">
                  <c:v>2019-2020</c:v>
                </c:pt>
                <c:pt idx="3">
                  <c:v>2020-2021</c:v>
                </c:pt>
                <c:pt idx="4">
                  <c:v>2021-2022</c:v>
                </c:pt>
                <c:pt idx="5">
                  <c:v>2022-2023</c:v>
                </c:pt>
                <c:pt idx="6">
                  <c:v>2023-2024</c:v>
                </c:pt>
                <c:pt idx="7">
                  <c:v>2024-2025</c:v>
                </c:pt>
              </c:strCache>
            </c:strRef>
          </c:cat>
          <c:val>
            <c:numRef>
              <c:f>Medicines!$C$4:$J$4</c:f>
              <c:numCache>
                <c:formatCode>General</c:formatCode>
                <c:ptCount val="8"/>
                <c:pt idx="0">
                  <c:v>69</c:v>
                </c:pt>
                <c:pt idx="1">
                  <c:v>44</c:v>
                </c:pt>
                <c:pt idx="2">
                  <c:v>38</c:v>
                </c:pt>
                <c:pt idx="3">
                  <c:v>54</c:v>
                </c:pt>
                <c:pt idx="4">
                  <c:v>63</c:v>
                </c:pt>
                <c:pt idx="5">
                  <c:v>73</c:v>
                </c:pt>
                <c:pt idx="6">
                  <c:v>127</c:v>
                </c:pt>
                <c:pt idx="7">
                  <c:v>100</c:v>
                </c:pt>
              </c:numCache>
            </c:numRef>
          </c:val>
          <c:extLst>
            <c:ext xmlns:c16="http://schemas.microsoft.com/office/drawing/2014/chart" uri="{C3380CC4-5D6E-409C-BE32-E72D297353CC}">
              <c16:uniqueId val="{00000000-A065-4A26-B783-B2951D41A5C9}"/>
            </c:ext>
          </c:extLst>
        </c:ser>
        <c:ser>
          <c:idx val="2"/>
          <c:order val="2"/>
          <c:tx>
            <c:strRef>
              <c:f>Medicines!$A$5</c:f>
              <c:strCache>
                <c:ptCount val="1"/>
                <c:pt idx="0">
                  <c:v>Non-cancer medicines</c:v>
                </c:pt>
              </c:strCache>
            </c:strRef>
          </c:tx>
          <c:spPr>
            <a:solidFill>
              <a:schemeClr val="accent3"/>
            </a:solidFill>
            <a:ln>
              <a:noFill/>
            </a:ln>
            <a:effectLst/>
          </c:spPr>
          <c:invertIfNegative val="0"/>
          <c:cat>
            <c:strRef>
              <c:f>Medicines!$C$1:$J$1</c:f>
              <c:strCache>
                <c:ptCount val="8"/>
                <c:pt idx="0">
                  <c:v>2017-2018</c:v>
                </c:pt>
                <c:pt idx="1">
                  <c:v>2018-2019</c:v>
                </c:pt>
                <c:pt idx="2">
                  <c:v>2019-2020</c:v>
                </c:pt>
                <c:pt idx="3">
                  <c:v>2020-2021</c:v>
                </c:pt>
                <c:pt idx="4">
                  <c:v>2021-2022</c:v>
                </c:pt>
                <c:pt idx="5">
                  <c:v>2022-2023</c:v>
                </c:pt>
                <c:pt idx="6">
                  <c:v>2023-2024</c:v>
                </c:pt>
                <c:pt idx="7">
                  <c:v>2024-2025</c:v>
                </c:pt>
              </c:strCache>
            </c:strRef>
          </c:cat>
          <c:val>
            <c:numRef>
              <c:f>Medicines!$C$5:$J$5</c:f>
              <c:numCache>
                <c:formatCode>General</c:formatCode>
                <c:ptCount val="8"/>
                <c:pt idx="0">
                  <c:v>84</c:v>
                </c:pt>
                <c:pt idx="1">
                  <c:v>57</c:v>
                </c:pt>
                <c:pt idx="2">
                  <c:v>93</c:v>
                </c:pt>
                <c:pt idx="3">
                  <c:v>87</c:v>
                </c:pt>
                <c:pt idx="4">
                  <c:v>90</c:v>
                </c:pt>
                <c:pt idx="5">
                  <c:v>88</c:v>
                </c:pt>
                <c:pt idx="6">
                  <c:v>107</c:v>
                </c:pt>
                <c:pt idx="7">
                  <c:v>153</c:v>
                </c:pt>
              </c:numCache>
            </c:numRef>
          </c:val>
          <c:extLst>
            <c:ext xmlns:c16="http://schemas.microsoft.com/office/drawing/2014/chart" uri="{C3380CC4-5D6E-409C-BE32-E72D297353CC}">
              <c16:uniqueId val="{00000001-A065-4A26-B783-B2951D41A5C9}"/>
            </c:ext>
          </c:extLst>
        </c:ser>
        <c:dLbls>
          <c:showLegendKey val="0"/>
          <c:showVal val="0"/>
          <c:showCatName val="0"/>
          <c:showSerName val="0"/>
          <c:showPercent val="0"/>
          <c:showBubbleSize val="0"/>
        </c:dLbls>
        <c:gapWidth val="219"/>
        <c:overlap val="100"/>
        <c:axId val="1070205439"/>
        <c:axId val="1069542671"/>
      </c:barChart>
      <c:lineChart>
        <c:grouping val="standard"/>
        <c:varyColors val="0"/>
        <c:ser>
          <c:idx val="0"/>
          <c:order val="0"/>
          <c:tx>
            <c:strRef>
              <c:f>Medicines!$A$3</c:f>
              <c:strCache>
                <c:ptCount val="1"/>
                <c:pt idx="0">
                  <c:v>Percentage approved</c:v>
                </c:pt>
              </c:strCache>
            </c:strRef>
          </c:tx>
          <c:spPr>
            <a:ln w="28575" cap="rnd">
              <a:solidFill>
                <a:schemeClr val="accent1"/>
              </a:solidFill>
              <a:round/>
            </a:ln>
            <a:effectLst/>
          </c:spPr>
          <c:marker>
            <c:symbol val="none"/>
          </c:marker>
          <c:cat>
            <c:strRef>
              <c:f>Medicines!$C$1:$J$1</c:f>
              <c:strCache>
                <c:ptCount val="8"/>
                <c:pt idx="0">
                  <c:v>2017-2018</c:v>
                </c:pt>
                <c:pt idx="1">
                  <c:v>2018-2019</c:v>
                </c:pt>
                <c:pt idx="2">
                  <c:v>2019-2020</c:v>
                </c:pt>
                <c:pt idx="3">
                  <c:v>2020-2021</c:v>
                </c:pt>
                <c:pt idx="4">
                  <c:v>2021-2022</c:v>
                </c:pt>
                <c:pt idx="5">
                  <c:v>2022-2023</c:v>
                </c:pt>
                <c:pt idx="6">
                  <c:v>2023-2024</c:v>
                </c:pt>
                <c:pt idx="7">
                  <c:v>2024-2025</c:v>
                </c:pt>
              </c:strCache>
            </c:strRef>
          </c:cat>
          <c:val>
            <c:numRef>
              <c:f>Medicines!$C$3:$J$3</c:f>
              <c:numCache>
                <c:formatCode>General</c:formatCode>
                <c:ptCount val="8"/>
                <c:pt idx="0">
                  <c:v>66.666666666666657</c:v>
                </c:pt>
                <c:pt idx="1">
                  <c:v>71.287128712871279</c:v>
                </c:pt>
                <c:pt idx="2">
                  <c:v>77.862595419847324</c:v>
                </c:pt>
                <c:pt idx="3">
                  <c:v>76.595699999999994</c:v>
                </c:pt>
                <c:pt idx="4">
                  <c:v>79.738600000000005</c:v>
                </c:pt>
                <c:pt idx="5">
                  <c:v>85.093199999999996</c:v>
                </c:pt>
                <c:pt idx="6">
                  <c:v>80.932199999999995</c:v>
                </c:pt>
                <c:pt idx="7">
                  <c:v>83.399199999999993</c:v>
                </c:pt>
              </c:numCache>
            </c:numRef>
          </c:val>
          <c:smooth val="0"/>
          <c:extLst>
            <c:ext xmlns:c16="http://schemas.microsoft.com/office/drawing/2014/chart" uri="{C3380CC4-5D6E-409C-BE32-E72D297353CC}">
              <c16:uniqueId val="{00000002-A065-4A26-B783-B2951D41A5C9}"/>
            </c:ext>
          </c:extLst>
        </c:ser>
        <c:dLbls>
          <c:showLegendKey val="0"/>
          <c:showVal val="0"/>
          <c:showCatName val="0"/>
          <c:showSerName val="0"/>
          <c:showPercent val="0"/>
          <c:showBubbleSize val="0"/>
        </c:dLbls>
        <c:marker val="1"/>
        <c:smooth val="0"/>
        <c:axId val="1070213039"/>
        <c:axId val="1069543087"/>
      </c:lineChart>
      <c:catAx>
        <c:axId val="10702054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069542671"/>
        <c:crosses val="autoZero"/>
        <c:auto val="1"/>
        <c:lblAlgn val="ctr"/>
        <c:lblOffset val="100"/>
        <c:noMultiLvlLbl val="0"/>
      </c:catAx>
      <c:valAx>
        <c:axId val="106954267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b="0" i="0" baseline="0">
                    <a:effectLst/>
                  </a:rPr>
                  <a:t>Number of IPFRs for medicines</a:t>
                </a:r>
                <a:endParaRPr lang="en-GB" sz="1800">
                  <a:effectLst/>
                </a:endParaRPr>
              </a:p>
            </c:rich>
          </c:tx>
          <c:layout>
            <c:manualLayout>
              <c:xMode val="edge"/>
              <c:yMode val="edge"/>
              <c:x val="1.2441679626749611E-2"/>
              <c:y val="0.30332361020216686"/>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070205439"/>
        <c:crosses val="autoZero"/>
        <c:crossBetween val="between"/>
      </c:valAx>
      <c:valAx>
        <c:axId val="1069543087"/>
        <c:scaling>
          <c:orientation val="minMax"/>
          <c:max val="100"/>
        </c:scaling>
        <c:delete val="0"/>
        <c:axPos val="r"/>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b="0" i="0" baseline="0">
                    <a:effectLst/>
                  </a:rPr>
                  <a:t>Percentrage of IPFRs for medicines approved</a:t>
                </a:r>
                <a:endParaRPr lang="en-GB" sz="1800">
                  <a:effectLst/>
                </a:endParaRPr>
              </a:p>
            </c:rich>
          </c:tx>
          <c:layout>
            <c:manualLayout>
              <c:xMode val="edge"/>
              <c:yMode val="edge"/>
              <c:x val="0.94027333871421148"/>
              <c:y val="0.18586656225186535"/>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070213039"/>
        <c:crosses val="max"/>
        <c:crossBetween val="between"/>
      </c:valAx>
      <c:catAx>
        <c:axId val="1070213039"/>
        <c:scaling>
          <c:orientation val="minMax"/>
        </c:scaling>
        <c:delete val="1"/>
        <c:axPos val="b"/>
        <c:numFmt formatCode="General" sourceLinked="1"/>
        <c:majorTickMark val="out"/>
        <c:minorTickMark val="none"/>
        <c:tickLblPos val="nextTo"/>
        <c:crossAx val="1069543087"/>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980887977214037E-2"/>
          <c:y val="0.12842026981126264"/>
          <c:w val="0.9203572787097265"/>
          <c:h val="0.47742832204714963"/>
        </c:manualLayout>
      </c:layout>
      <c:barChart>
        <c:barDir val="col"/>
        <c:grouping val="clustered"/>
        <c:varyColors val="0"/>
        <c:ser>
          <c:idx val="0"/>
          <c:order val="0"/>
          <c:tx>
            <c:strRef>
              <c:f>Medicines!$C$31</c:f>
              <c:strCache>
                <c:ptCount val="1"/>
                <c:pt idx="0">
                  <c:v>2017-2018</c:v>
                </c:pt>
              </c:strCache>
            </c:strRef>
          </c:tx>
          <c:spPr>
            <a:solidFill>
              <a:schemeClr val="accent1"/>
            </a:solidFill>
            <a:ln>
              <a:noFill/>
            </a:ln>
            <a:effectLst/>
          </c:spPr>
          <c:invertIfNegative val="0"/>
          <c:cat>
            <c:strRef>
              <c:f>Medicines!$A$32:$A$39</c:f>
              <c:strCache>
                <c:ptCount val="8"/>
                <c:pt idx="0">
                  <c:v>Aneurin Bevan</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Medicines!$C$32:$C$39</c:f>
              <c:numCache>
                <c:formatCode>General</c:formatCode>
                <c:ptCount val="8"/>
                <c:pt idx="0">
                  <c:v>39</c:v>
                </c:pt>
                <c:pt idx="1">
                  <c:v>8</c:v>
                </c:pt>
                <c:pt idx="2">
                  <c:v>21</c:v>
                </c:pt>
                <c:pt idx="3">
                  <c:v>9</c:v>
                </c:pt>
                <c:pt idx="4">
                  <c:v>28</c:v>
                </c:pt>
                <c:pt idx="5">
                  <c:v>20</c:v>
                </c:pt>
                <c:pt idx="6">
                  <c:v>12</c:v>
                </c:pt>
                <c:pt idx="7">
                  <c:v>16</c:v>
                </c:pt>
              </c:numCache>
            </c:numRef>
          </c:val>
          <c:extLst>
            <c:ext xmlns:c16="http://schemas.microsoft.com/office/drawing/2014/chart" uri="{C3380CC4-5D6E-409C-BE32-E72D297353CC}">
              <c16:uniqueId val="{00000000-948B-416A-A27A-B0E816017FBB}"/>
            </c:ext>
          </c:extLst>
        </c:ser>
        <c:ser>
          <c:idx val="1"/>
          <c:order val="1"/>
          <c:tx>
            <c:strRef>
              <c:f>Medicines!$D$31</c:f>
              <c:strCache>
                <c:ptCount val="1"/>
                <c:pt idx="0">
                  <c:v>2018-2019</c:v>
                </c:pt>
              </c:strCache>
            </c:strRef>
          </c:tx>
          <c:spPr>
            <a:solidFill>
              <a:schemeClr val="accent2"/>
            </a:solidFill>
            <a:ln>
              <a:noFill/>
            </a:ln>
            <a:effectLst/>
          </c:spPr>
          <c:invertIfNegative val="0"/>
          <c:cat>
            <c:strRef>
              <c:f>Medicines!$A$32:$A$39</c:f>
              <c:strCache>
                <c:ptCount val="8"/>
                <c:pt idx="0">
                  <c:v>Aneurin Bevan</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Medicines!$D$32:$D$39</c:f>
              <c:numCache>
                <c:formatCode>General</c:formatCode>
                <c:ptCount val="8"/>
                <c:pt idx="0">
                  <c:v>19</c:v>
                </c:pt>
                <c:pt idx="1">
                  <c:v>11</c:v>
                </c:pt>
                <c:pt idx="2">
                  <c:v>15</c:v>
                </c:pt>
                <c:pt idx="3">
                  <c:v>5</c:v>
                </c:pt>
                <c:pt idx="4">
                  <c:v>11</c:v>
                </c:pt>
                <c:pt idx="5">
                  <c:v>22</c:v>
                </c:pt>
                <c:pt idx="6">
                  <c:v>4</c:v>
                </c:pt>
                <c:pt idx="7">
                  <c:v>14</c:v>
                </c:pt>
              </c:numCache>
            </c:numRef>
          </c:val>
          <c:extLst>
            <c:ext xmlns:c16="http://schemas.microsoft.com/office/drawing/2014/chart" uri="{C3380CC4-5D6E-409C-BE32-E72D297353CC}">
              <c16:uniqueId val="{00000001-948B-416A-A27A-B0E816017FBB}"/>
            </c:ext>
          </c:extLst>
        </c:ser>
        <c:ser>
          <c:idx val="2"/>
          <c:order val="2"/>
          <c:tx>
            <c:strRef>
              <c:f>Medicines!$E$31</c:f>
              <c:strCache>
                <c:ptCount val="1"/>
                <c:pt idx="0">
                  <c:v>2019-2020</c:v>
                </c:pt>
              </c:strCache>
            </c:strRef>
          </c:tx>
          <c:spPr>
            <a:solidFill>
              <a:schemeClr val="accent3"/>
            </a:solidFill>
            <a:ln>
              <a:noFill/>
            </a:ln>
            <a:effectLst/>
          </c:spPr>
          <c:invertIfNegative val="0"/>
          <c:cat>
            <c:strRef>
              <c:f>Medicines!$A$32:$A$39</c:f>
              <c:strCache>
                <c:ptCount val="8"/>
                <c:pt idx="0">
                  <c:v>Aneurin Bevan</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Medicines!$E$32:$E$39</c:f>
              <c:numCache>
                <c:formatCode>General</c:formatCode>
                <c:ptCount val="8"/>
                <c:pt idx="0">
                  <c:v>17</c:v>
                </c:pt>
                <c:pt idx="1">
                  <c:v>21</c:v>
                </c:pt>
                <c:pt idx="2">
                  <c:v>22</c:v>
                </c:pt>
                <c:pt idx="3">
                  <c:v>11</c:v>
                </c:pt>
                <c:pt idx="4">
                  <c:v>19</c:v>
                </c:pt>
                <c:pt idx="5">
                  <c:v>24</c:v>
                </c:pt>
                <c:pt idx="6">
                  <c:v>9</c:v>
                </c:pt>
                <c:pt idx="7">
                  <c:v>8</c:v>
                </c:pt>
              </c:numCache>
            </c:numRef>
          </c:val>
          <c:extLst>
            <c:ext xmlns:c16="http://schemas.microsoft.com/office/drawing/2014/chart" uri="{C3380CC4-5D6E-409C-BE32-E72D297353CC}">
              <c16:uniqueId val="{00000002-948B-416A-A27A-B0E816017FBB}"/>
            </c:ext>
          </c:extLst>
        </c:ser>
        <c:ser>
          <c:idx val="3"/>
          <c:order val="3"/>
          <c:tx>
            <c:strRef>
              <c:f>Medicines!$F$31</c:f>
              <c:strCache>
                <c:ptCount val="1"/>
                <c:pt idx="0">
                  <c:v>2020-2021</c:v>
                </c:pt>
              </c:strCache>
            </c:strRef>
          </c:tx>
          <c:spPr>
            <a:solidFill>
              <a:schemeClr val="accent4"/>
            </a:solidFill>
            <a:ln>
              <a:noFill/>
            </a:ln>
            <a:effectLst/>
          </c:spPr>
          <c:invertIfNegative val="0"/>
          <c:cat>
            <c:strRef>
              <c:f>Medicines!$A$32:$A$39</c:f>
              <c:strCache>
                <c:ptCount val="8"/>
                <c:pt idx="0">
                  <c:v>Aneurin Bevan</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Medicines!$F$32:$F$39</c:f>
              <c:numCache>
                <c:formatCode>General</c:formatCode>
                <c:ptCount val="8"/>
                <c:pt idx="0">
                  <c:v>29</c:v>
                </c:pt>
                <c:pt idx="1">
                  <c:v>26</c:v>
                </c:pt>
                <c:pt idx="2">
                  <c:v>16</c:v>
                </c:pt>
                <c:pt idx="3">
                  <c:v>23</c:v>
                </c:pt>
                <c:pt idx="4">
                  <c:v>7</c:v>
                </c:pt>
                <c:pt idx="5">
                  <c:v>21</c:v>
                </c:pt>
                <c:pt idx="6">
                  <c:v>15</c:v>
                </c:pt>
                <c:pt idx="7">
                  <c:v>4</c:v>
                </c:pt>
              </c:numCache>
            </c:numRef>
          </c:val>
          <c:extLst>
            <c:ext xmlns:c16="http://schemas.microsoft.com/office/drawing/2014/chart" uri="{C3380CC4-5D6E-409C-BE32-E72D297353CC}">
              <c16:uniqueId val="{00000003-948B-416A-A27A-B0E816017FBB}"/>
            </c:ext>
          </c:extLst>
        </c:ser>
        <c:ser>
          <c:idx val="4"/>
          <c:order val="4"/>
          <c:tx>
            <c:strRef>
              <c:f>Medicines!$G$31</c:f>
              <c:strCache>
                <c:ptCount val="1"/>
                <c:pt idx="0">
                  <c:v>2021-2022</c:v>
                </c:pt>
              </c:strCache>
            </c:strRef>
          </c:tx>
          <c:spPr>
            <a:solidFill>
              <a:schemeClr val="accent5"/>
            </a:solidFill>
            <a:ln>
              <a:noFill/>
            </a:ln>
            <a:effectLst/>
          </c:spPr>
          <c:invertIfNegative val="0"/>
          <c:cat>
            <c:strRef>
              <c:f>Medicines!$A$32:$A$39</c:f>
              <c:strCache>
                <c:ptCount val="8"/>
                <c:pt idx="0">
                  <c:v>Aneurin Bevan</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Medicines!$G$32:$G$39</c:f>
              <c:numCache>
                <c:formatCode>General</c:formatCode>
                <c:ptCount val="8"/>
                <c:pt idx="0">
                  <c:v>34</c:v>
                </c:pt>
                <c:pt idx="1">
                  <c:v>28</c:v>
                </c:pt>
                <c:pt idx="2">
                  <c:v>14</c:v>
                </c:pt>
                <c:pt idx="3">
                  <c:v>18</c:v>
                </c:pt>
                <c:pt idx="4">
                  <c:v>19</c:v>
                </c:pt>
                <c:pt idx="5">
                  <c:v>23</c:v>
                </c:pt>
                <c:pt idx="6">
                  <c:v>12</c:v>
                </c:pt>
                <c:pt idx="7">
                  <c:v>5</c:v>
                </c:pt>
              </c:numCache>
            </c:numRef>
          </c:val>
          <c:extLst>
            <c:ext xmlns:c16="http://schemas.microsoft.com/office/drawing/2014/chart" uri="{C3380CC4-5D6E-409C-BE32-E72D297353CC}">
              <c16:uniqueId val="{00000004-948B-416A-A27A-B0E816017FBB}"/>
            </c:ext>
          </c:extLst>
        </c:ser>
        <c:ser>
          <c:idx val="5"/>
          <c:order val="5"/>
          <c:tx>
            <c:strRef>
              <c:f>Medicines!$H$31</c:f>
              <c:strCache>
                <c:ptCount val="1"/>
                <c:pt idx="0">
                  <c:v>2022-2023</c:v>
                </c:pt>
              </c:strCache>
            </c:strRef>
          </c:tx>
          <c:spPr>
            <a:solidFill>
              <a:schemeClr val="accent6"/>
            </a:solidFill>
            <a:ln>
              <a:noFill/>
            </a:ln>
            <a:effectLst/>
          </c:spPr>
          <c:invertIfNegative val="0"/>
          <c:cat>
            <c:strRef>
              <c:f>Medicines!$A$32:$A$39</c:f>
              <c:strCache>
                <c:ptCount val="8"/>
                <c:pt idx="0">
                  <c:v>Aneurin Bevan</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Medicines!$H$32:$H$39</c:f>
              <c:numCache>
                <c:formatCode>General</c:formatCode>
                <c:ptCount val="8"/>
                <c:pt idx="0">
                  <c:v>32</c:v>
                </c:pt>
                <c:pt idx="1">
                  <c:v>23</c:v>
                </c:pt>
                <c:pt idx="2">
                  <c:v>20</c:v>
                </c:pt>
                <c:pt idx="3">
                  <c:v>17</c:v>
                </c:pt>
                <c:pt idx="4">
                  <c:v>20</c:v>
                </c:pt>
                <c:pt idx="5">
                  <c:v>20</c:v>
                </c:pt>
                <c:pt idx="6">
                  <c:v>15</c:v>
                </c:pt>
                <c:pt idx="7">
                  <c:v>14</c:v>
                </c:pt>
              </c:numCache>
            </c:numRef>
          </c:val>
          <c:extLst>
            <c:ext xmlns:c16="http://schemas.microsoft.com/office/drawing/2014/chart" uri="{C3380CC4-5D6E-409C-BE32-E72D297353CC}">
              <c16:uniqueId val="{00000005-948B-416A-A27A-B0E816017FBB}"/>
            </c:ext>
          </c:extLst>
        </c:ser>
        <c:ser>
          <c:idx val="6"/>
          <c:order val="6"/>
          <c:tx>
            <c:strRef>
              <c:f>Medicines!$I$31</c:f>
              <c:strCache>
                <c:ptCount val="1"/>
                <c:pt idx="0">
                  <c:v>2023-2024</c:v>
                </c:pt>
              </c:strCache>
            </c:strRef>
          </c:tx>
          <c:spPr>
            <a:solidFill>
              <a:schemeClr val="accent1">
                <a:lumMod val="60000"/>
              </a:schemeClr>
            </a:solidFill>
            <a:ln>
              <a:noFill/>
            </a:ln>
            <a:effectLst/>
          </c:spPr>
          <c:invertIfNegative val="0"/>
          <c:cat>
            <c:strRef>
              <c:f>Medicines!$A$32:$A$39</c:f>
              <c:strCache>
                <c:ptCount val="8"/>
                <c:pt idx="0">
                  <c:v>Aneurin Bevan</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Medicines!$I$32:$I$39</c:f>
              <c:numCache>
                <c:formatCode>General</c:formatCode>
                <c:ptCount val="8"/>
                <c:pt idx="0">
                  <c:v>34</c:v>
                </c:pt>
                <c:pt idx="1">
                  <c:v>38</c:v>
                </c:pt>
                <c:pt idx="2">
                  <c:v>36</c:v>
                </c:pt>
                <c:pt idx="3">
                  <c:v>24</c:v>
                </c:pt>
                <c:pt idx="4">
                  <c:v>23</c:v>
                </c:pt>
                <c:pt idx="5">
                  <c:v>50</c:v>
                </c:pt>
                <c:pt idx="6">
                  <c:v>13</c:v>
                </c:pt>
                <c:pt idx="7">
                  <c:v>16</c:v>
                </c:pt>
              </c:numCache>
            </c:numRef>
          </c:val>
          <c:extLst>
            <c:ext xmlns:c16="http://schemas.microsoft.com/office/drawing/2014/chart" uri="{C3380CC4-5D6E-409C-BE32-E72D297353CC}">
              <c16:uniqueId val="{00000006-948B-416A-A27A-B0E816017FBB}"/>
            </c:ext>
          </c:extLst>
        </c:ser>
        <c:ser>
          <c:idx val="7"/>
          <c:order val="7"/>
          <c:tx>
            <c:strRef>
              <c:f>Medicines!$J$31</c:f>
              <c:strCache>
                <c:ptCount val="1"/>
                <c:pt idx="0">
                  <c:v>2024-2025</c:v>
                </c:pt>
              </c:strCache>
            </c:strRef>
          </c:tx>
          <c:spPr>
            <a:solidFill>
              <a:schemeClr val="accent2">
                <a:lumMod val="60000"/>
              </a:schemeClr>
            </a:solidFill>
            <a:ln>
              <a:noFill/>
            </a:ln>
            <a:effectLst/>
          </c:spPr>
          <c:invertIfNegative val="0"/>
          <c:cat>
            <c:strRef>
              <c:f>Medicines!$A$32:$A$39</c:f>
              <c:strCache>
                <c:ptCount val="8"/>
                <c:pt idx="0">
                  <c:v>Aneurin Bevan</c:v>
                </c:pt>
                <c:pt idx="1">
                  <c:v>Betsi Cadwaladr</c:v>
                </c:pt>
                <c:pt idx="2">
                  <c:v>Cardiff and Vale</c:v>
                </c:pt>
                <c:pt idx="3">
                  <c:v>Cwm Taf Morgannwg</c:v>
                </c:pt>
                <c:pt idx="4">
                  <c:v>Hywel Dda</c:v>
                </c:pt>
                <c:pt idx="5">
                  <c:v>NHS Wales Joint Commissioning Committee</c:v>
                </c:pt>
                <c:pt idx="6">
                  <c:v>Powys</c:v>
                </c:pt>
                <c:pt idx="7">
                  <c:v>Swansea Bay</c:v>
                </c:pt>
              </c:strCache>
            </c:strRef>
          </c:cat>
          <c:val>
            <c:numRef>
              <c:f>Medicines!$J$32:$J$39</c:f>
              <c:numCache>
                <c:formatCode>General</c:formatCode>
                <c:ptCount val="8"/>
                <c:pt idx="0">
                  <c:v>41</c:v>
                </c:pt>
                <c:pt idx="1">
                  <c:v>51</c:v>
                </c:pt>
                <c:pt idx="2">
                  <c:v>30</c:v>
                </c:pt>
                <c:pt idx="3">
                  <c:v>29</c:v>
                </c:pt>
                <c:pt idx="4">
                  <c:v>27</c:v>
                </c:pt>
                <c:pt idx="5">
                  <c:v>42</c:v>
                </c:pt>
                <c:pt idx="6">
                  <c:v>19</c:v>
                </c:pt>
                <c:pt idx="7">
                  <c:v>14</c:v>
                </c:pt>
              </c:numCache>
            </c:numRef>
          </c:val>
          <c:extLst>
            <c:ext xmlns:c16="http://schemas.microsoft.com/office/drawing/2014/chart" uri="{C3380CC4-5D6E-409C-BE32-E72D297353CC}">
              <c16:uniqueId val="{00000007-948B-416A-A27A-B0E816017FBB}"/>
            </c:ext>
          </c:extLst>
        </c:ser>
        <c:dLbls>
          <c:showLegendKey val="0"/>
          <c:showVal val="0"/>
          <c:showCatName val="0"/>
          <c:showSerName val="0"/>
          <c:showPercent val="0"/>
          <c:showBubbleSize val="0"/>
        </c:dLbls>
        <c:gapWidth val="219"/>
        <c:overlap val="-27"/>
        <c:axId val="1198479743"/>
        <c:axId val="1076069903"/>
      </c:barChart>
      <c:catAx>
        <c:axId val="11984797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076069903"/>
        <c:crosses val="autoZero"/>
        <c:auto val="1"/>
        <c:lblAlgn val="ctr"/>
        <c:lblOffset val="100"/>
        <c:noMultiLvlLbl val="0"/>
      </c:catAx>
      <c:valAx>
        <c:axId val="107606990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b="0" i="0" baseline="0">
                    <a:effectLst/>
                  </a:rPr>
                  <a:t>Number of IPFRs for medicines</a:t>
                </a:r>
                <a:endParaRPr lang="en-GB" sz="1800">
                  <a:effectLst/>
                </a:endParaRPr>
              </a:p>
            </c:rich>
          </c:tx>
          <c:layout>
            <c:manualLayout>
              <c:xMode val="edge"/>
              <c:yMode val="edge"/>
              <c:x val="1.2230661595339162E-2"/>
              <c:y val="7.0047419897052349E-2"/>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8479743"/>
        <c:crosses val="autoZero"/>
        <c:crossBetween val="between"/>
      </c:valAx>
      <c:spPr>
        <a:noFill/>
        <a:ln>
          <a:noFill/>
        </a:ln>
        <a:effectLst/>
      </c:spPr>
    </c:plotArea>
    <c:legend>
      <c:legendPos val="b"/>
      <c:layout>
        <c:manualLayout>
          <c:xMode val="edge"/>
          <c:yMode val="edge"/>
          <c:x val="1.722883373240507E-2"/>
          <c:y val="0.85987482470908949"/>
          <c:w val="0.96636616075164516"/>
          <c:h val="0.10802010783809486"/>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'Non medicines'!$A$2</c:f>
              <c:strCache>
                <c:ptCount val="1"/>
                <c:pt idx="0">
                  <c:v>Total IPFR for non-medicines</c:v>
                </c:pt>
              </c:strCache>
            </c:strRef>
          </c:tx>
          <c:spPr>
            <a:solidFill>
              <a:schemeClr val="accent1"/>
            </a:solidFill>
            <a:ln>
              <a:noFill/>
            </a:ln>
            <a:effectLst/>
          </c:spPr>
          <c:invertIfNegative val="0"/>
          <c:cat>
            <c:strRef>
              <c:f>'Non medicines'!$C$1:$J$1</c:f>
              <c:strCache>
                <c:ptCount val="8"/>
                <c:pt idx="0">
                  <c:v>2017-2018</c:v>
                </c:pt>
                <c:pt idx="1">
                  <c:v>2018-2019</c:v>
                </c:pt>
                <c:pt idx="2">
                  <c:v>2019-2020</c:v>
                </c:pt>
                <c:pt idx="3">
                  <c:v>2020-2021</c:v>
                </c:pt>
                <c:pt idx="4">
                  <c:v>2021-2022</c:v>
                </c:pt>
                <c:pt idx="5">
                  <c:v>2022-2023</c:v>
                </c:pt>
                <c:pt idx="6">
                  <c:v>2023-2024</c:v>
                </c:pt>
                <c:pt idx="7">
                  <c:v>2024-2025</c:v>
                </c:pt>
              </c:strCache>
            </c:strRef>
          </c:cat>
          <c:val>
            <c:numRef>
              <c:f>'Non medicines'!$C$2:$J$2</c:f>
              <c:numCache>
                <c:formatCode>General</c:formatCode>
                <c:ptCount val="8"/>
                <c:pt idx="0">
                  <c:v>230</c:v>
                </c:pt>
                <c:pt idx="1">
                  <c:v>258</c:v>
                </c:pt>
                <c:pt idx="2">
                  <c:v>160</c:v>
                </c:pt>
                <c:pt idx="3">
                  <c:v>190</c:v>
                </c:pt>
                <c:pt idx="4">
                  <c:v>171</c:v>
                </c:pt>
                <c:pt idx="5">
                  <c:v>181</c:v>
                </c:pt>
                <c:pt idx="6">
                  <c:v>159</c:v>
                </c:pt>
                <c:pt idx="7">
                  <c:v>150</c:v>
                </c:pt>
              </c:numCache>
            </c:numRef>
          </c:val>
          <c:extLst>
            <c:ext xmlns:c16="http://schemas.microsoft.com/office/drawing/2014/chart" uri="{C3380CC4-5D6E-409C-BE32-E72D297353CC}">
              <c16:uniqueId val="{00000000-9871-4056-B8FD-4DCDBF4A6A10}"/>
            </c:ext>
          </c:extLst>
        </c:ser>
        <c:dLbls>
          <c:showLegendKey val="0"/>
          <c:showVal val="0"/>
          <c:showCatName val="0"/>
          <c:showSerName val="0"/>
          <c:showPercent val="0"/>
          <c:showBubbleSize val="0"/>
        </c:dLbls>
        <c:gapWidth val="150"/>
        <c:axId val="357986800"/>
        <c:axId val="357987360"/>
      </c:barChart>
      <c:lineChart>
        <c:grouping val="standard"/>
        <c:varyColors val="0"/>
        <c:ser>
          <c:idx val="2"/>
          <c:order val="2"/>
          <c:tx>
            <c:strRef>
              <c:f>'Non medicines'!$A$4</c:f>
              <c:strCache>
                <c:ptCount val="1"/>
                <c:pt idx="0">
                  <c:v>Percentage approved</c:v>
                </c:pt>
              </c:strCache>
            </c:strRef>
          </c:tx>
          <c:spPr>
            <a:ln w="28575" cap="rnd">
              <a:solidFill>
                <a:schemeClr val="accent3"/>
              </a:solidFill>
              <a:round/>
            </a:ln>
            <a:effectLst/>
          </c:spPr>
          <c:marker>
            <c:symbol val="none"/>
          </c:marker>
          <c:cat>
            <c:strRef>
              <c:f>'Non medicines'!$C$1:$J$1</c:f>
              <c:strCache>
                <c:ptCount val="8"/>
                <c:pt idx="0">
                  <c:v>2017-2018</c:v>
                </c:pt>
                <c:pt idx="1">
                  <c:v>2018-2019</c:v>
                </c:pt>
                <c:pt idx="2">
                  <c:v>2019-2020</c:v>
                </c:pt>
                <c:pt idx="3">
                  <c:v>2020-2021</c:v>
                </c:pt>
                <c:pt idx="4">
                  <c:v>2021-2022</c:v>
                </c:pt>
                <c:pt idx="5">
                  <c:v>2022-2023</c:v>
                </c:pt>
                <c:pt idx="6">
                  <c:v>2023-2024</c:v>
                </c:pt>
                <c:pt idx="7">
                  <c:v>2024-2025</c:v>
                </c:pt>
              </c:strCache>
            </c:strRef>
          </c:cat>
          <c:val>
            <c:numRef>
              <c:f>'Non medicines'!$C$4:$J$4</c:f>
              <c:numCache>
                <c:formatCode>General</c:formatCode>
                <c:ptCount val="8"/>
                <c:pt idx="0">
                  <c:v>60.869565217391312</c:v>
                </c:pt>
                <c:pt idx="1">
                  <c:v>66.279069767441854</c:v>
                </c:pt>
                <c:pt idx="2">
                  <c:v>71.875</c:v>
                </c:pt>
                <c:pt idx="3">
                  <c:v>72.631578947368425</c:v>
                </c:pt>
                <c:pt idx="4">
                  <c:v>70.175438596491219</c:v>
                </c:pt>
                <c:pt idx="5">
                  <c:v>73.480662983425418</c:v>
                </c:pt>
                <c:pt idx="6">
                  <c:v>77.358490566037744</c:v>
                </c:pt>
                <c:pt idx="7">
                  <c:v>81.333333333333329</c:v>
                </c:pt>
              </c:numCache>
            </c:numRef>
          </c:val>
          <c:smooth val="0"/>
          <c:extLst>
            <c:ext xmlns:c16="http://schemas.microsoft.com/office/drawing/2014/chart" uri="{C3380CC4-5D6E-409C-BE32-E72D297353CC}">
              <c16:uniqueId val="{00000001-9871-4056-B8FD-4DCDBF4A6A10}"/>
            </c:ext>
          </c:extLst>
        </c:ser>
        <c:dLbls>
          <c:showLegendKey val="0"/>
          <c:showVal val="0"/>
          <c:showCatName val="0"/>
          <c:showSerName val="0"/>
          <c:showPercent val="0"/>
          <c:showBubbleSize val="0"/>
        </c:dLbls>
        <c:marker val="1"/>
        <c:smooth val="0"/>
        <c:axId val="1378536527"/>
        <c:axId val="1379422079"/>
        <c:extLst>
          <c:ext xmlns:c15="http://schemas.microsoft.com/office/drawing/2012/chart" uri="{02D57815-91ED-43cb-92C2-25804820EDAC}">
            <c15:filteredLineSeries>
              <c15:ser>
                <c:idx val="1"/>
                <c:order val="1"/>
                <c:tx>
                  <c:strRef>
                    <c:extLst>
                      <c:ext uri="{02D57815-91ED-43cb-92C2-25804820EDAC}">
                        <c15:formulaRef>
                          <c15:sqref>'Non medicines'!$A$3</c15:sqref>
                        </c15:formulaRef>
                      </c:ext>
                    </c:extLst>
                    <c:strCache>
                      <c:ptCount val="1"/>
                      <c:pt idx="0">
                        <c:v>IPFR approved for non-medicines</c:v>
                      </c:pt>
                    </c:strCache>
                  </c:strRef>
                </c:tx>
                <c:spPr>
                  <a:ln w="28575" cap="rnd">
                    <a:solidFill>
                      <a:schemeClr val="accent2"/>
                    </a:solidFill>
                    <a:round/>
                  </a:ln>
                  <a:effectLst/>
                </c:spPr>
                <c:marker>
                  <c:symbol val="none"/>
                </c:marker>
                <c:cat>
                  <c:strRef>
                    <c:extLst>
                      <c:ext uri="{02D57815-91ED-43cb-92C2-25804820EDAC}">
                        <c15:formulaRef>
                          <c15:sqref>'Non medicines'!$C$1:$J$1</c15:sqref>
                        </c15:formulaRef>
                      </c:ext>
                    </c:extLst>
                    <c:strCache>
                      <c:ptCount val="8"/>
                      <c:pt idx="0">
                        <c:v>2017-2018</c:v>
                      </c:pt>
                      <c:pt idx="1">
                        <c:v>2018-2019</c:v>
                      </c:pt>
                      <c:pt idx="2">
                        <c:v>2019-2020</c:v>
                      </c:pt>
                      <c:pt idx="3">
                        <c:v>2020-2021</c:v>
                      </c:pt>
                      <c:pt idx="4">
                        <c:v>2021-2022</c:v>
                      </c:pt>
                      <c:pt idx="5">
                        <c:v>2022-2023</c:v>
                      </c:pt>
                      <c:pt idx="6">
                        <c:v>2023-2024</c:v>
                      </c:pt>
                      <c:pt idx="7">
                        <c:v>2024-2025</c:v>
                      </c:pt>
                    </c:strCache>
                  </c:strRef>
                </c:cat>
                <c:val>
                  <c:numRef>
                    <c:extLst>
                      <c:ext uri="{02D57815-91ED-43cb-92C2-25804820EDAC}">
                        <c15:formulaRef>
                          <c15:sqref>'Non medicines'!$C$3:$J$3</c15:sqref>
                        </c15:formulaRef>
                      </c:ext>
                    </c:extLst>
                    <c:numCache>
                      <c:formatCode>General</c:formatCode>
                      <c:ptCount val="8"/>
                      <c:pt idx="0">
                        <c:v>140</c:v>
                      </c:pt>
                      <c:pt idx="1">
                        <c:v>171</c:v>
                      </c:pt>
                      <c:pt idx="2">
                        <c:v>115</c:v>
                      </c:pt>
                      <c:pt idx="3">
                        <c:v>138</c:v>
                      </c:pt>
                      <c:pt idx="4">
                        <c:v>120</c:v>
                      </c:pt>
                      <c:pt idx="5">
                        <c:v>133</c:v>
                      </c:pt>
                      <c:pt idx="6">
                        <c:v>123</c:v>
                      </c:pt>
                      <c:pt idx="7">
                        <c:v>122</c:v>
                      </c:pt>
                    </c:numCache>
                  </c:numRef>
                </c:val>
                <c:smooth val="0"/>
                <c:extLst>
                  <c:ext xmlns:c16="http://schemas.microsoft.com/office/drawing/2014/chart" uri="{C3380CC4-5D6E-409C-BE32-E72D297353CC}">
                    <c16:uniqueId val="{00000002-9871-4056-B8FD-4DCDBF4A6A10}"/>
                  </c:ext>
                </c:extLst>
              </c15:ser>
            </c15:filteredLineSeries>
          </c:ext>
        </c:extLst>
      </c:lineChart>
      <c:catAx>
        <c:axId val="3579868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57987360"/>
        <c:crosses val="autoZero"/>
        <c:auto val="1"/>
        <c:lblAlgn val="ctr"/>
        <c:lblOffset val="100"/>
        <c:noMultiLvlLbl val="0"/>
      </c:catAx>
      <c:valAx>
        <c:axId val="357987360"/>
        <c:scaling>
          <c:orientation val="minMax"/>
          <c:max val="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en-GB" sz="1800" b="1"/>
                  <a:t>Number of IPFRs for non-medicines</a:t>
                </a:r>
              </a:p>
            </c:rich>
          </c:tx>
          <c:layout>
            <c:manualLayout>
              <c:xMode val="edge"/>
              <c:yMode val="edge"/>
              <c:x val="4.8309178743961178E-4"/>
              <c:y val="5.2827658986730072E-2"/>
            </c:manualLayout>
          </c:layout>
          <c:overlay val="0"/>
          <c:spPr>
            <a:noFill/>
            <a:ln>
              <a:noFill/>
            </a:ln>
            <a:effectLst/>
          </c:spPr>
          <c:txPr>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57986800"/>
        <c:crosses val="autoZero"/>
        <c:crossBetween val="between"/>
      </c:valAx>
      <c:valAx>
        <c:axId val="1379422079"/>
        <c:scaling>
          <c:orientation val="minMax"/>
          <c:max val="100"/>
        </c:scaling>
        <c:delete val="0"/>
        <c:axPos val="r"/>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a:t>Percentage</a:t>
                </a:r>
                <a:r>
                  <a:rPr lang="en-GB" sz="1800" baseline="0"/>
                  <a:t> of non-medicine </a:t>
                </a:r>
                <a:r>
                  <a:rPr lang="en-GB" sz="1800"/>
                  <a:t>xis Title</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78536527"/>
        <c:crosses val="max"/>
        <c:crossBetween val="between"/>
      </c:valAx>
      <c:catAx>
        <c:axId val="1378536527"/>
        <c:scaling>
          <c:orientation val="minMax"/>
        </c:scaling>
        <c:delete val="1"/>
        <c:axPos val="b"/>
        <c:numFmt formatCode="General" sourceLinked="1"/>
        <c:majorTickMark val="out"/>
        <c:minorTickMark val="none"/>
        <c:tickLblPos val="nextTo"/>
        <c:crossAx val="1379422079"/>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087584160675559E-2"/>
          <c:y val="0"/>
          <c:w val="0.47076933318117842"/>
          <c:h val="1"/>
        </c:manualLayout>
      </c:layout>
      <c:doughnutChart>
        <c:varyColors val="1"/>
        <c:ser>
          <c:idx val="0"/>
          <c:order val="1"/>
          <c:tx>
            <c:strRef>
              <c:f>'Non medicines'!$C$36</c:f>
              <c:strCache>
                <c:ptCount val="1"/>
                <c:pt idx="0">
                  <c:v>%</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8B5-4E27-86A9-22D2140ABF1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8B5-4E27-86A9-22D2140ABF1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8B5-4E27-86A9-22D2140ABF1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8B5-4E27-86A9-22D2140ABF1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8B5-4E27-86A9-22D2140ABF1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18B5-4E27-86A9-22D2140ABF18}"/>
              </c:ext>
            </c:extLst>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'Non medicines'!$A$37:$A$42</c:f>
              <c:strCache>
                <c:ptCount val="6"/>
                <c:pt idx="0">
                  <c:v>Medical device</c:v>
                </c:pt>
                <c:pt idx="1">
                  <c:v>Second opinion</c:v>
                </c:pt>
                <c:pt idx="2">
                  <c:v>Surgical procedure</c:v>
                </c:pt>
                <c:pt idx="3">
                  <c:v>Therapy</c:v>
                </c:pt>
                <c:pt idx="4">
                  <c:v>PET Scans</c:v>
                </c:pt>
                <c:pt idx="5">
                  <c:v>Other</c:v>
                </c:pt>
              </c:strCache>
            </c:strRef>
          </c:cat>
          <c:val>
            <c:numRef>
              <c:f>'Non medicines'!$C$37:$C$42</c:f>
              <c:numCache>
                <c:formatCode>General</c:formatCode>
                <c:ptCount val="6"/>
                <c:pt idx="0">
                  <c:v>15.333333333333332</c:v>
                </c:pt>
                <c:pt idx="1">
                  <c:v>0.66666666666666674</c:v>
                </c:pt>
                <c:pt idx="2">
                  <c:v>22.666666666666664</c:v>
                </c:pt>
                <c:pt idx="3">
                  <c:v>8.6666666666666679</c:v>
                </c:pt>
                <c:pt idx="4">
                  <c:v>46</c:v>
                </c:pt>
                <c:pt idx="5">
                  <c:v>6.666666666666667</c:v>
                </c:pt>
              </c:numCache>
            </c:numRef>
          </c:val>
          <c:extLst>
            <c:ext xmlns:c16="http://schemas.microsoft.com/office/drawing/2014/chart" uri="{C3380CC4-5D6E-409C-BE32-E72D297353CC}">
              <c16:uniqueId val="{0000000C-18B5-4E27-86A9-22D2140ABF18}"/>
            </c:ext>
          </c:extLst>
        </c:ser>
        <c:dLbls>
          <c:showLegendKey val="0"/>
          <c:showVal val="0"/>
          <c:showCatName val="0"/>
          <c:showSerName val="0"/>
          <c:showPercent val="0"/>
          <c:showBubbleSize val="0"/>
          <c:showLeaderLines val="1"/>
        </c:dLbls>
        <c:firstSliceAng val="0"/>
        <c:holeSize val="40"/>
        <c:extLst>
          <c:ext xmlns:c15="http://schemas.microsoft.com/office/drawing/2012/chart" uri="{02D57815-91ED-43cb-92C2-25804820EDAC}">
            <c15:filteredPieSeries>
              <c15:ser>
                <c:idx val="1"/>
                <c:order val="0"/>
                <c:tx>
                  <c:strRef>
                    <c:extLst>
                      <c:ext uri="{02D57815-91ED-43cb-92C2-25804820EDAC}">
                        <c15:formulaRef>
                          <c15:sqref>'Non medicines'!$B$36</c15:sqref>
                        </c15:formulaRef>
                      </c:ext>
                    </c:extLst>
                    <c:strCache>
                      <c:ptCount val="1"/>
                      <c:pt idx="0">
                        <c:v>2024-2025</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E-18B5-4E27-86A9-22D2140ABF1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0-18B5-4E27-86A9-22D2140ABF1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2-18B5-4E27-86A9-22D2140ABF1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4-18B5-4E27-86A9-22D2140ABF1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6-18B5-4E27-86A9-22D2140ABF1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18-18B5-4E27-86A9-22D2140ABF18}"/>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uri="{CE6537A1-D6FC-4f65-9D91-7224C49458BB}"/>
                  </c:extLst>
                </c:dLbls>
                <c:cat>
                  <c:strRef>
                    <c:extLst>
                      <c:ext uri="{02D57815-91ED-43cb-92C2-25804820EDAC}">
                        <c15:formulaRef>
                          <c15:sqref>'Non medicines'!$A$37:$A$42</c15:sqref>
                        </c15:formulaRef>
                      </c:ext>
                    </c:extLst>
                    <c:strCache>
                      <c:ptCount val="6"/>
                      <c:pt idx="0">
                        <c:v>Medical device</c:v>
                      </c:pt>
                      <c:pt idx="1">
                        <c:v>Second opinion</c:v>
                      </c:pt>
                      <c:pt idx="2">
                        <c:v>Surgical procedure</c:v>
                      </c:pt>
                      <c:pt idx="3">
                        <c:v>Therapy</c:v>
                      </c:pt>
                      <c:pt idx="4">
                        <c:v>PET Scans</c:v>
                      </c:pt>
                      <c:pt idx="5">
                        <c:v>Other</c:v>
                      </c:pt>
                    </c:strCache>
                  </c:strRef>
                </c:cat>
                <c:val>
                  <c:numRef>
                    <c:extLst>
                      <c:ext uri="{02D57815-91ED-43cb-92C2-25804820EDAC}">
                        <c15:formulaRef>
                          <c15:sqref>'Non medicines'!$B$37:$B$42</c15:sqref>
                        </c15:formulaRef>
                      </c:ext>
                    </c:extLst>
                    <c:numCache>
                      <c:formatCode>General</c:formatCode>
                      <c:ptCount val="6"/>
                      <c:pt idx="0">
                        <c:v>23</c:v>
                      </c:pt>
                      <c:pt idx="1">
                        <c:v>1</c:v>
                      </c:pt>
                      <c:pt idx="2">
                        <c:v>34</c:v>
                      </c:pt>
                      <c:pt idx="3">
                        <c:v>13</c:v>
                      </c:pt>
                      <c:pt idx="4">
                        <c:v>69</c:v>
                      </c:pt>
                      <c:pt idx="5">
                        <c:v>10</c:v>
                      </c:pt>
                    </c:numCache>
                  </c:numRef>
                </c:val>
                <c:extLst>
                  <c:ext xmlns:c16="http://schemas.microsoft.com/office/drawing/2014/chart" uri="{C3380CC4-5D6E-409C-BE32-E72D297353CC}">
                    <c16:uniqueId val="{00000019-18B5-4E27-86A9-22D2140ABF18}"/>
                  </c:ext>
                </c:extLst>
              </c15:ser>
            </c15:filteredPieSeries>
          </c:ext>
        </c:extLst>
      </c:doughnutChart>
      <c:spPr>
        <a:noFill/>
        <a:ln>
          <a:noFill/>
        </a:ln>
        <a:effectLst/>
      </c:spPr>
    </c:plotArea>
    <c:legend>
      <c:legendPos val="r"/>
      <c:layout>
        <c:manualLayout>
          <c:xMode val="edge"/>
          <c:yMode val="edge"/>
          <c:x val="0.68431539807524056"/>
          <c:y val="3.1192014961834706E-2"/>
          <c:w val="0.24322083380881737"/>
          <c:h val="0.96388375253772529"/>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'Non medicines'!$B$48</c:f>
              <c:strCache>
                <c:ptCount val="1"/>
                <c:pt idx="0">
                  <c:v>Non-cancer</c:v>
                </c:pt>
              </c:strCache>
            </c:strRef>
          </c:tx>
          <c:spPr>
            <a:solidFill>
              <a:schemeClr val="accent1"/>
            </a:solidFill>
            <a:ln>
              <a:noFill/>
            </a:ln>
            <a:effectLst/>
          </c:spPr>
          <c:invertIfNegative val="0"/>
          <c:cat>
            <c:strRef>
              <c:f>'Non medicines'!$A$49:$A$54</c:f>
              <c:strCache>
                <c:ptCount val="6"/>
                <c:pt idx="0">
                  <c:v>Medical device</c:v>
                </c:pt>
                <c:pt idx="1">
                  <c:v>Second opinion</c:v>
                </c:pt>
                <c:pt idx="2">
                  <c:v>Surgical procedure</c:v>
                </c:pt>
                <c:pt idx="3">
                  <c:v>Therapy</c:v>
                </c:pt>
                <c:pt idx="4">
                  <c:v>PET Scans</c:v>
                </c:pt>
                <c:pt idx="5">
                  <c:v>Other</c:v>
                </c:pt>
              </c:strCache>
            </c:strRef>
          </c:cat>
          <c:val>
            <c:numRef>
              <c:f>'Non medicines'!$B$49:$B$54</c:f>
              <c:numCache>
                <c:formatCode>General</c:formatCode>
                <c:ptCount val="6"/>
                <c:pt idx="0">
                  <c:v>22</c:v>
                </c:pt>
                <c:pt idx="1">
                  <c:v>1</c:v>
                </c:pt>
                <c:pt idx="2">
                  <c:v>25</c:v>
                </c:pt>
                <c:pt idx="3">
                  <c:v>6</c:v>
                </c:pt>
                <c:pt idx="4">
                  <c:v>14</c:v>
                </c:pt>
                <c:pt idx="5">
                  <c:v>9</c:v>
                </c:pt>
              </c:numCache>
            </c:numRef>
          </c:val>
          <c:extLst>
            <c:ext xmlns:c16="http://schemas.microsoft.com/office/drawing/2014/chart" uri="{C3380CC4-5D6E-409C-BE32-E72D297353CC}">
              <c16:uniqueId val="{00000000-BCE7-4928-9C1B-99823BB78C99}"/>
            </c:ext>
          </c:extLst>
        </c:ser>
        <c:ser>
          <c:idx val="1"/>
          <c:order val="1"/>
          <c:tx>
            <c:strRef>
              <c:f>'Non medicines'!$C$48</c:f>
              <c:strCache>
                <c:ptCount val="1"/>
                <c:pt idx="0">
                  <c:v>For cancer treatment or diagnosis</c:v>
                </c:pt>
              </c:strCache>
            </c:strRef>
          </c:tx>
          <c:spPr>
            <a:solidFill>
              <a:schemeClr val="accent2"/>
            </a:solidFill>
            <a:ln>
              <a:noFill/>
            </a:ln>
            <a:effectLst/>
          </c:spPr>
          <c:invertIfNegative val="0"/>
          <c:cat>
            <c:strRef>
              <c:f>'Non medicines'!$A$49:$A$54</c:f>
              <c:strCache>
                <c:ptCount val="6"/>
                <c:pt idx="0">
                  <c:v>Medical device</c:v>
                </c:pt>
                <c:pt idx="1">
                  <c:v>Second opinion</c:v>
                </c:pt>
                <c:pt idx="2">
                  <c:v>Surgical procedure</c:v>
                </c:pt>
                <c:pt idx="3">
                  <c:v>Therapy</c:v>
                </c:pt>
                <c:pt idx="4">
                  <c:v>PET Scans</c:v>
                </c:pt>
                <c:pt idx="5">
                  <c:v>Other</c:v>
                </c:pt>
              </c:strCache>
            </c:strRef>
          </c:cat>
          <c:val>
            <c:numRef>
              <c:f>'Non medicines'!$C$49:$C$54</c:f>
              <c:numCache>
                <c:formatCode>General</c:formatCode>
                <c:ptCount val="6"/>
                <c:pt idx="0">
                  <c:v>1</c:v>
                </c:pt>
                <c:pt idx="1">
                  <c:v>0</c:v>
                </c:pt>
                <c:pt idx="2">
                  <c:v>9</c:v>
                </c:pt>
                <c:pt idx="3">
                  <c:v>7</c:v>
                </c:pt>
                <c:pt idx="4">
                  <c:v>55</c:v>
                </c:pt>
                <c:pt idx="5">
                  <c:v>1</c:v>
                </c:pt>
              </c:numCache>
            </c:numRef>
          </c:val>
          <c:extLst>
            <c:ext xmlns:c16="http://schemas.microsoft.com/office/drawing/2014/chart" uri="{C3380CC4-5D6E-409C-BE32-E72D297353CC}">
              <c16:uniqueId val="{00000001-BCE7-4928-9C1B-99823BB78C99}"/>
            </c:ext>
          </c:extLst>
        </c:ser>
        <c:dLbls>
          <c:showLegendKey val="0"/>
          <c:showVal val="0"/>
          <c:showCatName val="0"/>
          <c:showSerName val="0"/>
          <c:showPercent val="0"/>
          <c:showBubbleSize val="0"/>
        </c:dLbls>
        <c:gapWidth val="150"/>
        <c:overlap val="100"/>
        <c:axId val="357184992"/>
        <c:axId val="357185552"/>
      </c:barChart>
      <c:catAx>
        <c:axId val="357184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57185552"/>
        <c:crosses val="autoZero"/>
        <c:auto val="1"/>
        <c:lblAlgn val="ctr"/>
        <c:lblOffset val="100"/>
        <c:noMultiLvlLbl val="0"/>
      </c:catAx>
      <c:valAx>
        <c:axId val="3571855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ysClr val="windowText" lastClr="000000">
                        <a:lumMod val="65000"/>
                        <a:lumOff val="35000"/>
                      </a:sysClr>
                    </a:solidFill>
                    <a:latin typeface="+mn-lt"/>
                    <a:ea typeface="+mn-ea"/>
                    <a:cs typeface="+mn-cs"/>
                  </a:defRPr>
                </a:pPr>
                <a:r>
                  <a:rPr lang="en-GB" sz="1800" b="1" i="0" baseline="0" dirty="0">
                    <a:effectLst/>
                  </a:rPr>
                  <a:t>Number of IPFRs for non-medicines</a:t>
                </a:r>
                <a:endParaRPr lang="en-GB" sz="1800"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sz="1800">
                    <a:solidFill>
                      <a:sysClr val="windowText" lastClr="000000">
                        <a:lumMod val="65000"/>
                        <a:lumOff val="35000"/>
                      </a:sysClr>
                    </a:solidFill>
                  </a:defRPr>
                </a:pPr>
                <a:endParaRPr lang="en-GB" sz="1800" dirty="0"/>
              </a:p>
            </c:rich>
          </c:tx>
          <c:layout>
            <c:manualLayout>
              <c:xMode val="edge"/>
              <c:yMode val="edge"/>
              <c:x val="3.0555555555555555E-2"/>
              <c:y val="0.36199240338860084"/>
            </c:manualLayout>
          </c:layout>
          <c:overlay val="0"/>
          <c:spPr>
            <a:noFill/>
            <a:ln>
              <a:noFill/>
            </a:ln>
            <a:effectLst/>
          </c:spPr>
          <c:txPr>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ysClr val="windowText" lastClr="000000">
                      <a:lumMod val="65000"/>
                      <a:lumOff val="35000"/>
                    </a:sys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57184992"/>
        <c:crosses val="autoZero"/>
        <c:crossBetween val="between"/>
      </c:valAx>
      <c:spPr>
        <a:noFill/>
        <a:ln>
          <a:noFill/>
        </a:ln>
        <a:effectLst/>
      </c:spPr>
    </c:plotArea>
    <c:legend>
      <c:legendPos val="t"/>
      <c:layout>
        <c:manualLayout>
          <c:xMode val="edge"/>
          <c:yMode val="edge"/>
          <c:x val="0.13188966868271901"/>
          <c:y val="0.13635371963723231"/>
          <c:w val="0.53815302978432045"/>
          <c:h val="8.1007497004369697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'by year'!$A$9</c:f>
              <c:strCache>
                <c:ptCount val="1"/>
                <c:pt idx="0">
                  <c:v>Application Process</c:v>
                </c:pt>
              </c:strCache>
            </c:strRef>
          </c:tx>
          <c:spPr>
            <a:solidFill>
              <a:schemeClr val="accent1"/>
            </a:solidFill>
            <a:ln>
              <a:noFill/>
            </a:ln>
            <a:effectLst/>
          </c:spPr>
          <c:invertIfNegative val="0"/>
          <c:cat>
            <c:numRef>
              <c:f>'by year'!$B$8:$H$8</c:f>
              <c:numCache>
                <c:formatCode>General</c:formatCode>
                <c:ptCount val="7"/>
                <c:pt idx="0">
                  <c:v>2018</c:v>
                </c:pt>
                <c:pt idx="1">
                  <c:v>2019</c:v>
                </c:pt>
                <c:pt idx="2">
                  <c:v>2020</c:v>
                </c:pt>
                <c:pt idx="3">
                  <c:v>2021</c:v>
                </c:pt>
                <c:pt idx="4">
                  <c:v>2022</c:v>
                </c:pt>
                <c:pt idx="5">
                  <c:v>2023</c:v>
                </c:pt>
                <c:pt idx="6">
                  <c:v>2024</c:v>
                </c:pt>
              </c:numCache>
            </c:numRef>
          </c:cat>
          <c:val>
            <c:numRef>
              <c:f>'by year'!$B$9:$H$9</c:f>
              <c:numCache>
                <c:formatCode>General</c:formatCode>
                <c:ptCount val="7"/>
                <c:pt idx="0">
                  <c:v>90.0625</c:v>
                </c:pt>
                <c:pt idx="1">
                  <c:v>95.981250000000003</c:v>
                </c:pt>
                <c:pt idx="2">
                  <c:v>90.181250000000006</c:v>
                </c:pt>
                <c:pt idx="3">
                  <c:v>90.731249999999989</c:v>
                </c:pt>
                <c:pt idx="4">
                  <c:v>96.09375</c:v>
                </c:pt>
                <c:pt idx="5">
                  <c:v>96.9375</c:v>
                </c:pt>
                <c:pt idx="6">
                  <c:v>96.09375</c:v>
                </c:pt>
              </c:numCache>
            </c:numRef>
          </c:val>
          <c:extLst>
            <c:ext xmlns:c16="http://schemas.microsoft.com/office/drawing/2014/chart" uri="{C3380CC4-5D6E-409C-BE32-E72D297353CC}">
              <c16:uniqueId val="{00000000-F206-4E65-8FE6-23EF758C4AB8}"/>
            </c:ext>
          </c:extLst>
        </c:ser>
        <c:ser>
          <c:idx val="1"/>
          <c:order val="1"/>
          <c:tx>
            <c:strRef>
              <c:f>'by year'!$A$10</c:f>
              <c:strCache>
                <c:ptCount val="1"/>
                <c:pt idx="0">
                  <c:v>Panel process</c:v>
                </c:pt>
              </c:strCache>
            </c:strRef>
          </c:tx>
          <c:spPr>
            <a:solidFill>
              <a:schemeClr val="accent2"/>
            </a:solidFill>
            <a:ln>
              <a:noFill/>
            </a:ln>
            <a:effectLst/>
          </c:spPr>
          <c:invertIfNegative val="0"/>
          <c:cat>
            <c:numRef>
              <c:f>'by year'!$B$8:$H$8</c:f>
              <c:numCache>
                <c:formatCode>General</c:formatCode>
                <c:ptCount val="7"/>
                <c:pt idx="0">
                  <c:v>2018</c:v>
                </c:pt>
                <c:pt idx="1">
                  <c:v>2019</c:v>
                </c:pt>
                <c:pt idx="2">
                  <c:v>2020</c:v>
                </c:pt>
                <c:pt idx="3">
                  <c:v>2021</c:v>
                </c:pt>
                <c:pt idx="4">
                  <c:v>2022</c:v>
                </c:pt>
                <c:pt idx="5">
                  <c:v>2023</c:v>
                </c:pt>
                <c:pt idx="6">
                  <c:v>2024</c:v>
                </c:pt>
              </c:numCache>
            </c:numRef>
          </c:cat>
          <c:val>
            <c:numRef>
              <c:f>'by year'!$B$10:$H$10</c:f>
              <c:numCache>
                <c:formatCode>General</c:formatCode>
                <c:ptCount val="7"/>
                <c:pt idx="0">
                  <c:v>90.058333333333337</c:v>
                </c:pt>
                <c:pt idx="1">
                  <c:v>97.916666666666671</c:v>
                </c:pt>
                <c:pt idx="2">
                  <c:v>83.183333333333337</c:v>
                </c:pt>
                <c:pt idx="3">
                  <c:v>96.424999999999997</c:v>
                </c:pt>
                <c:pt idx="4">
                  <c:v>92.708333333333343</c:v>
                </c:pt>
                <c:pt idx="5">
                  <c:v>91.833333333333343</c:v>
                </c:pt>
                <c:pt idx="6">
                  <c:v>86.458333333333329</c:v>
                </c:pt>
              </c:numCache>
            </c:numRef>
          </c:val>
          <c:extLst>
            <c:ext xmlns:c16="http://schemas.microsoft.com/office/drawing/2014/chart" uri="{C3380CC4-5D6E-409C-BE32-E72D297353CC}">
              <c16:uniqueId val="{00000001-F206-4E65-8FE6-23EF758C4AB8}"/>
            </c:ext>
          </c:extLst>
        </c:ser>
        <c:ser>
          <c:idx val="2"/>
          <c:order val="2"/>
          <c:tx>
            <c:strRef>
              <c:f>'by year'!$A$11</c:f>
              <c:strCache>
                <c:ptCount val="1"/>
                <c:pt idx="0">
                  <c:v>Decision process</c:v>
                </c:pt>
              </c:strCache>
            </c:strRef>
          </c:tx>
          <c:spPr>
            <a:solidFill>
              <a:schemeClr val="accent3"/>
            </a:solidFill>
            <a:ln>
              <a:noFill/>
            </a:ln>
            <a:effectLst/>
          </c:spPr>
          <c:invertIfNegative val="0"/>
          <c:cat>
            <c:numRef>
              <c:f>'by year'!$B$8:$H$8</c:f>
              <c:numCache>
                <c:formatCode>General</c:formatCode>
                <c:ptCount val="7"/>
                <c:pt idx="0">
                  <c:v>2018</c:v>
                </c:pt>
                <c:pt idx="1">
                  <c:v>2019</c:v>
                </c:pt>
                <c:pt idx="2">
                  <c:v>2020</c:v>
                </c:pt>
                <c:pt idx="3">
                  <c:v>2021</c:v>
                </c:pt>
                <c:pt idx="4">
                  <c:v>2022</c:v>
                </c:pt>
                <c:pt idx="5">
                  <c:v>2023</c:v>
                </c:pt>
                <c:pt idx="6">
                  <c:v>2024</c:v>
                </c:pt>
              </c:numCache>
            </c:numRef>
          </c:cat>
          <c:val>
            <c:numRef>
              <c:f>'by year'!$B$11:$H$11</c:f>
              <c:numCache>
                <c:formatCode>General</c:formatCode>
                <c:ptCount val="7"/>
                <c:pt idx="0">
                  <c:v>89.681250000000006</c:v>
                </c:pt>
                <c:pt idx="1">
                  <c:v>79.6875</c:v>
                </c:pt>
                <c:pt idx="2">
                  <c:v>88.381249999999994</c:v>
                </c:pt>
                <c:pt idx="3">
                  <c:v>91.0625</c:v>
                </c:pt>
                <c:pt idx="4">
                  <c:v>88.020833333333329</c:v>
                </c:pt>
                <c:pt idx="5">
                  <c:v>88.3125</c:v>
                </c:pt>
                <c:pt idx="6">
                  <c:v>82.645833333333329</c:v>
                </c:pt>
              </c:numCache>
            </c:numRef>
          </c:val>
          <c:extLst>
            <c:ext xmlns:c16="http://schemas.microsoft.com/office/drawing/2014/chart" uri="{C3380CC4-5D6E-409C-BE32-E72D297353CC}">
              <c16:uniqueId val="{00000002-F206-4E65-8FE6-23EF758C4AB8}"/>
            </c:ext>
          </c:extLst>
        </c:ser>
        <c:dLbls>
          <c:showLegendKey val="0"/>
          <c:showVal val="0"/>
          <c:showCatName val="0"/>
          <c:showSerName val="0"/>
          <c:showPercent val="0"/>
          <c:showBubbleSize val="0"/>
        </c:dLbls>
        <c:gapWidth val="219"/>
        <c:axId val="626302959"/>
        <c:axId val="626304879"/>
      </c:barChart>
      <c:lineChart>
        <c:grouping val="standard"/>
        <c:varyColors val="0"/>
        <c:ser>
          <c:idx val="4"/>
          <c:order val="4"/>
          <c:tx>
            <c:strRef>
              <c:f>'by year'!$A$13</c:f>
              <c:strCache>
                <c:ptCount val="1"/>
                <c:pt idx="0">
                  <c:v>Average</c:v>
                </c:pt>
              </c:strCache>
            </c:strRef>
          </c:tx>
          <c:spPr>
            <a:ln w="28575" cap="rnd">
              <a:solidFill>
                <a:schemeClr val="accent5"/>
              </a:solidFill>
              <a:round/>
            </a:ln>
            <a:effectLst/>
          </c:spPr>
          <c:marker>
            <c:symbol val="none"/>
          </c:marker>
          <c:cat>
            <c:numRef>
              <c:f>'by year'!$B$8:$H$8</c:f>
              <c:numCache>
                <c:formatCode>General</c:formatCode>
                <c:ptCount val="7"/>
                <c:pt idx="0">
                  <c:v>2018</c:v>
                </c:pt>
                <c:pt idx="1">
                  <c:v>2019</c:v>
                </c:pt>
                <c:pt idx="2">
                  <c:v>2020</c:v>
                </c:pt>
                <c:pt idx="3">
                  <c:v>2021</c:v>
                </c:pt>
                <c:pt idx="4">
                  <c:v>2022</c:v>
                </c:pt>
                <c:pt idx="5">
                  <c:v>2023</c:v>
                </c:pt>
                <c:pt idx="6">
                  <c:v>2024</c:v>
                </c:pt>
              </c:numCache>
            </c:numRef>
          </c:cat>
          <c:val>
            <c:numRef>
              <c:f>'by year'!$B$13:$H$13</c:f>
              <c:numCache>
                <c:formatCode>General</c:formatCode>
                <c:ptCount val="7"/>
                <c:pt idx="0">
                  <c:v>89.934027777777786</c:v>
                </c:pt>
                <c:pt idx="1">
                  <c:v>91.195138888888891</c:v>
                </c:pt>
                <c:pt idx="2">
                  <c:v>87.248611111111117</c:v>
                </c:pt>
                <c:pt idx="3">
                  <c:v>92.739583333333329</c:v>
                </c:pt>
                <c:pt idx="4">
                  <c:v>92.274305555555557</c:v>
                </c:pt>
                <c:pt idx="5">
                  <c:v>92.361111111111128</c:v>
                </c:pt>
                <c:pt idx="6">
                  <c:v>88.399305555555543</c:v>
                </c:pt>
              </c:numCache>
            </c:numRef>
          </c:val>
          <c:smooth val="0"/>
          <c:extLst>
            <c:ext xmlns:c16="http://schemas.microsoft.com/office/drawing/2014/chart" uri="{C3380CC4-5D6E-409C-BE32-E72D297353CC}">
              <c16:uniqueId val="{00000003-F206-4E65-8FE6-23EF758C4AB8}"/>
            </c:ext>
          </c:extLst>
        </c:ser>
        <c:dLbls>
          <c:showLegendKey val="0"/>
          <c:showVal val="0"/>
          <c:showCatName val="0"/>
          <c:showSerName val="0"/>
          <c:showPercent val="0"/>
          <c:showBubbleSize val="0"/>
        </c:dLbls>
        <c:marker val="1"/>
        <c:smooth val="0"/>
        <c:axId val="626302959"/>
        <c:axId val="626304879"/>
        <c:extLst>
          <c:ext xmlns:c15="http://schemas.microsoft.com/office/drawing/2012/chart" uri="{02D57815-91ED-43cb-92C2-25804820EDAC}">
            <c15:filteredLineSeries>
              <c15:ser>
                <c:idx val="3"/>
                <c:order val="3"/>
                <c:tx>
                  <c:strRef>
                    <c:extLst>
                      <c:ext uri="{02D57815-91ED-43cb-92C2-25804820EDAC}">
                        <c15:formulaRef>
                          <c15:sqref>'by year'!$A$12</c15:sqref>
                        </c15:formulaRef>
                      </c:ext>
                    </c:extLst>
                    <c:strCache>
                      <c:ptCount val="1"/>
                    </c:strCache>
                  </c:strRef>
                </c:tx>
                <c:spPr>
                  <a:ln w="28575" cap="rnd">
                    <a:solidFill>
                      <a:schemeClr val="accent4"/>
                    </a:solidFill>
                    <a:round/>
                  </a:ln>
                  <a:effectLst/>
                </c:spPr>
                <c:marker>
                  <c:symbol val="none"/>
                </c:marker>
                <c:cat>
                  <c:numRef>
                    <c:extLst>
                      <c:ext uri="{02D57815-91ED-43cb-92C2-25804820EDAC}">
                        <c15:formulaRef>
                          <c15:sqref>'by year'!$B$8:$H$8</c15:sqref>
                        </c15:formulaRef>
                      </c:ext>
                    </c:extLst>
                    <c:numCache>
                      <c:formatCode>General</c:formatCode>
                      <c:ptCount val="7"/>
                      <c:pt idx="0">
                        <c:v>2018</c:v>
                      </c:pt>
                      <c:pt idx="1">
                        <c:v>2019</c:v>
                      </c:pt>
                      <c:pt idx="2">
                        <c:v>2020</c:v>
                      </c:pt>
                      <c:pt idx="3">
                        <c:v>2021</c:v>
                      </c:pt>
                      <c:pt idx="4">
                        <c:v>2022</c:v>
                      </c:pt>
                      <c:pt idx="5">
                        <c:v>2023</c:v>
                      </c:pt>
                      <c:pt idx="6">
                        <c:v>2024</c:v>
                      </c:pt>
                    </c:numCache>
                  </c:numRef>
                </c:cat>
                <c:val>
                  <c:numRef>
                    <c:extLst>
                      <c:ext uri="{02D57815-91ED-43cb-92C2-25804820EDAC}">
                        <c15:formulaRef>
                          <c15:sqref>'by year'!$B$12:$H$12</c15:sqref>
                        </c15:formulaRef>
                      </c:ext>
                    </c:extLst>
                    <c:numCache>
                      <c:formatCode>General</c:formatCode>
                      <c:ptCount val="7"/>
                    </c:numCache>
                  </c:numRef>
                </c:val>
                <c:smooth val="0"/>
                <c:extLst>
                  <c:ext xmlns:c16="http://schemas.microsoft.com/office/drawing/2014/chart" uri="{C3380CC4-5D6E-409C-BE32-E72D297353CC}">
                    <c16:uniqueId val="{00000004-F206-4E65-8FE6-23EF758C4AB8}"/>
                  </c:ext>
                </c:extLst>
              </c15:ser>
            </c15:filteredLineSeries>
          </c:ext>
        </c:extLst>
      </c:lineChart>
      <c:catAx>
        <c:axId val="6263029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26304879"/>
        <c:crosses val="autoZero"/>
        <c:auto val="1"/>
        <c:lblAlgn val="ctr"/>
        <c:lblOffset val="100"/>
        <c:noMultiLvlLbl val="0"/>
      </c:catAx>
      <c:valAx>
        <c:axId val="6263048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26302959"/>
        <c:crosses val="autoZero"/>
        <c:crossBetween val="between"/>
      </c:valAx>
      <c:spPr>
        <a:noFill/>
        <a:ln>
          <a:noFill/>
        </a:ln>
        <a:effectLst/>
      </c:spPr>
    </c:plotArea>
    <c:legend>
      <c:legendPos val="b"/>
      <c:layout>
        <c:manualLayout>
          <c:xMode val="edge"/>
          <c:yMode val="edge"/>
          <c:x val="7.723487009775952E-2"/>
          <c:y val="4.2457121431249661E-2"/>
          <c:w val="0.84311480086728285"/>
          <c:h val="9.0113431776616737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9C687B-4173-4BE3-B3BC-AAC851C5E1EF}" type="datetimeFigureOut">
              <a:rPr lang="en-GB" smtClean="0"/>
              <a:t>27/01/2026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CE9DB1-DF29-48D4-AC8C-34EA644F5CFA}" type="slidenum">
              <a:rPr lang="en-GB" smtClean="0"/>
              <a:t>‹#›</a:t>
            </a:fld>
            <a:endParaRPr lang="en-GB"/>
          </a:p>
        </p:txBody>
      </p:sp>
    </p:spTree>
    <p:extLst>
      <p:ext uri="{BB962C8B-B14F-4D97-AF65-F5344CB8AC3E}">
        <p14:creationId xmlns:p14="http://schemas.microsoft.com/office/powerpoint/2010/main" val="2778921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General trend over past 8 years have shown a decline in numbers from a high of approximately 740 in 2013-2014 to 290 in 2019/2020. </a:t>
            </a:r>
          </a:p>
          <a:p>
            <a:r>
              <a:rPr lang="en-GB" dirty="0"/>
              <a:t>IPFRs have gradually increased since 2019/2020.</a:t>
            </a:r>
          </a:p>
          <a:p>
            <a:endParaRPr lang="en-US" dirty="0"/>
          </a:p>
          <a:p>
            <a:r>
              <a:rPr lang="en-US" dirty="0"/>
              <a:t>IPFRs have increased in 2024-2025 since the previous year from 392 to 403.</a:t>
            </a:r>
          </a:p>
          <a:p>
            <a:r>
              <a:rPr lang="en-US" dirty="0"/>
              <a:t>Requests for medicines increased by 7%.</a:t>
            </a:r>
          </a:p>
          <a:p>
            <a:r>
              <a:rPr lang="en-US" dirty="0"/>
              <a:t>The proportion of IPFRs approved continues to increase with 83% approved in this year.</a:t>
            </a:r>
          </a:p>
          <a:p>
            <a:r>
              <a:rPr lang="en-GB" dirty="0"/>
              <a:t>Non medicine requests fell by 6% from the previous year.</a:t>
            </a:r>
          </a:p>
          <a:p>
            <a:r>
              <a:rPr lang="en-GB" dirty="0"/>
              <a:t>Requests to treat cancer conditions dropped from 52% to 42% in 2024-2025 – mainly driven by a drop in requests for medicines to treat blood cancers</a:t>
            </a:r>
            <a:endParaRPr lang="en-US" dirty="0"/>
          </a:p>
          <a:p>
            <a:r>
              <a:rPr lang="en-GB" dirty="0"/>
              <a:t> </a:t>
            </a:r>
          </a:p>
        </p:txBody>
      </p:sp>
      <p:sp>
        <p:nvSpPr>
          <p:cNvPr id="4" name="Slide Number Placeholder 3"/>
          <p:cNvSpPr>
            <a:spLocks noGrp="1"/>
          </p:cNvSpPr>
          <p:nvPr>
            <p:ph type="sldNum" sz="quarter" idx="5"/>
          </p:nvPr>
        </p:nvSpPr>
        <p:spPr/>
        <p:txBody>
          <a:bodyPr/>
          <a:lstStyle/>
          <a:p>
            <a:fld id="{47CE9DB1-DF29-48D4-AC8C-34EA644F5CFA}" type="slidenum">
              <a:rPr lang="en-GB" smtClean="0"/>
              <a:t>2</a:t>
            </a:fld>
            <a:endParaRPr lang="en-GB"/>
          </a:p>
        </p:txBody>
      </p:sp>
    </p:spTree>
    <p:extLst>
      <p:ext uri="{BB962C8B-B14F-4D97-AF65-F5344CB8AC3E}">
        <p14:creationId xmlns:p14="http://schemas.microsoft.com/office/powerpoint/2010/main" val="3254193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Figures shown will not add up to 73 due to incomplete data.</a:t>
            </a:r>
          </a:p>
          <a:p>
            <a:r>
              <a:rPr lang="en-GB" dirty="0"/>
              <a:t>60 of 65 patients had a complete/partial response or stable disease as best response to treatment.</a:t>
            </a:r>
          </a:p>
          <a:p>
            <a:r>
              <a:rPr lang="en-GB" dirty="0"/>
              <a:t>Most patients (40/51) reported an improvement in quality of life.</a:t>
            </a:r>
          </a:p>
          <a:p>
            <a:r>
              <a:rPr lang="en-GB" dirty="0"/>
              <a:t>Only 9 patients were reported to have stopped treatment early.</a:t>
            </a:r>
          </a:p>
          <a:p>
            <a:endParaRPr lang="en-GB" dirty="0"/>
          </a:p>
          <a:p>
            <a:r>
              <a:rPr lang="en-GB" sz="1200" b="0" i="0" u="none" strike="noStrike" kern="1200" baseline="0" dirty="0">
                <a:solidFill>
                  <a:schemeClr val="tx1"/>
                </a:solidFill>
                <a:latin typeface="+mn-lt"/>
                <a:ea typeface="+mn-ea"/>
                <a:cs typeface="+mn-cs"/>
              </a:rPr>
              <a:t>It should be noted that most outcomes were associated with applications for continuation of funding. Therefore, will relate to patients who are benefitting from an approved medicine.</a:t>
            </a:r>
          </a:p>
          <a:p>
            <a:endParaRPr lang="en-GB" dirty="0"/>
          </a:p>
          <a:p>
            <a:r>
              <a:rPr lang="en-GB" sz="1200" b="0" i="0" u="none" strike="noStrike" kern="1200" baseline="0" dirty="0">
                <a:solidFill>
                  <a:schemeClr val="tx1"/>
                </a:solidFill>
                <a:latin typeface="+mn-lt"/>
                <a:ea typeface="+mn-ea"/>
                <a:cs typeface="+mn-cs"/>
              </a:rPr>
              <a:t>Seven patients did not start treatment that had been approved; in 4 cases this was the patients’ choice., in one case tests showed that the treatment would not be suitable. This may highlight an area for future clinician training to ensure that patients have consented to the IPFR application and that only treatments known to be suitable are requested. No reason was given for the remaining 2 patients.</a:t>
            </a:r>
            <a:r>
              <a:rPr lang="en-GB" dirty="0"/>
              <a:t> </a:t>
            </a:r>
          </a:p>
          <a:p>
            <a:endParaRPr lang="en-GB" dirty="0"/>
          </a:p>
          <a:p>
            <a:endParaRPr lang="en-GB" dirty="0"/>
          </a:p>
        </p:txBody>
      </p:sp>
      <p:sp>
        <p:nvSpPr>
          <p:cNvPr id="4" name="Slide Number Placeholder 3"/>
          <p:cNvSpPr>
            <a:spLocks noGrp="1"/>
          </p:cNvSpPr>
          <p:nvPr>
            <p:ph type="sldNum" sz="quarter" idx="5"/>
          </p:nvPr>
        </p:nvSpPr>
        <p:spPr/>
        <p:txBody>
          <a:bodyPr/>
          <a:lstStyle/>
          <a:p>
            <a:fld id="{47CE9DB1-DF29-48D4-AC8C-34EA644F5CFA}" type="slidenum">
              <a:rPr lang="en-GB" smtClean="0"/>
              <a:t>13</a:t>
            </a:fld>
            <a:endParaRPr lang="en-GB"/>
          </a:p>
        </p:txBody>
      </p:sp>
    </p:spTree>
    <p:extLst>
      <p:ext uri="{BB962C8B-B14F-4D97-AF65-F5344CB8AC3E}">
        <p14:creationId xmlns:p14="http://schemas.microsoft.com/office/powerpoint/2010/main" val="861687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Outcome measures were at a high level during 2024 although a slight decrease was observed compared with 2023. Data are incomplete for 2025 as this last quarter for 2025 will be considered at the next QA meeting in February 2026</a:t>
            </a:r>
          </a:p>
          <a:p>
            <a:endParaRPr lang="en-GB" dirty="0"/>
          </a:p>
        </p:txBody>
      </p:sp>
      <p:sp>
        <p:nvSpPr>
          <p:cNvPr id="4" name="Slide Number Placeholder 3"/>
          <p:cNvSpPr>
            <a:spLocks noGrp="1"/>
          </p:cNvSpPr>
          <p:nvPr>
            <p:ph type="sldNum" sz="quarter" idx="5"/>
          </p:nvPr>
        </p:nvSpPr>
        <p:spPr/>
        <p:txBody>
          <a:bodyPr/>
          <a:lstStyle/>
          <a:p>
            <a:fld id="{47CE9DB1-DF29-48D4-AC8C-34EA644F5CFA}" type="slidenum">
              <a:rPr lang="en-GB" smtClean="0"/>
              <a:t>14</a:t>
            </a:fld>
            <a:endParaRPr lang="en-GB"/>
          </a:p>
        </p:txBody>
      </p:sp>
    </p:spTree>
    <p:extLst>
      <p:ext uri="{BB962C8B-B14F-4D97-AF65-F5344CB8AC3E}">
        <p14:creationId xmlns:p14="http://schemas.microsoft.com/office/powerpoint/2010/main" val="14612422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Ann-Marie will be providing an overview of the changes to the IPFR policy that will be adopted from 2</a:t>
            </a:r>
            <a:r>
              <a:rPr lang="en-GB" baseline="30000" dirty="0"/>
              <a:t>nd</a:t>
            </a:r>
            <a:r>
              <a:rPr lang="en-GB" dirty="0"/>
              <a:t> February 2026 across Wales. </a:t>
            </a:r>
          </a:p>
          <a:p>
            <a:r>
              <a:rPr lang="en-GB" dirty="0"/>
              <a:t>We will be using the updated criteria to consider the cases that will be covered in the later mock panel sessions. </a:t>
            </a:r>
          </a:p>
        </p:txBody>
      </p:sp>
      <p:sp>
        <p:nvSpPr>
          <p:cNvPr id="4" name="Slide Number Placeholder 3"/>
          <p:cNvSpPr>
            <a:spLocks noGrp="1"/>
          </p:cNvSpPr>
          <p:nvPr>
            <p:ph type="sldNum" sz="quarter" idx="5"/>
          </p:nvPr>
        </p:nvSpPr>
        <p:spPr/>
        <p:txBody>
          <a:bodyPr/>
          <a:lstStyle/>
          <a:p>
            <a:fld id="{47CE9DB1-DF29-48D4-AC8C-34EA644F5CFA}" type="slidenum">
              <a:rPr lang="en-GB" smtClean="0"/>
              <a:t>15</a:t>
            </a:fld>
            <a:endParaRPr lang="en-GB"/>
          </a:p>
        </p:txBody>
      </p:sp>
    </p:spTree>
    <p:extLst>
      <p:ext uri="{BB962C8B-B14F-4D97-AF65-F5344CB8AC3E}">
        <p14:creationId xmlns:p14="http://schemas.microsoft.com/office/powerpoint/2010/main" val="3228518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in previous years JCC receive the largest number of IPFRs, 465 of which were for PET scans.</a:t>
            </a:r>
          </a:p>
          <a:p>
            <a:r>
              <a:rPr lang="en-GB" dirty="0"/>
              <a:t>4 health boards had an increase in IPFRs from the previous year: Aneurin Bevan; Betsi </a:t>
            </a:r>
            <a:r>
              <a:rPr lang="en-GB" dirty="0" err="1"/>
              <a:t>Calwaladr</a:t>
            </a:r>
            <a:r>
              <a:rPr lang="en-GB" dirty="0"/>
              <a:t>; Cwm Taf and Powys</a:t>
            </a:r>
          </a:p>
        </p:txBody>
      </p:sp>
      <p:sp>
        <p:nvSpPr>
          <p:cNvPr id="4" name="Slide Number Placeholder 3"/>
          <p:cNvSpPr>
            <a:spLocks noGrp="1"/>
          </p:cNvSpPr>
          <p:nvPr>
            <p:ph type="sldNum" sz="quarter" idx="5"/>
          </p:nvPr>
        </p:nvSpPr>
        <p:spPr/>
        <p:txBody>
          <a:bodyPr/>
          <a:lstStyle/>
          <a:p>
            <a:fld id="{47CE9DB1-DF29-48D4-AC8C-34EA644F5CFA}" type="slidenum">
              <a:rPr lang="en-GB" smtClean="0"/>
              <a:t>3</a:t>
            </a:fld>
            <a:endParaRPr lang="en-GB"/>
          </a:p>
        </p:txBody>
      </p:sp>
    </p:spTree>
    <p:extLst>
      <p:ext uri="{BB962C8B-B14F-4D97-AF65-F5344CB8AC3E}">
        <p14:creationId xmlns:p14="http://schemas.microsoft.com/office/powerpoint/2010/main" val="1886281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Powys THB considered the most IPFRs per 100,000 population. Powys THB commissions services from English and Welsh providers, which results in a higher rate per population compared with the other health board panels.</a:t>
            </a:r>
            <a:endParaRPr lang="en-GB" dirty="0"/>
          </a:p>
        </p:txBody>
      </p:sp>
      <p:sp>
        <p:nvSpPr>
          <p:cNvPr id="4" name="Slide Number Placeholder 3"/>
          <p:cNvSpPr>
            <a:spLocks noGrp="1"/>
          </p:cNvSpPr>
          <p:nvPr>
            <p:ph type="sldNum" sz="quarter" idx="5"/>
          </p:nvPr>
        </p:nvSpPr>
        <p:spPr/>
        <p:txBody>
          <a:bodyPr/>
          <a:lstStyle/>
          <a:p>
            <a:fld id="{47CE9DB1-DF29-48D4-AC8C-34EA644F5CFA}" type="slidenum">
              <a:rPr lang="en-GB" smtClean="0"/>
              <a:t>4</a:t>
            </a:fld>
            <a:endParaRPr lang="en-GB"/>
          </a:p>
        </p:txBody>
      </p:sp>
    </p:spTree>
    <p:extLst>
      <p:ext uri="{BB962C8B-B14F-4D97-AF65-F5344CB8AC3E}">
        <p14:creationId xmlns:p14="http://schemas.microsoft.com/office/powerpoint/2010/main" val="974436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number of IPFRs for medicines has increased year on year since 2018-2019, this year there was an increase from 234 to 253 medicine requests.</a:t>
            </a:r>
          </a:p>
          <a:p>
            <a:r>
              <a:rPr lang="en-GB" dirty="0"/>
              <a:t>The number of requests for medicines to treat cancer fell from 127 in the previous year to 100 in 2024-2025.</a:t>
            </a:r>
          </a:p>
          <a:p>
            <a:r>
              <a:rPr lang="en-GB" dirty="0"/>
              <a:t>Most medicine requests were for non-cancer treatments with an increase by 43% from the previous year from 107 to 153 in 2024-2025.</a:t>
            </a:r>
          </a:p>
          <a:p>
            <a:endParaRPr lang="en-GB" dirty="0"/>
          </a:p>
          <a:p>
            <a:r>
              <a:rPr lang="en-GB" dirty="0"/>
              <a:t>Of IPFRs to treat cancer conditions there were 4 standout cohorts, for 2 cohorts there is now published NICE advice (trifluridine-tipiracil + bevacizumab for treatment of colorectal cancer and trastuzumab deruxtecan for breast cancer), for 1 there is now off-label One Wales advice (</a:t>
            </a:r>
            <a:r>
              <a:rPr lang="en-GB" dirty="0" err="1"/>
              <a:t>venetoclax+azacitidine</a:t>
            </a:r>
            <a:r>
              <a:rPr lang="en-GB" dirty="0"/>
              <a:t> for acute myeloid leukaemia) and the other is under consideration by AWTTC (blinatumomab for B-cell acute lymphoblastic leukaemia).</a:t>
            </a:r>
          </a:p>
          <a:p>
            <a:endParaRPr lang="en-GB" dirty="0"/>
          </a:p>
          <a:p>
            <a:r>
              <a:rPr lang="en-GB" dirty="0"/>
              <a:t>For non-cancer conditions requests were more diverse with only one cohort identified (</a:t>
            </a:r>
            <a:r>
              <a:rPr lang="en-GB" dirty="0" err="1"/>
              <a:t>ruxolitinib</a:t>
            </a:r>
            <a:r>
              <a:rPr lang="en-GB" dirty="0"/>
              <a:t> for graft versus host disease in children), all considered by JCC panel. AWTTC have been in contact with the marketing authorisation holder and with JCC and for now IPFR is considered the most appropriate route for access. AWTTC will continue to monitor IPFR rates for this medicine.</a:t>
            </a:r>
          </a:p>
          <a:p>
            <a:endParaRPr lang="en-GB" dirty="0"/>
          </a:p>
          <a:p>
            <a:r>
              <a:rPr lang="en-GB" dirty="0"/>
              <a:t>The approval rate for medicines has remained stable for the past 3 years ranging between 81% and 85%.</a:t>
            </a:r>
          </a:p>
        </p:txBody>
      </p:sp>
      <p:sp>
        <p:nvSpPr>
          <p:cNvPr id="4" name="Slide Number Placeholder 3"/>
          <p:cNvSpPr>
            <a:spLocks noGrp="1"/>
          </p:cNvSpPr>
          <p:nvPr>
            <p:ph type="sldNum" sz="quarter" idx="5"/>
          </p:nvPr>
        </p:nvSpPr>
        <p:spPr/>
        <p:txBody>
          <a:bodyPr/>
          <a:lstStyle/>
          <a:p>
            <a:fld id="{47CE9DB1-DF29-48D4-AC8C-34EA644F5CFA}" type="slidenum">
              <a:rPr lang="en-GB" smtClean="0"/>
              <a:t>5</a:t>
            </a:fld>
            <a:endParaRPr lang="en-GB"/>
          </a:p>
        </p:txBody>
      </p:sp>
    </p:spTree>
    <p:extLst>
      <p:ext uri="{BB962C8B-B14F-4D97-AF65-F5344CB8AC3E}">
        <p14:creationId xmlns:p14="http://schemas.microsoft.com/office/powerpoint/2010/main" val="1590353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Betsi Cadwaladr panel considered the highest number of medicine IPFRs, followed by JCC and Aneurin Bevan.</a:t>
            </a:r>
          </a:p>
          <a:p>
            <a:r>
              <a:rPr lang="en-GB" dirty="0"/>
              <a:t>5 panels had an increase in medicine requests in 2024-2025: Aneurin Bevan; Betsi Cadwaladr; Cwm Taf Morgannwg; Hywel Dda and Powys.</a:t>
            </a:r>
          </a:p>
          <a:p>
            <a:r>
              <a:rPr lang="en-GB" sz="1200" b="0" i="0" u="none" strike="noStrike" kern="1200" baseline="0" dirty="0">
                <a:solidFill>
                  <a:schemeClr val="tx1"/>
                </a:solidFill>
                <a:latin typeface="+mn-lt"/>
                <a:ea typeface="+mn-ea"/>
                <a:cs typeface="+mn-cs"/>
              </a:rPr>
              <a:t>Differences in the numbers and rates of medicine IPFRs between health boards are not unexpected and are reported each year.</a:t>
            </a:r>
          </a:p>
          <a:p>
            <a:endParaRPr lang="en-GB" sz="1200" b="0" i="0" u="none" strike="noStrike" kern="1200" baseline="0" dirty="0">
              <a:solidFill>
                <a:srgbClr val="FF0000"/>
              </a:solidFill>
              <a:highlight>
                <a:srgbClr val="FFFF00"/>
              </a:highlight>
              <a:latin typeface="+mn-lt"/>
              <a:ea typeface="+mn-ea"/>
              <a:cs typeface="+mn-cs"/>
            </a:endParaRPr>
          </a:p>
          <a:p>
            <a:r>
              <a:rPr lang="en-GB" sz="1200" b="0" i="0" u="none" strike="noStrike" kern="1200" baseline="0" dirty="0">
                <a:solidFill>
                  <a:schemeClr val="tx1"/>
                </a:solidFill>
                <a:highlight>
                  <a:srgbClr val="FFFF00"/>
                </a:highlight>
                <a:latin typeface="+mn-lt"/>
                <a:ea typeface="+mn-ea"/>
                <a:cs typeface="+mn-cs"/>
              </a:rPr>
              <a:t>The </a:t>
            </a:r>
            <a:r>
              <a:rPr lang="en-GB" sz="1200" b="0" i="0" u="none" strike="noStrike" kern="1200" baseline="0" dirty="0">
                <a:solidFill>
                  <a:schemeClr val="tx1"/>
                </a:solidFill>
                <a:latin typeface="+mn-lt"/>
                <a:ea typeface="+mn-ea"/>
                <a:cs typeface="+mn-cs"/>
              </a:rPr>
              <a:t>IPFR screening process can vary between health boards</a:t>
            </a:r>
          </a:p>
          <a:p>
            <a:r>
              <a:rPr lang="en-GB" sz="1200" b="0" i="0" u="none" strike="noStrike" kern="1200" baseline="0" dirty="0">
                <a:solidFill>
                  <a:schemeClr val="tx1"/>
                </a:solidFill>
                <a:latin typeface="+mn-lt"/>
                <a:ea typeface="+mn-ea"/>
                <a:cs typeface="+mn-cs"/>
              </a:rPr>
              <a:t>Some, but not all, health boards have cost thresholds below which medicines are not considered through the IPFR process: these cost thresholds can vary between health boards.</a:t>
            </a:r>
          </a:p>
          <a:p>
            <a:r>
              <a:rPr lang="en-GB" sz="1200" b="0" i="0" u="none" strike="noStrike" kern="1200" baseline="0" dirty="0">
                <a:solidFill>
                  <a:schemeClr val="tx1"/>
                </a:solidFill>
                <a:latin typeface="+mn-lt"/>
                <a:ea typeface="+mn-ea"/>
                <a:cs typeface="+mn-cs"/>
              </a:rPr>
              <a:t>Some health boards do not have an unlicensed medicines route and all unlicensed/off label medicines are considered via IPFR, in other health boards off-label medicines may be considered by an alternative local route.</a:t>
            </a:r>
          </a:p>
        </p:txBody>
      </p:sp>
      <p:sp>
        <p:nvSpPr>
          <p:cNvPr id="4" name="Slide Number Placeholder 3"/>
          <p:cNvSpPr>
            <a:spLocks noGrp="1"/>
          </p:cNvSpPr>
          <p:nvPr>
            <p:ph type="sldNum" sz="quarter" idx="5"/>
          </p:nvPr>
        </p:nvSpPr>
        <p:spPr/>
        <p:txBody>
          <a:bodyPr/>
          <a:lstStyle/>
          <a:p>
            <a:fld id="{47CE9DB1-DF29-48D4-AC8C-34EA644F5CFA}" type="slidenum">
              <a:rPr lang="en-GB" smtClean="0"/>
              <a:t>6</a:t>
            </a:fld>
            <a:endParaRPr lang="en-GB"/>
          </a:p>
        </p:txBody>
      </p:sp>
    </p:spTree>
    <p:extLst>
      <p:ext uri="{BB962C8B-B14F-4D97-AF65-F5344CB8AC3E}">
        <p14:creationId xmlns:p14="http://schemas.microsoft.com/office/powerpoint/2010/main" val="2191589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number of IPFRs for non-medicine treatments has fallen slightly from 159 to 150 in 2024-2025, this is the lowest number of non-IPFRs reported since 2015-2016 (when there were 374 non-medicine requests).</a:t>
            </a:r>
          </a:p>
          <a:p>
            <a:r>
              <a:rPr lang="en-GB" dirty="0"/>
              <a:t>The  majority of non-medicine IPFRs, 118 (79%), are considered by JCC, health board panels consider very few non-medicines, ranging from 0 (Hywel Dda) to 14 (Aneurin Bevan).</a:t>
            </a:r>
          </a:p>
          <a:p>
            <a:endParaRPr lang="en-GB" dirty="0"/>
          </a:p>
        </p:txBody>
      </p:sp>
      <p:sp>
        <p:nvSpPr>
          <p:cNvPr id="4" name="Slide Number Placeholder 3"/>
          <p:cNvSpPr>
            <a:spLocks noGrp="1"/>
          </p:cNvSpPr>
          <p:nvPr>
            <p:ph type="sldNum" sz="quarter" idx="5"/>
          </p:nvPr>
        </p:nvSpPr>
        <p:spPr/>
        <p:txBody>
          <a:bodyPr/>
          <a:lstStyle/>
          <a:p>
            <a:fld id="{47CE9DB1-DF29-48D4-AC8C-34EA644F5CFA}" type="slidenum">
              <a:rPr lang="en-GB" smtClean="0"/>
              <a:t>7</a:t>
            </a:fld>
            <a:endParaRPr lang="en-GB"/>
          </a:p>
        </p:txBody>
      </p:sp>
    </p:spTree>
    <p:extLst>
      <p:ext uri="{BB962C8B-B14F-4D97-AF65-F5344CB8AC3E}">
        <p14:creationId xmlns:p14="http://schemas.microsoft.com/office/powerpoint/2010/main" val="1923188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Highest number of non-medicine requests was for PET scans (69), a slight increase numerically from the previous year when 67 were considered.</a:t>
            </a:r>
          </a:p>
          <a:p>
            <a:r>
              <a:rPr lang="en-GB" dirty="0"/>
              <a:t>Conditions for which PET scans were requested were diverse with no obvious cohorts.</a:t>
            </a:r>
          </a:p>
          <a:p>
            <a:r>
              <a:rPr lang="en-GB" dirty="0"/>
              <a:t>Requests for surgical procedures accounted for 22% of non-medicine requests, the number of requests have fallen for 2 years running from 73 in 2022-2023 to 56 in 2023-2024 and 34 in 2024-2025.</a:t>
            </a:r>
          </a:p>
          <a:p>
            <a:r>
              <a:rPr lang="en-GB" dirty="0"/>
              <a:t> </a:t>
            </a:r>
          </a:p>
          <a:p>
            <a:endParaRPr lang="en-GB" dirty="0"/>
          </a:p>
        </p:txBody>
      </p:sp>
      <p:sp>
        <p:nvSpPr>
          <p:cNvPr id="4" name="Slide Number Placeholder 3"/>
          <p:cNvSpPr>
            <a:spLocks noGrp="1"/>
          </p:cNvSpPr>
          <p:nvPr>
            <p:ph type="sldNum" sz="quarter" idx="5"/>
          </p:nvPr>
        </p:nvSpPr>
        <p:spPr/>
        <p:txBody>
          <a:bodyPr/>
          <a:lstStyle/>
          <a:p>
            <a:fld id="{47CE9DB1-DF29-48D4-AC8C-34EA644F5CFA}" type="slidenum">
              <a:rPr lang="en-GB" smtClean="0"/>
              <a:t>8</a:t>
            </a:fld>
            <a:endParaRPr lang="en-GB"/>
          </a:p>
        </p:txBody>
      </p:sp>
    </p:spTree>
    <p:extLst>
      <p:ext uri="{BB962C8B-B14F-4D97-AF65-F5344CB8AC3E}">
        <p14:creationId xmlns:p14="http://schemas.microsoft.com/office/powerpoint/2010/main" val="2783043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Approximately half of non-medicine IPFRs were for treatments for </a:t>
            </a:r>
            <a:r>
              <a:rPr lang="en-GB" b="1" dirty="0"/>
              <a:t>cancer conditions</a:t>
            </a:r>
            <a:r>
              <a:rPr lang="en-GB" dirty="0"/>
              <a:t>, of these 55 (71%) were for PET scans; 9 for surgical procedures (for example stem cell transplant, stereotactic ablative radiosurgery, robot-assisted surgery); and 7 for therapies (for example Peptide Receptor Radionuclide Therapy, High intensity focused ultrasound, Contact X-ray brachytherapy/Papillon).</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Non-medicine IPFRs for </a:t>
            </a:r>
            <a:r>
              <a:rPr lang="en-GB" sz="1200" b="1" i="0" u="none" strike="noStrike" kern="1200" baseline="0" dirty="0">
                <a:solidFill>
                  <a:schemeClr val="tx1"/>
                </a:solidFill>
                <a:latin typeface="+mn-lt"/>
                <a:ea typeface="+mn-ea"/>
                <a:cs typeface="+mn-cs"/>
              </a:rPr>
              <a:t>non-cancer conditions </a:t>
            </a:r>
            <a:r>
              <a:rPr lang="en-GB" sz="1200" b="0" i="0" u="none" strike="noStrike" kern="1200" baseline="0" dirty="0">
                <a:solidFill>
                  <a:schemeClr val="tx1"/>
                </a:solidFill>
                <a:latin typeface="+mn-lt"/>
                <a:ea typeface="+mn-ea"/>
                <a:cs typeface="+mn-cs"/>
              </a:rPr>
              <a:t>accounted for most of the requested surgical procedures and for medical devices, with 25 and 22 requests in 2024–2025, respectively. These included breast augmentation/reduction (6); left atrial appendage occlusion (4); limb prostheses (4); Microprocessor-controlled knee (MPK) device (6).</a:t>
            </a:r>
          </a:p>
          <a:p>
            <a:r>
              <a:rPr lang="en-GB" sz="1200" b="0" i="0" u="none" strike="noStrike" kern="1200" baseline="0" dirty="0">
                <a:solidFill>
                  <a:schemeClr val="tx1"/>
                </a:solidFill>
                <a:latin typeface="+mn-lt"/>
                <a:ea typeface="+mn-ea"/>
                <a:cs typeface="+mn-cs"/>
              </a:rPr>
              <a:t> </a:t>
            </a:r>
            <a:endParaRPr lang="en-GB" dirty="0"/>
          </a:p>
        </p:txBody>
      </p:sp>
      <p:sp>
        <p:nvSpPr>
          <p:cNvPr id="4" name="Slide Number Placeholder 3"/>
          <p:cNvSpPr>
            <a:spLocks noGrp="1"/>
          </p:cNvSpPr>
          <p:nvPr>
            <p:ph type="sldNum" sz="quarter" idx="5"/>
          </p:nvPr>
        </p:nvSpPr>
        <p:spPr/>
        <p:txBody>
          <a:bodyPr/>
          <a:lstStyle/>
          <a:p>
            <a:fld id="{47CE9DB1-DF29-48D4-AC8C-34EA644F5CFA}" type="slidenum">
              <a:rPr lang="en-GB" smtClean="0"/>
              <a:t>9</a:t>
            </a:fld>
            <a:endParaRPr lang="en-GB"/>
          </a:p>
        </p:txBody>
      </p:sp>
    </p:spTree>
    <p:extLst>
      <p:ext uri="{BB962C8B-B14F-4D97-AF65-F5344CB8AC3E}">
        <p14:creationId xmlns:p14="http://schemas.microsoft.com/office/powerpoint/2010/main" val="1505007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7CE9DB1-DF29-48D4-AC8C-34EA644F5CFA}" type="slidenum">
              <a:rPr lang="en-GB" smtClean="0"/>
              <a:t>11</a:t>
            </a:fld>
            <a:endParaRPr lang="en-GB"/>
          </a:p>
        </p:txBody>
      </p:sp>
    </p:spTree>
    <p:extLst>
      <p:ext uri="{BB962C8B-B14F-4D97-AF65-F5344CB8AC3E}">
        <p14:creationId xmlns:p14="http://schemas.microsoft.com/office/powerpoint/2010/main" val="2189707915"/>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extLst>
              <a:ext uri="{BEBA8EAE-BF5A-486C-A8C5-ECC9F3942E4B}">
                <a14:imgProps xmlns:a14="http://schemas.microsoft.com/office/drawing/2010/main">
                  <a14:imgLayer r:embed="rId3">
                    <a14:imgEffect>
                      <a14:artisticPencilSketch/>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8E962-5439-4233-8765-9068DDFEA4B1}"/>
              </a:ext>
            </a:extLst>
          </p:cNvPr>
          <p:cNvSpPr>
            <a:spLocks noGrp="1"/>
          </p:cNvSpPr>
          <p:nvPr>
            <p:ph type="ctrTitle"/>
          </p:nvPr>
        </p:nvSpPr>
        <p:spPr>
          <a:xfrm>
            <a:off x="1598645" y="1376190"/>
            <a:ext cx="9144000" cy="2387600"/>
          </a:xfrm>
        </p:spPr>
        <p:txBody>
          <a:bodyPr anchor="b"/>
          <a:lstStyle>
            <a:lvl1pPr algn="ctr">
              <a:defRPr sz="60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5317536-5CCA-41EF-BDB1-92BAE13D397D}"/>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090726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5E97A-6120-425D-B42B-074187FF80A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96AA9C-0681-4C95-9818-8FD9DC13DE9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E02DC58-0FC9-4C34-BCDB-B9BFF3DB1A31}"/>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135985-7A56-41C9-B995-0B5042E43716}"/>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6" name="Footer Placeholder 5">
            <a:extLst>
              <a:ext uri="{FF2B5EF4-FFF2-40B4-BE49-F238E27FC236}">
                <a16:creationId xmlns:a16="http://schemas.microsoft.com/office/drawing/2014/main" id="{7CA18D88-06ED-4723-B9DC-45D397702DB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271D5BED-1869-4AF1-A60A-4EE0EC9A69AC}"/>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36822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3D58E-687F-4C57-BAAC-15C1660A0D99}"/>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E33EDA0-4A70-473E-AD2A-979B3558555A}"/>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DB397B-A076-4FE5-A0F4-7F8146A5544E}"/>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5" name="Footer Placeholder 4">
            <a:extLst>
              <a:ext uri="{FF2B5EF4-FFF2-40B4-BE49-F238E27FC236}">
                <a16:creationId xmlns:a16="http://schemas.microsoft.com/office/drawing/2014/main" id="{D9413628-742F-47ED-B5C1-163F7145D85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47F6DEE0-35AC-458A-8F8C-4C8D03FAA37F}"/>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13745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C3C070-BDBE-4B4E-831A-54279629F5F8}"/>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B401A4-5640-42CB-B3BC-A8A5AC5F5AAF}"/>
              </a:ext>
            </a:extLst>
          </p:cNvPr>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7AB091-5F1E-47CD-BDD1-CD384C028D0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5" name="Footer Placeholder 4">
            <a:extLst>
              <a:ext uri="{FF2B5EF4-FFF2-40B4-BE49-F238E27FC236}">
                <a16:creationId xmlns:a16="http://schemas.microsoft.com/office/drawing/2014/main" id="{1818BD1E-215C-4309-8F2A-0891307498A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38A4842-CDBD-41B7-A16A-9603DF005A41}"/>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02636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57FBF-CBF0-4C19-8B03-AE3B908BEE6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C23B708-EB88-46A4-B879-6BC690009FE9}"/>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789769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ACA99-6061-48A5-A252-D79E9C42F1E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451A6AB-394D-4FC3-A2AD-A29CB14738EA}"/>
              </a:ext>
            </a:extLst>
          </p:cNvPr>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58200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31EA8-70DE-491E-AF78-428031F2146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9D36616-076A-482F-98A3-04B8B23CB0D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E838F01-33F8-4650-B067-8E2B4BAAE8DD}"/>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5" name="Footer Placeholder 4">
            <a:extLst>
              <a:ext uri="{FF2B5EF4-FFF2-40B4-BE49-F238E27FC236}">
                <a16:creationId xmlns:a16="http://schemas.microsoft.com/office/drawing/2014/main" id="{0942D520-8DFE-4D79-9FBD-D3AA2CA525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EF06C70-B1ED-4CEA-A747-75280DE9E813}"/>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980479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152E0-2252-4A97-887E-46BC2FCF18E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424716-5FB0-4CD5-8BE6-87F7183E3E94}"/>
              </a:ext>
            </a:extLst>
          </p:cNvPr>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FC1C84-58A4-4EDA-A5D6-4FCD2A1306AE}"/>
              </a:ext>
            </a:extLst>
          </p:cNvPr>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FE405F-2394-4899-BF24-CECA6CDB3C4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6" name="Footer Placeholder 5">
            <a:extLst>
              <a:ext uri="{FF2B5EF4-FFF2-40B4-BE49-F238E27FC236}">
                <a16:creationId xmlns:a16="http://schemas.microsoft.com/office/drawing/2014/main" id="{AEFA7187-033A-42FC-A5BA-2895088F833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784BBF42-B517-474B-BD26-719A3D95FACB}"/>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82338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96725-1691-437F-AE11-AA94E0E13EE8}"/>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FDF80E9-C98E-4540-ACF8-54FF406D3D4F}"/>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1891210-F194-4409-AEF8-7B1A5254C83C}"/>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D8497C-9F53-4608-A2F9-7C1236974C3E}"/>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CAF0337-5B56-4494-AB3B-C4B46E39C80E}"/>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04D47B-6510-4939-A2D5-70315061F329}"/>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8" name="Footer Placeholder 7">
            <a:extLst>
              <a:ext uri="{FF2B5EF4-FFF2-40B4-BE49-F238E27FC236}">
                <a16:creationId xmlns:a16="http://schemas.microsoft.com/office/drawing/2014/main" id="{7283B66A-B0BA-4919-9A2D-5AD92C19867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96FF0DF7-CCDA-43F2-8205-96A586483171}"/>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2096555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B9D57-B3CE-4CD6-9C38-23D4B6F9F6C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FF1ADFE-0954-45A4-8AC8-A7995683F064}"/>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4" name="Footer Placeholder 3">
            <a:extLst>
              <a:ext uri="{FF2B5EF4-FFF2-40B4-BE49-F238E27FC236}">
                <a16:creationId xmlns:a16="http://schemas.microsoft.com/office/drawing/2014/main" id="{1E0A1B5A-9153-45D0-B0C5-E214B8EE890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1CEBAD30-842F-464D-A5F4-0E0EE1862C8C}"/>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1313064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A5EC07-462E-44B9-8447-76F5F64AAD2F}"/>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3" name="Footer Placeholder 2">
            <a:extLst>
              <a:ext uri="{FF2B5EF4-FFF2-40B4-BE49-F238E27FC236}">
                <a16:creationId xmlns:a16="http://schemas.microsoft.com/office/drawing/2014/main" id="{7EA66776-CFC4-4368-9FC5-4B633968E9F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C40E6E2D-B5E7-49D3-9963-F5D9B2D6A32D}"/>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3794733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8CA8F-C434-45B3-90E2-DFF5339A836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376B423-2B50-40B6-8ADB-F2663546EFA1}"/>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E7D3EFC-6BDC-4E8D-B1CC-E62B8B4ED51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C3C93A-8664-4F4F-AA8C-8430ABEB4681}"/>
              </a:ext>
            </a:extLst>
          </p:cNvPr>
          <p:cNvSpPr>
            <a:spLocks noGrp="1"/>
          </p:cNvSpPr>
          <p:nvPr>
            <p:ph type="dt" sz="half" idx="10"/>
          </p:nvPr>
        </p:nvSpPr>
        <p:spPr>
          <a:xfrm>
            <a:off x="838200" y="6356350"/>
            <a:ext cx="2743200" cy="365125"/>
          </a:xfrm>
          <a:prstGeom prst="rect">
            <a:avLst/>
          </a:prstGeom>
        </p:spPr>
        <p:txBody>
          <a:bodyPr/>
          <a:lstStyle/>
          <a:p>
            <a:fld id="{8BBE0C47-9346-4FFA-A747-DAC464C9C9EF}" type="datetimeFigureOut">
              <a:rPr lang="en-GB" smtClean="0"/>
              <a:t>27/01/2026</a:t>
            </a:fld>
            <a:endParaRPr lang="en-GB"/>
          </a:p>
        </p:txBody>
      </p:sp>
      <p:sp>
        <p:nvSpPr>
          <p:cNvPr id="6" name="Footer Placeholder 5">
            <a:extLst>
              <a:ext uri="{FF2B5EF4-FFF2-40B4-BE49-F238E27FC236}">
                <a16:creationId xmlns:a16="http://schemas.microsoft.com/office/drawing/2014/main" id="{CF92E4A5-3E11-4DFF-9F55-55BD27984FC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9B043E7-E490-45A7-94B3-C08ECEB8BD3E}"/>
              </a:ext>
            </a:extLst>
          </p:cNvPr>
          <p:cNvSpPr>
            <a:spLocks noGrp="1"/>
          </p:cNvSpPr>
          <p:nvPr>
            <p:ph type="sldNum" sz="quarter" idx="12"/>
          </p:nvPr>
        </p:nvSpPr>
        <p:spPr>
          <a:xfrm>
            <a:off x="8610600" y="6356350"/>
            <a:ext cx="2743200" cy="365125"/>
          </a:xfrm>
          <a:prstGeom prst="rect">
            <a:avLst/>
          </a:prstGeom>
        </p:spPr>
        <p:txBody>
          <a:bodyPr/>
          <a:lstStyle/>
          <a:p>
            <a:fld id="{1F42F649-62D9-4D09-962B-DB8AD4383F2C}" type="slidenum">
              <a:rPr lang="en-GB" smtClean="0"/>
              <a:t>‹#›</a:t>
            </a:fld>
            <a:endParaRPr lang="en-GB"/>
          </a:p>
        </p:txBody>
      </p:sp>
    </p:spTree>
    <p:extLst>
      <p:ext uri="{BB962C8B-B14F-4D97-AF65-F5344CB8AC3E}">
        <p14:creationId xmlns:p14="http://schemas.microsoft.com/office/powerpoint/2010/main" val="1558886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6.jp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8.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A733244-DCCF-4F65-8E59-A66D39F8AC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909A70EA-13B3-45B7-9837-4219C4B1179B}"/>
              </a:ext>
            </a:extLst>
          </p:cNvPr>
          <p:cNvSpPr>
            <a:spLocks noGrp="1"/>
          </p:cNvSpPr>
          <p:nvPr>
            <p:ph type="title"/>
          </p:nvPr>
        </p:nvSpPr>
        <p:spPr>
          <a:xfrm>
            <a:off x="613757" y="2233883"/>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pic>
        <p:nvPicPr>
          <p:cNvPr id="10" name="Picture 9">
            <a:extLst>
              <a:ext uri="{FF2B5EF4-FFF2-40B4-BE49-F238E27FC236}">
                <a16:creationId xmlns:a16="http://schemas.microsoft.com/office/drawing/2014/main" id="{2040C2AF-7A60-4BA0-BF22-77A951846A3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4321" y="5846318"/>
            <a:ext cx="4322618" cy="740575"/>
          </a:xfrm>
          <a:prstGeom prst="rect">
            <a:avLst/>
          </a:prstGeom>
        </p:spPr>
      </p:pic>
      <p:pic>
        <p:nvPicPr>
          <p:cNvPr id="8" name="Picture 7">
            <a:extLst>
              <a:ext uri="{FF2B5EF4-FFF2-40B4-BE49-F238E27FC236}">
                <a16:creationId xmlns:a16="http://schemas.microsoft.com/office/drawing/2014/main" id="{77CA045C-1A27-4AAE-A5BF-AABE808D18F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212423" y="5985164"/>
            <a:ext cx="1068644" cy="601729"/>
          </a:xfrm>
          <a:prstGeom prst="rect">
            <a:avLst/>
          </a:prstGeom>
        </p:spPr>
      </p:pic>
      <p:pic>
        <p:nvPicPr>
          <p:cNvPr id="4" name="Picture 3">
            <a:extLst>
              <a:ext uri="{FF2B5EF4-FFF2-40B4-BE49-F238E27FC236}">
                <a16:creationId xmlns:a16="http://schemas.microsoft.com/office/drawing/2014/main" id="{26BAC9FD-A1A1-4075-A383-EC18FE77E96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72440" y="436792"/>
            <a:ext cx="3218629" cy="884931"/>
          </a:xfrm>
          <a:prstGeom prst="rect">
            <a:avLst/>
          </a:prstGeom>
        </p:spPr>
      </p:pic>
    </p:spTree>
    <p:extLst>
      <p:ext uri="{BB962C8B-B14F-4D97-AF65-F5344CB8AC3E}">
        <p14:creationId xmlns:p14="http://schemas.microsoft.com/office/powerpoint/2010/main" val="339094364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A143C6-86C3-4EB2-AC4F-00F3007DB3D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Picture 9">
            <a:extLst>
              <a:ext uri="{FF2B5EF4-FFF2-40B4-BE49-F238E27FC236}">
                <a16:creationId xmlns:a16="http://schemas.microsoft.com/office/drawing/2014/main" id="{41A97EA5-B47B-4A33-B456-8F7883948D81}"/>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235991" y="6043353"/>
            <a:ext cx="3548686" cy="607981"/>
          </a:xfrm>
          <a:prstGeom prst="rect">
            <a:avLst/>
          </a:prstGeom>
        </p:spPr>
      </p:pic>
      <p:pic>
        <p:nvPicPr>
          <p:cNvPr id="5" name="Picture 4">
            <a:extLst>
              <a:ext uri="{FF2B5EF4-FFF2-40B4-BE49-F238E27FC236}">
                <a16:creationId xmlns:a16="http://schemas.microsoft.com/office/drawing/2014/main" id="{6F759CAB-11C2-4564-9F7C-AD43BA25BFB1}"/>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407323" y="6272688"/>
            <a:ext cx="2378761" cy="378646"/>
          </a:xfrm>
          <a:prstGeom prst="rect">
            <a:avLst/>
          </a:prstGeom>
        </p:spPr>
      </p:pic>
    </p:spTree>
    <p:extLst>
      <p:ext uri="{BB962C8B-B14F-4D97-AF65-F5344CB8AC3E}">
        <p14:creationId xmlns:p14="http://schemas.microsoft.com/office/powerpoint/2010/main" val="7051224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8BDED-400D-419C-9337-F511F6AB18A4}"/>
              </a:ext>
            </a:extLst>
          </p:cNvPr>
          <p:cNvSpPr>
            <a:spLocks noGrp="1"/>
          </p:cNvSpPr>
          <p:nvPr>
            <p:ph type="ctrTitle"/>
          </p:nvPr>
        </p:nvSpPr>
        <p:spPr>
          <a:xfrm>
            <a:off x="500544" y="2273416"/>
            <a:ext cx="9144000" cy="1513383"/>
          </a:xfrm>
        </p:spPr>
        <p:txBody>
          <a:bodyPr/>
          <a:lstStyle/>
          <a:p>
            <a:pPr algn="l"/>
            <a:r>
              <a:rPr lang="en-GB" dirty="0"/>
              <a:t>Annual Roundup for IPFR</a:t>
            </a:r>
          </a:p>
        </p:txBody>
      </p:sp>
      <p:sp>
        <p:nvSpPr>
          <p:cNvPr id="3" name="Subtitle 2">
            <a:extLst>
              <a:ext uri="{FF2B5EF4-FFF2-40B4-BE49-F238E27FC236}">
                <a16:creationId xmlns:a16="http://schemas.microsoft.com/office/drawing/2014/main" id="{CB8102B2-7957-46FB-89DE-72596C6D4037}"/>
              </a:ext>
            </a:extLst>
          </p:cNvPr>
          <p:cNvSpPr>
            <a:spLocks noGrp="1"/>
          </p:cNvSpPr>
          <p:nvPr>
            <p:ph type="subTitle" idx="1"/>
          </p:nvPr>
        </p:nvSpPr>
        <p:spPr>
          <a:xfrm>
            <a:off x="500544" y="4031740"/>
            <a:ext cx="9144000" cy="986740"/>
          </a:xfrm>
        </p:spPr>
        <p:txBody>
          <a:bodyPr/>
          <a:lstStyle/>
          <a:p>
            <a:pPr algn="l"/>
            <a:r>
              <a:rPr lang="en-GB" dirty="0"/>
              <a:t>Professor James Coulson</a:t>
            </a:r>
          </a:p>
        </p:txBody>
      </p:sp>
    </p:spTree>
    <p:extLst>
      <p:ext uri="{BB962C8B-B14F-4D97-AF65-F5344CB8AC3E}">
        <p14:creationId xmlns:p14="http://schemas.microsoft.com/office/powerpoint/2010/main" val="1863750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8E6E8-9533-86EB-4CCE-292F7D4C0806}"/>
              </a:ext>
            </a:extLst>
          </p:cNvPr>
          <p:cNvSpPr>
            <a:spLocks noGrp="1"/>
          </p:cNvSpPr>
          <p:nvPr>
            <p:ph type="title"/>
          </p:nvPr>
        </p:nvSpPr>
        <p:spPr/>
        <p:txBody>
          <a:bodyPr/>
          <a:lstStyle/>
          <a:p>
            <a:r>
              <a:rPr lang="en-GB" dirty="0"/>
              <a:t>Health Technology Wales</a:t>
            </a:r>
          </a:p>
        </p:txBody>
      </p:sp>
      <p:sp>
        <p:nvSpPr>
          <p:cNvPr id="3" name="Content Placeholder 2">
            <a:extLst>
              <a:ext uri="{FF2B5EF4-FFF2-40B4-BE49-F238E27FC236}">
                <a16:creationId xmlns:a16="http://schemas.microsoft.com/office/drawing/2014/main" id="{0C64C1B7-D688-0B5C-698A-D8DE26263100}"/>
              </a:ext>
            </a:extLst>
          </p:cNvPr>
          <p:cNvSpPr>
            <a:spLocks noGrp="1"/>
          </p:cNvSpPr>
          <p:nvPr>
            <p:ph idx="1"/>
          </p:nvPr>
        </p:nvSpPr>
        <p:spPr/>
        <p:txBody>
          <a:bodyPr/>
          <a:lstStyle/>
          <a:p>
            <a:r>
              <a:rPr lang="en-GB" dirty="0"/>
              <a:t>Conduct rapid evidence summaries for non-medicine treatments to provide additional information to support IPFR panel decision making.</a:t>
            </a:r>
          </a:p>
          <a:p>
            <a:r>
              <a:rPr lang="en-GB" dirty="0"/>
              <a:t>18 requests for summaries received in 2024-2025.</a:t>
            </a:r>
          </a:p>
          <a:p>
            <a:r>
              <a:rPr lang="en-GB" dirty="0"/>
              <a:t>16 were provided (1 no longer required and the other was not related to a specific intervention).</a:t>
            </a:r>
          </a:p>
          <a:p>
            <a:r>
              <a:rPr lang="en-GB" dirty="0"/>
              <a:t>Most (7) were for treatment of functional neurological disorders.</a:t>
            </a:r>
          </a:p>
          <a:p>
            <a:endParaRPr lang="en-GB" dirty="0"/>
          </a:p>
          <a:p>
            <a:pPr marL="0" indent="0">
              <a:buNone/>
            </a:pPr>
            <a:endParaRPr lang="en-GB" dirty="0"/>
          </a:p>
        </p:txBody>
      </p:sp>
    </p:spTree>
    <p:extLst>
      <p:ext uri="{BB962C8B-B14F-4D97-AF65-F5344CB8AC3E}">
        <p14:creationId xmlns:p14="http://schemas.microsoft.com/office/powerpoint/2010/main" val="489284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6DED3-F78B-839E-85A4-CDEAD3C9DC2E}"/>
              </a:ext>
            </a:extLst>
          </p:cNvPr>
          <p:cNvSpPr>
            <a:spLocks noGrp="1"/>
          </p:cNvSpPr>
          <p:nvPr>
            <p:ph type="title"/>
          </p:nvPr>
        </p:nvSpPr>
        <p:spPr/>
        <p:txBody>
          <a:bodyPr/>
          <a:lstStyle/>
          <a:p>
            <a:r>
              <a:rPr lang="en-GB" dirty="0"/>
              <a:t>Panel activity 2024-2025</a:t>
            </a:r>
          </a:p>
        </p:txBody>
      </p:sp>
      <p:sp>
        <p:nvSpPr>
          <p:cNvPr id="3" name="Content Placeholder 2">
            <a:extLst>
              <a:ext uri="{FF2B5EF4-FFF2-40B4-BE49-F238E27FC236}">
                <a16:creationId xmlns:a16="http://schemas.microsoft.com/office/drawing/2014/main" id="{6477597E-9C23-6F86-4662-6F4834850EB6}"/>
              </a:ext>
            </a:extLst>
          </p:cNvPr>
          <p:cNvSpPr>
            <a:spLocks noGrp="1"/>
          </p:cNvSpPr>
          <p:nvPr>
            <p:ph idx="1"/>
          </p:nvPr>
        </p:nvSpPr>
        <p:spPr>
          <a:xfrm>
            <a:off x="838200" y="1388897"/>
            <a:ext cx="10515600" cy="4351338"/>
          </a:xfrm>
        </p:spPr>
        <p:txBody>
          <a:bodyPr/>
          <a:lstStyle/>
          <a:p>
            <a:r>
              <a:rPr lang="en-GB" dirty="0"/>
              <a:t>Cardiff and Vale recruited 1 new panel member and have provided training to public health consultants and the local vascular network manager.</a:t>
            </a:r>
          </a:p>
          <a:p>
            <a:r>
              <a:rPr lang="en-GB" dirty="0"/>
              <a:t>Swansea Bay updated standard operating procedures (SOPs) and provided training to colleagues and are working on recruitment of new lay members. Following a request for a review of a panel decision they are working on a SOP for recording panel meetings.</a:t>
            </a:r>
          </a:p>
          <a:p>
            <a:r>
              <a:rPr lang="en-GB" dirty="0"/>
              <a:t>Powys is conducting a review of differences in approach to IPFR between panels including: cost thresholds; unlicensed medicines and information provided to panel members with a view to working towards a standardised approach.</a:t>
            </a:r>
          </a:p>
        </p:txBody>
      </p:sp>
    </p:spTree>
    <p:extLst>
      <p:ext uri="{BB962C8B-B14F-4D97-AF65-F5344CB8AC3E}">
        <p14:creationId xmlns:p14="http://schemas.microsoft.com/office/powerpoint/2010/main" val="4137105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67BFF-386E-C59B-27DE-DD1BE3D4837F}"/>
              </a:ext>
            </a:extLst>
          </p:cNvPr>
          <p:cNvSpPr>
            <a:spLocks noGrp="1"/>
          </p:cNvSpPr>
          <p:nvPr>
            <p:ph type="title"/>
          </p:nvPr>
        </p:nvSpPr>
        <p:spPr/>
        <p:txBody>
          <a:bodyPr/>
          <a:lstStyle/>
          <a:p>
            <a:r>
              <a:rPr lang="en-GB" dirty="0"/>
              <a:t>Patient outcomes</a:t>
            </a:r>
          </a:p>
        </p:txBody>
      </p:sp>
      <p:sp>
        <p:nvSpPr>
          <p:cNvPr id="3" name="Content Placeholder 2">
            <a:extLst>
              <a:ext uri="{FF2B5EF4-FFF2-40B4-BE49-F238E27FC236}">
                <a16:creationId xmlns:a16="http://schemas.microsoft.com/office/drawing/2014/main" id="{3D6F5311-07B7-4B38-A42E-881610661A21}"/>
              </a:ext>
            </a:extLst>
          </p:cNvPr>
          <p:cNvSpPr>
            <a:spLocks noGrp="1"/>
          </p:cNvSpPr>
          <p:nvPr>
            <p:ph idx="1"/>
          </p:nvPr>
        </p:nvSpPr>
        <p:spPr/>
        <p:txBody>
          <a:bodyPr/>
          <a:lstStyle/>
          <a:p>
            <a:r>
              <a:rPr lang="en-GB" dirty="0"/>
              <a:t>Outcome data is available for 73 patients, all had received treatment through IPFR, 41 of these outcomes were submitted with a request for continuation of treatment funding.</a:t>
            </a:r>
          </a:p>
          <a:p>
            <a:r>
              <a:rPr lang="en-GB" dirty="0"/>
              <a:t>All but one were for medicines.</a:t>
            </a:r>
          </a:p>
          <a:p>
            <a:r>
              <a:rPr lang="en-GB" dirty="0"/>
              <a:t>Information is provided on:</a:t>
            </a:r>
          </a:p>
          <a:p>
            <a:pPr lvl="1"/>
            <a:r>
              <a:rPr lang="en-GB" dirty="0"/>
              <a:t>The patient’s response to treatment;</a:t>
            </a:r>
          </a:p>
          <a:p>
            <a:pPr lvl="1"/>
            <a:r>
              <a:rPr lang="en-GB" dirty="0"/>
              <a:t>Effect on quality of life;</a:t>
            </a:r>
          </a:p>
          <a:p>
            <a:pPr lvl="1"/>
            <a:r>
              <a:rPr lang="en-GB" dirty="0"/>
              <a:t>Reasons for stopping treatment (if applicable).</a:t>
            </a:r>
          </a:p>
          <a:p>
            <a:endParaRPr lang="en-GB" dirty="0"/>
          </a:p>
          <a:p>
            <a:endParaRPr lang="en-GB" dirty="0"/>
          </a:p>
        </p:txBody>
      </p:sp>
    </p:spTree>
    <p:extLst>
      <p:ext uri="{BB962C8B-B14F-4D97-AF65-F5344CB8AC3E}">
        <p14:creationId xmlns:p14="http://schemas.microsoft.com/office/powerpoint/2010/main" val="2335835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E3F9BD6-B05C-ED74-CDDA-D776962F1AEB}"/>
              </a:ext>
            </a:extLst>
          </p:cNvPr>
          <p:cNvPicPr>
            <a:picLocks noGrp="1" noChangeAspect="1"/>
          </p:cNvPicPr>
          <p:nvPr>
            <p:ph idx="1"/>
          </p:nvPr>
        </p:nvPicPr>
        <p:blipFill>
          <a:blip r:embed="rId3"/>
          <a:srcRect l="51921" t="43666" r="29803" b="40329"/>
          <a:stretch>
            <a:fillRect/>
          </a:stretch>
        </p:blipFill>
        <p:spPr>
          <a:xfrm>
            <a:off x="1308295" y="3545058"/>
            <a:ext cx="6822832" cy="1688124"/>
          </a:xfrm>
          <a:prstGeom prst="rect">
            <a:avLst/>
          </a:prstGeom>
        </p:spPr>
      </p:pic>
      <p:pic>
        <p:nvPicPr>
          <p:cNvPr id="9" name="Picture 8">
            <a:extLst>
              <a:ext uri="{FF2B5EF4-FFF2-40B4-BE49-F238E27FC236}">
                <a16:creationId xmlns:a16="http://schemas.microsoft.com/office/drawing/2014/main" id="{94D1E362-4A51-9ED1-C116-C4396C983FAB}"/>
              </a:ext>
            </a:extLst>
          </p:cNvPr>
          <p:cNvPicPr>
            <a:picLocks noChangeAspect="1"/>
          </p:cNvPicPr>
          <p:nvPr/>
        </p:nvPicPr>
        <p:blipFill>
          <a:blip r:embed="rId4"/>
          <a:srcRect l="51923" t="48415" r="44324" b="15478"/>
          <a:stretch>
            <a:fillRect/>
          </a:stretch>
        </p:blipFill>
        <p:spPr>
          <a:xfrm>
            <a:off x="8832411" y="675249"/>
            <a:ext cx="1716259" cy="4664237"/>
          </a:xfrm>
          <a:prstGeom prst="rect">
            <a:avLst/>
          </a:prstGeom>
        </p:spPr>
      </p:pic>
      <p:pic>
        <p:nvPicPr>
          <p:cNvPr id="11" name="Picture 10">
            <a:extLst>
              <a:ext uri="{FF2B5EF4-FFF2-40B4-BE49-F238E27FC236}">
                <a16:creationId xmlns:a16="http://schemas.microsoft.com/office/drawing/2014/main" id="{06A45A00-1FE5-AF8F-518A-BC8330507C3A}"/>
              </a:ext>
            </a:extLst>
          </p:cNvPr>
          <p:cNvPicPr>
            <a:picLocks noChangeAspect="1"/>
          </p:cNvPicPr>
          <p:nvPr/>
        </p:nvPicPr>
        <p:blipFill>
          <a:blip r:embed="rId5"/>
          <a:srcRect l="73425" t="35104" r="8404" b="44766"/>
          <a:stretch>
            <a:fillRect/>
          </a:stretch>
        </p:blipFill>
        <p:spPr>
          <a:xfrm>
            <a:off x="1308295" y="675249"/>
            <a:ext cx="6696222" cy="2096086"/>
          </a:xfrm>
          <a:prstGeom prst="rect">
            <a:avLst/>
          </a:prstGeom>
        </p:spPr>
      </p:pic>
    </p:spTree>
    <p:extLst>
      <p:ext uri="{BB962C8B-B14F-4D97-AF65-F5344CB8AC3E}">
        <p14:creationId xmlns:p14="http://schemas.microsoft.com/office/powerpoint/2010/main" val="4076553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A0B90-88D3-7943-1F8F-7A78220E5ED3}"/>
              </a:ext>
            </a:extLst>
          </p:cNvPr>
          <p:cNvSpPr>
            <a:spLocks noGrp="1"/>
          </p:cNvSpPr>
          <p:nvPr>
            <p:ph type="title"/>
          </p:nvPr>
        </p:nvSpPr>
        <p:spPr/>
        <p:txBody>
          <a:bodyPr/>
          <a:lstStyle/>
          <a:p>
            <a:r>
              <a:rPr lang="en-GB" dirty="0">
                <a:solidFill>
                  <a:sysClr val="windowText" lastClr="000000">
                    <a:lumMod val="65000"/>
                    <a:lumOff val="35000"/>
                  </a:sysClr>
                </a:solidFill>
              </a:rPr>
              <a:t>IPFR Quality Assurance process criteria from 2018 to 2024</a:t>
            </a:r>
            <a:endParaRPr lang="en-GB" dirty="0"/>
          </a:p>
        </p:txBody>
      </p:sp>
      <p:graphicFrame>
        <p:nvGraphicFramePr>
          <p:cNvPr id="4" name="Content Placeholder 3">
            <a:extLst>
              <a:ext uri="{FF2B5EF4-FFF2-40B4-BE49-F238E27FC236}">
                <a16:creationId xmlns:a16="http://schemas.microsoft.com/office/drawing/2014/main" id="{7F7EE8CD-9BC2-800D-A320-AE60E4D368BF}"/>
              </a:ext>
            </a:extLst>
          </p:cNvPr>
          <p:cNvGraphicFramePr>
            <a:graphicFrameLocks noGrp="1"/>
          </p:cNvGraphicFramePr>
          <p:nvPr>
            <p:ph idx="1"/>
            <p:extLst>
              <p:ext uri="{D42A27DB-BD31-4B8C-83A1-F6EECF244321}">
                <p14:modId xmlns:p14="http://schemas.microsoft.com/office/powerpoint/2010/main" val="423476033"/>
              </p:ext>
            </p:extLst>
          </p:nvPr>
        </p:nvGraphicFramePr>
        <p:xfrm>
          <a:off x="838200" y="1825625"/>
          <a:ext cx="10515600" cy="466725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8066E74F-8CC4-B8C0-9384-2749FB02D207}"/>
              </a:ext>
            </a:extLst>
          </p:cNvPr>
          <p:cNvSpPr/>
          <p:nvPr/>
        </p:nvSpPr>
        <p:spPr>
          <a:xfrm>
            <a:off x="838200" y="1825625"/>
            <a:ext cx="512928" cy="330721"/>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7279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5E1B-173E-4BDE-3EA3-0E696A3A5DDC}"/>
              </a:ext>
            </a:extLst>
          </p:cNvPr>
          <p:cNvSpPr>
            <a:spLocks noGrp="1"/>
          </p:cNvSpPr>
          <p:nvPr>
            <p:ph type="title"/>
          </p:nvPr>
        </p:nvSpPr>
        <p:spPr/>
        <p:txBody>
          <a:bodyPr/>
          <a:lstStyle/>
          <a:p>
            <a:r>
              <a:rPr lang="en-GB" dirty="0"/>
              <a:t>Quality Assurance Advisory Group</a:t>
            </a:r>
          </a:p>
        </p:txBody>
      </p:sp>
      <p:sp>
        <p:nvSpPr>
          <p:cNvPr id="3" name="Content Placeholder 2">
            <a:extLst>
              <a:ext uri="{FF2B5EF4-FFF2-40B4-BE49-F238E27FC236}">
                <a16:creationId xmlns:a16="http://schemas.microsoft.com/office/drawing/2014/main" id="{EBDB940A-3370-0322-5D7F-429016BF7C40}"/>
              </a:ext>
            </a:extLst>
          </p:cNvPr>
          <p:cNvSpPr>
            <a:spLocks noGrp="1"/>
          </p:cNvSpPr>
          <p:nvPr>
            <p:ph idx="1"/>
          </p:nvPr>
        </p:nvSpPr>
        <p:spPr>
          <a:xfrm>
            <a:off x="838200" y="1027905"/>
            <a:ext cx="10515600" cy="4990757"/>
          </a:xfrm>
        </p:spPr>
        <p:txBody>
          <a:bodyPr/>
          <a:lstStyle/>
          <a:p>
            <a:r>
              <a:rPr lang="en-GB" dirty="0"/>
              <a:t>The Group consider that the IPFR process was being used for appropriate cases, was fair and was being followed in line with the IPFR policy.</a:t>
            </a:r>
          </a:p>
          <a:p>
            <a:r>
              <a:rPr lang="en-GB" dirty="0"/>
              <a:t>Points raised by the group in 2024 included:</a:t>
            </a:r>
          </a:p>
          <a:p>
            <a:pPr lvl="1"/>
            <a:r>
              <a:rPr lang="en-GB" sz="2000" dirty="0"/>
              <a:t>Continued encouragement to consider value for money and distinguish between value for money and cost effectiveness.</a:t>
            </a:r>
          </a:p>
          <a:p>
            <a:pPr lvl="1"/>
            <a:r>
              <a:rPr lang="en-GB" sz="2000" dirty="0"/>
              <a:t>The importance of capturing the decision rationale for chair’s action decisions.</a:t>
            </a:r>
          </a:p>
          <a:p>
            <a:pPr lvl="1"/>
            <a:r>
              <a:rPr lang="en-GB" sz="2000" dirty="0"/>
              <a:t>The importance of pharmacy input, in particular for medicine evidence summaries and to share redacted summaries on the IPFR database.</a:t>
            </a:r>
          </a:p>
          <a:p>
            <a:pPr lvl="1"/>
            <a:r>
              <a:rPr lang="en-GB" sz="2000" dirty="0"/>
              <a:t>Inconsistencies in panel discussion relating to Part 9B of the application in advance of full adoption of the revised Policy.</a:t>
            </a:r>
          </a:p>
          <a:p>
            <a:pPr lvl="1"/>
            <a:endParaRPr lang="en-GB" dirty="0"/>
          </a:p>
        </p:txBody>
      </p:sp>
    </p:spTree>
    <p:extLst>
      <p:ext uri="{BB962C8B-B14F-4D97-AF65-F5344CB8AC3E}">
        <p14:creationId xmlns:p14="http://schemas.microsoft.com/office/powerpoint/2010/main" val="2865501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AE6373-C242-3F98-E84C-0A3CD4D66B44}"/>
              </a:ext>
            </a:extLst>
          </p:cNvPr>
          <p:cNvSpPr>
            <a:spLocks noGrp="1"/>
          </p:cNvSpPr>
          <p:nvPr>
            <p:ph idx="1"/>
          </p:nvPr>
        </p:nvSpPr>
        <p:spPr>
          <a:xfrm>
            <a:off x="3158319" y="1361601"/>
            <a:ext cx="5003042" cy="3210399"/>
          </a:xfrm>
        </p:spPr>
        <p:txBody>
          <a:bodyPr/>
          <a:lstStyle/>
          <a:p>
            <a:pPr algn="ctr"/>
            <a:endParaRPr lang="en-GB" sz="5400" dirty="0"/>
          </a:p>
          <a:p>
            <a:pPr marL="0" indent="0" algn="ctr">
              <a:buNone/>
            </a:pPr>
            <a:r>
              <a:rPr lang="en-GB" sz="5400" dirty="0" err="1"/>
              <a:t>Diolch</a:t>
            </a:r>
            <a:r>
              <a:rPr lang="en-GB" sz="5400" dirty="0"/>
              <a:t> </a:t>
            </a:r>
            <a:r>
              <a:rPr lang="en-GB" sz="5400" dirty="0" err="1"/>
              <a:t>yn</a:t>
            </a:r>
            <a:r>
              <a:rPr lang="en-GB" sz="5400" dirty="0"/>
              <a:t> </a:t>
            </a:r>
            <a:r>
              <a:rPr lang="en-GB" sz="5400" dirty="0" err="1"/>
              <a:t>fawr</a:t>
            </a:r>
            <a:r>
              <a:rPr lang="en-GB" sz="5400" dirty="0"/>
              <a:t> Thank you</a:t>
            </a:r>
          </a:p>
        </p:txBody>
      </p:sp>
    </p:spTree>
    <p:extLst>
      <p:ext uri="{BB962C8B-B14F-4D97-AF65-F5344CB8AC3E}">
        <p14:creationId xmlns:p14="http://schemas.microsoft.com/office/powerpoint/2010/main" val="4178537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539BC0D-99BE-AFA3-444C-6AB51A514912}"/>
              </a:ext>
            </a:extLst>
          </p:cNvPr>
          <p:cNvSpPr>
            <a:spLocks noGrp="1"/>
          </p:cNvSpPr>
          <p:nvPr>
            <p:ph type="title"/>
          </p:nvPr>
        </p:nvSpPr>
        <p:spPr>
          <a:xfrm>
            <a:off x="838200" y="365125"/>
            <a:ext cx="10515600" cy="1325563"/>
          </a:xfrm>
        </p:spPr>
        <p:txBody>
          <a:bodyPr/>
          <a:lstStyle/>
          <a:p>
            <a:r>
              <a:rPr lang="en-GB" dirty="0"/>
              <a:t>Total number of IPFRs considered in Wales from 2017-2018 to 2024-2025</a:t>
            </a:r>
            <a:endParaRPr lang="en-US" dirty="0"/>
          </a:p>
        </p:txBody>
      </p:sp>
      <p:graphicFrame>
        <p:nvGraphicFramePr>
          <p:cNvPr id="4" name="Content Placeholder 3">
            <a:extLst>
              <a:ext uri="{FF2B5EF4-FFF2-40B4-BE49-F238E27FC236}">
                <a16:creationId xmlns:a16="http://schemas.microsoft.com/office/drawing/2014/main" id="{E1EC734E-2817-4E3D-B84D-D6D25C659D14}"/>
              </a:ext>
            </a:extLst>
          </p:cNvPr>
          <p:cNvGraphicFramePr>
            <a:graphicFrameLocks noGrp="1"/>
          </p:cNvGraphicFramePr>
          <p:nvPr>
            <p:ph sz="half" idx="1"/>
            <p:extLst>
              <p:ext uri="{D42A27DB-BD31-4B8C-83A1-F6EECF244321}">
                <p14:modId xmlns:p14="http://schemas.microsoft.com/office/powerpoint/2010/main" val="2845685059"/>
              </p:ext>
            </p:extLst>
          </p:nvPr>
        </p:nvGraphicFramePr>
        <p:xfrm>
          <a:off x="1514901" y="1690688"/>
          <a:ext cx="9539785" cy="44862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31344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4B413-98A1-4FCF-B05D-F2B90E33C376}"/>
              </a:ext>
            </a:extLst>
          </p:cNvPr>
          <p:cNvSpPr>
            <a:spLocks noGrp="1"/>
          </p:cNvSpPr>
          <p:nvPr>
            <p:ph type="title"/>
          </p:nvPr>
        </p:nvSpPr>
        <p:spPr/>
        <p:txBody>
          <a:bodyPr/>
          <a:lstStyle/>
          <a:p>
            <a:r>
              <a:rPr lang="en-GB" dirty="0"/>
              <a:t>Number of IPFRs within each health board in Wales, including the NWJCC, from 2017-2018 to 2024-2025</a:t>
            </a:r>
          </a:p>
        </p:txBody>
      </p:sp>
      <p:graphicFrame>
        <p:nvGraphicFramePr>
          <p:cNvPr id="7" name="Content Placeholder 6">
            <a:extLst>
              <a:ext uri="{FF2B5EF4-FFF2-40B4-BE49-F238E27FC236}">
                <a16:creationId xmlns:a16="http://schemas.microsoft.com/office/drawing/2014/main" id="{33AAAFEB-E2CB-46F4-AB9F-CDB84C6DA2AF}"/>
              </a:ext>
            </a:extLst>
          </p:cNvPr>
          <p:cNvGraphicFramePr>
            <a:graphicFrameLocks noGrp="1"/>
          </p:cNvGraphicFramePr>
          <p:nvPr>
            <p:ph sz="quarter" idx="4"/>
            <p:extLst>
              <p:ext uri="{D42A27DB-BD31-4B8C-83A1-F6EECF244321}">
                <p14:modId xmlns:p14="http://schemas.microsoft.com/office/powerpoint/2010/main" val="3034842973"/>
              </p:ext>
            </p:extLst>
          </p:nvPr>
        </p:nvGraphicFramePr>
        <p:xfrm>
          <a:off x="839788" y="2033588"/>
          <a:ext cx="10515600" cy="39782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69993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51715-EBFD-2158-6ADD-D72C4DF5EFB2}"/>
              </a:ext>
            </a:extLst>
          </p:cNvPr>
          <p:cNvSpPr>
            <a:spLocks noGrp="1"/>
          </p:cNvSpPr>
          <p:nvPr>
            <p:ph type="title"/>
          </p:nvPr>
        </p:nvSpPr>
        <p:spPr/>
        <p:txBody>
          <a:bodyPr/>
          <a:lstStyle/>
          <a:p>
            <a:r>
              <a:rPr lang="en-GB" dirty="0"/>
              <a:t>Rate per 100,000 population for each Health Board in 2024-2025</a:t>
            </a:r>
          </a:p>
        </p:txBody>
      </p:sp>
      <p:graphicFrame>
        <p:nvGraphicFramePr>
          <p:cNvPr id="4" name="Content Placeholder 3">
            <a:extLst>
              <a:ext uri="{FF2B5EF4-FFF2-40B4-BE49-F238E27FC236}">
                <a16:creationId xmlns:a16="http://schemas.microsoft.com/office/drawing/2014/main" id="{DE985E1D-E0D3-0464-1C96-75775B79FCBC}"/>
              </a:ext>
            </a:extLst>
          </p:cNvPr>
          <p:cNvGraphicFramePr>
            <a:graphicFrameLocks noGrp="1"/>
          </p:cNvGraphicFramePr>
          <p:nvPr>
            <p:ph idx="1"/>
            <p:extLst>
              <p:ext uri="{D42A27DB-BD31-4B8C-83A1-F6EECF244321}">
                <p14:modId xmlns:p14="http://schemas.microsoft.com/office/powerpoint/2010/main" val="3426271037"/>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77010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43E19-197D-1603-573B-BCC853930E14}"/>
              </a:ext>
            </a:extLst>
          </p:cNvPr>
          <p:cNvSpPr>
            <a:spLocks noGrp="1"/>
          </p:cNvSpPr>
          <p:nvPr>
            <p:ph type="title"/>
          </p:nvPr>
        </p:nvSpPr>
        <p:spPr/>
        <p:txBody>
          <a:bodyPr/>
          <a:lstStyle/>
          <a:p>
            <a:r>
              <a:rPr lang="en-GB" dirty="0"/>
              <a:t>IPFRs for medicines and the percentage approved</a:t>
            </a:r>
          </a:p>
        </p:txBody>
      </p:sp>
      <p:graphicFrame>
        <p:nvGraphicFramePr>
          <p:cNvPr id="5" name="Content Placeholder 4">
            <a:extLst>
              <a:ext uri="{FF2B5EF4-FFF2-40B4-BE49-F238E27FC236}">
                <a16:creationId xmlns:a16="http://schemas.microsoft.com/office/drawing/2014/main" id="{3F6DDF59-665A-4F16-B902-65D29E87B685}"/>
              </a:ext>
            </a:extLst>
          </p:cNvPr>
          <p:cNvGraphicFramePr>
            <a:graphicFrameLocks noGrp="1"/>
          </p:cNvGraphicFramePr>
          <p:nvPr>
            <p:ph idx="1"/>
            <p:extLst>
              <p:ext uri="{D42A27DB-BD31-4B8C-83A1-F6EECF244321}">
                <p14:modId xmlns:p14="http://schemas.microsoft.com/office/powerpoint/2010/main" val="2831177471"/>
              </p:ext>
            </p:extLst>
          </p:nvPr>
        </p:nvGraphicFramePr>
        <p:xfrm>
          <a:off x="838200" y="152691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5966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F55E6-D98A-8458-A173-7496017830C6}"/>
              </a:ext>
            </a:extLst>
          </p:cNvPr>
          <p:cNvSpPr>
            <a:spLocks noGrp="1"/>
          </p:cNvSpPr>
          <p:nvPr>
            <p:ph type="title"/>
          </p:nvPr>
        </p:nvSpPr>
        <p:spPr/>
        <p:txBody>
          <a:bodyPr/>
          <a:lstStyle/>
          <a:p>
            <a:r>
              <a:rPr lang="en-GB" dirty="0"/>
              <a:t>IPFRs for medicines within each health board and JCC, from 2017-2018 to 2024-2025</a:t>
            </a:r>
          </a:p>
        </p:txBody>
      </p:sp>
      <p:graphicFrame>
        <p:nvGraphicFramePr>
          <p:cNvPr id="4" name="Content Placeholder 3">
            <a:extLst>
              <a:ext uri="{FF2B5EF4-FFF2-40B4-BE49-F238E27FC236}">
                <a16:creationId xmlns:a16="http://schemas.microsoft.com/office/drawing/2014/main" id="{49EE9943-42AF-44F9-B5B4-E52C4F548EFC}"/>
              </a:ext>
            </a:extLst>
          </p:cNvPr>
          <p:cNvGraphicFramePr>
            <a:graphicFrameLocks noGrp="1"/>
          </p:cNvGraphicFramePr>
          <p:nvPr>
            <p:ph idx="1"/>
            <p:extLst>
              <p:ext uri="{D42A27DB-BD31-4B8C-83A1-F6EECF244321}">
                <p14:modId xmlns:p14="http://schemas.microsoft.com/office/powerpoint/2010/main" val="2352501795"/>
              </p:ext>
            </p:extLst>
          </p:nvPr>
        </p:nvGraphicFramePr>
        <p:xfrm>
          <a:off x="368490" y="1825625"/>
          <a:ext cx="11423176"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88536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AA685-7A94-DC27-4B28-DA931EB6F44F}"/>
              </a:ext>
            </a:extLst>
          </p:cNvPr>
          <p:cNvSpPr>
            <a:spLocks noGrp="1"/>
          </p:cNvSpPr>
          <p:nvPr>
            <p:ph type="title"/>
          </p:nvPr>
        </p:nvSpPr>
        <p:spPr/>
        <p:txBody>
          <a:bodyPr/>
          <a:lstStyle/>
          <a:p>
            <a:r>
              <a:rPr lang="en-GB" dirty="0"/>
              <a:t>IPFRs for non-medicines and percentage approved between 2017-2018 and 2024-2025 </a:t>
            </a:r>
          </a:p>
        </p:txBody>
      </p:sp>
      <p:graphicFrame>
        <p:nvGraphicFramePr>
          <p:cNvPr id="4" name="Content Placeholder 3">
            <a:extLst>
              <a:ext uri="{FF2B5EF4-FFF2-40B4-BE49-F238E27FC236}">
                <a16:creationId xmlns:a16="http://schemas.microsoft.com/office/drawing/2014/main" id="{03F5354D-88E8-4100-830F-334FA880E55C}"/>
              </a:ext>
            </a:extLst>
          </p:cNvPr>
          <p:cNvGraphicFramePr>
            <a:graphicFrameLocks noGrp="1"/>
          </p:cNvGraphicFramePr>
          <p:nvPr>
            <p:ph idx="1"/>
            <p:extLst>
              <p:ext uri="{D42A27DB-BD31-4B8C-83A1-F6EECF244321}">
                <p14:modId xmlns:p14="http://schemas.microsoft.com/office/powerpoint/2010/main" val="3095189329"/>
              </p:ext>
            </p:extLst>
          </p:nvPr>
        </p:nvGraphicFramePr>
        <p:xfrm>
          <a:off x="368490" y="1690688"/>
          <a:ext cx="11546006" cy="44862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85260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4D4D4-BF3F-799C-2151-B94562FAB87A}"/>
              </a:ext>
            </a:extLst>
          </p:cNvPr>
          <p:cNvSpPr>
            <a:spLocks noGrp="1"/>
          </p:cNvSpPr>
          <p:nvPr>
            <p:ph type="title"/>
          </p:nvPr>
        </p:nvSpPr>
        <p:spPr/>
        <p:txBody>
          <a:bodyPr/>
          <a:lstStyle/>
          <a:p>
            <a:r>
              <a:rPr lang="en-GB" dirty="0"/>
              <a:t>Type of non-medicine IPFRs 2024-2025</a:t>
            </a:r>
          </a:p>
        </p:txBody>
      </p:sp>
      <p:graphicFrame>
        <p:nvGraphicFramePr>
          <p:cNvPr id="5" name="Content Placeholder 4">
            <a:extLst>
              <a:ext uri="{FF2B5EF4-FFF2-40B4-BE49-F238E27FC236}">
                <a16:creationId xmlns:a16="http://schemas.microsoft.com/office/drawing/2014/main" id="{789900EA-FCA1-4928-9550-50C1CCB3A830}"/>
              </a:ext>
            </a:extLst>
          </p:cNvPr>
          <p:cNvGraphicFramePr>
            <a:graphicFrameLocks noGrp="1"/>
          </p:cNvGraphicFramePr>
          <p:nvPr>
            <p:ph idx="1"/>
            <p:extLst>
              <p:ext uri="{D42A27DB-BD31-4B8C-83A1-F6EECF244321}">
                <p14:modId xmlns:p14="http://schemas.microsoft.com/office/powerpoint/2010/main" val="2562321080"/>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2321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94406-16E1-C8F0-7C43-03E6802408A6}"/>
              </a:ext>
            </a:extLst>
          </p:cNvPr>
          <p:cNvSpPr>
            <a:spLocks noGrp="1"/>
          </p:cNvSpPr>
          <p:nvPr>
            <p:ph type="title"/>
          </p:nvPr>
        </p:nvSpPr>
        <p:spPr/>
        <p:txBody>
          <a:bodyPr/>
          <a:lstStyle/>
          <a:p>
            <a:r>
              <a:rPr lang="en-GB" dirty="0"/>
              <a:t>Non-medicines for cancer and non-cancer indications in 2024-2025</a:t>
            </a:r>
          </a:p>
        </p:txBody>
      </p:sp>
      <p:graphicFrame>
        <p:nvGraphicFramePr>
          <p:cNvPr id="4" name="Content Placeholder 3">
            <a:extLst>
              <a:ext uri="{FF2B5EF4-FFF2-40B4-BE49-F238E27FC236}">
                <a16:creationId xmlns:a16="http://schemas.microsoft.com/office/drawing/2014/main" id="{729C7404-CBDF-4C63-A820-7543BC1E5286}"/>
              </a:ext>
            </a:extLst>
          </p:cNvPr>
          <p:cNvGraphicFramePr>
            <a:graphicFrameLocks noGrp="1"/>
          </p:cNvGraphicFramePr>
          <p:nvPr>
            <p:ph idx="1"/>
            <p:extLst>
              <p:ext uri="{D42A27DB-BD31-4B8C-83A1-F6EECF244321}">
                <p14:modId xmlns:p14="http://schemas.microsoft.com/office/powerpoint/2010/main" val="3378822715"/>
              </p:ext>
            </p:extLst>
          </p:nvPr>
        </p:nvGraphicFramePr>
        <p:xfrm>
          <a:off x="838200" y="1446663"/>
          <a:ext cx="10515600" cy="4730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23641921"/>
      </p:ext>
    </p:extLst>
  </p:cSld>
  <p:clrMapOvr>
    <a:masterClrMapping/>
  </p:clrMapOvr>
</p:sld>
</file>

<file path=ppt/theme/theme1.xml><?xml version="1.0" encoding="utf-8"?>
<a:theme xmlns:a="http://schemas.openxmlformats.org/drawingml/2006/main" name="Title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670</TotalTime>
  <Words>1579</Words>
  <Application>Microsoft Office PowerPoint</Application>
  <PresentationFormat>Widescreen</PresentationFormat>
  <Paragraphs>107</Paragraphs>
  <Slides>16</Slides>
  <Notes>12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16</vt:i4>
      </vt:variant>
    </vt:vector>
  </HeadingPairs>
  <TitlesOfParts>
    <vt:vector size="21" baseType="lpstr">
      <vt:lpstr>Aptos</vt:lpstr>
      <vt:lpstr>Arial</vt:lpstr>
      <vt:lpstr>Calibri Light</vt:lpstr>
      <vt:lpstr>Title slide</vt:lpstr>
      <vt:lpstr>Content slide</vt:lpstr>
      <vt:lpstr>Annual Roundup for IPFR</vt:lpstr>
      <vt:lpstr>Total number of IPFRs considered in Wales from 2017-2018 to 2024-2025</vt:lpstr>
      <vt:lpstr>Number of IPFRs within each health board in Wales, including the NWJCC, from 2017-2018 to 2024-2025</vt:lpstr>
      <vt:lpstr>Rate per 100,000 population for each Health Board in 2024-2025</vt:lpstr>
      <vt:lpstr>IPFRs for medicines and the percentage approved</vt:lpstr>
      <vt:lpstr>IPFRs for medicines within each health board and JCC, from 2017-2018 to 2024-2025</vt:lpstr>
      <vt:lpstr>IPFRs for non-medicines and percentage approved between 2017-2018 and 2024-2025 </vt:lpstr>
      <vt:lpstr>Type of non-medicine IPFRs 2024-2025</vt:lpstr>
      <vt:lpstr>Non-medicines for cancer and non-cancer indications in 2024-2025</vt:lpstr>
      <vt:lpstr>Health Technology Wales</vt:lpstr>
      <vt:lpstr>Panel activity 2024-2025</vt:lpstr>
      <vt:lpstr>Patient outcomes</vt:lpstr>
      <vt:lpstr>PowerPoint Presentation</vt:lpstr>
      <vt:lpstr>IPFR Quality Assurance process criteria from 2018 to 2024</vt:lpstr>
      <vt:lpstr>Quality Assurance Advisory Group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James (Cardiff and Vale UHB - MEDICAL ILLUSTRATION)</dc:creator>
  <cp:lastModifiedBy>Gail Woodland (Cardiff and Vale UHB - AWTTC)</cp:lastModifiedBy>
  <cp:revision>20</cp:revision>
  <dcterms:created xsi:type="dcterms:W3CDTF">2022-07-14T14:22:56Z</dcterms:created>
  <dcterms:modified xsi:type="dcterms:W3CDTF">2026-01-27T14:27:14Z</dcterms:modified>
</cp:coreProperties>
</file>