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5"/>
  </p:notesMasterIdLst>
  <p:sldIdLst>
    <p:sldId id="257" r:id="rId5"/>
    <p:sldId id="258" r:id="rId6"/>
    <p:sldId id="260" r:id="rId7"/>
    <p:sldId id="262" r:id="rId8"/>
    <p:sldId id="266" r:id="rId9"/>
    <p:sldId id="268" r:id="rId10"/>
    <p:sldId id="267" r:id="rId11"/>
    <p:sldId id="269" r:id="rId12"/>
    <p:sldId id="271" r:id="rId13"/>
    <p:sldId id="270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4" d="100"/>
          <a:sy n="94" d="100"/>
        </p:scale>
        <p:origin x="230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57E7C6-5747-406E-BB96-32EB9370AF0D}" type="datetimeFigureOut">
              <a:rPr lang="en-GB" smtClean="0"/>
              <a:t>07/03/2023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8F96B7-E776-4473-A83D-07F6D217DE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1518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223D39-204A-496B-B1E9-44346227C999}" type="slidenum">
              <a:rPr kumimoji="0" lang="en-GB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452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F6A9376-B4C4-435D-B9D1-AB259FCD504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6" name="Picture 5" descr="WHSSCoutlin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1" y="428605"/>
            <a:ext cx="5659967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5120385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531E813-940E-45C3-9D47-AF62837CF87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6" name="Picture 5" descr="WHSSCoutlin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81016" y="6207758"/>
            <a:ext cx="3210985" cy="650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0260745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6CB32F4-43E2-4160-90F1-2272855029A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6" name="Picture 5" descr="WHSSCoutlin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81016" y="6207758"/>
            <a:ext cx="3210985" cy="650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594005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ADEF8E1-2485-4215-B094-2FF0DE749E0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6" name="Picture 5" descr="WHSSCoutlin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81016" y="6207758"/>
            <a:ext cx="3210985" cy="650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693619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877863B-0613-418C-8002-DEDE4F23A20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6" name="Picture 5" descr="WHSSCoutlin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81016" y="6207758"/>
            <a:ext cx="3210985" cy="650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9882673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AD7325B-0028-48DD-8F51-1114BEAC111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7" name="Picture 6" descr="WHSSCoutlin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81016" y="6207758"/>
            <a:ext cx="3210985" cy="650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8199912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19A7838-E5EE-4B8B-AB05-D42865B12B1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9" name="Picture 8" descr="WHSSCoutlin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81016" y="6207758"/>
            <a:ext cx="3210985" cy="650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1019908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8723F86-B328-448F-8C76-50471EC6C88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5" name="Picture 4" descr="WHSSCoutlin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81016" y="6207758"/>
            <a:ext cx="3210985" cy="650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9979792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B9D1DEC-1D64-477F-949C-ED6F46F87BA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4" name="Picture 3" descr="WHSSCoutlin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81016" y="6207758"/>
            <a:ext cx="3210985" cy="650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72317472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4714EEB-FFCA-4EA7-B4A5-C7B9ED254A8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7" name="Picture 6" descr="WHSSCoutlin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81016" y="6207758"/>
            <a:ext cx="3210985" cy="650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8228743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D27D70F-7DDE-4D59-BEC0-A077CDF7280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7" name="Picture 6" descr="WHSSCoutlin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81016" y="6207758"/>
            <a:ext cx="3210985" cy="650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201506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backgound"/>
          <p:cNvPicPr>
            <a:picLocks noChangeAspect="1" noChangeArrowheads="1"/>
          </p:cNvPicPr>
          <p:nvPr userDrawn="1"/>
        </p:nvPicPr>
        <p:blipFill>
          <a:blip r:embed="rId13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  <a:latin typeface="Arial" charset="0"/>
              <a:cs typeface="Arial" panose="020B0604020202020204" pitchFamily="34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24417" y="6237288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563D58D-97DE-4531-90EE-784E4DB4B92A}" type="slidenum">
              <a:rPr lang="en-GB">
                <a:solidFill>
                  <a:srgbClr val="000000"/>
                </a:solidFill>
                <a:latin typeface="Arial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  <a:latin typeface="Arial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889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Verdan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Verdan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Verdan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accent2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accent2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accent2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accent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accent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accent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accent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ctrTitle"/>
          </p:nvPr>
        </p:nvSpPr>
        <p:spPr>
          <a:xfrm>
            <a:off x="946150" y="1714500"/>
            <a:ext cx="10363200" cy="1470025"/>
          </a:xfrm>
        </p:spPr>
        <p:txBody>
          <a:bodyPr/>
          <a:lstStyle/>
          <a:p>
            <a:r>
              <a:rPr lang="en-GB" altLang="en-US" sz="3600" dirty="0" smtClean="0">
                <a:ea typeface="ＭＳ Ｐゴシック" panose="020B0600070205080204" pitchFamily="34" charset="-128"/>
              </a:rPr>
              <a:t>WHSSC IPFR Judicial Review</a:t>
            </a:r>
            <a:endParaRPr lang="en-GB" altLang="en-US" sz="3600" dirty="0">
              <a:ea typeface="ＭＳ Ｐゴシック" panose="020B0600070205080204" pitchFamily="34" charset="-128"/>
            </a:endParaRPr>
          </a:p>
        </p:txBody>
      </p:sp>
      <p:sp>
        <p:nvSpPr>
          <p:cNvPr id="26627" name="Subtitle 2"/>
          <p:cNvSpPr>
            <a:spLocks noGrp="1"/>
          </p:cNvSpPr>
          <p:nvPr>
            <p:ph type="subTitle" idx="1"/>
          </p:nvPr>
        </p:nvSpPr>
        <p:spPr>
          <a:xfrm>
            <a:off x="2927350" y="4941888"/>
            <a:ext cx="6400800" cy="647700"/>
          </a:xfrm>
        </p:spPr>
        <p:txBody>
          <a:bodyPr/>
          <a:lstStyle/>
          <a:p>
            <a:r>
              <a:rPr lang="en-GB" altLang="en-US">
                <a:solidFill>
                  <a:schemeClr val="tx1"/>
                </a:solidFill>
                <a:ea typeface="ＭＳ Ｐゴシック" panose="020B0600070205080204" pitchFamily="34" charset="-128"/>
              </a:rPr>
              <a:t>Welsh Health Specialised Services Committee</a:t>
            </a:r>
          </a:p>
        </p:txBody>
      </p:sp>
      <p:pic>
        <p:nvPicPr>
          <p:cNvPr id="26628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0988" y="3763963"/>
            <a:ext cx="4010025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6552099"/>
      </p:ext>
    </p:extLst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Solutions….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09600" y="2568633"/>
            <a:ext cx="10972800" cy="3557531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	</a:t>
            </a:r>
            <a:endParaRPr lang="en-GB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723F86-B328-448F-8C76-50471EC6C880}" type="slidenum">
              <a:rPr lang="en-GB" smtClean="0">
                <a:solidFill>
                  <a:srgbClr val="000000"/>
                </a:solidFill>
              </a:rPr>
              <a:pPr/>
              <a:t>10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73084" y="2926080"/>
            <a:ext cx="10809316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i="1" dirty="0" smtClean="0">
                <a:solidFill>
                  <a:schemeClr val="accent6"/>
                </a:solidFill>
              </a:rPr>
              <a:t>Ensure the wording in the Policy… </a:t>
            </a:r>
          </a:p>
          <a:p>
            <a:r>
              <a:rPr lang="en-GB" sz="5400" i="1" dirty="0" smtClean="0">
                <a:solidFill>
                  <a:schemeClr val="accent6"/>
                </a:solidFill>
              </a:rPr>
              <a:t>“</a:t>
            </a:r>
            <a:r>
              <a:rPr lang="en-GB" sz="5400" i="1" dirty="0" smtClean="0">
                <a:solidFill>
                  <a:srgbClr val="FF0000"/>
                </a:solidFill>
              </a:rPr>
              <a:t>reflects the </a:t>
            </a:r>
            <a:r>
              <a:rPr lang="en-GB" sz="5400" i="1" dirty="0">
                <a:solidFill>
                  <a:srgbClr val="FF0000"/>
                </a:solidFill>
              </a:rPr>
              <a:t>correct </a:t>
            </a:r>
            <a:r>
              <a:rPr lang="en-GB" sz="5400" i="1" dirty="0" smtClean="0">
                <a:solidFill>
                  <a:srgbClr val="FF0000"/>
                </a:solidFill>
              </a:rPr>
              <a:t>intention</a:t>
            </a:r>
            <a:r>
              <a:rPr lang="en-GB" sz="5400" i="1" dirty="0" smtClean="0">
                <a:solidFill>
                  <a:schemeClr val="accent6"/>
                </a:solidFill>
              </a:rPr>
              <a:t>”</a:t>
            </a:r>
            <a:endParaRPr lang="en-GB" sz="5400" dirty="0"/>
          </a:p>
        </p:txBody>
      </p:sp>
    </p:spTree>
    <p:extLst>
      <p:ext uri="{BB962C8B-B14F-4D97-AF65-F5344CB8AC3E}">
        <p14:creationId xmlns:p14="http://schemas.microsoft.com/office/powerpoint/2010/main" val="3357450489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Individual Patient Funding Request: What is it?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It’s a process which allows patients to access treatments which are not routinely available because:</a:t>
            </a:r>
          </a:p>
          <a:p>
            <a:pPr lvl="1"/>
            <a:r>
              <a:rPr lang="en-GB" sz="2400" dirty="0"/>
              <a:t>New</a:t>
            </a:r>
          </a:p>
          <a:p>
            <a:pPr lvl="1"/>
            <a:r>
              <a:rPr lang="en-GB" sz="2400" dirty="0"/>
              <a:t>Not considered cost-effective</a:t>
            </a:r>
          </a:p>
          <a:p>
            <a:pPr lvl="1"/>
            <a:r>
              <a:rPr lang="en-GB" sz="2400" dirty="0"/>
              <a:t>The condition is rare and treatments not fully evaluated</a:t>
            </a:r>
          </a:p>
          <a:p>
            <a:pPr lvl="1"/>
            <a:r>
              <a:rPr lang="en-GB" sz="2400" dirty="0"/>
              <a:t>Evidence of clinical effectiveness is weak</a:t>
            </a:r>
          </a:p>
          <a:p>
            <a:r>
              <a:rPr lang="en-GB" dirty="0"/>
              <a:t>Criteria (very similar across UK):</a:t>
            </a:r>
          </a:p>
          <a:p>
            <a:pPr lvl="1"/>
            <a:r>
              <a:rPr lang="en-GB" sz="2400" dirty="0"/>
              <a:t>Patients are significantly clinically different (no social factors)</a:t>
            </a:r>
          </a:p>
          <a:p>
            <a:pPr lvl="1"/>
            <a:r>
              <a:rPr lang="en-GB" sz="2400" dirty="0"/>
              <a:t>Likely to benefit more than other patients</a:t>
            </a:r>
          </a:p>
          <a:p>
            <a:pPr lvl="1"/>
            <a:r>
              <a:rPr lang="en-GB" sz="2400" dirty="0"/>
              <a:t>Likely to be cost effective</a:t>
            </a:r>
            <a:endParaRPr lang="en-GB" dirty="0"/>
          </a:p>
          <a:p>
            <a:r>
              <a:rPr lang="en-GB" dirty="0"/>
              <a:t>Described in the All Wales (AW) IPFR Policy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355315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416" y="218964"/>
            <a:ext cx="10957983" cy="1143000"/>
          </a:xfrm>
        </p:spPr>
        <p:txBody>
          <a:bodyPr/>
          <a:lstStyle/>
          <a:p>
            <a:r>
              <a:rPr lang="en-GB" sz="2800" dirty="0"/>
              <a:t>Scale of IPFR requests seen by WHSSC and HBs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6771" y="1261534"/>
            <a:ext cx="8237764" cy="53775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ADEF8E1-2485-4215-B094-2FF0DE749E08}" type="slidenum">
              <a:rPr lang="en-GB" smtClean="0">
                <a:solidFill>
                  <a:srgbClr val="000000"/>
                </a:solidFill>
              </a:rPr>
              <a:pPr/>
              <a:t>3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629233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Judicial Review Dec 2021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JR is a frequent threat</a:t>
            </a:r>
          </a:p>
          <a:p>
            <a:r>
              <a:rPr lang="en-GB" dirty="0"/>
              <a:t>Judicial Review of IPFR decision in Dec 2021</a:t>
            </a:r>
          </a:p>
          <a:p>
            <a:r>
              <a:rPr lang="en-GB" dirty="0"/>
              <a:t>Found that </a:t>
            </a:r>
            <a:r>
              <a:rPr lang="en-GB" dirty="0" smtClean="0"/>
              <a:t>WHSSC </a:t>
            </a:r>
            <a:r>
              <a:rPr lang="en-GB" dirty="0"/>
              <a:t>IPFR Panel had </a:t>
            </a:r>
            <a:r>
              <a:rPr lang="en-GB" dirty="0" smtClean="0"/>
              <a:t>‘not acted </a:t>
            </a:r>
            <a:r>
              <a:rPr lang="en-GB" smtClean="0"/>
              <a:t>legally’</a:t>
            </a:r>
          </a:p>
          <a:p>
            <a:r>
              <a:rPr lang="en-GB" smtClean="0"/>
              <a:t>Not </a:t>
            </a:r>
            <a:r>
              <a:rPr lang="en-GB" dirty="0"/>
              <a:t>used the correct comparator group</a:t>
            </a:r>
          </a:p>
          <a:p>
            <a:pPr lvl="1"/>
            <a:r>
              <a:rPr lang="en-GB" dirty="0"/>
              <a:t>Not documented the decision making adequately</a:t>
            </a:r>
          </a:p>
          <a:p>
            <a:pPr lvl="1"/>
            <a:r>
              <a:rPr lang="en-GB" dirty="0"/>
              <a:t>Not interpreted the NICE Interventional Procedure Guidance properly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b="1" dirty="0">
                <a:solidFill>
                  <a:srgbClr val="000099"/>
                </a:solidFill>
              </a:rPr>
              <a:t>Learning:</a:t>
            </a:r>
            <a:r>
              <a:rPr lang="en-GB" dirty="0">
                <a:solidFill>
                  <a:srgbClr val="000099"/>
                </a:solidFill>
              </a:rPr>
              <a:t> Legal advice from QC, Barrister from Wales and WLR. Further advice IPFR Chair and WHSSC MD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ADEF8E1-2485-4215-B094-2FF0DE749E08}" type="slidenum">
              <a:rPr lang="en-GB" smtClean="0">
                <a:solidFill>
                  <a:srgbClr val="000000"/>
                </a:solidFill>
              </a:rPr>
              <a:pPr/>
              <a:t>4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106584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Comparator Group - </a:t>
            </a:r>
            <a:r>
              <a:rPr lang="en-GB" dirty="0" err="1"/>
              <a:t>Walpott</a:t>
            </a:r>
            <a:r>
              <a:rPr lang="en-GB" dirty="0"/>
              <a:t> Case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Comparator Group or ‘Significantly different test’</a:t>
            </a:r>
          </a:p>
          <a:p>
            <a:pPr lvl="1"/>
            <a:r>
              <a:rPr lang="en-GB" dirty="0"/>
              <a:t>IPFR Panel compared the patient to other patients with operable disease for whom surgery is not an option because of the policy</a:t>
            </a:r>
          </a:p>
          <a:p>
            <a:pPr lvl="1"/>
            <a:r>
              <a:rPr lang="en-GB" dirty="0"/>
              <a:t>The judge said the patient should be compared to the whole patient group – even those with inoperable disease</a:t>
            </a:r>
          </a:p>
          <a:p>
            <a:r>
              <a:rPr lang="en-GB" dirty="0"/>
              <a:t>This means that all patients with operable disease are now “significantly different”</a:t>
            </a:r>
          </a:p>
          <a:p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B9D1DEC-1D64-477F-949C-ED6F46F87BA8}" type="slidenum">
              <a:rPr lang="en-GB" smtClean="0">
                <a:solidFill>
                  <a:srgbClr val="000000"/>
                </a:solidFill>
              </a:rPr>
              <a:pPr/>
              <a:t>5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065752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Solutions…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18557"/>
            <a:ext cx="10972800" cy="4607608"/>
          </a:xfrm>
        </p:spPr>
        <p:txBody>
          <a:bodyPr/>
          <a:lstStyle/>
          <a:p>
            <a:r>
              <a:rPr lang="en-GB" sz="2400" dirty="0" smtClean="0"/>
              <a:t>Training from KC on lessons fro JR- focus on comparator group</a:t>
            </a:r>
          </a:p>
          <a:p>
            <a:r>
              <a:rPr lang="en-GB" sz="2400" dirty="0" smtClean="0"/>
              <a:t>Use of the language TEST i.e.</a:t>
            </a:r>
          </a:p>
          <a:p>
            <a:pPr lvl="1"/>
            <a:r>
              <a:rPr lang="en-GB" sz="2400" dirty="0" smtClean="0"/>
              <a:t>Part 9A </a:t>
            </a:r>
          </a:p>
          <a:p>
            <a:pPr lvl="1"/>
            <a:r>
              <a:rPr lang="en-GB" sz="2400" dirty="0" smtClean="0"/>
              <a:t>Is the patient significantly different? </a:t>
            </a:r>
            <a:r>
              <a:rPr lang="en-GB" sz="2400" dirty="0" smtClean="0">
                <a:solidFill>
                  <a:srgbClr val="FF0000"/>
                </a:solidFill>
              </a:rPr>
              <a:t>YES/NO</a:t>
            </a:r>
          </a:p>
          <a:p>
            <a:pPr lvl="1"/>
            <a:r>
              <a:rPr lang="en-GB" sz="2400" dirty="0" smtClean="0"/>
              <a:t>Will they get significantly more benefit? </a:t>
            </a:r>
            <a:r>
              <a:rPr lang="en-GB" sz="2400" dirty="0" smtClean="0">
                <a:solidFill>
                  <a:srgbClr val="FF0000"/>
                </a:solidFill>
              </a:rPr>
              <a:t>YES/NO</a:t>
            </a:r>
          </a:p>
          <a:p>
            <a:pPr lvl="1"/>
            <a:r>
              <a:rPr lang="en-GB" sz="2400" dirty="0" smtClean="0"/>
              <a:t>Does it represent reasonable value for money? </a:t>
            </a:r>
            <a:r>
              <a:rPr lang="en-GB" sz="2400" dirty="0" smtClean="0">
                <a:solidFill>
                  <a:srgbClr val="FF0000"/>
                </a:solidFill>
              </a:rPr>
              <a:t>YES/NO</a:t>
            </a:r>
          </a:p>
          <a:p>
            <a:pPr lvl="1"/>
            <a:endParaRPr lang="en-GB" sz="2400" dirty="0"/>
          </a:p>
          <a:p>
            <a:pPr lvl="1"/>
            <a:r>
              <a:rPr lang="en-GB" sz="2400" dirty="0" smtClean="0"/>
              <a:t>Part 9B</a:t>
            </a:r>
          </a:p>
          <a:p>
            <a:pPr lvl="1"/>
            <a:r>
              <a:rPr lang="en-GB" sz="2400" dirty="0" smtClean="0"/>
              <a:t>Is the patient likely to get significantly more benefit? </a:t>
            </a:r>
            <a:r>
              <a:rPr lang="en-GB" sz="2400" dirty="0" smtClean="0">
                <a:solidFill>
                  <a:srgbClr val="FF0000"/>
                </a:solidFill>
              </a:rPr>
              <a:t>YES/NO</a:t>
            </a:r>
          </a:p>
          <a:p>
            <a:pPr lvl="1"/>
            <a:r>
              <a:rPr lang="en-GB" sz="2400" dirty="0" smtClean="0"/>
              <a:t>Does it represent reasonable value for money? </a:t>
            </a:r>
            <a:r>
              <a:rPr lang="en-GB" sz="2400" dirty="0" smtClean="0">
                <a:solidFill>
                  <a:srgbClr val="FF0000"/>
                </a:solidFill>
              </a:rPr>
              <a:t>YES/NO</a:t>
            </a:r>
          </a:p>
          <a:p>
            <a:pPr lvl="1"/>
            <a:endParaRPr lang="en-GB" sz="2400" dirty="0" smtClean="0"/>
          </a:p>
          <a:p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ADEF8E1-2485-4215-B094-2FF0DE749E08}" type="slidenum">
              <a:rPr lang="en-GB" smtClean="0">
                <a:solidFill>
                  <a:srgbClr val="000000"/>
                </a:solidFill>
              </a:rPr>
              <a:pPr/>
              <a:t>6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297475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Running of IPFR Panel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102177"/>
            <a:ext cx="10972800" cy="3101419"/>
          </a:xfrm>
        </p:spPr>
        <p:txBody>
          <a:bodyPr/>
          <a:lstStyle/>
          <a:p>
            <a:r>
              <a:rPr lang="en-GB" dirty="0"/>
              <a:t>Feedback from Barrister observing Panel:</a:t>
            </a:r>
          </a:p>
          <a:p>
            <a:pPr lvl="1"/>
            <a:r>
              <a:rPr lang="en-GB" dirty="0" smtClean="0"/>
              <a:t>Currently </a:t>
            </a:r>
            <a:r>
              <a:rPr lang="en-GB" dirty="0"/>
              <a:t>large </a:t>
            </a:r>
            <a:r>
              <a:rPr lang="en-GB" dirty="0" smtClean="0"/>
              <a:t> (Note- complex </a:t>
            </a:r>
            <a:r>
              <a:rPr lang="en-GB" dirty="0"/>
              <a:t>decision </a:t>
            </a:r>
            <a:r>
              <a:rPr lang="en-GB" dirty="0" smtClean="0"/>
              <a:t>making)</a:t>
            </a:r>
            <a:endParaRPr lang="en-GB" dirty="0"/>
          </a:p>
          <a:p>
            <a:pPr lvl="1"/>
            <a:r>
              <a:rPr lang="en-GB" dirty="0"/>
              <a:t>Currently </a:t>
            </a:r>
            <a:r>
              <a:rPr lang="en-GB" dirty="0" smtClean="0"/>
              <a:t>large number of </a:t>
            </a:r>
            <a:r>
              <a:rPr lang="en-GB" dirty="0"/>
              <a:t>cases per meeting </a:t>
            </a:r>
          </a:p>
          <a:p>
            <a:pPr lvl="1"/>
            <a:r>
              <a:rPr lang="en-GB" dirty="0"/>
              <a:t>Strong informed chairing is of key importance</a:t>
            </a:r>
          </a:p>
          <a:p>
            <a:pPr lvl="1"/>
            <a:r>
              <a:rPr lang="en-GB" dirty="0"/>
              <a:t>Quasi legal standard of documentation </a:t>
            </a:r>
            <a:r>
              <a:rPr lang="en-GB" dirty="0" smtClean="0"/>
              <a:t>needed</a:t>
            </a:r>
          </a:p>
          <a:p>
            <a:pPr lvl="1"/>
            <a:r>
              <a:rPr lang="en-GB" dirty="0" smtClean="0"/>
              <a:t>Need clarity on use of references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ADEF8E1-2485-4215-B094-2FF0DE749E08}" type="slidenum">
              <a:rPr lang="en-GB" smtClean="0">
                <a:solidFill>
                  <a:srgbClr val="000000"/>
                </a:solidFill>
              </a:rPr>
              <a:pPr/>
              <a:t>7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071729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Solutions…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18557"/>
            <a:ext cx="10972800" cy="4607608"/>
          </a:xfrm>
        </p:spPr>
        <p:txBody>
          <a:bodyPr/>
          <a:lstStyle/>
          <a:p>
            <a:r>
              <a:rPr lang="en-GB" sz="2400" dirty="0" smtClean="0"/>
              <a:t>Increased frequency of meetings</a:t>
            </a:r>
          </a:p>
          <a:p>
            <a:r>
              <a:rPr lang="en-GB" sz="2400" dirty="0" smtClean="0"/>
              <a:t>Changing TORs</a:t>
            </a:r>
          </a:p>
          <a:p>
            <a:r>
              <a:rPr lang="en-GB" sz="2400" dirty="0" smtClean="0"/>
              <a:t>Corporate Governance Manager in attendance</a:t>
            </a:r>
          </a:p>
          <a:p>
            <a:pPr lvl="1"/>
            <a:r>
              <a:rPr lang="en-GB" sz="2400" dirty="0"/>
              <a:t>Community of support</a:t>
            </a:r>
            <a:r>
              <a:rPr lang="en-GB" sz="2400" dirty="0" smtClean="0"/>
              <a:t>?</a:t>
            </a:r>
          </a:p>
          <a:p>
            <a:r>
              <a:rPr lang="en-GB" sz="2400" dirty="0" smtClean="0"/>
              <a:t>Clarified how references are to be used</a:t>
            </a:r>
          </a:p>
          <a:p>
            <a:r>
              <a:rPr lang="en-GB" sz="2400" dirty="0" smtClean="0"/>
              <a:t>Strengthened our documentation- huge challenge!</a:t>
            </a:r>
            <a:endParaRPr lang="en-GB" sz="2400" dirty="0"/>
          </a:p>
          <a:p>
            <a:r>
              <a:rPr lang="en-GB" sz="2400" dirty="0" smtClean="0"/>
              <a:t>Strengthened our economic evaluation</a:t>
            </a:r>
          </a:p>
          <a:p>
            <a:pPr lvl="1"/>
            <a:r>
              <a:rPr lang="en-GB" sz="2400" dirty="0" smtClean="0"/>
              <a:t>Difficult area despite our expertise</a:t>
            </a:r>
          </a:p>
          <a:p>
            <a:pPr lvl="1"/>
            <a:r>
              <a:rPr lang="en-GB" sz="2400" dirty="0" smtClean="0"/>
              <a:t>Develop a specific information sheet for procedure related to JR</a:t>
            </a:r>
          </a:p>
          <a:p>
            <a:pPr lvl="1"/>
            <a:r>
              <a:rPr lang="en-GB" sz="2400" dirty="0" smtClean="0"/>
              <a:t>Example…..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ADEF8E1-2485-4215-B094-2FF0DE749E08}" type="slidenum">
              <a:rPr lang="en-GB" smtClean="0">
                <a:solidFill>
                  <a:srgbClr val="000000"/>
                </a:solidFill>
              </a:rPr>
              <a:pPr/>
              <a:t>8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635303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Cost effectiveness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Often no published evidence on cost effectiveness</a:t>
            </a:r>
          </a:p>
          <a:p>
            <a:r>
              <a:rPr lang="en-GB" dirty="0" smtClean="0"/>
              <a:t>Cost - £73K (hardly any offset costs)</a:t>
            </a:r>
          </a:p>
          <a:p>
            <a:r>
              <a:rPr lang="en-GB" dirty="0" smtClean="0"/>
              <a:t>ICER (cost of procedure compared with years of good quality life -QALY) to be cost effective in UK is £20-30K</a:t>
            </a:r>
          </a:p>
          <a:p>
            <a:pPr lvl="1"/>
            <a:r>
              <a:rPr lang="en-GB" dirty="0" smtClean="0"/>
              <a:t>US </a:t>
            </a:r>
            <a:r>
              <a:rPr lang="en-GB" dirty="0"/>
              <a:t>data $166K ICER</a:t>
            </a:r>
          </a:p>
          <a:p>
            <a:pPr lvl="1"/>
            <a:r>
              <a:rPr lang="en-GB" dirty="0" err="1"/>
              <a:t>Aus</a:t>
            </a:r>
            <a:r>
              <a:rPr lang="en-GB" dirty="0"/>
              <a:t> data $21K </a:t>
            </a:r>
            <a:r>
              <a:rPr lang="en-GB" dirty="0" smtClean="0"/>
              <a:t>ICER</a:t>
            </a:r>
          </a:p>
          <a:p>
            <a:r>
              <a:rPr lang="en-GB" dirty="0" smtClean="0"/>
              <a:t>Health Technology Wales – evidence low quality</a:t>
            </a:r>
          </a:p>
          <a:p>
            <a:pPr lvl="1"/>
            <a:r>
              <a:rPr lang="en-GB" dirty="0"/>
              <a:t>ICER $91K (US</a:t>
            </a:r>
            <a:r>
              <a:rPr lang="en-GB" dirty="0" smtClean="0"/>
              <a:t>) (range of conditions with diff. ICERs)</a:t>
            </a:r>
          </a:p>
          <a:p>
            <a:r>
              <a:rPr lang="en-US" dirty="0" smtClean="0"/>
              <a:t>Cancer ICER higher; probability that is above accepted threshold to pay</a:t>
            </a:r>
            <a:endParaRPr lang="en-US" dirty="0"/>
          </a:p>
          <a:p>
            <a:endParaRPr lang="en-GB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7201512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52E948FA37F943B0514D0A14AFC95A" ma:contentTypeVersion="14" ma:contentTypeDescription="Create a new document." ma:contentTypeScope="" ma:versionID="dc37688af1ad38a0dd2c8f18d3081767">
  <xsd:schema xmlns:xsd="http://www.w3.org/2001/XMLSchema" xmlns:xs="http://www.w3.org/2001/XMLSchema" xmlns:p="http://schemas.microsoft.com/office/2006/metadata/properties" xmlns:ns3="2795bbee-07b4-4e79-98d8-0419d9871cad" xmlns:ns4="258d5018-feb4-45ec-8043-ac7152467c64" targetNamespace="http://schemas.microsoft.com/office/2006/metadata/properties" ma:root="true" ma:fieldsID="c7e71b9ee65049474aa4b1ab94a572ba" ns3:_="" ns4:_="">
    <xsd:import namespace="2795bbee-07b4-4e79-98d8-0419d9871cad"/>
    <xsd:import namespace="258d5018-feb4-45ec-8043-ac7152467c6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95bbee-07b4-4e79-98d8-0419d9871ca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8d5018-feb4-45ec-8043-ac7152467c64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FF03575-E235-4531-BC92-2537139EB9E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6353A7B-9576-43D5-89FE-57B8D01E85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95bbee-07b4-4e79-98d8-0419d9871cad"/>
    <ds:schemaRef ds:uri="258d5018-feb4-45ec-8043-ac7152467c6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664FBD3-7898-4E8A-BCFA-E4AB56A25280}">
  <ds:schemaRefs>
    <ds:schemaRef ds:uri="http://schemas.openxmlformats.org/package/2006/metadata/core-properties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www.w3.org/XML/1998/namespace"/>
    <ds:schemaRef ds:uri="258d5018-feb4-45ec-8043-ac7152467c64"/>
    <ds:schemaRef ds:uri="2795bbee-07b4-4e79-98d8-0419d9871cad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511</Words>
  <Application>Microsoft Office PowerPoint</Application>
  <PresentationFormat>Widescreen</PresentationFormat>
  <Paragraphs>82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ＭＳ Ｐゴシック</vt:lpstr>
      <vt:lpstr>Arial</vt:lpstr>
      <vt:lpstr>Calibri</vt:lpstr>
      <vt:lpstr>Verdana</vt:lpstr>
      <vt:lpstr>Default Design</vt:lpstr>
      <vt:lpstr>WHSSC IPFR Judicial Review</vt:lpstr>
      <vt:lpstr>Individual Patient Funding Request: What is it?</vt:lpstr>
      <vt:lpstr>Scale of IPFR requests seen by WHSSC and HBs</vt:lpstr>
      <vt:lpstr>Judicial Review Dec 2021</vt:lpstr>
      <vt:lpstr>Comparator Group - Walpott Case</vt:lpstr>
      <vt:lpstr>Solutions…</vt:lpstr>
      <vt:lpstr>Running of IPFR Panel</vt:lpstr>
      <vt:lpstr>Solutions…</vt:lpstr>
      <vt:lpstr>Cost effectiveness</vt:lpstr>
      <vt:lpstr>Solutions….</vt:lpstr>
    </vt:vector>
  </TitlesOfParts>
  <Company>7A5B3SRVSCCMCB1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IPFR Proce and Why It’s a Problem!</dc:title>
  <dc:creator>Sian Lewis (CTM UHB - Welsh Health Specialised Services Committee)</dc:creator>
  <cp:lastModifiedBy>Sian Lewis (CTM UHB - Welsh Health Specialised Services Committee)</cp:lastModifiedBy>
  <cp:revision>41</cp:revision>
  <dcterms:created xsi:type="dcterms:W3CDTF">2022-06-01T06:10:15Z</dcterms:created>
  <dcterms:modified xsi:type="dcterms:W3CDTF">2023-03-07T07:36:47Z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0x0101006652E948FA37F943B0514D0A14AFC95A</vt:lpwstr>
  </property>
</Properties>
</file>