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94" r:id="rId3"/>
    <p:sldId id="295" r:id="rId4"/>
    <p:sldId id="299" r:id="rId5"/>
    <p:sldId id="301" r:id="rId6"/>
    <p:sldId id="283" r:id="rId7"/>
    <p:sldId id="280" r:id="rId8"/>
    <p:sldId id="290" r:id="rId9"/>
    <p:sldId id="282" r:id="rId10"/>
    <p:sldId id="289" r:id="rId11"/>
    <p:sldId id="305" r:id="rId12"/>
    <p:sldId id="303" r:id="rId13"/>
    <p:sldId id="286" r:id="rId14"/>
    <p:sldId id="287" r:id="rId15"/>
    <p:sldId id="30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3" autoAdjust="0"/>
    <p:restoredTop sz="72848" autoAdjust="0"/>
  </p:normalViewPr>
  <p:slideViewPr>
    <p:cSldViewPr snapToGrid="0">
      <p:cViewPr varScale="1">
        <p:scale>
          <a:sx n="63" d="100"/>
          <a:sy n="63" d="100"/>
        </p:scale>
        <p:origin x="141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4B48C-6FB7-4E27-8D7C-D7C30A28F64A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3CF30-1765-4AE5-959B-FCBFBD6563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819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7933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8738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139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8242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2698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9756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847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364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190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Courier New" panose="02070309020205020404" pitchFamily="49" charset="0"/>
              <a:buNone/>
              <a:tabLst/>
              <a:defRPr/>
            </a:pPr>
            <a:endParaRPr lang="en-US" sz="2200" kern="0" baseline="0" dirty="0">
              <a:solidFill>
                <a:srgbClr val="C00000"/>
              </a:solidFill>
              <a:effectLst/>
              <a:latin typeface="Karla" pitchFamily="2" charset="0"/>
              <a:ea typeface="Karla" pitchFamily="2" charset="0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Courier New" panose="02070309020205020404" pitchFamily="49" charset="0"/>
              <a:buNone/>
              <a:tabLst/>
              <a:defRPr/>
            </a:pPr>
            <a:endParaRPr lang="en-US" sz="2200" kern="0" dirty="0">
              <a:solidFill>
                <a:srgbClr val="C00000"/>
              </a:solidFill>
              <a:effectLst/>
              <a:latin typeface="Karla" pitchFamily="2" charset="0"/>
              <a:ea typeface="Karla" pitchFamily="2" charset="0"/>
              <a:cs typeface="+mn-cs"/>
            </a:endParaRPr>
          </a:p>
          <a:p>
            <a:pPr lvl="1">
              <a:spcBef>
                <a:spcPts val="0"/>
              </a:spcBef>
              <a:spcAft>
                <a:spcPts val="1000"/>
              </a:spcAft>
              <a:buFont typeface="Courier New" panose="02070309020205020404" pitchFamily="49" charset="0"/>
              <a:buChar char="o"/>
              <a:defRPr/>
            </a:pPr>
            <a:endParaRPr lang="en-US" sz="2200" dirty="0">
              <a:solidFill>
                <a:srgbClr val="C00000"/>
              </a:solidFill>
              <a:latin typeface="Karla" pitchFamily="2" charset="0"/>
              <a:ea typeface="Karla" pitchFamily="2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800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defTabSz="917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98FBDBA-1EA6-4E28-A1E4-F6F995EDE5E3}" type="slidenum">
              <a:rPr lang="en-GB" altLang="en-US" smtClean="0"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en-GB" altLang="en-US">
              <a:latin typeface="Arial" pitchFamily="34" charset="0"/>
            </a:endParaRPr>
          </a:p>
        </p:txBody>
      </p:sp>
      <p:sp>
        <p:nvSpPr>
          <p:cNvPr id="27443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816" y="4348993"/>
            <a:ext cx="5026369" cy="360320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68" tIns="44931" rIns="91468" bIns="44931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0" dirty="0">
              <a:solidFill>
                <a:srgbClr val="C00000"/>
              </a:solidFill>
              <a:effectLst/>
              <a:latin typeface="Karla" pitchFamily="2" charset="0"/>
              <a:ea typeface="Karla" pitchFamily="2" charset="0"/>
              <a:cs typeface="+mn-cs"/>
            </a:endParaRPr>
          </a:p>
          <a:p>
            <a:pPr eaLnBrk="1" hangingPunct="1"/>
            <a:endParaRPr lang="en-US" altLang="en-US" dirty="0">
              <a:latin typeface="Arial" pitchFamily="34" charset="0"/>
            </a:endParaRPr>
          </a:p>
        </p:txBody>
      </p:sp>
      <p:sp>
        <p:nvSpPr>
          <p:cNvPr id="274436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584200" y="798513"/>
            <a:ext cx="5691188" cy="3201987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3369081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Courier New" panose="02070309020205020404" pitchFamily="49" charset="0"/>
              <a:buNone/>
              <a:tabLst/>
              <a:defRPr/>
            </a:pPr>
            <a:endParaRPr lang="en-US" sz="2200" kern="0" dirty="0">
              <a:solidFill>
                <a:srgbClr val="C00000"/>
              </a:solidFill>
              <a:effectLst/>
              <a:latin typeface="Karla" pitchFamily="2" charset="0"/>
              <a:ea typeface="Karla" pitchFamily="2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C490-0F43-42B9-81B5-843EF964F9A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908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519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0847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3CF30-1765-4AE5-959B-FCBFBD65637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801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HTW_Image_2.jp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161" y="1639658"/>
            <a:ext cx="7135258" cy="98050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161" y="593056"/>
            <a:ext cx="7135258" cy="453546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image3.pdf"/>
          <p:cNvPicPr>
            <a:picLocks noChangeAspect="1"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935921" y="5874214"/>
            <a:ext cx="2810335" cy="7439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187" y="5874214"/>
            <a:ext cx="2396209" cy="74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690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41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4077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4077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11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8674"/>
            <a:ext cx="10515600" cy="44429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106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2838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708112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672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52748"/>
            <a:ext cx="5181600" cy="44870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252748"/>
            <a:ext cx="5181600" cy="44870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136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3118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3118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049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832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951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78541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71543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988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7743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70442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5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5838942"/>
            <a:ext cx="12192000" cy="1022400"/>
            <a:chOff x="0" y="5838942"/>
            <a:chExt cx="12192000" cy="10224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5838942"/>
              <a:ext cx="12192000" cy="1022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0245" y="6024384"/>
              <a:ext cx="2098587" cy="651515"/>
            </a:xfrm>
            <a:prstGeom prst="rect">
              <a:avLst/>
            </a:prstGeom>
          </p:spPr>
        </p:pic>
        <p:pic>
          <p:nvPicPr>
            <p:cNvPr id="10" name="image3.pdf"/>
            <p:cNvPicPr>
              <a:picLocks noChangeAspect="1"/>
            </p:cNvPicPr>
            <p:nvPr userDrawn="1"/>
          </p:nvPicPr>
          <p:blipFill>
            <a:blip r:embed="rId14">
              <a:extLst/>
            </a:blip>
            <a:stretch>
              <a:fillRect/>
            </a:stretch>
          </p:blipFill>
          <p:spPr>
            <a:xfrm>
              <a:off x="275510" y="6024299"/>
              <a:ext cx="2461599" cy="65160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52748"/>
            <a:ext cx="10515600" cy="4288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2C05-2564-4D55-AFD2-860C334FC444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08FB8-C7ED-40FE-860B-76CA8539F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654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Value for money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161" y="504919"/>
            <a:ext cx="7135258" cy="71771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dirty="0">
                <a:latin typeface="Karla" pitchFamily="2" charset="0"/>
                <a:ea typeface="Karla" pitchFamily="2" charset="0"/>
              </a:rPr>
              <a:t>Health Technology Wales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23161" y="4072547"/>
            <a:ext cx="7135258" cy="16341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b="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0" dirty="0">
                <a:latin typeface="Karla" pitchFamily="2" charset="0"/>
                <a:ea typeface="Karla" pitchFamily="2" charset="0"/>
              </a:rPr>
              <a:t>Sophie Hughes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0" dirty="0">
                <a:latin typeface="Karla" pitchFamily="2" charset="0"/>
                <a:ea typeface="Karla" pitchFamily="2" charset="0"/>
              </a:rPr>
              <a:t>IPFR Workshop 2023</a:t>
            </a:r>
          </a:p>
        </p:txBody>
      </p:sp>
    </p:spTree>
    <p:extLst>
      <p:ext uri="{BB962C8B-B14F-4D97-AF65-F5344CB8AC3E}">
        <p14:creationId xmlns:p14="http://schemas.microsoft.com/office/powerpoint/2010/main" val="42439001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Communicating decisions: No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06773" y="1805659"/>
            <a:ext cx="3163098" cy="25274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Where does the intervention fit?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Karla" pitchFamily="2" charset="0"/>
              <a:ea typeface="Karla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069871" y="1837280"/>
            <a:ext cx="7307210" cy="3233548"/>
            <a:chOff x="459372" y="1119083"/>
            <a:chExt cx="8912893" cy="4357378"/>
          </a:xfrm>
        </p:grpSpPr>
        <p:sp>
          <p:nvSpPr>
            <p:cNvPr id="6" name="Line 3"/>
            <p:cNvSpPr>
              <a:spLocks noChangeShapeType="1"/>
            </p:cNvSpPr>
            <p:nvPr/>
          </p:nvSpPr>
          <p:spPr bwMode="auto">
            <a:xfrm>
              <a:off x="4521901" y="1837828"/>
              <a:ext cx="0" cy="3315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4274634" y="1311729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8431268" y="3707416"/>
              <a:ext cx="940997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QALYs</a:t>
              </a: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4263276" y="4708841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0" name="Line 19"/>
            <p:cNvSpPr>
              <a:spLocks noChangeShapeType="1"/>
            </p:cNvSpPr>
            <p:nvPr/>
          </p:nvSpPr>
          <p:spPr bwMode="auto">
            <a:xfrm flipV="1">
              <a:off x="892527" y="3460631"/>
              <a:ext cx="73231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459372" y="2943548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994639" y="3510116"/>
              <a:ext cx="3367477" cy="144370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996108" y="1913077"/>
              <a:ext cx="3367548" cy="1437777"/>
            </a:xfrm>
            <a:prstGeom prst="rect">
              <a:avLst/>
            </a:prstGeom>
            <a:solidFill>
              <a:srgbClr val="C00000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Less effective and more costly</a:t>
              </a: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4721039" y="3510115"/>
              <a:ext cx="3415265" cy="1443705"/>
            </a:xfrm>
            <a:prstGeom prst="rect">
              <a:avLst/>
            </a:prstGeom>
            <a:solidFill>
              <a:srgbClr val="0CB3B3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More effective and less costly</a:t>
              </a: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4721039" y="1935810"/>
              <a:ext cx="3398534" cy="144427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4155276" y="1119083"/>
              <a:ext cx="758299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</a:t>
              </a:r>
              <a:r>
                <a:rPr lang="en-GB" altLang="en-US" sz="1800" dirty="0"/>
                <a:t>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Cost</a:t>
              </a:r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8169517" y="3157773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18" name="Right Triangle 9"/>
            <p:cNvSpPr/>
            <p:nvPr/>
          </p:nvSpPr>
          <p:spPr>
            <a:xfrm rot="5400000">
              <a:off x="2096823" y="2688353"/>
              <a:ext cx="1440284" cy="3090649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9923" h="3090649">
                  <a:moveTo>
                    <a:pt x="0" y="0"/>
                  </a:moveTo>
                  <a:lnTo>
                    <a:pt x="1431047" y="9274"/>
                  </a:lnTo>
                  <a:cubicBezTo>
                    <a:pt x="1434005" y="1039432"/>
                    <a:pt x="1436965" y="2060491"/>
                    <a:pt x="1439923" y="30906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ight Triangle 9"/>
            <p:cNvSpPr/>
            <p:nvPr/>
          </p:nvSpPr>
          <p:spPr>
            <a:xfrm rot="16200000">
              <a:off x="2115150" y="2389357"/>
              <a:ext cx="1087028" cy="3317476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028" h="3317476">
                  <a:moveTo>
                    <a:pt x="0" y="0"/>
                  </a:moveTo>
                  <a:lnTo>
                    <a:pt x="1074080" y="4259"/>
                  </a:lnTo>
                  <a:cubicBezTo>
                    <a:pt x="1076880" y="1107147"/>
                    <a:pt x="1084228" y="2214588"/>
                    <a:pt x="1087028" y="33174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ight Triangle 9"/>
            <p:cNvSpPr/>
            <p:nvPr/>
          </p:nvSpPr>
          <p:spPr>
            <a:xfrm rot="5400000">
              <a:off x="5874820" y="1135352"/>
              <a:ext cx="1101077" cy="3379164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  <a:gd name="connsiteX0" fmla="*/ 0 w 1445534"/>
                <a:gd name="connsiteY0" fmla="*/ 0 h 3393579"/>
                <a:gd name="connsiteX1" fmla="*/ 1431047 w 1445534"/>
                <a:gd name="connsiteY1" fmla="*/ 9274 h 3393579"/>
                <a:gd name="connsiteX2" fmla="*/ 1445534 w 1445534"/>
                <a:gd name="connsiteY2" fmla="*/ 3393579 h 3393579"/>
                <a:gd name="connsiteX3" fmla="*/ 0 w 1445534"/>
                <a:gd name="connsiteY3" fmla="*/ 0 h 3393579"/>
                <a:gd name="connsiteX0" fmla="*/ 0 w 1064159"/>
                <a:gd name="connsiteY0" fmla="*/ 142191 h 3384305"/>
                <a:gd name="connsiteX1" fmla="*/ 1049672 w 1064159"/>
                <a:gd name="connsiteY1" fmla="*/ 0 h 3384305"/>
                <a:gd name="connsiteX2" fmla="*/ 1064159 w 1064159"/>
                <a:gd name="connsiteY2" fmla="*/ 3384305 h 3384305"/>
                <a:gd name="connsiteX3" fmla="*/ 0 w 1064159"/>
                <a:gd name="connsiteY3" fmla="*/ 142191 h 3384305"/>
                <a:gd name="connsiteX0" fmla="*/ 0 w 1109027"/>
                <a:gd name="connsiteY0" fmla="*/ 7556 h 3384305"/>
                <a:gd name="connsiteX1" fmla="*/ 1094540 w 1109027"/>
                <a:gd name="connsiteY1" fmla="*/ 0 h 3384305"/>
                <a:gd name="connsiteX2" fmla="*/ 1109027 w 1109027"/>
                <a:gd name="connsiteY2" fmla="*/ 3384305 h 3384305"/>
                <a:gd name="connsiteX3" fmla="*/ 0 w 1109027"/>
                <a:gd name="connsiteY3" fmla="*/ 7556 h 3384305"/>
                <a:gd name="connsiteX0" fmla="*/ 0 w 1109027"/>
                <a:gd name="connsiteY0" fmla="*/ 0 h 3376749"/>
                <a:gd name="connsiteX1" fmla="*/ 1004808 w 1109027"/>
                <a:gd name="connsiteY1" fmla="*/ 143909 h 3376749"/>
                <a:gd name="connsiteX2" fmla="*/ 1109027 w 1109027"/>
                <a:gd name="connsiteY2" fmla="*/ 3376749 h 3376749"/>
                <a:gd name="connsiteX3" fmla="*/ 0 w 1109027"/>
                <a:gd name="connsiteY3" fmla="*/ 0 h 3376749"/>
                <a:gd name="connsiteX0" fmla="*/ 0 w 1109027"/>
                <a:gd name="connsiteY0" fmla="*/ 13167 h 3389916"/>
                <a:gd name="connsiteX1" fmla="*/ 1100154 w 1109027"/>
                <a:gd name="connsiteY1" fmla="*/ 0 h 3389916"/>
                <a:gd name="connsiteX2" fmla="*/ 1109027 w 1109027"/>
                <a:gd name="connsiteY2" fmla="*/ 3389916 h 3389916"/>
                <a:gd name="connsiteX3" fmla="*/ 0 w 1109027"/>
                <a:gd name="connsiteY3" fmla="*/ 13167 h 3389916"/>
                <a:gd name="connsiteX0" fmla="*/ 0 w 1100498"/>
                <a:gd name="connsiteY0" fmla="*/ 13167 h 3259441"/>
                <a:gd name="connsiteX1" fmla="*/ 1100154 w 1100498"/>
                <a:gd name="connsiteY1" fmla="*/ 0 h 3259441"/>
                <a:gd name="connsiteX2" fmla="*/ 1088935 w 1100498"/>
                <a:gd name="connsiteY2" fmla="*/ 3259441 h 3259441"/>
                <a:gd name="connsiteX3" fmla="*/ 0 w 1100498"/>
                <a:gd name="connsiteY3" fmla="*/ 13167 h 3259441"/>
                <a:gd name="connsiteX0" fmla="*/ 0 w 1100892"/>
                <a:gd name="connsiteY0" fmla="*/ 13167 h 3379879"/>
                <a:gd name="connsiteX1" fmla="*/ 1100154 w 1100892"/>
                <a:gd name="connsiteY1" fmla="*/ 0 h 3379879"/>
                <a:gd name="connsiteX2" fmla="*/ 1098983 w 1100892"/>
                <a:gd name="connsiteY2" fmla="*/ 3379879 h 3379879"/>
                <a:gd name="connsiteX3" fmla="*/ 0 w 1100892"/>
                <a:gd name="connsiteY3" fmla="*/ 13167 h 3379879"/>
                <a:gd name="connsiteX0" fmla="*/ 0 w 1100623"/>
                <a:gd name="connsiteY0" fmla="*/ 13167 h 3344750"/>
                <a:gd name="connsiteX1" fmla="*/ 1100154 w 1100623"/>
                <a:gd name="connsiteY1" fmla="*/ 0 h 3344750"/>
                <a:gd name="connsiteX2" fmla="*/ 1093963 w 1100623"/>
                <a:gd name="connsiteY2" fmla="*/ 3344750 h 3344750"/>
                <a:gd name="connsiteX3" fmla="*/ 0 w 1100623"/>
                <a:gd name="connsiteY3" fmla="*/ 13167 h 3344750"/>
                <a:gd name="connsiteX0" fmla="*/ 0 w 1101581"/>
                <a:gd name="connsiteY0" fmla="*/ 13167 h 3257223"/>
                <a:gd name="connsiteX1" fmla="*/ 1100154 w 1101581"/>
                <a:gd name="connsiteY1" fmla="*/ 0 h 3257223"/>
                <a:gd name="connsiteX2" fmla="*/ 1101581 w 1101581"/>
                <a:gd name="connsiteY2" fmla="*/ 3257223 h 3257223"/>
                <a:gd name="connsiteX3" fmla="*/ 0 w 1101581"/>
                <a:gd name="connsiteY3" fmla="*/ 13167 h 325722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394222"/>
                <a:gd name="connsiteX1" fmla="*/ 1100154 w 1101581"/>
                <a:gd name="connsiteY1" fmla="*/ 0 h 3394222"/>
                <a:gd name="connsiteX2" fmla="*/ 1101581 w 1101581"/>
                <a:gd name="connsiteY2" fmla="*/ 3394222 h 3394222"/>
                <a:gd name="connsiteX3" fmla="*/ 0 w 1101581"/>
                <a:gd name="connsiteY3" fmla="*/ 13167 h 3394222"/>
                <a:gd name="connsiteX0" fmla="*/ 0 w 1100802"/>
                <a:gd name="connsiteY0" fmla="*/ 13167 h 3375194"/>
                <a:gd name="connsiteX1" fmla="*/ 1100154 w 1100802"/>
                <a:gd name="connsiteY1" fmla="*/ 0 h 3375194"/>
                <a:gd name="connsiteX2" fmla="*/ 1097772 w 1100802"/>
                <a:gd name="connsiteY2" fmla="*/ 3375194 h 3375194"/>
                <a:gd name="connsiteX3" fmla="*/ 0 w 1100802"/>
                <a:gd name="connsiteY3" fmla="*/ 13167 h 337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0802" h="3375194">
                  <a:moveTo>
                    <a:pt x="0" y="13167"/>
                  </a:moveTo>
                  <a:lnTo>
                    <a:pt x="1100154" y="0"/>
                  </a:lnTo>
                  <a:cubicBezTo>
                    <a:pt x="1103112" y="1030158"/>
                    <a:pt x="1094814" y="2345036"/>
                    <a:pt x="1097772" y="3375194"/>
                  </a:cubicBezTo>
                  <a:lnTo>
                    <a:pt x="0" y="13167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ight Triangle 9"/>
            <p:cNvSpPr/>
            <p:nvPr/>
          </p:nvSpPr>
          <p:spPr>
            <a:xfrm rot="16200000">
              <a:off x="5534822" y="1125021"/>
              <a:ext cx="1413603" cy="3031867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388479"/>
                <a:gd name="connsiteY0" fmla="*/ 5790 h 3313217"/>
                <a:gd name="connsiteX1" fmla="*/ 1375531 w 1388479"/>
                <a:gd name="connsiteY1" fmla="*/ 0 h 3313217"/>
                <a:gd name="connsiteX2" fmla="*/ 1388479 w 1388479"/>
                <a:gd name="connsiteY2" fmla="*/ 3313217 h 3313217"/>
                <a:gd name="connsiteX3" fmla="*/ 0 w 1388479"/>
                <a:gd name="connsiteY3" fmla="*/ 5790 h 3313217"/>
                <a:gd name="connsiteX0" fmla="*/ 0 w 1398528"/>
                <a:gd name="connsiteY0" fmla="*/ 5790 h 3031863"/>
                <a:gd name="connsiteX1" fmla="*/ 1375531 w 1398528"/>
                <a:gd name="connsiteY1" fmla="*/ 0 h 3031863"/>
                <a:gd name="connsiteX2" fmla="*/ 1398528 w 1398528"/>
                <a:gd name="connsiteY2" fmla="*/ 3031863 h 3031863"/>
                <a:gd name="connsiteX3" fmla="*/ 0 w 1398528"/>
                <a:gd name="connsiteY3" fmla="*/ 5790 h 3031863"/>
                <a:gd name="connsiteX0" fmla="*/ 0 w 1375831"/>
                <a:gd name="connsiteY0" fmla="*/ 5790 h 2655053"/>
                <a:gd name="connsiteX1" fmla="*/ 1375531 w 1375831"/>
                <a:gd name="connsiteY1" fmla="*/ 0 h 2655053"/>
                <a:gd name="connsiteX2" fmla="*/ 1363361 w 1375831"/>
                <a:gd name="connsiteY2" fmla="*/ 2655053 h 2655053"/>
                <a:gd name="connsiteX3" fmla="*/ 0 w 1375831"/>
                <a:gd name="connsiteY3" fmla="*/ 5790 h 2655053"/>
                <a:gd name="connsiteX0" fmla="*/ 0 w 1413603"/>
                <a:gd name="connsiteY0" fmla="*/ 5790 h 3036891"/>
                <a:gd name="connsiteX1" fmla="*/ 1375531 w 1413603"/>
                <a:gd name="connsiteY1" fmla="*/ 0 h 3036891"/>
                <a:gd name="connsiteX2" fmla="*/ 1413603 w 1413603"/>
                <a:gd name="connsiteY2" fmla="*/ 3036891 h 3036891"/>
                <a:gd name="connsiteX3" fmla="*/ 0 w 1413603"/>
                <a:gd name="connsiteY3" fmla="*/ 5790 h 3036891"/>
                <a:gd name="connsiteX0" fmla="*/ 0 w 1413603"/>
                <a:gd name="connsiteY0" fmla="*/ 766 h 3031867"/>
                <a:gd name="connsiteX1" fmla="*/ 1405676 w 1413603"/>
                <a:gd name="connsiteY1" fmla="*/ 0 h 3031867"/>
                <a:gd name="connsiteX2" fmla="*/ 1413603 w 1413603"/>
                <a:gd name="connsiteY2" fmla="*/ 3031867 h 3031867"/>
                <a:gd name="connsiteX3" fmla="*/ 0 w 1413603"/>
                <a:gd name="connsiteY3" fmla="*/ 766 h 303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3603" h="3031867">
                  <a:moveTo>
                    <a:pt x="0" y="766"/>
                  </a:moveTo>
                  <a:lnTo>
                    <a:pt x="1405676" y="0"/>
                  </a:lnTo>
                  <a:cubicBezTo>
                    <a:pt x="1408476" y="1102888"/>
                    <a:pt x="1410803" y="1928979"/>
                    <a:pt x="1413603" y="3031867"/>
                  </a:cubicBezTo>
                  <a:lnTo>
                    <a:pt x="0" y="766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V="1">
              <a:off x="994639" y="2266366"/>
              <a:ext cx="7124934" cy="2315575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endCxn id="21" idx="2"/>
            </p:cNvCxnSpPr>
            <p:nvPr/>
          </p:nvCxnSpPr>
          <p:spPr>
            <a:xfrm flipV="1">
              <a:off x="1264845" y="1934153"/>
              <a:ext cx="6492712" cy="3019670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613465" y="4419250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50332" y="2924359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06467" y="3553145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50427" y="1988563"/>
              <a:ext cx="1938563" cy="870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</p:grpSp>
      <p:sp>
        <p:nvSpPr>
          <p:cNvPr id="28" name="Oval 27"/>
          <p:cNvSpPr/>
          <p:nvPr/>
        </p:nvSpPr>
        <p:spPr>
          <a:xfrm>
            <a:off x="6833750" y="2182118"/>
            <a:ext cx="2249850" cy="1123397"/>
          </a:xfrm>
          <a:prstGeom prst="ellipse">
            <a:avLst/>
          </a:prstGeom>
          <a:noFill/>
          <a:ln w="698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098144"/>
              </p:ext>
            </p:extLst>
          </p:nvPr>
        </p:nvGraphicFramePr>
        <p:xfrm>
          <a:off x="1938737" y="1101688"/>
          <a:ext cx="8128000" cy="521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Got</a:t>
                      </a:r>
                      <a:r>
                        <a:rPr lang="en-GB" baseline="0" dirty="0">
                          <a:latin typeface="Karla" pitchFamily="2" charset="0"/>
                          <a:ea typeface="Karla" pitchFamily="2" charset="0"/>
                        </a:rPr>
                        <a:t> economic evidence</a:t>
                      </a:r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No economic evidence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The NICE guideline recommendation was based on an economic model which included a scenario considering patients with X. In this scenario, drug A was not cost effective.</a:t>
                      </a:r>
                    </a:p>
                    <a:p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Over the patient’s lifetime, the intervention is expected to be </a:t>
                      </a:r>
                      <a:r>
                        <a:rPr lang="en-GB" b="1" dirty="0">
                          <a:solidFill>
                            <a:srgbClr val="FF0000"/>
                          </a:solidFill>
                          <a:latin typeface="Karla" pitchFamily="2" charset="0"/>
                          <a:ea typeface="Karla" pitchFamily="2" charset="0"/>
                        </a:rPr>
                        <a:t>similarly</a:t>
                      </a:r>
                      <a:r>
                        <a:rPr lang="en-GB" b="1" baseline="0" dirty="0">
                          <a:solidFill>
                            <a:srgbClr val="FF0000"/>
                          </a:solidFill>
                          <a:latin typeface="Karla" pitchFamily="2" charset="0"/>
                          <a:ea typeface="Karla" pitchFamily="2" charset="0"/>
                        </a:rPr>
                        <a:t> effective</a:t>
                      </a:r>
                      <a:r>
                        <a:rPr lang="en-GB" b="1" dirty="0">
                          <a:solidFill>
                            <a:srgbClr val="FF0000"/>
                          </a:solidFill>
                          <a:latin typeface="Karla" pitchFamily="2" charset="0"/>
                          <a:ea typeface="Karla" pitchFamily="2" charset="0"/>
                        </a:rPr>
                        <a:t> </a:t>
                      </a:r>
                      <a:r>
                        <a:rPr lang="en-GB" b="0" dirty="0">
                          <a:solidFill>
                            <a:schemeClr val="dk1"/>
                          </a:solidFill>
                          <a:latin typeface="Karla" pitchFamily="2" charset="0"/>
                          <a:ea typeface="Karla" pitchFamily="2" charset="0"/>
                        </a:rPr>
                        <a:t>but</a:t>
                      </a: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 </a:t>
                      </a:r>
                      <a:r>
                        <a:rPr lang="en-GB" b="1" dirty="0">
                          <a:solidFill>
                            <a:srgbClr val="FF0000"/>
                          </a:solidFill>
                          <a:latin typeface="Karla" pitchFamily="2" charset="0"/>
                          <a:ea typeface="Karla" pitchFamily="2" charset="0"/>
                        </a:rPr>
                        <a:t>more costly </a:t>
                      </a: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than the care the patient would receive as part of usual care. Drug</a:t>
                      </a:r>
                      <a:r>
                        <a:rPr lang="en-GB" baseline="0" dirty="0">
                          <a:latin typeface="Karla" pitchFamily="2" charset="0"/>
                          <a:ea typeface="Karla" pitchFamily="2" charset="0"/>
                        </a:rPr>
                        <a:t> A is not expected to be cost effective </a:t>
                      </a: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because</a:t>
                      </a:r>
                      <a:r>
                        <a:rPr lang="en-GB" baseline="0" dirty="0">
                          <a:latin typeface="Karla" pitchFamily="2" charset="0"/>
                          <a:ea typeface="Karla" pitchFamily="2" charset="0"/>
                        </a:rPr>
                        <a:t> t</a:t>
                      </a: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he gains in quality of life expected from the reduced toxicity of drug A are not likely to justify the additional costs of the intervention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The published economic study showed that drug A was not cost effective compared with standard care for patients with X.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Karla" pitchFamily="2" charset="0"/>
                          <a:ea typeface="Karla" pitchFamily="2" charset="0"/>
                        </a:rPr>
                        <a:t>TIPS:</a:t>
                      </a:r>
                    </a:p>
                    <a:p>
                      <a:pPr marL="0" indent="0">
                        <a:buNone/>
                      </a:pPr>
                      <a:r>
                        <a:rPr lang="en-GB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Karla" pitchFamily="2" charset="0"/>
                          <a:ea typeface="Karla" pitchFamily="2" charset="0"/>
                        </a:rPr>
                        <a:t>Be</a:t>
                      </a:r>
                      <a:r>
                        <a:rPr lang="en-GB" baseline="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Karla" pitchFamily="2" charset="0"/>
                          <a:ea typeface="Karla" pitchFamily="2" charset="0"/>
                        </a:rPr>
                        <a:t> specific!</a:t>
                      </a:r>
                    </a:p>
                    <a:p>
                      <a:pPr marL="0" indent="0">
                        <a:buNone/>
                      </a:pPr>
                      <a:r>
                        <a:rPr lang="en-GB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Karla" pitchFamily="2" charset="0"/>
                          <a:ea typeface="Karla" pitchFamily="2" charset="0"/>
                        </a:rPr>
                        <a:t>Consider what would need to change for the IPFR to be approved?</a:t>
                      </a:r>
                    </a:p>
                    <a:p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  <a:p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12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could we improve?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595" y="1157171"/>
            <a:ext cx="11146317" cy="138883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“As there is evidence of benefit to the patient, the panel can make an assumption that there is good cost benefit for the intervention.”</a:t>
            </a:r>
          </a:p>
          <a:p>
            <a:pPr marL="0" indent="0">
              <a:buNone/>
            </a:pPr>
            <a:endParaRPr lang="en-GB" dirty="0">
              <a:latin typeface="Karla" pitchFamily="2" charset="0"/>
              <a:ea typeface="Karla" pitchFamily="2" charset="0"/>
            </a:endParaRPr>
          </a:p>
          <a:p>
            <a:pPr marL="0" indent="0"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“Due to continued clinical benefit, this treatment is deemed good value for money”</a:t>
            </a:r>
          </a:p>
          <a:p>
            <a:pPr marL="0" indent="0">
              <a:buNone/>
            </a:pPr>
            <a:endParaRPr lang="en-GB" dirty="0">
              <a:latin typeface="Karla" pitchFamily="2" charset="0"/>
              <a:ea typeface="Karla" pitchFamily="2" charset="0"/>
            </a:endParaRP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4639972" y="2447967"/>
            <a:ext cx="7307210" cy="3233548"/>
            <a:chOff x="459372" y="1119083"/>
            <a:chExt cx="8912893" cy="4357378"/>
          </a:xfrm>
        </p:grpSpPr>
        <p:sp>
          <p:nvSpPr>
            <p:cNvPr id="6" name="Line 3"/>
            <p:cNvSpPr>
              <a:spLocks noChangeShapeType="1"/>
            </p:cNvSpPr>
            <p:nvPr/>
          </p:nvSpPr>
          <p:spPr bwMode="auto">
            <a:xfrm>
              <a:off x="4521901" y="1837828"/>
              <a:ext cx="0" cy="3315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4274634" y="1311729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8431268" y="3707416"/>
              <a:ext cx="940997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QALYs</a:t>
              </a: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4263276" y="4708841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0" name="Line 19"/>
            <p:cNvSpPr>
              <a:spLocks noChangeShapeType="1"/>
            </p:cNvSpPr>
            <p:nvPr/>
          </p:nvSpPr>
          <p:spPr bwMode="auto">
            <a:xfrm flipV="1">
              <a:off x="892527" y="3460631"/>
              <a:ext cx="73231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459372" y="2943548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994639" y="3510116"/>
              <a:ext cx="3367477" cy="144370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996108" y="1913077"/>
              <a:ext cx="3367548" cy="1437777"/>
            </a:xfrm>
            <a:prstGeom prst="rect">
              <a:avLst/>
            </a:prstGeom>
            <a:solidFill>
              <a:srgbClr val="C00000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Less effective and more costly</a:t>
              </a: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4721039" y="3510115"/>
              <a:ext cx="3415265" cy="1443705"/>
            </a:xfrm>
            <a:prstGeom prst="rect">
              <a:avLst/>
            </a:prstGeom>
            <a:solidFill>
              <a:srgbClr val="0CB3B3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More effective and less costly</a:t>
              </a: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4721039" y="1935810"/>
              <a:ext cx="3398534" cy="144427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4155276" y="1119083"/>
              <a:ext cx="758299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</a:t>
              </a:r>
              <a:r>
                <a:rPr lang="en-GB" altLang="en-US" sz="1800" dirty="0"/>
                <a:t>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Cost</a:t>
              </a:r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8169517" y="3157773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18" name="Right Triangle 9"/>
            <p:cNvSpPr/>
            <p:nvPr/>
          </p:nvSpPr>
          <p:spPr>
            <a:xfrm rot="5400000">
              <a:off x="2096823" y="2688353"/>
              <a:ext cx="1440284" cy="3090649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9923" h="3090649">
                  <a:moveTo>
                    <a:pt x="0" y="0"/>
                  </a:moveTo>
                  <a:lnTo>
                    <a:pt x="1431047" y="9274"/>
                  </a:lnTo>
                  <a:cubicBezTo>
                    <a:pt x="1434005" y="1039432"/>
                    <a:pt x="1436965" y="2060491"/>
                    <a:pt x="1439923" y="30906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ight Triangle 9"/>
            <p:cNvSpPr/>
            <p:nvPr/>
          </p:nvSpPr>
          <p:spPr>
            <a:xfrm rot="16200000">
              <a:off x="2115150" y="2389357"/>
              <a:ext cx="1087028" cy="3317476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028" h="3317476">
                  <a:moveTo>
                    <a:pt x="0" y="0"/>
                  </a:moveTo>
                  <a:lnTo>
                    <a:pt x="1074080" y="4259"/>
                  </a:lnTo>
                  <a:cubicBezTo>
                    <a:pt x="1076880" y="1107147"/>
                    <a:pt x="1084228" y="2214588"/>
                    <a:pt x="1087028" y="33174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ight Triangle 9"/>
            <p:cNvSpPr/>
            <p:nvPr/>
          </p:nvSpPr>
          <p:spPr>
            <a:xfrm rot="5400000">
              <a:off x="5874820" y="1135352"/>
              <a:ext cx="1101077" cy="3379164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  <a:gd name="connsiteX0" fmla="*/ 0 w 1445534"/>
                <a:gd name="connsiteY0" fmla="*/ 0 h 3393579"/>
                <a:gd name="connsiteX1" fmla="*/ 1431047 w 1445534"/>
                <a:gd name="connsiteY1" fmla="*/ 9274 h 3393579"/>
                <a:gd name="connsiteX2" fmla="*/ 1445534 w 1445534"/>
                <a:gd name="connsiteY2" fmla="*/ 3393579 h 3393579"/>
                <a:gd name="connsiteX3" fmla="*/ 0 w 1445534"/>
                <a:gd name="connsiteY3" fmla="*/ 0 h 3393579"/>
                <a:gd name="connsiteX0" fmla="*/ 0 w 1064159"/>
                <a:gd name="connsiteY0" fmla="*/ 142191 h 3384305"/>
                <a:gd name="connsiteX1" fmla="*/ 1049672 w 1064159"/>
                <a:gd name="connsiteY1" fmla="*/ 0 h 3384305"/>
                <a:gd name="connsiteX2" fmla="*/ 1064159 w 1064159"/>
                <a:gd name="connsiteY2" fmla="*/ 3384305 h 3384305"/>
                <a:gd name="connsiteX3" fmla="*/ 0 w 1064159"/>
                <a:gd name="connsiteY3" fmla="*/ 142191 h 3384305"/>
                <a:gd name="connsiteX0" fmla="*/ 0 w 1109027"/>
                <a:gd name="connsiteY0" fmla="*/ 7556 h 3384305"/>
                <a:gd name="connsiteX1" fmla="*/ 1094540 w 1109027"/>
                <a:gd name="connsiteY1" fmla="*/ 0 h 3384305"/>
                <a:gd name="connsiteX2" fmla="*/ 1109027 w 1109027"/>
                <a:gd name="connsiteY2" fmla="*/ 3384305 h 3384305"/>
                <a:gd name="connsiteX3" fmla="*/ 0 w 1109027"/>
                <a:gd name="connsiteY3" fmla="*/ 7556 h 3384305"/>
                <a:gd name="connsiteX0" fmla="*/ 0 w 1109027"/>
                <a:gd name="connsiteY0" fmla="*/ 0 h 3376749"/>
                <a:gd name="connsiteX1" fmla="*/ 1004808 w 1109027"/>
                <a:gd name="connsiteY1" fmla="*/ 143909 h 3376749"/>
                <a:gd name="connsiteX2" fmla="*/ 1109027 w 1109027"/>
                <a:gd name="connsiteY2" fmla="*/ 3376749 h 3376749"/>
                <a:gd name="connsiteX3" fmla="*/ 0 w 1109027"/>
                <a:gd name="connsiteY3" fmla="*/ 0 h 3376749"/>
                <a:gd name="connsiteX0" fmla="*/ 0 w 1109027"/>
                <a:gd name="connsiteY0" fmla="*/ 13167 h 3389916"/>
                <a:gd name="connsiteX1" fmla="*/ 1100154 w 1109027"/>
                <a:gd name="connsiteY1" fmla="*/ 0 h 3389916"/>
                <a:gd name="connsiteX2" fmla="*/ 1109027 w 1109027"/>
                <a:gd name="connsiteY2" fmla="*/ 3389916 h 3389916"/>
                <a:gd name="connsiteX3" fmla="*/ 0 w 1109027"/>
                <a:gd name="connsiteY3" fmla="*/ 13167 h 3389916"/>
                <a:gd name="connsiteX0" fmla="*/ 0 w 1100498"/>
                <a:gd name="connsiteY0" fmla="*/ 13167 h 3259441"/>
                <a:gd name="connsiteX1" fmla="*/ 1100154 w 1100498"/>
                <a:gd name="connsiteY1" fmla="*/ 0 h 3259441"/>
                <a:gd name="connsiteX2" fmla="*/ 1088935 w 1100498"/>
                <a:gd name="connsiteY2" fmla="*/ 3259441 h 3259441"/>
                <a:gd name="connsiteX3" fmla="*/ 0 w 1100498"/>
                <a:gd name="connsiteY3" fmla="*/ 13167 h 3259441"/>
                <a:gd name="connsiteX0" fmla="*/ 0 w 1100892"/>
                <a:gd name="connsiteY0" fmla="*/ 13167 h 3379879"/>
                <a:gd name="connsiteX1" fmla="*/ 1100154 w 1100892"/>
                <a:gd name="connsiteY1" fmla="*/ 0 h 3379879"/>
                <a:gd name="connsiteX2" fmla="*/ 1098983 w 1100892"/>
                <a:gd name="connsiteY2" fmla="*/ 3379879 h 3379879"/>
                <a:gd name="connsiteX3" fmla="*/ 0 w 1100892"/>
                <a:gd name="connsiteY3" fmla="*/ 13167 h 3379879"/>
                <a:gd name="connsiteX0" fmla="*/ 0 w 1100623"/>
                <a:gd name="connsiteY0" fmla="*/ 13167 h 3344750"/>
                <a:gd name="connsiteX1" fmla="*/ 1100154 w 1100623"/>
                <a:gd name="connsiteY1" fmla="*/ 0 h 3344750"/>
                <a:gd name="connsiteX2" fmla="*/ 1093963 w 1100623"/>
                <a:gd name="connsiteY2" fmla="*/ 3344750 h 3344750"/>
                <a:gd name="connsiteX3" fmla="*/ 0 w 1100623"/>
                <a:gd name="connsiteY3" fmla="*/ 13167 h 3344750"/>
                <a:gd name="connsiteX0" fmla="*/ 0 w 1101581"/>
                <a:gd name="connsiteY0" fmla="*/ 13167 h 3257223"/>
                <a:gd name="connsiteX1" fmla="*/ 1100154 w 1101581"/>
                <a:gd name="connsiteY1" fmla="*/ 0 h 3257223"/>
                <a:gd name="connsiteX2" fmla="*/ 1101581 w 1101581"/>
                <a:gd name="connsiteY2" fmla="*/ 3257223 h 3257223"/>
                <a:gd name="connsiteX3" fmla="*/ 0 w 1101581"/>
                <a:gd name="connsiteY3" fmla="*/ 13167 h 325722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394222"/>
                <a:gd name="connsiteX1" fmla="*/ 1100154 w 1101581"/>
                <a:gd name="connsiteY1" fmla="*/ 0 h 3394222"/>
                <a:gd name="connsiteX2" fmla="*/ 1101581 w 1101581"/>
                <a:gd name="connsiteY2" fmla="*/ 3394222 h 3394222"/>
                <a:gd name="connsiteX3" fmla="*/ 0 w 1101581"/>
                <a:gd name="connsiteY3" fmla="*/ 13167 h 3394222"/>
                <a:gd name="connsiteX0" fmla="*/ 0 w 1100802"/>
                <a:gd name="connsiteY0" fmla="*/ 13167 h 3375194"/>
                <a:gd name="connsiteX1" fmla="*/ 1100154 w 1100802"/>
                <a:gd name="connsiteY1" fmla="*/ 0 h 3375194"/>
                <a:gd name="connsiteX2" fmla="*/ 1097772 w 1100802"/>
                <a:gd name="connsiteY2" fmla="*/ 3375194 h 3375194"/>
                <a:gd name="connsiteX3" fmla="*/ 0 w 1100802"/>
                <a:gd name="connsiteY3" fmla="*/ 13167 h 337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0802" h="3375194">
                  <a:moveTo>
                    <a:pt x="0" y="13167"/>
                  </a:moveTo>
                  <a:lnTo>
                    <a:pt x="1100154" y="0"/>
                  </a:lnTo>
                  <a:cubicBezTo>
                    <a:pt x="1103112" y="1030158"/>
                    <a:pt x="1094814" y="2345036"/>
                    <a:pt x="1097772" y="3375194"/>
                  </a:cubicBezTo>
                  <a:lnTo>
                    <a:pt x="0" y="13167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ight Triangle 9"/>
            <p:cNvSpPr/>
            <p:nvPr/>
          </p:nvSpPr>
          <p:spPr>
            <a:xfrm rot="16200000">
              <a:off x="5534822" y="1125021"/>
              <a:ext cx="1413603" cy="3031867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388479"/>
                <a:gd name="connsiteY0" fmla="*/ 5790 h 3313217"/>
                <a:gd name="connsiteX1" fmla="*/ 1375531 w 1388479"/>
                <a:gd name="connsiteY1" fmla="*/ 0 h 3313217"/>
                <a:gd name="connsiteX2" fmla="*/ 1388479 w 1388479"/>
                <a:gd name="connsiteY2" fmla="*/ 3313217 h 3313217"/>
                <a:gd name="connsiteX3" fmla="*/ 0 w 1388479"/>
                <a:gd name="connsiteY3" fmla="*/ 5790 h 3313217"/>
                <a:gd name="connsiteX0" fmla="*/ 0 w 1398528"/>
                <a:gd name="connsiteY0" fmla="*/ 5790 h 3031863"/>
                <a:gd name="connsiteX1" fmla="*/ 1375531 w 1398528"/>
                <a:gd name="connsiteY1" fmla="*/ 0 h 3031863"/>
                <a:gd name="connsiteX2" fmla="*/ 1398528 w 1398528"/>
                <a:gd name="connsiteY2" fmla="*/ 3031863 h 3031863"/>
                <a:gd name="connsiteX3" fmla="*/ 0 w 1398528"/>
                <a:gd name="connsiteY3" fmla="*/ 5790 h 3031863"/>
                <a:gd name="connsiteX0" fmla="*/ 0 w 1375831"/>
                <a:gd name="connsiteY0" fmla="*/ 5790 h 2655053"/>
                <a:gd name="connsiteX1" fmla="*/ 1375531 w 1375831"/>
                <a:gd name="connsiteY1" fmla="*/ 0 h 2655053"/>
                <a:gd name="connsiteX2" fmla="*/ 1363361 w 1375831"/>
                <a:gd name="connsiteY2" fmla="*/ 2655053 h 2655053"/>
                <a:gd name="connsiteX3" fmla="*/ 0 w 1375831"/>
                <a:gd name="connsiteY3" fmla="*/ 5790 h 2655053"/>
                <a:gd name="connsiteX0" fmla="*/ 0 w 1413603"/>
                <a:gd name="connsiteY0" fmla="*/ 5790 h 3036891"/>
                <a:gd name="connsiteX1" fmla="*/ 1375531 w 1413603"/>
                <a:gd name="connsiteY1" fmla="*/ 0 h 3036891"/>
                <a:gd name="connsiteX2" fmla="*/ 1413603 w 1413603"/>
                <a:gd name="connsiteY2" fmla="*/ 3036891 h 3036891"/>
                <a:gd name="connsiteX3" fmla="*/ 0 w 1413603"/>
                <a:gd name="connsiteY3" fmla="*/ 5790 h 3036891"/>
                <a:gd name="connsiteX0" fmla="*/ 0 w 1413603"/>
                <a:gd name="connsiteY0" fmla="*/ 766 h 3031867"/>
                <a:gd name="connsiteX1" fmla="*/ 1405676 w 1413603"/>
                <a:gd name="connsiteY1" fmla="*/ 0 h 3031867"/>
                <a:gd name="connsiteX2" fmla="*/ 1413603 w 1413603"/>
                <a:gd name="connsiteY2" fmla="*/ 3031867 h 3031867"/>
                <a:gd name="connsiteX3" fmla="*/ 0 w 1413603"/>
                <a:gd name="connsiteY3" fmla="*/ 766 h 303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3603" h="3031867">
                  <a:moveTo>
                    <a:pt x="0" y="766"/>
                  </a:moveTo>
                  <a:lnTo>
                    <a:pt x="1405676" y="0"/>
                  </a:lnTo>
                  <a:cubicBezTo>
                    <a:pt x="1408476" y="1102888"/>
                    <a:pt x="1410803" y="1928979"/>
                    <a:pt x="1413603" y="3031867"/>
                  </a:cubicBezTo>
                  <a:lnTo>
                    <a:pt x="0" y="766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V="1">
              <a:off x="994639" y="2266366"/>
              <a:ext cx="7124934" cy="2315575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endCxn id="21" idx="2"/>
            </p:cNvCxnSpPr>
            <p:nvPr/>
          </p:nvCxnSpPr>
          <p:spPr>
            <a:xfrm flipV="1">
              <a:off x="1264845" y="1934153"/>
              <a:ext cx="6492712" cy="3019670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613465" y="4419250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50332" y="2924359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06467" y="3553145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50427" y="1988563"/>
              <a:ext cx="1938563" cy="870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</p:grpSp>
      <p:sp>
        <p:nvSpPr>
          <p:cNvPr id="28" name="Oval 27"/>
          <p:cNvSpPr/>
          <p:nvPr/>
        </p:nvSpPr>
        <p:spPr>
          <a:xfrm>
            <a:off x="7898355" y="2977917"/>
            <a:ext cx="1813231" cy="834154"/>
          </a:xfrm>
          <a:prstGeom prst="ellipse">
            <a:avLst/>
          </a:prstGeom>
          <a:noFill/>
          <a:ln w="698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531278" y="3180419"/>
            <a:ext cx="44393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Evidence of benefit is not enough to judge that something is cost effective.</a:t>
            </a:r>
          </a:p>
          <a:p>
            <a:r>
              <a:rPr lang="en-GB" dirty="0">
                <a:latin typeface="Karla" pitchFamily="2" charset="0"/>
                <a:ea typeface="Karla" pitchFamily="2" charset="0"/>
              </a:rPr>
              <a:t>Where do we sit in terms of costs?</a:t>
            </a:r>
          </a:p>
        </p:txBody>
      </p:sp>
      <p:sp>
        <p:nvSpPr>
          <p:cNvPr id="31" name="Oval 30"/>
          <p:cNvSpPr/>
          <p:nvPr/>
        </p:nvSpPr>
        <p:spPr>
          <a:xfrm>
            <a:off x="8105208" y="4340752"/>
            <a:ext cx="2748606" cy="748434"/>
          </a:xfrm>
          <a:prstGeom prst="ellipse">
            <a:avLst/>
          </a:prstGeom>
          <a:noFill/>
          <a:ln w="698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9324766" y="3672298"/>
            <a:ext cx="1674212" cy="619245"/>
          </a:xfrm>
          <a:prstGeom prst="ellipse">
            <a:avLst/>
          </a:prstGeom>
          <a:noFill/>
          <a:ln w="698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371651" y="1946335"/>
            <a:ext cx="11773457" cy="3682603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The IPFR Panel considered that this request would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Karla" pitchFamily="2" charset="0"/>
                <a:ea typeface="Karla" pitchFamily="2" charset="0"/>
              </a:rPr>
              <a:t>decrease costs compared with the alternative</a:t>
            </a:r>
            <a:r>
              <a:rPr lang="en-GB" dirty="0">
                <a:latin typeface="Karla" pitchFamily="2" charset="0"/>
                <a:ea typeface="Karla" pitchFamily="2" charset="0"/>
              </a:rPr>
              <a:t> for this patient, and that quality of life/length of life is likely to increase. Therefore, the Panel expects that the request would be cost effective.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OR</a:t>
            </a:r>
          </a:p>
          <a:p>
            <a:pPr marL="0" indent="0"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The IPFR Panel considered that this request is likely to lead to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Karla" pitchFamily="2" charset="0"/>
                <a:ea typeface="Karla" pitchFamily="2" charset="0"/>
              </a:rPr>
              <a:t>a small increase in costs compared with the alternative</a:t>
            </a:r>
            <a:r>
              <a:rPr lang="en-GB" dirty="0">
                <a:latin typeface="Karla" pitchFamily="2" charset="0"/>
                <a:ea typeface="Karla" pitchFamily="2" charset="0"/>
              </a:rPr>
              <a:t> for this patient, and that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Karla" pitchFamily="2" charset="0"/>
                <a:ea typeface="Karla" pitchFamily="2" charset="0"/>
              </a:rPr>
              <a:t>the expected benefits </a:t>
            </a:r>
            <a:r>
              <a:rPr lang="en-GB" dirty="0">
                <a:latin typeface="Karla" pitchFamily="2" charset="0"/>
                <a:ea typeface="Karla" pitchFamily="2" charset="0"/>
              </a:rPr>
              <a:t>(e.g. increased quality of life/length of life) are sufficient to justify these costs. Therefore, the Panel expects that the request would be cost effective.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3200" dirty="0"/>
          </a:p>
          <a:p>
            <a:endParaRPr lang="en-GB" dirty="0"/>
          </a:p>
          <a:p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2845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could we improve?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2273" y="1190646"/>
            <a:ext cx="11063070" cy="132509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“The IPFR Panel considered that this request would place a financial burden on the Health Board that on balance, was not an appropriate use of the limited resource currently available”</a:t>
            </a:r>
          </a:p>
          <a:p>
            <a:pPr marL="0" indent="0">
              <a:buNone/>
            </a:pPr>
            <a:endParaRPr lang="en-GB" dirty="0">
              <a:latin typeface="Karla" pitchFamily="2" charset="0"/>
              <a:ea typeface="Karla" pitchFamily="2" charset="0"/>
            </a:endParaRPr>
          </a:p>
          <a:p>
            <a:pPr marL="0" indent="0"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“Members of the panel considered the cost of this treatment but based on the information provided could not identify any good cost benefit”</a:t>
            </a:r>
          </a:p>
          <a:p>
            <a:pPr marL="0" indent="0">
              <a:buNone/>
            </a:pPr>
            <a:endParaRPr lang="en-GB" dirty="0">
              <a:latin typeface="Karla" pitchFamily="2" charset="0"/>
              <a:ea typeface="Karla" pitchFamily="2" charset="0"/>
            </a:endParaRP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4759404" y="2404541"/>
            <a:ext cx="7307210" cy="3233548"/>
            <a:chOff x="459372" y="1119083"/>
            <a:chExt cx="8912893" cy="4357378"/>
          </a:xfrm>
        </p:grpSpPr>
        <p:sp>
          <p:nvSpPr>
            <p:cNvPr id="6" name="Line 3"/>
            <p:cNvSpPr>
              <a:spLocks noChangeShapeType="1"/>
            </p:cNvSpPr>
            <p:nvPr/>
          </p:nvSpPr>
          <p:spPr bwMode="auto">
            <a:xfrm>
              <a:off x="4521901" y="1837828"/>
              <a:ext cx="0" cy="3315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4274634" y="1311729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8431268" y="3707416"/>
              <a:ext cx="940997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QALYs</a:t>
              </a: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4263276" y="4708841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0" name="Line 19"/>
            <p:cNvSpPr>
              <a:spLocks noChangeShapeType="1"/>
            </p:cNvSpPr>
            <p:nvPr/>
          </p:nvSpPr>
          <p:spPr bwMode="auto">
            <a:xfrm flipV="1">
              <a:off x="892527" y="3460631"/>
              <a:ext cx="73231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459372" y="2943548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994639" y="3510116"/>
              <a:ext cx="3367477" cy="144370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996108" y="1913077"/>
              <a:ext cx="3367548" cy="1437777"/>
            </a:xfrm>
            <a:prstGeom prst="rect">
              <a:avLst/>
            </a:prstGeom>
            <a:solidFill>
              <a:srgbClr val="C00000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Less effective and more costly</a:t>
              </a: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4721039" y="3510115"/>
              <a:ext cx="3415265" cy="1443705"/>
            </a:xfrm>
            <a:prstGeom prst="rect">
              <a:avLst/>
            </a:prstGeom>
            <a:solidFill>
              <a:srgbClr val="0CB3B3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More effective and less costly</a:t>
              </a: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4721039" y="1935810"/>
              <a:ext cx="3398534" cy="144427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4155276" y="1119083"/>
              <a:ext cx="758299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</a:t>
              </a:r>
              <a:r>
                <a:rPr lang="en-GB" altLang="en-US" sz="1800" dirty="0"/>
                <a:t>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Cost</a:t>
              </a:r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8169517" y="3157773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18" name="Right Triangle 9"/>
            <p:cNvSpPr/>
            <p:nvPr/>
          </p:nvSpPr>
          <p:spPr>
            <a:xfrm rot="5400000">
              <a:off x="2096823" y="2688353"/>
              <a:ext cx="1440284" cy="3090649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9923" h="3090649">
                  <a:moveTo>
                    <a:pt x="0" y="0"/>
                  </a:moveTo>
                  <a:lnTo>
                    <a:pt x="1431047" y="9274"/>
                  </a:lnTo>
                  <a:cubicBezTo>
                    <a:pt x="1434005" y="1039432"/>
                    <a:pt x="1436965" y="2060491"/>
                    <a:pt x="1439923" y="30906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ight Triangle 9"/>
            <p:cNvSpPr/>
            <p:nvPr/>
          </p:nvSpPr>
          <p:spPr>
            <a:xfrm rot="16200000">
              <a:off x="2115150" y="2389357"/>
              <a:ext cx="1087028" cy="3317476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028" h="3317476">
                  <a:moveTo>
                    <a:pt x="0" y="0"/>
                  </a:moveTo>
                  <a:lnTo>
                    <a:pt x="1074080" y="4259"/>
                  </a:lnTo>
                  <a:cubicBezTo>
                    <a:pt x="1076880" y="1107147"/>
                    <a:pt x="1084228" y="2214588"/>
                    <a:pt x="1087028" y="33174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ight Triangle 9"/>
            <p:cNvSpPr/>
            <p:nvPr/>
          </p:nvSpPr>
          <p:spPr>
            <a:xfrm rot="5400000">
              <a:off x="5874820" y="1135352"/>
              <a:ext cx="1101077" cy="3379164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  <a:gd name="connsiteX0" fmla="*/ 0 w 1445534"/>
                <a:gd name="connsiteY0" fmla="*/ 0 h 3393579"/>
                <a:gd name="connsiteX1" fmla="*/ 1431047 w 1445534"/>
                <a:gd name="connsiteY1" fmla="*/ 9274 h 3393579"/>
                <a:gd name="connsiteX2" fmla="*/ 1445534 w 1445534"/>
                <a:gd name="connsiteY2" fmla="*/ 3393579 h 3393579"/>
                <a:gd name="connsiteX3" fmla="*/ 0 w 1445534"/>
                <a:gd name="connsiteY3" fmla="*/ 0 h 3393579"/>
                <a:gd name="connsiteX0" fmla="*/ 0 w 1064159"/>
                <a:gd name="connsiteY0" fmla="*/ 142191 h 3384305"/>
                <a:gd name="connsiteX1" fmla="*/ 1049672 w 1064159"/>
                <a:gd name="connsiteY1" fmla="*/ 0 h 3384305"/>
                <a:gd name="connsiteX2" fmla="*/ 1064159 w 1064159"/>
                <a:gd name="connsiteY2" fmla="*/ 3384305 h 3384305"/>
                <a:gd name="connsiteX3" fmla="*/ 0 w 1064159"/>
                <a:gd name="connsiteY3" fmla="*/ 142191 h 3384305"/>
                <a:gd name="connsiteX0" fmla="*/ 0 w 1109027"/>
                <a:gd name="connsiteY0" fmla="*/ 7556 h 3384305"/>
                <a:gd name="connsiteX1" fmla="*/ 1094540 w 1109027"/>
                <a:gd name="connsiteY1" fmla="*/ 0 h 3384305"/>
                <a:gd name="connsiteX2" fmla="*/ 1109027 w 1109027"/>
                <a:gd name="connsiteY2" fmla="*/ 3384305 h 3384305"/>
                <a:gd name="connsiteX3" fmla="*/ 0 w 1109027"/>
                <a:gd name="connsiteY3" fmla="*/ 7556 h 3384305"/>
                <a:gd name="connsiteX0" fmla="*/ 0 w 1109027"/>
                <a:gd name="connsiteY0" fmla="*/ 0 h 3376749"/>
                <a:gd name="connsiteX1" fmla="*/ 1004808 w 1109027"/>
                <a:gd name="connsiteY1" fmla="*/ 143909 h 3376749"/>
                <a:gd name="connsiteX2" fmla="*/ 1109027 w 1109027"/>
                <a:gd name="connsiteY2" fmla="*/ 3376749 h 3376749"/>
                <a:gd name="connsiteX3" fmla="*/ 0 w 1109027"/>
                <a:gd name="connsiteY3" fmla="*/ 0 h 3376749"/>
                <a:gd name="connsiteX0" fmla="*/ 0 w 1109027"/>
                <a:gd name="connsiteY0" fmla="*/ 13167 h 3389916"/>
                <a:gd name="connsiteX1" fmla="*/ 1100154 w 1109027"/>
                <a:gd name="connsiteY1" fmla="*/ 0 h 3389916"/>
                <a:gd name="connsiteX2" fmla="*/ 1109027 w 1109027"/>
                <a:gd name="connsiteY2" fmla="*/ 3389916 h 3389916"/>
                <a:gd name="connsiteX3" fmla="*/ 0 w 1109027"/>
                <a:gd name="connsiteY3" fmla="*/ 13167 h 3389916"/>
                <a:gd name="connsiteX0" fmla="*/ 0 w 1100498"/>
                <a:gd name="connsiteY0" fmla="*/ 13167 h 3259441"/>
                <a:gd name="connsiteX1" fmla="*/ 1100154 w 1100498"/>
                <a:gd name="connsiteY1" fmla="*/ 0 h 3259441"/>
                <a:gd name="connsiteX2" fmla="*/ 1088935 w 1100498"/>
                <a:gd name="connsiteY2" fmla="*/ 3259441 h 3259441"/>
                <a:gd name="connsiteX3" fmla="*/ 0 w 1100498"/>
                <a:gd name="connsiteY3" fmla="*/ 13167 h 3259441"/>
                <a:gd name="connsiteX0" fmla="*/ 0 w 1100892"/>
                <a:gd name="connsiteY0" fmla="*/ 13167 h 3379879"/>
                <a:gd name="connsiteX1" fmla="*/ 1100154 w 1100892"/>
                <a:gd name="connsiteY1" fmla="*/ 0 h 3379879"/>
                <a:gd name="connsiteX2" fmla="*/ 1098983 w 1100892"/>
                <a:gd name="connsiteY2" fmla="*/ 3379879 h 3379879"/>
                <a:gd name="connsiteX3" fmla="*/ 0 w 1100892"/>
                <a:gd name="connsiteY3" fmla="*/ 13167 h 3379879"/>
                <a:gd name="connsiteX0" fmla="*/ 0 w 1100623"/>
                <a:gd name="connsiteY0" fmla="*/ 13167 h 3344750"/>
                <a:gd name="connsiteX1" fmla="*/ 1100154 w 1100623"/>
                <a:gd name="connsiteY1" fmla="*/ 0 h 3344750"/>
                <a:gd name="connsiteX2" fmla="*/ 1093963 w 1100623"/>
                <a:gd name="connsiteY2" fmla="*/ 3344750 h 3344750"/>
                <a:gd name="connsiteX3" fmla="*/ 0 w 1100623"/>
                <a:gd name="connsiteY3" fmla="*/ 13167 h 3344750"/>
                <a:gd name="connsiteX0" fmla="*/ 0 w 1101581"/>
                <a:gd name="connsiteY0" fmla="*/ 13167 h 3257223"/>
                <a:gd name="connsiteX1" fmla="*/ 1100154 w 1101581"/>
                <a:gd name="connsiteY1" fmla="*/ 0 h 3257223"/>
                <a:gd name="connsiteX2" fmla="*/ 1101581 w 1101581"/>
                <a:gd name="connsiteY2" fmla="*/ 3257223 h 3257223"/>
                <a:gd name="connsiteX3" fmla="*/ 0 w 1101581"/>
                <a:gd name="connsiteY3" fmla="*/ 13167 h 325722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394222"/>
                <a:gd name="connsiteX1" fmla="*/ 1100154 w 1101581"/>
                <a:gd name="connsiteY1" fmla="*/ 0 h 3394222"/>
                <a:gd name="connsiteX2" fmla="*/ 1101581 w 1101581"/>
                <a:gd name="connsiteY2" fmla="*/ 3394222 h 3394222"/>
                <a:gd name="connsiteX3" fmla="*/ 0 w 1101581"/>
                <a:gd name="connsiteY3" fmla="*/ 13167 h 3394222"/>
                <a:gd name="connsiteX0" fmla="*/ 0 w 1100802"/>
                <a:gd name="connsiteY0" fmla="*/ 13167 h 3375194"/>
                <a:gd name="connsiteX1" fmla="*/ 1100154 w 1100802"/>
                <a:gd name="connsiteY1" fmla="*/ 0 h 3375194"/>
                <a:gd name="connsiteX2" fmla="*/ 1097772 w 1100802"/>
                <a:gd name="connsiteY2" fmla="*/ 3375194 h 3375194"/>
                <a:gd name="connsiteX3" fmla="*/ 0 w 1100802"/>
                <a:gd name="connsiteY3" fmla="*/ 13167 h 337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0802" h="3375194">
                  <a:moveTo>
                    <a:pt x="0" y="13167"/>
                  </a:moveTo>
                  <a:lnTo>
                    <a:pt x="1100154" y="0"/>
                  </a:lnTo>
                  <a:cubicBezTo>
                    <a:pt x="1103112" y="1030158"/>
                    <a:pt x="1094814" y="2345036"/>
                    <a:pt x="1097772" y="3375194"/>
                  </a:cubicBezTo>
                  <a:lnTo>
                    <a:pt x="0" y="13167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ight Triangle 9"/>
            <p:cNvSpPr/>
            <p:nvPr/>
          </p:nvSpPr>
          <p:spPr>
            <a:xfrm rot="16200000">
              <a:off x="5534822" y="1125021"/>
              <a:ext cx="1413603" cy="3031867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388479"/>
                <a:gd name="connsiteY0" fmla="*/ 5790 h 3313217"/>
                <a:gd name="connsiteX1" fmla="*/ 1375531 w 1388479"/>
                <a:gd name="connsiteY1" fmla="*/ 0 h 3313217"/>
                <a:gd name="connsiteX2" fmla="*/ 1388479 w 1388479"/>
                <a:gd name="connsiteY2" fmla="*/ 3313217 h 3313217"/>
                <a:gd name="connsiteX3" fmla="*/ 0 w 1388479"/>
                <a:gd name="connsiteY3" fmla="*/ 5790 h 3313217"/>
                <a:gd name="connsiteX0" fmla="*/ 0 w 1398528"/>
                <a:gd name="connsiteY0" fmla="*/ 5790 h 3031863"/>
                <a:gd name="connsiteX1" fmla="*/ 1375531 w 1398528"/>
                <a:gd name="connsiteY1" fmla="*/ 0 h 3031863"/>
                <a:gd name="connsiteX2" fmla="*/ 1398528 w 1398528"/>
                <a:gd name="connsiteY2" fmla="*/ 3031863 h 3031863"/>
                <a:gd name="connsiteX3" fmla="*/ 0 w 1398528"/>
                <a:gd name="connsiteY3" fmla="*/ 5790 h 3031863"/>
                <a:gd name="connsiteX0" fmla="*/ 0 w 1375831"/>
                <a:gd name="connsiteY0" fmla="*/ 5790 h 2655053"/>
                <a:gd name="connsiteX1" fmla="*/ 1375531 w 1375831"/>
                <a:gd name="connsiteY1" fmla="*/ 0 h 2655053"/>
                <a:gd name="connsiteX2" fmla="*/ 1363361 w 1375831"/>
                <a:gd name="connsiteY2" fmla="*/ 2655053 h 2655053"/>
                <a:gd name="connsiteX3" fmla="*/ 0 w 1375831"/>
                <a:gd name="connsiteY3" fmla="*/ 5790 h 2655053"/>
                <a:gd name="connsiteX0" fmla="*/ 0 w 1413603"/>
                <a:gd name="connsiteY0" fmla="*/ 5790 h 3036891"/>
                <a:gd name="connsiteX1" fmla="*/ 1375531 w 1413603"/>
                <a:gd name="connsiteY1" fmla="*/ 0 h 3036891"/>
                <a:gd name="connsiteX2" fmla="*/ 1413603 w 1413603"/>
                <a:gd name="connsiteY2" fmla="*/ 3036891 h 3036891"/>
                <a:gd name="connsiteX3" fmla="*/ 0 w 1413603"/>
                <a:gd name="connsiteY3" fmla="*/ 5790 h 3036891"/>
                <a:gd name="connsiteX0" fmla="*/ 0 w 1413603"/>
                <a:gd name="connsiteY0" fmla="*/ 766 h 3031867"/>
                <a:gd name="connsiteX1" fmla="*/ 1405676 w 1413603"/>
                <a:gd name="connsiteY1" fmla="*/ 0 h 3031867"/>
                <a:gd name="connsiteX2" fmla="*/ 1413603 w 1413603"/>
                <a:gd name="connsiteY2" fmla="*/ 3031867 h 3031867"/>
                <a:gd name="connsiteX3" fmla="*/ 0 w 1413603"/>
                <a:gd name="connsiteY3" fmla="*/ 766 h 303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3603" h="3031867">
                  <a:moveTo>
                    <a:pt x="0" y="766"/>
                  </a:moveTo>
                  <a:lnTo>
                    <a:pt x="1405676" y="0"/>
                  </a:lnTo>
                  <a:cubicBezTo>
                    <a:pt x="1408476" y="1102888"/>
                    <a:pt x="1410803" y="1928979"/>
                    <a:pt x="1413603" y="3031867"/>
                  </a:cubicBezTo>
                  <a:lnTo>
                    <a:pt x="0" y="766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V="1">
              <a:off x="994639" y="2266366"/>
              <a:ext cx="7124934" cy="2315575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endCxn id="21" idx="2"/>
            </p:cNvCxnSpPr>
            <p:nvPr/>
          </p:nvCxnSpPr>
          <p:spPr>
            <a:xfrm flipV="1">
              <a:off x="1264845" y="1934153"/>
              <a:ext cx="6492712" cy="3019670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613465" y="4419250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50332" y="2924359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06467" y="3553145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50427" y="1988563"/>
              <a:ext cx="1938563" cy="870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</p:grpSp>
      <p:sp>
        <p:nvSpPr>
          <p:cNvPr id="28" name="Oval 27"/>
          <p:cNvSpPr/>
          <p:nvPr/>
        </p:nvSpPr>
        <p:spPr>
          <a:xfrm>
            <a:off x="4967179" y="2827310"/>
            <a:ext cx="6386621" cy="1293269"/>
          </a:xfrm>
          <a:prstGeom prst="ellipse">
            <a:avLst/>
          </a:prstGeom>
          <a:noFill/>
          <a:ln w="698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617249" y="3039683"/>
            <a:ext cx="42951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Karla" pitchFamily="2" charset="0"/>
                <a:ea typeface="Karla" pitchFamily="2" charset="0"/>
              </a:rPr>
              <a:t> ”Financial burden”… suggests the panel thinks that the intervention is more costly than usual care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Karla" pitchFamily="2" charset="0"/>
                <a:ea typeface="Karla" pitchFamily="2" charset="0"/>
              </a:rPr>
              <a:t>But something can be more expensive but still cost effective</a:t>
            </a: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319806" y="1706217"/>
            <a:ext cx="11828004" cy="4075987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2800" dirty="0">
              <a:latin typeface="Karla" pitchFamily="2" charset="0"/>
              <a:ea typeface="Karla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800" dirty="0">
                <a:latin typeface="Karla" pitchFamily="2" charset="0"/>
                <a:ea typeface="Karla" pitchFamily="2" charset="0"/>
              </a:rPr>
              <a:t>The IPFR Panel considered that this request would </a:t>
            </a:r>
            <a:r>
              <a:rPr lang="en-GB" sz="2800" dirty="0">
                <a:solidFill>
                  <a:schemeClr val="accent6">
                    <a:lumMod val="75000"/>
                  </a:schemeClr>
                </a:solidFill>
                <a:latin typeface="Karla" pitchFamily="2" charset="0"/>
                <a:ea typeface="Karla" pitchFamily="2" charset="0"/>
              </a:rPr>
              <a:t>increase costs compared with the alternative</a:t>
            </a:r>
            <a:r>
              <a:rPr lang="en-GB" sz="2800" dirty="0">
                <a:latin typeface="Karla" pitchFamily="2" charset="0"/>
                <a:ea typeface="Karla" pitchFamily="2" charset="0"/>
              </a:rPr>
              <a:t> for this patient, and that </a:t>
            </a:r>
            <a:r>
              <a:rPr lang="en-GB" sz="2800" dirty="0">
                <a:solidFill>
                  <a:schemeClr val="accent6">
                    <a:lumMod val="75000"/>
                  </a:schemeClr>
                </a:solidFill>
                <a:latin typeface="Karla" pitchFamily="2" charset="0"/>
                <a:ea typeface="Karla" pitchFamily="2" charset="0"/>
              </a:rPr>
              <a:t>the expected benefits </a:t>
            </a:r>
            <a:r>
              <a:rPr lang="en-GB" sz="2800" dirty="0">
                <a:latin typeface="Karla" pitchFamily="2" charset="0"/>
                <a:ea typeface="Karla" pitchFamily="2" charset="0"/>
              </a:rPr>
              <a:t>(e.g. decreased adverse events) are not sufficient to justify these costs. Therefore, the Panel does not expect that the request would be cost effective.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599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Tips: if you have health economic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Do we have any health economic evidence? How well does it match the PICO for this case?</a:t>
            </a:r>
          </a:p>
          <a:p>
            <a:r>
              <a:rPr lang="en-GB" dirty="0">
                <a:latin typeface="Karla" pitchFamily="2" charset="0"/>
                <a:ea typeface="Karla" pitchFamily="2" charset="0"/>
              </a:rPr>
              <a:t>What type of health economic study is it? Does it present just costs, or cost per QALY?</a:t>
            </a:r>
          </a:p>
          <a:p>
            <a:r>
              <a:rPr lang="en-GB" dirty="0">
                <a:latin typeface="Karla" pitchFamily="2" charset="0"/>
                <a:ea typeface="Karla" pitchFamily="2" charset="0"/>
              </a:rPr>
              <a:t>Check scenario analyses in health economic studies, which may match your case more closely than the population in the base case</a:t>
            </a:r>
          </a:p>
          <a:p>
            <a:r>
              <a:rPr lang="en-GB" dirty="0">
                <a:latin typeface="Karla" pitchFamily="2" charset="0"/>
                <a:ea typeface="Karla" pitchFamily="2" charset="0"/>
              </a:rPr>
              <a:t>Is the study setting applicable to the UK? Are there any obvious limitations?</a:t>
            </a:r>
          </a:p>
          <a:p>
            <a:r>
              <a:rPr lang="en-GB" dirty="0">
                <a:latin typeface="Karla" pitchFamily="2" charset="0"/>
                <a:ea typeface="Karla" pitchFamily="2" charset="0"/>
              </a:rPr>
              <a:t>Be specific in your rationale</a:t>
            </a:r>
          </a:p>
        </p:txBody>
      </p:sp>
    </p:spTree>
    <p:extLst>
      <p:ext uri="{BB962C8B-B14F-4D97-AF65-F5344CB8AC3E}">
        <p14:creationId xmlns:p14="http://schemas.microsoft.com/office/powerpoint/2010/main" val="2626569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Tips: if you don’t!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  <a:cs typeface="Arial" charset="0"/>
              </a:rPr>
              <a:t>Full cost-utility analysis not likely to be feasible; try to have a qualitative discussion on value</a:t>
            </a:r>
          </a:p>
          <a:p>
            <a:r>
              <a:rPr lang="en-GB" dirty="0">
                <a:latin typeface="Karla" pitchFamily="2" charset="0"/>
                <a:ea typeface="Karla" pitchFamily="2" charset="0"/>
              </a:rPr>
              <a:t>Try to find the costs of the intervention and the correct comparator</a:t>
            </a:r>
          </a:p>
          <a:p>
            <a:r>
              <a:rPr lang="en-GB" dirty="0">
                <a:latin typeface="Karla" pitchFamily="2" charset="0"/>
                <a:ea typeface="Karla" pitchFamily="2" charset="0"/>
              </a:rPr>
              <a:t>Consider the effectiveness evidence, and think about what the implications are for costs and QALYs. For example, does the intervention group have fewer recurrences than the comparator?</a:t>
            </a:r>
          </a:p>
          <a:p>
            <a:r>
              <a:rPr lang="en-GB" dirty="0">
                <a:latin typeface="Karla" pitchFamily="2" charset="0"/>
                <a:ea typeface="Karla" pitchFamily="2" charset="0"/>
              </a:rPr>
              <a:t>Quality of life: Do people who receive the intervention have a better quality of life than people who receive the comparator? This may justify additional costs</a:t>
            </a:r>
          </a:p>
          <a:p>
            <a:r>
              <a:rPr lang="en-GB" dirty="0">
                <a:latin typeface="Karla" pitchFamily="2" charset="0"/>
                <a:ea typeface="Karla" pitchFamily="2" charset="0"/>
              </a:rPr>
              <a:t>Be specific in your rationale</a:t>
            </a:r>
          </a:p>
          <a:p>
            <a:endParaRPr lang="en-GB" dirty="0">
              <a:latin typeface="Karla" pitchFamily="2" charset="0"/>
              <a:ea typeface="Karl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7686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Thank you!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23161" y="4072547"/>
            <a:ext cx="7135258" cy="16341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b="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0" dirty="0">
                <a:latin typeface="Karla" pitchFamily="2" charset="0"/>
                <a:ea typeface="Karla" pitchFamily="2" charset="0"/>
              </a:rPr>
              <a:t>Sophie Hughes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0" dirty="0">
                <a:latin typeface="Karla" pitchFamily="2" charset="0"/>
                <a:ea typeface="Karla" pitchFamily="2" charset="0"/>
              </a:rPr>
              <a:t>IPFR Workshop 2023</a:t>
            </a:r>
          </a:p>
        </p:txBody>
      </p:sp>
    </p:spTree>
    <p:extLst>
      <p:ext uri="{BB962C8B-B14F-4D97-AF65-F5344CB8AC3E}">
        <p14:creationId xmlns:p14="http://schemas.microsoft.com/office/powerpoint/2010/main" val="101500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latin typeface="Exo 2" panose="00000500000000000000" pitchFamily="2" charset="0"/>
              </a:rPr>
              <a:t>Why consider health economics?</a:t>
            </a:r>
            <a:endParaRPr lang="en-GB" dirty="0">
              <a:latin typeface="Exo 2" panose="000005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8674"/>
            <a:ext cx="5030585" cy="4442979"/>
          </a:xfrm>
        </p:spPr>
        <p:txBody>
          <a:bodyPr>
            <a:normAutofit lnSpcReduction="10000"/>
          </a:bodyPr>
          <a:lstStyle/>
          <a:p>
            <a:pPr marL="360000">
              <a:spcBef>
                <a:spcPct val="0"/>
              </a:spcBef>
              <a:spcAft>
                <a:spcPts val="1000"/>
              </a:spcAft>
            </a:pPr>
            <a:r>
              <a:rPr lang="en-GB" altLang="en-US" dirty="0">
                <a:latin typeface="Karla" pitchFamily="2" charset="0"/>
                <a:ea typeface="Karla" pitchFamily="2" charset="0"/>
              </a:rPr>
              <a:t>NHS faces a </a:t>
            </a:r>
            <a:r>
              <a:rPr lang="en-GB" altLang="en-US" dirty="0">
                <a:solidFill>
                  <a:srgbClr val="C00000"/>
                </a:solidFill>
                <a:latin typeface="Karla" pitchFamily="2" charset="0"/>
                <a:ea typeface="Karla" pitchFamily="2" charset="0"/>
              </a:rPr>
              <a:t>limited budget </a:t>
            </a:r>
          </a:p>
          <a:p>
            <a:pPr marL="360000">
              <a:spcBef>
                <a:spcPct val="0"/>
              </a:spcBef>
              <a:spcAft>
                <a:spcPts val="1000"/>
              </a:spcAft>
            </a:pPr>
            <a:r>
              <a:rPr lang="en-GB" altLang="en-US" dirty="0">
                <a:latin typeface="Karla" pitchFamily="2" charset="0"/>
                <a:ea typeface="Karla" pitchFamily="2" charset="0"/>
              </a:rPr>
              <a:t>Difficult spending decisions must be made across different disease areas </a:t>
            </a:r>
          </a:p>
          <a:p>
            <a:pPr marL="360000">
              <a:spcBef>
                <a:spcPct val="0"/>
              </a:spcBef>
              <a:spcAft>
                <a:spcPts val="1000"/>
              </a:spcAft>
            </a:pPr>
            <a:r>
              <a:rPr lang="en-GB" altLang="en-US" dirty="0">
                <a:latin typeface="Karla" pitchFamily="2" charset="0"/>
                <a:ea typeface="Karla" pitchFamily="2" charset="0"/>
              </a:rPr>
              <a:t>Spending </a:t>
            </a:r>
            <a:r>
              <a:rPr lang="en-GB" altLang="en-US" dirty="0">
                <a:solidFill>
                  <a:srgbClr val="008C8D"/>
                </a:solidFill>
                <a:latin typeface="Karla" pitchFamily="2" charset="0"/>
                <a:ea typeface="Karla" pitchFamily="2" charset="0"/>
              </a:rPr>
              <a:t>more in one area </a:t>
            </a:r>
            <a:r>
              <a:rPr lang="en-GB" altLang="en-US" dirty="0">
                <a:latin typeface="Karla" pitchFamily="2" charset="0"/>
                <a:ea typeface="Karla" pitchFamily="2" charset="0"/>
              </a:rPr>
              <a:t>necessitates </a:t>
            </a:r>
            <a:r>
              <a:rPr lang="en-GB" altLang="en-US" dirty="0">
                <a:solidFill>
                  <a:srgbClr val="C00000"/>
                </a:solidFill>
                <a:latin typeface="Karla" pitchFamily="2" charset="0"/>
                <a:ea typeface="Karla" pitchFamily="2" charset="0"/>
              </a:rPr>
              <a:t>spending less somewhere else</a:t>
            </a:r>
          </a:p>
          <a:p>
            <a:pPr marL="360000">
              <a:spcBef>
                <a:spcPct val="0"/>
              </a:spcBef>
              <a:spcAft>
                <a:spcPts val="1000"/>
              </a:spcAft>
            </a:pPr>
            <a:r>
              <a:rPr lang="en-GB" altLang="en-US" dirty="0">
                <a:latin typeface="Karla" pitchFamily="2" charset="0"/>
                <a:ea typeface="Karla" pitchFamily="2" charset="0"/>
              </a:rPr>
              <a:t>Economic analysis estimates whether the </a:t>
            </a:r>
            <a:r>
              <a:rPr lang="en-GB" altLang="en-US" dirty="0">
                <a:solidFill>
                  <a:srgbClr val="008C8D"/>
                </a:solidFill>
                <a:latin typeface="Karla" pitchFamily="2" charset="0"/>
                <a:ea typeface="Karla" pitchFamily="2" charset="0"/>
              </a:rPr>
              <a:t>gains</a:t>
            </a:r>
            <a:r>
              <a:rPr lang="en-GB" altLang="en-US" dirty="0">
                <a:latin typeface="Karla" pitchFamily="2" charset="0"/>
                <a:ea typeface="Karla" pitchFamily="2" charset="0"/>
              </a:rPr>
              <a:t> from the new spending outweighs the </a:t>
            </a:r>
            <a:r>
              <a:rPr lang="en-GB" altLang="en-US" dirty="0">
                <a:solidFill>
                  <a:srgbClr val="C00000"/>
                </a:solidFill>
                <a:latin typeface="Karla" pitchFamily="2" charset="0"/>
                <a:ea typeface="Karla" pitchFamily="2" charset="0"/>
              </a:rPr>
              <a:t>losses</a:t>
            </a:r>
            <a:r>
              <a:rPr lang="en-GB" altLang="en-US" dirty="0">
                <a:latin typeface="Karla" pitchFamily="2" charset="0"/>
                <a:ea typeface="Karla" pitchFamily="2" charset="0"/>
              </a:rPr>
              <a:t> from what has been displaced (i.e. the </a:t>
            </a:r>
            <a:r>
              <a:rPr lang="en-GB" altLang="en-US" dirty="0">
                <a:solidFill>
                  <a:srgbClr val="183753"/>
                </a:solidFill>
                <a:latin typeface="Karla" pitchFamily="2" charset="0"/>
                <a:ea typeface="Karla" pitchFamily="2" charset="0"/>
              </a:rPr>
              <a:t>‘</a:t>
            </a:r>
            <a:r>
              <a:rPr lang="en-GB" altLang="en-US" b="1" dirty="0">
                <a:solidFill>
                  <a:srgbClr val="183753"/>
                </a:solidFill>
                <a:latin typeface="Karla" pitchFamily="2" charset="0"/>
                <a:ea typeface="Karla" pitchFamily="2" charset="0"/>
              </a:rPr>
              <a:t>opportunity cost</a:t>
            </a:r>
            <a:r>
              <a:rPr lang="en-GB" altLang="en-US" dirty="0">
                <a:latin typeface="Karla" pitchFamily="2" charset="0"/>
                <a:ea typeface="Karla" pitchFamily="2" charset="0"/>
              </a:rPr>
              <a:t>’)</a:t>
            </a:r>
            <a:endParaRPr lang="en-GB" altLang="en-US" b="1" i="1" dirty="0">
              <a:solidFill>
                <a:srgbClr val="00B050"/>
              </a:solidFill>
              <a:latin typeface="Karla" pitchFamily="2" charset="0"/>
              <a:ea typeface="Karla" pitchFamily="2" charset="0"/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6" t="17418" r="850" b="-2"/>
          <a:stretch>
            <a:fillRect/>
          </a:stretch>
        </p:blipFill>
        <p:spPr bwMode="auto">
          <a:xfrm>
            <a:off x="6329226" y="1101688"/>
            <a:ext cx="4046593" cy="4413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341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Exo 2" panose="00000500000000000000" pitchFamily="2" charset="0"/>
              </a:rPr>
              <a:t>HE </a:t>
            </a:r>
            <a:r>
              <a:rPr lang="en-GB" dirty="0" err="1">
                <a:latin typeface="Exo 2" panose="00000500000000000000" pitchFamily="2" charset="0"/>
              </a:rPr>
              <a:t>Mythbusting</a:t>
            </a:r>
            <a:r>
              <a:rPr lang="en-GB" dirty="0">
                <a:latin typeface="Exo 2" panose="00000500000000000000" pitchFamily="2" charset="0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8674"/>
            <a:ext cx="9450859" cy="444297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latin typeface="Karla" pitchFamily="2" charset="0"/>
                <a:ea typeface="Karla" pitchFamily="2" charset="0"/>
                <a:cs typeface="Arial" charset="0"/>
              </a:rPr>
              <a:t>Health economics is </a:t>
            </a:r>
            <a:r>
              <a:rPr lang="en-GB" b="1" u="sng" dirty="0">
                <a:latin typeface="Karla" pitchFamily="2" charset="0"/>
                <a:ea typeface="Karla" pitchFamily="2" charset="0"/>
                <a:cs typeface="Arial" charset="0"/>
              </a:rPr>
              <a:t>NOT</a:t>
            </a:r>
            <a:r>
              <a:rPr lang="en-GB" dirty="0">
                <a:latin typeface="Karla" pitchFamily="2" charset="0"/>
                <a:ea typeface="Karla" pitchFamily="2" charset="0"/>
                <a:cs typeface="Arial" charset="0"/>
              </a:rPr>
              <a:t> </a:t>
            </a:r>
            <a:r>
              <a:rPr lang="en-GB" b="1" dirty="0">
                <a:latin typeface="Karla" pitchFamily="2" charset="0"/>
                <a:ea typeface="Karla" pitchFamily="2" charset="0"/>
                <a:cs typeface="Arial" charset="0"/>
              </a:rPr>
              <a:t>about saving money and spending less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rgbClr val="008C8D"/>
                </a:solidFill>
                <a:latin typeface="Karla" pitchFamily="2" charset="0"/>
                <a:ea typeface="Karla" pitchFamily="2" charset="0"/>
                <a:cs typeface="Arial" charset="0"/>
              </a:rPr>
              <a:t>Money is never really ‘saved’ in the NHS budget as it would always be spent on something else</a:t>
            </a:r>
          </a:p>
          <a:p>
            <a:pPr>
              <a:spcAft>
                <a:spcPts val="600"/>
              </a:spcAft>
            </a:pPr>
            <a:r>
              <a:rPr lang="en-GB" dirty="0">
                <a:latin typeface="Karla" pitchFamily="2" charset="0"/>
                <a:ea typeface="Karla" pitchFamily="2" charset="0"/>
                <a:cs typeface="Arial" charset="0"/>
              </a:rPr>
              <a:t>Health economists are concerned with </a:t>
            </a:r>
            <a:r>
              <a:rPr lang="en-GB" b="1" u="sng" dirty="0">
                <a:solidFill>
                  <a:srgbClr val="008C8D"/>
                </a:solidFill>
                <a:latin typeface="Karla" pitchFamily="2" charset="0"/>
                <a:ea typeface="Karla" pitchFamily="2" charset="0"/>
                <a:cs typeface="Arial" charset="0"/>
              </a:rPr>
              <a:t>maximising benefits</a:t>
            </a:r>
            <a:r>
              <a:rPr lang="en-GB" b="1" dirty="0">
                <a:solidFill>
                  <a:srgbClr val="008C8D"/>
                </a:solidFill>
                <a:latin typeface="Karla" pitchFamily="2" charset="0"/>
                <a:ea typeface="Karla" pitchFamily="2" charset="0"/>
                <a:cs typeface="Arial" charset="0"/>
              </a:rPr>
              <a:t> </a:t>
            </a:r>
            <a:r>
              <a:rPr lang="en-GB" b="1" dirty="0">
                <a:latin typeface="Karla" pitchFamily="2" charset="0"/>
                <a:ea typeface="Karla" pitchFamily="2" charset="0"/>
                <a:cs typeface="Arial" charset="0"/>
              </a:rPr>
              <a:t>NOT </a:t>
            </a:r>
            <a:r>
              <a:rPr lang="en-GB" b="1" u="sng" dirty="0">
                <a:solidFill>
                  <a:srgbClr val="C00000"/>
                </a:solidFill>
                <a:latin typeface="Karla" pitchFamily="2" charset="0"/>
                <a:ea typeface="Karla" pitchFamily="2" charset="0"/>
                <a:cs typeface="Arial" charset="0"/>
              </a:rPr>
              <a:t>minimising costs</a:t>
            </a:r>
          </a:p>
          <a:p>
            <a:pPr>
              <a:spcAft>
                <a:spcPts val="600"/>
              </a:spcAft>
            </a:pPr>
            <a:r>
              <a:rPr lang="en-GB" dirty="0">
                <a:latin typeface="Karla" pitchFamily="2" charset="0"/>
                <a:ea typeface="Karla" pitchFamily="2" charset="0"/>
                <a:cs typeface="Arial" charset="0"/>
              </a:rPr>
              <a:t>This means that it is possible for c</a:t>
            </a:r>
            <a:r>
              <a:rPr lang="en-GB" dirty="0">
                <a:latin typeface="Karla" pitchFamily="2" charset="0"/>
                <a:ea typeface="Karla" pitchFamily="2" charset="0"/>
              </a:rPr>
              <a:t>ostly treatments to be cost-effective if they are more effective than the available treatments </a:t>
            </a:r>
          </a:p>
          <a:p>
            <a:pPr>
              <a:spcAft>
                <a:spcPts val="600"/>
              </a:spcAft>
            </a:pPr>
            <a:r>
              <a:rPr lang="en-GB" dirty="0">
                <a:latin typeface="Karla" pitchFamily="2" charset="0"/>
                <a:ea typeface="Karla" pitchFamily="2" charset="0"/>
              </a:rPr>
              <a:t>Also means that treatments may not be cost-effective just because they are cheaper. </a:t>
            </a:r>
            <a:r>
              <a:rPr lang="en-GB" b="1" dirty="0">
                <a:solidFill>
                  <a:srgbClr val="008C8D"/>
                </a:solidFill>
                <a:latin typeface="Karla" pitchFamily="2" charset="0"/>
                <a:ea typeface="Karla" pitchFamily="2" charset="0"/>
              </a:rPr>
              <a:t>Effectiveness matters  </a:t>
            </a:r>
          </a:p>
          <a:p>
            <a:pPr marL="0" indent="0">
              <a:spcAft>
                <a:spcPts val="600"/>
              </a:spcAft>
              <a:buNone/>
            </a:pPr>
            <a:endParaRPr lang="en-US" sz="2200" dirty="0">
              <a:solidFill>
                <a:srgbClr val="008C8D"/>
              </a:solidFill>
              <a:latin typeface="Karla" pitchFamily="2" charset="0"/>
              <a:ea typeface="Karla" pitchFamily="2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53893" y="2561859"/>
            <a:ext cx="5395762" cy="115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960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latin typeface="Exo 2" panose="00000500000000000000" pitchFamily="2" charset="0"/>
              </a:rPr>
              <a:t>Decision tree model</a:t>
            </a:r>
            <a:endParaRPr lang="en-GB" dirty="0">
              <a:latin typeface="Exo 2" panose="00000500000000000000" pitchFamily="2" charset="0"/>
            </a:endParaRPr>
          </a:p>
        </p:txBody>
      </p:sp>
      <p:pic>
        <p:nvPicPr>
          <p:cNvPr id="29" name="Picture 6" descr="Model example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853" y="1185706"/>
            <a:ext cx="7751592" cy="3336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0" name="Table 29"/>
          <p:cNvGraphicFramePr>
            <a:graphicFrameLocks noGrp="1"/>
          </p:cNvGraphicFramePr>
          <p:nvPr>
            <p:extLst/>
          </p:nvPr>
        </p:nvGraphicFramePr>
        <p:xfrm>
          <a:off x="1478280" y="4720106"/>
          <a:ext cx="7936880" cy="104275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91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06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54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74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Karla" pitchFamily="2" charset="0"/>
                          <a:ea typeface="Karla" pitchFamily="2" charset="0"/>
                        </a:rPr>
                        <a:t>Outcome</a:t>
                      </a:r>
                      <a:endParaRPr kumimoji="0" 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Karla" pitchFamily="2" charset="0"/>
                        <a:ea typeface="Karla" pitchFamily="2" charset="0"/>
                      </a:endParaRPr>
                    </a:p>
                  </a:txBody>
                  <a:tcPr marL="91430" marR="91430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Karla" pitchFamily="2" charset="0"/>
                          <a:ea typeface="Karla" pitchFamily="2" charset="0"/>
                        </a:rPr>
                        <a:t>Expected cost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Karla" pitchFamily="2" charset="0"/>
                        <a:ea typeface="Karla" pitchFamily="2" charset="0"/>
                      </a:endParaRPr>
                    </a:p>
                  </a:txBody>
                  <a:tcPr marL="91430" marR="91430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Karla" pitchFamily="2" charset="0"/>
                          <a:ea typeface="Karla" pitchFamily="2" charset="0"/>
                        </a:rPr>
                        <a:t>Expected QALYs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Karla" pitchFamily="2" charset="0"/>
                        <a:ea typeface="Karla" pitchFamily="2" charset="0"/>
                      </a:endParaRPr>
                    </a:p>
                  </a:txBody>
                  <a:tcPr marL="91430" marR="91430" marT="45708" marB="45708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4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183753"/>
                          </a:solidFill>
                          <a:effectLst/>
                          <a:latin typeface="Karla" pitchFamily="2" charset="0"/>
                          <a:ea typeface="Karla" pitchFamily="2" charset="0"/>
                        </a:rPr>
                        <a:t>Intervention A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183753"/>
                        </a:solidFill>
                        <a:effectLst/>
                        <a:latin typeface="Karla" pitchFamily="2" charset="0"/>
                        <a:ea typeface="Karla" pitchFamily="2" charset="0"/>
                      </a:endParaRPr>
                    </a:p>
                  </a:txBody>
                  <a:tcPr marL="91430" marR="91430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183753"/>
                          </a:solidFill>
                          <a:effectLst/>
                          <a:latin typeface="Karla" pitchFamily="2" charset="0"/>
                          <a:ea typeface="Karla" pitchFamily="2" charset="0"/>
                        </a:rPr>
                        <a:t>£6,800 (30%*£4,000+70%*£8,000)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183753"/>
                        </a:solidFill>
                        <a:effectLst/>
                        <a:latin typeface="Karla" pitchFamily="2" charset="0"/>
                        <a:ea typeface="Karla" pitchFamily="2" charset="0"/>
                      </a:endParaRPr>
                    </a:p>
                  </a:txBody>
                  <a:tcPr marL="91430" marR="91430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183753"/>
                          </a:solidFill>
                          <a:effectLst/>
                          <a:latin typeface="Karla" pitchFamily="2" charset="0"/>
                          <a:ea typeface="Karla" pitchFamily="2" charset="0"/>
                        </a:rPr>
                        <a:t>0.38 (30%*0.8+70%*0.2)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183753"/>
                        </a:solidFill>
                        <a:effectLst/>
                        <a:latin typeface="Karla" pitchFamily="2" charset="0"/>
                        <a:ea typeface="Karla" pitchFamily="2" charset="0"/>
                      </a:endParaRPr>
                    </a:p>
                  </a:txBody>
                  <a:tcPr marL="91430" marR="91430" marT="45708" marB="45708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183753"/>
                          </a:solidFill>
                          <a:effectLst/>
                          <a:latin typeface="Karla" pitchFamily="2" charset="0"/>
                          <a:ea typeface="Karla" pitchFamily="2" charset="0"/>
                        </a:rPr>
                        <a:t>Intervention  B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183753"/>
                        </a:solidFill>
                        <a:effectLst/>
                        <a:latin typeface="Karla" pitchFamily="2" charset="0"/>
                        <a:ea typeface="Karla" pitchFamily="2" charset="0"/>
                      </a:endParaRPr>
                    </a:p>
                  </a:txBody>
                  <a:tcPr marL="91430" marR="91430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183753"/>
                          </a:solidFill>
                          <a:effectLst/>
                          <a:latin typeface="Karla" pitchFamily="2" charset="0"/>
                          <a:ea typeface="Karla" pitchFamily="2" charset="0"/>
                        </a:rPr>
                        <a:t>£8,000 (50%*£6,000+50%*£10,000)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183753"/>
                        </a:solidFill>
                        <a:effectLst/>
                        <a:latin typeface="Karla" pitchFamily="2" charset="0"/>
                        <a:ea typeface="Karla" pitchFamily="2" charset="0"/>
                      </a:endParaRPr>
                    </a:p>
                  </a:txBody>
                  <a:tcPr marL="91430" marR="91430" marT="45708" marB="45708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>
                          <a:ln>
                            <a:noFill/>
                          </a:ln>
                          <a:solidFill>
                            <a:srgbClr val="183753"/>
                          </a:solidFill>
                          <a:effectLst/>
                          <a:latin typeface="Karla" pitchFamily="2" charset="0"/>
                          <a:ea typeface="Karla" pitchFamily="2" charset="0"/>
                        </a:rPr>
                        <a:t>0.50 (50%*0.8+50%*0.2)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183753"/>
                        </a:solidFill>
                        <a:effectLst/>
                        <a:latin typeface="Karla" pitchFamily="2" charset="0"/>
                        <a:ea typeface="Karla" pitchFamily="2" charset="0"/>
                      </a:endParaRPr>
                    </a:p>
                  </a:txBody>
                  <a:tcPr marL="91430" marR="91430" marT="45708" marB="45708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3060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562"/>
          </a:xfrm>
        </p:spPr>
        <p:txBody>
          <a:bodyPr/>
          <a:lstStyle/>
          <a:p>
            <a:r>
              <a:rPr lang="en-GB" dirty="0">
                <a:latin typeface="Exo 2" panose="00000500000000000000" pitchFamily="2" charset="0"/>
              </a:rPr>
              <a:t>Cost-effectiveness thresholds</a:t>
            </a:r>
            <a:endParaRPr lang="en-GB" b="0" dirty="0">
              <a:latin typeface="Exo 2" panose="00000500000000000000" pitchFamily="2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838200" y="1101688"/>
            <a:ext cx="10515600" cy="4731208"/>
            <a:chOff x="459372" y="1119083"/>
            <a:chExt cx="9640284" cy="4357378"/>
          </a:xfrm>
        </p:grpSpPr>
        <p:sp>
          <p:nvSpPr>
            <p:cNvPr id="122882" name="Line 3"/>
            <p:cNvSpPr>
              <a:spLocks noChangeShapeType="1"/>
            </p:cNvSpPr>
            <p:nvPr/>
          </p:nvSpPr>
          <p:spPr bwMode="auto">
            <a:xfrm>
              <a:off x="4521901" y="1837828"/>
              <a:ext cx="0" cy="3315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2883" name="Rectangle 4"/>
            <p:cNvSpPr>
              <a:spLocks noChangeArrowheads="1"/>
            </p:cNvSpPr>
            <p:nvPr/>
          </p:nvSpPr>
          <p:spPr bwMode="auto">
            <a:xfrm>
              <a:off x="4274634" y="1311729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122884" name="Rectangle 5"/>
            <p:cNvSpPr>
              <a:spLocks noChangeArrowheads="1"/>
            </p:cNvSpPr>
            <p:nvPr/>
          </p:nvSpPr>
          <p:spPr bwMode="auto">
            <a:xfrm>
              <a:off x="8473703" y="3255259"/>
              <a:ext cx="940996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QALYs</a:t>
              </a:r>
            </a:p>
          </p:txBody>
        </p:sp>
        <p:sp>
          <p:nvSpPr>
            <p:cNvPr id="122885" name="Rectangle 6"/>
            <p:cNvSpPr>
              <a:spLocks noChangeArrowheads="1"/>
            </p:cNvSpPr>
            <p:nvPr/>
          </p:nvSpPr>
          <p:spPr bwMode="auto">
            <a:xfrm>
              <a:off x="4263276" y="4708841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22886" name="Line 19"/>
            <p:cNvSpPr>
              <a:spLocks noChangeShapeType="1"/>
            </p:cNvSpPr>
            <p:nvPr/>
          </p:nvSpPr>
          <p:spPr bwMode="auto">
            <a:xfrm flipV="1">
              <a:off x="892527" y="3460631"/>
              <a:ext cx="73231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2888" name="Rectangle 21"/>
            <p:cNvSpPr>
              <a:spLocks noChangeArrowheads="1"/>
            </p:cNvSpPr>
            <p:nvPr/>
          </p:nvSpPr>
          <p:spPr bwMode="auto">
            <a:xfrm>
              <a:off x="459372" y="2943548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3331" name="Rectangle 17"/>
            <p:cNvSpPr>
              <a:spLocks noChangeArrowheads="1"/>
            </p:cNvSpPr>
            <p:nvPr/>
          </p:nvSpPr>
          <p:spPr bwMode="auto">
            <a:xfrm>
              <a:off x="994639" y="3510116"/>
              <a:ext cx="3367477" cy="144370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27" name="Rectangle 11"/>
            <p:cNvSpPr>
              <a:spLocks noChangeArrowheads="1"/>
            </p:cNvSpPr>
            <p:nvPr/>
          </p:nvSpPr>
          <p:spPr bwMode="auto">
            <a:xfrm>
              <a:off x="994639" y="1930341"/>
              <a:ext cx="3367548" cy="1437777"/>
            </a:xfrm>
            <a:prstGeom prst="rect">
              <a:avLst/>
            </a:prstGeom>
            <a:solidFill>
              <a:srgbClr val="C00000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Less effective and more costly</a:t>
              </a:r>
            </a:p>
          </p:txBody>
        </p:sp>
        <p:sp>
          <p:nvSpPr>
            <p:cNvPr id="29" name="Rectangle 17"/>
            <p:cNvSpPr>
              <a:spLocks noChangeArrowheads="1"/>
            </p:cNvSpPr>
            <p:nvPr/>
          </p:nvSpPr>
          <p:spPr bwMode="auto">
            <a:xfrm>
              <a:off x="4721039" y="3510115"/>
              <a:ext cx="3415265" cy="1443705"/>
            </a:xfrm>
            <a:prstGeom prst="rect">
              <a:avLst/>
            </a:prstGeom>
            <a:solidFill>
              <a:srgbClr val="0CB3B3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More effective and less costly</a:t>
              </a:r>
            </a:p>
          </p:txBody>
        </p:sp>
        <p:sp>
          <p:nvSpPr>
            <p:cNvPr id="30" name="Rectangle 17"/>
            <p:cNvSpPr>
              <a:spLocks noChangeArrowheads="1"/>
            </p:cNvSpPr>
            <p:nvPr/>
          </p:nvSpPr>
          <p:spPr bwMode="auto">
            <a:xfrm>
              <a:off x="4721039" y="1935810"/>
              <a:ext cx="3398534" cy="144427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31" name="Rectangle 4"/>
            <p:cNvSpPr>
              <a:spLocks noChangeArrowheads="1"/>
            </p:cNvSpPr>
            <p:nvPr/>
          </p:nvSpPr>
          <p:spPr bwMode="auto">
            <a:xfrm>
              <a:off x="4155276" y="1119083"/>
              <a:ext cx="758299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</a:t>
              </a:r>
              <a:r>
                <a:rPr lang="en-GB" altLang="en-US" sz="1800" dirty="0"/>
                <a:t>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Cost</a:t>
              </a:r>
            </a:p>
          </p:txBody>
        </p:sp>
        <p:sp>
          <p:nvSpPr>
            <p:cNvPr id="122887" name="Rectangle 20"/>
            <p:cNvSpPr>
              <a:spLocks noChangeArrowheads="1"/>
            </p:cNvSpPr>
            <p:nvPr/>
          </p:nvSpPr>
          <p:spPr bwMode="auto">
            <a:xfrm>
              <a:off x="8169517" y="3157773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28" name="Right Triangle 9"/>
            <p:cNvSpPr/>
            <p:nvPr/>
          </p:nvSpPr>
          <p:spPr>
            <a:xfrm rot="5400000">
              <a:off x="2096823" y="2688353"/>
              <a:ext cx="1440284" cy="3090649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9923" h="3090649">
                  <a:moveTo>
                    <a:pt x="0" y="0"/>
                  </a:moveTo>
                  <a:lnTo>
                    <a:pt x="1431047" y="9274"/>
                  </a:lnTo>
                  <a:cubicBezTo>
                    <a:pt x="1434005" y="1039432"/>
                    <a:pt x="1436965" y="2060491"/>
                    <a:pt x="1439923" y="30906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ight Triangle 9"/>
            <p:cNvSpPr/>
            <p:nvPr/>
          </p:nvSpPr>
          <p:spPr>
            <a:xfrm rot="16200000">
              <a:off x="2115150" y="2389357"/>
              <a:ext cx="1087028" cy="3317476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028" h="3317476">
                  <a:moveTo>
                    <a:pt x="0" y="0"/>
                  </a:moveTo>
                  <a:lnTo>
                    <a:pt x="1074080" y="4259"/>
                  </a:lnTo>
                  <a:cubicBezTo>
                    <a:pt x="1076880" y="1107147"/>
                    <a:pt x="1084228" y="2214588"/>
                    <a:pt x="1087028" y="33174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ight Triangle 9"/>
            <p:cNvSpPr/>
            <p:nvPr/>
          </p:nvSpPr>
          <p:spPr>
            <a:xfrm rot="5400000">
              <a:off x="5874820" y="1135352"/>
              <a:ext cx="1101077" cy="3379164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  <a:gd name="connsiteX0" fmla="*/ 0 w 1445534"/>
                <a:gd name="connsiteY0" fmla="*/ 0 h 3393579"/>
                <a:gd name="connsiteX1" fmla="*/ 1431047 w 1445534"/>
                <a:gd name="connsiteY1" fmla="*/ 9274 h 3393579"/>
                <a:gd name="connsiteX2" fmla="*/ 1445534 w 1445534"/>
                <a:gd name="connsiteY2" fmla="*/ 3393579 h 3393579"/>
                <a:gd name="connsiteX3" fmla="*/ 0 w 1445534"/>
                <a:gd name="connsiteY3" fmla="*/ 0 h 3393579"/>
                <a:gd name="connsiteX0" fmla="*/ 0 w 1064159"/>
                <a:gd name="connsiteY0" fmla="*/ 142191 h 3384305"/>
                <a:gd name="connsiteX1" fmla="*/ 1049672 w 1064159"/>
                <a:gd name="connsiteY1" fmla="*/ 0 h 3384305"/>
                <a:gd name="connsiteX2" fmla="*/ 1064159 w 1064159"/>
                <a:gd name="connsiteY2" fmla="*/ 3384305 h 3384305"/>
                <a:gd name="connsiteX3" fmla="*/ 0 w 1064159"/>
                <a:gd name="connsiteY3" fmla="*/ 142191 h 3384305"/>
                <a:gd name="connsiteX0" fmla="*/ 0 w 1109027"/>
                <a:gd name="connsiteY0" fmla="*/ 7556 h 3384305"/>
                <a:gd name="connsiteX1" fmla="*/ 1094540 w 1109027"/>
                <a:gd name="connsiteY1" fmla="*/ 0 h 3384305"/>
                <a:gd name="connsiteX2" fmla="*/ 1109027 w 1109027"/>
                <a:gd name="connsiteY2" fmla="*/ 3384305 h 3384305"/>
                <a:gd name="connsiteX3" fmla="*/ 0 w 1109027"/>
                <a:gd name="connsiteY3" fmla="*/ 7556 h 3384305"/>
                <a:gd name="connsiteX0" fmla="*/ 0 w 1109027"/>
                <a:gd name="connsiteY0" fmla="*/ 0 h 3376749"/>
                <a:gd name="connsiteX1" fmla="*/ 1004808 w 1109027"/>
                <a:gd name="connsiteY1" fmla="*/ 143909 h 3376749"/>
                <a:gd name="connsiteX2" fmla="*/ 1109027 w 1109027"/>
                <a:gd name="connsiteY2" fmla="*/ 3376749 h 3376749"/>
                <a:gd name="connsiteX3" fmla="*/ 0 w 1109027"/>
                <a:gd name="connsiteY3" fmla="*/ 0 h 3376749"/>
                <a:gd name="connsiteX0" fmla="*/ 0 w 1109027"/>
                <a:gd name="connsiteY0" fmla="*/ 13167 h 3389916"/>
                <a:gd name="connsiteX1" fmla="*/ 1100154 w 1109027"/>
                <a:gd name="connsiteY1" fmla="*/ 0 h 3389916"/>
                <a:gd name="connsiteX2" fmla="*/ 1109027 w 1109027"/>
                <a:gd name="connsiteY2" fmla="*/ 3389916 h 3389916"/>
                <a:gd name="connsiteX3" fmla="*/ 0 w 1109027"/>
                <a:gd name="connsiteY3" fmla="*/ 13167 h 3389916"/>
                <a:gd name="connsiteX0" fmla="*/ 0 w 1100498"/>
                <a:gd name="connsiteY0" fmla="*/ 13167 h 3259441"/>
                <a:gd name="connsiteX1" fmla="*/ 1100154 w 1100498"/>
                <a:gd name="connsiteY1" fmla="*/ 0 h 3259441"/>
                <a:gd name="connsiteX2" fmla="*/ 1088935 w 1100498"/>
                <a:gd name="connsiteY2" fmla="*/ 3259441 h 3259441"/>
                <a:gd name="connsiteX3" fmla="*/ 0 w 1100498"/>
                <a:gd name="connsiteY3" fmla="*/ 13167 h 3259441"/>
                <a:gd name="connsiteX0" fmla="*/ 0 w 1100892"/>
                <a:gd name="connsiteY0" fmla="*/ 13167 h 3379879"/>
                <a:gd name="connsiteX1" fmla="*/ 1100154 w 1100892"/>
                <a:gd name="connsiteY1" fmla="*/ 0 h 3379879"/>
                <a:gd name="connsiteX2" fmla="*/ 1098983 w 1100892"/>
                <a:gd name="connsiteY2" fmla="*/ 3379879 h 3379879"/>
                <a:gd name="connsiteX3" fmla="*/ 0 w 1100892"/>
                <a:gd name="connsiteY3" fmla="*/ 13167 h 3379879"/>
                <a:gd name="connsiteX0" fmla="*/ 0 w 1100623"/>
                <a:gd name="connsiteY0" fmla="*/ 13167 h 3344750"/>
                <a:gd name="connsiteX1" fmla="*/ 1100154 w 1100623"/>
                <a:gd name="connsiteY1" fmla="*/ 0 h 3344750"/>
                <a:gd name="connsiteX2" fmla="*/ 1093963 w 1100623"/>
                <a:gd name="connsiteY2" fmla="*/ 3344750 h 3344750"/>
                <a:gd name="connsiteX3" fmla="*/ 0 w 1100623"/>
                <a:gd name="connsiteY3" fmla="*/ 13167 h 3344750"/>
                <a:gd name="connsiteX0" fmla="*/ 0 w 1101581"/>
                <a:gd name="connsiteY0" fmla="*/ 13167 h 3257223"/>
                <a:gd name="connsiteX1" fmla="*/ 1100154 w 1101581"/>
                <a:gd name="connsiteY1" fmla="*/ 0 h 3257223"/>
                <a:gd name="connsiteX2" fmla="*/ 1101581 w 1101581"/>
                <a:gd name="connsiteY2" fmla="*/ 3257223 h 3257223"/>
                <a:gd name="connsiteX3" fmla="*/ 0 w 1101581"/>
                <a:gd name="connsiteY3" fmla="*/ 13167 h 325722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394222"/>
                <a:gd name="connsiteX1" fmla="*/ 1100154 w 1101581"/>
                <a:gd name="connsiteY1" fmla="*/ 0 h 3394222"/>
                <a:gd name="connsiteX2" fmla="*/ 1101581 w 1101581"/>
                <a:gd name="connsiteY2" fmla="*/ 3394222 h 3394222"/>
                <a:gd name="connsiteX3" fmla="*/ 0 w 1101581"/>
                <a:gd name="connsiteY3" fmla="*/ 13167 h 3394222"/>
                <a:gd name="connsiteX0" fmla="*/ 0 w 1100802"/>
                <a:gd name="connsiteY0" fmla="*/ 13167 h 3375194"/>
                <a:gd name="connsiteX1" fmla="*/ 1100154 w 1100802"/>
                <a:gd name="connsiteY1" fmla="*/ 0 h 3375194"/>
                <a:gd name="connsiteX2" fmla="*/ 1097772 w 1100802"/>
                <a:gd name="connsiteY2" fmla="*/ 3375194 h 3375194"/>
                <a:gd name="connsiteX3" fmla="*/ 0 w 1100802"/>
                <a:gd name="connsiteY3" fmla="*/ 13167 h 337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0802" h="3375194">
                  <a:moveTo>
                    <a:pt x="0" y="13167"/>
                  </a:moveTo>
                  <a:lnTo>
                    <a:pt x="1100154" y="0"/>
                  </a:lnTo>
                  <a:cubicBezTo>
                    <a:pt x="1103112" y="1030158"/>
                    <a:pt x="1094814" y="2345036"/>
                    <a:pt x="1097772" y="3375194"/>
                  </a:cubicBezTo>
                  <a:lnTo>
                    <a:pt x="0" y="13167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ight Triangle 9"/>
            <p:cNvSpPr/>
            <p:nvPr/>
          </p:nvSpPr>
          <p:spPr>
            <a:xfrm rot="16200000">
              <a:off x="5534822" y="1125021"/>
              <a:ext cx="1413603" cy="3031867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388479"/>
                <a:gd name="connsiteY0" fmla="*/ 5790 h 3313217"/>
                <a:gd name="connsiteX1" fmla="*/ 1375531 w 1388479"/>
                <a:gd name="connsiteY1" fmla="*/ 0 h 3313217"/>
                <a:gd name="connsiteX2" fmla="*/ 1388479 w 1388479"/>
                <a:gd name="connsiteY2" fmla="*/ 3313217 h 3313217"/>
                <a:gd name="connsiteX3" fmla="*/ 0 w 1388479"/>
                <a:gd name="connsiteY3" fmla="*/ 5790 h 3313217"/>
                <a:gd name="connsiteX0" fmla="*/ 0 w 1398528"/>
                <a:gd name="connsiteY0" fmla="*/ 5790 h 3031863"/>
                <a:gd name="connsiteX1" fmla="*/ 1375531 w 1398528"/>
                <a:gd name="connsiteY1" fmla="*/ 0 h 3031863"/>
                <a:gd name="connsiteX2" fmla="*/ 1398528 w 1398528"/>
                <a:gd name="connsiteY2" fmla="*/ 3031863 h 3031863"/>
                <a:gd name="connsiteX3" fmla="*/ 0 w 1398528"/>
                <a:gd name="connsiteY3" fmla="*/ 5790 h 3031863"/>
                <a:gd name="connsiteX0" fmla="*/ 0 w 1375831"/>
                <a:gd name="connsiteY0" fmla="*/ 5790 h 2655053"/>
                <a:gd name="connsiteX1" fmla="*/ 1375531 w 1375831"/>
                <a:gd name="connsiteY1" fmla="*/ 0 h 2655053"/>
                <a:gd name="connsiteX2" fmla="*/ 1363361 w 1375831"/>
                <a:gd name="connsiteY2" fmla="*/ 2655053 h 2655053"/>
                <a:gd name="connsiteX3" fmla="*/ 0 w 1375831"/>
                <a:gd name="connsiteY3" fmla="*/ 5790 h 2655053"/>
                <a:gd name="connsiteX0" fmla="*/ 0 w 1413603"/>
                <a:gd name="connsiteY0" fmla="*/ 5790 h 3036891"/>
                <a:gd name="connsiteX1" fmla="*/ 1375531 w 1413603"/>
                <a:gd name="connsiteY1" fmla="*/ 0 h 3036891"/>
                <a:gd name="connsiteX2" fmla="*/ 1413603 w 1413603"/>
                <a:gd name="connsiteY2" fmla="*/ 3036891 h 3036891"/>
                <a:gd name="connsiteX3" fmla="*/ 0 w 1413603"/>
                <a:gd name="connsiteY3" fmla="*/ 5790 h 3036891"/>
                <a:gd name="connsiteX0" fmla="*/ 0 w 1413603"/>
                <a:gd name="connsiteY0" fmla="*/ 766 h 3031867"/>
                <a:gd name="connsiteX1" fmla="*/ 1405676 w 1413603"/>
                <a:gd name="connsiteY1" fmla="*/ 0 h 3031867"/>
                <a:gd name="connsiteX2" fmla="*/ 1413603 w 1413603"/>
                <a:gd name="connsiteY2" fmla="*/ 3031867 h 3031867"/>
                <a:gd name="connsiteX3" fmla="*/ 0 w 1413603"/>
                <a:gd name="connsiteY3" fmla="*/ 766 h 303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3603" h="3031867">
                  <a:moveTo>
                    <a:pt x="0" y="766"/>
                  </a:moveTo>
                  <a:lnTo>
                    <a:pt x="1405676" y="0"/>
                  </a:lnTo>
                  <a:cubicBezTo>
                    <a:pt x="1408476" y="1102888"/>
                    <a:pt x="1410803" y="1928979"/>
                    <a:pt x="1413603" y="3031867"/>
                  </a:cubicBezTo>
                  <a:lnTo>
                    <a:pt x="0" y="766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" name="Straight Connector 2"/>
            <p:cNvCxnSpPr/>
            <p:nvPr/>
          </p:nvCxnSpPr>
          <p:spPr>
            <a:xfrm flipV="1">
              <a:off x="994639" y="2266366"/>
              <a:ext cx="7124934" cy="2315575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endCxn id="26" idx="2"/>
            </p:cNvCxnSpPr>
            <p:nvPr/>
          </p:nvCxnSpPr>
          <p:spPr>
            <a:xfrm flipV="1">
              <a:off x="1264845" y="1934153"/>
              <a:ext cx="6492712" cy="3019670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613465" y="4419250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250332" y="2924359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06467" y="3553145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750427" y="1988564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086698" y="2103356"/>
              <a:ext cx="20129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8C8D"/>
                  </a:solidFill>
                </a:rPr>
                <a:t>£20,000 per QALY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474143" y="1589581"/>
              <a:ext cx="20129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8C8D"/>
                  </a:solidFill>
                </a:rPr>
                <a:t>£30,000 per QALY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5119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Karla" pitchFamily="2" charset="0"/>
                <a:ea typeface="Karla" pitchFamily="2" charset="0"/>
              </a:rPr>
              <a:t>Health economics in decision-making for IPFRs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12133"/>
            <a:ext cx="7162800" cy="4442979"/>
          </a:xfrm>
        </p:spPr>
        <p:txBody>
          <a:bodyPr>
            <a:normAutofit/>
          </a:bodyPr>
          <a:lstStyle/>
          <a:p>
            <a:r>
              <a:rPr lang="en-US" dirty="0">
                <a:latin typeface="Karla" pitchFamily="2" charset="0"/>
                <a:ea typeface="Karla" pitchFamily="2" charset="0"/>
              </a:rPr>
              <a:t>Why is the patient likely to gain a significant clinical benefit from the proposed intervention?</a:t>
            </a:r>
          </a:p>
          <a:p>
            <a:r>
              <a:rPr lang="en-US" dirty="0">
                <a:latin typeface="Karla" pitchFamily="2" charset="0"/>
                <a:ea typeface="Karla" pitchFamily="2" charset="0"/>
              </a:rPr>
              <a:t>Does the intervention for that particular patient represent </a:t>
            </a:r>
            <a:r>
              <a:rPr lang="en-US" sz="2800" b="1" dirty="0">
                <a:latin typeface="Karla" pitchFamily="2" charset="0"/>
                <a:ea typeface="Karla" pitchFamily="2" charset="0"/>
              </a:rPr>
              <a:t>value for money</a:t>
            </a:r>
            <a:r>
              <a:rPr lang="en-US" dirty="0">
                <a:latin typeface="Karla" pitchFamily="2" charset="0"/>
                <a:ea typeface="Karla" pitchFamily="2" charset="0"/>
              </a:rPr>
              <a:t>, compared with the alternative if the IPFR is declined? (i.e. is the incremental cost justified by the expected clinical benefits?)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60" t="23547" r="34814" b="24846"/>
          <a:stretch/>
        </p:blipFill>
        <p:spPr>
          <a:xfrm>
            <a:off x="8330049" y="1712133"/>
            <a:ext cx="2909456" cy="291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919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Making an economic case in IPFR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1983" y="3525960"/>
            <a:ext cx="10515600" cy="190836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No alternative? The up-front cost of the alternative is £0</a:t>
            </a:r>
          </a:p>
          <a:p>
            <a:pPr marL="0" indent="0">
              <a:buNone/>
            </a:pPr>
            <a:r>
              <a:rPr lang="en-GB" dirty="0"/>
              <a:t>Intervention cost - £0 = </a:t>
            </a:r>
          </a:p>
          <a:p>
            <a:pPr marL="0" indent="0">
              <a:buNone/>
            </a:pPr>
            <a:r>
              <a:rPr lang="en-GB" dirty="0"/>
              <a:t>Intervention cost -£300= smaller!</a:t>
            </a:r>
          </a:p>
          <a:p>
            <a:pPr marL="0" indent="0">
              <a:buNone/>
            </a:pPr>
            <a:r>
              <a:rPr lang="en-GB" dirty="0"/>
              <a:t>If the patient is receiving any type of care, list these costs.</a:t>
            </a:r>
          </a:p>
          <a:p>
            <a:pPr marL="0" indent="0">
              <a:buNone/>
            </a:pPr>
            <a:r>
              <a:rPr lang="en-GB" dirty="0"/>
              <a:t>No offset costs? Less likely that the intervention will save money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595" y="1308749"/>
            <a:ext cx="9010069" cy="13054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r="21483"/>
          <a:stretch/>
        </p:blipFill>
        <p:spPr>
          <a:xfrm>
            <a:off x="1214558" y="2614246"/>
            <a:ext cx="10004426" cy="91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494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2343" y="290504"/>
            <a:ext cx="10515600" cy="736562"/>
          </a:xfrm>
        </p:spPr>
        <p:txBody>
          <a:bodyPr/>
          <a:lstStyle/>
          <a:p>
            <a:r>
              <a:rPr lang="en-GB" dirty="0"/>
              <a:t>Communicating decisions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4125"/>
            <a:ext cx="10515600" cy="19083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Karla" pitchFamily="2" charset="0"/>
                <a:ea typeface="Karla" pitchFamily="2" charset="0"/>
              </a:rPr>
              <a:t>Do you have economic evidence?</a:t>
            </a:r>
          </a:p>
          <a:p>
            <a:pPr marL="0" indent="0">
              <a:buNone/>
            </a:pPr>
            <a:r>
              <a:rPr lang="en-GB" sz="2000" dirty="0">
                <a:latin typeface="Karla" pitchFamily="2" charset="0"/>
                <a:ea typeface="Karla" pitchFamily="2" charset="0"/>
              </a:rPr>
              <a:t>Over the long term, is the intervention likely to increase costs to the health board, compared with usual care for the patient?</a:t>
            </a:r>
          </a:p>
          <a:p>
            <a:pPr marL="0" indent="0">
              <a:buNone/>
            </a:pPr>
            <a:r>
              <a:rPr lang="en-GB" sz="2000" dirty="0">
                <a:latin typeface="Karla" pitchFamily="2" charset="0"/>
                <a:ea typeface="Karla" pitchFamily="2" charset="0"/>
              </a:rPr>
              <a:t>Over the long term, how much benefit (e.g. length of life and quality of life) is the patient likely to derive compared with usual care for the patient?</a:t>
            </a:r>
          </a:p>
          <a:p>
            <a:endParaRPr lang="en-GB" dirty="0">
              <a:latin typeface="Karla" pitchFamily="2" charset="0"/>
              <a:ea typeface="Karla" pitchFamily="2" charset="0"/>
            </a:endParaRPr>
          </a:p>
          <a:p>
            <a:endParaRPr lang="en-GB" dirty="0">
              <a:latin typeface="Karla" pitchFamily="2" charset="0"/>
              <a:ea typeface="Karla" pitchFamily="2" charset="0"/>
            </a:endParaRP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838200" y="2696307"/>
            <a:ext cx="9958754" cy="4456097"/>
            <a:chOff x="459372" y="1119083"/>
            <a:chExt cx="9640284" cy="4357378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4521901" y="1837828"/>
              <a:ext cx="0" cy="3315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4274634" y="1311729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8473703" y="3255259"/>
              <a:ext cx="940996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QALYs</a:t>
              </a: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4263276" y="4708841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9" name="Line 19"/>
            <p:cNvSpPr>
              <a:spLocks noChangeShapeType="1"/>
            </p:cNvSpPr>
            <p:nvPr/>
          </p:nvSpPr>
          <p:spPr bwMode="auto">
            <a:xfrm flipV="1">
              <a:off x="892527" y="3460631"/>
              <a:ext cx="73231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Rectangle 21"/>
            <p:cNvSpPr>
              <a:spLocks noChangeArrowheads="1"/>
            </p:cNvSpPr>
            <p:nvPr/>
          </p:nvSpPr>
          <p:spPr bwMode="auto">
            <a:xfrm>
              <a:off x="459372" y="2943548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1" name="Rectangle 17"/>
            <p:cNvSpPr>
              <a:spLocks noChangeArrowheads="1"/>
            </p:cNvSpPr>
            <p:nvPr/>
          </p:nvSpPr>
          <p:spPr bwMode="auto">
            <a:xfrm>
              <a:off x="994639" y="3510116"/>
              <a:ext cx="3367477" cy="144370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996108" y="1913077"/>
              <a:ext cx="3367548" cy="1437777"/>
            </a:xfrm>
            <a:prstGeom prst="rect">
              <a:avLst/>
            </a:prstGeom>
            <a:solidFill>
              <a:srgbClr val="C00000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Less effective and more costly</a:t>
              </a:r>
            </a:p>
          </p:txBody>
        </p:sp>
        <p:sp>
          <p:nvSpPr>
            <p:cNvPr id="13" name="Rectangle 17"/>
            <p:cNvSpPr>
              <a:spLocks noChangeArrowheads="1"/>
            </p:cNvSpPr>
            <p:nvPr/>
          </p:nvSpPr>
          <p:spPr bwMode="auto">
            <a:xfrm>
              <a:off x="4721039" y="3510115"/>
              <a:ext cx="3415265" cy="1443705"/>
            </a:xfrm>
            <a:prstGeom prst="rect">
              <a:avLst/>
            </a:prstGeom>
            <a:solidFill>
              <a:srgbClr val="0CB3B3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More effective and less costly</a:t>
              </a: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4721039" y="1935810"/>
              <a:ext cx="3398534" cy="144427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4155276" y="1119083"/>
              <a:ext cx="758299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</a:t>
              </a:r>
              <a:r>
                <a:rPr lang="en-GB" altLang="en-US" sz="1800" dirty="0"/>
                <a:t>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Cost</a:t>
              </a:r>
            </a:p>
          </p:txBody>
        </p:sp>
        <p:sp>
          <p:nvSpPr>
            <p:cNvPr id="16" name="Rectangle 20"/>
            <p:cNvSpPr>
              <a:spLocks noChangeArrowheads="1"/>
            </p:cNvSpPr>
            <p:nvPr/>
          </p:nvSpPr>
          <p:spPr bwMode="auto">
            <a:xfrm>
              <a:off x="8169517" y="3157773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17" name="Right Triangle 9"/>
            <p:cNvSpPr/>
            <p:nvPr/>
          </p:nvSpPr>
          <p:spPr>
            <a:xfrm rot="5400000">
              <a:off x="2096823" y="2688353"/>
              <a:ext cx="1440284" cy="3090649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9923" h="3090649">
                  <a:moveTo>
                    <a:pt x="0" y="0"/>
                  </a:moveTo>
                  <a:lnTo>
                    <a:pt x="1431047" y="9274"/>
                  </a:lnTo>
                  <a:cubicBezTo>
                    <a:pt x="1434005" y="1039432"/>
                    <a:pt x="1436965" y="2060491"/>
                    <a:pt x="1439923" y="30906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ight Triangle 9"/>
            <p:cNvSpPr/>
            <p:nvPr/>
          </p:nvSpPr>
          <p:spPr>
            <a:xfrm rot="16200000">
              <a:off x="2115150" y="2389357"/>
              <a:ext cx="1087028" cy="3317476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028" h="3317476">
                  <a:moveTo>
                    <a:pt x="0" y="0"/>
                  </a:moveTo>
                  <a:lnTo>
                    <a:pt x="1074080" y="4259"/>
                  </a:lnTo>
                  <a:cubicBezTo>
                    <a:pt x="1076880" y="1107147"/>
                    <a:pt x="1084228" y="2214588"/>
                    <a:pt x="1087028" y="33174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ight Triangle 9"/>
            <p:cNvSpPr/>
            <p:nvPr/>
          </p:nvSpPr>
          <p:spPr>
            <a:xfrm rot="5400000">
              <a:off x="5874820" y="1135352"/>
              <a:ext cx="1101077" cy="3379164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  <a:gd name="connsiteX0" fmla="*/ 0 w 1445534"/>
                <a:gd name="connsiteY0" fmla="*/ 0 h 3393579"/>
                <a:gd name="connsiteX1" fmla="*/ 1431047 w 1445534"/>
                <a:gd name="connsiteY1" fmla="*/ 9274 h 3393579"/>
                <a:gd name="connsiteX2" fmla="*/ 1445534 w 1445534"/>
                <a:gd name="connsiteY2" fmla="*/ 3393579 h 3393579"/>
                <a:gd name="connsiteX3" fmla="*/ 0 w 1445534"/>
                <a:gd name="connsiteY3" fmla="*/ 0 h 3393579"/>
                <a:gd name="connsiteX0" fmla="*/ 0 w 1064159"/>
                <a:gd name="connsiteY0" fmla="*/ 142191 h 3384305"/>
                <a:gd name="connsiteX1" fmla="*/ 1049672 w 1064159"/>
                <a:gd name="connsiteY1" fmla="*/ 0 h 3384305"/>
                <a:gd name="connsiteX2" fmla="*/ 1064159 w 1064159"/>
                <a:gd name="connsiteY2" fmla="*/ 3384305 h 3384305"/>
                <a:gd name="connsiteX3" fmla="*/ 0 w 1064159"/>
                <a:gd name="connsiteY3" fmla="*/ 142191 h 3384305"/>
                <a:gd name="connsiteX0" fmla="*/ 0 w 1109027"/>
                <a:gd name="connsiteY0" fmla="*/ 7556 h 3384305"/>
                <a:gd name="connsiteX1" fmla="*/ 1094540 w 1109027"/>
                <a:gd name="connsiteY1" fmla="*/ 0 h 3384305"/>
                <a:gd name="connsiteX2" fmla="*/ 1109027 w 1109027"/>
                <a:gd name="connsiteY2" fmla="*/ 3384305 h 3384305"/>
                <a:gd name="connsiteX3" fmla="*/ 0 w 1109027"/>
                <a:gd name="connsiteY3" fmla="*/ 7556 h 3384305"/>
                <a:gd name="connsiteX0" fmla="*/ 0 w 1109027"/>
                <a:gd name="connsiteY0" fmla="*/ 0 h 3376749"/>
                <a:gd name="connsiteX1" fmla="*/ 1004808 w 1109027"/>
                <a:gd name="connsiteY1" fmla="*/ 143909 h 3376749"/>
                <a:gd name="connsiteX2" fmla="*/ 1109027 w 1109027"/>
                <a:gd name="connsiteY2" fmla="*/ 3376749 h 3376749"/>
                <a:gd name="connsiteX3" fmla="*/ 0 w 1109027"/>
                <a:gd name="connsiteY3" fmla="*/ 0 h 3376749"/>
                <a:gd name="connsiteX0" fmla="*/ 0 w 1109027"/>
                <a:gd name="connsiteY0" fmla="*/ 13167 h 3389916"/>
                <a:gd name="connsiteX1" fmla="*/ 1100154 w 1109027"/>
                <a:gd name="connsiteY1" fmla="*/ 0 h 3389916"/>
                <a:gd name="connsiteX2" fmla="*/ 1109027 w 1109027"/>
                <a:gd name="connsiteY2" fmla="*/ 3389916 h 3389916"/>
                <a:gd name="connsiteX3" fmla="*/ 0 w 1109027"/>
                <a:gd name="connsiteY3" fmla="*/ 13167 h 3389916"/>
                <a:gd name="connsiteX0" fmla="*/ 0 w 1100498"/>
                <a:gd name="connsiteY0" fmla="*/ 13167 h 3259441"/>
                <a:gd name="connsiteX1" fmla="*/ 1100154 w 1100498"/>
                <a:gd name="connsiteY1" fmla="*/ 0 h 3259441"/>
                <a:gd name="connsiteX2" fmla="*/ 1088935 w 1100498"/>
                <a:gd name="connsiteY2" fmla="*/ 3259441 h 3259441"/>
                <a:gd name="connsiteX3" fmla="*/ 0 w 1100498"/>
                <a:gd name="connsiteY3" fmla="*/ 13167 h 3259441"/>
                <a:gd name="connsiteX0" fmla="*/ 0 w 1100892"/>
                <a:gd name="connsiteY0" fmla="*/ 13167 h 3379879"/>
                <a:gd name="connsiteX1" fmla="*/ 1100154 w 1100892"/>
                <a:gd name="connsiteY1" fmla="*/ 0 h 3379879"/>
                <a:gd name="connsiteX2" fmla="*/ 1098983 w 1100892"/>
                <a:gd name="connsiteY2" fmla="*/ 3379879 h 3379879"/>
                <a:gd name="connsiteX3" fmla="*/ 0 w 1100892"/>
                <a:gd name="connsiteY3" fmla="*/ 13167 h 3379879"/>
                <a:gd name="connsiteX0" fmla="*/ 0 w 1100623"/>
                <a:gd name="connsiteY0" fmla="*/ 13167 h 3344750"/>
                <a:gd name="connsiteX1" fmla="*/ 1100154 w 1100623"/>
                <a:gd name="connsiteY1" fmla="*/ 0 h 3344750"/>
                <a:gd name="connsiteX2" fmla="*/ 1093963 w 1100623"/>
                <a:gd name="connsiteY2" fmla="*/ 3344750 h 3344750"/>
                <a:gd name="connsiteX3" fmla="*/ 0 w 1100623"/>
                <a:gd name="connsiteY3" fmla="*/ 13167 h 3344750"/>
                <a:gd name="connsiteX0" fmla="*/ 0 w 1101581"/>
                <a:gd name="connsiteY0" fmla="*/ 13167 h 3257223"/>
                <a:gd name="connsiteX1" fmla="*/ 1100154 w 1101581"/>
                <a:gd name="connsiteY1" fmla="*/ 0 h 3257223"/>
                <a:gd name="connsiteX2" fmla="*/ 1101581 w 1101581"/>
                <a:gd name="connsiteY2" fmla="*/ 3257223 h 3257223"/>
                <a:gd name="connsiteX3" fmla="*/ 0 w 1101581"/>
                <a:gd name="connsiteY3" fmla="*/ 13167 h 325722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394222"/>
                <a:gd name="connsiteX1" fmla="*/ 1100154 w 1101581"/>
                <a:gd name="connsiteY1" fmla="*/ 0 h 3394222"/>
                <a:gd name="connsiteX2" fmla="*/ 1101581 w 1101581"/>
                <a:gd name="connsiteY2" fmla="*/ 3394222 h 3394222"/>
                <a:gd name="connsiteX3" fmla="*/ 0 w 1101581"/>
                <a:gd name="connsiteY3" fmla="*/ 13167 h 3394222"/>
                <a:gd name="connsiteX0" fmla="*/ 0 w 1100802"/>
                <a:gd name="connsiteY0" fmla="*/ 13167 h 3375194"/>
                <a:gd name="connsiteX1" fmla="*/ 1100154 w 1100802"/>
                <a:gd name="connsiteY1" fmla="*/ 0 h 3375194"/>
                <a:gd name="connsiteX2" fmla="*/ 1097772 w 1100802"/>
                <a:gd name="connsiteY2" fmla="*/ 3375194 h 3375194"/>
                <a:gd name="connsiteX3" fmla="*/ 0 w 1100802"/>
                <a:gd name="connsiteY3" fmla="*/ 13167 h 337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0802" h="3375194">
                  <a:moveTo>
                    <a:pt x="0" y="13167"/>
                  </a:moveTo>
                  <a:lnTo>
                    <a:pt x="1100154" y="0"/>
                  </a:lnTo>
                  <a:cubicBezTo>
                    <a:pt x="1103112" y="1030158"/>
                    <a:pt x="1094814" y="2345036"/>
                    <a:pt x="1097772" y="3375194"/>
                  </a:cubicBezTo>
                  <a:lnTo>
                    <a:pt x="0" y="13167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ight Triangle 9"/>
            <p:cNvSpPr/>
            <p:nvPr/>
          </p:nvSpPr>
          <p:spPr>
            <a:xfrm rot="16200000">
              <a:off x="5534822" y="1125021"/>
              <a:ext cx="1413603" cy="3031867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388479"/>
                <a:gd name="connsiteY0" fmla="*/ 5790 h 3313217"/>
                <a:gd name="connsiteX1" fmla="*/ 1375531 w 1388479"/>
                <a:gd name="connsiteY1" fmla="*/ 0 h 3313217"/>
                <a:gd name="connsiteX2" fmla="*/ 1388479 w 1388479"/>
                <a:gd name="connsiteY2" fmla="*/ 3313217 h 3313217"/>
                <a:gd name="connsiteX3" fmla="*/ 0 w 1388479"/>
                <a:gd name="connsiteY3" fmla="*/ 5790 h 3313217"/>
                <a:gd name="connsiteX0" fmla="*/ 0 w 1398528"/>
                <a:gd name="connsiteY0" fmla="*/ 5790 h 3031863"/>
                <a:gd name="connsiteX1" fmla="*/ 1375531 w 1398528"/>
                <a:gd name="connsiteY1" fmla="*/ 0 h 3031863"/>
                <a:gd name="connsiteX2" fmla="*/ 1398528 w 1398528"/>
                <a:gd name="connsiteY2" fmla="*/ 3031863 h 3031863"/>
                <a:gd name="connsiteX3" fmla="*/ 0 w 1398528"/>
                <a:gd name="connsiteY3" fmla="*/ 5790 h 3031863"/>
                <a:gd name="connsiteX0" fmla="*/ 0 w 1375831"/>
                <a:gd name="connsiteY0" fmla="*/ 5790 h 2655053"/>
                <a:gd name="connsiteX1" fmla="*/ 1375531 w 1375831"/>
                <a:gd name="connsiteY1" fmla="*/ 0 h 2655053"/>
                <a:gd name="connsiteX2" fmla="*/ 1363361 w 1375831"/>
                <a:gd name="connsiteY2" fmla="*/ 2655053 h 2655053"/>
                <a:gd name="connsiteX3" fmla="*/ 0 w 1375831"/>
                <a:gd name="connsiteY3" fmla="*/ 5790 h 2655053"/>
                <a:gd name="connsiteX0" fmla="*/ 0 w 1413603"/>
                <a:gd name="connsiteY0" fmla="*/ 5790 h 3036891"/>
                <a:gd name="connsiteX1" fmla="*/ 1375531 w 1413603"/>
                <a:gd name="connsiteY1" fmla="*/ 0 h 3036891"/>
                <a:gd name="connsiteX2" fmla="*/ 1413603 w 1413603"/>
                <a:gd name="connsiteY2" fmla="*/ 3036891 h 3036891"/>
                <a:gd name="connsiteX3" fmla="*/ 0 w 1413603"/>
                <a:gd name="connsiteY3" fmla="*/ 5790 h 3036891"/>
                <a:gd name="connsiteX0" fmla="*/ 0 w 1413603"/>
                <a:gd name="connsiteY0" fmla="*/ 766 h 3031867"/>
                <a:gd name="connsiteX1" fmla="*/ 1405676 w 1413603"/>
                <a:gd name="connsiteY1" fmla="*/ 0 h 3031867"/>
                <a:gd name="connsiteX2" fmla="*/ 1413603 w 1413603"/>
                <a:gd name="connsiteY2" fmla="*/ 3031867 h 3031867"/>
                <a:gd name="connsiteX3" fmla="*/ 0 w 1413603"/>
                <a:gd name="connsiteY3" fmla="*/ 766 h 303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3603" h="3031867">
                  <a:moveTo>
                    <a:pt x="0" y="766"/>
                  </a:moveTo>
                  <a:lnTo>
                    <a:pt x="1405676" y="0"/>
                  </a:lnTo>
                  <a:cubicBezTo>
                    <a:pt x="1408476" y="1102888"/>
                    <a:pt x="1410803" y="1928979"/>
                    <a:pt x="1413603" y="3031867"/>
                  </a:cubicBezTo>
                  <a:lnTo>
                    <a:pt x="0" y="766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1" name="Straight Connector 20"/>
            <p:cNvCxnSpPr/>
            <p:nvPr/>
          </p:nvCxnSpPr>
          <p:spPr>
            <a:xfrm flipV="1">
              <a:off x="994639" y="2266366"/>
              <a:ext cx="7124934" cy="2315575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endCxn id="20" idx="2"/>
            </p:cNvCxnSpPr>
            <p:nvPr/>
          </p:nvCxnSpPr>
          <p:spPr>
            <a:xfrm flipV="1">
              <a:off x="1264845" y="1934153"/>
              <a:ext cx="6492712" cy="3019670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613465" y="4419250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250332" y="2924359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006467" y="3553145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750427" y="1988564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86698" y="2103356"/>
              <a:ext cx="20129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8C8D"/>
                  </a:solidFill>
                </a:rPr>
                <a:t>£20,000 per QALY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474143" y="1589581"/>
              <a:ext cx="20129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8C8D"/>
                  </a:solidFill>
                </a:rPr>
                <a:t>£30,000 per QALY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9079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Communicating decisions: Yes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0312" y="1872077"/>
            <a:ext cx="3163098" cy="25274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latin typeface="Karla" pitchFamily="2" charset="0"/>
                <a:ea typeface="Karla" pitchFamily="2" charset="0"/>
              </a:rPr>
              <a:t>Where does the intervention fit?</a:t>
            </a:r>
          </a:p>
          <a:p>
            <a:pPr marL="0" indent="0">
              <a:buNone/>
            </a:pPr>
            <a:endParaRPr lang="en-GB" dirty="0">
              <a:latin typeface="Karla" pitchFamily="2" charset="0"/>
              <a:ea typeface="Karla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973410" y="1104957"/>
            <a:ext cx="7307210" cy="3090588"/>
            <a:chOff x="459372" y="1311729"/>
            <a:chExt cx="8912893" cy="4164732"/>
          </a:xfrm>
        </p:grpSpPr>
        <p:sp>
          <p:nvSpPr>
            <p:cNvPr id="6" name="Line 3"/>
            <p:cNvSpPr>
              <a:spLocks noChangeShapeType="1"/>
            </p:cNvSpPr>
            <p:nvPr/>
          </p:nvSpPr>
          <p:spPr bwMode="auto">
            <a:xfrm>
              <a:off x="4521901" y="1837828"/>
              <a:ext cx="0" cy="33153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4274634" y="1311729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8431268" y="3707416"/>
              <a:ext cx="940997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QALYs</a:t>
              </a: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4263276" y="4708841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0" name="Line 19"/>
            <p:cNvSpPr>
              <a:spLocks noChangeShapeType="1"/>
            </p:cNvSpPr>
            <p:nvPr/>
          </p:nvSpPr>
          <p:spPr bwMode="auto">
            <a:xfrm flipV="1">
              <a:off x="892527" y="3460631"/>
              <a:ext cx="73231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459372" y="2943548"/>
              <a:ext cx="483614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_</a:t>
              </a: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994639" y="3510116"/>
              <a:ext cx="3367477" cy="144370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996108" y="1913077"/>
              <a:ext cx="3367548" cy="1437777"/>
            </a:xfrm>
            <a:prstGeom prst="rect">
              <a:avLst/>
            </a:prstGeom>
            <a:solidFill>
              <a:srgbClr val="C00000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Less effective and more costly</a:t>
              </a: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4721039" y="3510115"/>
              <a:ext cx="3415265" cy="1443705"/>
            </a:xfrm>
            <a:prstGeom prst="rect">
              <a:avLst/>
            </a:prstGeom>
            <a:solidFill>
              <a:srgbClr val="0CB3B3"/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bg1"/>
                  </a:solidFill>
                  <a:ea typeface="+mn-ea"/>
                  <a:cs typeface="Arial" charset="0"/>
                </a:rPr>
                <a:t>More effective and less costly</a:t>
              </a: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4721039" y="1935810"/>
              <a:ext cx="3398534" cy="1444274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 algn="ctr">
                <a:defRPr/>
              </a:pPr>
              <a:endParaRPr lang="en-US" dirty="0">
                <a:ea typeface="+mn-ea"/>
                <a:cs typeface="Arial" charset="0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4927427" y="1326245"/>
              <a:ext cx="758299" cy="33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800" b="1" dirty="0"/>
                <a:t>Δ</a:t>
              </a:r>
              <a:r>
                <a:rPr lang="en-GB" altLang="en-US" sz="1800" dirty="0"/>
                <a:t> </a:t>
              </a:r>
              <a:r>
                <a:rPr lang="en-GB" altLang="en-US" sz="18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Cost</a:t>
              </a:r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8169517" y="3157773"/>
              <a:ext cx="519585" cy="76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4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2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2000"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itchFamily="34" charset="0"/>
                <a:buChar char="•"/>
                <a:defRPr>
                  <a:solidFill>
                    <a:schemeClr val="tx2"/>
                  </a:solidFill>
                  <a:latin typeface="Arial Narrow" pitchFamily="34" charset="0"/>
                  <a:ea typeface="ＭＳ Ｐゴシック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3200" b="1" dirty="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18" name="Right Triangle 9"/>
            <p:cNvSpPr/>
            <p:nvPr/>
          </p:nvSpPr>
          <p:spPr>
            <a:xfrm rot="5400000">
              <a:off x="2096823" y="2688353"/>
              <a:ext cx="1440284" cy="3090649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9923" h="3090649">
                  <a:moveTo>
                    <a:pt x="0" y="0"/>
                  </a:moveTo>
                  <a:lnTo>
                    <a:pt x="1431047" y="9274"/>
                  </a:lnTo>
                  <a:cubicBezTo>
                    <a:pt x="1434005" y="1039432"/>
                    <a:pt x="1436965" y="2060491"/>
                    <a:pt x="1439923" y="30906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ight Triangle 9"/>
            <p:cNvSpPr/>
            <p:nvPr/>
          </p:nvSpPr>
          <p:spPr>
            <a:xfrm rot="16200000">
              <a:off x="2115150" y="2389357"/>
              <a:ext cx="1087028" cy="3317476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7028" h="3317476">
                  <a:moveTo>
                    <a:pt x="0" y="0"/>
                  </a:moveTo>
                  <a:lnTo>
                    <a:pt x="1074080" y="4259"/>
                  </a:lnTo>
                  <a:cubicBezTo>
                    <a:pt x="1076880" y="1107147"/>
                    <a:pt x="1084228" y="2214588"/>
                    <a:pt x="1087028" y="33174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ight Triangle 9"/>
            <p:cNvSpPr/>
            <p:nvPr/>
          </p:nvSpPr>
          <p:spPr>
            <a:xfrm rot="5400000">
              <a:off x="5874820" y="1135352"/>
              <a:ext cx="1101077" cy="3379164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194667"/>
                <a:gd name="connsiteY0" fmla="*/ 35436 h 3058629"/>
                <a:gd name="connsiteX1" fmla="*/ 1176693 w 1194667"/>
                <a:gd name="connsiteY1" fmla="*/ 0 h 3058629"/>
                <a:gd name="connsiteX2" fmla="*/ 1194667 w 1194667"/>
                <a:gd name="connsiteY2" fmla="*/ 3058629 h 3058629"/>
                <a:gd name="connsiteX3" fmla="*/ 0 w 1194667"/>
                <a:gd name="connsiteY3" fmla="*/ 35436 h 3058629"/>
                <a:gd name="connsiteX0" fmla="*/ 0 w 1394834"/>
                <a:gd name="connsiteY0" fmla="*/ 0 h 3064136"/>
                <a:gd name="connsiteX1" fmla="*/ 1376860 w 1394834"/>
                <a:gd name="connsiteY1" fmla="*/ 5507 h 3064136"/>
                <a:gd name="connsiteX2" fmla="*/ 1394834 w 1394834"/>
                <a:gd name="connsiteY2" fmla="*/ 3064136 h 3064136"/>
                <a:gd name="connsiteX3" fmla="*/ 0 w 1394834"/>
                <a:gd name="connsiteY3" fmla="*/ 0 h 3064136"/>
                <a:gd name="connsiteX0" fmla="*/ 0 w 1490368"/>
                <a:gd name="connsiteY0" fmla="*/ 0 h 3014094"/>
                <a:gd name="connsiteX1" fmla="*/ 1376860 w 1490368"/>
                <a:gd name="connsiteY1" fmla="*/ 5507 h 3014094"/>
                <a:gd name="connsiteX2" fmla="*/ 1490368 w 1490368"/>
                <a:gd name="connsiteY2" fmla="*/ 3014094 h 3014094"/>
                <a:gd name="connsiteX3" fmla="*/ 0 w 1490368"/>
                <a:gd name="connsiteY3" fmla="*/ 0 h 3014094"/>
                <a:gd name="connsiteX0" fmla="*/ 0 w 1431228"/>
                <a:gd name="connsiteY0" fmla="*/ 0 h 3095981"/>
                <a:gd name="connsiteX1" fmla="*/ 1376860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3 w 1431228"/>
                <a:gd name="connsiteY1" fmla="*/ 5507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326818 w 1431228"/>
                <a:gd name="connsiteY1" fmla="*/ 91943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431228"/>
                <a:gd name="connsiteY0" fmla="*/ 0 h 3095981"/>
                <a:gd name="connsiteX1" fmla="*/ 1422352 w 1431228"/>
                <a:gd name="connsiteY1" fmla="*/ 14606 h 3095981"/>
                <a:gd name="connsiteX2" fmla="*/ 1431228 w 1431228"/>
                <a:gd name="connsiteY2" fmla="*/ 3095981 h 3095981"/>
                <a:gd name="connsiteX3" fmla="*/ 0 w 1431228"/>
                <a:gd name="connsiteY3" fmla="*/ 0 h 3095981"/>
                <a:gd name="connsiteX0" fmla="*/ 0 w 1299296"/>
                <a:gd name="connsiteY0" fmla="*/ 8140 h 3081375"/>
                <a:gd name="connsiteX1" fmla="*/ 1290420 w 1299296"/>
                <a:gd name="connsiteY1" fmla="*/ 0 h 3081375"/>
                <a:gd name="connsiteX2" fmla="*/ 1299296 w 1299296"/>
                <a:gd name="connsiteY2" fmla="*/ 3081375 h 3081375"/>
                <a:gd name="connsiteX3" fmla="*/ 0 w 1299296"/>
                <a:gd name="connsiteY3" fmla="*/ 8140 h 3081375"/>
                <a:gd name="connsiteX0" fmla="*/ 0 w 1435772"/>
                <a:gd name="connsiteY0" fmla="*/ 0 h 3082335"/>
                <a:gd name="connsiteX1" fmla="*/ 1426896 w 1435772"/>
                <a:gd name="connsiteY1" fmla="*/ 960 h 3082335"/>
                <a:gd name="connsiteX2" fmla="*/ 1435772 w 1435772"/>
                <a:gd name="connsiteY2" fmla="*/ 3082335 h 3082335"/>
                <a:gd name="connsiteX3" fmla="*/ 0 w 1435772"/>
                <a:gd name="connsiteY3" fmla="*/ 0 h 3082335"/>
                <a:gd name="connsiteX0" fmla="*/ 0 w 1381736"/>
                <a:gd name="connsiteY0" fmla="*/ 19821 h 3081375"/>
                <a:gd name="connsiteX1" fmla="*/ 1372860 w 1381736"/>
                <a:gd name="connsiteY1" fmla="*/ 0 h 3081375"/>
                <a:gd name="connsiteX2" fmla="*/ 1381736 w 1381736"/>
                <a:gd name="connsiteY2" fmla="*/ 3081375 h 3081375"/>
                <a:gd name="connsiteX3" fmla="*/ 0 w 1381736"/>
                <a:gd name="connsiteY3" fmla="*/ 19821 h 3081375"/>
                <a:gd name="connsiteX0" fmla="*/ 0 w 1439923"/>
                <a:gd name="connsiteY0" fmla="*/ 0 h 3090649"/>
                <a:gd name="connsiteX1" fmla="*/ 1431047 w 1439923"/>
                <a:gd name="connsiteY1" fmla="*/ 9274 h 3090649"/>
                <a:gd name="connsiteX2" fmla="*/ 1439923 w 1439923"/>
                <a:gd name="connsiteY2" fmla="*/ 3090649 h 3090649"/>
                <a:gd name="connsiteX3" fmla="*/ 0 w 1439923"/>
                <a:gd name="connsiteY3" fmla="*/ 0 h 3090649"/>
                <a:gd name="connsiteX0" fmla="*/ 0 w 1445534"/>
                <a:gd name="connsiteY0" fmla="*/ 0 h 3393579"/>
                <a:gd name="connsiteX1" fmla="*/ 1431047 w 1445534"/>
                <a:gd name="connsiteY1" fmla="*/ 9274 h 3393579"/>
                <a:gd name="connsiteX2" fmla="*/ 1445534 w 1445534"/>
                <a:gd name="connsiteY2" fmla="*/ 3393579 h 3393579"/>
                <a:gd name="connsiteX3" fmla="*/ 0 w 1445534"/>
                <a:gd name="connsiteY3" fmla="*/ 0 h 3393579"/>
                <a:gd name="connsiteX0" fmla="*/ 0 w 1064159"/>
                <a:gd name="connsiteY0" fmla="*/ 142191 h 3384305"/>
                <a:gd name="connsiteX1" fmla="*/ 1049672 w 1064159"/>
                <a:gd name="connsiteY1" fmla="*/ 0 h 3384305"/>
                <a:gd name="connsiteX2" fmla="*/ 1064159 w 1064159"/>
                <a:gd name="connsiteY2" fmla="*/ 3384305 h 3384305"/>
                <a:gd name="connsiteX3" fmla="*/ 0 w 1064159"/>
                <a:gd name="connsiteY3" fmla="*/ 142191 h 3384305"/>
                <a:gd name="connsiteX0" fmla="*/ 0 w 1109027"/>
                <a:gd name="connsiteY0" fmla="*/ 7556 h 3384305"/>
                <a:gd name="connsiteX1" fmla="*/ 1094540 w 1109027"/>
                <a:gd name="connsiteY1" fmla="*/ 0 h 3384305"/>
                <a:gd name="connsiteX2" fmla="*/ 1109027 w 1109027"/>
                <a:gd name="connsiteY2" fmla="*/ 3384305 h 3384305"/>
                <a:gd name="connsiteX3" fmla="*/ 0 w 1109027"/>
                <a:gd name="connsiteY3" fmla="*/ 7556 h 3384305"/>
                <a:gd name="connsiteX0" fmla="*/ 0 w 1109027"/>
                <a:gd name="connsiteY0" fmla="*/ 0 h 3376749"/>
                <a:gd name="connsiteX1" fmla="*/ 1004808 w 1109027"/>
                <a:gd name="connsiteY1" fmla="*/ 143909 h 3376749"/>
                <a:gd name="connsiteX2" fmla="*/ 1109027 w 1109027"/>
                <a:gd name="connsiteY2" fmla="*/ 3376749 h 3376749"/>
                <a:gd name="connsiteX3" fmla="*/ 0 w 1109027"/>
                <a:gd name="connsiteY3" fmla="*/ 0 h 3376749"/>
                <a:gd name="connsiteX0" fmla="*/ 0 w 1109027"/>
                <a:gd name="connsiteY0" fmla="*/ 13167 h 3389916"/>
                <a:gd name="connsiteX1" fmla="*/ 1100154 w 1109027"/>
                <a:gd name="connsiteY1" fmla="*/ 0 h 3389916"/>
                <a:gd name="connsiteX2" fmla="*/ 1109027 w 1109027"/>
                <a:gd name="connsiteY2" fmla="*/ 3389916 h 3389916"/>
                <a:gd name="connsiteX3" fmla="*/ 0 w 1109027"/>
                <a:gd name="connsiteY3" fmla="*/ 13167 h 3389916"/>
                <a:gd name="connsiteX0" fmla="*/ 0 w 1100498"/>
                <a:gd name="connsiteY0" fmla="*/ 13167 h 3259441"/>
                <a:gd name="connsiteX1" fmla="*/ 1100154 w 1100498"/>
                <a:gd name="connsiteY1" fmla="*/ 0 h 3259441"/>
                <a:gd name="connsiteX2" fmla="*/ 1088935 w 1100498"/>
                <a:gd name="connsiteY2" fmla="*/ 3259441 h 3259441"/>
                <a:gd name="connsiteX3" fmla="*/ 0 w 1100498"/>
                <a:gd name="connsiteY3" fmla="*/ 13167 h 3259441"/>
                <a:gd name="connsiteX0" fmla="*/ 0 w 1100892"/>
                <a:gd name="connsiteY0" fmla="*/ 13167 h 3379879"/>
                <a:gd name="connsiteX1" fmla="*/ 1100154 w 1100892"/>
                <a:gd name="connsiteY1" fmla="*/ 0 h 3379879"/>
                <a:gd name="connsiteX2" fmla="*/ 1098983 w 1100892"/>
                <a:gd name="connsiteY2" fmla="*/ 3379879 h 3379879"/>
                <a:gd name="connsiteX3" fmla="*/ 0 w 1100892"/>
                <a:gd name="connsiteY3" fmla="*/ 13167 h 3379879"/>
                <a:gd name="connsiteX0" fmla="*/ 0 w 1100623"/>
                <a:gd name="connsiteY0" fmla="*/ 13167 h 3344750"/>
                <a:gd name="connsiteX1" fmla="*/ 1100154 w 1100623"/>
                <a:gd name="connsiteY1" fmla="*/ 0 h 3344750"/>
                <a:gd name="connsiteX2" fmla="*/ 1093963 w 1100623"/>
                <a:gd name="connsiteY2" fmla="*/ 3344750 h 3344750"/>
                <a:gd name="connsiteX3" fmla="*/ 0 w 1100623"/>
                <a:gd name="connsiteY3" fmla="*/ 13167 h 3344750"/>
                <a:gd name="connsiteX0" fmla="*/ 0 w 1101581"/>
                <a:gd name="connsiteY0" fmla="*/ 13167 h 3257223"/>
                <a:gd name="connsiteX1" fmla="*/ 1100154 w 1101581"/>
                <a:gd name="connsiteY1" fmla="*/ 0 h 3257223"/>
                <a:gd name="connsiteX2" fmla="*/ 1101581 w 1101581"/>
                <a:gd name="connsiteY2" fmla="*/ 3257223 h 3257223"/>
                <a:gd name="connsiteX3" fmla="*/ 0 w 1101581"/>
                <a:gd name="connsiteY3" fmla="*/ 13167 h 325722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401833"/>
                <a:gd name="connsiteX1" fmla="*/ 1100154 w 1101581"/>
                <a:gd name="connsiteY1" fmla="*/ 0 h 3401833"/>
                <a:gd name="connsiteX2" fmla="*/ 1101581 w 1101581"/>
                <a:gd name="connsiteY2" fmla="*/ 3401833 h 3401833"/>
                <a:gd name="connsiteX3" fmla="*/ 0 w 1101581"/>
                <a:gd name="connsiteY3" fmla="*/ 13167 h 3401833"/>
                <a:gd name="connsiteX0" fmla="*/ 0 w 1101581"/>
                <a:gd name="connsiteY0" fmla="*/ 13167 h 3394222"/>
                <a:gd name="connsiteX1" fmla="*/ 1100154 w 1101581"/>
                <a:gd name="connsiteY1" fmla="*/ 0 h 3394222"/>
                <a:gd name="connsiteX2" fmla="*/ 1101581 w 1101581"/>
                <a:gd name="connsiteY2" fmla="*/ 3394222 h 3394222"/>
                <a:gd name="connsiteX3" fmla="*/ 0 w 1101581"/>
                <a:gd name="connsiteY3" fmla="*/ 13167 h 3394222"/>
                <a:gd name="connsiteX0" fmla="*/ 0 w 1100802"/>
                <a:gd name="connsiteY0" fmla="*/ 13167 h 3375194"/>
                <a:gd name="connsiteX1" fmla="*/ 1100154 w 1100802"/>
                <a:gd name="connsiteY1" fmla="*/ 0 h 3375194"/>
                <a:gd name="connsiteX2" fmla="*/ 1097772 w 1100802"/>
                <a:gd name="connsiteY2" fmla="*/ 3375194 h 3375194"/>
                <a:gd name="connsiteX3" fmla="*/ 0 w 1100802"/>
                <a:gd name="connsiteY3" fmla="*/ 13167 h 337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0802" h="3375194">
                  <a:moveTo>
                    <a:pt x="0" y="13167"/>
                  </a:moveTo>
                  <a:lnTo>
                    <a:pt x="1100154" y="0"/>
                  </a:lnTo>
                  <a:cubicBezTo>
                    <a:pt x="1103112" y="1030158"/>
                    <a:pt x="1094814" y="2345036"/>
                    <a:pt x="1097772" y="3375194"/>
                  </a:cubicBezTo>
                  <a:lnTo>
                    <a:pt x="0" y="13167"/>
                  </a:lnTo>
                  <a:close/>
                </a:path>
              </a:pathLst>
            </a:custGeom>
            <a:solidFill>
              <a:srgbClr val="0CB3B3"/>
            </a:solidFill>
            <a:ln>
              <a:solidFill>
                <a:srgbClr val="0CB3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ight Triangle 9"/>
            <p:cNvSpPr/>
            <p:nvPr/>
          </p:nvSpPr>
          <p:spPr>
            <a:xfrm rot="16200000">
              <a:off x="5534822" y="1125021"/>
              <a:ext cx="1413603" cy="3031867"/>
            </a:xfrm>
            <a:custGeom>
              <a:avLst/>
              <a:gdLst>
                <a:gd name="connsiteX0" fmla="*/ 0 w 556237"/>
                <a:gd name="connsiteY0" fmla="*/ 368281 h 368281"/>
                <a:gd name="connsiteX1" fmla="*/ 0 w 556237"/>
                <a:gd name="connsiteY1" fmla="*/ 0 h 368281"/>
                <a:gd name="connsiteX2" fmla="*/ 556237 w 556237"/>
                <a:gd name="connsiteY2" fmla="*/ 368281 h 368281"/>
                <a:gd name="connsiteX3" fmla="*/ 0 w 556237"/>
                <a:gd name="connsiteY3" fmla="*/ 368281 h 368281"/>
                <a:gd name="connsiteX0" fmla="*/ 0 w 566176"/>
                <a:gd name="connsiteY0" fmla="*/ 0 h 636104"/>
                <a:gd name="connsiteX1" fmla="*/ 9939 w 566176"/>
                <a:gd name="connsiteY1" fmla="*/ 267823 h 636104"/>
                <a:gd name="connsiteX2" fmla="*/ 566176 w 566176"/>
                <a:gd name="connsiteY2" fmla="*/ 636104 h 636104"/>
                <a:gd name="connsiteX3" fmla="*/ 0 w 566176"/>
                <a:gd name="connsiteY3" fmla="*/ 0 h 636104"/>
                <a:gd name="connsiteX0" fmla="*/ 0 w 566176"/>
                <a:gd name="connsiteY0" fmla="*/ 0 h 645510"/>
                <a:gd name="connsiteX1" fmla="*/ 19878 w 566176"/>
                <a:gd name="connsiteY1" fmla="*/ 645510 h 645510"/>
                <a:gd name="connsiteX2" fmla="*/ 566176 w 566176"/>
                <a:gd name="connsiteY2" fmla="*/ 636104 h 645510"/>
                <a:gd name="connsiteX3" fmla="*/ 0 w 566176"/>
                <a:gd name="connsiteY3" fmla="*/ 0 h 645510"/>
                <a:gd name="connsiteX0" fmla="*/ 0 w 1023376"/>
                <a:gd name="connsiteY0" fmla="*/ 0 h 645510"/>
                <a:gd name="connsiteX1" fmla="*/ 19878 w 1023376"/>
                <a:gd name="connsiteY1" fmla="*/ 645510 h 645510"/>
                <a:gd name="connsiteX2" fmla="*/ 1023376 w 1023376"/>
                <a:gd name="connsiteY2" fmla="*/ 556591 h 645510"/>
                <a:gd name="connsiteX3" fmla="*/ 0 w 1023376"/>
                <a:gd name="connsiteY3" fmla="*/ 0 h 645510"/>
                <a:gd name="connsiteX0" fmla="*/ 0 w 1063487"/>
                <a:gd name="connsiteY0" fmla="*/ 0 h 556591"/>
                <a:gd name="connsiteX1" fmla="*/ 1063487 w 1063487"/>
                <a:gd name="connsiteY1" fmla="*/ 9405 h 556591"/>
                <a:gd name="connsiteX2" fmla="*/ 1023376 w 1063487"/>
                <a:gd name="connsiteY2" fmla="*/ 556591 h 556591"/>
                <a:gd name="connsiteX3" fmla="*/ 0 w 1063487"/>
                <a:gd name="connsiteY3" fmla="*/ 0 h 556591"/>
                <a:gd name="connsiteX0" fmla="*/ 0 w 1063487"/>
                <a:gd name="connsiteY0" fmla="*/ 0 h 3039267"/>
                <a:gd name="connsiteX1" fmla="*/ 1063487 w 1063487"/>
                <a:gd name="connsiteY1" fmla="*/ 9405 h 3039267"/>
                <a:gd name="connsiteX2" fmla="*/ 746511 w 1063487"/>
                <a:gd name="connsiteY2" fmla="*/ 3039267 h 3039267"/>
                <a:gd name="connsiteX3" fmla="*/ 0 w 1063487"/>
                <a:gd name="connsiteY3" fmla="*/ 0 h 3039267"/>
                <a:gd name="connsiteX0" fmla="*/ 0 w 908959"/>
                <a:gd name="connsiteY0" fmla="*/ 238730 h 3277997"/>
                <a:gd name="connsiteX1" fmla="*/ 908959 w 908959"/>
                <a:gd name="connsiteY1" fmla="*/ 0 h 3277997"/>
                <a:gd name="connsiteX2" fmla="*/ 746511 w 908959"/>
                <a:gd name="connsiteY2" fmla="*/ 3277997 h 3277997"/>
                <a:gd name="connsiteX3" fmla="*/ 0 w 908959"/>
                <a:gd name="connsiteY3" fmla="*/ 238730 h 3277997"/>
                <a:gd name="connsiteX0" fmla="*/ 0 w 908959"/>
                <a:gd name="connsiteY0" fmla="*/ 238730 h 3376036"/>
                <a:gd name="connsiteX1" fmla="*/ 908959 w 908959"/>
                <a:gd name="connsiteY1" fmla="*/ 0 h 3376036"/>
                <a:gd name="connsiteX2" fmla="*/ 720776 w 908959"/>
                <a:gd name="connsiteY2" fmla="*/ 3376036 h 3376036"/>
                <a:gd name="connsiteX3" fmla="*/ 0 w 908959"/>
                <a:gd name="connsiteY3" fmla="*/ 238730 h 3376036"/>
                <a:gd name="connsiteX0" fmla="*/ 0 w 923405"/>
                <a:gd name="connsiteY0" fmla="*/ 0 h 3397037"/>
                <a:gd name="connsiteX1" fmla="*/ 923405 w 923405"/>
                <a:gd name="connsiteY1" fmla="*/ 21001 h 3397037"/>
                <a:gd name="connsiteX2" fmla="*/ 735222 w 923405"/>
                <a:gd name="connsiteY2" fmla="*/ 3397037 h 3397037"/>
                <a:gd name="connsiteX3" fmla="*/ 0 w 923405"/>
                <a:gd name="connsiteY3" fmla="*/ 0 h 3397037"/>
                <a:gd name="connsiteX0" fmla="*/ 0 w 933345"/>
                <a:gd name="connsiteY0" fmla="*/ 0 h 3397037"/>
                <a:gd name="connsiteX1" fmla="*/ 933345 w 933345"/>
                <a:gd name="connsiteY1" fmla="*/ 30940 h 3397037"/>
                <a:gd name="connsiteX2" fmla="*/ 735222 w 933345"/>
                <a:gd name="connsiteY2" fmla="*/ 3397037 h 3397037"/>
                <a:gd name="connsiteX3" fmla="*/ 0 w 933345"/>
                <a:gd name="connsiteY3" fmla="*/ 0 h 3397037"/>
                <a:gd name="connsiteX0" fmla="*/ 0 w 943944"/>
                <a:gd name="connsiteY0" fmla="*/ 0 h 3377159"/>
                <a:gd name="connsiteX1" fmla="*/ 933345 w 943944"/>
                <a:gd name="connsiteY1" fmla="*/ 30940 h 3377159"/>
                <a:gd name="connsiteX2" fmla="*/ 943944 w 943944"/>
                <a:gd name="connsiteY2" fmla="*/ 3377159 h 3377159"/>
                <a:gd name="connsiteX3" fmla="*/ 0 w 943944"/>
                <a:gd name="connsiteY3" fmla="*/ 0 h 3377159"/>
                <a:gd name="connsiteX0" fmla="*/ 0 w 936570"/>
                <a:gd name="connsiteY0" fmla="*/ 0 h 3384536"/>
                <a:gd name="connsiteX1" fmla="*/ 933345 w 936570"/>
                <a:gd name="connsiteY1" fmla="*/ 30940 h 3384536"/>
                <a:gd name="connsiteX2" fmla="*/ 936570 w 936570"/>
                <a:gd name="connsiteY2" fmla="*/ 3384536 h 3384536"/>
                <a:gd name="connsiteX3" fmla="*/ 0 w 936570"/>
                <a:gd name="connsiteY3" fmla="*/ 0 h 3384536"/>
                <a:gd name="connsiteX0" fmla="*/ 0 w 973441"/>
                <a:gd name="connsiteY0" fmla="*/ 0 h 3362413"/>
                <a:gd name="connsiteX1" fmla="*/ 970216 w 973441"/>
                <a:gd name="connsiteY1" fmla="*/ 8817 h 3362413"/>
                <a:gd name="connsiteX2" fmla="*/ 973441 w 973441"/>
                <a:gd name="connsiteY2" fmla="*/ 3362413 h 3362413"/>
                <a:gd name="connsiteX3" fmla="*/ 0 w 973441"/>
                <a:gd name="connsiteY3" fmla="*/ 0 h 3362413"/>
                <a:gd name="connsiteX0" fmla="*/ 0 w 988189"/>
                <a:gd name="connsiteY0" fmla="*/ 0 h 3030575"/>
                <a:gd name="connsiteX1" fmla="*/ 970216 w 988189"/>
                <a:gd name="connsiteY1" fmla="*/ 8817 h 3030575"/>
                <a:gd name="connsiteX2" fmla="*/ 988189 w 988189"/>
                <a:gd name="connsiteY2" fmla="*/ 3030575 h 3030575"/>
                <a:gd name="connsiteX3" fmla="*/ 0 w 988189"/>
                <a:gd name="connsiteY3" fmla="*/ 0 h 3030575"/>
                <a:gd name="connsiteX0" fmla="*/ 0 w 970216"/>
                <a:gd name="connsiteY0" fmla="*/ 0 h 2683988"/>
                <a:gd name="connsiteX1" fmla="*/ 970216 w 970216"/>
                <a:gd name="connsiteY1" fmla="*/ 8817 h 2683988"/>
                <a:gd name="connsiteX2" fmla="*/ 966067 w 970216"/>
                <a:gd name="connsiteY2" fmla="*/ 2683988 h 2683988"/>
                <a:gd name="connsiteX3" fmla="*/ 0 w 970216"/>
                <a:gd name="connsiteY3" fmla="*/ 0 h 2683988"/>
                <a:gd name="connsiteX0" fmla="*/ 0 w 995564"/>
                <a:gd name="connsiteY0" fmla="*/ 0 h 3052698"/>
                <a:gd name="connsiteX1" fmla="*/ 970216 w 995564"/>
                <a:gd name="connsiteY1" fmla="*/ 8817 h 3052698"/>
                <a:gd name="connsiteX2" fmla="*/ 995564 w 995564"/>
                <a:gd name="connsiteY2" fmla="*/ 3052698 h 3052698"/>
                <a:gd name="connsiteX3" fmla="*/ 0 w 995564"/>
                <a:gd name="connsiteY3" fmla="*/ 0 h 3052698"/>
                <a:gd name="connsiteX0" fmla="*/ 0 w 870202"/>
                <a:gd name="connsiteY0" fmla="*/ 5931 h 3043881"/>
                <a:gd name="connsiteX1" fmla="*/ 844854 w 870202"/>
                <a:gd name="connsiteY1" fmla="*/ 0 h 3043881"/>
                <a:gd name="connsiteX2" fmla="*/ 870202 w 870202"/>
                <a:gd name="connsiteY2" fmla="*/ 3043881 h 3043881"/>
                <a:gd name="connsiteX3" fmla="*/ 0 w 870202"/>
                <a:gd name="connsiteY3" fmla="*/ 5931 h 3043881"/>
                <a:gd name="connsiteX0" fmla="*/ 0 w 988190"/>
                <a:gd name="connsiteY0" fmla="*/ 5934 h 3043881"/>
                <a:gd name="connsiteX1" fmla="*/ 962842 w 988190"/>
                <a:gd name="connsiteY1" fmla="*/ 0 h 3043881"/>
                <a:gd name="connsiteX2" fmla="*/ 988190 w 988190"/>
                <a:gd name="connsiteY2" fmla="*/ 3043881 h 3043881"/>
                <a:gd name="connsiteX3" fmla="*/ 0 w 988190"/>
                <a:gd name="connsiteY3" fmla="*/ 5934 h 3043881"/>
                <a:gd name="connsiteX0" fmla="*/ 0 w 995565"/>
                <a:gd name="connsiteY0" fmla="*/ 0 h 3067442"/>
                <a:gd name="connsiteX1" fmla="*/ 970217 w 995565"/>
                <a:gd name="connsiteY1" fmla="*/ 23561 h 3067442"/>
                <a:gd name="connsiteX2" fmla="*/ 995565 w 995565"/>
                <a:gd name="connsiteY2" fmla="*/ 3067442 h 3067442"/>
                <a:gd name="connsiteX3" fmla="*/ 0 w 995565"/>
                <a:gd name="connsiteY3" fmla="*/ 0 h 3067442"/>
                <a:gd name="connsiteX0" fmla="*/ 0 w 995566"/>
                <a:gd name="connsiteY0" fmla="*/ 0 h 3052690"/>
                <a:gd name="connsiteX1" fmla="*/ 970218 w 995566"/>
                <a:gd name="connsiteY1" fmla="*/ 8809 h 3052690"/>
                <a:gd name="connsiteX2" fmla="*/ 995566 w 995566"/>
                <a:gd name="connsiteY2" fmla="*/ 3052690 h 3052690"/>
                <a:gd name="connsiteX3" fmla="*/ 0 w 995566"/>
                <a:gd name="connsiteY3" fmla="*/ 0 h 3052690"/>
                <a:gd name="connsiteX0" fmla="*/ 0 w 995566"/>
                <a:gd name="connsiteY0" fmla="*/ 5939 h 3058629"/>
                <a:gd name="connsiteX1" fmla="*/ 977592 w 995566"/>
                <a:gd name="connsiteY1" fmla="*/ 0 h 3058629"/>
                <a:gd name="connsiteX2" fmla="*/ 995566 w 995566"/>
                <a:gd name="connsiteY2" fmla="*/ 3058629 h 3058629"/>
                <a:gd name="connsiteX3" fmla="*/ 0 w 995566"/>
                <a:gd name="connsiteY3" fmla="*/ 5939 h 3058629"/>
                <a:gd name="connsiteX0" fmla="*/ 0 w 1010315"/>
                <a:gd name="connsiteY0" fmla="*/ 5939 h 3309355"/>
                <a:gd name="connsiteX1" fmla="*/ 977592 w 1010315"/>
                <a:gd name="connsiteY1" fmla="*/ 0 h 3309355"/>
                <a:gd name="connsiteX2" fmla="*/ 1010315 w 1010315"/>
                <a:gd name="connsiteY2" fmla="*/ 3309355 h 3309355"/>
                <a:gd name="connsiteX3" fmla="*/ 0 w 1010315"/>
                <a:gd name="connsiteY3" fmla="*/ 5939 h 3309355"/>
                <a:gd name="connsiteX0" fmla="*/ 0 w 1084057"/>
                <a:gd name="connsiteY0" fmla="*/ 0 h 3318164"/>
                <a:gd name="connsiteX1" fmla="*/ 1051334 w 1084057"/>
                <a:gd name="connsiteY1" fmla="*/ 8809 h 3318164"/>
                <a:gd name="connsiteX2" fmla="*/ 1084057 w 1084057"/>
                <a:gd name="connsiteY2" fmla="*/ 3318164 h 3318164"/>
                <a:gd name="connsiteX3" fmla="*/ 0 w 1084057"/>
                <a:gd name="connsiteY3" fmla="*/ 0 h 3318164"/>
                <a:gd name="connsiteX0" fmla="*/ 0 w 1069308"/>
                <a:gd name="connsiteY0" fmla="*/ 0 h 3096942"/>
                <a:gd name="connsiteX1" fmla="*/ 1051334 w 1069308"/>
                <a:gd name="connsiteY1" fmla="*/ 8809 h 3096942"/>
                <a:gd name="connsiteX2" fmla="*/ 1069308 w 1069308"/>
                <a:gd name="connsiteY2" fmla="*/ 3096942 h 3096942"/>
                <a:gd name="connsiteX3" fmla="*/ 0 w 1069308"/>
                <a:gd name="connsiteY3" fmla="*/ 0 h 3096942"/>
                <a:gd name="connsiteX0" fmla="*/ 0 w 1051334"/>
                <a:gd name="connsiteY0" fmla="*/ 0 h 2912587"/>
                <a:gd name="connsiteX1" fmla="*/ 1051334 w 1051334"/>
                <a:gd name="connsiteY1" fmla="*/ 8809 h 2912587"/>
                <a:gd name="connsiteX2" fmla="*/ 1032437 w 1051334"/>
                <a:gd name="connsiteY2" fmla="*/ 2912587 h 2912587"/>
                <a:gd name="connsiteX3" fmla="*/ 0 w 1051334"/>
                <a:gd name="connsiteY3" fmla="*/ 0 h 2912587"/>
                <a:gd name="connsiteX0" fmla="*/ 0 w 1073381"/>
                <a:gd name="connsiteY0" fmla="*/ 0 h 3317474"/>
                <a:gd name="connsiteX1" fmla="*/ 1051334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3381"/>
                <a:gd name="connsiteY0" fmla="*/ 0 h 3317474"/>
                <a:gd name="connsiteX1" fmla="*/ 1064982 w 1073381"/>
                <a:gd name="connsiteY1" fmla="*/ 8809 h 3317474"/>
                <a:gd name="connsiteX2" fmla="*/ 1073381 w 1073381"/>
                <a:gd name="connsiteY2" fmla="*/ 3317474 h 3317474"/>
                <a:gd name="connsiteX3" fmla="*/ 0 w 1073381"/>
                <a:gd name="connsiteY3" fmla="*/ 0 h 3317474"/>
                <a:gd name="connsiteX0" fmla="*/ 0 w 1077930"/>
                <a:gd name="connsiteY0" fmla="*/ 0 h 3331124"/>
                <a:gd name="connsiteX1" fmla="*/ 1064982 w 1077930"/>
                <a:gd name="connsiteY1" fmla="*/ 8809 h 3331124"/>
                <a:gd name="connsiteX2" fmla="*/ 1077930 w 1077930"/>
                <a:gd name="connsiteY2" fmla="*/ 3331124 h 3331124"/>
                <a:gd name="connsiteX3" fmla="*/ 0 w 1077930"/>
                <a:gd name="connsiteY3" fmla="*/ 0 h 3331124"/>
                <a:gd name="connsiteX0" fmla="*/ 0 w 1087028"/>
                <a:gd name="connsiteY0" fmla="*/ 4839 h 3322315"/>
                <a:gd name="connsiteX1" fmla="*/ 1074080 w 1087028"/>
                <a:gd name="connsiteY1" fmla="*/ 0 h 3322315"/>
                <a:gd name="connsiteX2" fmla="*/ 1087028 w 1087028"/>
                <a:gd name="connsiteY2" fmla="*/ 3322315 h 3322315"/>
                <a:gd name="connsiteX3" fmla="*/ 0 w 1087028"/>
                <a:gd name="connsiteY3" fmla="*/ 4839 h 3322315"/>
                <a:gd name="connsiteX0" fmla="*/ 0 w 1087028"/>
                <a:gd name="connsiteY0" fmla="*/ 0 h 3317476"/>
                <a:gd name="connsiteX1" fmla="*/ 1069530 w 1087028"/>
                <a:gd name="connsiteY1" fmla="*/ 36104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087028"/>
                <a:gd name="connsiteY0" fmla="*/ 0 h 3317476"/>
                <a:gd name="connsiteX1" fmla="*/ 1074080 w 1087028"/>
                <a:gd name="connsiteY1" fmla="*/ 4259 h 3317476"/>
                <a:gd name="connsiteX2" fmla="*/ 1087028 w 1087028"/>
                <a:gd name="connsiteY2" fmla="*/ 3317476 h 3317476"/>
                <a:gd name="connsiteX3" fmla="*/ 0 w 1087028"/>
                <a:gd name="connsiteY3" fmla="*/ 0 h 3317476"/>
                <a:gd name="connsiteX0" fmla="*/ 0 w 1388479"/>
                <a:gd name="connsiteY0" fmla="*/ 5790 h 3313217"/>
                <a:gd name="connsiteX1" fmla="*/ 1375531 w 1388479"/>
                <a:gd name="connsiteY1" fmla="*/ 0 h 3313217"/>
                <a:gd name="connsiteX2" fmla="*/ 1388479 w 1388479"/>
                <a:gd name="connsiteY2" fmla="*/ 3313217 h 3313217"/>
                <a:gd name="connsiteX3" fmla="*/ 0 w 1388479"/>
                <a:gd name="connsiteY3" fmla="*/ 5790 h 3313217"/>
                <a:gd name="connsiteX0" fmla="*/ 0 w 1398528"/>
                <a:gd name="connsiteY0" fmla="*/ 5790 h 3031863"/>
                <a:gd name="connsiteX1" fmla="*/ 1375531 w 1398528"/>
                <a:gd name="connsiteY1" fmla="*/ 0 h 3031863"/>
                <a:gd name="connsiteX2" fmla="*/ 1398528 w 1398528"/>
                <a:gd name="connsiteY2" fmla="*/ 3031863 h 3031863"/>
                <a:gd name="connsiteX3" fmla="*/ 0 w 1398528"/>
                <a:gd name="connsiteY3" fmla="*/ 5790 h 3031863"/>
                <a:gd name="connsiteX0" fmla="*/ 0 w 1375831"/>
                <a:gd name="connsiteY0" fmla="*/ 5790 h 2655053"/>
                <a:gd name="connsiteX1" fmla="*/ 1375531 w 1375831"/>
                <a:gd name="connsiteY1" fmla="*/ 0 h 2655053"/>
                <a:gd name="connsiteX2" fmla="*/ 1363361 w 1375831"/>
                <a:gd name="connsiteY2" fmla="*/ 2655053 h 2655053"/>
                <a:gd name="connsiteX3" fmla="*/ 0 w 1375831"/>
                <a:gd name="connsiteY3" fmla="*/ 5790 h 2655053"/>
                <a:gd name="connsiteX0" fmla="*/ 0 w 1413603"/>
                <a:gd name="connsiteY0" fmla="*/ 5790 h 3036891"/>
                <a:gd name="connsiteX1" fmla="*/ 1375531 w 1413603"/>
                <a:gd name="connsiteY1" fmla="*/ 0 h 3036891"/>
                <a:gd name="connsiteX2" fmla="*/ 1413603 w 1413603"/>
                <a:gd name="connsiteY2" fmla="*/ 3036891 h 3036891"/>
                <a:gd name="connsiteX3" fmla="*/ 0 w 1413603"/>
                <a:gd name="connsiteY3" fmla="*/ 5790 h 3036891"/>
                <a:gd name="connsiteX0" fmla="*/ 0 w 1413603"/>
                <a:gd name="connsiteY0" fmla="*/ 766 h 3031867"/>
                <a:gd name="connsiteX1" fmla="*/ 1405676 w 1413603"/>
                <a:gd name="connsiteY1" fmla="*/ 0 h 3031867"/>
                <a:gd name="connsiteX2" fmla="*/ 1413603 w 1413603"/>
                <a:gd name="connsiteY2" fmla="*/ 3031867 h 3031867"/>
                <a:gd name="connsiteX3" fmla="*/ 0 w 1413603"/>
                <a:gd name="connsiteY3" fmla="*/ 766 h 303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3603" h="3031867">
                  <a:moveTo>
                    <a:pt x="0" y="766"/>
                  </a:moveTo>
                  <a:lnTo>
                    <a:pt x="1405676" y="0"/>
                  </a:lnTo>
                  <a:cubicBezTo>
                    <a:pt x="1408476" y="1102888"/>
                    <a:pt x="1410803" y="1928979"/>
                    <a:pt x="1413603" y="3031867"/>
                  </a:cubicBezTo>
                  <a:lnTo>
                    <a:pt x="0" y="766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V="1">
              <a:off x="994639" y="2266366"/>
              <a:ext cx="7124934" cy="2315575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endCxn id="21" idx="2"/>
            </p:cNvCxnSpPr>
            <p:nvPr/>
          </p:nvCxnSpPr>
          <p:spPr>
            <a:xfrm flipV="1">
              <a:off x="1264845" y="1934153"/>
              <a:ext cx="6492712" cy="3019670"/>
            </a:xfrm>
            <a:prstGeom prst="line">
              <a:avLst/>
            </a:prstGeom>
            <a:ln w="2222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613465" y="4419250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50332" y="2924359"/>
              <a:ext cx="1649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Cost-effective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06467" y="3553145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50427" y="1988564"/>
              <a:ext cx="1344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Not cost-effective</a:t>
              </a:r>
            </a:p>
          </p:txBody>
        </p:sp>
      </p:grpSp>
      <p:sp>
        <p:nvSpPr>
          <p:cNvPr id="30" name="Oval 29"/>
          <p:cNvSpPr/>
          <p:nvPr/>
        </p:nvSpPr>
        <p:spPr>
          <a:xfrm>
            <a:off x="7253223" y="2812128"/>
            <a:ext cx="3280426" cy="921321"/>
          </a:xfrm>
          <a:prstGeom prst="ellipse">
            <a:avLst/>
          </a:prstGeom>
          <a:noFill/>
          <a:ln w="698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8613675" y="1939843"/>
            <a:ext cx="1836413" cy="921321"/>
          </a:xfrm>
          <a:prstGeom prst="ellipse">
            <a:avLst/>
          </a:prstGeom>
          <a:noFill/>
          <a:ln w="698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973425"/>
              </p:ext>
            </p:extLst>
          </p:nvPr>
        </p:nvGraphicFramePr>
        <p:xfrm>
          <a:off x="2379540" y="1101688"/>
          <a:ext cx="8128000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aseline="0" dirty="0">
                          <a:latin typeface="Karla" pitchFamily="2" charset="0"/>
                          <a:ea typeface="Karla" pitchFamily="2" charset="0"/>
                        </a:rPr>
                        <a:t>Economic evidence</a:t>
                      </a:r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No economic evidence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The NICE guideline recommendation was based on an economic model which included a scenario considering patients with X. In this scenario, drug A was cost effective.</a:t>
                      </a:r>
                    </a:p>
                    <a:p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Over the patient’s lifetime, the intervention is expected to be </a:t>
                      </a:r>
                      <a:r>
                        <a:rPr lang="en-GB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Karla" pitchFamily="2" charset="0"/>
                          <a:ea typeface="Karla" pitchFamily="2" charset="0"/>
                        </a:rPr>
                        <a:t>more effective </a:t>
                      </a: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and </a:t>
                      </a:r>
                      <a:r>
                        <a:rPr lang="en-GB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Karla" pitchFamily="2" charset="0"/>
                          <a:ea typeface="Karla" pitchFamily="2" charset="0"/>
                        </a:rPr>
                        <a:t>less costly </a:t>
                      </a: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than the care the patient would receive as part of usual care. This is because substantial cost savings are expected from the reduction in hospitalisations shown in (X. </a:t>
                      </a:r>
                      <a:r>
                        <a:rPr lang="en-GB" i="1" dirty="0">
                          <a:latin typeface="Karla" pitchFamily="2" charset="0"/>
                          <a:ea typeface="Karla" pitchFamily="2" charset="0"/>
                        </a:rPr>
                        <a:t>et al </a:t>
                      </a: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2018)</a:t>
                      </a:r>
                    </a:p>
                    <a:p>
                      <a:endParaRPr lang="en-GB" dirty="0">
                        <a:latin typeface="Karla" pitchFamily="2" charset="0"/>
                        <a:ea typeface="Karl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The published economic study showed that drug A could be cost effective compared with standard care for patients with X.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Karla" pitchFamily="2" charset="0"/>
                          <a:ea typeface="Karla" pitchFamily="2" charset="0"/>
                        </a:rPr>
                        <a:t>The additional cost of the intervention compared with the patient’s usual care is justified by the expected gains in life expectancy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330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HTW">
      <a:dk1>
        <a:srgbClr val="008C8D"/>
      </a:dk1>
      <a:lt1>
        <a:srgbClr val="FFFFFF"/>
      </a:lt1>
      <a:dk2>
        <a:srgbClr val="008C8D"/>
      </a:dk2>
      <a:lt2>
        <a:srgbClr val="FFFFFF"/>
      </a:lt2>
      <a:accent1>
        <a:srgbClr val="17B3B2"/>
      </a:accent1>
      <a:accent2>
        <a:srgbClr val="183753"/>
      </a:accent2>
      <a:accent3>
        <a:srgbClr val="005EB8"/>
      </a:accent3>
      <a:accent4>
        <a:srgbClr val="EAC948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2462</TotalTime>
  <Words>1366</Words>
  <Application>Microsoft Office PowerPoint</Application>
  <PresentationFormat>Widescreen</PresentationFormat>
  <Paragraphs>195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ＭＳ Ｐゴシック</vt:lpstr>
      <vt:lpstr>Arial</vt:lpstr>
      <vt:lpstr>Arial Narrow</vt:lpstr>
      <vt:lpstr>Calibri</vt:lpstr>
      <vt:lpstr>Courier New</vt:lpstr>
      <vt:lpstr>Exo 2</vt:lpstr>
      <vt:lpstr>Karla</vt:lpstr>
      <vt:lpstr>Times New Roman</vt:lpstr>
      <vt:lpstr>Trebuchet MS</vt:lpstr>
      <vt:lpstr>Office Theme</vt:lpstr>
      <vt:lpstr>Value for money</vt:lpstr>
      <vt:lpstr>Why consider health economics?</vt:lpstr>
      <vt:lpstr>HE Mythbusting </vt:lpstr>
      <vt:lpstr>Decision tree model</vt:lpstr>
      <vt:lpstr>Cost-effectiveness thresholds</vt:lpstr>
      <vt:lpstr>Health economics in decision-making for IPFRs</vt:lpstr>
      <vt:lpstr>Making an economic case in IPFR applications</vt:lpstr>
      <vt:lpstr>Communicating decisions</vt:lpstr>
      <vt:lpstr>Communicating decisions: Yes</vt:lpstr>
      <vt:lpstr>Communicating decisions: No</vt:lpstr>
      <vt:lpstr>How could we improve?</vt:lpstr>
      <vt:lpstr>How could we improve?</vt:lpstr>
      <vt:lpstr>Tips: if you have health economic studies</vt:lpstr>
      <vt:lpstr>Tips: if you don’t!</vt:lpstr>
      <vt:lpstr>Thank you!</vt:lpstr>
    </vt:vector>
  </TitlesOfParts>
  <Company>Velindre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Elston (Velindre - Health Technology Wales Researcher)</dc:creator>
  <cp:lastModifiedBy>Clare Elliott (Cardiff and Vale UHB - AWTTC)</cp:lastModifiedBy>
  <cp:revision>136</cp:revision>
  <dcterms:created xsi:type="dcterms:W3CDTF">2018-10-26T12:19:17Z</dcterms:created>
  <dcterms:modified xsi:type="dcterms:W3CDTF">2023-03-08T15:23:17Z</dcterms:modified>
</cp:coreProperties>
</file>