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4" r:id="rId3"/>
    <p:sldId id="295" r:id="rId4"/>
    <p:sldId id="299" r:id="rId5"/>
    <p:sldId id="301" r:id="rId6"/>
    <p:sldId id="283" r:id="rId7"/>
    <p:sldId id="280" r:id="rId8"/>
    <p:sldId id="290" r:id="rId9"/>
    <p:sldId id="282" r:id="rId10"/>
    <p:sldId id="307" r:id="rId11"/>
    <p:sldId id="289" r:id="rId12"/>
    <p:sldId id="308" r:id="rId13"/>
    <p:sldId id="305" r:id="rId14"/>
    <p:sldId id="303" r:id="rId15"/>
    <p:sldId id="286" r:id="rId16"/>
    <p:sldId id="287" r:id="rId17"/>
    <p:sldId id="30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72848" autoAdjust="0"/>
  </p:normalViewPr>
  <p:slideViewPr>
    <p:cSldViewPr snapToGrid="0">
      <p:cViewPr varScale="1">
        <p:scale>
          <a:sx n="63" d="100"/>
          <a:sy n="63" d="100"/>
        </p:scale>
        <p:origin x="141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4B48C-6FB7-4E27-8D7C-D7C30A28F64A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3CF30-1765-4AE5-959B-FCBFBD6563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1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93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925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73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57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3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824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69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975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36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190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baseline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lvl="1">
              <a:spcBef>
                <a:spcPts val="0"/>
              </a:spcBef>
              <a:spcAft>
                <a:spcPts val="1000"/>
              </a:spcAft>
              <a:buFont typeface="Courier New" panose="02070309020205020404" pitchFamily="49" charset="0"/>
              <a:buChar char="o"/>
              <a:defRPr/>
            </a:pPr>
            <a:endParaRPr lang="en-US" sz="2200" dirty="0">
              <a:solidFill>
                <a:srgbClr val="C00000"/>
              </a:solidFill>
              <a:latin typeface="Karla" pitchFamily="2" charset="0"/>
              <a:ea typeface="Karla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80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98FBDBA-1EA6-4E28-A1E4-F6F995EDE5E3}" type="slidenum">
              <a:rPr lang="en-GB" altLang="en-US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>
              <a:latin typeface="Arial" pitchFamily="34" charset="0"/>
            </a:endParaRPr>
          </a:p>
        </p:txBody>
      </p:sp>
      <p:sp>
        <p:nvSpPr>
          <p:cNvPr id="2744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816" y="4348993"/>
            <a:ext cx="5026369" cy="36032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68" tIns="44931" rIns="91468" bIns="4493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eaLnBrk="1" hangingPunct="1"/>
            <a:endParaRPr lang="en-US" altLang="en-US" dirty="0">
              <a:latin typeface="Arial" pitchFamily="34" charset="0"/>
            </a:endParaRPr>
          </a:p>
        </p:txBody>
      </p:sp>
      <p:sp>
        <p:nvSpPr>
          <p:cNvPr id="274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4200" y="798513"/>
            <a:ext cx="5691188" cy="32019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369081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08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519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084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80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TW_Image_2.jp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161" y="1639658"/>
            <a:ext cx="7135258" cy="9805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93056"/>
            <a:ext cx="7135258" cy="45354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image3.pdf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935921" y="5874214"/>
            <a:ext cx="2810335" cy="743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87" y="5874214"/>
            <a:ext cx="2396209" cy="7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7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77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2838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70811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3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7854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54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98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7743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044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Value for money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04919"/>
            <a:ext cx="7135258" cy="7177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Karla" pitchFamily="2" charset="0"/>
                <a:ea typeface="Karla" pitchFamily="2" charset="0"/>
              </a:rPr>
              <a:t>Health Technology Wales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243900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312" y="1872077"/>
            <a:ext cx="3163098" cy="2527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73410" y="1104957"/>
            <a:ext cx="7307210" cy="3090588"/>
            <a:chOff x="459372" y="1311729"/>
            <a:chExt cx="8912893" cy="4164732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927427" y="1326245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30" name="Oval 29"/>
          <p:cNvSpPr/>
          <p:nvPr/>
        </p:nvSpPr>
        <p:spPr>
          <a:xfrm>
            <a:off x="7253223" y="2812128"/>
            <a:ext cx="3280426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613675" y="1939843"/>
            <a:ext cx="1836413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2379540" y="1101688"/>
          <a:ext cx="81280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Economic evidence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No economic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NICE guideline recommendation was based on an economic model which included a scenario considering patients with X. In this scenario, drug A was cost effective.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Over the patient’s lifetime, the intervention is expected to be </a:t>
                      </a:r>
                      <a:r>
                        <a:rPr lang="en-GB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more effective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and </a:t>
                      </a:r>
                      <a:r>
                        <a:rPr lang="en-GB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less costly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than the care the patient would receive as part of usual care. This is because substantial cost savings are expected from the reduction in hospitalisations shown in (X. </a:t>
                      </a:r>
                      <a:r>
                        <a:rPr lang="en-GB" i="1" dirty="0">
                          <a:latin typeface="Karla" pitchFamily="2" charset="0"/>
                          <a:ea typeface="Karla" pitchFamily="2" charset="0"/>
                        </a:rPr>
                        <a:t>et al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2018)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published economic study showed that drug A could be cost effective compared with standard care for patients with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additional cost of the intervention compared with the patient’s usual care is justified by the expected gains in life expectancy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5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No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6773" y="1805659"/>
            <a:ext cx="3163098" cy="2527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69871" y="1837280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6833750" y="2182118"/>
            <a:ext cx="2249850" cy="1123397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124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No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6773" y="1805659"/>
            <a:ext cx="3163098" cy="2527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69871" y="1837280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6833750" y="2182118"/>
            <a:ext cx="2249850" cy="1123397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1938737" y="1101688"/>
          <a:ext cx="81280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Got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economic evidence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No economic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NICE guideline recommendation was based on an economic model which included a scenario considering patients with X. In this scenario, drug A was not cost effective.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Over the patient’s lifetime, the intervention is expected to be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similarly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 effective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b="0" dirty="0">
                          <a:solidFill>
                            <a:schemeClr val="dk1"/>
                          </a:solidFill>
                          <a:latin typeface="Karla" pitchFamily="2" charset="0"/>
                          <a:ea typeface="Karla" pitchFamily="2" charset="0"/>
                        </a:rPr>
                        <a:t>but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more costly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than the care the patient would receive as part of usual care. Drug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A is not expected to be cost effective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because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t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he gains in quality of life expected from the reduced toxicity of drug A are not likely to justify the additional costs of the intervention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published economic study showed that drug A was not cost effective compared with standard care for patients with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TIPS: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Be</a:t>
                      </a:r>
                      <a:r>
                        <a:rPr lang="en-GB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 specific!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Consider what would need to change for the IPFR to be approved?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92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could we improve?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95" y="1157171"/>
            <a:ext cx="11146317" cy="13888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“As there is evidence of benefit to the patient, the panel can make an assumption that there is good cost benefit for the intervention.”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“Due to continued clinical benefit, this treatment is deemed good value for money”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639972" y="2447967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7898355" y="2977917"/>
            <a:ext cx="1813231" cy="834154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1278" y="3180419"/>
            <a:ext cx="44393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Evidence of benefit is not enough to judge that something is cost effective.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Where do we sit in terms of costs?</a:t>
            </a:r>
          </a:p>
        </p:txBody>
      </p:sp>
      <p:sp>
        <p:nvSpPr>
          <p:cNvPr id="31" name="Oval 30"/>
          <p:cNvSpPr/>
          <p:nvPr/>
        </p:nvSpPr>
        <p:spPr>
          <a:xfrm>
            <a:off x="8105208" y="4340752"/>
            <a:ext cx="2748606" cy="748434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9324766" y="3672298"/>
            <a:ext cx="1674212" cy="619245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1651" y="1946335"/>
            <a:ext cx="11773457" cy="368260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The IPFR Panel considered that this request would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decrease costs compared with the alternative</a:t>
            </a:r>
            <a:r>
              <a:rPr lang="en-GB" dirty="0">
                <a:latin typeface="Karla" pitchFamily="2" charset="0"/>
                <a:ea typeface="Karla" pitchFamily="2" charset="0"/>
              </a:rPr>
              <a:t> for this patient, and that quality of life/length of life is likely to increase. Therefore, the Panel expects that the request would be cost effective.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The IPFR Panel considered that this request is likely to lead to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a small increase in costs compared with the alternative</a:t>
            </a:r>
            <a:r>
              <a:rPr lang="en-GB" dirty="0">
                <a:latin typeface="Karla" pitchFamily="2" charset="0"/>
                <a:ea typeface="Karla" pitchFamily="2" charset="0"/>
              </a:rPr>
              <a:t> for this patient, and that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the expected benefits </a:t>
            </a:r>
            <a:r>
              <a:rPr lang="en-GB" dirty="0">
                <a:latin typeface="Karla" pitchFamily="2" charset="0"/>
                <a:ea typeface="Karla" pitchFamily="2" charset="0"/>
              </a:rPr>
              <a:t>(e.g. increased quality of life/length of life) are sufficient to justify these costs. Therefore, the Panel expects that the request would be cost effective.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84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could we improve?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73" y="1190646"/>
            <a:ext cx="11063070" cy="13250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“The IPFR Panel considered that this request would place a financial burden on the Health Board that on balance, was not an appropriate use of the limited resource currently available”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“Members of the panel considered the cost of this treatment but based on the information provided could not identify any good cost benefit”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759404" y="2404541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4967179" y="2827310"/>
            <a:ext cx="6386621" cy="1293269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7249" y="3039683"/>
            <a:ext cx="4295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Karla" pitchFamily="2" charset="0"/>
                <a:ea typeface="Karla" pitchFamily="2" charset="0"/>
              </a:rPr>
              <a:t> ”Financial burden”… suggests the panel thinks that the intervention is more costly than usual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Karla" pitchFamily="2" charset="0"/>
                <a:ea typeface="Karla" pitchFamily="2" charset="0"/>
              </a:rPr>
              <a:t>But something can be more expensive but still cost effective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19806" y="1706217"/>
            <a:ext cx="11828004" cy="4075987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800" dirty="0">
              <a:latin typeface="Karla" pitchFamily="2" charset="0"/>
              <a:ea typeface="Karla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800" dirty="0">
                <a:latin typeface="Karla" pitchFamily="2" charset="0"/>
                <a:ea typeface="Karla" pitchFamily="2" charset="0"/>
              </a:rPr>
              <a:t>The IPFR Panel considered that this request would 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increase costs compared with the alternative</a:t>
            </a:r>
            <a:r>
              <a:rPr lang="en-GB" sz="2800" dirty="0">
                <a:latin typeface="Karla" pitchFamily="2" charset="0"/>
                <a:ea typeface="Karla" pitchFamily="2" charset="0"/>
              </a:rPr>
              <a:t> for this patient, and that 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the expected benefits </a:t>
            </a:r>
            <a:r>
              <a:rPr lang="en-GB" sz="2800" dirty="0">
                <a:latin typeface="Karla" pitchFamily="2" charset="0"/>
                <a:ea typeface="Karla" pitchFamily="2" charset="0"/>
              </a:rPr>
              <a:t>(e.g. decreased adverse events) are not sufficient to justify these costs. Therefore, the Panel does not expect that the request would be cost effective.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9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Tips: if you have health economic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Do we have any health economic evidence? How well does it match the PICO for this case?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What type of health economic study is it? Does it present just costs, or cost per QALY?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Check scenario analyses in health economic studies, which may match your case more closely than the population in the base case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Is the study setting applicable to the UK? Are there any obvious limitations?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Be specific in your rationale</a:t>
            </a:r>
          </a:p>
        </p:txBody>
      </p:sp>
    </p:spTree>
    <p:extLst>
      <p:ext uri="{BB962C8B-B14F-4D97-AF65-F5344CB8AC3E}">
        <p14:creationId xmlns:p14="http://schemas.microsoft.com/office/powerpoint/2010/main" val="2626569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Tips: if you don’t!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Full cost-utility analysis not likely to be feasible; try to have a qualitative discussion on value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Try to find the costs of the intervention and the correct comparator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Consider the effectiveness evidence, and think about what the implications are for costs and QALYs. For example, does the intervention group have fewer recurrences than the comparator?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Quality of life: Do people who receive the intervention have a better quality of life than people who receive the comparator? This may justify additional costs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Be specific in your rationale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68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Thank you!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01500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Exo 2" panose="00000500000000000000" pitchFamily="2" charset="0"/>
              </a:rPr>
              <a:t>Why consider health economics?</a:t>
            </a:r>
            <a:endParaRPr lang="en-GB" dirty="0">
              <a:latin typeface="Exo 2" panose="00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5030585" cy="4442979"/>
          </a:xfrm>
        </p:spPr>
        <p:txBody>
          <a:bodyPr>
            <a:normAutofit/>
          </a:bodyPr>
          <a:lstStyle/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NHS faces a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limited budget 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Difficult spending decisions must be made across different disease areas 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Spending </a:t>
            </a:r>
            <a:r>
              <a:rPr lang="en-GB" altLang="en-US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more in one area 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necessitates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spending less somewhere else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Economic analysis estimates whether the </a:t>
            </a:r>
            <a:r>
              <a:rPr lang="en-GB" altLang="en-US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gains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 from the new spending outweighs the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losses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 from what has been displaced (i.e. the </a:t>
            </a:r>
            <a:r>
              <a:rPr lang="en-GB" altLang="en-US" dirty="0">
                <a:solidFill>
                  <a:srgbClr val="183753"/>
                </a:solidFill>
                <a:latin typeface="Karla" pitchFamily="2" charset="0"/>
                <a:ea typeface="Karla" pitchFamily="2" charset="0"/>
              </a:rPr>
              <a:t>‘</a:t>
            </a:r>
            <a:r>
              <a:rPr lang="en-GB" altLang="en-US" b="1" dirty="0">
                <a:solidFill>
                  <a:srgbClr val="183753"/>
                </a:solidFill>
                <a:latin typeface="Karla" pitchFamily="2" charset="0"/>
                <a:ea typeface="Karla" pitchFamily="2" charset="0"/>
              </a:rPr>
              <a:t>opportunity cost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’)</a:t>
            </a:r>
            <a:endParaRPr lang="en-GB" altLang="en-US" b="1" i="1" dirty="0">
              <a:solidFill>
                <a:srgbClr val="00B050"/>
              </a:solidFill>
              <a:latin typeface="Karla" pitchFamily="2" charset="0"/>
              <a:ea typeface="Karla" pitchFamily="2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6" t="17418" r="850" b="-2"/>
          <a:stretch>
            <a:fillRect/>
          </a:stretch>
        </p:blipFill>
        <p:spPr bwMode="auto">
          <a:xfrm>
            <a:off x="6329226" y="1101688"/>
            <a:ext cx="4046593" cy="441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4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HE </a:t>
            </a:r>
            <a:r>
              <a:rPr lang="en-GB" dirty="0" err="1">
                <a:latin typeface="Exo 2" panose="00000500000000000000" pitchFamily="2" charset="0"/>
              </a:rPr>
              <a:t>Mythbusting</a:t>
            </a:r>
            <a:r>
              <a:rPr lang="en-GB" dirty="0">
                <a:latin typeface="Exo 2" panose="00000500000000000000" pitchFamily="2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9450859" cy="444297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Health economics is </a:t>
            </a:r>
            <a:r>
              <a:rPr lang="en-GB" b="1" u="sng" dirty="0">
                <a:latin typeface="Karla" pitchFamily="2" charset="0"/>
                <a:ea typeface="Karla" pitchFamily="2" charset="0"/>
                <a:cs typeface="Arial" charset="0"/>
              </a:rPr>
              <a:t>NOT</a:t>
            </a: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 </a:t>
            </a:r>
            <a:r>
              <a:rPr lang="en-GB" b="1" dirty="0">
                <a:latin typeface="Karla" pitchFamily="2" charset="0"/>
                <a:ea typeface="Karla" pitchFamily="2" charset="0"/>
                <a:cs typeface="Arial" charset="0"/>
              </a:rPr>
              <a:t>about saving money and spending less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Money is never really ‘saved’ in the NHS budget as it would always be spent on something else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Health economists are concerned with </a:t>
            </a:r>
            <a:r>
              <a:rPr lang="en-GB" b="1" u="sng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maximising benefits</a:t>
            </a:r>
            <a:r>
              <a:rPr lang="en-GB" b="1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 </a:t>
            </a:r>
            <a:r>
              <a:rPr lang="en-GB" b="1" dirty="0">
                <a:latin typeface="Karla" pitchFamily="2" charset="0"/>
                <a:ea typeface="Karla" pitchFamily="2" charset="0"/>
                <a:cs typeface="Arial" charset="0"/>
              </a:rPr>
              <a:t>NOT </a:t>
            </a:r>
            <a:r>
              <a:rPr lang="en-GB" b="1" u="sng" dirty="0">
                <a:solidFill>
                  <a:srgbClr val="C00000"/>
                </a:solidFill>
                <a:latin typeface="Karla" pitchFamily="2" charset="0"/>
                <a:ea typeface="Karla" pitchFamily="2" charset="0"/>
                <a:cs typeface="Arial" charset="0"/>
              </a:rPr>
              <a:t>minimising costs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This means that it is possible for c</a:t>
            </a:r>
            <a:r>
              <a:rPr lang="en-GB" dirty="0">
                <a:latin typeface="Karla" pitchFamily="2" charset="0"/>
                <a:ea typeface="Karla" pitchFamily="2" charset="0"/>
              </a:rPr>
              <a:t>ostly treatments to be cost-effective if they are more effective than the available treatments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</a:rPr>
              <a:t>Also means that treatments may not be cost-effective just because they are cheaper. </a:t>
            </a:r>
            <a:r>
              <a:rPr lang="en-GB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Effectiveness matters  </a:t>
            </a:r>
          </a:p>
          <a:p>
            <a:pPr marL="0" indent="0">
              <a:spcAft>
                <a:spcPts val="600"/>
              </a:spcAft>
              <a:buNone/>
            </a:pPr>
            <a:endParaRPr lang="en-US" sz="2200" dirty="0">
              <a:solidFill>
                <a:srgbClr val="008C8D"/>
              </a:solidFill>
              <a:latin typeface="Karla" pitchFamily="2" charset="0"/>
              <a:ea typeface="Karla" pitchFamily="2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3893" y="2561859"/>
            <a:ext cx="5395762" cy="115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60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Exo 2" panose="00000500000000000000" pitchFamily="2" charset="0"/>
              </a:rPr>
              <a:t>Decision tree model</a:t>
            </a:r>
            <a:endParaRPr lang="en-GB" dirty="0">
              <a:latin typeface="Exo 2" panose="00000500000000000000" pitchFamily="2" charset="0"/>
            </a:endParaRPr>
          </a:p>
        </p:txBody>
      </p:sp>
      <p:pic>
        <p:nvPicPr>
          <p:cNvPr id="29" name="Picture 6" descr="Model exampl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853" y="1185706"/>
            <a:ext cx="7751592" cy="333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1478280" y="4720106"/>
          <a:ext cx="7936880" cy="104275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91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0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4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7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Outcome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Expected cost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Expected QALYs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Intervention 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£6,800 (30%*£4,000+70%*£8,000)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0.38 (30%*0.8+70%*0.2)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Intervention  B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£8,000 (50%*£6,000+50%*£10,000)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0.50 (50%*0.8+50%*0.2)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06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Cost-effectiveness thresholds</a:t>
            </a:r>
            <a:endParaRPr lang="en-GB" b="0" dirty="0">
              <a:latin typeface="Exo 2" panose="000005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101688"/>
            <a:ext cx="10515600" cy="4731208"/>
            <a:chOff x="459372" y="1119083"/>
            <a:chExt cx="9640284" cy="4357378"/>
          </a:xfrm>
        </p:grpSpPr>
        <p:sp>
          <p:nvSpPr>
            <p:cNvPr id="122882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3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22884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122885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2886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8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333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994639" y="1930341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2288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26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£20,000 per QALY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£30,000 per QALY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119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Health economics in decision-making for IPFRs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2133"/>
            <a:ext cx="7162800" cy="4442979"/>
          </a:xfrm>
        </p:spPr>
        <p:txBody>
          <a:bodyPr>
            <a:normAutofit/>
          </a:bodyPr>
          <a:lstStyle/>
          <a:p>
            <a:r>
              <a:rPr lang="en-US" dirty="0">
                <a:latin typeface="Karla" pitchFamily="2" charset="0"/>
                <a:ea typeface="Karla" pitchFamily="2" charset="0"/>
              </a:rPr>
              <a:t>Why is the patient likely to gain a significant clinical benefit from the proposed intervention?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Does the intervention for that particular patient represent </a:t>
            </a:r>
            <a:r>
              <a:rPr lang="en-US" sz="2800" b="1" dirty="0">
                <a:latin typeface="Karla" pitchFamily="2" charset="0"/>
                <a:ea typeface="Karla" pitchFamily="2" charset="0"/>
              </a:rPr>
              <a:t>value for money</a:t>
            </a:r>
            <a:r>
              <a:rPr lang="en-US" dirty="0">
                <a:latin typeface="Karla" pitchFamily="2" charset="0"/>
                <a:ea typeface="Karla" pitchFamily="2" charset="0"/>
              </a:rPr>
              <a:t>, compared with the alternative if the IPFR is declined? (i.e. is the incremental cost justified by the expected clinical benefits?)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0" t="23547" r="34814" b="24846"/>
          <a:stretch/>
        </p:blipFill>
        <p:spPr>
          <a:xfrm>
            <a:off x="8330049" y="1712133"/>
            <a:ext cx="2909456" cy="291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1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an economic case in IPFR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1983" y="3525960"/>
            <a:ext cx="10515600" cy="19083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No alternative? The up-front cost of the alternative is £0</a:t>
            </a:r>
          </a:p>
          <a:p>
            <a:pPr marL="0" indent="0">
              <a:buNone/>
            </a:pPr>
            <a:r>
              <a:rPr lang="en-GB" dirty="0"/>
              <a:t>Intervention cost - £0 = </a:t>
            </a:r>
          </a:p>
          <a:p>
            <a:pPr marL="0" indent="0">
              <a:buNone/>
            </a:pPr>
            <a:r>
              <a:rPr lang="en-GB" dirty="0"/>
              <a:t>Intervention cost -£300= smaller!</a:t>
            </a:r>
          </a:p>
          <a:p>
            <a:pPr marL="0" indent="0">
              <a:buNone/>
            </a:pPr>
            <a:r>
              <a:rPr lang="en-GB" dirty="0"/>
              <a:t>If the patient is receiving any type of care, list these costs.</a:t>
            </a:r>
          </a:p>
          <a:p>
            <a:pPr marL="0" indent="0">
              <a:buNone/>
            </a:pPr>
            <a:r>
              <a:rPr lang="en-GB" dirty="0"/>
              <a:t>No offset costs? Less likely that the intervention will save money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95" y="1308749"/>
            <a:ext cx="9010069" cy="1305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21483"/>
          <a:stretch/>
        </p:blipFill>
        <p:spPr>
          <a:xfrm>
            <a:off x="1214558" y="2614246"/>
            <a:ext cx="10004426" cy="91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9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343" y="290504"/>
            <a:ext cx="10515600" cy="736562"/>
          </a:xfrm>
        </p:spPr>
        <p:txBody>
          <a:bodyPr/>
          <a:lstStyle/>
          <a:p>
            <a:r>
              <a:rPr lang="en-GB" dirty="0"/>
              <a:t>Communicating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4125"/>
            <a:ext cx="10515600" cy="1908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Do you have economic evidence?</a:t>
            </a:r>
          </a:p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Over the long term, is the intervention likely to increase costs to the health board, compared with usual care for the patient?</a:t>
            </a:r>
          </a:p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Over the long term, how much benefit (e.g. length of life and quality of life) is the patient likely to derive compared with usual care for the patient?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2696307"/>
            <a:ext cx="9958754" cy="4456097"/>
            <a:chOff x="459372" y="1119083"/>
            <a:chExt cx="9640284" cy="435737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7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0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£20,000 per QALY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£30,000 per QALY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9079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312" y="1872077"/>
            <a:ext cx="3163098" cy="2527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73410" y="1104957"/>
            <a:ext cx="7307210" cy="3090588"/>
            <a:chOff x="459372" y="1311729"/>
            <a:chExt cx="8912893" cy="4164732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927427" y="1326245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30" name="Oval 29"/>
          <p:cNvSpPr/>
          <p:nvPr/>
        </p:nvSpPr>
        <p:spPr>
          <a:xfrm>
            <a:off x="7253223" y="2812128"/>
            <a:ext cx="3280426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613675" y="1939843"/>
            <a:ext cx="1836413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30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2464</TotalTime>
  <Words>1436</Words>
  <Application>Microsoft Office PowerPoint</Application>
  <PresentationFormat>Widescreen</PresentationFormat>
  <Paragraphs>225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Courier New</vt:lpstr>
      <vt:lpstr>Exo 2</vt:lpstr>
      <vt:lpstr>Karla</vt:lpstr>
      <vt:lpstr>Times New Roman</vt:lpstr>
      <vt:lpstr>Trebuchet MS</vt:lpstr>
      <vt:lpstr>Office Theme</vt:lpstr>
      <vt:lpstr>Value for money</vt:lpstr>
      <vt:lpstr>Why consider health economics?</vt:lpstr>
      <vt:lpstr>HE Mythbusting </vt:lpstr>
      <vt:lpstr>Decision tree model</vt:lpstr>
      <vt:lpstr>Cost-effectiveness thresholds</vt:lpstr>
      <vt:lpstr>Health economics in decision-making for IPFRs</vt:lpstr>
      <vt:lpstr>Making an economic case in IPFR applications</vt:lpstr>
      <vt:lpstr>Communicating decisions</vt:lpstr>
      <vt:lpstr>Communicating decisions: Yes</vt:lpstr>
      <vt:lpstr>Communicating decisions: Yes</vt:lpstr>
      <vt:lpstr>Communicating decisions: No</vt:lpstr>
      <vt:lpstr>Communicating decisions: No</vt:lpstr>
      <vt:lpstr>How could we improve?</vt:lpstr>
      <vt:lpstr>How could we improve?</vt:lpstr>
      <vt:lpstr>Tips: if you have health economic studies</vt:lpstr>
      <vt:lpstr>Tips: if you don’t!</vt:lpstr>
      <vt:lpstr>Thank you!</vt:lpstr>
    </vt:vector>
  </TitlesOfParts>
  <Company>Velindre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Elston (Velindre - Health Technology Wales Researcher)</dc:creator>
  <cp:lastModifiedBy>Clare Elliott (Cardiff and Vale UHB - AWTTC)</cp:lastModifiedBy>
  <cp:revision>137</cp:revision>
  <dcterms:created xsi:type="dcterms:W3CDTF">2018-10-26T12:19:17Z</dcterms:created>
  <dcterms:modified xsi:type="dcterms:W3CDTF">2023-03-08T15:25:15Z</dcterms:modified>
</cp:coreProperties>
</file>