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8" r:id="rId4"/>
    <p:sldId id="261" r:id="rId5"/>
    <p:sldId id="258" r:id="rId6"/>
    <p:sldId id="266" r:id="rId7"/>
    <p:sldId id="264" r:id="rId8"/>
    <p:sldId id="272" r:id="rId9"/>
    <p:sldId id="270" r:id="rId10"/>
    <p:sldId id="27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Marie Matthews (Aneurin Bevan UHB - Medical Directors Office)" userId="47416981-9e23-462f-bd25-e8d704295e77" providerId="ADAL" clId="{AF73B07E-745A-4140-8313-AFF69C0E3CAE}"/>
    <pc:docChg chg="undo custSel addSld delSld modSld">
      <pc:chgData name="Ann-Marie Matthews (Aneurin Bevan UHB - Medical Directors Office)" userId="47416981-9e23-462f-bd25-e8d704295e77" providerId="ADAL" clId="{AF73B07E-745A-4140-8313-AFF69C0E3CAE}" dt="2023-02-22T16:01:47.928" v="1062" actId="14100"/>
      <pc:docMkLst>
        <pc:docMk/>
      </pc:docMkLst>
      <pc:sldChg chg="addSp modSp mod">
        <pc:chgData name="Ann-Marie Matthews (Aneurin Bevan UHB - Medical Directors Office)" userId="47416981-9e23-462f-bd25-e8d704295e77" providerId="ADAL" clId="{AF73B07E-745A-4140-8313-AFF69C0E3CAE}" dt="2023-02-22T16:01:47.928" v="1062" actId="14100"/>
        <pc:sldMkLst>
          <pc:docMk/>
          <pc:sldMk cId="3131344416" sldId="258"/>
        </pc:sldMkLst>
        <pc:spChg chg="mod">
          <ac:chgData name="Ann-Marie Matthews (Aneurin Bevan UHB - Medical Directors Office)" userId="47416981-9e23-462f-bd25-e8d704295e77" providerId="ADAL" clId="{AF73B07E-745A-4140-8313-AFF69C0E3CAE}" dt="2023-02-22T16:01:47.928" v="1062" actId="14100"/>
          <ac:spMkLst>
            <pc:docMk/>
            <pc:sldMk cId="3131344416" sldId="258"/>
            <ac:spMk id="2" creationId="{028AAC7F-8AA3-4D25-86A3-9C670103A2C5}"/>
          </ac:spMkLst>
        </pc:spChg>
        <pc:spChg chg="mod">
          <ac:chgData name="Ann-Marie Matthews (Aneurin Bevan UHB - Medical Directors Office)" userId="47416981-9e23-462f-bd25-e8d704295e77" providerId="ADAL" clId="{AF73B07E-745A-4140-8313-AFF69C0E3CAE}" dt="2023-02-22T15:56:19.472" v="1019" actId="6549"/>
          <ac:spMkLst>
            <pc:docMk/>
            <pc:sldMk cId="3131344416" sldId="258"/>
            <ac:spMk id="3" creationId="{138308FF-87CF-4F65-B738-D210A207DC92}"/>
          </ac:spMkLst>
        </pc:spChg>
        <pc:picChg chg="add mod">
          <ac:chgData name="Ann-Marie Matthews (Aneurin Bevan UHB - Medical Directors Office)" userId="47416981-9e23-462f-bd25-e8d704295e77" providerId="ADAL" clId="{AF73B07E-745A-4140-8313-AFF69C0E3CAE}" dt="2023-02-22T15:56:18.021" v="1018" actId="1076"/>
          <ac:picMkLst>
            <pc:docMk/>
            <pc:sldMk cId="3131344416" sldId="258"/>
            <ac:picMk id="5" creationId="{8F9497C1-6BCD-B3E7-05DB-E600964E0D7B}"/>
          </ac:picMkLst>
        </pc:picChg>
      </pc:sldChg>
      <pc:sldChg chg="modSp mod">
        <pc:chgData name="Ann-Marie Matthews (Aneurin Bevan UHB - Medical Directors Office)" userId="47416981-9e23-462f-bd25-e8d704295e77" providerId="ADAL" clId="{AF73B07E-745A-4140-8313-AFF69C0E3CAE}" dt="2023-02-22T15:34:15.269" v="755" actId="255"/>
        <pc:sldMkLst>
          <pc:docMk/>
          <pc:sldMk cId="2489503281" sldId="262"/>
        </pc:sldMkLst>
        <pc:spChg chg="mod">
          <ac:chgData name="Ann-Marie Matthews (Aneurin Bevan UHB - Medical Directors Office)" userId="47416981-9e23-462f-bd25-e8d704295e77" providerId="ADAL" clId="{AF73B07E-745A-4140-8313-AFF69C0E3CAE}" dt="2023-02-22T15:34:15.269" v="755" actId="255"/>
          <ac:spMkLst>
            <pc:docMk/>
            <pc:sldMk cId="2489503281" sldId="262"/>
            <ac:spMk id="3" creationId="{E1C66ABE-AEA2-529E-5BBA-C1EB057EEA97}"/>
          </ac:spMkLst>
        </pc:spChg>
      </pc:sldChg>
      <pc:sldChg chg="del">
        <pc:chgData name="Ann-Marie Matthews (Aneurin Bevan UHB - Medical Directors Office)" userId="47416981-9e23-462f-bd25-e8d704295e77" providerId="ADAL" clId="{AF73B07E-745A-4140-8313-AFF69C0E3CAE}" dt="2023-02-22T15:08:32.378" v="54" actId="47"/>
        <pc:sldMkLst>
          <pc:docMk/>
          <pc:sldMk cId="3375923022" sldId="263"/>
        </pc:sldMkLst>
      </pc:sldChg>
      <pc:sldChg chg="new del">
        <pc:chgData name="Ann-Marie Matthews (Aneurin Bevan UHB - Medical Directors Office)" userId="47416981-9e23-462f-bd25-e8d704295e77" providerId="ADAL" clId="{AF73B07E-745A-4140-8313-AFF69C0E3CAE}" dt="2023-02-22T15:09:22.343" v="59" actId="47"/>
        <pc:sldMkLst>
          <pc:docMk/>
          <pc:sldMk cId="1925925591" sldId="265"/>
        </pc:sldMkLst>
      </pc:sldChg>
      <pc:sldChg chg="new">
        <pc:chgData name="Ann-Marie Matthews (Aneurin Bevan UHB - Medical Directors Office)" userId="47416981-9e23-462f-bd25-e8d704295e77" providerId="ADAL" clId="{AF73B07E-745A-4140-8313-AFF69C0E3CAE}" dt="2023-02-22T15:09:28.718" v="62" actId="680"/>
        <pc:sldMkLst>
          <pc:docMk/>
          <pc:sldMk cId="2617701142" sldId="265"/>
        </pc:sldMkLst>
      </pc:sldChg>
      <pc:sldChg chg="modSp new del mod">
        <pc:chgData name="Ann-Marie Matthews (Aneurin Bevan UHB - Medical Directors Office)" userId="47416981-9e23-462f-bd25-e8d704295e77" providerId="ADAL" clId="{AF73B07E-745A-4140-8313-AFF69C0E3CAE}" dt="2023-02-22T15:08:35.517" v="55" actId="47"/>
        <pc:sldMkLst>
          <pc:docMk/>
          <pc:sldMk cId="3646371633" sldId="265"/>
        </pc:sldMkLst>
        <pc:spChg chg="mod">
          <ac:chgData name="Ann-Marie Matthews (Aneurin Bevan UHB - Medical Directors Office)" userId="47416981-9e23-462f-bd25-e8d704295e77" providerId="ADAL" clId="{AF73B07E-745A-4140-8313-AFF69C0E3CAE}" dt="2023-02-22T15:08:23.128" v="53" actId="6549"/>
          <ac:spMkLst>
            <pc:docMk/>
            <pc:sldMk cId="3646371633" sldId="265"/>
            <ac:spMk id="2" creationId="{5A4D7B37-C21E-A8A4-B50F-7099C346747D}"/>
          </ac:spMkLst>
        </pc:spChg>
      </pc:sldChg>
      <pc:sldChg chg="new del">
        <pc:chgData name="Ann-Marie Matthews (Aneurin Bevan UHB - Medical Directors Office)" userId="47416981-9e23-462f-bd25-e8d704295e77" providerId="ADAL" clId="{AF73B07E-745A-4140-8313-AFF69C0E3CAE}" dt="2023-02-22T15:09:26.633" v="61" actId="47"/>
        <pc:sldMkLst>
          <pc:docMk/>
          <pc:sldMk cId="148233764" sldId="266"/>
        </pc:sldMkLst>
      </pc:sldChg>
      <pc:sldChg chg="modSp new del mod">
        <pc:chgData name="Ann-Marie Matthews (Aneurin Bevan UHB - Medical Directors Office)" userId="47416981-9e23-462f-bd25-e8d704295e77" providerId="ADAL" clId="{AF73B07E-745A-4140-8313-AFF69C0E3CAE}" dt="2023-02-22T15:11:08.781" v="110" actId="47"/>
        <pc:sldMkLst>
          <pc:docMk/>
          <pc:sldMk cId="1169506291" sldId="266"/>
        </pc:sldMkLst>
        <pc:spChg chg="mod">
          <ac:chgData name="Ann-Marie Matthews (Aneurin Bevan UHB - Medical Directors Office)" userId="47416981-9e23-462f-bd25-e8d704295e77" providerId="ADAL" clId="{AF73B07E-745A-4140-8313-AFF69C0E3CAE}" dt="2023-02-22T15:09:43.905" v="64" actId="14100"/>
          <ac:spMkLst>
            <pc:docMk/>
            <pc:sldMk cId="1169506291" sldId="266"/>
            <ac:spMk id="2" creationId="{49EF4EB2-17EE-CD3B-C3C2-B0548E03DFD5}"/>
          </ac:spMkLst>
        </pc:spChg>
        <pc:spChg chg="mod">
          <ac:chgData name="Ann-Marie Matthews (Aneurin Bevan UHB - Medical Directors Office)" userId="47416981-9e23-462f-bd25-e8d704295e77" providerId="ADAL" clId="{AF73B07E-745A-4140-8313-AFF69C0E3CAE}" dt="2023-02-22T15:10:41.791" v="109" actId="20577"/>
          <ac:spMkLst>
            <pc:docMk/>
            <pc:sldMk cId="1169506291" sldId="266"/>
            <ac:spMk id="3" creationId="{4C9A1788-193C-1CC9-A496-425B15FDAA4C}"/>
          </ac:spMkLst>
        </pc:spChg>
      </pc:sldChg>
      <pc:sldChg chg="addSp delSp modSp new mod">
        <pc:chgData name="Ann-Marie Matthews (Aneurin Bevan UHB - Medical Directors Office)" userId="47416981-9e23-462f-bd25-e8d704295e77" providerId="ADAL" clId="{AF73B07E-745A-4140-8313-AFF69C0E3CAE}" dt="2023-02-22T15:56:51.427" v="1061" actId="1076"/>
        <pc:sldMkLst>
          <pc:docMk/>
          <pc:sldMk cId="2789702027" sldId="266"/>
        </pc:sldMkLst>
        <pc:spChg chg="mod">
          <ac:chgData name="Ann-Marie Matthews (Aneurin Bevan UHB - Medical Directors Office)" userId="47416981-9e23-462f-bd25-e8d704295e77" providerId="ADAL" clId="{AF73B07E-745A-4140-8313-AFF69C0E3CAE}" dt="2023-02-22T15:56:38.359" v="1060" actId="20577"/>
          <ac:spMkLst>
            <pc:docMk/>
            <pc:sldMk cId="2789702027" sldId="266"/>
            <ac:spMk id="2" creationId="{5EC59179-3DB1-012D-A2F3-41B39D5229AE}"/>
          </ac:spMkLst>
        </pc:spChg>
        <pc:spChg chg="add del">
          <ac:chgData name="Ann-Marie Matthews (Aneurin Bevan UHB - Medical Directors Office)" userId="47416981-9e23-462f-bd25-e8d704295e77" providerId="ADAL" clId="{AF73B07E-745A-4140-8313-AFF69C0E3CAE}" dt="2023-02-22T15:46:37.042" v="762" actId="22"/>
          <ac:spMkLst>
            <pc:docMk/>
            <pc:sldMk cId="2789702027" sldId="266"/>
            <ac:spMk id="3" creationId="{40E99D8C-AD3F-1BB3-CB28-B596D43F111A}"/>
          </ac:spMkLst>
        </pc:spChg>
        <pc:picChg chg="add del mod ord">
          <ac:chgData name="Ann-Marie Matthews (Aneurin Bevan UHB - Medical Directors Office)" userId="47416981-9e23-462f-bd25-e8d704295e77" providerId="ADAL" clId="{AF73B07E-745A-4140-8313-AFF69C0E3CAE}" dt="2023-02-22T15:15:28.743" v="113" actId="22"/>
          <ac:picMkLst>
            <pc:docMk/>
            <pc:sldMk cId="2789702027" sldId="266"/>
            <ac:picMk id="5" creationId="{5B6F8114-EF69-2FE7-12B6-BA9E389E10EF}"/>
          </ac:picMkLst>
        </pc:picChg>
        <pc:picChg chg="add mod ord">
          <ac:chgData name="Ann-Marie Matthews (Aneurin Bevan UHB - Medical Directors Office)" userId="47416981-9e23-462f-bd25-e8d704295e77" providerId="ADAL" clId="{AF73B07E-745A-4140-8313-AFF69C0E3CAE}" dt="2023-02-22T15:46:40.730" v="763" actId="1076"/>
          <ac:picMkLst>
            <pc:docMk/>
            <pc:sldMk cId="2789702027" sldId="266"/>
            <ac:picMk id="7" creationId="{5AFC5B08-6BDF-2EB8-F861-F479D4EA5B84}"/>
          </ac:picMkLst>
        </pc:picChg>
        <pc:picChg chg="add mod">
          <ac:chgData name="Ann-Marie Matthews (Aneurin Bevan UHB - Medical Directors Office)" userId="47416981-9e23-462f-bd25-e8d704295e77" providerId="ADAL" clId="{AF73B07E-745A-4140-8313-AFF69C0E3CAE}" dt="2023-02-22T15:56:51.427" v="1061" actId="1076"/>
          <ac:picMkLst>
            <pc:docMk/>
            <pc:sldMk cId="2789702027" sldId="266"/>
            <ac:picMk id="9" creationId="{CB60617C-76F9-1F96-08A4-4AD5B17DA338}"/>
          </ac:picMkLst>
        </pc:picChg>
      </pc:sldChg>
      <pc:sldChg chg="addSp delSp modSp new mod">
        <pc:chgData name="Ann-Marie Matthews (Aneurin Bevan UHB - Medical Directors Office)" userId="47416981-9e23-462f-bd25-e8d704295e77" providerId="ADAL" clId="{AF73B07E-745A-4140-8313-AFF69C0E3CAE}" dt="2023-02-22T15:19:05.417" v="155" actId="255"/>
        <pc:sldMkLst>
          <pc:docMk/>
          <pc:sldMk cId="1236084151" sldId="267"/>
        </pc:sldMkLst>
        <pc:spChg chg="mod">
          <ac:chgData name="Ann-Marie Matthews (Aneurin Bevan UHB - Medical Directors Office)" userId="47416981-9e23-462f-bd25-e8d704295e77" providerId="ADAL" clId="{AF73B07E-745A-4140-8313-AFF69C0E3CAE}" dt="2023-02-22T15:19:05.417" v="155" actId="255"/>
          <ac:spMkLst>
            <pc:docMk/>
            <pc:sldMk cId="1236084151" sldId="267"/>
            <ac:spMk id="2" creationId="{B3AF4943-8496-910E-A5EB-52D45C6573C6}"/>
          </ac:spMkLst>
        </pc:spChg>
        <pc:spChg chg="del">
          <ac:chgData name="Ann-Marie Matthews (Aneurin Bevan UHB - Medical Directors Office)" userId="47416981-9e23-462f-bd25-e8d704295e77" providerId="ADAL" clId="{AF73B07E-745A-4140-8313-AFF69C0E3CAE}" dt="2023-02-22T15:15:37.411" v="115" actId="22"/>
          <ac:spMkLst>
            <pc:docMk/>
            <pc:sldMk cId="1236084151" sldId="267"/>
            <ac:spMk id="3" creationId="{77F71A14-BE0F-EACB-63B4-E3A121B41AA0}"/>
          </ac:spMkLst>
        </pc:spChg>
        <pc:spChg chg="del">
          <ac:chgData name="Ann-Marie Matthews (Aneurin Bevan UHB - Medical Directors Office)" userId="47416981-9e23-462f-bd25-e8d704295e77" providerId="ADAL" clId="{AF73B07E-745A-4140-8313-AFF69C0E3CAE}" dt="2023-02-22T15:17:50.475" v="116" actId="22"/>
          <ac:spMkLst>
            <pc:docMk/>
            <pc:sldMk cId="1236084151" sldId="267"/>
            <ac:spMk id="4" creationId="{721CB687-6014-F2C0-DF00-ECB63E119ECE}"/>
          </ac:spMkLst>
        </pc:spChg>
        <pc:picChg chg="add mod ord">
          <ac:chgData name="Ann-Marie Matthews (Aneurin Bevan UHB - Medical Directors Office)" userId="47416981-9e23-462f-bd25-e8d704295e77" providerId="ADAL" clId="{AF73B07E-745A-4140-8313-AFF69C0E3CAE}" dt="2023-02-22T15:18:28.866" v="123" actId="14100"/>
          <ac:picMkLst>
            <pc:docMk/>
            <pc:sldMk cId="1236084151" sldId="267"/>
            <ac:picMk id="6" creationId="{C83F52AF-672B-48AD-0CC9-5B54469B439D}"/>
          </ac:picMkLst>
        </pc:picChg>
        <pc:picChg chg="add mod ord">
          <ac:chgData name="Ann-Marie Matthews (Aneurin Bevan UHB - Medical Directors Office)" userId="47416981-9e23-462f-bd25-e8d704295e77" providerId="ADAL" clId="{AF73B07E-745A-4140-8313-AFF69C0E3CAE}" dt="2023-02-22T15:18:44.395" v="126" actId="14100"/>
          <ac:picMkLst>
            <pc:docMk/>
            <pc:sldMk cId="1236084151" sldId="267"/>
            <ac:picMk id="8" creationId="{000F3EA3-C868-D527-05A6-2107CDD4232C}"/>
          </ac:picMkLst>
        </pc:picChg>
      </pc:sldChg>
      <pc:sldChg chg="new del">
        <pc:chgData name="Ann-Marie Matthews (Aneurin Bevan UHB - Medical Directors Office)" userId="47416981-9e23-462f-bd25-e8d704295e77" providerId="ADAL" clId="{AF73B07E-745A-4140-8313-AFF69C0E3CAE}" dt="2023-02-22T15:09:24.844" v="60" actId="47"/>
        <pc:sldMkLst>
          <pc:docMk/>
          <pc:sldMk cId="2803835512" sldId="26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Sheet1!$A$1:$A$5</c:f>
              <c:strCache>
                <c:ptCount val="5"/>
                <c:pt idx="0">
                  <c:v>16-17</c:v>
                </c:pt>
                <c:pt idx="1">
                  <c:v>18-19</c:v>
                </c:pt>
                <c:pt idx="2">
                  <c:v>19-20</c:v>
                </c:pt>
                <c:pt idx="3">
                  <c:v>20-21</c:v>
                </c:pt>
                <c:pt idx="4">
                  <c:v>21-22</c:v>
                </c:pt>
              </c:strCache>
            </c:strRef>
          </c:cat>
          <c:val>
            <c:numRef>
              <c:f>Sheet1!$B$1:$B$5</c:f>
              <c:numCache>
                <c:formatCode>0%</c:formatCode>
                <c:ptCount val="5"/>
                <c:pt idx="0">
                  <c:v>0.04</c:v>
                </c:pt>
                <c:pt idx="1">
                  <c:v>0.13</c:v>
                </c:pt>
                <c:pt idx="2">
                  <c:v>0.13</c:v>
                </c:pt>
                <c:pt idx="3">
                  <c:v>7.0000000000000007E-2</c:v>
                </c:pt>
                <c:pt idx="4">
                  <c:v>0.15</c:v>
                </c:pt>
              </c:numCache>
            </c:numRef>
          </c:val>
          <c:extLst>
            <c:ext xmlns:c16="http://schemas.microsoft.com/office/drawing/2014/chart" uri="{C3380CC4-5D6E-409C-BE32-E72D297353CC}">
              <c16:uniqueId val="{00000000-78D0-4FEA-B7B5-99ECA2C33AAD}"/>
            </c:ext>
          </c:extLst>
        </c:ser>
        <c:dLbls>
          <c:dLblPos val="inEnd"/>
          <c:showLegendKey val="0"/>
          <c:showVal val="1"/>
          <c:showCatName val="0"/>
          <c:showSerName val="0"/>
          <c:showPercent val="0"/>
          <c:showBubbleSize val="0"/>
        </c:dLbls>
        <c:gapWidth val="65"/>
        <c:axId val="385228207"/>
        <c:axId val="385225711"/>
      </c:barChart>
      <c:catAx>
        <c:axId val="385228207"/>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385225711"/>
        <c:crosses val="autoZero"/>
        <c:auto val="1"/>
        <c:lblAlgn val="ctr"/>
        <c:lblOffset val="100"/>
        <c:noMultiLvlLbl val="0"/>
      </c:catAx>
      <c:valAx>
        <c:axId val="385225711"/>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385228207"/>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extLst>
              <a:ext uri="{BEBA8EAE-BF5A-486C-A8C5-ECC9F3942E4B}">
                <a14:imgProps xmlns:a14="http://schemas.microsoft.com/office/drawing/2010/main">
                  <a14:imgLayer r:embed="rId3">
                    <a14:imgEffect>
                      <a14:artisticPencilSketch/>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8E962-5439-4233-8765-9068DDFEA4B1}"/>
              </a:ext>
            </a:extLst>
          </p:cNvPr>
          <p:cNvSpPr>
            <a:spLocks noGrp="1"/>
          </p:cNvSpPr>
          <p:nvPr>
            <p:ph type="ctrTitle"/>
          </p:nvPr>
        </p:nvSpPr>
        <p:spPr>
          <a:xfrm>
            <a:off x="1598645" y="1376190"/>
            <a:ext cx="9144000" cy="2387600"/>
          </a:xfrm>
        </p:spPr>
        <p:txBody>
          <a:bodyPr anchor="b"/>
          <a:lstStyle>
            <a:lvl1pPr algn="ctr">
              <a:defRPr sz="60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5317536-5CCA-41EF-BDB1-92BAE13D397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090726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5E97A-6120-425D-B42B-074187FF80A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96AA9C-0681-4C95-9818-8FD9DC13DE9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E02DC58-0FC9-4C34-BCDB-B9BFF3DB1A3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135985-7A56-41C9-B995-0B5042E43716}"/>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6" name="Footer Placeholder 5">
            <a:extLst>
              <a:ext uri="{FF2B5EF4-FFF2-40B4-BE49-F238E27FC236}">
                <a16:creationId xmlns:a16="http://schemas.microsoft.com/office/drawing/2014/main" id="{7CA18D88-06ED-4723-B9DC-45D397702DB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71D5BED-1869-4AF1-A60A-4EE0EC9A69A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36822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3D58E-687F-4C57-BAAC-15C1660A0D9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33EDA0-4A70-473E-AD2A-979B3558555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B397B-A076-4FE5-A0F4-7F8146A5544E}"/>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5" name="Footer Placeholder 4">
            <a:extLst>
              <a:ext uri="{FF2B5EF4-FFF2-40B4-BE49-F238E27FC236}">
                <a16:creationId xmlns:a16="http://schemas.microsoft.com/office/drawing/2014/main" id="{D9413628-742F-47ED-B5C1-163F7145D85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47F6DEE0-35AC-458A-8F8C-4C8D03FAA37F}"/>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13745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C3C070-BDBE-4B4E-831A-54279629F5F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B401A4-5640-42CB-B3BC-A8A5AC5F5AA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7AB091-5F1E-47CD-BDD1-CD384C028D0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5" name="Footer Placeholder 4">
            <a:extLst>
              <a:ext uri="{FF2B5EF4-FFF2-40B4-BE49-F238E27FC236}">
                <a16:creationId xmlns:a16="http://schemas.microsoft.com/office/drawing/2014/main" id="{1818BD1E-215C-4309-8F2A-0891307498A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38A4842-CDBD-41B7-A16A-9603DF005A4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02636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57FBF-CBF0-4C19-8B03-AE3B908BEE6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C23B708-EB88-46A4-B879-6BC690009FE9}"/>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789769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ACA99-6061-48A5-A252-D79E9C42F1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51A6AB-394D-4FC3-A2AD-A29CB14738EA}"/>
              </a:ext>
            </a:extLst>
          </p:cNvPr>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5820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1EA8-70DE-491E-AF78-428031F2146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9D36616-076A-482F-98A3-04B8B23CB0D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E838F01-33F8-4650-B067-8E2B4BAAE8DD}"/>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5" name="Footer Placeholder 4">
            <a:extLst>
              <a:ext uri="{FF2B5EF4-FFF2-40B4-BE49-F238E27FC236}">
                <a16:creationId xmlns:a16="http://schemas.microsoft.com/office/drawing/2014/main" id="{0942D520-8DFE-4D79-9FBD-D3AA2CA525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EF06C70-B1ED-4CEA-A747-75280DE9E813}"/>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980479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152E0-2252-4A97-887E-46BC2FCF18E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24716-5FB0-4CD5-8BE6-87F7183E3E94}"/>
              </a:ext>
            </a:extLst>
          </p:cNvPr>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FC1C84-58A4-4EDA-A5D6-4FCD2A1306AE}"/>
              </a:ext>
            </a:extLst>
          </p:cNvPr>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FE405F-2394-4899-BF24-CECA6CDB3C4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6" name="Footer Placeholder 5">
            <a:extLst>
              <a:ext uri="{FF2B5EF4-FFF2-40B4-BE49-F238E27FC236}">
                <a16:creationId xmlns:a16="http://schemas.microsoft.com/office/drawing/2014/main" id="{AEFA7187-033A-42FC-A5BA-2895088F833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784BBF42-B517-474B-BD26-719A3D95FACB}"/>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82338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96725-1691-437F-AE11-AA94E0E13EE8}"/>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DF80E9-C98E-4540-ACF8-54FF406D3D4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891210-F194-4409-AEF8-7B1A5254C83C}"/>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D8497C-9F53-4608-A2F9-7C1236974C3E}"/>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CAF0337-5B56-4494-AB3B-C4B46E39C80E}"/>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04D47B-6510-4939-A2D5-70315061F329}"/>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8" name="Footer Placeholder 7">
            <a:extLst>
              <a:ext uri="{FF2B5EF4-FFF2-40B4-BE49-F238E27FC236}">
                <a16:creationId xmlns:a16="http://schemas.microsoft.com/office/drawing/2014/main" id="{7283B66A-B0BA-4919-9A2D-5AD92C19867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96FF0DF7-CCDA-43F2-8205-96A58648317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096555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B9D57-B3CE-4CD6-9C38-23D4B6F9F6C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F1ADFE-0954-45A4-8AC8-A7995683F06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4" name="Footer Placeholder 3">
            <a:extLst>
              <a:ext uri="{FF2B5EF4-FFF2-40B4-BE49-F238E27FC236}">
                <a16:creationId xmlns:a16="http://schemas.microsoft.com/office/drawing/2014/main" id="{1E0A1B5A-9153-45D0-B0C5-E214B8EE890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1CEBAD30-842F-464D-A5F4-0E0EE1862C8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313064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A5EC07-462E-44B9-8447-76F5F64AAD2F}"/>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3" name="Footer Placeholder 2">
            <a:extLst>
              <a:ext uri="{FF2B5EF4-FFF2-40B4-BE49-F238E27FC236}">
                <a16:creationId xmlns:a16="http://schemas.microsoft.com/office/drawing/2014/main" id="{7EA66776-CFC4-4368-9FC5-4B633968E9F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40E6E2D-B5E7-49D3-9963-F5D9B2D6A32D}"/>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794733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8CA8F-C434-45B3-90E2-DFF5339A836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376B423-2B50-40B6-8ADB-F2663546EFA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E7D3EFC-6BDC-4E8D-B1CC-E62B8B4ED51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C3C93A-8664-4F4F-AA8C-8430ABEB4681}"/>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23/02/2023</a:t>
            </a:fld>
            <a:endParaRPr lang="en-GB"/>
          </a:p>
        </p:txBody>
      </p:sp>
      <p:sp>
        <p:nvSpPr>
          <p:cNvPr id="6" name="Footer Placeholder 5">
            <a:extLst>
              <a:ext uri="{FF2B5EF4-FFF2-40B4-BE49-F238E27FC236}">
                <a16:creationId xmlns:a16="http://schemas.microsoft.com/office/drawing/2014/main" id="{CF92E4A5-3E11-4DFF-9F55-55BD27984FC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B043E7-E490-45A7-94B3-C08ECEB8BD3E}"/>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558886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6.jp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8.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A733244-DCCF-4F65-8E59-A66D39F8AC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909A70EA-13B3-45B7-9837-4219C4B1179B}"/>
              </a:ext>
            </a:extLst>
          </p:cNvPr>
          <p:cNvSpPr>
            <a:spLocks noGrp="1"/>
          </p:cNvSpPr>
          <p:nvPr>
            <p:ph type="title"/>
          </p:nvPr>
        </p:nvSpPr>
        <p:spPr>
          <a:xfrm>
            <a:off x="613757" y="2233883"/>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pic>
        <p:nvPicPr>
          <p:cNvPr id="10" name="Picture 9">
            <a:extLst>
              <a:ext uri="{FF2B5EF4-FFF2-40B4-BE49-F238E27FC236}">
                <a16:creationId xmlns:a16="http://schemas.microsoft.com/office/drawing/2014/main" id="{2040C2AF-7A60-4BA0-BF22-77A951846A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4321" y="5846318"/>
            <a:ext cx="4322618" cy="740575"/>
          </a:xfrm>
          <a:prstGeom prst="rect">
            <a:avLst/>
          </a:prstGeom>
        </p:spPr>
      </p:pic>
      <p:pic>
        <p:nvPicPr>
          <p:cNvPr id="8" name="Picture 7">
            <a:extLst>
              <a:ext uri="{FF2B5EF4-FFF2-40B4-BE49-F238E27FC236}">
                <a16:creationId xmlns:a16="http://schemas.microsoft.com/office/drawing/2014/main" id="{77CA045C-1A27-4AAE-A5BF-AABE808D18F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12423" y="5985164"/>
            <a:ext cx="1068644" cy="601729"/>
          </a:xfrm>
          <a:prstGeom prst="rect">
            <a:avLst/>
          </a:prstGeom>
        </p:spPr>
      </p:pic>
      <p:pic>
        <p:nvPicPr>
          <p:cNvPr id="4" name="Picture 3">
            <a:extLst>
              <a:ext uri="{FF2B5EF4-FFF2-40B4-BE49-F238E27FC236}">
                <a16:creationId xmlns:a16="http://schemas.microsoft.com/office/drawing/2014/main" id="{26BAC9FD-A1A1-4075-A383-EC18FE77E96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72440" y="436792"/>
            <a:ext cx="3218629" cy="884931"/>
          </a:xfrm>
          <a:prstGeom prst="rect">
            <a:avLst/>
          </a:prstGeom>
        </p:spPr>
      </p:pic>
    </p:spTree>
    <p:extLst>
      <p:ext uri="{BB962C8B-B14F-4D97-AF65-F5344CB8AC3E}">
        <p14:creationId xmlns:p14="http://schemas.microsoft.com/office/powerpoint/2010/main" val="33909436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A143C6-86C3-4EB2-AC4F-00F3007DB3D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9">
            <a:extLst>
              <a:ext uri="{FF2B5EF4-FFF2-40B4-BE49-F238E27FC236}">
                <a16:creationId xmlns:a16="http://schemas.microsoft.com/office/drawing/2014/main" id="{41A97EA5-B47B-4A33-B456-8F7883948D8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235991" y="6043353"/>
            <a:ext cx="3548686" cy="607981"/>
          </a:xfrm>
          <a:prstGeom prst="rect">
            <a:avLst/>
          </a:prstGeom>
        </p:spPr>
      </p:pic>
      <p:pic>
        <p:nvPicPr>
          <p:cNvPr id="5" name="Picture 4">
            <a:extLst>
              <a:ext uri="{FF2B5EF4-FFF2-40B4-BE49-F238E27FC236}">
                <a16:creationId xmlns:a16="http://schemas.microsoft.com/office/drawing/2014/main" id="{6F759CAB-11C2-4564-9F7C-AD43BA25BFB1}"/>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07323" y="6272688"/>
            <a:ext cx="2378761" cy="378646"/>
          </a:xfrm>
          <a:prstGeom prst="rect">
            <a:avLst/>
          </a:prstGeom>
        </p:spPr>
      </p:pic>
    </p:spTree>
    <p:extLst>
      <p:ext uri="{BB962C8B-B14F-4D97-AF65-F5344CB8AC3E}">
        <p14:creationId xmlns:p14="http://schemas.microsoft.com/office/powerpoint/2010/main" val="705122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BDED-400D-419C-9337-F511F6AB18A4}"/>
              </a:ext>
            </a:extLst>
          </p:cNvPr>
          <p:cNvSpPr>
            <a:spLocks noGrp="1"/>
          </p:cNvSpPr>
          <p:nvPr>
            <p:ph type="ctrTitle"/>
          </p:nvPr>
        </p:nvSpPr>
        <p:spPr>
          <a:xfrm>
            <a:off x="500544" y="2273416"/>
            <a:ext cx="9144000" cy="1513383"/>
          </a:xfrm>
        </p:spPr>
        <p:txBody>
          <a:bodyPr/>
          <a:lstStyle/>
          <a:p>
            <a:pPr algn="l"/>
            <a:r>
              <a:rPr lang="en-GB" dirty="0"/>
              <a:t>Patient outcomes </a:t>
            </a:r>
          </a:p>
        </p:txBody>
      </p:sp>
      <p:sp>
        <p:nvSpPr>
          <p:cNvPr id="3" name="Subtitle 2">
            <a:extLst>
              <a:ext uri="{FF2B5EF4-FFF2-40B4-BE49-F238E27FC236}">
                <a16:creationId xmlns:a16="http://schemas.microsoft.com/office/drawing/2014/main" id="{CB8102B2-7957-46FB-89DE-72596C6D4037}"/>
              </a:ext>
            </a:extLst>
          </p:cNvPr>
          <p:cNvSpPr>
            <a:spLocks noGrp="1"/>
          </p:cNvSpPr>
          <p:nvPr>
            <p:ph type="subTitle" idx="1"/>
          </p:nvPr>
        </p:nvSpPr>
        <p:spPr>
          <a:xfrm>
            <a:off x="500544" y="4031740"/>
            <a:ext cx="9144000" cy="1286218"/>
          </a:xfrm>
        </p:spPr>
        <p:txBody>
          <a:bodyPr/>
          <a:lstStyle/>
          <a:p>
            <a:pPr algn="l"/>
            <a:r>
              <a:rPr lang="en-GB" dirty="0"/>
              <a:t>Ann-Marie Matthews </a:t>
            </a:r>
          </a:p>
          <a:p>
            <a:pPr algn="l"/>
            <a:r>
              <a:rPr lang="en-GB" dirty="0"/>
              <a:t>Lead for Clinical Commissioning/ IPFR</a:t>
            </a:r>
          </a:p>
          <a:p>
            <a:pPr algn="l"/>
            <a:r>
              <a:rPr lang="en-GB" dirty="0"/>
              <a:t>Aneurin Bevan University Health Board  </a:t>
            </a:r>
          </a:p>
        </p:txBody>
      </p:sp>
    </p:spTree>
    <p:extLst>
      <p:ext uri="{BB962C8B-B14F-4D97-AF65-F5344CB8AC3E}">
        <p14:creationId xmlns:p14="http://schemas.microsoft.com/office/powerpoint/2010/main" val="1863750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7C263-9703-ED3B-5ECD-8197696D5741}"/>
              </a:ext>
            </a:extLst>
          </p:cNvPr>
          <p:cNvSpPr>
            <a:spLocks noGrp="1"/>
          </p:cNvSpPr>
          <p:nvPr>
            <p:ph type="title"/>
          </p:nvPr>
        </p:nvSpPr>
        <p:spPr/>
        <p:txBody>
          <a:bodyPr/>
          <a:lstStyle/>
          <a:p>
            <a:r>
              <a:rPr lang="en-GB" dirty="0"/>
              <a:t>Why do we collect outcome data?</a:t>
            </a:r>
          </a:p>
        </p:txBody>
      </p:sp>
      <p:sp>
        <p:nvSpPr>
          <p:cNvPr id="3" name="Content Placeholder 2">
            <a:extLst>
              <a:ext uri="{FF2B5EF4-FFF2-40B4-BE49-F238E27FC236}">
                <a16:creationId xmlns:a16="http://schemas.microsoft.com/office/drawing/2014/main" id="{B8160A0C-C3A5-CE8E-06F6-DD17F5AAE777}"/>
              </a:ext>
            </a:extLst>
          </p:cNvPr>
          <p:cNvSpPr>
            <a:spLocks noGrp="1"/>
          </p:cNvSpPr>
          <p:nvPr>
            <p:ph idx="1"/>
          </p:nvPr>
        </p:nvSpPr>
        <p:spPr/>
        <p:txBody>
          <a:bodyPr/>
          <a:lstStyle/>
          <a:p>
            <a:r>
              <a:rPr lang="en-GB" dirty="0"/>
              <a:t>The IPFR panel needs to understand how and when the patient will be monitored and  what key outcome parameters will be used to assess response to treatment.</a:t>
            </a:r>
          </a:p>
          <a:p>
            <a:r>
              <a:rPr lang="en-GB" dirty="0"/>
              <a:t>It enables panel members to receive feedback on the impact of their decision made.</a:t>
            </a:r>
          </a:p>
          <a:p>
            <a:r>
              <a:rPr lang="en-GB" dirty="0"/>
              <a:t> As part of the follow up process the clinician will be sent an outcome questionnaire. If the intervention is funded the measures included in this section will be used to assess response.     </a:t>
            </a:r>
          </a:p>
        </p:txBody>
      </p:sp>
    </p:spTree>
    <p:extLst>
      <p:ext uri="{BB962C8B-B14F-4D97-AF65-F5344CB8AC3E}">
        <p14:creationId xmlns:p14="http://schemas.microsoft.com/office/powerpoint/2010/main" val="44761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0428C-4A19-9EEF-C62B-F272D069C766}"/>
              </a:ext>
            </a:extLst>
          </p:cNvPr>
          <p:cNvSpPr>
            <a:spLocks noGrp="1"/>
          </p:cNvSpPr>
          <p:nvPr>
            <p:ph type="title"/>
          </p:nvPr>
        </p:nvSpPr>
        <p:spPr/>
        <p:txBody>
          <a:bodyPr/>
          <a:lstStyle/>
          <a:p>
            <a:r>
              <a:rPr lang="en-GB" dirty="0"/>
              <a:t>Outcome data received </a:t>
            </a:r>
          </a:p>
        </p:txBody>
      </p:sp>
      <p:graphicFrame>
        <p:nvGraphicFramePr>
          <p:cNvPr id="4" name="Content Placeholder 3">
            <a:extLst>
              <a:ext uri="{FF2B5EF4-FFF2-40B4-BE49-F238E27FC236}">
                <a16:creationId xmlns:a16="http://schemas.microsoft.com/office/drawing/2014/main" id="{87792817-EF0F-227A-5A4D-4EAB9364BA8A}"/>
              </a:ext>
            </a:extLst>
          </p:cNvPr>
          <p:cNvGraphicFramePr>
            <a:graphicFrameLocks noGrp="1"/>
          </p:cNvGraphicFramePr>
          <p:nvPr>
            <p:ph idx="1"/>
            <p:extLst>
              <p:ext uri="{D42A27DB-BD31-4B8C-83A1-F6EECF244321}">
                <p14:modId xmlns:p14="http://schemas.microsoft.com/office/powerpoint/2010/main" val="651077333"/>
              </p:ext>
            </p:extLst>
          </p:nvPr>
        </p:nvGraphicFramePr>
        <p:xfrm>
          <a:off x="838200" y="1825625"/>
          <a:ext cx="10515600" cy="38287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56288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28AAC7F-8AA3-4D25-86A3-9C670103A2C5}"/>
              </a:ext>
            </a:extLst>
          </p:cNvPr>
          <p:cNvSpPr>
            <a:spLocks noGrp="1"/>
          </p:cNvSpPr>
          <p:nvPr>
            <p:ph type="title"/>
          </p:nvPr>
        </p:nvSpPr>
        <p:spPr>
          <a:xfrm>
            <a:off x="643467" y="321734"/>
            <a:ext cx="10905066" cy="1135737"/>
          </a:xfrm>
        </p:spPr>
        <p:txBody>
          <a:bodyPr>
            <a:normAutofit/>
          </a:bodyPr>
          <a:lstStyle/>
          <a:p>
            <a:r>
              <a:rPr lang="en-GB" sz="3600" dirty="0"/>
              <a:t>Data Collection -21/22</a:t>
            </a:r>
          </a:p>
        </p:txBody>
      </p:sp>
      <p:sp>
        <p:nvSpPr>
          <p:cNvPr id="3" name="Content Placeholder 2">
            <a:extLst>
              <a:ext uri="{FF2B5EF4-FFF2-40B4-BE49-F238E27FC236}">
                <a16:creationId xmlns:a16="http://schemas.microsoft.com/office/drawing/2014/main" id="{138308FF-87CF-4F65-B738-D210A207DC92}"/>
              </a:ext>
            </a:extLst>
          </p:cNvPr>
          <p:cNvSpPr>
            <a:spLocks noGrp="1"/>
          </p:cNvSpPr>
          <p:nvPr>
            <p:ph idx="1"/>
          </p:nvPr>
        </p:nvSpPr>
        <p:spPr>
          <a:xfrm>
            <a:off x="643469" y="1782981"/>
            <a:ext cx="4008384" cy="4393982"/>
          </a:xfrm>
        </p:spPr>
        <p:txBody>
          <a:bodyPr>
            <a:normAutofit/>
          </a:bodyPr>
          <a:lstStyle/>
          <a:p>
            <a:r>
              <a:rPr lang="en-GB" sz="2400" dirty="0"/>
              <a:t>Outcome data was provided for 49 patients who had an IPFR approved </a:t>
            </a:r>
          </a:p>
          <a:p>
            <a:r>
              <a:rPr lang="en-GB" sz="2400" dirty="0"/>
              <a:t>34 of the outcomes were for continued funding for medicines – the remainder were for new medicines requests and non-medicines. </a:t>
            </a:r>
          </a:p>
          <a:p>
            <a:endParaRPr lang="en-GB" sz="24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p:txBody>
      </p:sp>
      <p:grpSp>
        <p:nvGrpSpPr>
          <p:cNvPr id="18" name="Group 10">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2" name="Isosceles Triangle 11">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D1F7C45E-63E5-C26F-280D-EAF059A87D9F}"/>
              </a:ext>
            </a:extLst>
          </p:cNvPr>
          <p:cNvPicPr>
            <a:picLocks noChangeAspect="1"/>
          </p:cNvPicPr>
          <p:nvPr/>
        </p:nvPicPr>
        <p:blipFill>
          <a:blip r:embed="rId2"/>
          <a:stretch>
            <a:fillRect/>
          </a:stretch>
        </p:blipFill>
        <p:spPr>
          <a:xfrm>
            <a:off x="5295320" y="2257041"/>
            <a:ext cx="6253212" cy="2988794"/>
          </a:xfrm>
          <a:prstGeom prst="rect">
            <a:avLst/>
          </a:prstGeom>
        </p:spPr>
      </p:pic>
      <p:grpSp>
        <p:nvGrpSpPr>
          <p:cNvPr id="15" name="Group 14">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6" name="Rectangle 15">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131344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287F69AB-2350-44E3-9076-00265B93F3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1"/>
            <a:ext cx="972709" cy="1935307"/>
            <a:chOff x="10918968" y="713127"/>
            <a:chExt cx="1273032" cy="2532832"/>
          </a:xfrm>
        </p:grpSpPr>
        <p:sp>
          <p:nvSpPr>
            <p:cNvPr id="19" name="Rectangle 18">
              <a:extLst>
                <a:ext uri="{FF2B5EF4-FFF2-40B4-BE49-F238E27FC236}">
                  <a16:creationId xmlns:a16="http://schemas.microsoft.com/office/drawing/2014/main" id="{D70652AA-1C81-481C-856B-9037143754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A2FF99B6-37BA-4650-B01D-799F02E31E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EC59179-3DB1-012D-A2F3-41B39D5229AE}"/>
              </a:ext>
            </a:extLst>
          </p:cNvPr>
          <p:cNvSpPr>
            <a:spLocks noGrp="1"/>
          </p:cNvSpPr>
          <p:nvPr>
            <p:ph type="title"/>
          </p:nvPr>
        </p:nvSpPr>
        <p:spPr>
          <a:xfrm>
            <a:off x="643467" y="321734"/>
            <a:ext cx="10905066" cy="1135737"/>
          </a:xfrm>
        </p:spPr>
        <p:txBody>
          <a:bodyPr>
            <a:normAutofit/>
          </a:bodyPr>
          <a:lstStyle/>
          <a:p>
            <a:r>
              <a:rPr lang="en-GB" sz="3600"/>
              <a:t>Data collection 21/22 cont.</a:t>
            </a:r>
          </a:p>
        </p:txBody>
      </p:sp>
      <p:pic>
        <p:nvPicPr>
          <p:cNvPr id="9" name="Picture 8">
            <a:extLst>
              <a:ext uri="{FF2B5EF4-FFF2-40B4-BE49-F238E27FC236}">
                <a16:creationId xmlns:a16="http://schemas.microsoft.com/office/drawing/2014/main" id="{CB60617C-76F9-1F96-08A4-4AD5B17DA338}"/>
              </a:ext>
            </a:extLst>
          </p:cNvPr>
          <p:cNvPicPr>
            <a:picLocks noChangeAspect="1"/>
          </p:cNvPicPr>
          <p:nvPr/>
        </p:nvPicPr>
        <p:blipFill>
          <a:blip r:embed="rId2"/>
          <a:stretch>
            <a:fillRect/>
          </a:stretch>
        </p:blipFill>
        <p:spPr>
          <a:xfrm>
            <a:off x="624021" y="4274934"/>
            <a:ext cx="6253211" cy="1610201"/>
          </a:xfrm>
          <a:prstGeom prst="rect">
            <a:avLst/>
          </a:prstGeom>
        </p:spPr>
      </p:pic>
      <p:pic>
        <p:nvPicPr>
          <p:cNvPr id="7" name="Content Placeholder 6">
            <a:extLst>
              <a:ext uri="{FF2B5EF4-FFF2-40B4-BE49-F238E27FC236}">
                <a16:creationId xmlns:a16="http://schemas.microsoft.com/office/drawing/2014/main" id="{5AFC5B08-6BDF-2EB8-F861-F479D4EA5B84}"/>
              </a:ext>
            </a:extLst>
          </p:cNvPr>
          <p:cNvPicPr>
            <a:picLocks noChangeAspect="1"/>
          </p:cNvPicPr>
          <p:nvPr/>
        </p:nvPicPr>
        <p:blipFill>
          <a:blip r:embed="rId3"/>
          <a:stretch>
            <a:fillRect/>
          </a:stretch>
        </p:blipFill>
        <p:spPr>
          <a:xfrm>
            <a:off x="647371" y="1912751"/>
            <a:ext cx="6253212" cy="1594569"/>
          </a:xfrm>
          <a:prstGeom prst="rect">
            <a:avLst/>
          </a:prstGeom>
        </p:spPr>
      </p:pic>
      <p:sp>
        <p:nvSpPr>
          <p:cNvPr id="13" name="Content Placeholder 12">
            <a:extLst>
              <a:ext uri="{FF2B5EF4-FFF2-40B4-BE49-F238E27FC236}">
                <a16:creationId xmlns:a16="http://schemas.microsoft.com/office/drawing/2014/main" id="{ECE4AB1B-6C78-C73C-6DD8-4BA355052775}"/>
              </a:ext>
            </a:extLst>
          </p:cNvPr>
          <p:cNvSpPr>
            <a:spLocks noGrp="1"/>
          </p:cNvSpPr>
          <p:nvPr>
            <p:ph idx="1"/>
          </p:nvPr>
        </p:nvSpPr>
        <p:spPr>
          <a:xfrm>
            <a:off x="7544052" y="1782981"/>
            <a:ext cx="4004479" cy="4393982"/>
          </a:xfrm>
        </p:spPr>
        <p:txBody>
          <a:bodyPr>
            <a:normAutofit/>
          </a:bodyPr>
          <a:lstStyle/>
          <a:p>
            <a:r>
              <a:rPr lang="en-US" sz="2400" dirty="0"/>
              <a:t>The majority of IPFRs approved in 20/21 for which we have outcome data were associated with evidence of clinical benefit  and a maintained or improved quality of life.</a:t>
            </a:r>
          </a:p>
        </p:txBody>
      </p:sp>
      <p:grpSp>
        <p:nvGrpSpPr>
          <p:cNvPr id="22" name="Group 21">
            <a:extLst>
              <a:ext uri="{FF2B5EF4-FFF2-40B4-BE49-F238E27FC236}">
                <a16:creationId xmlns:a16="http://schemas.microsoft.com/office/drawing/2014/main" id="{3EA7D759-6BEF-4CBD-A325-BCFA77832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23" name="Isosceles Triangle 22">
              <a:extLst>
                <a:ext uri="{FF2B5EF4-FFF2-40B4-BE49-F238E27FC236}">
                  <a16:creationId xmlns:a16="http://schemas.microsoft.com/office/drawing/2014/main" id="{317405EC-53E3-473A-8B42-B9475D057B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03F2370-11B5-4E16-8AE5-B4854408B4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89702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CDFF1-63A8-7F6C-79D7-0F5A3E1F1BF8}"/>
              </a:ext>
            </a:extLst>
          </p:cNvPr>
          <p:cNvSpPr>
            <a:spLocks noGrp="1"/>
          </p:cNvSpPr>
          <p:nvPr>
            <p:ph type="title"/>
          </p:nvPr>
        </p:nvSpPr>
        <p:spPr/>
        <p:txBody>
          <a:bodyPr/>
          <a:lstStyle/>
          <a:p>
            <a:r>
              <a:rPr lang="en-GB" dirty="0"/>
              <a:t>IPFR Outcome Questionnaire </a:t>
            </a:r>
          </a:p>
        </p:txBody>
      </p:sp>
      <p:sp>
        <p:nvSpPr>
          <p:cNvPr id="3" name="Content Placeholder 2">
            <a:extLst>
              <a:ext uri="{FF2B5EF4-FFF2-40B4-BE49-F238E27FC236}">
                <a16:creationId xmlns:a16="http://schemas.microsoft.com/office/drawing/2014/main" id="{0F53A217-FCF7-21ED-A936-E5496C3D4253}"/>
              </a:ext>
            </a:extLst>
          </p:cNvPr>
          <p:cNvSpPr>
            <a:spLocks noGrp="1"/>
          </p:cNvSpPr>
          <p:nvPr>
            <p:ph idx="1"/>
          </p:nvPr>
        </p:nvSpPr>
        <p:spPr/>
        <p:txBody>
          <a:bodyPr/>
          <a:lstStyle/>
          <a:p>
            <a:r>
              <a:rPr lang="en-GB" sz="3200" dirty="0"/>
              <a:t>The number of cases for which  outcome data was available is low. </a:t>
            </a:r>
          </a:p>
          <a:p>
            <a:r>
              <a:rPr lang="en-GB" sz="3200" dirty="0"/>
              <a:t>What further information, if any, should we collect?</a:t>
            </a:r>
          </a:p>
          <a:p>
            <a:r>
              <a:rPr lang="en-GB" sz="3200" dirty="0"/>
              <a:t>How can we encourage clinicians to provide outcome data? </a:t>
            </a:r>
          </a:p>
        </p:txBody>
      </p:sp>
    </p:spTree>
    <p:extLst>
      <p:ext uri="{BB962C8B-B14F-4D97-AF65-F5344CB8AC3E}">
        <p14:creationId xmlns:p14="http://schemas.microsoft.com/office/powerpoint/2010/main" val="3511552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ontent Placeholder 5">
            <a:extLst>
              <a:ext uri="{FF2B5EF4-FFF2-40B4-BE49-F238E27FC236}">
                <a16:creationId xmlns:a16="http://schemas.microsoft.com/office/drawing/2014/main" id="{0AC05D8C-C7D3-7F54-E318-65777FCF1D48}"/>
              </a:ext>
            </a:extLst>
          </p:cNvPr>
          <p:cNvPicPr>
            <a:picLocks noChangeAspect="1"/>
          </p:cNvPicPr>
          <p:nvPr/>
        </p:nvPicPr>
        <p:blipFill>
          <a:blip r:embed="rId2"/>
          <a:stretch>
            <a:fillRect/>
          </a:stretch>
        </p:blipFill>
        <p:spPr>
          <a:xfrm>
            <a:off x="1928813" y="142875"/>
            <a:ext cx="8743950" cy="6071657"/>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0437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ontent Placeholder 7">
            <a:extLst>
              <a:ext uri="{FF2B5EF4-FFF2-40B4-BE49-F238E27FC236}">
                <a16:creationId xmlns:a16="http://schemas.microsoft.com/office/drawing/2014/main" id="{6FC6E4F0-39A6-47FC-C07C-69BF0A2B2D01}"/>
              </a:ext>
            </a:extLst>
          </p:cNvPr>
          <p:cNvPicPr>
            <a:picLocks noChangeAspect="1"/>
          </p:cNvPicPr>
          <p:nvPr/>
        </p:nvPicPr>
        <p:blipFill>
          <a:blip r:embed="rId2"/>
          <a:stretch>
            <a:fillRect/>
          </a:stretch>
        </p:blipFill>
        <p:spPr>
          <a:xfrm>
            <a:off x="2428649" y="185739"/>
            <a:ext cx="7615463" cy="6672262"/>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174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67F07-549A-D3DE-2568-613B07140CB6}"/>
              </a:ext>
            </a:extLst>
          </p:cNvPr>
          <p:cNvSpPr>
            <a:spLocks noGrp="1"/>
          </p:cNvSpPr>
          <p:nvPr>
            <p:ph type="ctrTitle"/>
          </p:nvPr>
        </p:nvSpPr>
        <p:spPr/>
        <p:txBody>
          <a:bodyPr/>
          <a:lstStyle/>
          <a:p>
            <a:r>
              <a:rPr lang="en-GB" dirty="0"/>
              <a:t>Thanks for listening </a:t>
            </a:r>
          </a:p>
        </p:txBody>
      </p:sp>
    </p:spTree>
    <p:extLst>
      <p:ext uri="{BB962C8B-B14F-4D97-AF65-F5344CB8AC3E}">
        <p14:creationId xmlns:p14="http://schemas.microsoft.com/office/powerpoint/2010/main" val="1961948763"/>
      </p:ext>
    </p:extLst>
  </p:cSld>
  <p:clrMapOvr>
    <a:masterClrMapping/>
  </p:clrMapOvr>
</p:sld>
</file>

<file path=ppt/theme/theme1.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216</Words>
  <Application>Microsoft Office PowerPoint</Application>
  <PresentationFormat>Widescreen</PresentationFormat>
  <Paragraphs>28</Paragraphs>
  <Slides>9</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Calibri Light</vt:lpstr>
      <vt:lpstr>Title slide</vt:lpstr>
      <vt:lpstr>Content slide</vt:lpstr>
      <vt:lpstr>Patient outcomes </vt:lpstr>
      <vt:lpstr>Why do we collect outcome data?</vt:lpstr>
      <vt:lpstr>Outcome data received </vt:lpstr>
      <vt:lpstr>Data Collection -21/22</vt:lpstr>
      <vt:lpstr>Data collection 21/22 cont.</vt:lpstr>
      <vt:lpstr>IPFR Outcome Questionnaire </vt:lpstr>
      <vt:lpstr>PowerPoint Presentation</vt:lpstr>
      <vt:lpstr>PowerPoint Presentation</vt:lpstr>
      <vt:lpstr>Thanks for listening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James (Cardiff and Vale UHB - MEDICAL ILLUSTRATION)</dc:creator>
  <cp:lastModifiedBy>Ann-Marie Matthews (Aneurin Bevan UHB - Medical Directors Office)</cp:lastModifiedBy>
  <cp:revision>15</cp:revision>
  <dcterms:created xsi:type="dcterms:W3CDTF">2022-07-14T14:22:56Z</dcterms:created>
  <dcterms:modified xsi:type="dcterms:W3CDTF">2023-02-23T09:36:20Z</dcterms:modified>
</cp:coreProperties>
</file>