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2"/>
  </p:notesMasterIdLst>
  <p:sldIdLst>
    <p:sldId id="256" r:id="rId3"/>
    <p:sldId id="260" r:id="rId4"/>
    <p:sldId id="258" r:id="rId5"/>
    <p:sldId id="261" r:id="rId6"/>
    <p:sldId id="270" r:id="rId7"/>
    <p:sldId id="259" r:id="rId8"/>
    <p:sldId id="264" r:id="rId9"/>
    <p:sldId id="267" r:id="rId10"/>
    <p:sldId id="265"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58" autoAdjust="0"/>
    <p:restoredTop sz="94720"/>
  </p:normalViewPr>
  <p:slideViewPr>
    <p:cSldViewPr snapToGrid="0">
      <p:cViewPr varScale="1">
        <p:scale>
          <a:sx n="82" d="100"/>
          <a:sy n="82" d="100"/>
        </p:scale>
        <p:origin x="677"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95A6736-44F3-4674-9BE8-C2DFD04CD6A1}" type="datetimeFigureOut">
              <a:rPr lang="en-GB" smtClean="0"/>
              <a:t>08/03/2023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01DCA4A-3195-4F15-A008-F74A57455F7E}" type="slidenum">
              <a:rPr lang="en-GB" smtClean="0"/>
              <a:t>‹#›</a:t>
            </a:fld>
            <a:endParaRPr lang="en-GB"/>
          </a:p>
        </p:txBody>
      </p:sp>
    </p:spTree>
    <p:extLst>
      <p:ext uri="{BB962C8B-B14F-4D97-AF65-F5344CB8AC3E}">
        <p14:creationId xmlns:p14="http://schemas.microsoft.com/office/powerpoint/2010/main" val="39427073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a:blip r:embed="rId2">
            <a:extLst>
              <a:ext uri="{BEBA8EAE-BF5A-486C-A8C5-ECC9F3942E4B}">
                <a14:imgProps xmlns:a14="http://schemas.microsoft.com/office/drawing/2010/main">
                  <a14:imgLayer r:embed="rId3">
                    <a14:imgEffect>
                      <a14:artisticPencilSketch/>
                    </a14:imgEffect>
                  </a14:imgLayer>
                </a14:imgProps>
              </a:ext>
            </a:extLst>
          </a:blip>
          <a:tile tx="0" ty="0" sx="100000" sy="100000" flip="none" algn="tl"/>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48E962-5439-4233-8765-9068DDFEA4B1}"/>
              </a:ext>
            </a:extLst>
          </p:cNvPr>
          <p:cNvSpPr>
            <a:spLocks noGrp="1"/>
          </p:cNvSpPr>
          <p:nvPr>
            <p:ph type="ctrTitle"/>
          </p:nvPr>
        </p:nvSpPr>
        <p:spPr>
          <a:xfrm>
            <a:off x="1598645" y="1376190"/>
            <a:ext cx="9144000" cy="2387600"/>
          </a:xfrm>
        </p:spPr>
        <p:txBody>
          <a:bodyPr anchor="b"/>
          <a:lstStyle>
            <a:lvl1pPr algn="ctr">
              <a:defRPr sz="6000"/>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65317536-5CCA-41EF-BDB1-92BAE13D397D}"/>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Tree>
    <p:extLst>
      <p:ext uri="{BB962C8B-B14F-4D97-AF65-F5344CB8AC3E}">
        <p14:creationId xmlns:p14="http://schemas.microsoft.com/office/powerpoint/2010/main" val="10907260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15E97A-6120-425D-B42B-074187FF80AE}"/>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2196AA9C-0681-4C95-9818-8FD9DC13DE9D}"/>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CE02DC58-0FC9-4C34-BCDB-B9BFF3DB1A31}"/>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BD135985-7A56-41C9-B995-0B5042E43716}"/>
              </a:ext>
            </a:extLst>
          </p:cNvPr>
          <p:cNvSpPr>
            <a:spLocks noGrp="1"/>
          </p:cNvSpPr>
          <p:nvPr>
            <p:ph type="dt" sz="half" idx="10"/>
          </p:nvPr>
        </p:nvSpPr>
        <p:spPr>
          <a:xfrm>
            <a:off x="838200" y="6356350"/>
            <a:ext cx="2743200" cy="365125"/>
          </a:xfrm>
          <a:prstGeom prst="rect">
            <a:avLst/>
          </a:prstGeom>
        </p:spPr>
        <p:txBody>
          <a:bodyPr/>
          <a:lstStyle/>
          <a:p>
            <a:fld id="{8BBE0C47-9346-4FFA-A747-DAC464C9C9EF}" type="datetimeFigureOut">
              <a:rPr lang="en-GB" smtClean="0"/>
              <a:t>08/03/2023</a:t>
            </a:fld>
            <a:endParaRPr lang="en-GB"/>
          </a:p>
        </p:txBody>
      </p:sp>
      <p:sp>
        <p:nvSpPr>
          <p:cNvPr id="6" name="Footer Placeholder 5">
            <a:extLst>
              <a:ext uri="{FF2B5EF4-FFF2-40B4-BE49-F238E27FC236}">
                <a16:creationId xmlns:a16="http://schemas.microsoft.com/office/drawing/2014/main" id="{7CA18D88-06ED-4723-B9DC-45D397702DB0}"/>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271D5BED-1869-4AF1-A60A-4EE0EC9A69AC}"/>
              </a:ext>
            </a:extLst>
          </p:cNvPr>
          <p:cNvSpPr>
            <a:spLocks noGrp="1"/>
          </p:cNvSpPr>
          <p:nvPr>
            <p:ph type="sldNum" sz="quarter" idx="12"/>
          </p:nvPr>
        </p:nvSpPr>
        <p:spPr>
          <a:xfrm>
            <a:off x="8610600" y="6356350"/>
            <a:ext cx="2743200" cy="365125"/>
          </a:xfrm>
          <a:prstGeom prst="rect">
            <a:avLst/>
          </a:prstGeom>
        </p:spPr>
        <p:txBody>
          <a:bodyPr/>
          <a:lstStyle/>
          <a:p>
            <a:fld id="{1F42F649-62D9-4D09-962B-DB8AD4383F2C}" type="slidenum">
              <a:rPr lang="en-GB" smtClean="0"/>
              <a:t>‹#›</a:t>
            </a:fld>
            <a:endParaRPr lang="en-GB"/>
          </a:p>
        </p:txBody>
      </p:sp>
    </p:spTree>
    <p:extLst>
      <p:ext uri="{BB962C8B-B14F-4D97-AF65-F5344CB8AC3E}">
        <p14:creationId xmlns:p14="http://schemas.microsoft.com/office/powerpoint/2010/main" val="23682295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73D58E-687F-4C57-BAAC-15C1660A0D99}"/>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CE33EDA0-4A70-473E-AD2A-979B3558555A}"/>
              </a:ext>
            </a:extLst>
          </p:cNvPr>
          <p:cNvSpPr>
            <a:spLocks noGrp="1"/>
          </p:cNvSpPr>
          <p:nvPr>
            <p:ph type="body" orient="vert" idx="1"/>
          </p:nvPr>
        </p:nvSpPr>
        <p:spPr>
          <a:xfrm>
            <a:off x="838200" y="1825625"/>
            <a:ext cx="10515600" cy="4351338"/>
          </a:xfrm>
          <a:prstGeom prst="rect">
            <a:avLst/>
          </a:prstGeo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1DB397B-A076-4FE5-A0F4-7F8146A5544E}"/>
              </a:ext>
            </a:extLst>
          </p:cNvPr>
          <p:cNvSpPr>
            <a:spLocks noGrp="1"/>
          </p:cNvSpPr>
          <p:nvPr>
            <p:ph type="dt" sz="half" idx="10"/>
          </p:nvPr>
        </p:nvSpPr>
        <p:spPr>
          <a:xfrm>
            <a:off x="838200" y="6356350"/>
            <a:ext cx="2743200" cy="365125"/>
          </a:xfrm>
          <a:prstGeom prst="rect">
            <a:avLst/>
          </a:prstGeom>
        </p:spPr>
        <p:txBody>
          <a:bodyPr/>
          <a:lstStyle/>
          <a:p>
            <a:fld id="{8BBE0C47-9346-4FFA-A747-DAC464C9C9EF}" type="datetimeFigureOut">
              <a:rPr lang="en-GB" smtClean="0"/>
              <a:t>08/03/2023</a:t>
            </a:fld>
            <a:endParaRPr lang="en-GB"/>
          </a:p>
        </p:txBody>
      </p:sp>
      <p:sp>
        <p:nvSpPr>
          <p:cNvPr id="5" name="Footer Placeholder 4">
            <a:extLst>
              <a:ext uri="{FF2B5EF4-FFF2-40B4-BE49-F238E27FC236}">
                <a16:creationId xmlns:a16="http://schemas.microsoft.com/office/drawing/2014/main" id="{D9413628-742F-47ED-B5C1-163F7145D85F}"/>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47F6DEE0-35AC-458A-8F8C-4C8D03FAA37F}"/>
              </a:ext>
            </a:extLst>
          </p:cNvPr>
          <p:cNvSpPr>
            <a:spLocks noGrp="1"/>
          </p:cNvSpPr>
          <p:nvPr>
            <p:ph type="sldNum" sz="quarter" idx="12"/>
          </p:nvPr>
        </p:nvSpPr>
        <p:spPr>
          <a:xfrm>
            <a:off x="8610600" y="6356350"/>
            <a:ext cx="2743200" cy="365125"/>
          </a:xfrm>
          <a:prstGeom prst="rect">
            <a:avLst/>
          </a:prstGeom>
        </p:spPr>
        <p:txBody>
          <a:bodyPr/>
          <a:lstStyle/>
          <a:p>
            <a:fld id="{1F42F649-62D9-4D09-962B-DB8AD4383F2C}" type="slidenum">
              <a:rPr lang="en-GB" smtClean="0"/>
              <a:t>‹#›</a:t>
            </a:fld>
            <a:endParaRPr lang="en-GB"/>
          </a:p>
        </p:txBody>
      </p:sp>
    </p:spTree>
    <p:extLst>
      <p:ext uri="{BB962C8B-B14F-4D97-AF65-F5344CB8AC3E}">
        <p14:creationId xmlns:p14="http://schemas.microsoft.com/office/powerpoint/2010/main" val="21374510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1C3C070-BDBE-4B4E-831A-54279629F5F8}"/>
              </a:ext>
            </a:extLst>
          </p:cNvPr>
          <p:cNvSpPr>
            <a:spLocks noGrp="1"/>
          </p:cNvSpPr>
          <p:nvPr>
            <p:ph type="title" orient="vert"/>
          </p:nvPr>
        </p:nvSpPr>
        <p:spPr>
          <a:xfrm>
            <a:off x="8724900" y="365125"/>
            <a:ext cx="2628900" cy="5811838"/>
          </a:xfrm>
          <a:prstGeom prst="rect">
            <a:avLst/>
          </a:prstGeo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AB401A4-5640-42CB-B3BC-A8A5AC5F5AAF}"/>
              </a:ext>
            </a:extLst>
          </p:cNvPr>
          <p:cNvSpPr>
            <a:spLocks noGrp="1"/>
          </p:cNvSpPr>
          <p:nvPr>
            <p:ph type="body" orient="vert" idx="1"/>
          </p:nvPr>
        </p:nvSpPr>
        <p:spPr>
          <a:xfrm>
            <a:off x="838200" y="365125"/>
            <a:ext cx="7734300" cy="5811838"/>
          </a:xfrm>
          <a:prstGeom prst="rect">
            <a:avLst/>
          </a:prstGeo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97AB091-5F1E-47CD-BDD1-CD384C028D04}"/>
              </a:ext>
            </a:extLst>
          </p:cNvPr>
          <p:cNvSpPr>
            <a:spLocks noGrp="1"/>
          </p:cNvSpPr>
          <p:nvPr>
            <p:ph type="dt" sz="half" idx="10"/>
          </p:nvPr>
        </p:nvSpPr>
        <p:spPr>
          <a:xfrm>
            <a:off x="838200" y="6356350"/>
            <a:ext cx="2743200" cy="365125"/>
          </a:xfrm>
          <a:prstGeom prst="rect">
            <a:avLst/>
          </a:prstGeom>
        </p:spPr>
        <p:txBody>
          <a:bodyPr/>
          <a:lstStyle/>
          <a:p>
            <a:fld id="{8BBE0C47-9346-4FFA-A747-DAC464C9C9EF}" type="datetimeFigureOut">
              <a:rPr lang="en-GB" smtClean="0"/>
              <a:t>08/03/2023</a:t>
            </a:fld>
            <a:endParaRPr lang="en-GB"/>
          </a:p>
        </p:txBody>
      </p:sp>
      <p:sp>
        <p:nvSpPr>
          <p:cNvPr id="5" name="Footer Placeholder 4">
            <a:extLst>
              <a:ext uri="{FF2B5EF4-FFF2-40B4-BE49-F238E27FC236}">
                <a16:creationId xmlns:a16="http://schemas.microsoft.com/office/drawing/2014/main" id="{1818BD1E-215C-4309-8F2A-0891307498A5}"/>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038A4842-CDBD-41B7-A16A-9603DF005A41}"/>
              </a:ext>
            </a:extLst>
          </p:cNvPr>
          <p:cNvSpPr>
            <a:spLocks noGrp="1"/>
          </p:cNvSpPr>
          <p:nvPr>
            <p:ph type="sldNum" sz="quarter" idx="12"/>
          </p:nvPr>
        </p:nvSpPr>
        <p:spPr>
          <a:xfrm>
            <a:off x="8610600" y="6356350"/>
            <a:ext cx="2743200" cy="365125"/>
          </a:xfrm>
          <a:prstGeom prst="rect">
            <a:avLst/>
          </a:prstGeom>
        </p:spPr>
        <p:txBody>
          <a:bodyPr/>
          <a:lstStyle/>
          <a:p>
            <a:fld id="{1F42F649-62D9-4D09-962B-DB8AD4383F2C}" type="slidenum">
              <a:rPr lang="en-GB" smtClean="0"/>
              <a:t>‹#›</a:t>
            </a:fld>
            <a:endParaRPr lang="en-GB"/>
          </a:p>
        </p:txBody>
      </p:sp>
    </p:spTree>
    <p:extLst>
      <p:ext uri="{BB962C8B-B14F-4D97-AF65-F5344CB8AC3E}">
        <p14:creationId xmlns:p14="http://schemas.microsoft.com/office/powerpoint/2010/main" val="30263672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057FBF-CBF0-4C19-8B03-AE3B908BEE6B}"/>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4C23B708-EB88-46A4-B879-6BC690009FE9}"/>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Tree>
    <p:extLst>
      <p:ext uri="{BB962C8B-B14F-4D97-AF65-F5344CB8AC3E}">
        <p14:creationId xmlns:p14="http://schemas.microsoft.com/office/powerpoint/2010/main" val="27897692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AACA99-6061-48A5-A252-D79E9C42F1EE}"/>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451A6AB-394D-4FC3-A2AD-A29CB14738EA}"/>
              </a:ext>
            </a:extLst>
          </p:cNvPr>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3582007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E31EA8-70DE-491E-AF78-428031F21460}"/>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19D36616-076A-482F-98A3-04B8B23CB0DE}"/>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5E838F01-33F8-4650-B067-8E2B4BAAE8DD}"/>
              </a:ext>
            </a:extLst>
          </p:cNvPr>
          <p:cNvSpPr>
            <a:spLocks noGrp="1"/>
          </p:cNvSpPr>
          <p:nvPr>
            <p:ph type="dt" sz="half" idx="10"/>
          </p:nvPr>
        </p:nvSpPr>
        <p:spPr>
          <a:xfrm>
            <a:off x="838200" y="6356350"/>
            <a:ext cx="2743200" cy="365125"/>
          </a:xfrm>
          <a:prstGeom prst="rect">
            <a:avLst/>
          </a:prstGeom>
        </p:spPr>
        <p:txBody>
          <a:bodyPr/>
          <a:lstStyle/>
          <a:p>
            <a:fld id="{8BBE0C47-9346-4FFA-A747-DAC464C9C9EF}" type="datetimeFigureOut">
              <a:rPr lang="en-GB" smtClean="0"/>
              <a:t>08/03/2023</a:t>
            </a:fld>
            <a:endParaRPr lang="en-GB"/>
          </a:p>
        </p:txBody>
      </p:sp>
      <p:sp>
        <p:nvSpPr>
          <p:cNvPr id="5" name="Footer Placeholder 4">
            <a:extLst>
              <a:ext uri="{FF2B5EF4-FFF2-40B4-BE49-F238E27FC236}">
                <a16:creationId xmlns:a16="http://schemas.microsoft.com/office/drawing/2014/main" id="{0942D520-8DFE-4D79-9FBD-D3AA2CA52563}"/>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5EF06C70-B1ED-4CEA-A747-75280DE9E813}"/>
              </a:ext>
            </a:extLst>
          </p:cNvPr>
          <p:cNvSpPr>
            <a:spLocks noGrp="1"/>
          </p:cNvSpPr>
          <p:nvPr>
            <p:ph type="sldNum" sz="quarter" idx="12"/>
          </p:nvPr>
        </p:nvSpPr>
        <p:spPr>
          <a:xfrm>
            <a:off x="8610600" y="6356350"/>
            <a:ext cx="2743200" cy="365125"/>
          </a:xfrm>
          <a:prstGeom prst="rect">
            <a:avLst/>
          </a:prstGeom>
        </p:spPr>
        <p:txBody>
          <a:bodyPr/>
          <a:lstStyle/>
          <a:p>
            <a:fld id="{1F42F649-62D9-4D09-962B-DB8AD4383F2C}" type="slidenum">
              <a:rPr lang="en-GB" smtClean="0"/>
              <a:t>‹#›</a:t>
            </a:fld>
            <a:endParaRPr lang="en-GB"/>
          </a:p>
        </p:txBody>
      </p:sp>
    </p:spTree>
    <p:extLst>
      <p:ext uri="{BB962C8B-B14F-4D97-AF65-F5344CB8AC3E}">
        <p14:creationId xmlns:p14="http://schemas.microsoft.com/office/powerpoint/2010/main" val="29804798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8152E0-2252-4A97-887E-46BC2FCF18E2}"/>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B424716-5FB0-4CD5-8BE6-87F7183E3E94}"/>
              </a:ext>
            </a:extLst>
          </p:cNvPr>
          <p:cNvSpPr>
            <a:spLocks noGrp="1"/>
          </p:cNvSpPr>
          <p:nvPr>
            <p:ph sz="half" idx="1"/>
          </p:nvPr>
        </p:nvSpPr>
        <p:spPr>
          <a:xfrm>
            <a:off x="838200" y="1825625"/>
            <a:ext cx="5181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87FC1C84-58A4-4EDA-A5D6-4FCD2A1306AE}"/>
              </a:ext>
            </a:extLst>
          </p:cNvPr>
          <p:cNvSpPr>
            <a:spLocks noGrp="1"/>
          </p:cNvSpPr>
          <p:nvPr>
            <p:ph sz="half" idx="2"/>
          </p:nvPr>
        </p:nvSpPr>
        <p:spPr>
          <a:xfrm>
            <a:off x="6172200" y="1825625"/>
            <a:ext cx="5181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EAFE405F-2394-4899-BF24-CECA6CDB3C44}"/>
              </a:ext>
            </a:extLst>
          </p:cNvPr>
          <p:cNvSpPr>
            <a:spLocks noGrp="1"/>
          </p:cNvSpPr>
          <p:nvPr>
            <p:ph type="dt" sz="half" idx="10"/>
          </p:nvPr>
        </p:nvSpPr>
        <p:spPr>
          <a:xfrm>
            <a:off x="838200" y="6356350"/>
            <a:ext cx="2743200" cy="365125"/>
          </a:xfrm>
          <a:prstGeom prst="rect">
            <a:avLst/>
          </a:prstGeom>
        </p:spPr>
        <p:txBody>
          <a:bodyPr/>
          <a:lstStyle/>
          <a:p>
            <a:fld id="{8BBE0C47-9346-4FFA-A747-DAC464C9C9EF}" type="datetimeFigureOut">
              <a:rPr lang="en-GB" smtClean="0"/>
              <a:t>08/03/2023</a:t>
            </a:fld>
            <a:endParaRPr lang="en-GB"/>
          </a:p>
        </p:txBody>
      </p:sp>
      <p:sp>
        <p:nvSpPr>
          <p:cNvPr id="6" name="Footer Placeholder 5">
            <a:extLst>
              <a:ext uri="{FF2B5EF4-FFF2-40B4-BE49-F238E27FC236}">
                <a16:creationId xmlns:a16="http://schemas.microsoft.com/office/drawing/2014/main" id="{AEFA7187-033A-42FC-A5BA-2895088F833B}"/>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784BBF42-B517-474B-BD26-719A3D95FACB}"/>
              </a:ext>
            </a:extLst>
          </p:cNvPr>
          <p:cNvSpPr>
            <a:spLocks noGrp="1"/>
          </p:cNvSpPr>
          <p:nvPr>
            <p:ph type="sldNum" sz="quarter" idx="12"/>
          </p:nvPr>
        </p:nvSpPr>
        <p:spPr>
          <a:xfrm>
            <a:off x="8610600" y="6356350"/>
            <a:ext cx="2743200" cy="365125"/>
          </a:xfrm>
          <a:prstGeom prst="rect">
            <a:avLst/>
          </a:prstGeom>
        </p:spPr>
        <p:txBody>
          <a:bodyPr/>
          <a:lstStyle/>
          <a:p>
            <a:fld id="{1F42F649-62D9-4D09-962B-DB8AD4383F2C}" type="slidenum">
              <a:rPr lang="en-GB" smtClean="0"/>
              <a:t>‹#›</a:t>
            </a:fld>
            <a:endParaRPr lang="en-GB"/>
          </a:p>
        </p:txBody>
      </p:sp>
    </p:spTree>
    <p:extLst>
      <p:ext uri="{BB962C8B-B14F-4D97-AF65-F5344CB8AC3E}">
        <p14:creationId xmlns:p14="http://schemas.microsoft.com/office/powerpoint/2010/main" val="38233896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596725-1691-437F-AE11-AA94E0E13EE8}"/>
              </a:ext>
            </a:extLst>
          </p:cNvPr>
          <p:cNvSpPr>
            <a:spLocks noGrp="1"/>
          </p:cNvSpPr>
          <p:nvPr>
            <p:ph type="title"/>
          </p:nvPr>
        </p:nvSpPr>
        <p:spPr>
          <a:xfrm>
            <a:off x="839788" y="365125"/>
            <a:ext cx="10515600" cy="1325563"/>
          </a:xfrm>
          <a:prstGeom prst="rect">
            <a:avLst/>
          </a:prstGeo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FDF80E9-C98E-4540-ACF8-54FF406D3D4F}"/>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F1891210-F194-4409-AEF8-7B1A5254C83C}"/>
              </a:ext>
            </a:extLst>
          </p:cNvPr>
          <p:cNvSpPr>
            <a:spLocks noGrp="1"/>
          </p:cNvSpPr>
          <p:nvPr>
            <p:ph sz="half" idx="2"/>
          </p:nvPr>
        </p:nvSpPr>
        <p:spPr>
          <a:xfrm>
            <a:off x="839788" y="2505075"/>
            <a:ext cx="5157787"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29D8497C-9F53-4608-A2F9-7C1236974C3E}"/>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0CAF0337-5B56-4494-AB3B-C4B46E39C80E}"/>
              </a:ext>
            </a:extLst>
          </p:cNvPr>
          <p:cNvSpPr>
            <a:spLocks noGrp="1"/>
          </p:cNvSpPr>
          <p:nvPr>
            <p:ph sz="quarter" idx="4"/>
          </p:nvPr>
        </p:nvSpPr>
        <p:spPr>
          <a:xfrm>
            <a:off x="6172200" y="2505075"/>
            <a:ext cx="5183188"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5F04D47B-6510-4939-A2D5-70315061F329}"/>
              </a:ext>
            </a:extLst>
          </p:cNvPr>
          <p:cNvSpPr>
            <a:spLocks noGrp="1"/>
          </p:cNvSpPr>
          <p:nvPr>
            <p:ph type="dt" sz="half" idx="10"/>
          </p:nvPr>
        </p:nvSpPr>
        <p:spPr>
          <a:xfrm>
            <a:off x="838200" y="6356350"/>
            <a:ext cx="2743200" cy="365125"/>
          </a:xfrm>
          <a:prstGeom prst="rect">
            <a:avLst/>
          </a:prstGeom>
        </p:spPr>
        <p:txBody>
          <a:bodyPr/>
          <a:lstStyle/>
          <a:p>
            <a:fld id="{8BBE0C47-9346-4FFA-A747-DAC464C9C9EF}" type="datetimeFigureOut">
              <a:rPr lang="en-GB" smtClean="0"/>
              <a:t>08/03/2023</a:t>
            </a:fld>
            <a:endParaRPr lang="en-GB"/>
          </a:p>
        </p:txBody>
      </p:sp>
      <p:sp>
        <p:nvSpPr>
          <p:cNvPr id="8" name="Footer Placeholder 7">
            <a:extLst>
              <a:ext uri="{FF2B5EF4-FFF2-40B4-BE49-F238E27FC236}">
                <a16:creationId xmlns:a16="http://schemas.microsoft.com/office/drawing/2014/main" id="{7283B66A-B0BA-4919-9A2D-5AD92C19867B}"/>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9" name="Slide Number Placeholder 8">
            <a:extLst>
              <a:ext uri="{FF2B5EF4-FFF2-40B4-BE49-F238E27FC236}">
                <a16:creationId xmlns:a16="http://schemas.microsoft.com/office/drawing/2014/main" id="{96FF0DF7-CCDA-43F2-8205-96A586483171}"/>
              </a:ext>
            </a:extLst>
          </p:cNvPr>
          <p:cNvSpPr>
            <a:spLocks noGrp="1"/>
          </p:cNvSpPr>
          <p:nvPr>
            <p:ph type="sldNum" sz="quarter" idx="12"/>
          </p:nvPr>
        </p:nvSpPr>
        <p:spPr>
          <a:xfrm>
            <a:off x="8610600" y="6356350"/>
            <a:ext cx="2743200" cy="365125"/>
          </a:xfrm>
          <a:prstGeom prst="rect">
            <a:avLst/>
          </a:prstGeom>
        </p:spPr>
        <p:txBody>
          <a:bodyPr/>
          <a:lstStyle/>
          <a:p>
            <a:fld id="{1F42F649-62D9-4D09-962B-DB8AD4383F2C}" type="slidenum">
              <a:rPr lang="en-GB" smtClean="0"/>
              <a:t>‹#›</a:t>
            </a:fld>
            <a:endParaRPr lang="en-GB"/>
          </a:p>
        </p:txBody>
      </p:sp>
    </p:spTree>
    <p:extLst>
      <p:ext uri="{BB962C8B-B14F-4D97-AF65-F5344CB8AC3E}">
        <p14:creationId xmlns:p14="http://schemas.microsoft.com/office/powerpoint/2010/main" val="20965559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5B9D57-B3CE-4CD6-9C38-23D4B6F9F6C3}"/>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DFF1ADFE-0954-45A4-8AC8-A7995683F064}"/>
              </a:ext>
            </a:extLst>
          </p:cNvPr>
          <p:cNvSpPr>
            <a:spLocks noGrp="1"/>
          </p:cNvSpPr>
          <p:nvPr>
            <p:ph type="dt" sz="half" idx="10"/>
          </p:nvPr>
        </p:nvSpPr>
        <p:spPr>
          <a:xfrm>
            <a:off x="838200" y="6356350"/>
            <a:ext cx="2743200" cy="365125"/>
          </a:xfrm>
          <a:prstGeom prst="rect">
            <a:avLst/>
          </a:prstGeom>
        </p:spPr>
        <p:txBody>
          <a:bodyPr/>
          <a:lstStyle/>
          <a:p>
            <a:fld id="{8BBE0C47-9346-4FFA-A747-DAC464C9C9EF}" type="datetimeFigureOut">
              <a:rPr lang="en-GB" smtClean="0"/>
              <a:t>08/03/2023</a:t>
            </a:fld>
            <a:endParaRPr lang="en-GB"/>
          </a:p>
        </p:txBody>
      </p:sp>
      <p:sp>
        <p:nvSpPr>
          <p:cNvPr id="4" name="Footer Placeholder 3">
            <a:extLst>
              <a:ext uri="{FF2B5EF4-FFF2-40B4-BE49-F238E27FC236}">
                <a16:creationId xmlns:a16="http://schemas.microsoft.com/office/drawing/2014/main" id="{1E0A1B5A-9153-45D0-B0C5-E214B8EE890B}"/>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5" name="Slide Number Placeholder 4">
            <a:extLst>
              <a:ext uri="{FF2B5EF4-FFF2-40B4-BE49-F238E27FC236}">
                <a16:creationId xmlns:a16="http://schemas.microsoft.com/office/drawing/2014/main" id="{1CEBAD30-842F-464D-A5F4-0E0EE1862C8C}"/>
              </a:ext>
            </a:extLst>
          </p:cNvPr>
          <p:cNvSpPr>
            <a:spLocks noGrp="1"/>
          </p:cNvSpPr>
          <p:nvPr>
            <p:ph type="sldNum" sz="quarter" idx="12"/>
          </p:nvPr>
        </p:nvSpPr>
        <p:spPr>
          <a:xfrm>
            <a:off x="8610600" y="6356350"/>
            <a:ext cx="2743200" cy="365125"/>
          </a:xfrm>
          <a:prstGeom prst="rect">
            <a:avLst/>
          </a:prstGeom>
        </p:spPr>
        <p:txBody>
          <a:bodyPr/>
          <a:lstStyle/>
          <a:p>
            <a:fld id="{1F42F649-62D9-4D09-962B-DB8AD4383F2C}" type="slidenum">
              <a:rPr lang="en-GB" smtClean="0"/>
              <a:t>‹#›</a:t>
            </a:fld>
            <a:endParaRPr lang="en-GB"/>
          </a:p>
        </p:txBody>
      </p:sp>
    </p:spTree>
    <p:extLst>
      <p:ext uri="{BB962C8B-B14F-4D97-AF65-F5344CB8AC3E}">
        <p14:creationId xmlns:p14="http://schemas.microsoft.com/office/powerpoint/2010/main" val="13130649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9A5EC07-462E-44B9-8447-76F5F64AAD2F}"/>
              </a:ext>
            </a:extLst>
          </p:cNvPr>
          <p:cNvSpPr>
            <a:spLocks noGrp="1"/>
          </p:cNvSpPr>
          <p:nvPr>
            <p:ph type="dt" sz="half" idx="10"/>
          </p:nvPr>
        </p:nvSpPr>
        <p:spPr>
          <a:xfrm>
            <a:off x="838200" y="6356350"/>
            <a:ext cx="2743200" cy="365125"/>
          </a:xfrm>
          <a:prstGeom prst="rect">
            <a:avLst/>
          </a:prstGeom>
        </p:spPr>
        <p:txBody>
          <a:bodyPr/>
          <a:lstStyle/>
          <a:p>
            <a:fld id="{8BBE0C47-9346-4FFA-A747-DAC464C9C9EF}" type="datetimeFigureOut">
              <a:rPr lang="en-GB" smtClean="0"/>
              <a:t>08/03/2023</a:t>
            </a:fld>
            <a:endParaRPr lang="en-GB"/>
          </a:p>
        </p:txBody>
      </p:sp>
      <p:sp>
        <p:nvSpPr>
          <p:cNvPr id="3" name="Footer Placeholder 2">
            <a:extLst>
              <a:ext uri="{FF2B5EF4-FFF2-40B4-BE49-F238E27FC236}">
                <a16:creationId xmlns:a16="http://schemas.microsoft.com/office/drawing/2014/main" id="{7EA66776-CFC4-4368-9FC5-4B633968E9F6}"/>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4" name="Slide Number Placeholder 3">
            <a:extLst>
              <a:ext uri="{FF2B5EF4-FFF2-40B4-BE49-F238E27FC236}">
                <a16:creationId xmlns:a16="http://schemas.microsoft.com/office/drawing/2014/main" id="{C40E6E2D-B5E7-49D3-9963-F5D9B2D6A32D}"/>
              </a:ext>
            </a:extLst>
          </p:cNvPr>
          <p:cNvSpPr>
            <a:spLocks noGrp="1"/>
          </p:cNvSpPr>
          <p:nvPr>
            <p:ph type="sldNum" sz="quarter" idx="12"/>
          </p:nvPr>
        </p:nvSpPr>
        <p:spPr>
          <a:xfrm>
            <a:off x="8610600" y="6356350"/>
            <a:ext cx="2743200" cy="365125"/>
          </a:xfrm>
          <a:prstGeom prst="rect">
            <a:avLst/>
          </a:prstGeom>
        </p:spPr>
        <p:txBody>
          <a:bodyPr/>
          <a:lstStyle/>
          <a:p>
            <a:fld id="{1F42F649-62D9-4D09-962B-DB8AD4383F2C}" type="slidenum">
              <a:rPr lang="en-GB" smtClean="0"/>
              <a:t>‹#›</a:t>
            </a:fld>
            <a:endParaRPr lang="en-GB"/>
          </a:p>
        </p:txBody>
      </p:sp>
    </p:spTree>
    <p:extLst>
      <p:ext uri="{BB962C8B-B14F-4D97-AF65-F5344CB8AC3E}">
        <p14:creationId xmlns:p14="http://schemas.microsoft.com/office/powerpoint/2010/main" val="37947330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8CA8F-C434-45B3-90E2-DFF5339A8362}"/>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376B423-2B50-40B6-8ADB-F2663546EFA1}"/>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9E7D3EFC-6BDC-4E8D-B1CC-E62B8B4ED51F}"/>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31C3C93A-8664-4F4F-AA8C-8430ABEB4681}"/>
              </a:ext>
            </a:extLst>
          </p:cNvPr>
          <p:cNvSpPr>
            <a:spLocks noGrp="1"/>
          </p:cNvSpPr>
          <p:nvPr>
            <p:ph type="dt" sz="half" idx="10"/>
          </p:nvPr>
        </p:nvSpPr>
        <p:spPr>
          <a:xfrm>
            <a:off x="838200" y="6356350"/>
            <a:ext cx="2743200" cy="365125"/>
          </a:xfrm>
          <a:prstGeom prst="rect">
            <a:avLst/>
          </a:prstGeom>
        </p:spPr>
        <p:txBody>
          <a:bodyPr/>
          <a:lstStyle/>
          <a:p>
            <a:fld id="{8BBE0C47-9346-4FFA-A747-DAC464C9C9EF}" type="datetimeFigureOut">
              <a:rPr lang="en-GB" smtClean="0"/>
              <a:t>08/03/2023</a:t>
            </a:fld>
            <a:endParaRPr lang="en-GB"/>
          </a:p>
        </p:txBody>
      </p:sp>
      <p:sp>
        <p:nvSpPr>
          <p:cNvPr id="6" name="Footer Placeholder 5">
            <a:extLst>
              <a:ext uri="{FF2B5EF4-FFF2-40B4-BE49-F238E27FC236}">
                <a16:creationId xmlns:a16="http://schemas.microsoft.com/office/drawing/2014/main" id="{CF92E4A5-3E11-4DFF-9F55-55BD27984FCB}"/>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49B043E7-E490-45A7-94B3-C08ECEB8BD3E}"/>
              </a:ext>
            </a:extLst>
          </p:cNvPr>
          <p:cNvSpPr>
            <a:spLocks noGrp="1"/>
          </p:cNvSpPr>
          <p:nvPr>
            <p:ph type="sldNum" sz="quarter" idx="12"/>
          </p:nvPr>
        </p:nvSpPr>
        <p:spPr>
          <a:xfrm>
            <a:off x="8610600" y="6356350"/>
            <a:ext cx="2743200" cy="365125"/>
          </a:xfrm>
          <a:prstGeom prst="rect">
            <a:avLst/>
          </a:prstGeom>
        </p:spPr>
        <p:txBody>
          <a:bodyPr/>
          <a:lstStyle/>
          <a:p>
            <a:fld id="{1F42F649-62D9-4D09-962B-DB8AD4383F2C}" type="slidenum">
              <a:rPr lang="en-GB" smtClean="0"/>
              <a:t>‹#›</a:t>
            </a:fld>
            <a:endParaRPr lang="en-GB"/>
          </a:p>
        </p:txBody>
      </p:sp>
    </p:spTree>
    <p:extLst>
      <p:ext uri="{BB962C8B-B14F-4D97-AF65-F5344CB8AC3E}">
        <p14:creationId xmlns:p14="http://schemas.microsoft.com/office/powerpoint/2010/main" val="155888671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image" Target="../media/image6.jpg"/><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5" Type="http://schemas.openxmlformats.org/officeDocument/2006/relationships/image" Target="../media/image7.png"/><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BA733244-DCCF-4F65-8E59-A66D39F8AC4C}"/>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a:extLst>
              <a:ext uri="{FF2B5EF4-FFF2-40B4-BE49-F238E27FC236}">
                <a16:creationId xmlns:a16="http://schemas.microsoft.com/office/drawing/2014/main" id="{909A70EA-13B3-45B7-9837-4219C4B1179B}"/>
              </a:ext>
            </a:extLst>
          </p:cNvPr>
          <p:cNvSpPr>
            <a:spLocks noGrp="1"/>
          </p:cNvSpPr>
          <p:nvPr>
            <p:ph type="title"/>
          </p:nvPr>
        </p:nvSpPr>
        <p:spPr>
          <a:xfrm>
            <a:off x="613757" y="2233883"/>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pic>
        <p:nvPicPr>
          <p:cNvPr id="10" name="Picture 9">
            <a:extLst>
              <a:ext uri="{FF2B5EF4-FFF2-40B4-BE49-F238E27FC236}">
                <a16:creationId xmlns:a16="http://schemas.microsoft.com/office/drawing/2014/main" id="{2040C2AF-7A60-4BA0-BF22-77A951846A32}"/>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74321" y="5846318"/>
            <a:ext cx="4322618" cy="740575"/>
          </a:xfrm>
          <a:prstGeom prst="rect">
            <a:avLst/>
          </a:prstGeom>
        </p:spPr>
      </p:pic>
      <p:pic>
        <p:nvPicPr>
          <p:cNvPr id="8" name="Picture 7">
            <a:extLst>
              <a:ext uri="{FF2B5EF4-FFF2-40B4-BE49-F238E27FC236}">
                <a16:creationId xmlns:a16="http://schemas.microsoft.com/office/drawing/2014/main" id="{77CA045C-1A27-4AAE-A5BF-AABE808D18FC}"/>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0212423" y="5985164"/>
            <a:ext cx="1068644" cy="601729"/>
          </a:xfrm>
          <a:prstGeom prst="rect">
            <a:avLst/>
          </a:prstGeom>
        </p:spPr>
      </p:pic>
      <p:pic>
        <p:nvPicPr>
          <p:cNvPr id="4" name="Picture 3">
            <a:extLst>
              <a:ext uri="{FF2B5EF4-FFF2-40B4-BE49-F238E27FC236}">
                <a16:creationId xmlns:a16="http://schemas.microsoft.com/office/drawing/2014/main" id="{26BAC9FD-A1A1-4075-A383-EC18FE77E961}"/>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472440" y="436792"/>
            <a:ext cx="3218629" cy="884931"/>
          </a:xfrm>
          <a:prstGeom prst="rect">
            <a:avLst/>
          </a:prstGeom>
        </p:spPr>
      </p:pic>
    </p:spTree>
    <p:extLst>
      <p:ext uri="{BB962C8B-B14F-4D97-AF65-F5344CB8AC3E}">
        <p14:creationId xmlns:p14="http://schemas.microsoft.com/office/powerpoint/2010/main" val="3390943642"/>
      </p:ext>
    </p:extLst>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FA143C6-86C3-4EB2-AC4F-00F3007DB3D7}"/>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0" name="Picture 9">
            <a:extLst>
              <a:ext uri="{FF2B5EF4-FFF2-40B4-BE49-F238E27FC236}">
                <a16:creationId xmlns:a16="http://schemas.microsoft.com/office/drawing/2014/main" id="{41A97EA5-B47B-4A33-B456-8F7883948D81}"/>
              </a:ext>
            </a:extLst>
          </p:cNvPr>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8235991" y="6043353"/>
            <a:ext cx="3548686" cy="607981"/>
          </a:xfrm>
          <a:prstGeom prst="rect">
            <a:avLst/>
          </a:prstGeom>
        </p:spPr>
      </p:pic>
      <p:pic>
        <p:nvPicPr>
          <p:cNvPr id="5" name="Picture 4">
            <a:extLst>
              <a:ext uri="{FF2B5EF4-FFF2-40B4-BE49-F238E27FC236}">
                <a16:creationId xmlns:a16="http://schemas.microsoft.com/office/drawing/2014/main" id="{6F759CAB-11C2-4564-9F7C-AD43BA25BFB1}"/>
              </a:ext>
            </a:extLst>
          </p:cNvPr>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407323" y="6272688"/>
            <a:ext cx="2378761" cy="378646"/>
          </a:xfrm>
          <a:prstGeom prst="rect">
            <a:avLst/>
          </a:prstGeom>
        </p:spPr>
      </p:pic>
    </p:spTree>
    <p:extLst>
      <p:ext uri="{BB962C8B-B14F-4D97-AF65-F5344CB8AC3E}">
        <p14:creationId xmlns:p14="http://schemas.microsoft.com/office/powerpoint/2010/main" val="70512244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68BDED-400D-419C-9337-F511F6AB18A4}"/>
              </a:ext>
            </a:extLst>
          </p:cNvPr>
          <p:cNvSpPr>
            <a:spLocks noGrp="1"/>
          </p:cNvSpPr>
          <p:nvPr>
            <p:ph type="ctrTitle"/>
          </p:nvPr>
        </p:nvSpPr>
        <p:spPr>
          <a:xfrm>
            <a:off x="500544" y="2273416"/>
            <a:ext cx="9144000" cy="1513383"/>
          </a:xfrm>
        </p:spPr>
        <p:txBody>
          <a:bodyPr/>
          <a:lstStyle/>
          <a:p>
            <a:pPr algn="l"/>
            <a:r>
              <a:rPr lang="en-GB" dirty="0"/>
              <a:t>IPFR QA – lessons learnt</a:t>
            </a:r>
          </a:p>
        </p:txBody>
      </p:sp>
      <p:sp>
        <p:nvSpPr>
          <p:cNvPr id="3" name="Subtitle 2">
            <a:extLst>
              <a:ext uri="{FF2B5EF4-FFF2-40B4-BE49-F238E27FC236}">
                <a16:creationId xmlns:a16="http://schemas.microsoft.com/office/drawing/2014/main" id="{CB8102B2-7957-46FB-89DE-72596C6D4037}"/>
              </a:ext>
            </a:extLst>
          </p:cNvPr>
          <p:cNvSpPr>
            <a:spLocks noGrp="1"/>
          </p:cNvSpPr>
          <p:nvPr>
            <p:ph type="subTitle" idx="1"/>
          </p:nvPr>
        </p:nvSpPr>
        <p:spPr>
          <a:xfrm>
            <a:off x="500544" y="4031740"/>
            <a:ext cx="9144000" cy="986740"/>
          </a:xfrm>
        </p:spPr>
        <p:txBody>
          <a:bodyPr/>
          <a:lstStyle/>
          <a:p>
            <a:pPr algn="l"/>
            <a:r>
              <a:rPr lang="en-GB" dirty="0"/>
              <a:t>James Coulson, Chair of IPFR QA group</a:t>
            </a:r>
          </a:p>
        </p:txBody>
      </p:sp>
    </p:spTree>
    <p:extLst>
      <p:ext uri="{BB962C8B-B14F-4D97-AF65-F5344CB8AC3E}">
        <p14:creationId xmlns:p14="http://schemas.microsoft.com/office/powerpoint/2010/main" val="18637500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A6C7CCBE-8C4F-4FD6-B640-469E6131A294}"/>
              </a:ext>
            </a:extLst>
          </p:cNvPr>
          <p:cNvPicPr>
            <a:picLocks noGrp="1" noChangeAspect="1"/>
          </p:cNvPicPr>
          <p:nvPr>
            <p:ph sz="half" idx="2"/>
          </p:nvPr>
        </p:nvPicPr>
        <p:blipFill rotWithShape="1">
          <a:blip r:embed="rId2"/>
          <a:srcRect l="6753" r="6640" b="2405"/>
          <a:stretch/>
        </p:blipFill>
        <p:spPr>
          <a:xfrm>
            <a:off x="2894202" y="89446"/>
            <a:ext cx="4429387" cy="6679107"/>
          </a:xfrm>
          <a:prstGeom prst="rect">
            <a:avLst/>
          </a:prstGeom>
        </p:spPr>
      </p:pic>
      <p:sp>
        <p:nvSpPr>
          <p:cNvPr id="2" name="Title 1">
            <a:extLst>
              <a:ext uri="{FF2B5EF4-FFF2-40B4-BE49-F238E27FC236}">
                <a16:creationId xmlns:a16="http://schemas.microsoft.com/office/drawing/2014/main" id="{40F4B413-98A1-4FCF-B05D-F2B90E33C376}"/>
              </a:ext>
            </a:extLst>
          </p:cNvPr>
          <p:cNvSpPr>
            <a:spLocks noGrp="1"/>
          </p:cNvSpPr>
          <p:nvPr>
            <p:ph type="title"/>
          </p:nvPr>
        </p:nvSpPr>
        <p:spPr>
          <a:xfrm>
            <a:off x="51222" y="89970"/>
            <a:ext cx="2725533" cy="1035837"/>
          </a:xfrm>
        </p:spPr>
        <p:txBody>
          <a:bodyPr/>
          <a:lstStyle/>
          <a:p>
            <a:r>
              <a:rPr lang="en-GB" dirty="0"/>
              <a:t>2017-2021</a:t>
            </a:r>
          </a:p>
        </p:txBody>
      </p:sp>
      <p:sp>
        <p:nvSpPr>
          <p:cNvPr id="3" name="Text Placeholder 2">
            <a:extLst>
              <a:ext uri="{FF2B5EF4-FFF2-40B4-BE49-F238E27FC236}">
                <a16:creationId xmlns:a16="http://schemas.microsoft.com/office/drawing/2014/main" id="{7B57F66B-379F-4AE0-9D32-B13367391A28}"/>
              </a:ext>
            </a:extLst>
          </p:cNvPr>
          <p:cNvSpPr>
            <a:spLocks noGrp="1"/>
          </p:cNvSpPr>
          <p:nvPr>
            <p:ph type="body" idx="1"/>
          </p:nvPr>
        </p:nvSpPr>
        <p:spPr>
          <a:xfrm>
            <a:off x="7550093" y="1125807"/>
            <a:ext cx="4043494" cy="4771654"/>
          </a:xfrm>
        </p:spPr>
        <p:txBody>
          <a:bodyPr/>
          <a:lstStyle/>
          <a:p>
            <a:endParaRPr lang="en-GB" sz="2000" b="0" dirty="0"/>
          </a:p>
          <a:p>
            <a:endParaRPr lang="en-GB" sz="2000" b="0" dirty="0"/>
          </a:p>
          <a:p>
            <a:pPr marL="342900" indent="-342900">
              <a:buFont typeface="Arial" panose="020B0604020202020204" pitchFamily="34" charset="0"/>
              <a:buChar char="•"/>
            </a:pPr>
            <a:r>
              <a:rPr lang="en-GB" sz="2000" dirty="0"/>
              <a:t>In 2020 the exceptional circumstances of the pandemic resulted in a dip in improvements due to short term local adaptions which meant some processes fell outside of the assessment criteria.</a:t>
            </a:r>
          </a:p>
          <a:p>
            <a:pPr marL="342900" indent="-342900">
              <a:buFont typeface="Arial" panose="020B0604020202020204" pitchFamily="34" charset="0"/>
              <a:buChar char="•"/>
            </a:pPr>
            <a:r>
              <a:rPr lang="en-GB" sz="2000" dirty="0"/>
              <a:t>From April to December 2021 the percentage of criteria met recovered to 90% and above with the exception of the decision process.</a:t>
            </a:r>
          </a:p>
          <a:p>
            <a:endParaRPr lang="en-GB" sz="2000" b="0" dirty="0"/>
          </a:p>
        </p:txBody>
      </p:sp>
    </p:spTree>
    <p:extLst>
      <p:ext uri="{BB962C8B-B14F-4D97-AF65-F5344CB8AC3E}">
        <p14:creationId xmlns:p14="http://schemas.microsoft.com/office/powerpoint/2010/main" val="1869993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8AAC7F-8AA3-4D25-86A3-9C670103A2C5}"/>
              </a:ext>
            </a:extLst>
          </p:cNvPr>
          <p:cNvSpPr>
            <a:spLocks noGrp="1"/>
          </p:cNvSpPr>
          <p:nvPr>
            <p:ph type="title"/>
          </p:nvPr>
        </p:nvSpPr>
        <p:spPr/>
        <p:txBody>
          <a:bodyPr/>
          <a:lstStyle/>
          <a:p>
            <a:r>
              <a:rPr lang="en-GB" b="1" dirty="0"/>
              <a:t>Key themes in the past 12 months</a:t>
            </a:r>
          </a:p>
        </p:txBody>
      </p:sp>
      <p:sp>
        <p:nvSpPr>
          <p:cNvPr id="3" name="Content Placeholder 2">
            <a:extLst>
              <a:ext uri="{FF2B5EF4-FFF2-40B4-BE49-F238E27FC236}">
                <a16:creationId xmlns:a16="http://schemas.microsoft.com/office/drawing/2014/main" id="{138308FF-87CF-4F65-B738-D210A207DC92}"/>
              </a:ext>
            </a:extLst>
          </p:cNvPr>
          <p:cNvSpPr>
            <a:spLocks noGrp="1"/>
          </p:cNvSpPr>
          <p:nvPr>
            <p:ph idx="1"/>
          </p:nvPr>
        </p:nvSpPr>
        <p:spPr>
          <a:xfrm>
            <a:off x="838200" y="1464898"/>
            <a:ext cx="10515600" cy="4351338"/>
          </a:xfrm>
        </p:spPr>
        <p:txBody>
          <a:bodyPr/>
          <a:lstStyle/>
          <a:p>
            <a:r>
              <a:rPr lang="en-GB" b="1" dirty="0"/>
              <a:t>Documentation (application, minutes, decision letter)</a:t>
            </a:r>
          </a:p>
          <a:p>
            <a:r>
              <a:rPr lang="en-GB" b="1" dirty="0"/>
              <a:t>Value for money considerations and documentation</a:t>
            </a:r>
          </a:p>
          <a:p>
            <a:r>
              <a:rPr lang="en-GB" dirty="0"/>
              <a:t>Exceptionality and rarity*</a:t>
            </a:r>
          </a:p>
          <a:p>
            <a:r>
              <a:rPr lang="en-GB" dirty="0"/>
              <a:t>Lay representation vacancies*</a:t>
            </a:r>
          </a:p>
          <a:p>
            <a:r>
              <a:rPr lang="en-GB" dirty="0"/>
              <a:t>Role of other groups on decision making*</a:t>
            </a:r>
          </a:p>
          <a:p>
            <a:r>
              <a:rPr lang="en-GB" dirty="0"/>
              <a:t>Panel quoracy – clarification of who is attending and their role, panel members providing comments to the meeting but not being present</a:t>
            </a:r>
          </a:p>
          <a:p>
            <a:r>
              <a:rPr lang="en-GB" dirty="0"/>
              <a:t>Voting vs. collective decision</a:t>
            </a:r>
          </a:p>
          <a:p>
            <a:r>
              <a:rPr lang="en-GB" dirty="0"/>
              <a:t>Removal of patient identifiable data </a:t>
            </a:r>
          </a:p>
          <a:p>
            <a:endParaRPr lang="en-GB" dirty="0"/>
          </a:p>
          <a:p>
            <a:endParaRPr lang="en-GB" dirty="0"/>
          </a:p>
        </p:txBody>
      </p:sp>
    </p:spTree>
    <p:extLst>
      <p:ext uri="{BB962C8B-B14F-4D97-AF65-F5344CB8AC3E}">
        <p14:creationId xmlns:p14="http://schemas.microsoft.com/office/powerpoint/2010/main" val="31313444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2554FB-605B-4AAE-8618-8036503790AB}"/>
              </a:ext>
            </a:extLst>
          </p:cNvPr>
          <p:cNvSpPr>
            <a:spLocks noGrp="1"/>
          </p:cNvSpPr>
          <p:nvPr>
            <p:ph type="title"/>
          </p:nvPr>
        </p:nvSpPr>
        <p:spPr/>
        <p:txBody>
          <a:bodyPr/>
          <a:lstStyle/>
          <a:p>
            <a:r>
              <a:rPr lang="en-GB" b="1" i="1" dirty="0"/>
              <a:t>Exceptionality and rarity</a:t>
            </a:r>
          </a:p>
        </p:txBody>
      </p:sp>
      <p:sp>
        <p:nvSpPr>
          <p:cNvPr id="3" name="Content Placeholder 2">
            <a:extLst>
              <a:ext uri="{FF2B5EF4-FFF2-40B4-BE49-F238E27FC236}">
                <a16:creationId xmlns:a16="http://schemas.microsoft.com/office/drawing/2014/main" id="{AF0B962A-5CED-4E4C-A0F9-A62538357E22}"/>
              </a:ext>
            </a:extLst>
          </p:cNvPr>
          <p:cNvSpPr>
            <a:spLocks noGrp="1"/>
          </p:cNvSpPr>
          <p:nvPr>
            <p:ph idx="1"/>
          </p:nvPr>
        </p:nvSpPr>
        <p:spPr>
          <a:xfrm>
            <a:off x="838200" y="1479397"/>
            <a:ext cx="10515600" cy="4351338"/>
          </a:xfrm>
        </p:spPr>
        <p:txBody>
          <a:bodyPr/>
          <a:lstStyle/>
          <a:p>
            <a:r>
              <a:rPr lang="en-GB" dirty="0"/>
              <a:t>Term exceptionality removed following the last review</a:t>
            </a:r>
          </a:p>
          <a:p>
            <a:pPr lvl="1"/>
            <a:r>
              <a:rPr lang="en-GB" dirty="0"/>
              <a:t>Not clearly defined term</a:t>
            </a:r>
          </a:p>
          <a:p>
            <a:pPr lvl="1"/>
            <a:r>
              <a:rPr lang="en-GB" dirty="0"/>
              <a:t>Difficult to apply</a:t>
            </a:r>
          </a:p>
          <a:p>
            <a:pPr lvl="1"/>
            <a:r>
              <a:rPr lang="en-GB" dirty="0"/>
              <a:t>Misinterpreted by some patients as being very good compared with others and considered by some to be a smokescreen for HBs to deny treatment</a:t>
            </a:r>
          </a:p>
          <a:p>
            <a:pPr lvl="1"/>
            <a:r>
              <a:rPr lang="en-GB" dirty="0"/>
              <a:t>Confused with rarity </a:t>
            </a:r>
          </a:p>
          <a:p>
            <a:pPr lvl="1"/>
            <a:r>
              <a:rPr lang="en-GB" dirty="0"/>
              <a:t>Legal term arise from case law - no public service can have a blanket ban on providing a specific service</a:t>
            </a:r>
          </a:p>
          <a:p>
            <a:pPr lvl="1"/>
            <a:r>
              <a:rPr lang="en-GB" dirty="0"/>
              <a:t>Only makes sense when there is a rule (guideline, policy)</a:t>
            </a:r>
          </a:p>
          <a:p>
            <a:pPr lvl="1"/>
            <a:r>
              <a:rPr lang="en-GB" dirty="0"/>
              <a:t>Difficult to apply for rare diseases</a:t>
            </a:r>
          </a:p>
          <a:p>
            <a:endParaRPr lang="en-GB" dirty="0"/>
          </a:p>
          <a:p>
            <a:pPr lvl="1"/>
            <a:endParaRPr lang="en-GB" dirty="0"/>
          </a:p>
          <a:p>
            <a:endParaRPr lang="en-GB" dirty="0"/>
          </a:p>
        </p:txBody>
      </p:sp>
    </p:spTree>
    <p:extLst>
      <p:ext uri="{BB962C8B-B14F-4D97-AF65-F5344CB8AC3E}">
        <p14:creationId xmlns:p14="http://schemas.microsoft.com/office/powerpoint/2010/main" val="38955703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E5DA7B-C940-4814-83A1-7AF7AE37BFA9}"/>
              </a:ext>
            </a:extLst>
          </p:cNvPr>
          <p:cNvSpPr>
            <a:spLocks noGrp="1"/>
          </p:cNvSpPr>
          <p:nvPr>
            <p:ph type="title"/>
          </p:nvPr>
        </p:nvSpPr>
        <p:spPr/>
        <p:txBody>
          <a:bodyPr/>
          <a:lstStyle/>
          <a:p>
            <a:r>
              <a:rPr lang="en-GB" b="1" i="1" dirty="0"/>
              <a:t>Significant clinical benefit</a:t>
            </a:r>
          </a:p>
        </p:txBody>
      </p:sp>
      <p:sp>
        <p:nvSpPr>
          <p:cNvPr id="3" name="Content Placeholder 2">
            <a:extLst>
              <a:ext uri="{FF2B5EF4-FFF2-40B4-BE49-F238E27FC236}">
                <a16:creationId xmlns:a16="http://schemas.microsoft.com/office/drawing/2014/main" id="{A2B5B57D-1C14-4223-BE41-6C8B41CAA603}"/>
              </a:ext>
            </a:extLst>
          </p:cNvPr>
          <p:cNvSpPr>
            <a:spLocks noGrp="1"/>
          </p:cNvSpPr>
          <p:nvPr>
            <p:ph idx="1"/>
          </p:nvPr>
        </p:nvSpPr>
        <p:spPr/>
        <p:txBody>
          <a:bodyPr/>
          <a:lstStyle/>
          <a:p>
            <a:r>
              <a:rPr lang="en-GB" dirty="0"/>
              <a:t>An individual patient might be sufficiently different from the cohort of patients that a reasonable judgement can be made whether an individual patient is so different from the others that they are likely obtain an significant clinical benefit from the treatment, at reasonable cost, by comparison with the cohort of patients falling outside the treatment guideline.</a:t>
            </a:r>
          </a:p>
          <a:p>
            <a:endParaRPr lang="en-GB" dirty="0"/>
          </a:p>
          <a:p>
            <a:r>
              <a:rPr lang="en-GB" dirty="0"/>
              <a:t>Keep reminding/educating your clinicians</a:t>
            </a:r>
          </a:p>
          <a:p>
            <a:endParaRPr lang="en-GB" dirty="0"/>
          </a:p>
        </p:txBody>
      </p:sp>
    </p:spTree>
    <p:extLst>
      <p:ext uri="{BB962C8B-B14F-4D97-AF65-F5344CB8AC3E}">
        <p14:creationId xmlns:p14="http://schemas.microsoft.com/office/powerpoint/2010/main" val="40499670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E0CAF63A-8503-45EA-A0DD-D47636F59AFE}"/>
              </a:ext>
            </a:extLst>
          </p:cNvPr>
          <p:cNvPicPr>
            <a:picLocks noGrp="1" noChangeAspect="1"/>
          </p:cNvPicPr>
          <p:nvPr>
            <p:ph sz="quarter" idx="4"/>
          </p:nvPr>
        </p:nvPicPr>
        <p:blipFill rotWithShape="1">
          <a:blip r:embed="rId2"/>
          <a:srcRect l="16995" t="6449" r="41836" b="6915"/>
          <a:stretch/>
        </p:blipFill>
        <p:spPr>
          <a:xfrm>
            <a:off x="6096000" y="381903"/>
            <a:ext cx="4664279" cy="5521333"/>
          </a:xfrm>
          <a:prstGeom prst="rect">
            <a:avLst/>
          </a:prstGeom>
        </p:spPr>
      </p:pic>
      <p:sp>
        <p:nvSpPr>
          <p:cNvPr id="2" name="Title 1">
            <a:extLst>
              <a:ext uri="{FF2B5EF4-FFF2-40B4-BE49-F238E27FC236}">
                <a16:creationId xmlns:a16="http://schemas.microsoft.com/office/drawing/2014/main" id="{8A17FF7D-6FFB-48D8-A47A-987D1307C4B0}"/>
              </a:ext>
            </a:extLst>
          </p:cNvPr>
          <p:cNvSpPr>
            <a:spLocks noGrp="1"/>
          </p:cNvSpPr>
          <p:nvPr>
            <p:ph type="title"/>
          </p:nvPr>
        </p:nvSpPr>
        <p:spPr>
          <a:xfrm>
            <a:off x="505436" y="381903"/>
            <a:ext cx="5257800" cy="1325563"/>
          </a:xfrm>
        </p:spPr>
        <p:txBody>
          <a:bodyPr/>
          <a:lstStyle/>
          <a:p>
            <a:r>
              <a:rPr lang="en-GB" b="1" dirty="0"/>
              <a:t>Lay representation</a:t>
            </a:r>
          </a:p>
        </p:txBody>
      </p:sp>
      <p:sp>
        <p:nvSpPr>
          <p:cNvPr id="4" name="Content Placeholder 3">
            <a:extLst>
              <a:ext uri="{FF2B5EF4-FFF2-40B4-BE49-F238E27FC236}">
                <a16:creationId xmlns:a16="http://schemas.microsoft.com/office/drawing/2014/main" id="{9A1C8B8A-C3FD-42CE-AFEB-8AD284D5B338}"/>
              </a:ext>
            </a:extLst>
          </p:cNvPr>
          <p:cNvSpPr>
            <a:spLocks noGrp="1"/>
          </p:cNvSpPr>
          <p:nvPr>
            <p:ph sz="half" idx="2"/>
          </p:nvPr>
        </p:nvSpPr>
        <p:spPr>
          <a:xfrm>
            <a:off x="416747" y="1951403"/>
            <a:ext cx="5435177" cy="3684588"/>
          </a:xfrm>
        </p:spPr>
        <p:txBody>
          <a:bodyPr/>
          <a:lstStyle/>
          <a:p>
            <a:r>
              <a:rPr lang="en-GB" dirty="0"/>
              <a:t>Presentation to PAPIG </a:t>
            </a:r>
          </a:p>
          <a:p>
            <a:r>
              <a:rPr lang="en-GB" dirty="0"/>
              <a:t>Campaign over Volunteers week</a:t>
            </a:r>
          </a:p>
          <a:p>
            <a:r>
              <a:rPr lang="en-GB" dirty="0"/>
              <a:t>Compiling an information pack for IPFR Co-ordinators </a:t>
            </a:r>
          </a:p>
          <a:p>
            <a:r>
              <a:rPr lang="en-GB" dirty="0"/>
              <a:t>Information section on AWTTC website with option to submit interest to become a lay</a:t>
            </a:r>
          </a:p>
          <a:p>
            <a:endParaRPr lang="en-GB" dirty="0"/>
          </a:p>
          <a:p>
            <a:endParaRPr lang="en-GB" dirty="0"/>
          </a:p>
        </p:txBody>
      </p:sp>
      <p:pic>
        <p:nvPicPr>
          <p:cNvPr id="9" name="Picture 8">
            <a:extLst>
              <a:ext uri="{FF2B5EF4-FFF2-40B4-BE49-F238E27FC236}">
                <a16:creationId xmlns:a16="http://schemas.microsoft.com/office/drawing/2014/main" id="{7B4AEE3D-B1D9-4E8F-9322-A33D20DDAC8C}"/>
              </a:ext>
            </a:extLst>
          </p:cNvPr>
          <p:cNvPicPr>
            <a:picLocks noChangeAspect="1"/>
          </p:cNvPicPr>
          <p:nvPr/>
        </p:nvPicPr>
        <p:blipFill rotWithShape="1">
          <a:blip r:embed="rId3"/>
          <a:srcRect l="880" r="75119" b="90078"/>
          <a:stretch/>
        </p:blipFill>
        <p:spPr>
          <a:xfrm>
            <a:off x="5851924" y="167779"/>
            <a:ext cx="5494789" cy="1277722"/>
          </a:xfrm>
          <a:prstGeom prst="rect">
            <a:avLst/>
          </a:prstGeom>
        </p:spPr>
      </p:pic>
    </p:spTree>
    <p:extLst>
      <p:ext uri="{BB962C8B-B14F-4D97-AF65-F5344CB8AC3E}">
        <p14:creationId xmlns:p14="http://schemas.microsoft.com/office/powerpoint/2010/main" val="29759841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C25F200B-F66C-4295-B9F8-356C30F2F091}"/>
              </a:ext>
            </a:extLst>
          </p:cNvPr>
          <p:cNvSpPr>
            <a:spLocks noGrp="1"/>
          </p:cNvSpPr>
          <p:nvPr>
            <p:ph type="title"/>
          </p:nvPr>
        </p:nvSpPr>
        <p:spPr/>
        <p:txBody>
          <a:bodyPr/>
          <a:lstStyle/>
          <a:p>
            <a:r>
              <a:rPr lang="en-GB" b="1" dirty="0"/>
              <a:t>Role of other groups</a:t>
            </a:r>
          </a:p>
        </p:txBody>
      </p:sp>
      <p:sp>
        <p:nvSpPr>
          <p:cNvPr id="8" name="Content Placeholder 7">
            <a:extLst>
              <a:ext uri="{FF2B5EF4-FFF2-40B4-BE49-F238E27FC236}">
                <a16:creationId xmlns:a16="http://schemas.microsoft.com/office/drawing/2014/main" id="{8C18C66F-0A76-4A8C-952F-ECAEEE69CABD}"/>
              </a:ext>
            </a:extLst>
          </p:cNvPr>
          <p:cNvSpPr>
            <a:spLocks noGrp="1"/>
          </p:cNvSpPr>
          <p:nvPr>
            <p:ph idx="1"/>
          </p:nvPr>
        </p:nvSpPr>
        <p:spPr/>
        <p:txBody>
          <a:bodyPr/>
          <a:lstStyle/>
          <a:p>
            <a:r>
              <a:rPr lang="en-GB" dirty="0"/>
              <a:t>Medicines and Therapeutics Groups, Oncology groups providing recommendations to panel</a:t>
            </a:r>
          </a:p>
          <a:p>
            <a:pPr lvl="1"/>
            <a:r>
              <a:rPr lang="en-GB" dirty="0"/>
              <a:t>Consider how this may impact on decision making (timeliness, use of decision making guide, bias)</a:t>
            </a:r>
          </a:p>
          <a:p>
            <a:pPr lvl="1"/>
            <a:r>
              <a:rPr lang="en-GB" dirty="0"/>
              <a:t>Ok to provide a professional view but should not be a recommendation</a:t>
            </a:r>
          </a:p>
        </p:txBody>
      </p:sp>
    </p:spTree>
    <p:extLst>
      <p:ext uri="{BB962C8B-B14F-4D97-AF65-F5344CB8AC3E}">
        <p14:creationId xmlns:p14="http://schemas.microsoft.com/office/powerpoint/2010/main" val="16009221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7D79DB-96D7-4235-856E-F2E67B565E9F}"/>
              </a:ext>
            </a:extLst>
          </p:cNvPr>
          <p:cNvSpPr>
            <a:spLocks noGrp="1"/>
          </p:cNvSpPr>
          <p:nvPr>
            <p:ph type="title"/>
          </p:nvPr>
        </p:nvSpPr>
        <p:spPr/>
        <p:txBody>
          <a:bodyPr/>
          <a:lstStyle/>
          <a:p>
            <a:r>
              <a:rPr lang="en-GB" b="1" dirty="0"/>
              <a:t>Interactive part!</a:t>
            </a:r>
          </a:p>
        </p:txBody>
      </p:sp>
    </p:spTree>
    <p:extLst>
      <p:ext uri="{BB962C8B-B14F-4D97-AF65-F5344CB8AC3E}">
        <p14:creationId xmlns:p14="http://schemas.microsoft.com/office/powerpoint/2010/main" val="8597422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2775B9-1391-4447-A828-195ED8770337}"/>
              </a:ext>
            </a:extLst>
          </p:cNvPr>
          <p:cNvSpPr>
            <a:spLocks noGrp="1"/>
          </p:cNvSpPr>
          <p:nvPr>
            <p:ph type="title"/>
          </p:nvPr>
        </p:nvSpPr>
        <p:spPr/>
        <p:txBody>
          <a:bodyPr/>
          <a:lstStyle/>
          <a:p>
            <a:r>
              <a:rPr lang="en-GB" b="1" dirty="0"/>
              <a:t>Documentation Questions/scenarios</a:t>
            </a:r>
          </a:p>
        </p:txBody>
      </p:sp>
      <p:sp>
        <p:nvSpPr>
          <p:cNvPr id="3" name="Content Placeholder 2">
            <a:extLst>
              <a:ext uri="{FF2B5EF4-FFF2-40B4-BE49-F238E27FC236}">
                <a16:creationId xmlns:a16="http://schemas.microsoft.com/office/drawing/2014/main" id="{9AC1B233-BCAA-455E-889C-846ED95A7593}"/>
              </a:ext>
            </a:extLst>
          </p:cNvPr>
          <p:cNvSpPr>
            <a:spLocks noGrp="1"/>
          </p:cNvSpPr>
          <p:nvPr>
            <p:ph idx="1"/>
          </p:nvPr>
        </p:nvSpPr>
        <p:spPr>
          <a:xfrm>
            <a:off x="838200" y="1339063"/>
            <a:ext cx="10515600" cy="4734565"/>
          </a:xfrm>
        </p:spPr>
        <p:txBody>
          <a:bodyPr/>
          <a:lstStyle/>
          <a:p>
            <a:pPr marL="0" indent="0">
              <a:buNone/>
            </a:pPr>
            <a:r>
              <a:rPr lang="en-GB" dirty="0"/>
              <a:t>Maximum 5 minutes reading time, then 15 minute discussion, 10 minutes to feedback</a:t>
            </a:r>
          </a:p>
          <a:p>
            <a:r>
              <a:rPr lang="en-GB" dirty="0"/>
              <a:t>Example of a poor application</a:t>
            </a:r>
          </a:p>
          <a:p>
            <a:pPr lvl="1"/>
            <a:r>
              <a:rPr lang="en-GB" dirty="0"/>
              <a:t>how do we communicate the changes needed to </a:t>
            </a:r>
            <a:r>
              <a:rPr lang="en-GB"/>
              <a:t>the clinician? </a:t>
            </a:r>
            <a:endParaRPr lang="en-GB" dirty="0"/>
          </a:p>
          <a:p>
            <a:pPr lvl="1"/>
            <a:r>
              <a:rPr lang="en-GB" dirty="0"/>
              <a:t>What can we do to improve applications in the future? </a:t>
            </a:r>
          </a:p>
          <a:p>
            <a:r>
              <a:rPr lang="en-GB" dirty="0"/>
              <a:t>Example of poor minutes  </a:t>
            </a:r>
          </a:p>
          <a:p>
            <a:pPr lvl="1"/>
            <a:r>
              <a:rPr lang="en-GB" dirty="0"/>
              <a:t>what extra information is needed? </a:t>
            </a:r>
          </a:p>
          <a:p>
            <a:pPr lvl="1"/>
            <a:r>
              <a:rPr lang="en-GB" dirty="0"/>
              <a:t>How can we improve minute taking?</a:t>
            </a:r>
          </a:p>
          <a:p>
            <a:r>
              <a:rPr lang="en-GB" dirty="0"/>
              <a:t>Example of a poor decision letter</a:t>
            </a:r>
          </a:p>
          <a:p>
            <a:pPr lvl="1"/>
            <a:r>
              <a:rPr lang="en-GB" dirty="0"/>
              <a:t>what extra information is needed?</a:t>
            </a:r>
          </a:p>
          <a:p>
            <a:pPr lvl="1"/>
            <a:r>
              <a:rPr lang="en-GB" dirty="0"/>
              <a:t>How can we make our decision rationale more robust?</a:t>
            </a:r>
          </a:p>
        </p:txBody>
      </p:sp>
    </p:spTree>
    <p:extLst>
      <p:ext uri="{BB962C8B-B14F-4D97-AF65-F5344CB8AC3E}">
        <p14:creationId xmlns:p14="http://schemas.microsoft.com/office/powerpoint/2010/main" val="791339211"/>
      </p:ext>
    </p:extLst>
  </p:cSld>
  <p:clrMapOvr>
    <a:masterClrMapping/>
  </p:clrMapOvr>
</p:sld>
</file>

<file path=ppt/theme/theme1.xml><?xml version="1.0" encoding="utf-8"?>
<a:theme xmlns:a="http://schemas.openxmlformats.org/drawingml/2006/main" name="Title slid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ontent slid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737</TotalTime>
  <Words>455</Words>
  <Application>Microsoft Office PowerPoint</Application>
  <PresentationFormat>Widescreen</PresentationFormat>
  <Paragraphs>51</Paragraphs>
  <Slides>9</Slides>
  <Notes>0</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9</vt:i4>
      </vt:variant>
    </vt:vector>
  </HeadingPairs>
  <TitlesOfParts>
    <vt:vector size="14" baseType="lpstr">
      <vt:lpstr>Arial</vt:lpstr>
      <vt:lpstr>Calibri</vt:lpstr>
      <vt:lpstr>Calibri Light</vt:lpstr>
      <vt:lpstr>Title slide</vt:lpstr>
      <vt:lpstr>Content slide</vt:lpstr>
      <vt:lpstr>IPFR QA – lessons learnt</vt:lpstr>
      <vt:lpstr>2017-2021</vt:lpstr>
      <vt:lpstr>Key themes in the past 12 months</vt:lpstr>
      <vt:lpstr>Exceptionality and rarity</vt:lpstr>
      <vt:lpstr>Significant clinical benefit</vt:lpstr>
      <vt:lpstr>Lay representation</vt:lpstr>
      <vt:lpstr>Role of other groups</vt:lpstr>
      <vt:lpstr>Interactive part!</vt:lpstr>
      <vt:lpstr>Documentation Questions/scenarios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Sarah James (Cardiff and Vale UHB - MEDICAL ILLUSTRATION)</dc:creator>
  <cp:lastModifiedBy>Clare Elliott (Cardiff and Vale UHB - AWTTC)</cp:lastModifiedBy>
  <cp:revision>50</cp:revision>
  <dcterms:created xsi:type="dcterms:W3CDTF">2022-07-14T14:22:56Z</dcterms:created>
  <dcterms:modified xsi:type="dcterms:W3CDTF">2023-03-08T15:12:23Z</dcterms:modified>
</cp:coreProperties>
</file>