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73" r:id="rId4"/>
    <p:sldId id="275" r:id="rId5"/>
    <p:sldId id="274" r:id="rId6"/>
    <p:sldId id="279" r:id="rId7"/>
    <p:sldId id="30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3" autoAdjust="0"/>
    <p:restoredTop sz="72848" autoAdjust="0"/>
  </p:normalViewPr>
  <p:slideViewPr>
    <p:cSldViewPr snapToGrid="0">
      <p:cViewPr varScale="1">
        <p:scale>
          <a:sx n="63" d="100"/>
          <a:sy n="63" d="100"/>
        </p:scale>
        <p:origin x="141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vcc_fs01\DATA\Health%20Technology%20Wales\HTA\Outputs%202017%20-%20Aug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008080"/>
                </a:solidFill>
                <a:latin typeface="Karla" pitchFamily="2" charset="0"/>
                <a:ea typeface="Karla" pitchFamily="2" charset="0"/>
                <a:cs typeface="+mn-cs"/>
              </a:defRPr>
            </a:pPr>
            <a:r>
              <a:rPr lang="en-GB" sz="1800">
                <a:solidFill>
                  <a:srgbClr val="008080"/>
                </a:solidFill>
                <a:latin typeface="Karla" pitchFamily="2" charset="0"/>
                <a:ea typeface="Karla" pitchFamily="2" charset="0"/>
              </a:rPr>
              <a:t>Source</a:t>
            </a:r>
            <a:r>
              <a:rPr lang="en-GB" sz="1800" baseline="0">
                <a:solidFill>
                  <a:srgbClr val="008080"/>
                </a:solidFill>
                <a:latin typeface="Karla" pitchFamily="2" charset="0"/>
                <a:ea typeface="Karla" pitchFamily="2" charset="0"/>
              </a:rPr>
              <a:t> of Topic Referrals</a:t>
            </a:r>
            <a:endParaRPr lang="en-GB" sz="1800">
              <a:solidFill>
                <a:srgbClr val="008080"/>
              </a:solidFill>
              <a:latin typeface="Karla" pitchFamily="2" charset="0"/>
              <a:ea typeface="Karla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008080"/>
              </a:solidFill>
              <a:latin typeface="Karla" pitchFamily="2" charset="0"/>
              <a:ea typeface="Karla" pitchFamily="2" charset="0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3E-4DE2-B70C-46BC854F055C}"/>
              </c:ext>
            </c:extLst>
          </c:dPt>
          <c:dPt>
            <c:idx val="1"/>
            <c:bubble3D val="0"/>
            <c:spPr>
              <a:solidFill>
                <a:schemeClr val="accent1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3E-4DE2-B70C-46BC854F055C}"/>
              </c:ext>
            </c:extLst>
          </c:dPt>
          <c:dPt>
            <c:idx val="2"/>
            <c:bubble3D val="0"/>
            <c:spPr>
              <a:solidFill>
                <a:schemeClr val="accent1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73E-4DE2-B70C-46BC854F055C}"/>
              </c:ext>
            </c:extLst>
          </c:dPt>
          <c:dPt>
            <c:idx val="3"/>
            <c:bubble3D val="0"/>
            <c:spPr>
              <a:solidFill>
                <a:schemeClr val="accent1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73E-4DE2-B70C-46BC854F055C}"/>
              </c:ext>
            </c:extLst>
          </c:dPt>
          <c:dPt>
            <c:idx val="4"/>
            <c:bubble3D val="0"/>
            <c:spPr>
              <a:solidFill>
                <a:schemeClr val="accent1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73E-4DE2-B70C-46BC854F055C}"/>
              </c:ext>
            </c:extLst>
          </c:dPt>
          <c:dPt>
            <c:idx val="5"/>
            <c:bubble3D val="0"/>
            <c:spPr>
              <a:solidFill>
                <a:schemeClr val="accent1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73E-4DE2-B70C-46BC854F055C}"/>
              </c:ext>
            </c:extLst>
          </c:dPt>
          <c:dLbls>
            <c:dLbl>
              <c:idx val="0"/>
              <c:layout>
                <c:manualLayout>
                  <c:x val="-2.8343832020997377E-2"/>
                  <c:y val="-3.99128754738990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3E-4DE2-B70C-46BC854F055C}"/>
                </c:ext>
              </c:extLst>
            </c:dLbl>
            <c:dLbl>
              <c:idx val="1"/>
              <c:layout>
                <c:manualLayout>
                  <c:x val="-5.4483814523184604E-4"/>
                  <c:y val="-4.00780110819480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3E-4DE2-B70C-46BC854F05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5EB8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Sheet1!$A$25:$A$30</c:f>
              <c:strCache>
                <c:ptCount val="6"/>
                <c:pt idx="0">
                  <c:v>Industry</c:v>
                </c:pt>
                <c:pt idx="1">
                  <c:v>NHS</c:v>
                </c:pt>
                <c:pt idx="2">
                  <c:v>Government</c:v>
                </c:pt>
                <c:pt idx="3">
                  <c:v>Third Sector</c:v>
                </c:pt>
                <c:pt idx="4">
                  <c:v>Academia</c:v>
                </c:pt>
                <c:pt idx="5">
                  <c:v>Other</c:v>
                </c:pt>
              </c:strCache>
            </c:strRef>
          </c:cat>
          <c:val>
            <c:numRef>
              <c:f>Sheet1!$B$25:$B$30</c:f>
              <c:numCache>
                <c:formatCode>0%</c:formatCode>
                <c:ptCount val="6"/>
                <c:pt idx="0">
                  <c:v>0.42</c:v>
                </c:pt>
                <c:pt idx="1">
                  <c:v>0.39</c:v>
                </c:pt>
                <c:pt idx="2">
                  <c:v>0.05</c:v>
                </c:pt>
                <c:pt idx="3">
                  <c:v>0.06</c:v>
                </c:pt>
                <c:pt idx="4">
                  <c:v>0.03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73E-4DE2-B70C-46BC854F05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647812773403325"/>
          <c:y val="0.34148476232137648"/>
          <c:w val="0.29390111484042225"/>
          <c:h val="0.456104549431321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5EB8"/>
              </a:solidFill>
              <a:latin typeface="Karla" pitchFamily="2" charset="0"/>
              <a:ea typeface="Karla" pitchFamily="2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4B48C-6FB7-4E27-8D7C-D7C30A28F64A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3CF30-1765-4AE5-959B-FCBFBD6563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81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93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8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317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12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406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548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3CF30-1765-4AE5-959B-FCBFBD65637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84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TW_Image_2.jpg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161" y="1639658"/>
            <a:ext cx="7135258" cy="9805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93056"/>
            <a:ext cx="7135258" cy="45354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3.pdf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935921" y="5874214"/>
            <a:ext cx="2810335" cy="743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5874214"/>
            <a:ext cx="2396209" cy="7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1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07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7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1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2838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081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7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13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3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8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5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743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4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/>
              <a:t>08/03/2023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5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IPFR at HTW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04919"/>
            <a:ext cx="7135258" cy="7177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dirty="0">
                <a:latin typeface="Karla" pitchFamily="2" charset="0"/>
                <a:ea typeface="Karla" pitchFamily="2" charset="0"/>
              </a:rPr>
              <a:t>Health Technology Wales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424390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78" y="2027583"/>
            <a:ext cx="10664688" cy="36576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934278" y="1093891"/>
            <a:ext cx="10664687" cy="794544"/>
          </a:xfrm>
          <a:prstGeom prst="roundRect">
            <a:avLst/>
          </a:prstGeom>
          <a:solidFill>
            <a:srgbClr val="008C8C">
              <a:alpha val="5000"/>
            </a:srgbClr>
          </a:solidFill>
          <a:ln w="25400" cap="flat">
            <a:solidFill>
              <a:srgbClr val="008C8C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To deliver a strategic, national approach to the </a:t>
            </a:r>
            <a:r>
              <a:rPr lang="en-US" sz="2000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identification, appraisal </a:t>
            </a:r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and</a:t>
            </a:r>
            <a:r>
              <a:rPr lang="en-US" sz="2000" b="1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 </a:t>
            </a:r>
            <a:r>
              <a:rPr lang="en-US" sz="2000" b="1" dirty="0">
                <a:solidFill>
                  <a:srgbClr val="008C8D"/>
                </a:solidFill>
                <a:latin typeface="Karla" pitchFamily="2" charset="0"/>
                <a:ea typeface="Karla" pitchFamily="2" charset="0"/>
              </a:rPr>
              <a:t>adoption</a:t>
            </a:r>
            <a:r>
              <a:rPr lang="en-US" sz="2000" dirty="0">
                <a:solidFill>
                  <a:srgbClr val="403836"/>
                </a:solidFill>
                <a:latin typeface="Karla" pitchFamily="2" charset="0"/>
                <a:ea typeface="Karla" pitchFamily="2" charset="0"/>
              </a:rPr>
              <a:t> of new technologies into health and care settings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Exo 2" panose="00000500000000000000" pitchFamily="2" charset="0"/>
              </a:rPr>
              <a:t>The purpose of HTW</a:t>
            </a:r>
          </a:p>
        </p:txBody>
      </p:sp>
    </p:spTree>
    <p:extLst>
      <p:ext uri="{BB962C8B-B14F-4D97-AF65-F5344CB8AC3E}">
        <p14:creationId xmlns:p14="http://schemas.microsoft.com/office/powerpoint/2010/main" val="1820024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2020/21 IPFR approval rates: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Overall: 74%, (same as 2019/2020)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Medicines: 77% (78% during 2019/2020)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Non-medicines: 73%, (72% during 2019/2020)</a:t>
            </a:r>
          </a:p>
        </p:txBody>
      </p:sp>
    </p:spTree>
    <p:extLst>
      <p:ext uri="{BB962C8B-B14F-4D97-AF65-F5344CB8AC3E}">
        <p14:creationId xmlns:p14="http://schemas.microsoft.com/office/powerpoint/2010/main" val="1837476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HTW Rapid Evidence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Assist panels by outlining: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Brief summary of request and patient details and background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Clinical effectiveness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Economic evidence and considerations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Conclusions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Summary of search results, terms and dates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584" y="296933"/>
            <a:ext cx="4597399" cy="65610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83"/>
          <a:stretch/>
        </p:blipFill>
        <p:spPr>
          <a:xfrm>
            <a:off x="5587384" y="641781"/>
            <a:ext cx="4336676" cy="27883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46" y="3691455"/>
            <a:ext cx="5428127" cy="18052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93"/>
          <a:stretch/>
        </p:blipFill>
        <p:spPr>
          <a:xfrm>
            <a:off x="338017" y="2665242"/>
            <a:ext cx="5089356" cy="87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0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HTW Rapid Evidence Summaries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769" y="1220397"/>
            <a:ext cx="7391400" cy="4442979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Autologous serum eye drops for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Sjögren’s</a:t>
            </a:r>
            <a:r>
              <a:rPr lang="en-GB" dirty="0">
                <a:latin typeface="Karla" pitchFamily="2" charset="0"/>
                <a:ea typeface="Karla" pitchFamily="2" charset="0"/>
              </a:rPr>
              <a:t> syndrome with dry eyes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Argon plasma coagulation for the treatment of gastrointestinal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angiodysplasia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Specialist inpatient/multidisciplinary treatment/cognitive behavioural therapy for Functional Neurological Disorder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Low energy contact X-ray brachytherapy (the 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Papillon</a:t>
            </a:r>
            <a:r>
              <a:rPr lang="en-GB" dirty="0">
                <a:latin typeface="Karla" pitchFamily="2" charset="0"/>
                <a:ea typeface="Karla" pitchFamily="2" charset="0"/>
              </a:rPr>
              <a:t> technique) for recurrent early rectal cancer after primary treatment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Biological mesh (</a:t>
            </a:r>
            <a:r>
              <a:rPr lang="en-GB" dirty="0" err="1">
                <a:latin typeface="Karla" pitchFamily="2" charset="0"/>
                <a:ea typeface="Karla" pitchFamily="2" charset="0"/>
              </a:rPr>
              <a:t>Strattice</a:t>
            </a:r>
            <a:r>
              <a:rPr lang="en-GB" dirty="0">
                <a:latin typeface="Karla" pitchFamily="2" charset="0"/>
                <a:ea typeface="Karla" pitchFamily="2" charset="0"/>
              </a:rPr>
              <a:t>) as part of complex abdominal wall reconstruction for incisional hernia</a:t>
            </a:r>
          </a:p>
          <a:p>
            <a:pPr lvl="0"/>
            <a:r>
              <a:rPr lang="en-GB" dirty="0" err="1">
                <a:latin typeface="Karla" pitchFamily="2" charset="0"/>
                <a:ea typeface="Karla" pitchFamily="2" charset="0"/>
              </a:rPr>
              <a:t>Gasoelectrical</a:t>
            </a:r>
            <a:r>
              <a:rPr lang="en-GB" dirty="0">
                <a:latin typeface="Karla" pitchFamily="2" charset="0"/>
                <a:ea typeface="Karla" pitchFamily="2" charset="0"/>
              </a:rPr>
              <a:t> stimulator insertion for gastroparesis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High-intensity focused ultrasound for a local recurrence of prostate cancer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Autologous chondrocyte implantation for left knee ligament injury with significant chondral injury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Diagnostic bronchoscopy navigation for primary or metastatic lung nodule</a:t>
            </a:r>
          </a:p>
          <a:p>
            <a:pPr lvl="0"/>
            <a:r>
              <a:rPr lang="en-GB" dirty="0">
                <a:latin typeface="Karla" pitchFamily="2" charset="0"/>
                <a:ea typeface="Karla" pitchFamily="2" charset="0"/>
              </a:rPr>
              <a:t>Ketogenic diet for tumour-related epilepsy</a:t>
            </a:r>
          </a:p>
          <a:p>
            <a:pPr marL="0" indent="0">
              <a:buNone/>
            </a:pPr>
            <a:endParaRPr lang="en-US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84031" y="1983875"/>
            <a:ext cx="3001108" cy="4442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33 IPFR Rapid Evidence Summaries (37 requests) since early 2020</a:t>
            </a:r>
          </a:p>
          <a:p>
            <a:pPr marL="0" indent="0">
              <a:buNone/>
            </a:pPr>
            <a:r>
              <a:rPr lang="en-US" dirty="0">
                <a:latin typeface="Karla" pitchFamily="2" charset="0"/>
                <a:ea typeface="Karla" pitchFamily="2" charset="0"/>
              </a:rPr>
              <a:t>~1-2 weeks turnaround</a:t>
            </a:r>
          </a:p>
        </p:txBody>
      </p:sp>
    </p:spTree>
    <p:extLst>
      <p:ext uri="{BB962C8B-B14F-4D97-AF65-F5344CB8AC3E}">
        <p14:creationId xmlns:p14="http://schemas.microsoft.com/office/powerpoint/2010/main" val="381396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2423" y="381182"/>
            <a:ext cx="10515600" cy="736562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Karla" pitchFamily="2" charset="0"/>
                <a:ea typeface="Karla" pitchFamily="2" charset="0"/>
              </a:rPr>
              <a:t>How can you support HTW?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t>6</a:t>
            </a:fld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72423" y="1454727"/>
            <a:ext cx="6142539" cy="4114800"/>
          </a:xfrm>
        </p:spPr>
        <p:txBody>
          <a:bodyPr numCol="1"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Identification of priority topics for appraisal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Target HTW evidence support to realise most value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Participate in expert review processes                                   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Share expertise to inform HTW appraisals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AutoNum type="arabicParenR"/>
            </a:pPr>
            <a:r>
              <a:rPr lang="en-GB" b="1" dirty="0">
                <a:solidFill>
                  <a:schemeClr val="tx1"/>
                </a:solidFill>
                <a:latin typeface="Karla" pitchFamily="2" charset="0"/>
                <a:ea typeface="Karla" pitchFamily="2" charset="0"/>
              </a:rPr>
              <a:t>Dissemination of HTW guidance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Karla" pitchFamily="2" charset="0"/>
                <a:ea typeface="Karla" pitchFamily="2" charset="0"/>
              </a:rPr>
              <a:t>Support dissemination, implementation &amp; audit of HTW guidance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AutoNum type="arabicParenR"/>
            </a:pPr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94482" y="2675511"/>
            <a:ext cx="8270421" cy="590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008B8B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1908049" y="3265605"/>
            <a:ext cx="8622792" cy="198555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arabicParenR"/>
            </a:pPr>
            <a:endParaRPr lang="en-GB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925117"/>
              </p:ext>
            </p:extLst>
          </p:nvPr>
        </p:nvGraphicFramePr>
        <p:xfrm>
          <a:off x="6309360" y="567066"/>
          <a:ext cx="5177602" cy="3602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4747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Karla" pitchFamily="2" charset="0"/>
                <a:ea typeface="Karla" pitchFamily="2" charset="0"/>
              </a:rPr>
              <a:t>Thank you!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161" y="4072547"/>
            <a:ext cx="7135258" cy="1634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en-GB" b="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Sophie Hughes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b="0" dirty="0">
                <a:latin typeface="Karla" pitchFamily="2" charset="0"/>
                <a:ea typeface="Karla" pitchFamily="2" charset="0"/>
              </a:rPr>
              <a:t>IPFR Workshop 2023</a:t>
            </a:r>
          </a:p>
        </p:txBody>
      </p:sp>
    </p:spTree>
    <p:extLst>
      <p:ext uri="{BB962C8B-B14F-4D97-AF65-F5344CB8AC3E}">
        <p14:creationId xmlns:p14="http://schemas.microsoft.com/office/powerpoint/2010/main" val="1015003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298</Words>
  <Application>Microsoft Office PowerPoint</Application>
  <PresentationFormat>Widescreen</PresentationFormat>
  <Paragraphs>62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Exo 2</vt:lpstr>
      <vt:lpstr>Karla</vt:lpstr>
      <vt:lpstr>Trebuchet MS</vt:lpstr>
      <vt:lpstr>Office Theme</vt:lpstr>
      <vt:lpstr>IPFR at HTW</vt:lpstr>
      <vt:lpstr>The purpose of HTW</vt:lpstr>
      <vt:lpstr>Background</vt:lpstr>
      <vt:lpstr>HTW Rapid Evidence Summaries</vt:lpstr>
      <vt:lpstr>HTW Rapid Evidence Summaries</vt:lpstr>
      <vt:lpstr>How can you support HTW?</vt:lpstr>
      <vt:lpstr>Thank you!</vt:lpstr>
    </vt:vector>
  </TitlesOfParts>
  <Company>Velindre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Elston (Velindre - Health Technology Wales Researcher)</dc:creator>
  <cp:lastModifiedBy>Clare Elliott (Cardiff and Vale UHB - AWTTC)</cp:lastModifiedBy>
  <cp:revision>136</cp:revision>
  <dcterms:created xsi:type="dcterms:W3CDTF">2018-10-26T12:19:17Z</dcterms:created>
  <dcterms:modified xsi:type="dcterms:W3CDTF">2023-03-08T15:20:07Z</dcterms:modified>
</cp:coreProperties>
</file>