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92" r:id="rId3"/>
    <p:sldId id="273" r:id="rId4"/>
    <p:sldId id="275" r:id="rId5"/>
    <p:sldId id="274" r:id="rId6"/>
    <p:sldId id="279" r:id="rId7"/>
    <p:sldId id="306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03" autoAdjust="0"/>
    <p:restoredTop sz="72848" autoAdjust="0"/>
  </p:normalViewPr>
  <p:slideViewPr>
    <p:cSldViewPr snapToGrid="0">
      <p:cViewPr varScale="1">
        <p:scale>
          <a:sx n="63" d="100"/>
          <a:sy n="63" d="100"/>
        </p:scale>
        <p:origin x="1411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cymru.nhs.uk\vcc_fs01\DATA\Health%20Technology%20Wales\HTA\Outputs%202017%20-%20Aug%202022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rgbClr val="008080"/>
                </a:solidFill>
                <a:latin typeface="Karla" pitchFamily="2" charset="0"/>
                <a:ea typeface="Karla" pitchFamily="2" charset="0"/>
                <a:cs typeface="+mn-cs"/>
              </a:defRPr>
            </a:pPr>
            <a:r>
              <a:rPr lang="en-GB" sz="1800">
                <a:solidFill>
                  <a:srgbClr val="008080"/>
                </a:solidFill>
                <a:latin typeface="Karla" pitchFamily="2" charset="0"/>
                <a:ea typeface="Karla" pitchFamily="2" charset="0"/>
              </a:rPr>
              <a:t>Source</a:t>
            </a:r>
            <a:r>
              <a:rPr lang="en-GB" sz="1800" baseline="0">
                <a:solidFill>
                  <a:srgbClr val="008080"/>
                </a:solidFill>
                <a:latin typeface="Karla" pitchFamily="2" charset="0"/>
                <a:ea typeface="Karla" pitchFamily="2" charset="0"/>
              </a:rPr>
              <a:t> of Topic Referrals</a:t>
            </a:r>
            <a:endParaRPr lang="en-GB" sz="1800">
              <a:solidFill>
                <a:srgbClr val="008080"/>
              </a:solidFill>
              <a:latin typeface="Karla" pitchFamily="2" charset="0"/>
              <a:ea typeface="Karla" pitchFamily="2" charset="0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spc="0" baseline="0">
              <a:solidFill>
                <a:srgbClr val="008080"/>
              </a:solidFill>
              <a:latin typeface="Karla" pitchFamily="2" charset="0"/>
              <a:ea typeface="Karla" pitchFamily="2" charset="0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>
                  <a:shade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73E-4DE2-B70C-46BC854F055C}"/>
              </c:ext>
            </c:extLst>
          </c:dPt>
          <c:dPt>
            <c:idx val="1"/>
            <c:bubble3D val="0"/>
            <c:spPr>
              <a:solidFill>
                <a:schemeClr val="accent1">
                  <a:shade val="7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73E-4DE2-B70C-46BC854F055C}"/>
              </c:ext>
            </c:extLst>
          </c:dPt>
          <c:dPt>
            <c:idx val="2"/>
            <c:bubble3D val="0"/>
            <c:spPr>
              <a:solidFill>
                <a:schemeClr val="accent1">
                  <a:shade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73E-4DE2-B70C-46BC854F055C}"/>
              </c:ext>
            </c:extLst>
          </c:dPt>
          <c:dPt>
            <c:idx val="3"/>
            <c:bubble3D val="0"/>
            <c:spPr>
              <a:solidFill>
                <a:schemeClr val="accent1">
                  <a:tint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273E-4DE2-B70C-46BC854F055C}"/>
              </c:ext>
            </c:extLst>
          </c:dPt>
          <c:dPt>
            <c:idx val="4"/>
            <c:bubble3D val="0"/>
            <c:spPr>
              <a:solidFill>
                <a:schemeClr val="accent1">
                  <a:tint val="7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273E-4DE2-B70C-46BC854F055C}"/>
              </c:ext>
            </c:extLst>
          </c:dPt>
          <c:dPt>
            <c:idx val="5"/>
            <c:bubble3D val="0"/>
            <c:spPr>
              <a:solidFill>
                <a:schemeClr val="accent1">
                  <a:tint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273E-4DE2-B70C-46BC854F055C}"/>
              </c:ext>
            </c:extLst>
          </c:dPt>
          <c:dLbls>
            <c:dLbl>
              <c:idx val="0"/>
              <c:layout>
                <c:manualLayout>
                  <c:x val="-2.8343832020997377E-2"/>
                  <c:y val="-3.9912875473899094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73E-4DE2-B70C-46BC854F055C}"/>
                </c:ext>
              </c:extLst>
            </c:dLbl>
            <c:dLbl>
              <c:idx val="1"/>
              <c:layout>
                <c:manualLayout>
                  <c:x val="-5.4483814523184604E-4"/>
                  <c:y val="-4.0078011081948091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73E-4DE2-B70C-46BC854F055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rgbClr val="005EB8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Sheet1!$A$25:$A$30</c:f>
              <c:strCache>
                <c:ptCount val="6"/>
                <c:pt idx="0">
                  <c:v>Industry</c:v>
                </c:pt>
                <c:pt idx="1">
                  <c:v>NHS</c:v>
                </c:pt>
                <c:pt idx="2">
                  <c:v>Government</c:v>
                </c:pt>
                <c:pt idx="3">
                  <c:v>Third Sector</c:v>
                </c:pt>
                <c:pt idx="4">
                  <c:v>Academia</c:v>
                </c:pt>
                <c:pt idx="5">
                  <c:v>Other</c:v>
                </c:pt>
              </c:strCache>
            </c:strRef>
          </c:cat>
          <c:val>
            <c:numRef>
              <c:f>Sheet1!$B$25:$B$30</c:f>
              <c:numCache>
                <c:formatCode>0%</c:formatCode>
                <c:ptCount val="6"/>
                <c:pt idx="0">
                  <c:v>0.42</c:v>
                </c:pt>
                <c:pt idx="1">
                  <c:v>0.39</c:v>
                </c:pt>
                <c:pt idx="2">
                  <c:v>0.05</c:v>
                </c:pt>
                <c:pt idx="3">
                  <c:v>0.06</c:v>
                </c:pt>
                <c:pt idx="4">
                  <c:v>0.03</c:v>
                </c:pt>
                <c:pt idx="5">
                  <c:v>0.05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273E-4DE2-B70C-46BC854F055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6647812773403325"/>
          <c:y val="0.34148476232137648"/>
          <c:w val="0.29390111484042225"/>
          <c:h val="0.4561045494313210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rgbClr val="005EB8"/>
              </a:solidFill>
              <a:latin typeface="Karla" pitchFamily="2" charset="0"/>
              <a:ea typeface="Karla" pitchFamily="2" charset="0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34B48C-6FB7-4E27-8D7C-D7C30A28F64A}" type="datetimeFigureOut">
              <a:rPr lang="en-GB" smtClean="0"/>
              <a:t>08/03/2023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13CF30-1765-4AE5-959B-FCBFBD6563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08193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3CF30-1765-4AE5-959B-FCBFBD65637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07933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  <a:p>
            <a:endParaRPr lang="en-GB" baseline="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3CF30-1765-4AE5-959B-FCBFBD65637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18178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EFC490-0F43-42B9-81B5-843EF964F9A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3173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EFC490-0F43-42B9-81B5-843EF964F9A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00123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EFC490-0F43-42B9-81B5-843EF964F9A6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94060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dirty="0"/>
          </a:p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sz="120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sz="120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3CF30-1765-4AE5-959B-FCBFBD65637C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35486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3CF30-1765-4AE5-959B-FCBFBD65637C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98472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HTW_Image_2.jpg"/>
          <p:cNvPicPr>
            <a:picLocks noChangeAspect="1"/>
          </p:cNvPicPr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161" y="1639658"/>
            <a:ext cx="7135258" cy="980500"/>
          </a:xfr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161" y="593056"/>
            <a:ext cx="7135258" cy="453546"/>
          </a:xfrm>
        </p:spPr>
        <p:txBody>
          <a:bodyPr>
            <a:normAutofit/>
          </a:bodyPr>
          <a:lstStyle>
            <a:lvl1pPr marL="0" indent="0" algn="l">
              <a:buNone/>
              <a:defRPr sz="2000" b="1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2C05-2564-4D55-AFD2-860C334FC444}" type="datetimeFigureOut">
              <a:rPr lang="en-GB" smtClean="0"/>
              <a:t>08/03/2023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08FB8-C7ED-40FE-860B-76CA8539FC21}" type="slidenum">
              <a:rPr lang="en-GB" smtClean="0"/>
              <a:t>‹#›</a:t>
            </a:fld>
            <a:endParaRPr lang="en-GB"/>
          </a:p>
        </p:txBody>
      </p:sp>
      <p:pic>
        <p:nvPicPr>
          <p:cNvPr id="10" name="image3.pdf"/>
          <p:cNvPicPr>
            <a:picLocks noChangeAspect="1"/>
          </p:cNvPicPr>
          <p:nvPr userDrawn="1"/>
        </p:nvPicPr>
        <p:blipFill>
          <a:blip r:embed="rId3">
            <a:extLst/>
          </a:blip>
          <a:stretch>
            <a:fillRect/>
          </a:stretch>
        </p:blipFill>
        <p:spPr>
          <a:xfrm>
            <a:off x="935921" y="5874214"/>
            <a:ext cx="2810335" cy="743913"/>
          </a:xfrm>
          <a:prstGeom prst="rect">
            <a:avLst/>
          </a:prstGeom>
          <a:ln w="12700">
            <a:miter lim="400000"/>
          </a:ln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8187" y="5874214"/>
            <a:ext cx="2396209" cy="743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2690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2C05-2564-4D55-AFD2-860C334FC444}" type="datetimeFigureOut">
              <a:rPr lang="en-GB" smtClean="0"/>
              <a:t>08/03/2023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08FB8-C7ED-40FE-860B-76CA8539FC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641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40771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40771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2C05-2564-4D55-AFD2-860C334FC444}" type="datetimeFigureOut">
              <a:rPr lang="en-GB" smtClean="0"/>
              <a:t>08/03/2023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08FB8-C7ED-40FE-860B-76CA8539FC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4113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08674"/>
            <a:ext cx="10515600" cy="444297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2C05-2564-4D55-AFD2-860C334FC444}" type="datetimeFigureOut">
              <a:rPr lang="en-GB" smtClean="0"/>
              <a:t>08/03/2023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08FB8-C7ED-40FE-860B-76CA8539FC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5106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828387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708112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3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2C05-2564-4D55-AFD2-860C334FC444}" type="datetimeFigureOut">
              <a:rPr lang="en-GB" smtClean="0"/>
              <a:t>08/03/2023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08FB8-C7ED-40FE-860B-76CA8539FC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3672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252748"/>
            <a:ext cx="5181600" cy="44870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252748"/>
            <a:ext cx="5181600" cy="44870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2C05-2564-4D55-AFD2-860C334FC444}" type="datetimeFigureOut">
              <a:rPr lang="en-GB" smtClean="0"/>
              <a:t>08/03/2023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08FB8-C7ED-40FE-860B-76CA8539FC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01367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31183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31183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2C05-2564-4D55-AFD2-860C334FC444}" type="datetimeFigureOut">
              <a:rPr lang="en-GB" smtClean="0"/>
              <a:t>08/03/2023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08FB8-C7ED-40FE-860B-76CA8539FC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1049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2C05-2564-4D55-AFD2-860C334FC444}" type="datetimeFigureOut">
              <a:rPr lang="en-GB" smtClean="0"/>
              <a:t>08/03/2023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08FB8-C7ED-40FE-860B-76CA8539FC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2832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2C05-2564-4D55-AFD2-860C334FC444}" type="datetimeFigureOut">
              <a:rPr lang="en-GB" smtClean="0"/>
              <a:t>08/03/2023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08FB8-C7ED-40FE-860B-76CA8539FC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39513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78541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71543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2C05-2564-4D55-AFD2-860C334FC444}" type="datetimeFigureOut">
              <a:rPr lang="en-GB" smtClean="0"/>
              <a:t>08/03/2023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08FB8-C7ED-40FE-860B-76CA8539FC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7988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77439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70442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2C05-2564-4D55-AFD2-860C334FC444}" type="datetimeFigureOut">
              <a:rPr lang="en-GB" smtClean="0"/>
              <a:t>08/03/2023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08FB8-C7ED-40FE-860B-76CA8539FC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35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>
          <a:xfrm>
            <a:off x="0" y="5838942"/>
            <a:ext cx="12192000" cy="1022400"/>
            <a:chOff x="0" y="5838942"/>
            <a:chExt cx="12192000" cy="1022400"/>
          </a:xfrm>
        </p:grpSpPr>
        <p:sp>
          <p:nvSpPr>
            <p:cNvPr id="8" name="Rectangle 7"/>
            <p:cNvSpPr/>
            <p:nvPr userDrawn="1"/>
          </p:nvSpPr>
          <p:spPr>
            <a:xfrm>
              <a:off x="0" y="5838942"/>
              <a:ext cx="12192000" cy="10224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9" name="Picture 8"/>
            <p:cNvPicPr>
              <a:picLocks noChangeAspect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30245" y="6024384"/>
              <a:ext cx="2098587" cy="651515"/>
            </a:xfrm>
            <a:prstGeom prst="rect">
              <a:avLst/>
            </a:prstGeom>
          </p:spPr>
        </p:pic>
        <p:pic>
          <p:nvPicPr>
            <p:cNvPr id="10" name="image3.pdf"/>
            <p:cNvPicPr>
              <a:picLocks noChangeAspect="1"/>
            </p:cNvPicPr>
            <p:nvPr userDrawn="1"/>
          </p:nvPicPr>
          <p:blipFill>
            <a:blip r:embed="rId14">
              <a:extLst/>
            </a:blip>
            <a:stretch>
              <a:fillRect/>
            </a:stretch>
          </p:blipFill>
          <p:spPr>
            <a:xfrm>
              <a:off x="275510" y="6024299"/>
              <a:ext cx="2461599" cy="651600"/>
            </a:xfrm>
            <a:prstGeom prst="rect">
              <a:avLst/>
            </a:prstGeom>
            <a:ln w="12700">
              <a:miter lim="400000"/>
            </a:ln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36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252748"/>
            <a:ext cx="10515600" cy="42887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342C05-2564-4D55-AFD2-860C334FC444}" type="datetimeFigureOut">
              <a:rPr lang="en-GB" smtClean="0"/>
              <a:t>08/03/2023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708FB8-C7ED-40FE-860B-76CA8539FC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9654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Karla" pitchFamily="2" charset="0"/>
                <a:ea typeface="Karla" pitchFamily="2" charset="0"/>
              </a:rPr>
              <a:t>IPFR at HTW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161" y="504919"/>
            <a:ext cx="7135258" cy="71771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dirty="0">
                <a:latin typeface="Karla" pitchFamily="2" charset="0"/>
                <a:ea typeface="Karla" pitchFamily="2" charset="0"/>
              </a:rPr>
              <a:t>Health Technology Wales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323161" y="4072547"/>
            <a:ext cx="7135258" cy="16341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b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endParaRPr lang="en-GB" b="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b="0" dirty="0">
                <a:latin typeface="Karla" pitchFamily="2" charset="0"/>
                <a:ea typeface="Karla" pitchFamily="2" charset="0"/>
              </a:rPr>
              <a:t>Sophie Hughes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b="0" dirty="0">
                <a:latin typeface="Karla" pitchFamily="2" charset="0"/>
                <a:ea typeface="Karla" pitchFamily="2" charset="0"/>
              </a:rPr>
              <a:t>IPFR Workshop 2023</a:t>
            </a:r>
          </a:p>
        </p:txBody>
      </p:sp>
    </p:spTree>
    <p:extLst>
      <p:ext uri="{BB962C8B-B14F-4D97-AF65-F5344CB8AC3E}">
        <p14:creationId xmlns:p14="http://schemas.microsoft.com/office/powerpoint/2010/main" val="42439001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278" y="2027583"/>
            <a:ext cx="10664688" cy="3657600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>
          <a:xfrm>
            <a:off x="934278" y="1093891"/>
            <a:ext cx="10664687" cy="794544"/>
          </a:xfrm>
          <a:prstGeom prst="roundRect">
            <a:avLst/>
          </a:prstGeom>
          <a:solidFill>
            <a:srgbClr val="008C8C">
              <a:alpha val="5000"/>
            </a:srgbClr>
          </a:solidFill>
          <a:ln w="25400" cap="flat">
            <a:solidFill>
              <a:srgbClr val="008C8C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ctr" defTabSz="825500" hangingPunct="0"/>
            <a:r>
              <a:rPr lang="en-US" sz="2000" dirty="0">
                <a:solidFill>
                  <a:srgbClr val="403836"/>
                </a:solidFill>
                <a:latin typeface="Karla" pitchFamily="2" charset="0"/>
                <a:ea typeface="Karla" pitchFamily="2" charset="0"/>
              </a:rPr>
              <a:t>To deliver a strategic, national approach to the </a:t>
            </a:r>
            <a:r>
              <a:rPr lang="en-US" sz="2000" b="1" dirty="0">
                <a:solidFill>
                  <a:srgbClr val="008C8D"/>
                </a:solidFill>
                <a:latin typeface="Karla" pitchFamily="2" charset="0"/>
                <a:ea typeface="Karla" pitchFamily="2" charset="0"/>
              </a:rPr>
              <a:t>identification, appraisal </a:t>
            </a:r>
            <a:r>
              <a:rPr lang="en-US" sz="2000" dirty="0">
                <a:solidFill>
                  <a:srgbClr val="403836"/>
                </a:solidFill>
                <a:latin typeface="Karla" pitchFamily="2" charset="0"/>
                <a:ea typeface="Karla" pitchFamily="2" charset="0"/>
              </a:rPr>
              <a:t>and</a:t>
            </a:r>
            <a:r>
              <a:rPr lang="en-US" sz="2000" b="1" dirty="0">
                <a:solidFill>
                  <a:srgbClr val="403836"/>
                </a:solidFill>
                <a:latin typeface="Karla" pitchFamily="2" charset="0"/>
                <a:ea typeface="Karla" pitchFamily="2" charset="0"/>
              </a:rPr>
              <a:t> </a:t>
            </a:r>
            <a:r>
              <a:rPr lang="en-US" sz="2000" b="1" dirty="0">
                <a:solidFill>
                  <a:srgbClr val="008C8D"/>
                </a:solidFill>
                <a:latin typeface="Karla" pitchFamily="2" charset="0"/>
                <a:ea typeface="Karla" pitchFamily="2" charset="0"/>
              </a:rPr>
              <a:t>adoption</a:t>
            </a:r>
            <a:r>
              <a:rPr lang="en-US" sz="2000" dirty="0">
                <a:solidFill>
                  <a:srgbClr val="403836"/>
                </a:solidFill>
                <a:latin typeface="Karla" pitchFamily="2" charset="0"/>
                <a:ea typeface="Karla" pitchFamily="2" charset="0"/>
              </a:rPr>
              <a:t> of new technologies into health and care settings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Exo 2" panose="00000500000000000000" pitchFamily="2" charset="0"/>
              </a:rPr>
              <a:t>The purpose of HTW</a:t>
            </a:r>
          </a:p>
        </p:txBody>
      </p:sp>
    </p:spTree>
    <p:extLst>
      <p:ext uri="{BB962C8B-B14F-4D97-AF65-F5344CB8AC3E}">
        <p14:creationId xmlns:p14="http://schemas.microsoft.com/office/powerpoint/2010/main" val="1820024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Karla" pitchFamily="2" charset="0"/>
                <a:ea typeface="Karla" pitchFamily="2" charset="0"/>
              </a:rPr>
              <a:t>Background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latin typeface="Karla" pitchFamily="2" charset="0"/>
                <a:ea typeface="Karla" pitchFamily="2" charset="0"/>
              </a:rPr>
              <a:t>2020/21 IPFR approval rates:</a:t>
            </a:r>
          </a:p>
          <a:p>
            <a:r>
              <a:rPr lang="en-US" dirty="0">
                <a:latin typeface="Karla" pitchFamily="2" charset="0"/>
                <a:ea typeface="Karla" pitchFamily="2" charset="0"/>
              </a:rPr>
              <a:t>Overall: 74%, (same as 2019/2020)</a:t>
            </a:r>
          </a:p>
          <a:p>
            <a:r>
              <a:rPr lang="en-US" dirty="0">
                <a:latin typeface="Karla" pitchFamily="2" charset="0"/>
                <a:ea typeface="Karla" pitchFamily="2" charset="0"/>
              </a:rPr>
              <a:t>Medicines: 77% (78% during 2019/2020)</a:t>
            </a:r>
          </a:p>
          <a:p>
            <a:r>
              <a:rPr lang="en-US" dirty="0">
                <a:latin typeface="Karla" pitchFamily="2" charset="0"/>
                <a:ea typeface="Karla" pitchFamily="2" charset="0"/>
              </a:rPr>
              <a:t>Non-medicines: 73%, (72% during 2019/2020)</a:t>
            </a:r>
          </a:p>
        </p:txBody>
      </p:sp>
    </p:spTree>
    <p:extLst>
      <p:ext uri="{BB962C8B-B14F-4D97-AF65-F5344CB8AC3E}">
        <p14:creationId xmlns:p14="http://schemas.microsoft.com/office/powerpoint/2010/main" val="18374766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Karla" pitchFamily="2" charset="0"/>
                <a:ea typeface="Karla" pitchFamily="2" charset="0"/>
              </a:rPr>
              <a:t>HTW Rapid Evidence Summaries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latin typeface="Karla" pitchFamily="2" charset="0"/>
                <a:ea typeface="Karla" pitchFamily="2" charset="0"/>
              </a:rPr>
              <a:t>Assist panels by outlining:</a:t>
            </a:r>
          </a:p>
          <a:p>
            <a:r>
              <a:rPr lang="en-US" dirty="0">
                <a:latin typeface="Karla" pitchFamily="2" charset="0"/>
                <a:ea typeface="Karla" pitchFamily="2" charset="0"/>
              </a:rPr>
              <a:t>Brief summary of request and patient details and background</a:t>
            </a:r>
          </a:p>
          <a:p>
            <a:r>
              <a:rPr lang="en-US" dirty="0">
                <a:latin typeface="Karla" pitchFamily="2" charset="0"/>
                <a:ea typeface="Karla" pitchFamily="2" charset="0"/>
              </a:rPr>
              <a:t>Clinical effectiveness</a:t>
            </a:r>
          </a:p>
          <a:p>
            <a:r>
              <a:rPr lang="en-US" dirty="0">
                <a:latin typeface="Karla" pitchFamily="2" charset="0"/>
                <a:ea typeface="Karla" pitchFamily="2" charset="0"/>
              </a:rPr>
              <a:t>Economic evidence and considerations</a:t>
            </a:r>
          </a:p>
          <a:p>
            <a:r>
              <a:rPr lang="en-US" dirty="0">
                <a:latin typeface="Karla" pitchFamily="2" charset="0"/>
                <a:ea typeface="Karla" pitchFamily="2" charset="0"/>
              </a:rPr>
              <a:t>Conclusions</a:t>
            </a:r>
          </a:p>
          <a:p>
            <a:r>
              <a:rPr lang="en-US" dirty="0">
                <a:latin typeface="Karla" pitchFamily="2" charset="0"/>
                <a:ea typeface="Karla" pitchFamily="2" charset="0"/>
              </a:rPr>
              <a:t>Summary of search results, terms and dates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6584" y="296933"/>
            <a:ext cx="4597399" cy="656106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883"/>
          <a:stretch/>
        </p:blipFill>
        <p:spPr>
          <a:xfrm>
            <a:off x="5587384" y="641781"/>
            <a:ext cx="4336676" cy="278838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9146" y="3691455"/>
            <a:ext cx="5428127" cy="180522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793"/>
          <a:stretch/>
        </p:blipFill>
        <p:spPr>
          <a:xfrm>
            <a:off x="338017" y="2665242"/>
            <a:ext cx="5089356" cy="871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4209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Karla" pitchFamily="2" charset="0"/>
                <a:ea typeface="Karla" pitchFamily="2" charset="0"/>
              </a:rPr>
              <a:t>HTW Rapid Evidence Summaries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54769" y="1220397"/>
            <a:ext cx="7391400" cy="4442979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en-GB" dirty="0">
                <a:latin typeface="Karla" pitchFamily="2" charset="0"/>
                <a:ea typeface="Karla" pitchFamily="2" charset="0"/>
              </a:rPr>
              <a:t>Autologous serum eye drops for </a:t>
            </a:r>
            <a:r>
              <a:rPr lang="en-GB" dirty="0" err="1">
                <a:latin typeface="Karla" pitchFamily="2" charset="0"/>
                <a:ea typeface="Karla" pitchFamily="2" charset="0"/>
              </a:rPr>
              <a:t>Sjögren’s</a:t>
            </a:r>
            <a:r>
              <a:rPr lang="en-GB" dirty="0">
                <a:latin typeface="Karla" pitchFamily="2" charset="0"/>
                <a:ea typeface="Karla" pitchFamily="2" charset="0"/>
              </a:rPr>
              <a:t> syndrome with dry eyes</a:t>
            </a:r>
          </a:p>
          <a:p>
            <a:pPr lvl="0"/>
            <a:r>
              <a:rPr lang="en-GB" dirty="0">
                <a:latin typeface="Karla" pitchFamily="2" charset="0"/>
                <a:ea typeface="Karla" pitchFamily="2" charset="0"/>
              </a:rPr>
              <a:t>Argon plasma coagulation for the treatment of gastrointestinal </a:t>
            </a:r>
            <a:r>
              <a:rPr lang="en-GB" dirty="0" err="1">
                <a:latin typeface="Karla" pitchFamily="2" charset="0"/>
                <a:ea typeface="Karla" pitchFamily="2" charset="0"/>
              </a:rPr>
              <a:t>angiodysplasia</a:t>
            </a:r>
            <a:endParaRPr lang="en-GB" dirty="0">
              <a:latin typeface="Karla" pitchFamily="2" charset="0"/>
              <a:ea typeface="Karla" pitchFamily="2" charset="0"/>
            </a:endParaRPr>
          </a:p>
          <a:p>
            <a:pPr lvl="0"/>
            <a:r>
              <a:rPr lang="en-GB" dirty="0">
                <a:latin typeface="Karla" pitchFamily="2" charset="0"/>
                <a:ea typeface="Karla" pitchFamily="2" charset="0"/>
              </a:rPr>
              <a:t>Specialist inpatient/multidisciplinary treatment/cognitive behavioural therapy for Functional Neurological Disorder</a:t>
            </a:r>
          </a:p>
          <a:p>
            <a:pPr lvl="0"/>
            <a:r>
              <a:rPr lang="en-GB" dirty="0">
                <a:latin typeface="Karla" pitchFamily="2" charset="0"/>
                <a:ea typeface="Karla" pitchFamily="2" charset="0"/>
              </a:rPr>
              <a:t>Low energy contact X-ray brachytherapy (the </a:t>
            </a:r>
            <a:r>
              <a:rPr lang="en-GB" dirty="0" err="1">
                <a:latin typeface="Karla" pitchFamily="2" charset="0"/>
                <a:ea typeface="Karla" pitchFamily="2" charset="0"/>
              </a:rPr>
              <a:t>Papillon</a:t>
            </a:r>
            <a:r>
              <a:rPr lang="en-GB" dirty="0">
                <a:latin typeface="Karla" pitchFamily="2" charset="0"/>
                <a:ea typeface="Karla" pitchFamily="2" charset="0"/>
              </a:rPr>
              <a:t> technique) for recurrent early rectal cancer after primary treatment</a:t>
            </a:r>
          </a:p>
          <a:p>
            <a:pPr lvl="0"/>
            <a:r>
              <a:rPr lang="en-GB" dirty="0">
                <a:latin typeface="Karla" pitchFamily="2" charset="0"/>
                <a:ea typeface="Karla" pitchFamily="2" charset="0"/>
              </a:rPr>
              <a:t>Biological mesh (</a:t>
            </a:r>
            <a:r>
              <a:rPr lang="en-GB" dirty="0" err="1">
                <a:latin typeface="Karla" pitchFamily="2" charset="0"/>
                <a:ea typeface="Karla" pitchFamily="2" charset="0"/>
              </a:rPr>
              <a:t>Strattice</a:t>
            </a:r>
            <a:r>
              <a:rPr lang="en-GB" dirty="0">
                <a:latin typeface="Karla" pitchFamily="2" charset="0"/>
                <a:ea typeface="Karla" pitchFamily="2" charset="0"/>
              </a:rPr>
              <a:t>) as part of complex abdominal wall reconstruction for incisional hernia</a:t>
            </a:r>
          </a:p>
          <a:p>
            <a:pPr lvl="0"/>
            <a:r>
              <a:rPr lang="en-GB" dirty="0" err="1">
                <a:latin typeface="Karla" pitchFamily="2" charset="0"/>
                <a:ea typeface="Karla" pitchFamily="2" charset="0"/>
              </a:rPr>
              <a:t>Gasoelectrical</a:t>
            </a:r>
            <a:r>
              <a:rPr lang="en-GB" dirty="0">
                <a:latin typeface="Karla" pitchFamily="2" charset="0"/>
                <a:ea typeface="Karla" pitchFamily="2" charset="0"/>
              </a:rPr>
              <a:t> stimulator insertion for gastroparesis</a:t>
            </a:r>
          </a:p>
          <a:p>
            <a:pPr lvl="0"/>
            <a:r>
              <a:rPr lang="en-GB" dirty="0">
                <a:latin typeface="Karla" pitchFamily="2" charset="0"/>
                <a:ea typeface="Karla" pitchFamily="2" charset="0"/>
              </a:rPr>
              <a:t>High-intensity focused ultrasound for a local recurrence of prostate cancer</a:t>
            </a:r>
          </a:p>
          <a:p>
            <a:pPr lvl="0"/>
            <a:r>
              <a:rPr lang="en-GB" dirty="0">
                <a:latin typeface="Karla" pitchFamily="2" charset="0"/>
                <a:ea typeface="Karla" pitchFamily="2" charset="0"/>
              </a:rPr>
              <a:t>Autologous chondrocyte implantation for left knee ligament injury with significant chondral injury</a:t>
            </a:r>
          </a:p>
          <a:p>
            <a:pPr lvl="0"/>
            <a:r>
              <a:rPr lang="en-GB" dirty="0">
                <a:latin typeface="Karla" pitchFamily="2" charset="0"/>
                <a:ea typeface="Karla" pitchFamily="2" charset="0"/>
              </a:rPr>
              <a:t>Diagnostic bronchoscopy navigation for primary or metastatic lung nodule</a:t>
            </a:r>
          </a:p>
          <a:p>
            <a:pPr lvl="0"/>
            <a:r>
              <a:rPr lang="en-GB" dirty="0">
                <a:latin typeface="Karla" pitchFamily="2" charset="0"/>
                <a:ea typeface="Karla" pitchFamily="2" charset="0"/>
              </a:rPr>
              <a:t>Ketogenic diet for tumour-related epilepsy</a:t>
            </a:r>
          </a:p>
          <a:p>
            <a:pPr marL="0" indent="0">
              <a:buNone/>
            </a:pPr>
            <a:endParaRPr lang="en-US" dirty="0">
              <a:latin typeface="Karla" pitchFamily="2" charset="0"/>
              <a:ea typeface="Karla" pitchFamily="2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184031" y="1983875"/>
            <a:ext cx="3001108" cy="44429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latin typeface="Karla" pitchFamily="2" charset="0"/>
                <a:ea typeface="Karla" pitchFamily="2" charset="0"/>
              </a:rPr>
              <a:t>33 IPFR Rapid Evidence Summaries (37 requests) since early 2020</a:t>
            </a:r>
          </a:p>
          <a:p>
            <a:pPr marL="0" indent="0">
              <a:buNone/>
            </a:pPr>
            <a:r>
              <a:rPr lang="en-US" dirty="0">
                <a:latin typeface="Karla" pitchFamily="2" charset="0"/>
                <a:ea typeface="Karla" pitchFamily="2" charset="0"/>
              </a:rPr>
              <a:t>~1-2 weeks turnaround</a:t>
            </a:r>
          </a:p>
        </p:txBody>
      </p:sp>
    </p:spTree>
    <p:extLst>
      <p:ext uri="{BB962C8B-B14F-4D97-AF65-F5344CB8AC3E}">
        <p14:creationId xmlns:p14="http://schemas.microsoft.com/office/powerpoint/2010/main" val="38139650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2423" y="381182"/>
            <a:ext cx="10515600" cy="736562"/>
          </a:xfrm>
        </p:spPr>
        <p:txBody>
          <a:bodyPr>
            <a:normAutofit/>
          </a:bodyPr>
          <a:lstStyle/>
          <a:p>
            <a:r>
              <a:rPr lang="en-GB" sz="3200" dirty="0">
                <a:latin typeface="Karla" pitchFamily="2" charset="0"/>
                <a:ea typeface="Karla" pitchFamily="2" charset="0"/>
              </a:rPr>
              <a:t>How can you support HTW?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6</a:t>
            </a:fld>
            <a:endParaRPr lang="en-GB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772423" y="1454727"/>
            <a:ext cx="6142539" cy="4114800"/>
          </a:xfrm>
        </p:spPr>
        <p:txBody>
          <a:bodyPr numCol="1">
            <a:noAutofit/>
          </a:bodyPr>
          <a:lstStyle/>
          <a:p>
            <a:pPr marL="457200" indent="-457200">
              <a:spcBef>
                <a:spcPts val="0"/>
              </a:spcBef>
              <a:spcAft>
                <a:spcPts val="600"/>
              </a:spcAft>
              <a:buAutoNum type="arabicParenR"/>
            </a:pPr>
            <a:r>
              <a:rPr lang="en-GB" b="1" dirty="0">
                <a:solidFill>
                  <a:schemeClr val="tx1"/>
                </a:solidFill>
                <a:latin typeface="Karla" pitchFamily="2" charset="0"/>
                <a:ea typeface="Karla" pitchFamily="2" charset="0"/>
              </a:rPr>
              <a:t>Identification of priority topics for appraisal</a:t>
            </a:r>
          </a:p>
          <a:p>
            <a:pPr marL="457200" lvl="1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2400" dirty="0">
                <a:latin typeface="Karla" pitchFamily="2" charset="0"/>
                <a:ea typeface="Karla" pitchFamily="2" charset="0"/>
              </a:rPr>
              <a:t>Target HTW evidence support to realise most value</a:t>
            </a:r>
          </a:p>
          <a:p>
            <a:pPr marL="457200" indent="-4572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AutoNum type="arabicParenR"/>
            </a:pPr>
            <a:r>
              <a:rPr lang="en-GB" b="1" dirty="0">
                <a:solidFill>
                  <a:schemeClr val="tx1"/>
                </a:solidFill>
                <a:latin typeface="Karla" pitchFamily="2" charset="0"/>
                <a:ea typeface="Karla" pitchFamily="2" charset="0"/>
              </a:rPr>
              <a:t>Participate in expert review processes                                    </a:t>
            </a:r>
          </a:p>
          <a:p>
            <a:pPr marL="457200" lvl="1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2400" dirty="0">
                <a:latin typeface="Karla" pitchFamily="2" charset="0"/>
                <a:ea typeface="Karla" pitchFamily="2" charset="0"/>
              </a:rPr>
              <a:t>Share expertise to inform HTW appraisals</a:t>
            </a:r>
          </a:p>
          <a:p>
            <a:pPr marL="457200" indent="-457200">
              <a:spcBef>
                <a:spcPts val="0"/>
              </a:spcBef>
              <a:spcAft>
                <a:spcPts val="600"/>
              </a:spcAft>
              <a:buAutoNum type="arabicParenR"/>
            </a:pPr>
            <a:r>
              <a:rPr lang="en-GB" b="1" dirty="0">
                <a:solidFill>
                  <a:schemeClr val="tx1"/>
                </a:solidFill>
                <a:latin typeface="Karla" pitchFamily="2" charset="0"/>
                <a:ea typeface="Karla" pitchFamily="2" charset="0"/>
              </a:rPr>
              <a:t>Dissemination of HTW guidance</a:t>
            </a:r>
            <a:endParaRPr lang="en-GB" dirty="0">
              <a:latin typeface="Karla" pitchFamily="2" charset="0"/>
              <a:ea typeface="Karla" pitchFamily="2" charset="0"/>
            </a:endParaRPr>
          </a:p>
          <a:p>
            <a:pPr marL="457200" lvl="1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2400" dirty="0">
                <a:latin typeface="Karla" pitchFamily="2" charset="0"/>
                <a:ea typeface="Karla" pitchFamily="2" charset="0"/>
              </a:rPr>
              <a:t>Support dissemination, implementation &amp; audit of HTW guidance</a:t>
            </a:r>
            <a:endParaRPr lang="en-GB" dirty="0">
              <a:latin typeface="Karla" pitchFamily="2" charset="0"/>
              <a:ea typeface="Karla" pitchFamily="2" charset="0"/>
            </a:endParaRP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GB" dirty="0">
                <a:latin typeface="Karla" pitchFamily="2" charset="0"/>
                <a:ea typeface="Karla" pitchFamily="2" charset="0"/>
              </a:rPr>
              <a:t> 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AutoNum type="arabicParenR"/>
            </a:pPr>
            <a:endParaRPr lang="en-GB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994482" y="2675511"/>
            <a:ext cx="8270421" cy="5900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rgbClr val="008B8B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endParaRPr lang="en-GB" dirty="0"/>
          </a:p>
        </p:txBody>
      </p:sp>
      <p:sp>
        <p:nvSpPr>
          <p:cNvPr id="8" name="Content Placeholder 6"/>
          <p:cNvSpPr txBox="1">
            <a:spLocks/>
          </p:cNvSpPr>
          <p:nvPr/>
        </p:nvSpPr>
        <p:spPr>
          <a:xfrm>
            <a:off x="1908049" y="3265605"/>
            <a:ext cx="8622792" cy="1985553"/>
          </a:xfrm>
          <a:prstGeom prst="rect">
            <a:avLst/>
          </a:prstGeom>
        </p:spPr>
        <p:txBody>
          <a:bodyPr vert="horz" lIns="91440" tIns="45720" rIns="91440" bIns="45720" numCol="1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AutoNum type="arabicParenR"/>
            </a:pPr>
            <a:endParaRPr lang="en-GB" dirty="0"/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88925117"/>
              </p:ext>
            </p:extLst>
          </p:nvPr>
        </p:nvGraphicFramePr>
        <p:xfrm>
          <a:off x="6309360" y="567066"/>
          <a:ext cx="5177602" cy="36025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9147476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Karla" pitchFamily="2" charset="0"/>
                <a:ea typeface="Karla" pitchFamily="2" charset="0"/>
              </a:rPr>
              <a:t>Thank you!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323161" y="4072547"/>
            <a:ext cx="7135258" cy="16341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b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endParaRPr lang="en-GB" b="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b="0" dirty="0">
                <a:latin typeface="Karla" pitchFamily="2" charset="0"/>
                <a:ea typeface="Karla" pitchFamily="2" charset="0"/>
              </a:rPr>
              <a:t>Sophie Hughes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b="0" dirty="0">
                <a:latin typeface="Karla" pitchFamily="2" charset="0"/>
                <a:ea typeface="Karla" pitchFamily="2" charset="0"/>
              </a:rPr>
              <a:t>IPFR Workshop 2023</a:t>
            </a:r>
          </a:p>
        </p:txBody>
      </p:sp>
    </p:spTree>
    <p:extLst>
      <p:ext uri="{BB962C8B-B14F-4D97-AF65-F5344CB8AC3E}">
        <p14:creationId xmlns:p14="http://schemas.microsoft.com/office/powerpoint/2010/main" val="10150033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HTW">
      <a:dk1>
        <a:srgbClr val="008C8D"/>
      </a:dk1>
      <a:lt1>
        <a:srgbClr val="FFFFFF"/>
      </a:lt1>
      <a:dk2>
        <a:srgbClr val="008C8D"/>
      </a:dk2>
      <a:lt2>
        <a:srgbClr val="FFFFFF"/>
      </a:lt2>
      <a:accent1>
        <a:srgbClr val="17B3B2"/>
      </a:accent1>
      <a:accent2>
        <a:srgbClr val="183753"/>
      </a:accent2>
      <a:accent3>
        <a:srgbClr val="005EB8"/>
      </a:accent3>
      <a:accent4>
        <a:srgbClr val="EAC948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rebuchet MS">
      <a:majorFont>
        <a:latin typeface="Trebuchet MS" panose="020B0603020202020204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2458</TotalTime>
  <Words>298</Words>
  <Application>Microsoft Office PowerPoint</Application>
  <PresentationFormat>Widescreen</PresentationFormat>
  <Paragraphs>62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Exo 2</vt:lpstr>
      <vt:lpstr>Karla</vt:lpstr>
      <vt:lpstr>Trebuchet MS</vt:lpstr>
      <vt:lpstr>Office Theme</vt:lpstr>
      <vt:lpstr>IPFR at HTW</vt:lpstr>
      <vt:lpstr>The purpose of HTW</vt:lpstr>
      <vt:lpstr>Background</vt:lpstr>
      <vt:lpstr>HTW Rapid Evidence Summaries</vt:lpstr>
      <vt:lpstr>HTW Rapid Evidence Summaries</vt:lpstr>
      <vt:lpstr>How can you support HTW?</vt:lpstr>
      <vt:lpstr>Thank you!</vt:lpstr>
    </vt:vector>
  </TitlesOfParts>
  <Company>Velindre NHS Trust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Lauren Elston (Velindre - Health Technology Wales Researcher)</dc:creator>
  <cp:lastModifiedBy>Clare Elliott (Cardiff and Vale UHB - AWTTC)</cp:lastModifiedBy>
  <cp:revision>136</cp:revision>
  <dcterms:created xsi:type="dcterms:W3CDTF">2018-10-26T12:19:17Z</dcterms:created>
  <dcterms:modified xsi:type="dcterms:W3CDTF">2023-03-08T15:20:07Z</dcterms:modified>
</cp:coreProperties>
</file>