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92" r:id="rId3"/>
    <p:sldId id="273" r:id="rId4"/>
    <p:sldId id="275" r:id="rId5"/>
    <p:sldId id="307" r:id="rId6"/>
    <p:sldId id="274" r:id="rId7"/>
    <p:sldId id="279" r:id="rId8"/>
    <p:sldId id="30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72848" autoAdjust="0"/>
  </p:normalViewPr>
  <p:slideViewPr>
    <p:cSldViewPr snapToGrid="0">
      <p:cViewPr varScale="1">
        <p:scale>
          <a:sx n="63" d="100"/>
          <a:sy n="63" d="100"/>
        </p:scale>
        <p:origin x="141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vcc_fs01\DATA\Health%20Technology%20Wales\HTA\Outputs%202017%20-%20Aug%20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rgbClr val="008080"/>
                </a:solidFill>
                <a:latin typeface="Karla" pitchFamily="2" charset="0"/>
                <a:ea typeface="Karla" pitchFamily="2" charset="0"/>
                <a:cs typeface="+mn-cs"/>
              </a:defRPr>
            </a:pPr>
            <a:r>
              <a:rPr lang="en-GB" sz="1800">
                <a:solidFill>
                  <a:srgbClr val="008080"/>
                </a:solidFill>
                <a:latin typeface="Karla" pitchFamily="2" charset="0"/>
                <a:ea typeface="Karla" pitchFamily="2" charset="0"/>
              </a:rPr>
              <a:t>Source</a:t>
            </a:r>
            <a:r>
              <a:rPr lang="en-GB" sz="1800" baseline="0">
                <a:solidFill>
                  <a:srgbClr val="008080"/>
                </a:solidFill>
                <a:latin typeface="Karla" pitchFamily="2" charset="0"/>
                <a:ea typeface="Karla" pitchFamily="2" charset="0"/>
              </a:rPr>
              <a:t> of Topic Referrals</a:t>
            </a:r>
            <a:endParaRPr lang="en-GB" sz="1800">
              <a:solidFill>
                <a:srgbClr val="008080"/>
              </a:solidFill>
              <a:latin typeface="Karla" pitchFamily="2" charset="0"/>
              <a:ea typeface="Karla" pitchFamily="2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rgbClr val="008080"/>
              </a:solidFill>
              <a:latin typeface="Karla" pitchFamily="2" charset="0"/>
              <a:ea typeface="Karla" pitchFamily="2" charset="0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shade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73E-4DE2-B70C-46BC854F055C}"/>
              </c:ext>
            </c:extLst>
          </c:dPt>
          <c:dPt>
            <c:idx val="1"/>
            <c:bubble3D val="0"/>
            <c:spPr>
              <a:solidFill>
                <a:schemeClr val="accent1">
                  <a:shade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73E-4DE2-B70C-46BC854F055C}"/>
              </c:ext>
            </c:extLst>
          </c:dPt>
          <c:dPt>
            <c:idx val="2"/>
            <c:bubble3D val="0"/>
            <c:spPr>
              <a:solidFill>
                <a:schemeClr val="accent1">
                  <a:shade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73E-4DE2-B70C-46BC854F055C}"/>
              </c:ext>
            </c:extLst>
          </c:dPt>
          <c:dPt>
            <c:idx val="3"/>
            <c:bubble3D val="0"/>
            <c:spPr>
              <a:solidFill>
                <a:schemeClr val="accent1">
                  <a:tint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73E-4DE2-B70C-46BC854F055C}"/>
              </c:ext>
            </c:extLst>
          </c:dPt>
          <c:dPt>
            <c:idx val="4"/>
            <c:bubble3D val="0"/>
            <c:spPr>
              <a:solidFill>
                <a:schemeClr val="accent1">
                  <a:tint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73E-4DE2-B70C-46BC854F055C}"/>
              </c:ext>
            </c:extLst>
          </c:dPt>
          <c:dPt>
            <c:idx val="5"/>
            <c:bubble3D val="0"/>
            <c:spPr>
              <a:solidFill>
                <a:schemeClr val="accent1">
                  <a:tint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73E-4DE2-B70C-46BC854F055C}"/>
              </c:ext>
            </c:extLst>
          </c:dPt>
          <c:dLbls>
            <c:dLbl>
              <c:idx val="0"/>
              <c:layout>
                <c:manualLayout>
                  <c:x val="-2.8343832020997377E-2"/>
                  <c:y val="-3.991287547389909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73E-4DE2-B70C-46BC854F055C}"/>
                </c:ext>
              </c:extLst>
            </c:dLbl>
            <c:dLbl>
              <c:idx val="1"/>
              <c:layout>
                <c:manualLayout>
                  <c:x val="-5.4483814523184604E-4"/>
                  <c:y val="-4.007801108194809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73E-4DE2-B70C-46BC854F055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005EB8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Sheet1!$A$25:$A$30</c:f>
              <c:strCache>
                <c:ptCount val="6"/>
                <c:pt idx="0">
                  <c:v>Industry</c:v>
                </c:pt>
                <c:pt idx="1">
                  <c:v>NHS</c:v>
                </c:pt>
                <c:pt idx="2">
                  <c:v>Government</c:v>
                </c:pt>
                <c:pt idx="3">
                  <c:v>Third Sector</c:v>
                </c:pt>
                <c:pt idx="4">
                  <c:v>Academia</c:v>
                </c:pt>
                <c:pt idx="5">
                  <c:v>Other</c:v>
                </c:pt>
              </c:strCache>
            </c:strRef>
          </c:cat>
          <c:val>
            <c:numRef>
              <c:f>Sheet1!$B$25:$B$30</c:f>
              <c:numCache>
                <c:formatCode>0%</c:formatCode>
                <c:ptCount val="6"/>
                <c:pt idx="0">
                  <c:v>0.42</c:v>
                </c:pt>
                <c:pt idx="1">
                  <c:v>0.39</c:v>
                </c:pt>
                <c:pt idx="2">
                  <c:v>0.05</c:v>
                </c:pt>
                <c:pt idx="3">
                  <c:v>0.06</c:v>
                </c:pt>
                <c:pt idx="4">
                  <c:v>0.03</c:v>
                </c:pt>
                <c:pt idx="5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73E-4DE2-B70C-46BC854F05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647812773403325"/>
          <c:y val="0.34148476232137648"/>
          <c:w val="0.29390111484042225"/>
          <c:h val="0.456104549431321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rgbClr val="005EB8"/>
              </a:solidFill>
              <a:latin typeface="Karla" pitchFamily="2" charset="0"/>
              <a:ea typeface="Karla" pitchFamily="2" charset="0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4B48C-6FB7-4E27-8D7C-D7C30A28F64A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3CF30-1765-4AE5-959B-FCBFBD6563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819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793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  <a:p>
            <a:endParaRPr lang="en-GB" baseline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817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17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012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3951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406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5486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847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HTW_Image_2.jp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161" y="1639658"/>
            <a:ext cx="7135258" cy="98050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161" y="593056"/>
            <a:ext cx="7135258" cy="453546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image3.pdf"/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935921" y="5874214"/>
            <a:ext cx="2810335" cy="7439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187" y="5874214"/>
            <a:ext cx="2396209" cy="74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690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41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4077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4077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1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8674"/>
            <a:ext cx="10515600" cy="44429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106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2838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708112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672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52748"/>
            <a:ext cx="5181600" cy="44870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252748"/>
            <a:ext cx="5181600" cy="44870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13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3118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118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049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832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951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78541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71543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988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7743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70442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5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5838942"/>
            <a:ext cx="12192000" cy="1022400"/>
            <a:chOff x="0" y="5838942"/>
            <a:chExt cx="12192000" cy="10224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5838942"/>
              <a:ext cx="12192000" cy="1022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0245" y="6024384"/>
              <a:ext cx="2098587" cy="651515"/>
            </a:xfrm>
            <a:prstGeom prst="rect">
              <a:avLst/>
            </a:prstGeom>
          </p:spPr>
        </p:pic>
        <p:pic>
          <p:nvPicPr>
            <p:cNvPr id="10" name="image3.pdf"/>
            <p:cNvPicPr>
              <a:picLocks noChangeAspect="1"/>
            </p:cNvPicPr>
            <p:nvPr userDrawn="1"/>
          </p:nvPicPr>
          <p:blipFill>
            <a:blip r:embed="rId14">
              <a:extLst/>
            </a:blip>
            <a:stretch>
              <a:fillRect/>
            </a:stretch>
          </p:blipFill>
          <p:spPr>
            <a:xfrm>
              <a:off x="275510" y="6024299"/>
              <a:ext cx="2461599" cy="65160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52748"/>
            <a:ext cx="10515600" cy="4288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654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IPFR at HTW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161" y="504919"/>
            <a:ext cx="7135258" cy="71771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latin typeface="Karla" pitchFamily="2" charset="0"/>
                <a:ea typeface="Karla" pitchFamily="2" charset="0"/>
              </a:rPr>
              <a:t>Health Technology Wales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23161" y="4072547"/>
            <a:ext cx="7135258" cy="16341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b="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>
                <a:latin typeface="Karla" pitchFamily="2" charset="0"/>
                <a:ea typeface="Karla" pitchFamily="2" charset="0"/>
              </a:rPr>
              <a:t>Sophie Hughes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>
                <a:latin typeface="Karla" pitchFamily="2" charset="0"/>
                <a:ea typeface="Karla" pitchFamily="2" charset="0"/>
              </a:rPr>
              <a:t>IPFR Workshop 2023</a:t>
            </a:r>
          </a:p>
        </p:txBody>
      </p:sp>
    </p:spTree>
    <p:extLst>
      <p:ext uri="{BB962C8B-B14F-4D97-AF65-F5344CB8AC3E}">
        <p14:creationId xmlns:p14="http://schemas.microsoft.com/office/powerpoint/2010/main" val="424390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78" y="2027583"/>
            <a:ext cx="10664688" cy="36576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934278" y="1093891"/>
            <a:ext cx="10664687" cy="794544"/>
          </a:xfrm>
          <a:prstGeom prst="roundRect">
            <a:avLst/>
          </a:prstGeom>
          <a:solidFill>
            <a:srgbClr val="008C8C">
              <a:alpha val="5000"/>
            </a:srgbClr>
          </a:solidFill>
          <a:ln w="25400" cap="flat">
            <a:solidFill>
              <a:srgbClr val="008C8C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lang="en-US" sz="2000" dirty="0">
                <a:solidFill>
                  <a:srgbClr val="403836"/>
                </a:solidFill>
                <a:latin typeface="Karla" pitchFamily="2" charset="0"/>
                <a:ea typeface="Karla" pitchFamily="2" charset="0"/>
              </a:rPr>
              <a:t>To deliver a strategic, national approach to the </a:t>
            </a:r>
            <a:r>
              <a:rPr lang="en-US" sz="2000" b="1" dirty="0">
                <a:solidFill>
                  <a:srgbClr val="008C8D"/>
                </a:solidFill>
                <a:latin typeface="Karla" pitchFamily="2" charset="0"/>
                <a:ea typeface="Karla" pitchFamily="2" charset="0"/>
              </a:rPr>
              <a:t>identification, appraisal </a:t>
            </a:r>
            <a:r>
              <a:rPr lang="en-US" sz="2000" dirty="0">
                <a:solidFill>
                  <a:srgbClr val="403836"/>
                </a:solidFill>
                <a:latin typeface="Karla" pitchFamily="2" charset="0"/>
                <a:ea typeface="Karla" pitchFamily="2" charset="0"/>
              </a:rPr>
              <a:t>and</a:t>
            </a:r>
            <a:r>
              <a:rPr lang="en-US" sz="2000" b="1" dirty="0">
                <a:solidFill>
                  <a:srgbClr val="403836"/>
                </a:solidFill>
                <a:latin typeface="Karla" pitchFamily="2" charset="0"/>
                <a:ea typeface="Karla" pitchFamily="2" charset="0"/>
              </a:rPr>
              <a:t> </a:t>
            </a:r>
            <a:r>
              <a:rPr lang="en-US" sz="2000" b="1" dirty="0">
                <a:solidFill>
                  <a:srgbClr val="008C8D"/>
                </a:solidFill>
                <a:latin typeface="Karla" pitchFamily="2" charset="0"/>
                <a:ea typeface="Karla" pitchFamily="2" charset="0"/>
              </a:rPr>
              <a:t>adoption</a:t>
            </a:r>
            <a:r>
              <a:rPr lang="en-US" sz="2000" dirty="0">
                <a:solidFill>
                  <a:srgbClr val="403836"/>
                </a:solidFill>
                <a:latin typeface="Karla" pitchFamily="2" charset="0"/>
                <a:ea typeface="Karla" pitchFamily="2" charset="0"/>
              </a:rPr>
              <a:t> of new technologies into health and care settings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Exo 2" panose="00000500000000000000" pitchFamily="2" charset="0"/>
              </a:rPr>
              <a:t>The purpose of HTW</a:t>
            </a:r>
          </a:p>
        </p:txBody>
      </p:sp>
    </p:spTree>
    <p:extLst>
      <p:ext uri="{BB962C8B-B14F-4D97-AF65-F5344CB8AC3E}">
        <p14:creationId xmlns:p14="http://schemas.microsoft.com/office/powerpoint/2010/main" val="182002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Karla" pitchFamily="2" charset="0"/>
                <a:ea typeface="Karla" pitchFamily="2" charset="0"/>
              </a:rPr>
              <a:t>2020/21 IPFR approval rates: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Overall: 74%, (same as 2019/2020)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Medicines: 77% (78% during 2019/2020)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Non-medicines: 73%, (72% during 2019/2020)</a:t>
            </a:r>
          </a:p>
        </p:txBody>
      </p:sp>
    </p:spTree>
    <p:extLst>
      <p:ext uri="{BB962C8B-B14F-4D97-AF65-F5344CB8AC3E}">
        <p14:creationId xmlns:p14="http://schemas.microsoft.com/office/powerpoint/2010/main" val="1837476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HTW Rapid Evidence Summaries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Karla" pitchFamily="2" charset="0"/>
                <a:ea typeface="Karla" pitchFamily="2" charset="0"/>
              </a:rPr>
              <a:t>Assist panels by outlining: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Brief summary of request and patient details and background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Clinical effectiveness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Economic evidence and considerations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Conclusions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Summary of search results, terms and dates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584" y="296933"/>
            <a:ext cx="4597399" cy="656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20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HTW Rapid Evidence Summaries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Karla" pitchFamily="2" charset="0"/>
                <a:ea typeface="Karla" pitchFamily="2" charset="0"/>
              </a:rPr>
              <a:t>Assist panels by outlining: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Brief summary of request and patient details and background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Clinical effectiveness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Economic evidence and considerations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Conclusions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Summary of search results, terms and dates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584" y="296933"/>
            <a:ext cx="4597399" cy="65610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83"/>
          <a:stretch/>
        </p:blipFill>
        <p:spPr>
          <a:xfrm>
            <a:off x="5587384" y="641781"/>
            <a:ext cx="4336676" cy="27883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146" y="3691455"/>
            <a:ext cx="5428127" cy="18052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93"/>
          <a:stretch/>
        </p:blipFill>
        <p:spPr>
          <a:xfrm>
            <a:off x="338017" y="2665242"/>
            <a:ext cx="5089356" cy="87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82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HTW Rapid Evidence Summaries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69" y="1220397"/>
            <a:ext cx="7391400" cy="4442979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Autologous serum eye drops for </a:t>
            </a:r>
            <a:r>
              <a:rPr lang="en-GB" dirty="0" err="1">
                <a:latin typeface="Karla" pitchFamily="2" charset="0"/>
                <a:ea typeface="Karla" pitchFamily="2" charset="0"/>
              </a:rPr>
              <a:t>Sjögren’s</a:t>
            </a:r>
            <a:r>
              <a:rPr lang="en-GB" dirty="0">
                <a:latin typeface="Karla" pitchFamily="2" charset="0"/>
                <a:ea typeface="Karla" pitchFamily="2" charset="0"/>
              </a:rPr>
              <a:t> syndrome with dry eyes</a:t>
            </a:r>
          </a:p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Argon plasma coagulation for the treatment of gastrointestinal </a:t>
            </a:r>
            <a:r>
              <a:rPr lang="en-GB" dirty="0" err="1">
                <a:latin typeface="Karla" pitchFamily="2" charset="0"/>
                <a:ea typeface="Karla" pitchFamily="2" charset="0"/>
              </a:rPr>
              <a:t>angiodysplasia</a:t>
            </a:r>
            <a:endParaRPr lang="en-GB" dirty="0">
              <a:latin typeface="Karla" pitchFamily="2" charset="0"/>
              <a:ea typeface="Karla" pitchFamily="2" charset="0"/>
            </a:endParaRPr>
          </a:p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Specialist inpatient/multidisciplinary treatment/cognitive behavioural therapy for Functional Neurological Disorder</a:t>
            </a:r>
          </a:p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Low energy contact X-ray brachytherapy (the </a:t>
            </a:r>
            <a:r>
              <a:rPr lang="en-GB" dirty="0" err="1">
                <a:latin typeface="Karla" pitchFamily="2" charset="0"/>
                <a:ea typeface="Karla" pitchFamily="2" charset="0"/>
              </a:rPr>
              <a:t>Papillon</a:t>
            </a:r>
            <a:r>
              <a:rPr lang="en-GB" dirty="0">
                <a:latin typeface="Karla" pitchFamily="2" charset="0"/>
                <a:ea typeface="Karla" pitchFamily="2" charset="0"/>
              </a:rPr>
              <a:t> technique) for recurrent early rectal cancer after primary treatment</a:t>
            </a:r>
          </a:p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Biological mesh (</a:t>
            </a:r>
            <a:r>
              <a:rPr lang="en-GB" dirty="0" err="1">
                <a:latin typeface="Karla" pitchFamily="2" charset="0"/>
                <a:ea typeface="Karla" pitchFamily="2" charset="0"/>
              </a:rPr>
              <a:t>Strattice</a:t>
            </a:r>
            <a:r>
              <a:rPr lang="en-GB" dirty="0">
                <a:latin typeface="Karla" pitchFamily="2" charset="0"/>
                <a:ea typeface="Karla" pitchFamily="2" charset="0"/>
              </a:rPr>
              <a:t>) as part of complex abdominal wall reconstruction for incisional hernia</a:t>
            </a:r>
          </a:p>
          <a:p>
            <a:pPr lvl="0"/>
            <a:r>
              <a:rPr lang="en-GB" dirty="0" err="1">
                <a:latin typeface="Karla" pitchFamily="2" charset="0"/>
                <a:ea typeface="Karla" pitchFamily="2" charset="0"/>
              </a:rPr>
              <a:t>Gasoelectrical</a:t>
            </a:r>
            <a:r>
              <a:rPr lang="en-GB" dirty="0">
                <a:latin typeface="Karla" pitchFamily="2" charset="0"/>
                <a:ea typeface="Karla" pitchFamily="2" charset="0"/>
              </a:rPr>
              <a:t> stimulator insertion for gastroparesis</a:t>
            </a:r>
          </a:p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High-intensity focused ultrasound for a local recurrence of prostate cancer</a:t>
            </a:r>
          </a:p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Autologous chondrocyte implantation for left knee ligament injury with significant chondral injury</a:t>
            </a:r>
          </a:p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Diagnostic bronchoscopy navigation for primary or metastatic lung nodule</a:t>
            </a:r>
          </a:p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Ketogenic diet for tumour-related epilepsy</a:t>
            </a:r>
          </a:p>
          <a:p>
            <a:pPr marL="0" indent="0">
              <a:buNone/>
            </a:pPr>
            <a:endParaRPr lang="en-US" dirty="0">
              <a:latin typeface="Karla" pitchFamily="2" charset="0"/>
              <a:ea typeface="Karla" pitchFamily="2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84031" y="1983875"/>
            <a:ext cx="3001108" cy="4442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Karla" pitchFamily="2" charset="0"/>
                <a:ea typeface="Karla" pitchFamily="2" charset="0"/>
              </a:rPr>
              <a:t>33 IPFR Rapid Evidence Summaries (37 requests) since early 2020</a:t>
            </a:r>
          </a:p>
          <a:p>
            <a:pPr marL="0" indent="0">
              <a:buNone/>
            </a:pPr>
            <a:r>
              <a:rPr lang="en-US" dirty="0">
                <a:latin typeface="Karla" pitchFamily="2" charset="0"/>
                <a:ea typeface="Karla" pitchFamily="2" charset="0"/>
              </a:rPr>
              <a:t>~1-2 weeks turnaround</a:t>
            </a:r>
          </a:p>
        </p:txBody>
      </p:sp>
    </p:spTree>
    <p:extLst>
      <p:ext uri="{BB962C8B-B14F-4D97-AF65-F5344CB8AC3E}">
        <p14:creationId xmlns:p14="http://schemas.microsoft.com/office/powerpoint/2010/main" val="3813965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423" y="381182"/>
            <a:ext cx="10515600" cy="736562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Karla" pitchFamily="2" charset="0"/>
                <a:ea typeface="Karla" pitchFamily="2" charset="0"/>
              </a:rPr>
              <a:t>How can you support HTW?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</a:t>
            </a:fld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72423" y="1454727"/>
            <a:ext cx="6142539" cy="4114800"/>
          </a:xfrm>
        </p:spPr>
        <p:txBody>
          <a:bodyPr numCol="1">
            <a:noAutofit/>
          </a:bodyPr>
          <a:lstStyle/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arenR"/>
            </a:pPr>
            <a:r>
              <a:rPr lang="en-GB" b="1" dirty="0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Identification of priority topics for appraisal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dirty="0">
                <a:latin typeface="Karla" pitchFamily="2" charset="0"/>
                <a:ea typeface="Karla" pitchFamily="2" charset="0"/>
              </a:rPr>
              <a:t>Target HTW evidence support to realise most value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AutoNum type="arabicParenR"/>
            </a:pPr>
            <a:r>
              <a:rPr lang="en-GB" b="1" dirty="0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Participate in expert review processes                                    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dirty="0">
                <a:latin typeface="Karla" pitchFamily="2" charset="0"/>
                <a:ea typeface="Karla" pitchFamily="2" charset="0"/>
              </a:rPr>
              <a:t>Share expertise to inform HTW appraisals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arenR"/>
            </a:pPr>
            <a:r>
              <a:rPr lang="en-GB" b="1" dirty="0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Dissemination of HTW guidance</a:t>
            </a:r>
            <a:endParaRPr lang="en-GB" dirty="0">
              <a:latin typeface="Karla" pitchFamily="2" charset="0"/>
              <a:ea typeface="Karla" pitchFamily="2" charset="0"/>
            </a:endParaRP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dirty="0">
                <a:latin typeface="Karla" pitchFamily="2" charset="0"/>
                <a:ea typeface="Karla" pitchFamily="2" charset="0"/>
              </a:rPr>
              <a:t>Support dissemination, implementation &amp; audit of HTW guidance</a:t>
            </a:r>
            <a:endParaRPr lang="en-GB" dirty="0">
              <a:latin typeface="Karla" pitchFamily="2" charset="0"/>
              <a:ea typeface="Karla" pitchFamily="2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arenR"/>
            </a:pPr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94482" y="2675511"/>
            <a:ext cx="8270421" cy="5900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008B8B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1908049" y="3265605"/>
            <a:ext cx="8622792" cy="1985553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AutoNum type="arabicParenR"/>
            </a:pPr>
            <a:endParaRPr lang="en-GB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8925117"/>
              </p:ext>
            </p:extLst>
          </p:nvPr>
        </p:nvGraphicFramePr>
        <p:xfrm>
          <a:off x="6309360" y="567066"/>
          <a:ext cx="5177602" cy="3602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14747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Thank you!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23161" y="4072547"/>
            <a:ext cx="7135258" cy="16341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b="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>
                <a:latin typeface="Karla" pitchFamily="2" charset="0"/>
                <a:ea typeface="Karla" pitchFamily="2" charset="0"/>
              </a:rPr>
              <a:t>Sophie Hughes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>
                <a:latin typeface="Karla" pitchFamily="2" charset="0"/>
                <a:ea typeface="Karla" pitchFamily="2" charset="0"/>
              </a:rPr>
              <a:t>IPFR Workshop 2023</a:t>
            </a:r>
          </a:p>
        </p:txBody>
      </p:sp>
    </p:spTree>
    <p:extLst>
      <p:ext uri="{BB962C8B-B14F-4D97-AF65-F5344CB8AC3E}">
        <p14:creationId xmlns:p14="http://schemas.microsoft.com/office/powerpoint/2010/main" val="1015003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TW">
      <a:dk1>
        <a:srgbClr val="008C8D"/>
      </a:dk1>
      <a:lt1>
        <a:srgbClr val="FFFFFF"/>
      </a:lt1>
      <a:dk2>
        <a:srgbClr val="008C8D"/>
      </a:dk2>
      <a:lt2>
        <a:srgbClr val="FFFFFF"/>
      </a:lt2>
      <a:accent1>
        <a:srgbClr val="17B3B2"/>
      </a:accent1>
      <a:accent2>
        <a:srgbClr val="183753"/>
      </a:accent2>
      <a:accent3>
        <a:srgbClr val="005EB8"/>
      </a:accent3>
      <a:accent4>
        <a:srgbClr val="EAC948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2460</TotalTime>
  <Words>332</Words>
  <Application>Microsoft Office PowerPoint</Application>
  <PresentationFormat>Widescreen</PresentationFormat>
  <Paragraphs>70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Exo 2</vt:lpstr>
      <vt:lpstr>Karla</vt:lpstr>
      <vt:lpstr>Trebuchet MS</vt:lpstr>
      <vt:lpstr>Office Theme</vt:lpstr>
      <vt:lpstr>IPFR at HTW</vt:lpstr>
      <vt:lpstr>The purpose of HTW</vt:lpstr>
      <vt:lpstr>Background</vt:lpstr>
      <vt:lpstr>HTW Rapid Evidence Summaries</vt:lpstr>
      <vt:lpstr>HTW Rapid Evidence Summaries</vt:lpstr>
      <vt:lpstr>HTW Rapid Evidence Summaries</vt:lpstr>
      <vt:lpstr>How can you support HTW?</vt:lpstr>
      <vt:lpstr>Thank you!</vt:lpstr>
    </vt:vector>
  </TitlesOfParts>
  <Company>Velindre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Elston (Velindre - Health Technology Wales Researcher)</dc:creator>
  <cp:lastModifiedBy>Clare Elliott (Cardiff and Vale UHB - AWTTC)</cp:lastModifiedBy>
  <cp:revision>137</cp:revision>
  <dcterms:created xsi:type="dcterms:W3CDTF">2018-10-26T12:19:17Z</dcterms:created>
  <dcterms:modified xsi:type="dcterms:W3CDTF">2023-03-08T15:21:12Z</dcterms:modified>
</cp:coreProperties>
</file>