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60" r:id="rId5"/>
  </p:sldMasterIdLst>
  <p:notesMasterIdLst>
    <p:notesMasterId r:id="rId13"/>
  </p:notesMasterIdLst>
  <p:sldIdLst>
    <p:sldId id="256" r:id="rId6"/>
    <p:sldId id="257" r:id="rId7"/>
    <p:sldId id="259" r:id="rId8"/>
    <p:sldId id="263" r:id="rId9"/>
    <p:sldId id="262" r:id="rId10"/>
    <p:sldId id="261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0773" autoAdjust="0"/>
  </p:normalViewPr>
  <p:slideViewPr>
    <p:cSldViewPr snapToGrid="0">
      <p:cViewPr varScale="1">
        <p:scale>
          <a:sx n="44" d="100"/>
          <a:sy n="44" d="100"/>
        </p:scale>
        <p:origin x="1716" y="4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EB29D-F7A6-460B-B1B1-4BA40FA74182}" type="datetimeFigureOut">
              <a:t>3/2/2023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4A28D-A5E4-4C68-B101-E4B6D9322067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384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4A28D-A5E4-4C68-B101-E4B6D9322067}" type="slidenum">
              <a:rPr lang="en-GB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965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4A28D-A5E4-4C68-B101-E4B6D9322067}" type="slidenum"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361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4A28D-A5E4-4C68-B101-E4B6D9322067}" type="slidenum">
              <a:rPr lang="en-GB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848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,Sans-Serif"/>
              <a:buChar char="•"/>
            </a:pPr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4A28D-A5E4-4C68-B101-E4B6D9322067}" type="slidenum">
              <a:rPr lang="en-GB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810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spcBef>
                <a:spcPts val="500"/>
              </a:spcBef>
              <a:buFont typeface="Calibri,Sans-Serif"/>
              <a:buNone/>
            </a:pPr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4A28D-A5E4-4C68-B101-E4B6D9322067}" type="slidenum">
              <a:rPr lang="en-GB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243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8E962-5439-4233-8765-9068DDFEA4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8645" y="137619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17536-5CCA-41EF-BDB1-92BAE13D39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72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5E97A-6120-425D-B42B-074187FF8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96AA9C-0681-4C95-9818-8FD9DC13DE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02DC58-0FC9-4C34-BCDB-B9BFF3DB1A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35985-7A56-41C9-B995-0B5042E4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02/03/2023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A18D88-06ED-4723-B9DC-45D397702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1D5BED-1869-4AF1-A60A-4EE0EC9A6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2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3D58E-687F-4C57-BAAC-15C1660A0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33EDA0-4A70-473E-AD2A-979B35585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B397B-A076-4FE5-A0F4-7F8146A554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02/03/2023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13628-742F-47ED-B5C1-163F7145D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6DEE0-35AC-458A-8F8C-4C8D03FAA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45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C3C070-BDBE-4B4E-831A-54279629F5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B401A4-5640-42CB-B3BC-A8A5AC5F5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AB091-5F1E-47CD-BDD1-CD384C028D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02/03/2023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8BD1E-215C-4309-8F2A-089130749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A4842-CDBD-41B7-A16A-9603DF005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36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7FBF-CBF0-4C19-8B03-AE3B908BE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23B708-EB88-46A4-B879-6BC690009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769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ACA99-6061-48A5-A252-D79E9C42F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1A6AB-394D-4FC3-A2AD-A29CB1473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20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31EA8-70DE-491E-AF78-428031F21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D36616-076A-482F-98A3-04B8B23CB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38F01-33F8-4650-B067-8E2B4BAAE8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02/03/2023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2D520-8DFE-4D79-9FBD-D3AA2CA52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06C70-B1ED-4CEA-A747-75280DE9E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79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152E0-2252-4A97-887E-46BC2FCF1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24716-5FB0-4CD5-8BE6-87F7183E3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1C84-58A4-4EDA-A5D6-4FCD2A130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FE405F-2394-4899-BF24-CECA6CDB3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02/03/2023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A7187-033A-42FC-A5BA-2895088F8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BBF42-B517-474B-BD26-719A3D95F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38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96725-1691-437F-AE11-AA94E0E13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DF80E9-C98E-4540-ACF8-54FF406D3D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91210-F194-4409-AEF8-7B1A5254C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8497C-9F53-4608-A2F9-7C1236974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AF0337-5B56-4494-AB3B-C4B46E39C8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04D47B-6510-4939-A2D5-70315061F3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02/03/2023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83B66A-B0BA-4919-9A2D-5AD92C198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FF0DF7-CCDA-43F2-8205-96A58648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55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9D57-B3CE-4CD6-9C38-23D4B6F9F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F1ADFE-0954-45A4-8AC8-A7995683F0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02/03/2023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0A1B5A-9153-45D0-B0C5-E214B8EE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BAD30-842F-464D-A5F4-0E0EE1862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06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A5EC07-462E-44B9-8447-76F5F64AA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02/03/2023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A66776-CFC4-4368-9FC5-4B633968E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0E6E2D-B5E7-49D3-9963-F5D9B2D6A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733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8CA8F-C434-45B3-90E2-DFF5339A8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6B423-2B50-40B6-8ADB-F2663546E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D3EFC-6BDC-4E8D-B1CC-E62B8B4ED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3C93A-8664-4F4F-AA8C-8430ABEB46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BE0C47-9346-4FFA-A747-DAC464C9C9EF}" type="datetimeFigureOut">
              <a:rPr lang="en-GB" smtClean="0"/>
              <a:t>02/03/2023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92E4A5-3E11-4DFF-9F55-55BD27984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B043E7-E490-45A7-94B3-C08ECEB8B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42F649-62D9-4D09-962B-DB8AD4383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88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A733244-DCCF-4F65-8E59-A66D39F8AC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9A70EA-13B3-45B7-9837-4219C4B11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57" y="22338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40C2AF-7A60-4BA0-BF22-77A951846A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1" y="5846318"/>
            <a:ext cx="4322618" cy="7405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CA045C-1A27-4AAE-A5BF-AABE808D18F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423" y="5985164"/>
            <a:ext cx="1068644" cy="6017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BAC9FD-A1A1-4075-A383-EC18FE77E96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" y="436792"/>
            <a:ext cx="3218629" cy="88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4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A143C6-86C3-4EB2-AC4F-00F3007DB3D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A97EA5-B47B-4A33-B456-8F7883948D8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991" y="6043353"/>
            <a:ext cx="3548686" cy="607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759CAB-11C2-4564-9F7C-AD43BA25BFB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23" y="6272688"/>
            <a:ext cx="2378761" cy="37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2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8BDED-400D-419C-9337-F511F6AB18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544" y="2273416"/>
            <a:ext cx="9144000" cy="1513383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Access routes to treatments in Wales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8102B2-7957-46FB-89DE-72596C6D40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0544" y="4031740"/>
            <a:ext cx="9144000" cy="986740"/>
          </a:xfrm>
        </p:spPr>
        <p:txBody>
          <a:bodyPr/>
          <a:lstStyle/>
          <a:p>
            <a:pPr algn="l"/>
            <a:r>
              <a:rPr lang="en-GB" dirty="0"/>
              <a:t>Karen Jones</a:t>
            </a:r>
          </a:p>
        </p:txBody>
      </p:sp>
    </p:spTree>
    <p:extLst>
      <p:ext uri="{BB962C8B-B14F-4D97-AF65-F5344CB8AC3E}">
        <p14:creationId xmlns:p14="http://schemas.microsoft.com/office/powerpoint/2010/main" val="1863750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437DEB7-FEC1-4811-8E78-218B7436CA8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E4FB49-7E16-4596-8384-3A30EA05BEEC}"/>
              </a:ext>
            </a:extLst>
          </p:cNvPr>
          <p:cNvSpPr txBox="1">
            <a:spLocks/>
          </p:cNvSpPr>
          <p:nvPr/>
        </p:nvSpPr>
        <p:spPr>
          <a:xfrm>
            <a:off x="361426" y="223912"/>
            <a:ext cx="10515600" cy="759048"/>
          </a:xfrm>
          <a:prstGeom prst="rect">
            <a:avLst/>
          </a:prstGeom>
        </p:spPr>
        <p:txBody>
          <a:bodyPr lIns="91440" tIns="45720" rIns="91440" bIns="45720"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400" b="1"/>
              <a:t>Access routes available 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D5287A-7B6C-4E7C-9158-16F7C15145B3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22B2BF-8C86-460F-86D8-99733E8099BF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0C0C82D-FAA4-4B5A-B598-36778A4F109B}"/>
              </a:ext>
            </a:extLst>
          </p:cNvPr>
          <p:cNvGrpSpPr/>
          <p:nvPr/>
        </p:nvGrpSpPr>
        <p:grpSpPr>
          <a:xfrm>
            <a:off x="2388198" y="1124173"/>
            <a:ext cx="7024250" cy="5185158"/>
            <a:chOff x="2418503" y="1369676"/>
            <a:chExt cx="7239108" cy="518515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1148879-B561-4766-9EB8-007A4E13B218}"/>
                </a:ext>
              </a:extLst>
            </p:cNvPr>
            <p:cNvGrpSpPr/>
            <p:nvPr/>
          </p:nvGrpSpPr>
          <p:grpSpPr>
            <a:xfrm>
              <a:off x="4005145" y="2396459"/>
              <a:ext cx="3385305" cy="3500833"/>
              <a:chOff x="4005145" y="2086157"/>
              <a:chExt cx="3733841" cy="3811136"/>
            </a:xfrm>
            <a:solidFill>
              <a:srgbClr val="FFC000"/>
            </a:solidFill>
          </p:grpSpPr>
          <p:sp>
            <p:nvSpPr>
              <p:cNvPr id="35" name="Star: 5 Points 34">
                <a:extLst>
                  <a:ext uri="{FF2B5EF4-FFF2-40B4-BE49-F238E27FC236}">
                    <a16:creationId xmlns:a16="http://schemas.microsoft.com/office/drawing/2014/main" id="{4A0A967B-B9D5-416E-8ED4-9716A3ABD153}"/>
                  </a:ext>
                </a:extLst>
              </p:cNvPr>
              <p:cNvSpPr/>
              <p:nvPr/>
            </p:nvSpPr>
            <p:spPr>
              <a:xfrm rot="4292382">
                <a:off x="3966498" y="2124804"/>
                <a:ext cx="3811136" cy="3733841"/>
              </a:xfrm>
              <a:prstGeom prst="star5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D313B0E-7268-4E69-AE73-AFE520F59D6E}"/>
                  </a:ext>
                </a:extLst>
              </p:cNvPr>
              <p:cNvSpPr txBox="1"/>
              <p:nvPr/>
            </p:nvSpPr>
            <p:spPr>
              <a:xfrm>
                <a:off x="4751746" y="3427688"/>
                <a:ext cx="1844027" cy="904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/>
                  <a:t>Access to Medicines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9462842-BAE9-4060-8D82-8B645DCF40FC}"/>
                </a:ext>
              </a:extLst>
            </p:cNvPr>
            <p:cNvGrpSpPr/>
            <p:nvPr/>
          </p:nvGrpSpPr>
          <p:grpSpPr>
            <a:xfrm>
              <a:off x="2418503" y="2881676"/>
              <a:ext cx="1620000" cy="1512000"/>
              <a:chOff x="2779479" y="3575880"/>
              <a:chExt cx="1415100" cy="1284303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73229F7-1FD0-4F54-9590-4950B2E2E925}"/>
                  </a:ext>
                </a:extLst>
              </p:cNvPr>
              <p:cNvSpPr/>
              <p:nvPr/>
            </p:nvSpPr>
            <p:spPr>
              <a:xfrm>
                <a:off x="2826649" y="3575880"/>
                <a:ext cx="1320760" cy="1284303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40C1E4A-6F97-48E6-A3C8-4920483F8D6B}"/>
                  </a:ext>
                </a:extLst>
              </p:cNvPr>
              <p:cNvSpPr txBox="1"/>
              <p:nvPr/>
            </p:nvSpPr>
            <p:spPr>
              <a:xfrm>
                <a:off x="2779479" y="4060106"/>
                <a:ext cx="1415100" cy="33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/>
                  <a:t>One Wales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BDCB6C3-4DEA-468A-AAAC-266A23CC8D66}"/>
                </a:ext>
              </a:extLst>
            </p:cNvPr>
            <p:cNvGrpSpPr/>
            <p:nvPr/>
          </p:nvGrpSpPr>
          <p:grpSpPr>
            <a:xfrm>
              <a:off x="6906355" y="2023425"/>
              <a:ext cx="2751256" cy="2716988"/>
              <a:chOff x="7087965" y="1267008"/>
              <a:chExt cx="2751256" cy="2716988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7684171-F88E-48BA-988D-857DE605C2D1}"/>
                  </a:ext>
                </a:extLst>
              </p:cNvPr>
              <p:cNvSpPr/>
              <p:nvPr/>
            </p:nvSpPr>
            <p:spPr>
              <a:xfrm>
                <a:off x="7087965" y="2125259"/>
                <a:ext cx="1512000" cy="15120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4136FFE-1611-4793-B295-EAF1F50C2943}"/>
                  </a:ext>
                </a:extLst>
              </p:cNvPr>
              <p:cNvSpPr/>
              <p:nvPr/>
            </p:nvSpPr>
            <p:spPr>
              <a:xfrm>
                <a:off x="8327221" y="2471996"/>
                <a:ext cx="1512000" cy="1512000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AAAEAAF-AD2B-4470-8726-4C83B55C0E87}"/>
                  </a:ext>
                </a:extLst>
              </p:cNvPr>
              <p:cNvSpPr/>
              <p:nvPr/>
            </p:nvSpPr>
            <p:spPr>
              <a:xfrm>
                <a:off x="7730456" y="1267008"/>
                <a:ext cx="1512000" cy="1512000"/>
              </a:xfrm>
              <a:prstGeom prst="ellipse">
                <a:avLst/>
              </a:prstGeom>
              <a:solidFill>
                <a:srgbClr val="FF3F3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EC1A6C7-45F7-4D0E-AEBB-A467E0ABF0BE}"/>
                  </a:ext>
                </a:extLst>
              </p:cNvPr>
              <p:cNvSpPr txBox="1"/>
              <p:nvPr/>
            </p:nvSpPr>
            <p:spPr>
              <a:xfrm>
                <a:off x="7087966" y="2491171"/>
                <a:ext cx="137603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/>
                  <a:t>HTA Appraisal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66B5EB1-1F00-48B8-B761-944125D65C1B}"/>
                  </a:ext>
                </a:extLst>
              </p:cNvPr>
              <p:cNvSpPr txBox="1"/>
              <p:nvPr/>
            </p:nvSpPr>
            <p:spPr>
              <a:xfrm>
                <a:off x="7806198" y="1792737"/>
                <a:ext cx="13700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>
                    <a:solidFill>
                      <a:schemeClr val="bg1"/>
                    </a:solidFill>
                  </a:rPr>
                  <a:t>AWMSG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8A8A9B6-1769-4FA4-9534-EA3C7A582331}"/>
                  </a:ext>
                </a:extLst>
              </p:cNvPr>
              <p:cNvSpPr txBox="1"/>
              <p:nvPr/>
            </p:nvSpPr>
            <p:spPr>
              <a:xfrm>
                <a:off x="8636384" y="2952987"/>
                <a:ext cx="914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>
                    <a:solidFill>
                      <a:schemeClr val="bg1"/>
                    </a:solidFill>
                  </a:rPr>
                  <a:t>NICE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5038AAC-4E87-47AE-B21A-44AA429FF8CF}"/>
                </a:ext>
              </a:extLst>
            </p:cNvPr>
            <p:cNvGrpSpPr/>
            <p:nvPr/>
          </p:nvGrpSpPr>
          <p:grpSpPr>
            <a:xfrm>
              <a:off x="4694018" y="1369676"/>
              <a:ext cx="1512000" cy="1512000"/>
              <a:chOff x="4158772" y="1295100"/>
              <a:chExt cx="1512000" cy="151200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35FDCCEC-DAFA-4F2F-B6ED-FA90C0A7E029}"/>
                  </a:ext>
                </a:extLst>
              </p:cNvPr>
              <p:cNvSpPr/>
              <p:nvPr/>
            </p:nvSpPr>
            <p:spPr>
              <a:xfrm>
                <a:off x="4158772" y="1295100"/>
                <a:ext cx="1512000" cy="15120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26A3EBA-9476-4227-B4B1-1BDA6D9B27D2}"/>
                  </a:ext>
                </a:extLst>
              </p:cNvPr>
              <p:cNvSpPr txBox="1"/>
              <p:nvPr/>
            </p:nvSpPr>
            <p:spPr>
              <a:xfrm>
                <a:off x="4590926" y="1868931"/>
                <a:ext cx="914400" cy="46166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2400"/>
                  <a:t>IPFR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CDD1377-9FFC-43FF-B534-424A4A2BD396}"/>
                </a:ext>
              </a:extLst>
            </p:cNvPr>
            <p:cNvGrpSpPr/>
            <p:nvPr/>
          </p:nvGrpSpPr>
          <p:grpSpPr>
            <a:xfrm>
              <a:off x="6348948" y="5042834"/>
              <a:ext cx="1512000" cy="1512000"/>
              <a:chOff x="7216728" y="4578936"/>
              <a:chExt cx="1512000" cy="1512000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34B13ACB-A8F2-468A-901F-997E133FF550}"/>
                  </a:ext>
                </a:extLst>
              </p:cNvPr>
              <p:cNvSpPr/>
              <p:nvPr/>
            </p:nvSpPr>
            <p:spPr>
              <a:xfrm>
                <a:off x="7216728" y="4578936"/>
                <a:ext cx="1512000" cy="1512000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4107A7B-58A2-464A-91AF-52907A023E2C}"/>
                  </a:ext>
                </a:extLst>
              </p:cNvPr>
              <p:cNvSpPr txBox="1"/>
              <p:nvPr/>
            </p:nvSpPr>
            <p:spPr>
              <a:xfrm>
                <a:off x="7498853" y="5108659"/>
                <a:ext cx="1158037" cy="461665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400"/>
                  <a:t>EAMS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F7A06CE-F382-4CCB-B739-5208A19B96A2}"/>
                </a:ext>
              </a:extLst>
            </p:cNvPr>
            <p:cNvGrpSpPr/>
            <p:nvPr/>
          </p:nvGrpSpPr>
          <p:grpSpPr>
            <a:xfrm>
              <a:off x="3537978" y="4987845"/>
              <a:ext cx="1512000" cy="1512000"/>
              <a:chOff x="4650674" y="5541693"/>
              <a:chExt cx="1512000" cy="1512000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58D84A62-3542-44F3-AAE6-5FD26AE308F4}"/>
                  </a:ext>
                </a:extLst>
              </p:cNvPr>
              <p:cNvSpPr/>
              <p:nvPr/>
            </p:nvSpPr>
            <p:spPr>
              <a:xfrm>
                <a:off x="4650674" y="5541693"/>
                <a:ext cx="1512000" cy="1512000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AA7FA93-234F-40D1-AA35-1CF41CD26F8A}"/>
                  </a:ext>
                </a:extLst>
              </p:cNvPr>
              <p:cNvSpPr txBox="1"/>
              <p:nvPr/>
            </p:nvSpPr>
            <p:spPr>
              <a:xfrm>
                <a:off x="4820766" y="5856466"/>
                <a:ext cx="124481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/>
                  <a:t>Free of Charge</a:t>
                </a:r>
              </a:p>
            </p:txBody>
          </p:sp>
        </p:grp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E40809A7-3C72-7B26-901B-A2047D03C3B5}"/>
              </a:ext>
            </a:extLst>
          </p:cNvPr>
          <p:cNvSpPr/>
          <p:nvPr/>
        </p:nvSpPr>
        <p:spPr>
          <a:xfrm>
            <a:off x="520355" y="1223933"/>
            <a:ext cx="1467123" cy="1512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B770893-4920-616D-30F7-91FE7FC083A6}"/>
              </a:ext>
            </a:extLst>
          </p:cNvPr>
          <p:cNvSpPr/>
          <p:nvPr/>
        </p:nvSpPr>
        <p:spPr>
          <a:xfrm>
            <a:off x="9911739" y="608899"/>
            <a:ext cx="1467123" cy="1512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E3ECAA-7018-1606-26C6-85CFFE7CA9CC}"/>
              </a:ext>
            </a:extLst>
          </p:cNvPr>
          <p:cNvSpPr txBox="1"/>
          <p:nvPr/>
        </p:nvSpPr>
        <p:spPr>
          <a:xfrm>
            <a:off x="723461" y="1692086"/>
            <a:ext cx="1064471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600"/>
              <a:t>Formulary Decision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F4C1E5-A983-573F-B885-3AA834BF7914}"/>
              </a:ext>
            </a:extLst>
          </p:cNvPr>
          <p:cNvSpPr txBox="1"/>
          <p:nvPr/>
        </p:nvSpPr>
        <p:spPr>
          <a:xfrm>
            <a:off x="10115553" y="1127190"/>
            <a:ext cx="112649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/>
              <a:t>WHSSC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2ADB943-0CE0-D623-93F1-71972238EBE3}"/>
              </a:ext>
            </a:extLst>
          </p:cNvPr>
          <p:cNvSpPr/>
          <p:nvPr/>
        </p:nvSpPr>
        <p:spPr>
          <a:xfrm>
            <a:off x="9353529" y="4153085"/>
            <a:ext cx="1467123" cy="1512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C71BAC3-C64F-3EE4-ECB0-0700F85866B0}"/>
              </a:ext>
            </a:extLst>
          </p:cNvPr>
          <p:cNvSpPr txBox="1"/>
          <p:nvPr/>
        </p:nvSpPr>
        <p:spPr>
          <a:xfrm>
            <a:off x="9583925" y="4491993"/>
            <a:ext cx="106447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2400">
                <a:cs typeface="Calibri"/>
              </a:rPr>
              <a:t>Clinical trials</a:t>
            </a:r>
          </a:p>
        </p:txBody>
      </p:sp>
    </p:spTree>
    <p:extLst>
      <p:ext uri="{BB962C8B-B14F-4D97-AF65-F5344CB8AC3E}">
        <p14:creationId xmlns:p14="http://schemas.microsoft.com/office/powerpoint/2010/main" val="3047533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7FF7D-6FFB-48D8-A47A-987D1307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792556"/>
          </a:xfrm>
        </p:spPr>
        <p:txBody>
          <a:bodyPr lIns="91440" tIns="45720" rIns="91440" bIns="45720" anchor="t"/>
          <a:lstStyle/>
          <a:p>
            <a:r>
              <a:rPr lang="en-GB" b="1"/>
              <a:t>Changes to medicines access (1)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DADC4F-0766-4CAF-AF60-F9165BC712C7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EC0EE1-1E08-4314-89FD-2F5171EA48A7}"/>
              </a:ext>
            </a:extLst>
          </p:cNvPr>
          <p:cNvSpPr txBox="1"/>
          <p:nvPr/>
        </p:nvSpPr>
        <p:spPr>
          <a:xfrm>
            <a:off x="377225" y="1159825"/>
            <a:ext cx="11551734" cy="486287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200" b="1">
                <a:solidFill>
                  <a:srgbClr val="7030A0"/>
                </a:solidFill>
              </a:rPr>
              <a:t>Medicines ecosystem</a:t>
            </a:r>
            <a:r>
              <a:rPr lang="en-GB" sz="3200"/>
              <a:t> – responding to the changing landscape and focussing on medicines where there is a </a:t>
            </a:r>
            <a:r>
              <a:rPr lang="en-GB" sz="3200" b="1"/>
              <a:t>clinical need</a:t>
            </a:r>
            <a:r>
              <a:rPr lang="en-GB" sz="3200"/>
              <a:t> in Wales</a:t>
            </a:r>
            <a:endParaRPr lang="en-US" sz="3200">
              <a:cs typeface="Calibri" panose="020F0502020204030204"/>
            </a:endParaRPr>
          </a:p>
          <a:p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/>
              <a:t>HTA gold standard</a:t>
            </a:r>
            <a:endParaRPr lang="en-GB" sz="3200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/>
              <a:t>Route for medicines that fall outside of HTA </a:t>
            </a:r>
            <a:endParaRPr lang="en-GB" sz="3200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/>
              <a:t>Identification of perceived gaps in medicines access</a:t>
            </a:r>
            <a:endParaRPr lang="en-GB" sz="3200">
              <a:cs typeface="Calibri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GB" sz="3200">
                <a:ea typeface="+mn-lt"/>
                <a:cs typeface="+mn-lt"/>
              </a:rPr>
              <a:t>New evaluation for antimicrobials</a:t>
            </a:r>
            <a:endParaRPr lang="en-GB" sz="320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>
                <a:cs typeface="Calibri"/>
              </a:rPr>
              <a:t>Commercial access arrangements – ensuring the best price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>
                <a:ea typeface="+mn-lt"/>
                <a:cs typeface="+mn-lt"/>
              </a:rPr>
              <a:t>Responding to national and international changes</a:t>
            </a:r>
            <a:endParaRPr lang="en-GB" sz="3200">
              <a:cs typeface="Calibri"/>
            </a:endParaRPr>
          </a:p>
          <a:p>
            <a:endParaRPr lang="en-GB">
              <a:cs typeface="Calibri"/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84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7FF7D-6FFB-48D8-A47A-987D1307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068" y="476886"/>
            <a:ext cx="10515600" cy="792556"/>
          </a:xfrm>
        </p:spPr>
        <p:txBody>
          <a:bodyPr lIns="91440" tIns="45720" rIns="91440" bIns="45720" anchor="t"/>
          <a:lstStyle/>
          <a:p>
            <a:r>
              <a:rPr lang="en-GB" b="1"/>
              <a:t>Recent updates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DADC4F-0766-4CAF-AF60-F9165BC712C7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EC0EE1-1E08-4314-89FD-2F5171EA48A7}"/>
              </a:ext>
            </a:extLst>
          </p:cNvPr>
          <p:cNvSpPr txBox="1"/>
          <p:nvPr/>
        </p:nvSpPr>
        <p:spPr>
          <a:xfrm>
            <a:off x="551670" y="1566417"/>
            <a:ext cx="11521254" cy="43088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>
                <a:ea typeface="+mn-lt"/>
                <a:cs typeface="+mn-lt"/>
              </a:rPr>
              <a:t>One Wales Decisions – noted by AWMSG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/>
              <a:t>Development of Disease Severity Modifier following review of NICE Methods Review</a:t>
            </a:r>
            <a:endParaRPr lang="en-US" sz="3200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>
                <a:cs typeface="Calibri"/>
              </a:rPr>
              <a:t>Biosimilar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>
                <a:cs typeface="Calibri"/>
              </a:rPr>
              <a:t>NICE are developing a new proportionate approach to appraisals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>
                <a:cs typeface="Calibri"/>
              </a:rPr>
              <a:t>Strengthening links with NHS England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/>
              <a:t>Working closely with the Commercial medicines access team</a:t>
            </a:r>
            <a:endParaRPr lang="en-GB" sz="320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>
                <a:cs typeface="Calibri"/>
              </a:rPr>
              <a:t>Supporting the roll-out of the Blueteq high-cost drugs system</a:t>
            </a:r>
          </a:p>
          <a:p>
            <a:endParaRPr lang="en-GB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9862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7FF7D-6FFB-48D8-A47A-987D1307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792556"/>
          </a:xfrm>
        </p:spPr>
        <p:txBody>
          <a:bodyPr lIns="91440" tIns="45720" rIns="91440" bIns="45720" anchor="t"/>
          <a:lstStyle/>
          <a:p>
            <a:r>
              <a:rPr lang="en-GB" b="1"/>
              <a:t>Supporting medicines access (1)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DADC4F-0766-4CAF-AF60-F9165BC712C7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EC0EE1-1E08-4314-89FD-2F5171EA48A7}"/>
              </a:ext>
            </a:extLst>
          </p:cNvPr>
          <p:cNvSpPr txBox="1"/>
          <p:nvPr/>
        </p:nvSpPr>
        <p:spPr>
          <a:xfrm>
            <a:off x="928890" y="1392573"/>
            <a:ext cx="10643361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/>
              <a:t>Clinician &amp; health board engagement (NICE Associates)</a:t>
            </a:r>
            <a:endParaRPr lang="en-GB" sz="360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/>
              <a:t>Company engagement </a:t>
            </a:r>
            <a:endParaRPr lang="en-GB" sz="3600">
              <a:cs typeface="Calibri" panose="020F0502020204030204"/>
            </a:endParaRPr>
          </a:p>
          <a:p>
            <a:endParaRPr lang="en-GB" sz="3600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/>
              <a:t>Patient and public engagement </a:t>
            </a:r>
            <a:endParaRPr lang="en-GB" sz="3600">
              <a:cs typeface="Calibri"/>
            </a:endParaRPr>
          </a:p>
          <a:p>
            <a:endParaRPr lang="en-GB" sz="3600"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>
                <a:ea typeface="+mn-lt"/>
                <a:cs typeface="+mn-lt"/>
              </a:rPr>
              <a:t>Collaboration at an international level</a:t>
            </a:r>
          </a:p>
        </p:txBody>
      </p:sp>
    </p:spTree>
    <p:extLst>
      <p:ext uri="{BB962C8B-B14F-4D97-AF65-F5344CB8AC3E}">
        <p14:creationId xmlns:p14="http://schemas.microsoft.com/office/powerpoint/2010/main" val="2152024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hape, arrow&#10;&#10;Description automatically generated">
            <a:extLst>
              <a:ext uri="{FF2B5EF4-FFF2-40B4-BE49-F238E27FC236}">
                <a16:creationId xmlns:a16="http://schemas.microsoft.com/office/drawing/2014/main" id="{BA22C4E9-6C4E-FB17-49EA-598CB8C8B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4" t="38471" r="312" b="38212"/>
          <a:stretch/>
        </p:blipFill>
        <p:spPr>
          <a:xfrm>
            <a:off x="5492127" y="4936269"/>
            <a:ext cx="6402870" cy="18300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8AAC7F-8AA3-4D25-86A3-9C670103A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9163"/>
          </a:xfrm>
        </p:spPr>
        <p:txBody>
          <a:bodyPr lIns="91440" tIns="45720" rIns="91440" bIns="45720" anchor="t"/>
          <a:lstStyle/>
          <a:p>
            <a:r>
              <a:rPr lang="en-GB" b="1">
                <a:ea typeface="+mj-lt"/>
                <a:cs typeface="+mj-lt"/>
              </a:rPr>
              <a:t>Supporting medicines access (2)</a:t>
            </a:r>
            <a:endParaRPr lang="en-GB">
              <a:ea typeface="+mj-lt"/>
              <a:cs typeface="+mj-lt"/>
            </a:endParaRPr>
          </a:p>
          <a:p>
            <a:endParaRPr lang="en-GB" b="1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308FF-87CF-4F65-B738-D210A207D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400" y="1409817"/>
            <a:ext cx="10515600" cy="4289626"/>
          </a:xfrm>
        </p:spPr>
        <p:txBody>
          <a:bodyPr lIns="91440" tIns="45720" rIns="91440" bIns="45720" anchor="t"/>
          <a:lstStyle/>
          <a:p>
            <a:r>
              <a:rPr lang="en-GB" sz="3600">
                <a:ea typeface="+mn-lt"/>
                <a:cs typeface="+mn-lt"/>
              </a:rPr>
              <a:t>Feed into our committee's </a:t>
            </a:r>
            <a:endParaRPr lang="en-GB" sz="3600">
              <a:cs typeface="Calibri"/>
            </a:endParaRPr>
          </a:p>
          <a:p>
            <a:pPr marL="0" indent="0">
              <a:buNone/>
            </a:pPr>
            <a:endParaRPr lang="en-GB" sz="3600">
              <a:cs typeface="Calibri"/>
            </a:endParaRPr>
          </a:p>
          <a:p>
            <a:r>
              <a:rPr lang="en-GB" sz="3600">
                <a:cs typeface="Calibri"/>
              </a:rPr>
              <a:t>Engage with AWTTC and feedback your views on medicines access</a:t>
            </a:r>
          </a:p>
          <a:p>
            <a:pPr>
              <a:buFont typeface="Calibri"/>
              <a:buChar char="-"/>
            </a:pPr>
            <a:endParaRPr lang="en-GB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290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56DCA-48B0-6BC1-7DEC-873D1F1AD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793" y="1795621"/>
            <a:ext cx="7080738" cy="3974124"/>
          </a:xfrm>
        </p:spPr>
        <p:txBody>
          <a:bodyPr lIns="91440" tIns="45720" rIns="91440" bIns="45720" anchor="t">
            <a:normAutofit/>
          </a:bodyPr>
          <a:lstStyle/>
          <a:p>
            <a:pPr algn="ctr"/>
            <a:r>
              <a:rPr lang="en-GB" b="1" err="1">
                <a:solidFill>
                  <a:schemeClr val="bg1">
                    <a:lumMod val="95000"/>
                    <a:lumOff val="5000"/>
                  </a:schemeClr>
                </a:solidFill>
                <a:ea typeface="+mj-lt"/>
                <a:cs typeface="+mj-lt"/>
              </a:rPr>
              <a:t>Diolch</a:t>
            </a:r>
            <a:r>
              <a:rPr lang="en-GB" b="1">
                <a:solidFill>
                  <a:schemeClr val="bg1">
                    <a:lumMod val="95000"/>
                    <a:lumOff val="5000"/>
                  </a:schemeClr>
                </a:solidFill>
                <a:ea typeface="+mj-lt"/>
                <a:cs typeface="+mj-lt"/>
              </a:rPr>
              <a:t> </a:t>
            </a:r>
            <a:r>
              <a:rPr lang="en-GB" b="1" err="1">
                <a:solidFill>
                  <a:schemeClr val="bg1">
                    <a:lumMod val="95000"/>
                    <a:lumOff val="5000"/>
                  </a:schemeClr>
                </a:solidFill>
                <a:ea typeface="+mj-lt"/>
                <a:cs typeface="+mj-lt"/>
              </a:rPr>
              <a:t>yn</a:t>
            </a:r>
            <a:r>
              <a:rPr lang="en-GB" b="1">
                <a:solidFill>
                  <a:schemeClr val="bg1">
                    <a:lumMod val="95000"/>
                    <a:lumOff val="5000"/>
                  </a:schemeClr>
                </a:solidFill>
                <a:ea typeface="+mj-lt"/>
                <a:cs typeface="+mj-lt"/>
              </a:rPr>
              <a:t> </a:t>
            </a:r>
            <a:r>
              <a:rPr lang="en-GB" b="1" err="1">
                <a:solidFill>
                  <a:schemeClr val="bg1">
                    <a:lumMod val="95000"/>
                    <a:lumOff val="5000"/>
                  </a:schemeClr>
                </a:solidFill>
                <a:ea typeface="+mj-lt"/>
                <a:cs typeface="+mj-lt"/>
              </a:rPr>
              <a:t>fawr</a:t>
            </a:r>
            <a:br>
              <a:rPr lang="en-GB" b="1">
                <a:ea typeface="+mj-lt"/>
                <a:cs typeface="+mj-lt"/>
              </a:rPr>
            </a:br>
            <a:r>
              <a:rPr lang="en-GB" b="1">
                <a:solidFill>
                  <a:schemeClr val="bg1">
                    <a:lumMod val="95000"/>
                    <a:lumOff val="5000"/>
                  </a:schemeClr>
                </a:solidFill>
                <a:ea typeface="+mj-lt"/>
                <a:cs typeface="+mj-lt"/>
              </a:rPr>
              <a:t> </a:t>
            </a:r>
            <a:br>
              <a:rPr lang="en-GB" b="1">
                <a:ea typeface="+mj-lt"/>
                <a:cs typeface="+mj-lt"/>
              </a:rPr>
            </a:br>
            <a:r>
              <a:rPr lang="en-GB" b="1">
                <a:solidFill>
                  <a:schemeClr val="bg1">
                    <a:lumMod val="95000"/>
                    <a:lumOff val="5000"/>
                  </a:schemeClr>
                </a:solidFill>
                <a:ea typeface="+mj-lt"/>
                <a:cs typeface="+mj-lt"/>
              </a:rPr>
              <a:t>Thank you</a:t>
            </a:r>
            <a:br>
              <a:rPr lang="en-GB" b="1">
                <a:ea typeface="+mj-lt"/>
                <a:cs typeface="+mj-lt"/>
              </a:rPr>
            </a:br>
            <a:br>
              <a:rPr lang="en-GB" b="1">
                <a:cs typeface="Calibri Light"/>
              </a:rPr>
            </a:br>
            <a:r>
              <a:rPr lang="en-GB" b="1">
                <a:solidFill>
                  <a:schemeClr val="bg1">
                    <a:lumMod val="95000"/>
                    <a:lumOff val="5000"/>
                  </a:schemeClr>
                </a:solidFill>
                <a:cs typeface="Calibri Light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729368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a8a38bb-1072-4053-a283-1f18ce68c17b">
      <Terms xmlns="http://schemas.microsoft.com/office/infopath/2007/PartnerControls"/>
    </lcf76f155ced4ddcb4097134ff3c332f>
    <TaxCatchAll xmlns="61d3cd9c-7208-4037-8814-cd3436a9cc0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C5526D5E739C49BE4D8D0A996E7BA2" ma:contentTypeVersion="15" ma:contentTypeDescription="Create a new document." ma:contentTypeScope="" ma:versionID="85799854e26ce7655adf235fb6755bd8">
  <xsd:schema xmlns:xsd="http://www.w3.org/2001/XMLSchema" xmlns:xs="http://www.w3.org/2001/XMLSchema" xmlns:p="http://schemas.microsoft.com/office/2006/metadata/properties" xmlns:ns2="4a8a38bb-1072-4053-a283-1f18ce68c17b" xmlns:ns3="61d3cd9c-7208-4037-8814-cd3436a9cc04" targetNamespace="http://schemas.microsoft.com/office/2006/metadata/properties" ma:root="true" ma:fieldsID="d5a77ef980249ede6ed50542d7fdb961" ns2:_="" ns3:_="">
    <xsd:import namespace="4a8a38bb-1072-4053-a283-1f18ce68c17b"/>
    <xsd:import namespace="61d3cd9c-7208-4037-8814-cd3436a9cc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8a38bb-1072-4053-a283-1f18ce68c1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d3cd9c-7208-4037-8814-cd3436a9cc0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67c67ede-922f-4551-943f-a2025117381e}" ma:internalName="TaxCatchAll" ma:showField="CatchAllData" ma:web="61d3cd9c-7208-4037-8814-cd3436a9cc0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2BF637-0F09-4093-B8E8-5482246A04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E20878-D8B2-49F6-9528-C2DD2E6495DE}">
  <ds:schemaRefs>
    <ds:schemaRef ds:uri="http://www.w3.org/XML/1998/namespace"/>
    <ds:schemaRef ds:uri="61d3cd9c-7208-4037-8814-cd3436a9cc04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4a8a38bb-1072-4053-a283-1f18ce68c17b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7B83EDC-119D-4DA3-9BAD-45016B4D1BA0}">
  <ds:schemaRefs>
    <ds:schemaRef ds:uri="4a8a38bb-1072-4053-a283-1f18ce68c17b"/>
    <ds:schemaRef ds:uri="61d3cd9c-7208-4037-8814-cd3436a9cc0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222</Words>
  <Application>Microsoft Office PowerPoint</Application>
  <PresentationFormat>Widescreen</PresentationFormat>
  <Paragraphs>54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Arial,Sans-Serif</vt:lpstr>
      <vt:lpstr>Calibri</vt:lpstr>
      <vt:lpstr>Calibri Light</vt:lpstr>
      <vt:lpstr>Calibri,Sans-Serif</vt:lpstr>
      <vt:lpstr>Times New Roman</vt:lpstr>
      <vt:lpstr>Title slide</vt:lpstr>
      <vt:lpstr>Content slide</vt:lpstr>
      <vt:lpstr>Access routes to treatments in Wales</vt:lpstr>
      <vt:lpstr>PowerPoint Presentation</vt:lpstr>
      <vt:lpstr>Changes to medicines access (1)</vt:lpstr>
      <vt:lpstr>Recent updates </vt:lpstr>
      <vt:lpstr>Supporting medicines access (1)</vt:lpstr>
      <vt:lpstr>Supporting medicines access (2) </vt:lpstr>
      <vt:lpstr>Diolch yn fawr   Thank you  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James (Cardiff and Vale UHB - MEDICAL ILLUSTRATION)</dc:creator>
  <cp:lastModifiedBy>Karen Jones (Cardiff and Vale UHB - AWTTC)</cp:lastModifiedBy>
  <cp:revision>7</cp:revision>
  <dcterms:created xsi:type="dcterms:W3CDTF">2022-07-14T14:22:56Z</dcterms:created>
  <dcterms:modified xsi:type="dcterms:W3CDTF">2023-03-02T11:12:31Z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0x010100E2C5526D5E739C49BE4D8D0A996E7BA2</vt:lpwstr>
  </property>
  <property fmtid="{D5CDD505-2E9C-101B-9397-08002B2CF9AE}" pid="3" name="MediaServiceImageTags">
    <vt:lpwstr/>
  </property>
</Properties>
</file>