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357" r:id="rId2"/>
    <p:sldId id="399" r:id="rId3"/>
    <p:sldId id="402" r:id="rId4"/>
    <p:sldId id="312" r:id="rId5"/>
    <p:sldId id="310" r:id="rId6"/>
    <p:sldId id="317" r:id="rId7"/>
    <p:sldId id="303" r:id="rId8"/>
    <p:sldId id="354" r:id="rId9"/>
    <p:sldId id="318" r:id="rId10"/>
    <p:sldId id="301" r:id="rId11"/>
    <p:sldId id="362" r:id="rId12"/>
    <p:sldId id="363" r:id="rId13"/>
    <p:sldId id="364" r:id="rId14"/>
    <p:sldId id="272" r:id="rId15"/>
    <p:sldId id="263" r:id="rId16"/>
    <p:sldId id="403" r:id="rId17"/>
    <p:sldId id="404" r:id="rId18"/>
    <p:sldId id="270" r:id="rId19"/>
    <p:sldId id="271" r:id="rId20"/>
    <p:sldId id="328" r:id="rId21"/>
    <p:sldId id="394" r:id="rId22"/>
    <p:sldId id="396" r:id="rId23"/>
    <p:sldId id="397" r:id="rId24"/>
    <p:sldId id="398" r:id="rId25"/>
    <p:sldId id="406" r:id="rId26"/>
    <p:sldId id="400" r:id="rId27"/>
    <p:sldId id="407" r:id="rId28"/>
    <p:sldId id="408" r:id="rId29"/>
    <p:sldId id="413" r:id="rId30"/>
    <p:sldId id="416" r:id="rId31"/>
    <p:sldId id="414" r:id="rId32"/>
    <p:sldId id="409" r:id="rId33"/>
    <p:sldId id="410" r:id="rId34"/>
    <p:sldId id="411" r:id="rId35"/>
    <p:sldId id="412" r:id="rId36"/>
    <p:sldId id="36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170" autoAdjust="0"/>
    <p:restoredTop sz="87991"/>
  </p:normalViewPr>
  <p:slideViewPr>
    <p:cSldViewPr snapToGrid="0">
      <p:cViewPr varScale="1">
        <p:scale>
          <a:sx n="36" d="100"/>
          <a:sy n="36" d="100"/>
        </p:scale>
        <p:origin x="876" y="5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7A5B3SRVDFS0002\WHSSC\WHSSC%20Y%20Drive\Finance%2004\04-09%20Annual%20Plans%202007-08%20onwards\AOF%202019-20\Copy%20of%20Charts%20for%20ICP%20section%2028.01.1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9231698928877187E-2"/>
          <c:y val="0"/>
          <c:w val="0.91670032986530925"/>
          <c:h val="0.88751431274338166"/>
        </c:manualLayout>
      </c:layout>
      <c:pie3DChart>
        <c:varyColors val="1"/>
        <c:ser>
          <c:idx val="0"/>
          <c:order val="0"/>
          <c:tx>
            <c:strRef>
              <c:f>Sheet3!$U$4</c:f>
              <c:strCache>
                <c:ptCount val="1"/>
                <c:pt idx="0">
                  <c:v>£m</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EF32-453E-ACAA-3B3DBA0A20BB}"/>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EF32-453E-ACAA-3B3DBA0A20BB}"/>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EF32-453E-ACAA-3B3DBA0A20BB}"/>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EF32-453E-ACAA-3B3DBA0A20BB}"/>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EF32-453E-ACAA-3B3DBA0A20BB}"/>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EF32-453E-ACAA-3B3DBA0A20BB}"/>
              </c:ext>
            </c:extLst>
          </c:dPt>
          <c:dPt>
            <c:idx val="6"/>
            <c:bubble3D val="0"/>
            <c:spPr>
              <a:solidFill>
                <a:schemeClr val="accent1">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D-EF32-453E-ACAA-3B3DBA0A20BB}"/>
              </c:ext>
            </c:extLst>
          </c:dPt>
          <c:dLbls>
            <c:dLbl>
              <c:idx val="0"/>
              <c:tx>
                <c:rich>
                  <a:bodyPr/>
                  <a:lstStyle/>
                  <a:p>
                    <a:fld id="{D4D127C0-4494-4362-AD72-F9161702C09F}" type="CATEGORYNAME">
                      <a:rPr lang="en-US"/>
                      <a:pPr/>
                      <a:t>[CATEGORY NAME]</a:t>
                    </a:fld>
                    <a:r>
                      <a:rPr lang="en-US" baseline="0"/>
                      <a:t> </a:t>
                    </a:r>
                    <a:fld id="{E1647E34-D5A3-4249-971A-9520641CE9A0}" type="VALUE">
                      <a:rPr lang="en-US" baseline="0"/>
                      <a:pPr/>
                      <a:t>[VALUE]</a:t>
                    </a:fld>
                    <a:r>
                      <a:rPr lang="en-US" baseline="0"/>
                      <a:t>m, </a:t>
                    </a:r>
                    <a:fld id="{BE370C23-1FD9-4A2E-929C-D20601704DBD}" type="PERCENTAGE">
                      <a:rPr lang="en-US" baseline="0"/>
                      <a:pPr/>
                      <a:t>[PERCENTAGE]</a:t>
                    </a:fld>
                    <a:endParaRPr lang="en-US" baseline="0"/>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F32-453E-ACAA-3B3DBA0A20BB}"/>
                </c:ext>
              </c:extLst>
            </c:dLbl>
            <c:dLbl>
              <c:idx val="1"/>
              <c:tx>
                <c:rich>
                  <a:bodyPr/>
                  <a:lstStyle/>
                  <a:p>
                    <a:fld id="{0BD01A0E-1356-4332-A8CF-EFF575D6C919}" type="CATEGORYNAME">
                      <a:rPr lang="en-US"/>
                      <a:pPr/>
                      <a:t>[CATEGORY NAME]</a:t>
                    </a:fld>
                    <a:r>
                      <a:rPr lang="en-US" baseline="0"/>
                      <a:t> </a:t>
                    </a:r>
                    <a:fld id="{C6A6A532-AEBC-4966-8FBE-51E56282B283}" type="VALUE">
                      <a:rPr lang="en-US" baseline="0"/>
                      <a:pPr/>
                      <a:t>[VALUE]</a:t>
                    </a:fld>
                    <a:r>
                      <a:rPr lang="en-US" baseline="0"/>
                      <a:t>m, </a:t>
                    </a:r>
                    <a:fld id="{FA89A561-5699-43F2-BB68-50C0C3C9620D}" type="PERCENTAGE">
                      <a:rPr lang="en-US" baseline="0"/>
                      <a:pPr/>
                      <a:t>[PERCENTAGE]</a:t>
                    </a:fld>
                    <a:endParaRPr lang="en-US" baseline="0"/>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EF32-453E-ACAA-3B3DBA0A20BB}"/>
                </c:ext>
              </c:extLst>
            </c:dLbl>
            <c:dLbl>
              <c:idx val="2"/>
              <c:tx>
                <c:rich>
                  <a:bodyPr rot="0" spcFirstLastPara="1" vertOverflow="clip" horzOverflow="clip" vert="horz" wrap="square" lIns="38100" tIns="19050" rIns="38100" bIns="19050" anchor="ctr" anchorCtr="1">
                    <a:noAutofit/>
                  </a:bodyPr>
                  <a:lstStyle/>
                  <a:p>
                    <a:pPr>
                      <a:defRPr sz="1400" b="1" i="0" u="none" strike="noStrike" kern="1200" baseline="0">
                        <a:solidFill>
                          <a:schemeClr val="dk1">
                            <a:lumMod val="65000"/>
                            <a:lumOff val="35000"/>
                          </a:schemeClr>
                        </a:solidFill>
                        <a:latin typeface="+mn-lt"/>
                        <a:ea typeface="+mn-ea"/>
                        <a:cs typeface="+mn-cs"/>
                      </a:defRPr>
                    </a:pPr>
                    <a:fld id="{F200116B-EEC1-4DDC-A219-7565C0DAC75D}" type="CATEGORYNAME">
                      <a:rPr lang="en-US" sz="1400"/>
                      <a:pPr>
                        <a:defRPr sz="1400" b="1"/>
                      </a:pPr>
                      <a:t>[CATEGORY NAME]</a:t>
                    </a:fld>
                    <a:fld id="{5913662E-AC13-4ABE-B6CF-41F1194223A5}" type="VALUE">
                      <a:rPr lang="en-US" sz="1400" baseline="0"/>
                      <a:pPr>
                        <a:defRPr sz="1400" b="1"/>
                      </a:pPr>
                      <a:t>[VALUE]</a:t>
                    </a:fld>
                    <a:r>
                      <a:rPr lang="en-US" sz="1400" baseline="0"/>
                      <a:t>m, </a:t>
                    </a:r>
                    <a:fld id="{C51CF6B7-2215-46CD-89F9-E72BCA95BFCF}" type="PERCENTAGE">
                      <a:rPr lang="en-US" sz="1400" baseline="0"/>
                      <a:pPr>
                        <a:defRPr sz="1400" b="1"/>
                      </a:pPr>
                      <a:t>[PERCENTAGE]</a:t>
                    </a:fld>
                    <a:endParaRPr lang="en-US" sz="1400" baseline="0"/>
                  </a:p>
                </c:rich>
              </c:tx>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noAutofit/>
                </a:bodyPr>
                <a:lstStyle/>
                <a:p>
                  <a:pPr>
                    <a:defRPr sz="1400" b="1" i="0" u="none" strike="noStrike" kern="1200" baseline="0">
                      <a:solidFill>
                        <a:schemeClr val="dk1">
                          <a:lumMod val="65000"/>
                          <a:lumOff val="35000"/>
                        </a:schemeClr>
                      </a:solidFill>
                      <a:latin typeface="+mn-lt"/>
                      <a:ea typeface="+mn-ea"/>
                      <a:cs typeface="+mn-cs"/>
                    </a:defRPr>
                  </a:pPr>
                  <a:endParaRPr lang="en-US"/>
                </a:p>
              </c:txPr>
              <c:dLblPos val="bestFit"/>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dlblFieldTable/>
                  <c15:showDataLabelsRange val="0"/>
                </c:ext>
                <c:ext xmlns:c16="http://schemas.microsoft.com/office/drawing/2014/chart" uri="{C3380CC4-5D6E-409C-BE32-E72D297353CC}">
                  <c16:uniqueId val="{00000005-EF32-453E-ACAA-3B3DBA0A20BB}"/>
                </c:ext>
              </c:extLst>
            </c:dLbl>
            <c:dLbl>
              <c:idx val="3"/>
              <c:tx>
                <c:rich>
                  <a:bodyPr rot="0" spcFirstLastPara="1" vertOverflow="clip" horzOverflow="clip" vert="horz" wrap="square" lIns="38100" tIns="19050" rIns="38100" bIns="19050" anchor="ctr" anchorCtr="1">
                    <a:noAutofit/>
                  </a:bodyPr>
                  <a:lstStyle/>
                  <a:p>
                    <a:pPr>
                      <a:defRPr sz="1400" b="1" i="0" u="none" strike="noStrike" kern="1200" baseline="0">
                        <a:solidFill>
                          <a:schemeClr val="dk1">
                            <a:lumMod val="65000"/>
                            <a:lumOff val="35000"/>
                          </a:schemeClr>
                        </a:solidFill>
                        <a:latin typeface="+mn-lt"/>
                        <a:ea typeface="+mn-ea"/>
                        <a:cs typeface="+mn-cs"/>
                      </a:defRPr>
                    </a:pPr>
                    <a:fld id="{E9D364CE-0550-471B-AA34-96F86ED0352E}" type="CATEGORYNAME">
                      <a:rPr lang="en-US" sz="1400"/>
                      <a:pPr>
                        <a:defRPr sz="1400" b="1"/>
                      </a:pPr>
                      <a:t>[CATEGORY NAME]</a:t>
                    </a:fld>
                    <a:fld id="{60B52AE3-655C-4239-81E8-276630A75387}" type="VALUE">
                      <a:rPr lang="en-US" sz="1400" baseline="0"/>
                      <a:pPr>
                        <a:defRPr sz="1400" b="1"/>
                      </a:pPr>
                      <a:t>[VALUE]</a:t>
                    </a:fld>
                    <a:r>
                      <a:rPr lang="en-US" sz="1400" baseline="0"/>
                      <a:t>m, </a:t>
                    </a:r>
                    <a:fld id="{F21C766C-7B35-4C29-98A5-6BA1C7418D4C}" type="PERCENTAGE">
                      <a:rPr lang="en-US" sz="1400" baseline="0"/>
                      <a:pPr>
                        <a:defRPr sz="1400" b="1"/>
                      </a:pPr>
                      <a:t>[PERCENTAGE]</a:t>
                    </a:fld>
                    <a:endParaRPr lang="en-US" sz="1400" baseline="0"/>
                  </a:p>
                </c:rich>
              </c:tx>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noAutofit/>
                </a:bodyPr>
                <a:lstStyle/>
                <a:p>
                  <a:pPr>
                    <a:defRPr sz="1400" b="1" i="0" u="none" strike="noStrike" kern="1200" baseline="0">
                      <a:solidFill>
                        <a:schemeClr val="dk1">
                          <a:lumMod val="65000"/>
                          <a:lumOff val="35000"/>
                        </a:schemeClr>
                      </a:solidFill>
                      <a:latin typeface="+mn-lt"/>
                      <a:ea typeface="+mn-ea"/>
                      <a:cs typeface="+mn-cs"/>
                    </a:defRPr>
                  </a:pPr>
                  <a:endParaRPr lang="en-US"/>
                </a:p>
              </c:txPr>
              <c:dLblPos val="bestFit"/>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dlblFieldTable/>
                  <c15:showDataLabelsRange val="0"/>
                </c:ext>
                <c:ext xmlns:c16="http://schemas.microsoft.com/office/drawing/2014/chart" uri="{C3380CC4-5D6E-409C-BE32-E72D297353CC}">
                  <c16:uniqueId val="{00000007-EF32-453E-ACAA-3B3DBA0A20BB}"/>
                </c:ext>
              </c:extLst>
            </c:dLbl>
            <c:dLbl>
              <c:idx val="4"/>
              <c:tx>
                <c:rich>
                  <a:bodyPr rot="0" spcFirstLastPara="1" vertOverflow="clip" horzOverflow="clip" vert="horz" wrap="square" lIns="38100" tIns="19050" rIns="38100" bIns="19050" anchor="ctr" anchorCtr="1">
                    <a:noAutofit/>
                  </a:bodyPr>
                  <a:lstStyle/>
                  <a:p>
                    <a:pPr>
                      <a:defRPr sz="1400" b="1" i="0" u="none" strike="noStrike" kern="1200" baseline="0">
                        <a:solidFill>
                          <a:schemeClr val="dk1">
                            <a:lumMod val="65000"/>
                            <a:lumOff val="35000"/>
                          </a:schemeClr>
                        </a:solidFill>
                        <a:latin typeface="+mn-lt"/>
                        <a:ea typeface="+mn-ea"/>
                        <a:cs typeface="+mn-cs"/>
                      </a:defRPr>
                    </a:pPr>
                    <a:fld id="{5AD37747-DC49-4466-9137-92AB8250E875}" type="CATEGORYNAME">
                      <a:rPr lang="en-US"/>
                      <a:pPr>
                        <a:defRPr sz="1400" b="1"/>
                      </a:pPr>
                      <a:t>[CATEGORY NAME]</a:t>
                    </a:fld>
                    <a:fld id="{71E88A39-8522-4C4C-B050-1BEF6B697518}" type="VALUE">
                      <a:rPr lang="en-US" baseline="0"/>
                      <a:pPr>
                        <a:defRPr sz="1400" b="1"/>
                      </a:pPr>
                      <a:t>[VALUE]</a:t>
                    </a:fld>
                    <a:r>
                      <a:rPr lang="en-US" baseline="0"/>
                      <a:t>m, </a:t>
                    </a:r>
                    <a:fld id="{661A5F18-D5C2-4FB0-B34B-05925415B12E}" type="PERCENTAGE">
                      <a:rPr lang="en-US" baseline="0"/>
                      <a:pPr>
                        <a:defRPr sz="1400" b="1"/>
                      </a:pPr>
                      <a:t>[PERCENTAGE]</a:t>
                    </a:fld>
                    <a:endParaRPr lang="en-US" baseline="0"/>
                  </a:p>
                </c:rich>
              </c:tx>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noAutofit/>
                </a:bodyPr>
                <a:lstStyle/>
                <a:p>
                  <a:pPr>
                    <a:defRPr sz="1400" b="1" i="0" u="none" strike="noStrike" kern="1200" baseline="0">
                      <a:solidFill>
                        <a:schemeClr val="dk1">
                          <a:lumMod val="65000"/>
                          <a:lumOff val="35000"/>
                        </a:schemeClr>
                      </a:solidFill>
                      <a:latin typeface="+mn-lt"/>
                      <a:ea typeface="+mn-ea"/>
                      <a:cs typeface="+mn-cs"/>
                    </a:defRPr>
                  </a:pPr>
                  <a:endParaRPr lang="en-US"/>
                </a:p>
              </c:txPr>
              <c:dLblPos val="bestFit"/>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dlblFieldTable/>
                  <c15:showDataLabelsRange val="0"/>
                </c:ext>
                <c:ext xmlns:c16="http://schemas.microsoft.com/office/drawing/2014/chart" uri="{C3380CC4-5D6E-409C-BE32-E72D297353CC}">
                  <c16:uniqueId val="{00000009-EF32-453E-ACAA-3B3DBA0A20BB}"/>
                </c:ext>
              </c:extLst>
            </c:dLbl>
            <c:dLbl>
              <c:idx val="5"/>
              <c:tx>
                <c:rich>
                  <a:bodyPr/>
                  <a:lstStyle/>
                  <a:p>
                    <a:fld id="{BF218681-852B-40D8-963B-A0CA69096DAF}" type="CATEGORYNAME">
                      <a:rPr lang="en-US" sz="1600"/>
                      <a:pPr/>
                      <a:t>[CATEGORY NAME]</a:t>
                    </a:fld>
                    <a:r>
                      <a:rPr lang="en-US" baseline="0" dirty="0"/>
                      <a:t> </a:t>
                    </a:r>
                    <a:fld id="{3511329D-80DF-4F22-A24A-4A12CEF52E9A}" type="VALUE">
                      <a:rPr lang="en-US" baseline="0"/>
                      <a:pPr/>
                      <a:t>[VALUE]</a:t>
                    </a:fld>
                    <a:r>
                      <a:rPr lang="en-US" baseline="0" dirty="0"/>
                      <a:t>m, </a:t>
                    </a:r>
                    <a:fld id="{F230FC92-8D2A-463D-80E0-CCBAB976504E}" type="PERCENTAGE">
                      <a:rPr lang="en-US" baseline="0"/>
                      <a:pPr/>
                      <a:t>[PERCENTAGE]</a:t>
                    </a:fld>
                    <a:endParaRPr lang="en-US" baseline="0" dirty="0"/>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EF32-453E-ACAA-3B3DBA0A20BB}"/>
                </c:ext>
              </c:extLst>
            </c:dLbl>
            <c:dLbl>
              <c:idx val="6"/>
              <c:tx>
                <c:rich>
                  <a:bodyPr/>
                  <a:lstStyle/>
                  <a:p>
                    <a:fld id="{3027D427-455A-4D57-BC33-78CE3C8EAA87}" type="CATEGORYNAME">
                      <a:rPr lang="en-US" sz="1400"/>
                      <a:pPr/>
                      <a:t>[CATEGORY NAME]</a:t>
                    </a:fld>
                    <a:r>
                      <a:rPr lang="en-US" sz="1400" baseline="0" dirty="0"/>
                      <a:t> </a:t>
                    </a:r>
                    <a:fld id="{3A29E286-C29F-410D-B740-BDED8FCBD3B8}" type="VALUE">
                      <a:rPr lang="en-US" sz="1400" baseline="0" smtClean="0"/>
                      <a:pPr/>
                      <a:t>[VALUE]</a:t>
                    </a:fld>
                    <a:r>
                      <a:rPr lang="en-US" sz="1400" baseline="0" dirty="0"/>
                      <a:t>m, </a:t>
                    </a:r>
                    <a:fld id="{D6092E20-DF63-475E-8DA8-30B605770934}" type="PERCENTAGE">
                      <a:rPr lang="en-US" sz="1400" baseline="0"/>
                      <a:pPr/>
                      <a:t>[PERCENTAGE]</a:t>
                    </a:fld>
                    <a:endParaRPr lang="en-US" sz="1400" baseline="0" dirty="0"/>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EF32-453E-ACAA-3B3DBA0A20BB}"/>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400" b="1" i="0" u="none" strike="noStrike" kern="1200" baseline="0">
                    <a:solidFill>
                      <a:schemeClr val="dk1">
                        <a:lumMod val="65000"/>
                        <a:lumOff val="35000"/>
                      </a:schemeClr>
                    </a:solidFill>
                    <a:latin typeface="+mn-lt"/>
                    <a:ea typeface="+mn-ea"/>
                    <a:cs typeface="+mn-cs"/>
                  </a:defRPr>
                </a:pPr>
                <a:endParaRPr lang="en-US"/>
              </a:p>
            </c:txPr>
            <c:dLblPos val="bestFit"/>
            <c:showLegendKey val="0"/>
            <c:showVal val="1"/>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Sheet3!$T$5:$T$11</c:f>
              <c:strCache>
                <c:ptCount val="7"/>
                <c:pt idx="0">
                  <c:v>Aneurin Bevan
</c:v>
                </c:pt>
                <c:pt idx="1">
                  <c:v>Betsi Cadwaladr
</c:v>
                </c:pt>
                <c:pt idx="2">
                  <c:v>Cardiff &amp;
 Vale
</c:v>
                </c:pt>
                <c:pt idx="3">
                  <c:v>Cwm Taf Morgannwg
</c:v>
                </c:pt>
                <c:pt idx="4">
                  <c:v>Hywel
 Dda
</c:v>
                </c:pt>
                <c:pt idx="5">
                  <c:v>Powys
</c:v>
                </c:pt>
                <c:pt idx="6">
                  <c:v>Swansea Bay 
</c:v>
                </c:pt>
              </c:strCache>
            </c:strRef>
          </c:cat>
          <c:val>
            <c:numRef>
              <c:f>Sheet3!$U$5:$U$11</c:f>
              <c:numCache>
                <c:formatCode>"£"#,##0.0</c:formatCode>
                <c:ptCount val="7"/>
                <c:pt idx="0">
                  <c:v>136.096</c:v>
                </c:pt>
                <c:pt idx="1">
                  <c:v>149.45560266277826</c:v>
                </c:pt>
                <c:pt idx="2">
                  <c:v>123.05167818217808</c:v>
                </c:pt>
                <c:pt idx="3">
                  <c:v>104.36127176905207</c:v>
                </c:pt>
                <c:pt idx="4">
                  <c:v>81.264514554887256</c:v>
                </c:pt>
                <c:pt idx="5">
                  <c:v>30.078251388792971</c:v>
                </c:pt>
                <c:pt idx="6">
                  <c:v>90.371097843549137</c:v>
                </c:pt>
              </c:numCache>
            </c:numRef>
          </c:val>
          <c:extLst>
            <c:ext xmlns:c16="http://schemas.microsoft.com/office/drawing/2014/chart" uri="{C3380CC4-5D6E-409C-BE32-E72D297353CC}">
              <c16:uniqueId val="{0000000E-EF32-453E-ACAA-3B3DBA0A20BB}"/>
            </c:ext>
          </c:extLst>
        </c:ser>
        <c:ser>
          <c:idx val="1"/>
          <c:order val="1"/>
          <c:tx>
            <c:strRef>
              <c:f>Sheet3!$V$4</c:f>
              <c:strCache>
                <c:ptCount val="1"/>
                <c:pt idx="0">
                  <c:v>%</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10-EF32-453E-ACAA-3B3DBA0A20BB}"/>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12-EF32-453E-ACAA-3B3DBA0A20BB}"/>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14-EF32-453E-ACAA-3B3DBA0A20BB}"/>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16-EF32-453E-ACAA-3B3DBA0A20BB}"/>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18-EF32-453E-ACAA-3B3DBA0A20BB}"/>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1A-EF32-453E-ACAA-3B3DBA0A20BB}"/>
              </c:ext>
            </c:extLst>
          </c:dPt>
          <c:dPt>
            <c:idx val="6"/>
            <c:bubble3D val="0"/>
            <c:spPr>
              <a:solidFill>
                <a:schemeClr val="accent1">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C-EF32-453E-ACAA-3B3DBA0A20BB}"/>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Sheet3!$T$5:$T$11</c:f>
              <c:strCache>
                <c:ptCount val="7"/>
                <c:pt idx="0">
                  <c:v>Aneurin Bevan
</c:v>
                </c:pt>
                <c:pt idx="1">
                  <c:v>Betsi Cadwaladr
</c:v>
                </c:pt>
                <c:pt idx="2">
                  <c:v>Cardiff &amp;
 Vale
</c:v>
                </c:pt>
                <c:pt idx="3">
                  <c:v>Cwm Taf Morgannwg
</c:v>
                </c:pt>
                <c:pt idx="4">
                  <c:v>Hywel
 Dda
</c:v>
                </c:pt>
                <c:pt idx="5">
                  <c:v>Powys
</c:v>
                </c:pt>
                <c:pt idx="6">
                  <c:v>Swansea Bay 
</c:v>
                </c:pt>
              </c:strCache>
            </c:strRef>
          </c:cat>
          <c:val>
            <c:numRef>
              <c:f>Sheet3!$V$5:$V$11</c:f>
              <c:numCache>
                <c:formatCode>0.00%</c:formatCode>
                <c:ptCount val="7"/>
                <c:pt idx="0">
                  <c:v>0.19043076384059324</c:v>
                </c:pt>
                <c:pt idx="1">
                  <c:v>0.20912259802161237</c:v>
                </c:pt>
                <c:pt idx="2">
                  <c:v>0.17217746390169406</c:v>
                </c:pt>
                <c:pt idx="3">
                  <c:v>0.14602530715711359</c:v>
                </c:pt>
                <c:pt idx="4">
                  <c:v>0.11370765704265934</c:v>
                </c:pt>
                <c:pt idx="5">
                  <c:v>4.208635850583662E-2</c:v>
                </c:pt>
                <c:pt idx="6">
                  <c:v>0.12644985153049074</c:v>
                </c:pt>
              </c:numCache>
            </c:numRef>
          </c:val>
          <c:extLst>
            <c:ext xmlns:c16="http://schemas.microsoft.com/office/drawing/2014/chart" uri="{C3380CC4-5D6E-409C-BE32-E72D297353CC}">
              <c16:uniqueId val="{0000001D-EF32-453E-ACAA-3B3DBA0A20BB}"/>
            </c:ext>
          </c:extLst>
        </c:ser>
        <c:dLbls>
          <c:dLblPos val="inEnd"/>
          <c:showLegendKey val="0"/>
          <c:showVal val="1"/>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AA1859-ABB5-4D36-806A-175DF0C9F45E}" type="doc">
      <dgm:prSet loTypeId="urn:microsoft.com/office/officeart/2005/8/layout/matrix3" loCatId="matrix" qsTypeId="urn:microsoft.com/office/officeart/2005/8/quickstyle/3d6" qsCatId="3D" csTypeId="urn:microsoft.com/office/officeart/2005/8/colors/accent3_5" csCatId="accent3" phldr="1"/>
      <dgm:spPr/>
      <dgm:t>
        <a:bodyPr/>
        <a:lstStyle/>
        <a:p>
          <a:endParaRPr lang="en-GB"/>
        </a:p>
      </dgm:t>
    </dgm:pt>
    <dgm:pt modelId="{696F858F-6E36-46EC-A3E8-5E3617B8487D}">
      <dgm:prSet phldrT="[Text]" custT="1"/>
      <dgm:spPr>
        <a:xfrm>
          <a:off x="1447038" y="304038"/>
          <a:ext cx="1248156" cy="1248156"/>
        </a:xfrm>
        <a:solidFill>
          <a:srgbClr val="9BBB59">
            <a:alpha val="90000"/>
            <a:hueOff val="0"/>
            <a:satOff val="0"/>
            <a:lumOff val="0"/>
            <a:alphaOff val="0"/>
          </a:srgbClr>
        </a:solidFill>
        <a:ln>
          <a:noFill/>
        </a:ln>
        <a:effectLst>
          <a:outerShdw blurRad="40000" dist="23000" dir="5400000" rotWithShape="0">
            <a:srgbClr val="000000">
              <a:alpha val="35000"/>
            </a:srgbClr>
          </a:outerShdw>
        </a:effectLst>
        <a:sp3d prstMaterial="plastic">
          <a:bevelT w="50800" h="50800"/>
          <a:bevelB w="50800" h="50800"/>
        </a:sp3d>
      </dgm:spPr>
      <dgm:t>
        <a:bodyPr/>
        <a:lstStyle/>
        <a:p>
          <a:r>
            <a:rPr lang="en-GB" sz="3200" dirty="0">
              <a:solidFill>
                <a:sysClr val="window" lastClr="FFFFFF"/>
              </a:solidFill>
              <a:latin typeface="Segoe UI" pitchFamily="34" charset="0"/>
              <a:ea typeface="Segoe UI" pitchFamily="34" charset="0"/>
              <a:cs typeface="Segoe UI" pitchFamily="34" charset="0"/>
            </a:rPr>
            <a:t>63 </a:t>
          </a:r>
          <a:r>
            <a:rPr lang="en-GB" sz="3200" dirty="0" err="1">
              <a:solidFill>
                <a:sysClr val="window" lastClr="FFFFFF"/>
              </a:solidFill>
              <a:latin typeface="Segoe UI" pitchFamily="34" charset="0"/>
              <a:ea typeface="Segoe UI" pitchFamily="34" charset="0"/>
              <a:cs typeface="Segoe UI" pitchFamily="34" charset="0"/>
            </a:rPr>
            <a:t>wte</a:t>
          </a:r>
          <a:r>
            <a:rPr lang="en-GB" sz="3200" dirty="0">
              <a:solidFill>
                <a:sysClr val="window" lastClr="FFFFFF"/>
              </a:solidFill>
              <a:latin typeface="Segoe UI" pitchFamily="34" charset="0"/>
              <a:ea typeface="Segoe UI" pitchFamily="34" charset="0"/>
              <a:cs typeface="Segoe UI" pitchFamily="34" charset="0"/>
            </a:rPr>
            <a:t> Staff</a:t>
          </a:r>
        </a:p>
      </dgm:t>
    </dgm:pt>
    <dgm:pt modelId="{7F0D082F-019C-4EBA-AE79-5AC160B2F032}" type="parTrans" cxnId="{96E7ECA9-3947-42B8-9753-E62C2FFA1D9C}">
      <dgm:prSet/>
      <dgm:spPr/>
      <dgm:t>
        <a:bodyPr/>
        <a:lstStyle/>
        <a:p>
          <a:endParaRPr lang="en-GB"/>
        </a:p>
      </dgm:t>
    </dgm:pt>
    <dgm:pt modelId="{7586BC47-9DCF-450B-A0EB-965E5217566D}" type="sibTrans" cxnId="{96E7ECA9-3947-42B8-9753-E62C2FFA1D9C}">
      <dgm:prSet/>
      <dgm:spPr/>
      <dgm:t>
        <a:bodyPr/>
        <a:lstStyle/>
        <a:p>
          <a:endParaRPr lang="en-GB"/>
        </a:p>
      </dgm:t>
    </dgm:pt>
    <dgm:pt modelId="{C2EFBED2-31B2-42E9-B0C5-6A102CE6E6B1}">
      <dgm:prSet phldrT="[Text]" custT="1"/>
      <dgm:spPr>
        <a:xfrm>
          <a:off x="2791206" y="304038"/>
          <a:ext cx="1248156" cy="1248156"/>
        </a:xfrm>
        <a:solidFill>
          <a:srgbClr val="9BBB59">
            <a:alpha val="90000"/>
            <a:hueOff val="0"/>
            <a:satOff val="0"/>
            <a:lumOff val="0"/>
            <a:alphaOff val="-13333"/>
          </a:srgbClr>
        </a:solidFill>
        <a:ln>
          <a:noFill/>
        </a:ln>
        <a:effectLst>
          <a:outerShdw blurRad="40000" dist="23000" dir="5400000" rotWithShape="0">
            <a:srgbClr val="000000">
              <a:alpha val="35000"/>
            </a:srgbClr>
          </a:outerShdw>
        </a:effectLst>
        <a:sp3d prstMaterial="plastic">
          <a:bevelT w="50800" h="50800"/>
          <a:bevelB w="50800" h="50800"/>
        </a:sp3d>
      </dgm:spPr>
      <dgm:t>
        <a:bodyPr/>
        <a:lstStyle/>
        <a:p>
          <a:r>
            <a:rPr lang="en-GB" sz="2400" dirty="0">
              <a:solidFill>
                <a:sysClr val="window" lastClr="FFFFFF"/>
              </a:solidFill>
              <a:latin typeface="Segoe UI" pitchFamily="34" charset="0"/>
              <a:ea typeface="Segoe UI" pitchFamily="34" charset="0"/>
              <a:cs typeface="Segoe UI" pitchFamily="34" charset="0"/>
            </a:rPr>
            <a:t>6 Commissioning Teams (</a:t>
          </a:r>
          <a:r>
            <a:rPr lang="en-GB" sz="2400" dirty="0" err="1">
              <a:solidFill>
                <a:sysClr val="window" lastClr="FFFFFF"/>
              </a:solidFill>
              <a:latin typeface="Segoe UI" pitchFamily="34" charset="0"/>
              <a:ea typeface="Segoe UI" pitchFamily="34" charset="0"/>
              <a:cs typeface="Segoe UI" pitchFamily="34" charset="0"/>
            </a:rPr>
            <a:t>inc.</a:t>
          </a:r>
          <a:r>
            <a:rPr lang="en-GB" sz="2400" dirty="0">
              <a:solidFill>
                <a:sysClr val="window" lastClr="FFFFFF"/>
              </a:solidFill>
              <a:latin typeface="Segoe UI" pitchFamily="34" charset="0"/>
              <a:ea typeface="Segoe UI" pitchFamily="34" charset="0"/>
              <a:cs typeface="Segoe UI" pitchFamily="34" charset="0"/>
            </a:rPr>
            <a:t> Renal Network)</a:t>
          </a:r>
        </a:p>
        <a:p>
          <a:r>
            <a:rPr lang="en-GB" sz="2400" dirty="0">
              <a:solidFill>
                <a:sysClr val="window" lastClr="FFFFFF"/>
              </a:solidFill>
              <a:latin typeface="Segoe UI" pitchFamily="34" charset="0"/>
              <a:ea typeface="Segoe UI" pitchFamily="34" charset="0"/>
              <a:cs typeface="Segoe UI" pitchFamily="34" charset="0"/>
            </a:rPr>
            <a:t>5 Functional Teams</a:t>
          </a:r>
        </a:p>
      </dgm:t>
    </dgm:pt>
    <dgm:pt modelId="{762D74DD-D094-494E-8299-812D0681A970}" type="parTrans" cxnId="{519FB6BF-4C71-4B54-992F-0916C72361BF}">
      <dgm:prSet/>
      <dgm:spPr/>
      <dgm:t>
        <a:bodyPr/>
        <a:lstStyle/>
        <a:p>
          <a:endParaRPr lang="en-GB"/>
        </a:p>
      </dgm:t>
    </dgm:pt>
    <dgm:pt modelId="{ECDA69C1-178F-411C-AA8C-7F012CDF0C0E}" type="sibTrans" cxnId="{519FB6BF-4C71-4B54-992F-0916C72361BF}">
      <dgm:prSet/>
      <dgm:spPr/>
      <dgm:t>
        <a:bodyPr/>
        <a:lstStyle/>
        <a:p>
          <a:endParaRPr lang="en-GB"/>
        </a:p>
      </dgm:t>
    </dgm:pt>
    <dgm:pt modelId="{39116BDF-44A8-453F-B696-D298B5C1393C}">
      <dgm:prSet phldrT="[Text]" custT="1"/>
      <dgm:spPr>
        <a:xfrm>
          <a:off x="1447038" y="1648206"/>
          <a:ext cx="1248156" cy="1248156"/>
        </a:xfrm>
        <a:solidFill>
          <a:srgbClr val="9BBB59">
            <a:alpha val="90000"/>
            <a:hueOff val="0"/>
            <a:satOff val="0"/>
            <a:lumOff val="0"/>
            <a:alphaOff val="-26667"/>
          </a:srgbClr>
        </a:solidFill>
        <a:ln>
          <a:noFill/>
        </a:ln>
        <a:effectLst>
          <a:outerShdw blurRad="40000" dist="23000" dir="5400000" rotWithShape="0">
            <a:srgbClr val="000000">
              <a:alpha val="35000"/>
            </a:srgbClr>
          </a:outerShdw>
        </a:effectLst>
        <a:sp3d prstMaterial="plastic">
          <a:bevelT w="50800" h="50800"/>
          <a:bevelB w="50800" h="50800"/>
        </a:sp3d>
      </dgm:spPr>
      <dgm:t>
        <a:bodyPr/>
        <a:lstStyle/>
        <a:p>
          <a:r>
            <a:rPr lang="en-GB" sz="3200" dirty="0">
              <a:solidFill>
                <a:sysClr val="window" lastClr="FFFFFF"/>
              </a:solidFill>
              <a:latin typeface="Segoe UI" pitchFamily="34" charset="0"/>
              <a:ea typeface="Segoe UI" pitchFamily="34" charset="0"/>
              <a:cs typeface="Segoe UI" pitchFamily="34" charset="0"/>
            </a:rPr>
            <a:t>£4m</a:t>
          </a:r>
        </a:p>
        <a:p>
          <a:r>
            <a:rPr lang="en-GB" sz="3200" dirty="0">
              <a:solidFill>
                <a:sysClr val="window" lastClr="FFFFFF"/>
              </a:solidFill>
              <a:latin typeface="Segoe UI" pitchFamily="34" charset="0"/>
              <a:ea typeface="Segoe UI" pitchFamily="34" charset="0"/>
              <a:cs typeface="Segoe UI" pitchFamily="34" charset="0"/>
            </a:rPr>
            <a:t>Direct running costs</a:t>
          </a:r>
        </a:p>
      </dgm:t>
    </dgm:pt>
    <dgm:pt modelId="{EE9BF08F-463C-4A77-B4D5-437C4F048452}" type="parTrans" cxnId="{A662EBA3-DB87-4285-BB7C-177B67411F4E}">
      <dgm:prSet/>
      <dgm:spPr/>
      <dgm:t>
        <a:bodyPr/>
        <a:lstStyle/>
        <a:p>
          <a:endParaRPr lang="en-GB"/>
        </a:p>
      </dgm:t>
    </dgm:pt>
    <dgm:pt modelId="{BF4B4FB2-757B-47E9-AA3E-529D61470C23}" type="sibTrans" cxnId="{A662EBA3-DB87-4285-BB7C-177B67411F4E}">
      <dgm:prSet/>
      <dgm:spPr/>
      <dgm:t>
        <a:bodyPr/>
        <a:lstStyle/>
        <a:p>
          <a:endParaRPr lang="en-GB"/>
        </a:p>
      </dgm:t>
    </dgm:pt>
    <dgm:pt modelId="{0C08A919-1C77-4B5F-B17E-E96C7EA9370C}">
      <dgm:prSet phldrT="[Text]" custT="1"/>
      <dgm:spPr>
        <a:xfrm>
          <a:off x="2791206" y="1648206"/>
          <a:ext cx="1248156" cy="1248156"/>
        </a:xfrm>
        <a:solidFill>
          <a:srgbClr val="9BBB59">
            <a:alpha val="90000"/>
            <a:hueOff val="0"/>
            <a:satOff val="0"/>
            <a:lumOff val="0"/>
            <a:alphaOff val="-40000"/>
          </a:srgbClr>
        </a:solidFill>
        <a:ln>
          <a:noFill/>
        </a:ln>
        <a:effectLst>
          <a:outerShdw blurRad="40000" dist="23000" dir="5400000" rotWithShape="0">
            <a:srgbClr val="000000">
              <a:alpha val="35000"/>
            </a:srgbClr>
          </a:outerShdw>
        </a:effectLst>
        <a:sp3d prstMaterial="plastic">
          <a:bevelT w="50800" h="50800"/>
          <a:bevelB w="50800" h="50800"/>
        </a:sp3d>
      </dgm:spPr>
      <dgm:t>
        <a:bodyPr/>
        <a:lstStyle/>
        <a:p>
          <a:r>
            <a:rPr lang="en-GB" sz="2800" dirty="0">
              <a:solidFill>
                <a:sysClr val="window" lastClr="FFFFFF"/>
              </a:solidFill>
              <a:latin typeface="Segoe UI" pitchFamily="34" charset="0"/>
              <a:ea typeface="Segoe UI" pitchFamily="34" charset="0"/>
              <a:cs typeface="Segoe UI" pitchFamily="34" charset="0"/>
            </a:rPr>
            <a:t>45 Contracts</a:t>
          </a:r>
        </a:p>
        <a:p>
          <a:r>
            <a:rPr lang="en-GB" sz="2800" dirty="0">
              <a:solidFill>
                <a:sysClr val="window" lastClr="FFFFFF"/>
              </a:solidFill>
              <a:latin typeface="Segoe UI" pitchFamily="34" charset="0"/>
              <a:ea typeface="Segoe UI" pitchFamily="34" charset="0"/>
              <a:cs typeface="Segoe UI" pitchFamily="34" charset="0"/>
            </a:rPr>
            <a:t>(7 Welsh/38 English)</a:t>
          </a:r>
        </a:p>
      </dgm:t>
    </dgm:pt>
    <dgm:pt modelId="{9913B994-F46D-41CA-BA6E-B08887BBBF17}" type="parTrans" cxnId="{AD23A2C6-8B67-4F5E-908B-B738FFF5BD58}">
      <dgm:prSet/>
      <dgm:spPr/>
      <dgm:t>
        <a:bodyPr/>
        <a:lstStyle/>
        <a:p>
          <a:endParaRPr lang="en-GB"/>
        </a:p>
      </dgm:t>
    </dgm:pt>
    <dgm:pt modelId="{9B7ED323-550E-45B0-9B01-CDFACD469E9D}" type="sibTrans" cxnId="{AD23A2C6-8B67-4F5E-908B-B738FFF5BD58}">
      <dgm:prSet/>
      <dgm:spPr/>
      <dgm:t>
        <a:bodyPr/>
        <a:lstStyle/>
        <a:p>
          <a:endParaRPr lang="en-GB"/>
        </a:p>
      </dgm:t>
    </dgm:pt>
    <dgm:pt modelId="{07DBE76C-D425-4E37-821B-0E15843C6B94}" type="pres">
      <dgm:prSet presAssocID="{79AA1859-ABB5-4D36-806A-175DF0C9F45E}" presName="matrix" presStyleCnt="0">
        <dgm:presLayoutVars>
          <dgm:chMax val="1"/>
          <dgm:dir/>
          <dgm:resizeHandles val="exact"/>
        </dgm:presLayoutVars>
      </dgm:prSet>
      <dgm:spPr/>
    </dgm:pt>
    <dgm:pt modelId="{697E1BE2-A8BA-4E7D-9F53-3173F8C1D9CB}" type="pres">
      <dgm:prSet presAssocID="{79AA1859-ABB5-4D36-806A-175DF0C9F45E}" presName="diamond" presStyleLbl="bgShp" presStyleIdx="0" presStyleCnt="1"/>
      <dgm:spPr>
        <a:xfrm>
          <a:off x="1143000" y="0"/>
          <a:ext cx="3200400" cy="3200400"/>
        </a:xfrm>
        <a:prstGeom prst="diamond">
          <a:avLst/>
        </a:prstGeom>
        <a:solidFill>
          <a:srgbClr val="9BBB59">
            <a:tint val="40000"/>
            <a:hueOff val="0"/>
            <a:satOff val="0"/>
            <a:lumOff val="0"/>
            <a:alphaOff val="0"/>
          </a:srgbClr>
        </a:solidFill>
        <a:ln>
          <a:noFill/>
        </a:ln>
        <a:effectLst/>
        <a:sp3d z="-152400" prstMaterial="plastic">
          <a:bevelT w="25400" h="25400"/>
          <a:bevelB w="25400" h="25400"/>
        </a:sp3d>
      </dgm:spPr>
    </dgm:pt>
    <dgm:pt modelId="{81422C61-EDD5-4F39-AA0A-D8B41BC3138E}" type="pres">
      <dgm:prSet presAssocID="{79AA1859-ABB5-4D36-806A-175DF0C9F45E}" presName="quad1" presStyleLbl="node1" presStyleIdx="0" presStyleCnt="4">
        <dgm:presLayoutVars>
          <dgm:chMax val="0"/>
          <dgm:chPref val="0"/>
          <dgm:bulletEnabled val="1"/>
        </dgm:presLayoutVars>
      </dgm:prSet>
      <dgm:spPr>
        <a:prstGeom prst="roundRect">
          <a:avLst/>
        </a:prstGeom>
      </dgm:spPr>
    </dgm:pt>
    <dgm:pt modelId="{6B276447-B0D9-49BC-AD2D-96B3C77C1B08}" type="pres">
      <dgm:prSet presAssocID="{79AA1859-ABB5-4D36-806A-175DF0C9F45E}" presName="quad2" presStyleLbl="node1" presStyleIdx="1" presStyleCnt="4">
        <dgm:presLayoutVars>
          <dgm:chMax val="0"/>
          <dgm:chPref val="0"/>
          <dgm:bulletEnabled val="1"/>
        </dgm:presLayoutVars>
      </dgm:prSet>
      <dgm:spPr>
        <a:prstGeom prst="roundRect">
          <a:avLst/>
        </a:prstGeom>
      </dgm:spPr>
    </dgm:pt>
    <dgm:pt modelId="{70028E60-5CEF-4FE4-9CFD-904BC29D2B46}" type="pres">
      <dgm:prSet presAssocID="{79AA1859-ABB5-4D36-806A-175DF0C9F45E}" presName="quad3" presStyleLbl="node1" presStyleIdx="2" presStyleCnt="4">
        <dgm:presLayoutVars>
          <dgm:chMax val="0"/>
          <dgm:chPref val="0"/>
          <dgm:bulletEnabled val="1"/>
        </dgm:presLayoutVars>
      </dgm:prSet>
      <dgm:spPr>
        <a:prstGeom prst="roundRect">
          <a:avLst/>
        </a:prstGeom>
      </dgm:spPr>
    </dgm:pt>
    <dgm:pt modelId="{D51F8904-2ED4-4AC5-81D3-77C06348D67E}" type="pres">
      <dgm:prSet presAssocID="{79AA1859-ABB5-4D36-806A-175DF0C9F45E}" presName="quad4" presStyleLbl="node1" presStyleIdx="3" presStyleCnt="4" custLinFactNeighborX="-3630" custLinFactNeighborY="5704">
        <dgm:presLayoutVars>
          <dgm:chMax val="0"/>
          <dgm:chPref val="0"/>
          <dgm:bulletEnabled val="1"/>
        </dgm:presLayoutVars>
      </dgm:prSet>
      <dgm:spPr>
        <a:prstGeom prst="roundRect">
          <a:avLst/>
        </a:prstGeom>
      </dgm:spPr>
    </dgm:pt>
  </dgm:ptLst>
  <dgm:cxnLst>
    <dgm:cxn modelId="{17F5002B-4254-4D64-9403-509CCAA50B54}" type="presOf" srcId="{0C08A919-1C77-4B5F-B17E-E96C7EA9370C}" destId="{D51F8904-2ED4-4AC5-81D3-77C06348D67E}" srcOrd="0" destOrd="0" presId="urn:microsoft.com/office/officeart/2005/8/layout/matrix3"/>
    <dgm:cxn modelId="{8B3D872F-0A44-4AF9-A9A3-3ABE33B7BA95}" type="presOf" srcId="{696F858F-6E36-46EC-A3E8-5E3617B8487D}" destId="{81422C61-EDD5-4F39-AA0A-D8B41BC3138E}" srcOrd="0" destOrd="0" presId="urn:microsoft.com/office/officeart/2005/8/layout/matrix3"/>
    <dgm:cxn modelId="{A662EBA3-DB87-4285-BB7C-177B67411F4E}" srcId="{79AA1859-ABB5-4D36-806A-175DF0C9F45E}" destId="{39116BDF-44A8-453F-B696-D298B5C1393C}" srcOrd="2" destOrd="0" parTransId="{EE9BF08F-463C-4A77-B4D5-437C4F048452}" sibTransId="{BF4B4FB2-757B-47E9-AA3E-529D61470C23}"/>
    <dgm:cxn modelId="{96E7ECA9-3947-42B8-9753-E62C2FFA1D9C}" srcId="{79AA1859-ABB5-4D36-806A-175DF0C9F45E}" destId="{696F858F-6E36-46EC-A3E8-5E3617B8487D}" srcOrd="0" destOrd="0" parTransId="{7F0D082F-019C-4EBA-AE79-5AC160B2F032}" sibTransId="{7586BC47-9DCF-450B-A0EB-965E5217566D}"/>
    <dgm:cxn modelId="{519FB6BF-4C71-4B54-992F-0916C72361BF}" srcId="{79AA1859-ABB5-4D36-806A-175DF0C9F45E}" destId="{C2EFBED2-31B2-42E9-B0C5-6A102CE6E6B1}" srcOrd="1" destOrd="0" parTransId="{762D74DD-D094-494E-8299-812D0681A970}" sibTransId="{ECDA69C1-178F-411C-AA8C-7F012CDF0C0E}"/>
    <dgm:cxn modelId="{AD23A2C6-8B67-4F5E-908B-B738FFF5BD58}" srcId="{79AA1859-ABB5-4D36-806A-175DF0C9F45E}" destId="{0C08A919-1C77-4B5F-B17E-E96C7EA9370C}" srcOrd="3" destOrd="0" parTransId="{9913B994-F46D-41CA-BA6E-B08887BBBF17}" sibTransId="{9B7ED323-550E-45B0-9B01-CDFACD469E9D}"/>
    <dgm:cxn modelId="{A63AEEDC-4981-4415-BA0C-493BE2090080}" type="presOf" srcId="{39116BDF-44A8-453F-B696-D298B5C1393C}" destId="{70028E60-5CEF-4FE4-9CFD-904BC29D2B46}" srcOrd="0" destOrd="0" presId="urn:microsoft.com/office/officeart/2005/8/layout/matrix3"/>
    <dgm:cxn modelId="{FE6EFCDD-B31B-4EB3-A182-68A201A7A6A5}" type="presOf" srcId="{79AA1859-ABB5-4D36-806A-175DF0C9F45E}" destId="{07DBE76C-D425-4E37-821B-0E15843C6B94}" srcOrd="0" destOrd="0" presId="urn:microsoft.com/office/officeart/2005/8/layout/matrix3"/>
    <dgm:cxn modelId="{BB5257FF-2FDF-46FD-9CEF-B95536981F0A}" type="presOf" srcId="{C2EFBED2-31B2-42E9-B0C5-6A102CE6E6B1}" destId="{6B276447-B0D9-49BC-AD2D-96B3C77C1B08}" srcOrd="0" destOrd="0" presId="urn:microsoft.com/office/officeart/2005/8/layout/matrix3"/>
    <dgm:cxn modelId="{7B554E84-383C-44D7-A5C1-006C4942B187}" type="presParOf" srcId="{07DBE76C-D425-4E37-821B-0E15843C6B94}" destId="{697E1BE2-A8BA-4E7D-9F53-3173F8C1D9CB}" srcOrd="0" destOrd="0" presId="urn:microsoft.com/office/officeart/2005/8/layout/matrix3"/>
    <dgm:cxn modelId="{1E8B56C8-63DF-44B2-B2A3-02DBFAA9610C}" type="presParOf" srcId="{07DBE76C-D425-4E37-821B-0E15843C6B94}" destId="{81422C61-EDD5-4F39-AA0A-D8B41BC3138E}" srcOrd="1" destOrd="0" presId="urn:microsoft.com/office/officeart/2005/8/layout/matrix3"/>
    <dgm:cxn modelId="{8D43FAAB-51E7-4EFA-9444-08D7299502F0}" type="presParOf" srcId="{07DBE76C-D425-4E37-821B-0E15843C6B94}" destId="{6B276447-B0D9-49BC-AD2D-96B3C77C1B08}" srcOrd="2" destOrd="0" presId="urn:microsoft.com/office/officeart/2005/8/layout/matrix3"/>
    <dgm:cxn modelId="{378AE858-026E-49AD-8FE3-4658547AAD8A}" type="presParOf" srcId="{07DBE76C-D425-4E37-821B-0E15843C6B94}" destId="{70028E60-5CEF-4FE4-9CFD-904BC29D2B46}" srcOrd="3" destOrd="0" presId="urn:microsoft.com/office/officeart/2005/8/layout/matrix3"/>
    <dgm:cxn modelId="{68F4928D-CFB4-40A7-A7D8-EE33A5D7F812}" type="presParOf" srcId="{07DBE76C-D425-4E37-821B-0E15843C6B94}" destId="{D51F8904-2ED4-4AC5-81D3-77C06348D67E}"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7E1BE2-A8BA-4E7D-9F53-3173F8C1D9CB}">
      <dsp:nvSpPr>
        <dsp:cNvPr id="0" name=""/>
        <dsp:cNvSpPr/>
      </dsp:nvSpPr>
      <dsp:spPr>
        <a:xfrm>
          <a:off x="2612409" y="0"/>
          <a:ext cx="6748818" cy="6748818"/>
        </a:xfrm>
        <a:prstGeom prst="diamond">
          <a:avLst/>
        </a:prstGeom>
        <a:solidFill>
          <a:srgbClr val="9BBB59">
            <a:tint val="40000"/>
            <a:hueOff val="0"/>
            <a:satOff val="0"/>
            <a:lumOff val="0"/>
            <a:alphaOff val="0"/>
          </a:srgbClr>
        </a:solidFill>
        <a:ln>
          <a:noFill/>
        </a:ln>
        <a:effectLst/>
        <a:sp3d z="-152400" prstMaterial="plastic">
          <a:bevelT w="25400" h="25400"/>
          <a:bevelB w="25400" h="25400"/>
        </a:sp3d>
      </dsp:spPr>
      <dsp:style>
        <a:lnRef idx="0">
          <a:scrgbClr r="0" g="0" b="0"/>
        </a:lnRef>
        <a:fillRef idx="1">
          <a:scrgbClr r="0" g="0" b="0"/>
        </a:fillRef>
        <a:effectRef idx="0">
          <a:scrgbClr r="0" g="0" b="0"/>
        </a:effectRef>
        <a:fontRef idx="minor"/>
      </dsp:style>
    </dsp:sp>
    <dsp:sp modelId="{81422C61-EDD5-4F39-AA0A-D8B41BC3138E}">
      <dsp:nvSpPr>
        <dsp:cNvPr id="0" name=""/>
        <dsp:cNvSpPr/>
      </dsp:nvSpPr>
      <dsp:spPr>
        <a:xfrm>
          <a:off x="3253546" y="641137"/>
          <a:ext cx="2632039" cy="2632039"/>
        </a:xfrm>
        <a:prstGeom prst="roundRect">
          <a:avLst/>
        </a:prstGeom>
        <a:solidFill>
          <a:srgbClr val="9BBB59">
            <a:alpha val="90000"/>
            <a:hueOff val="0"/>
            <a:satOff val="0"/>
            <a:lumOff val="0"/>
            <a:alphaOff val="0"/>
          </a:srgb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ysClr val="window" lastClr="FFFFFF"/>
              </a:solidFill>
              <a:latin typeface="Segoe UI" pitchFamily="34" charset="0"/>
              <a:ea typeface="Segoe UI" pitchFamily="34" charset="0"/>
              <a:cs typeface="Segoe UI" pitchFamily="34" charset="0"/>
            </a:rPr>
            <a:t>63 </a:t>
          </a:r>
          <a:r>
            <a:rPr lang="en-GB" sz="3200" kern="1200" dirty="0" err="1">
              <a:solidFill>
                <a:sysClr val="window" lastClr="FFFFFF"/>
              </a:solidFill>
              <a:latin typeface="Segoe UI" pitchFamily="34" charset="0"/>
              <a:ea typeface="Segoe UI" pitchFamily="34" charset="0"/>
              <a:cs typeface="Segoe UI" pitchFamily="34" charset="0"/>
            </a:rPr>
            <a:t>wte</a:t>
          </a:r>
          <a:r>
            <a:rPr lang="en-GB" sz="3200" kern="1200" dirty="0">
              <a:solidFill>
                <a:sysClr val="window" lastClr="FFFFFF"/>
              </a:solidFill>
              <a:latin typeface="Segoe UI" pitchFamily="34" charset="0"/>
              <a:ea typeface="Segoe UI" pitchFamily="34" charset="0"/>
              <a:cs typeface="Segoe UI" pitchFamily="34" charset="0"/>
            </a:rPr>
            <a:t> Staff</a:t>
          </a:r>
        </a:p>
      </dsp:txBody>
      <dsp:txXfrm>
        <a:off x="3382032" y="769623"/>
        <a:ext cx="2375067" cy="2375067"/>
      </dsp:txXfrm>
    </dsp:sp>
    <dsp:sp modelId="{6B276447-B0D9-49BC-AD2D-96B3C77C1B08}">
      <dsp:nvSpPr>
        <dsp:cNvPr id="0" name=""/>
        <dsp:cNvSpPr/>
      </dsp:nvSpPr>
      <dsp:spPr>
        <a:xfrm>
          <a:off x="6088050" y="641137"/>
          <a:ext cx="2632039" cy="2632039"/>
        </a:xfrm>
        <a:prstGeom prst="roundRect">
          <a:avLst/>
        </a:prstGeom>
        <a:solidFill>
          <a:srgbClr val="9BBB59">
            <a:alpha val="90000"/>
            <a:hueOff val="0"/>
            <a:satOff val="0"/>
            <a:lumOff val="0"/>
            <a:alphaOff val="-13333"/>
          </a:srgb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ysClr val="window" lastClr="FFFFFF"/>
              </a:solidFill>
              <a:latin typeface="Segoe UI" pitchFamily="34" charset="0"/>
              <a:ea typeface="Segoe UI" pitchFamily="34" charset="0"/>
              <a:cs typeface="Segoe UI" pitchFamily="34" charset="0"/>
            </a:rPr>
            <a:t>6 Commissioning Teams (</a:t>
          </a:r>
          <a:r>
            <a:rPr lang="en-GB" sz="2400" kern="1200" dirty="0" err="1">
              <a:solidFill>
                <a:sysClr val="window" lastClr="FFFFFF"/>
              </a:solidFill>
              <a:latin typeface="Segoe UI" pitchFamily="34" charset="0"/>
              <a:ea typeface="Segoe UI" pitchFamily="34" charset="0"/>
              <a:cs typeface="Segoe UI" pitchFamily="34" charset="0"/>
            </a:rPr>
            <a:t>inc.</a:t>
          </a:r>
          <a:r>
            <a:rPr lang="en-GB" sz="2400" kern="1200" dirty="0">
              <a:solidFill>
                <a:sysClr val="window" lastClr="FFFFFF"/>
              </a:solidFill>
              <a:latin typeface="Segoe UI" pitchFamily="34" charset="0"/>
              <a:ea typeface="Segoe UI" pitchFamily="34" charset="0"/>
              <a:cs typeface="Segoe UI" pitchFamily="34" charset="0"/>
            </a:rPr>
            <a:t> Renal Network)</a:t>
          </a:r>
        </a:p>
        <a:p>
          <a:pPr marL="0" lvl="0" indent="0" algn="ctr" defTabSz="1066800">
            <a:lnSpc>
              <a:spcPct val="90000"/>
            </a:lnSpc>
            <a:spcBef>
              <a:spcPct val="0"/>
            </a:spcBef>
            <a:spcAft>
              <a:spcPct val="35000"/>
            </a:spcAft>
            <a:buNone/>
          </a:pPr>
          <a:r>
            <a:rPr lang="en-GB" sz="2400" kern="1200" dirty="0">
              <a:solidFill>
                <a:sysClr val="window" lastClr="FFFFFF"/>
              </a:solidFill>
              <a:latin typeface="Segoe UI" pitchFamily="34" charset="0"/>
              <a:ea typeface="Segoe UI" pitchFamily="34" charset="0"/>
              <a:cs typeface="Segoe UI" pitchFamily="34" charset="0"/>
            </a:rPr>
            <a:t>5 Functional Teams</a:t>
          </a:r>
        </a:p>
      </dsp:txBody>
      <dsp:txXfrm>
        <a:off x="6216536" y="769623"/>
        <a:ext cx="2375067" cy="2375067"/>
      </dsp:txXfrm>
    </dsp:sp>
    <dsp:sp modelId="{70028E60-5CEF-4FE4-9CFD-904BC29D2B46}">
      <dsp:nvSpPr>
        <dsp:cNvPr id="0" name=""/>
        <dsp:cNvSpPr/>
      </dsp:nvSpPr>
      <dsp:spPr>
        <a:xfrm>
          <a:off x="3253546" y="3475641"/>
          <a:ext cx="2632039" cy="2632039"/>
        </a:xfrm>
        <a:prstGeom prst="roundRect">
          <a:avLst/>
        </a:prstGeom>
        <a:solidFill>
          <a:srgbClr val="9BBB59">
            <a:alpha val="90000"/>
            <a:hueOff val="0"/>
            <a:satOff val="0"/>
            <a:lumOff val="0"/>
            <a:alphaOff val="-26667"/>
          </a:srgb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ysClr val="window" lastClr="FFFFFF"/>
              </a:solidFill>
              <a:latin typeface="Segoe UI" pitchFamily="34" charset="0"/>
              <a:ea typeface="Segoe UI" pitchFamily="34" charset="0"/>
              <a:cs typeface="Segoe UI" pitchFamily="34" charset="0"/>
            </a:rPr>
            <a:t>£4m</a:t>
          </a:r>
        </a:p>
        <a:p>
          <a:pPr marL="0" lvl="0" indent="0" algn="ctr" defTabSz="1422400">
            <a:lnSpc>
              <a:spcPct val="90000"/>
            </a:lnSpc>
            <a:spcBef>
              <a:spcPct val="0"/>
            </a:spcBef>
            <a:spcAft>
              <a:spcPct val="35000"/>
            </a:spcAft>
            <a:buNone/>
          </a:pPr>
          <a:r>
            <a:rPr lang="en-GB" sz="3200" kern="1200" dirty="0">
              <a:solidFill>
                <a:sysClr val="window" lastClr="FFFFFF"/>
              </a:solidFill>
              <a:latin typeface="Segoe UI" pitchFamily="34" charset="0"/>
              <a:ea typeface="Segoe UI" pitchFamily="34" charset="0"/>
              <a:cs typeface="Segoe UI" pitchFamily="34" charset="0"/>
            </a:rPr>
            <a:t>Direct running costs</a:t>
          </a:r>
        </a:p>
      </dsp:txBody>
      <dsp:txXfrm>
        <a:off x="3382032" y="3604127"/>
        <a:ext cx="2375067" cy="2375067"/>
      </dsp:txXfrm>
    </dsp:sp>
    <dsp:sp modelId="{D51F8904-2ED4-4AC5-81D3-77C06348D67E}">
      <dsp:nvSpPr>
        <dsp:cNvPr id="0" name=""/>
        <dsp:cNvSpPr/>
      </dsp:nvSpPr>
      <dsp:spPr>
        <a:xfrm>
          <a:off x="5992507" y="3625772"/>
          <a:ext cx="2632039" cy="2632039"/>
        </a:xfrm>
        <a:prstGeom prst="roundRect">
          <a:avLst/>
        </a:prstGeom>
        <a:solidFill>
          <a:srgbClr val="9BBB59">
            <a:alpha val="90000"/>
            <a:hueOff val="0"/>
            <a:satOff val="0"/>
            <a:lumOff val="0"/>
            <a:alphaOff val="-40000"/>
          </a:srgb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solidFill>
                <a:sysClr val="window" lastClr="FFFFFF"/>
              </a:solidFill>
              <a:latin typeface="Segoe UI" pitchFamily="34" charset="0"/>
              <a:ea typeface="Segoe UI" pitchFamily="34" charset="0"/>
              <a:cs typeface="Segoe UI" pitchFamily="34" charset="0"/>
            </a:rPr>
            <a:t>45 Contracts</a:t>
          </a:r>
        </a:p>
        <a:p>
          <a:pPr marL="0" lvl="0" indent="0" algn="ctr" defTabSz="1244600">
            <a:lnSpc>
              <a:spcPct val="90000"/>
            </a:lnSpc>
            <a:spcBef>
              <a:spcPct val="0"/>
            </a:spcBef>
            <a:spcAft>
              <a:spcPct val="35000"/>
            </a:spcAft>
            <a:buNone/>
          </a:pPr>
          <a:r>
            <a:rPr lang="en-GB" sz="2800" kern="1200" dirty="0">
              <a:solidFill>
                <a:sysClr val="window" lastClr="FFFFFF"/>
              </a:solidFill>
              <a:latin typeface="Segoe UI" pitchFamily="34" charset="0"/>
              <a:ea typeface="Segoe UI" pitchFamily="34" charset="0"/>
              <a:cs typeface="Segoe UI" pitchFamily="34" charset="0"/>
            </a:rPr>
            <a:t>(7 Welsh/38 English)</a:t>
          </a:r>
        </a:p>
      </dsp:txBody>
      <dsp:txXfrm>
        <a:off x="6120993" y="3754258"/>
        <a:ext cx="2375067" cy="2375067"/>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CFE480-6F54-4D6B-BE47-4D628A268E1A}" type="datetimeFigureOut">
              <a:rPr lang="en-GB" smtClean="0"/>
              <a:t>06/12/2021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96F4BF-6438-49BC-AA2B-695773F22F15}" type="slidenum">
              <a:rPr lang="en-GB" smtClean="0"/>
              <a:t>‹#›</a:t>
            </a:fld>
            <a:endParaRPr lang="en-GB"/>
          </a:p>
        </p:txBody>
      </p:sp>
    </p:spTree>
    <p:extLst>
      <p:ext uri="{BB962C8B-B14F-4D97-AF65-F5344CB8AC3E}">
        <p14:creationId xmlns:p14="http://schemas.microsoft.com/office/powerpoint/2010/main" val="3109857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D6B3816-85F4-4FB1-90DB-E3B272B0031E}" type="slidenum">
              <a:rPr lang="en-GB" smtClean="0"/>
              <a:t>4</a:t>
            </a:fld>
            <a:endParaRPr lang="en-GB" dirty="0"/>
          </a:p>
        </p:txBody>
      </p:sp>
    </p:spTree>
    <p:extLst>
      <p:ext uri="{BB962C8B-B14F-4D97-AF65-F5344CB8AC3E}">
        <p14:creationId xmlns:p14="http://schemas.microsoft.com/office/powerpoint/2010/main" val="1698316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Integrated Commissioning Plan investment 22/23 circa £28.5m</a:t>
            </a:r>
          </a:p>
          <a:p>
            <a:endParaRPr lang="en-GB" dirty="0"/>
          </a:p>
          <a:p>
            <a:r>
              <a:rPr lang="en-GB" dirty="0"/>
              <a:t>	Total WHSSC budget 22/23 circa £742 m </a:t>
            </a:r>
          </a:p>
          <a:p>
            <a:endParaRPr lang="en-GB" dirty="0"/>
          </a:p>
          <a:p>
            <a:r>
              <a:rPr lang="en-GB" dirty="0"/>
              <a:t>	Percentage uplift approx. 4%  </a:t>
            </a:r>
          </a:p>
          <a:p>
            <a:endParaRPr lang="en-GB" dirty="0"/>
          </a:p>
        </p:txBody>
      </p:sp>
      <p:sp>
        <p:nvSpPr>
          <p:cNvPr id="4" name="Slide Number Placeholder 3"/>
          <p:cNvSpPr>
            <a:spLocks noGrp="1"/>
          </p:cNvSpPr>
          <p:nvPr>
            <p:ph type="sldNum" sz="quarter" idx="5"/>
          </p:nvPr>
        </p:nvSpPr>
        <p:spPr/>
        <p:txBody>
          <a:bodyPr/>
          <a:lstStyle/>
          <a:p>
            <a:fld id="{1296F4BF-6438-49BC-AA2B-695773F22F15}" type="slidenum">
              <a:rPr lang="en-GB" smtClean="0"/>
              <a:t>7</a:t>
            </a:fld>
            <a:endParaRPr lang="en-GB"/>
          </a:p>
        </p:txBody>
      </p:sp>
    </p:spTree>
    <p:extLst>
      <p:ext uri="{BB962C8B-B14F-4D97-AF65-F5344CB8AC3E}">
        <p14:creationId xmlns:p14="http://schemas.microsoft.com/office/powerpoint/2010/main" val="2113023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0F3E1A-A464-4843-B8B3-E75A4BE0721C}" type="slidenum">
              <a:rPr lang="en-GB" smtClean="0"/>
              <a:pPr/>
              <a:t>14</a:t>
            </a:fld>
            <a:endParaRPr lang="en-GB" dirty="0"/>
          </a:p>
        </p:txBody>
      </p:sp>
    </p:spTree>
    <p:extLst>
      <p:ext uri="{BB962C8B-B14F-4D97-AF65-F5344CB8AC3E}">
        <p14:creationId xmlns:p14="http://schemas.microsoft.com/office/powerpoint/2010/main" val="1838697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0F3E1A-A464-4843-B8B3-E75A4BE0721C}" type="slidenum">
              <a:rPr lang="en-GB" smtClean="0"/>
              <a:pPr/>
              <a:t>16</a:t>
            </a:fld>
            <a:endParaRPr lang="en-GB" dirty="0"/>
          </a:p>
        </p:txBody>
      </p:sp>
    </p:spTree>
    <p:extLst>
      <p:ext uri="{BB962C8B-B14F-4D97-AF65-F5344CB8AC3E}">
        <p14:creationId xmlns:p14="http://schemas.microsoft.com/office/powerpoint/2010/main" val="1797223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Members will be aware, and will predominantly have contributed to the CIAG day held on the 3</a:t>
            </a:r>
            <a:r>
              <a:rPr lang="en-GB" baseline="30000" dirty="0"/>
              <a:t>rd</a:t>
            </a:r>
            <a:r>
              <a:rPr lang="en-GB" dirty="0"/>
              <a:t> August 2021. </a:t>
            </a:r>
          </a:p>
          <a:p>
            <a:endParaRPr lang="en-GB" dirty="0"/>
          </a:p>
          <a:p>
            <a:r>
              <a:rPr lang="en-GB" dirty="0"/>
              <a:t>All Health Boards were represented, however Hywel Dda abstained from vote due to difficulty in securing membership that could do so.  </a:t>
            </a:r>
          </a:p>
          <a:p>
            <a:endParaRPr lang="en-GB" dirty="0"/>
          </a:p>
          <a:p>
            <a:r>
              <a:rPr lang="en-GB" dirty="0"/>
              <a:t>50 schemes were received for consideration through the CIAG process, the schemes were submitted from Cardiff, Swansea, </a:t>
            </a:r>
            <a:r>
              <a:rPr lang="en-GB" dirty="0" err="1"/>
              <a:t>Betsi</a:t>
            </a:r>
            <a:r>
              <a:rPr lang="en-GB" dirty="0"/>
              <a:t>  and also this year from the Welsh Renal Network, the Major Trauma Network, some joint work between Swansea and Cardiff, Velindre and one specific WHSSC scheme.  </a:t>
            </a:r>
          </a:p>
          <a:p>
            <a:endParaRPr lang="en-GB" dirty="0"/>
          </a:p>
          <a:p>
            <a:r>
              <a:rPr lang="en-GB" dirty="0"/>
              <a:t>As usual, assessment was made against 3 key criterion of : </a:t>
            </a:r>
          </a:p>
          <a:p>
            <a:endParaRPr lang="en-GB" dirty="0"/>
          </a:p>
          <a:p>
            <a:r>
              <a:rPr lang="en-GB" dirty="0"/>
              <a:t>	Equity</a:t>
            </a:r>
          </a:p>
          <a:p>
            <a:r>
              <a:rPr lang="en-GB" dirty="0"/>
              <a:t>	Clinical Impact </a:t>
            </a:r>
          </a:p>
          <a:p>
            <a:r>
              <a:rPr lang="en-GB" dirty="0"/>
              <a:t>	Burden of disease </a:t>
            </a:r>
          </a:p>
        </p:txBody>
      </p:sp>
      <p:sp>
        <p:nvSpPr>
          <p:cNvPr id="4" name="Slide Number Placeholder 3"/>
          <p:cNvSpPr>
            <a:spLocks noGrp="1"/>
          </p:cNvSpPr>
          <p:nvPr>
            <p:ph type="sldNum" sz="quarter" idx="10"/>
          </p:nvPr>
        </p:nvSpPr>
        <p:spPr/>
        <p:txBody>
          <a:bodyPr/>
          <a:lstStyle/>
          <a:p>
            <a:fld id="{5C1F0BB7-F0F3-5B49-82F9-FB114D63A38C}" type="slidenum">
              <a:rPr lang="en-US" smtClean="0"/>
              <a:pPr/>
              <a:t>19</a:t>
            </a:fld>
            <a:endParaRPr lang="en-US" dirty="0"/>
          </a:p>
        </p:txBody>
      </p:sp>
    </p:spTree>
    <p:extLst>
      <p:ext uri="{BB962C8B-B14F-4D97-AF65-F5344CB8AC3E}">
        <p14:creationId xmlns:p14="http://schemas.microsoft.com/office/powerpoint/2010/main" val="902166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2019 Wales was performing approximately 33% of the PET scans per head of population compared to England</a:t>
            </a:r>
          </a:p>
          <a:p>
            <a:r>
              <a:rPr lang="en-GB" dirty="0"/>
              <a:t>NHS Wales list of indications for PET-CT which is limited compared to England and Scotland</a:t>
            </a:r>
          </a:p>
          <a:p>
            <a:r>
              <a:rPr lang="en-GB" dirty="0"/>
              <a:t>UK compares unfavourably with Europe</a:t>
            </a:r>
          </a:p>
          <a:p>
            <a:endParaRPr lang="en-GB" dirty="0"/>
          </a:p>
        </p:txBody>
      </p:sp>
      <p:sp>
        <p:nvSpPr>
          <p:cNvPr id="4" name="Slide Number Placeholder 3"/>
          <p:cNvSpPr>
            <a:spLocks noGrp="1"/>
          </p:cNvSpPr>
          <p:nvPr>
            <p:ph type="sldNum" sz="quarter" idx="5"/>
          </p:nvPr>
        </p:nvSpPr>
        <p:spPr/>
        <p:txBody>
          <a:bodyPr/>
          <a:lstStyle/>
          <a:p>
            <a:fld id="{1296F4BF-6438-49BC-AA2B-695773F22F15}" type="slidenum">
              <a:rPr lang="en-GB" smtClean="0"/>
              <a:t>22</a:t>
            </a:fld>
            <a:endParaRPr lang="en-GB"/>
          </a:p>
        </p:txBody>
      </p:sp>
    </p:spTree>
    <p:extLst>
      <p:ext uri="{BB962C8B-B14F-4D97-AF65-F5344CB8AC3E}">
        <p14:creationId xmlns:p14="http://schemas.microsoft.com/office/powerpoint/2010/main" val="4100643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96F4BF-6438-49BC-AA2B-695773F22F15}" type="slidenum">
              <a:rPr lang="en-GB" smtClean="0"/>
              <a:t>29</a:t>
            </a:fld>
            <a:endParaRPr lang="en-GB"/>
          </a:p>
        </p:txBody>
      </p:sp>
    </p:spTree>
    <p:extLst>
      <p:ext uri="{BB962C8B-B14F-4D97-AF65-F5344CB8AC3E}">
        <p14:creationId xmlns:p14="http://schemas.microsoft.com/office/powerpoint/2010/main" val="2981631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A6F132D-6D89-42A1-800C-716804FF99D8}"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BA9B5-2C0D-481B-B1E6-7252F8ECEFA8}" type="slidenum">
              <a:rPr lang="en-GB" smtClean="0"/>
              <a:t>‹#›</a:t>
            </a:fld>
            <a:endParaRPr lang="en-GB"/>
          </a:p>
        </p:txBody>
      </p:sp>
    </p:spTree>
    <p:extLst>
      <p:ext uri="{BB962C8B-B14F-4D97-AF65-F5344CB8AC3E}">
        <p14:creationId xmlns:p14="http://schemas.microsoft.com/office/powerpoint/2010/main" val="3236169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A6F132D-6D89-42A1-800C-716804FF99D8}"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BA9B5-2C0D-481B-B1E6-7252F8ECEFA8}" type="slidenum">
              <a:rPr lang="en-GB" smtClean="0"/>
              <a:t>‹#›</a:t>
            </a:fld>
            <a:endParaRPr lang="en-GB"/>
          </a:p>
        </p:txBody>
      </p:sp>
    </p:spTree>
    <p:extLst>
      <p:ext uri="{BB962C8B-B14F-4D97-AF65-F5344CB8AC3E}">
        <p14:creationId xmlns:p14="http://schemas.microsoft.com/office/powerpoint/2010/main" val="1724612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A6F132D-6D89-42A1-800C-716804FF99D8}"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BA9B5-2C0D-481B-B1E6-7252F8ECEFA8}" type="slidenum">
              <a:rPr lang="en-GB" smtClean="0"/>
              <a:t>‹#›</a:t>
            </a:fld>
            <a:endParaRPr lang="en-GB"/>
          </a:p>
        </p:txBody>
      </p:sp>
    </p:spTree>
    <p:extLst>
      <p:ext uri="{BB962C8B-B14F-4D97-AF65-F5344CB8AC3E}">
        <p14:creationId xmlns:p14="http://schemas.microsoft.com/office/powerpoint/2010/main" val="2271135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A6F132D-6D89-42A1-800C-716804FF99D8}"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BA9B5-2C0D-481B-B1E6-7252F8ECEFA8}" type="slidenum">
              <a:rPr lang="en-GB" smtClean="0"/>
              <a:t>‹#›</a:t>
            </a:fld>
            <a:endParaRPr lang="en-GB"/>
          </a:p>
        </p:txBody>
      </p:sp>
    </p:spTree>
    <p:extLst>
      <p:ext uri="{BB962C8B-B14F-4D97-AF65-F5344CB8AC3E}">
        <p14:creationId xmlns:p14="http://schemas.microsoft.com/office/powerpoint/2010/main" val="4178165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A6F132D-6D89-42A1-800C-716804FF99D8}"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BA9B5-2C0D-481B-B1E6-7252F8ECEFA8}" type="slidenum">
              <a:rPr lang="en-GB" smtClean="0"/>
              <a:t>‹#›</a:t>
            </a:fld>
            <a:endParaRPr lang="en-GB"/>
          </a:p>
        </p:txBody>
      </p:sp>
    </p:spTree>
    <p:extLst>
      <p:ext uri="{BB962C8B-B14F-4D97-AF65-F5344CB8AC3E}">
        <p14:creationId xmlns:p14="http://schemas.microsoft.com/office/powerpoint/2010/main" val="1143247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A6F132D-6D89-42A1-800C-716804FF99D8}" type="datetimeFigureOut">
              <a:rPr lang="en-GB" smtClean="0"/>
              <a:t>06/12/2021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EBA9B5-2C0D-481B-B1E6-7252F8ECEFA8}" type="slidenum">
              <a:rPr lang="en-GB" smtClean="0"/>
              <a:t>‹#›</a:t>
            </a:fld>
            <a:endParaRPr lang="en-GB"/>
          </a:p>
        </p:txBody>
      </p:sp>
    </p:spTree>
    <p:extLst>
      <p:ext uri="{BB962C8B-B14F-4D97-AF65-F5344CB8AC3E}">
        <p14:creationId xmlns:p14="http://schemas.microsoft.com/office/powerpoint/2010/main" val="2480862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A6F132D-6D89-42A1-800C-716804FF99D8}" type="datetimeFigureOut">
              <a:rPr lang="en-GB" smtClean="0"/>
              <a:t>06/12/2021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CEBA9B5-2C0D-481B-B1E6-7252F8ECEFA8}" type="slidenum">
              <a:rPr lang="en-GB" smtClean="0"/>
              <a:t>‹#›</a:t>
            </a:fld>
            <a:endParaRPr lang="en-GB"/>
          </a:p>
        </p:txBody>
      </p:sp>
    </p:spTree>
    <p:extLst>
      <p:ext uri="{BB962C8B-B14F-4D97-AF65-F5344CB8AC3E}">
        <p14:creationId xmlns:p14="http://schemas.microsoft.com/office/powerpoint/2010/main" val="1670649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A6F132D-6D89-42A1-800C-716804FF99D8}" type="datetimeFigureOut">
              <a:rPr lang="en-GB" smtClean="0"/>
              <a:t>06/12/2021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CEBA9B5-2C0D-481B-B1E6-7252F8ECEFA8}" type="slidenum">
              <a:rPr lang="en-GB" smtClean="0"/>
              <a:t>‹#›</a:t>
            </a:fld>
            <a:endParaRPr lang="en-GB"/>
          </a:p>
        </p:txBody>
      </p:sp>
    </p:spTree>
    <p:extLst>
      <p:ext uri="{BB962C8B-B14F-4D97-AF65-F5344CB8AC3E}">
        <p14:creationId xmlns:p14="http://schemas.microsoft.com/office/powerpoint/2010/main" val="4113463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6F132D-6D89-42A1-800C-716804FF99D8}" type="datetimeFigureOut">
              <a:rPr lang="en-GB" smtClean="0"/>
              <a:t>06/12/2021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CEBA9B5-2C0D-481B-B1E6-7252F8ECEFA8}" type="slidenum">
              <a:rPr lang="en-GB" smtClean="0"/>
              <a:t>‹#›</a:t>
            </a:fld>
            <a:endParaRPr lang="en-GB"/>
          </a:p>
        </p:txBody>
      </p:sp>
    </p:spTree>
    <p:extLst>
      <p:ext uri="{BB962C8B-B14F-4D97-AF65-F5344CB8AC3E}">
        <p14:creationId xmlns:p14="http://schemas.microsoft.com/office/powerpoint/2010/main" val="1579089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A6F132D-6D89-42A1-800C-716804FF99D8}" type="datetimeFigureOut">
              <a:rPr lang="en-GB" smtClean="0"/>
              <a:t>06/12/2021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EBA9B5-2C0D-481B-B1E6-7252F8ECEFA8}" type="slidenum">
              <a:rPr lang="en-GB" smtClean="0"/>
              <a:t>‹#›</a:t>
            </a:fld>
            <a:endParaRPr lang="en-GB"/>
          </a:p>
        </p:txBody>
      </p:sp>
    </p:spTree>
    <p:extLst>
      <p:ext uri="{BB962C8B-B14F-4D97-AF65-F5344CB8AC3E}">
        <p14:creationId xmlns:p14="http://schemas.microsoft.com/office/powerpoint/2010/main" val="1986086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A6F132D-6D89-42A1-800C-716804FF99D8}" type="datetimeFigureOut">
              <a:rPr lang="en-GB" smtClean="0"/>
              <a:t>06/12/2021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EBA9B5-2C0D-481B-B1E6-7252F8ECEFA8}" type="slidenum">
              <a:rPr lang="en-GB" smtClean="0"/>
              <a:t>‹#›</a:t>
            </a:fld>
            <a:endParaRPr lang="en-GB"/>
          </a:p>
        </p:txBody>
      </p:sp>
    </p:spTree>
    <p:extLst>
      <p:ext uri="{BB962C8B-B14F-4D97-AF65-F5344CB8AC3E}">
        <p14:creationId xmlns:p14="http://schemas.microsoft.com/office/powerpoint/2010/main" val="1108812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6F132D-6D89-42A1-800C-716804FF99D8}" type="datetimeFigureOut">
              <a:rPr lang="en-GB" smtClean="0"/>
              <a:t>06/12/2021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EBA9B5-2C0D-481B-B1E6-7252F8ECEFA8}" type="slidenum">
              <a:rPr lang="en-GB" smtClean="0"/>
              <a:t>‹#›</a:t>
            </a:fld>
            <a:endParaRPr lang="en-GB"/>
          </a:p>
        </p:txBody>
      </p:sp>
    </p:spTree>
    <p:extLst>
      <p:ext uri="{BB962C8B-B14F-4D97-AF65-F5344CB8AC3E}">
        <p14:creationId xmlns:p14="http://schemas.microsoft.com/office/powerpoint/2010/main" val="3243410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cid:image003.jpg@01CDA7A1.F9FF16F0"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cid:image003.jpg@01CDA7A1.F9FF16F0"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60117"/>
            <a:ext cx="9144000" cy="2387600"/>
          </a:xfrm>
        </p:spPr>
        <p:txBody>
          <a:bodyPr>
            <a:normAutofit/>
          </a:bodyPr>
          <a:lstStyle/>
          <a:p>
            <a:r>
              <a:rPr lang="en-GB" dirty="0">
                <a:solidFill>
                  <a:srgbClr val="0000FF"/>
                </a:solidFill>
                <a:latin typeface="Arial" charset="0"/>
              </a:rPr>
              <a:t>WHSSC and the IPFR process</a:t>
            </a:r>
            <a:endParaRPr lang="en-GB" dirty="0"/>
          </a:p>
        </p:txBody>
      </p:sp>
      <p:sp>
        <p:nvSpPr>
          <p:cNvPr id="3" name="Subtitle 2"/>
          <p:cNvSpPr>
            <a:spLocks noGrp="1"/>
          </p:cNvSpPr>
          <p:nvPr>
            <p:ph type="subTitle" idx="1"/>
          </p:nvPr>
        </p:nvSpPr>
        <p:spPr>
          <a:xfrm>
            <a:off x="1524000" y="4051320"/>
            <a:ext cx="9144000" cy="1655762"/>
          </a:xfrm>
        </p:spPr>
        <p:txBody>
          <a:bodyPr/>
          <a:lstStyle/>
          <a:p>
            <a:r>
              <a:rPr lang="en-GB" dirty="0"/>
              <a:t>Iolo Doull</a:t>
            </a:r>
          </a:p>
          <a:p>
            <a:r>
              <a:rPr lang="en-GB" dirty="0"/>
              <a:t>Executive Medical Director WHSS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3544" y="409953"/>
            <a:ext cx="4236535" cy="1223888"/>
          </a:xfrm>
          <a:prstGeom prst="rect">
            <a:avLst/>
          </a:prstGeom>
        </p:spPr>
      </p:pic>
      <p:pic>
        <p:nvPicPr>
          <p:cNvPr id="6" name="Picture 5"/>
          <p:cNvPicPr>
            <a:picLocks noChangeAspect="1"/>
          </p:cNvPicPr>
          <p:nvPr/>
        </p:nvPicPr>
        <p:blipFill>
          <a:blip r:embed="rId3"/>
          <a:stretch>
            <a:fillRect/>
          </a:stretch>
        </p:blipFill>
        <p:spPr>
          <a:xfrm>
            <a:off x="395536" y="6010685"/>
            <a:ext cx="4782736" cy="493013"/>
          </a:xfrm>
          <a:prstGeom prst="rect">
            <a:avLst/>
          </a:prstGeom>
        </p:spPr>
      </p:pic>
    </p:spTree>
    <p:extLst>
      <p:ext uri="{BB962C8B-B14F-4D97-AF65-F5344CB8AC3E}">
        <p14:creationId xmlns:p14="http://schemas.microsoft.com/office/powerpoint/2010/main" val="38832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2495600" y="836712"/>
            <a:ext cx="6882404" cy="857250"/>
          </a:xfrm>
        </p:spPr>
        <p:txBody>
          <a:bodyPr>
            <a:noAutofit/>
          </a:bodyPr>
          <a:lstStyle/>
          <a:p>
            <a:r>
              <a:rPr lang="en-GB" altLang="en-US" sz="3000" dirty="0">
                <a:solidFill>
                  <a:srgbClr val="0000FF"/>
                </a:solidFill>
                <a:latin typeface="Verdana" charset="0"/>
                <a:ea typeface="Verdana" charset="0"/>
                <a:cs typeface="Verdana" charset="0"/>
              </a:rPr>
              <a:t>WHSSC Commissioning Teams</a:t>
            </a:r>
          </a:p>
        </p:txBody>
      </p:sp>
      <p:sp>
        <p:nvSpPr>
          <p:cNvPr id="20482" name="Content Placeholder 2"/>
          <p:cNvSpPr>
            <a:spLocks noGrp="1"/>
          </p:cNvSpPr>
          <p:nvPr>
            <p:ph idx="1"/>
          </p:nvPr>
        </p:nvSpPr>
        <p:spPr>
          <a:xfrm>
            <a:off x="3052759" y="2132856"/>
            <a:ext cx="6478290" cy="3240360"/>
          </a:xfrm>
        </p:spPr>
        <p:txBody>
          <a:bodyPr/>
          <a:lstStyle/>
          <a:p>
            <a:pPr>
              <a:spcBef>
                <a:spcPts val="900"/>
              </a:spcBef>
            </a:pPr>
            <a:r>
              <a:rPr lang="en-GB" altLang="en-US" sz="2400" dirty="0">
                <a:latin typeface="Verdana" charset="0"/>
                <a:ea typeface="Verdana" charset="0"/>
                <a:cs typeface="Verdana" charset="0"/>
              </a:rPr>
              <a:t>Women and Children </a:t>
            </a:r>
          </a:p>
          <a:p>
            <a:pPr>
              <a:spcBef>
                <a:spcPts val="900"/>
              </a:spcBef>
            </a:pPr>
            <a:r>
              <a:rPr lang="en-GB" altLang="en-US" sz="2400" dirty="0">
                <a:latin typeface="Verdana" charset="0"/>
                <a:ea typeface="Verdana" charset="0"/>
                <a:cs typeface="Verdana" charset="0"/>
              </a:rPr>
              <a:t>Cancer and Blood</a:t>
            </a:r>
          </a:p>
          <a:p>
            <a:pPr>
              <a:spcBef>
                <a:spcPts val="900"/>
              </a:spcBef>
            </a:pPr>
            <a:r>
              <a:rPr lang="en-GB" altLang="en-US" sz="2400" dirty="0">
                <a:latin typeface="Verdana" charset="0"/>
                <a:ea typeface="Verdana" charset="0"/>
                <a:cs typeface="Verdana" charset="0"/>
              </a:rPr>
              <a:t>Cardiac</a:t>
            </a:r>
          </a:p>
          <a:p>
            <a:pPr>
              <a:spcBef>
                <a:spcPts val="900"/>
              </a:spcBef>
            </a:pPr>
            <a:r>
              <a:rPr lang="en-GB" altLang="en-US" sz="2400" dirty="0">
                <a:latin typeface="Verdana" charset="0"/>
                <a:ea typeface="Verdana" charset="0"/>
                <a:cs typeface="Verdana" charset="0"/>
              </a:rPr>
              <a:t>Mental Health </a:t>
            </a:r>
          </a:p>
          <a:p>
            <a:pPr>
              <a:spcBef>
                <a:spcPts val="900"/>
              </a:spcBef>
            </a:pPr>
            <a:r>
              <a:rPr lang="en-GB" altLang="en-US" sz="2400" dirty="0">
                <a:latin typeface="Verdana" charset="0"/>
                <a:ea typeface="Verdana" charset="0"/>
                <a:cs typeface="Verdana" charset="0"/>
              </a:rPr>
              <a:t>Neurosciences and chronic conditions</a:t>
            </a:r>
          </a:p>
          <a:p>
            <a:pPr>
              <a:spcBef>
                <a:spcPts val="900"/>
              </a:spcBef>
            </a:pPr>
            <a:r>
              <a:rPr lang="en-GB" altLang="en-US" sz="2400" dirty="0">
                <a:latin typeface="Verdana" charset="0"/>
                <a:ea typeface="Verdana" charset="0"/>
                <a:cs typeface="Verdana" charset="0"/>
              </a:rPr>
              <a:t>Renal Network</a:t>
            </a:r>
          </a:p>
          <a:p>
            <a:pPr>
              <a:buFont typeface="Arial" charset="0"/>
              <a:buNone/>
            </a:pPr>
            <a:endParaRPr lang="en-US" altLang="en-US" dirty="0">
              <a:ea typeface="ＭＳ Ｐゴシック" charset="-128"/>
            </a:endParaRPr>
          </a:p>
        </p:txBody>
      </p:sp>
    </p:spTree>
    <p:extLst>
      <p:ext uri="{BB962C8B-B14F-4D97-AF65-F5344CB8AC3E}">
        <p14:creationId xmlns:p14="http://schemas.microsoft.com/office/powerpoint/2010/main" val="1663347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2C950-E319-AB48-B806-5CD368C25913}"/>
              </a:ext>
            </a:extLst>
          </p:cNvPr>
          <p:cNvSpPr>
            <a:spLocks noGrp="1"/>
          </p:cNvSpPr>
          <p:nvPr>
            <p:ph type="title"/>
          </p:nvPr>
        </p:nvSpPr>
        <p:spPr/>
        <p:txBody>
          <a:bodyPr/>
          <a:lstStyle/>
          <a:p>
            <a:r>
              <a:rPr lang="en-GB" dirty="0">
                <a:solidFill>
                  <a:srgbClr val="0000FF"/>
                </a:solidFill>
              </a:rPr>
              <a:t>Mental Health and Vulnerable Groups</a:t>
            </a:r>
          </a:p>
        </p:txBody>
      </p:sp>
      <p:sp>
        <p:nvSpPr>
          <p:cNvPr id="3" name="Content Placeholder 2">
            <a:extLst>
              <a:ext uri="{FF2B5EF4-FFF2-40B4-BE49-F238E27FC236}">
                <a16:creationId xmlns:a16="http://schemas.microsoft.com/office/drawing/2014/main" id="{81EF5B96-B024-7C44-BC7B-772B1DB396D9}"/>
              </a:ext>
            </a:extLst>
          </p:cNvPr>
          <p:cNvSpPr>
            <a:spLocks noGrp="1"/>
          </p:cNvSpPr>
          <p:nvPr>
            <p:ph idx="1"/>
          </p:nvPr>
        </p:nvSpPr>
        <p:spPr/>
        <p:txBody>
          <a:bodyPr>
            <a:normAutofit fontScale="85000" lnSpcReduction="20000"/>
          </a:bodyPr>
          <a:lstStyle/>
          <a:p>
            <a:r>
              <a:rPr lang="en-GB" dirty="0"/>
              <a:t>High Security Psychiatric Services</a:t>
            </a:r>
          </a:p>
          <a:p>
            <a:r>
              <a:rPr lang="en-GB" dirty="0"/>
              <a:t>Medium Secure Psychiatric Services</a:t>
            </a:r>
          </a:p>
          <a:p>
            <a:r>
              <a:rPr lang="en-GB" dirty="0"/>
              <a:t>Traumatic Stress Wales</a:t>
            </a:r>
          </a:p>
          <a:p>
            <a:r>
              <a:rPr lang="en-GB" i="1" dirty="0"/>
              <a:t>Gender Identity Services for Adults </a:t>
            </a:r>
            <a:endParaRPr lang="en-GB" dirty="0"/>
          </a:p>
          <a:p>
            <a:r>
              <a:rPr lang="en-GB" i="1" dirty="0"/>
              <a:t>Gender Identity Development Service for Children and Young People</a:t>
            </a:r>
            <a:endParaRPr lang="en-GB" dirty="0"/>
          </a:p>
          <a:p>
            <a:r>
              <a:rPr lang="en-GB" dirty="0"/>
              <a:t>Specialised Eating Disorder Services (Tier 4)</a:t>
            </a:r>
          </a:p>
          <a:p>
            <a:r>
              <a:rPr lang="en-GB" dirty="0"/>
              <a:t>Mental Health Services for Deaf People (Tier 4)</a:t>
            </a:r>
          </a:p>
          <a:p>
            <a:r>
              <a:rPr lang="en-GB" dirty="0"/>
              <a:t>Specialised Perinatal Services</a:t>
            </a:r>
          </a:p>
          <a:p>
            <a:r>
              <a:rPr lang="en-GB" dirty="0"/>
              <a:t>CAMHS (Child and Adolescent Mental Health Services) Tier 4</a:t>
            </a:r>
          </a:p>
          <a:p>
            <a:r>
              <a:rPr lang="en-GB" dirty="0"/>
              <a:t>Forensic Adolescent Consultation and Treatment Service (FACTS)</a:t>
            </a:r>
            <a:br>
              <a:rPr lang="en-GB" dirty="0"/>
            </a:br>
            <a:endParaRPr lang="en-GB" dirty="0"/>
          </a:p>
        </p:txBody>
      </p:sp>
    </p:spTree>
    <p:extLst>
      <p:ext uri="{BB962C8B-B14F-4D97-AF65-F5344CB8AC3E}">
        <p14:creationId xmlns:p14="http://schemas.microsoft.com/office/powerpoint/2010/main" val="3283647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99858-D651-9440-AEEF-B6E3AACDA1D1}"/>
              </a:ext>
            </a:extLst>
          </p:cNvPr>
          <p:cNvSpPr>
            <a:spLocks noGrp="1"/>
          </p:cNvSpPr>
          <p:nvPr>
            <p:ph type="title"/>
          </p:nvPr>
        </p:nvSpPr>
        <p:spPr/>
        <p:txBody>
          <a:bodyPr/>
          <a:lstStyle/>
          <a:p>
            <a:r>
              <a:rPr lang="en-GB" dirty="0">
                <a:solidFill>
                  <a:srgbClr val="0000FF"/>
                </a:solidFill>
              </a:rPr>
              <a:t>Cancer and Blood</a:t>
            </a:r>
          </a:p>
        </p:txBody>
      </p:sp>
      <p:sp>
        <p:nvSpPr>
          <p:cNvPr id="3" name="Content Placeholder 2">
            <a:extLst>
              <a:ext uri="{FF2B5EF4-FFF2-40B4-BE49-F238E27FC236}">
                <a16:creationId xmlns:a16="http://schemas.microsoft.com/office/drawing/2014/main" id="{3D2D1D88-ABA1-1E4B-B9AE-B83CE2238DA1}"/>
              </a:ext>
            </a:extLst>
          </p:cNvPr>
          <p:cNvSpPr>
            <a:spLocks noGrp="1"/>
          </p:cNvSpPr>
          <p:nvPr>
            <p:ph idx="1"/>
          </p:nvPr>
        </p:nvSpPr>
        <p:spPr/>
        <p:txBody>
          <a:bodyPr>
            <a:normAutofit fontScale="85000" lnSpcReduction="20000"/>
          </a:bodyPr>
          <a:lstStyle/>
          <a:p>
            <a:r>
              <a:rPr lang="en-GB" dirty="0"/>
              <a:t>PET scanning</a:t>
            </a:r>
          </a:p>
          <a:p>
            <a:r>
              <a:rPr lang="en-GB" dirty="0"/>
              <a:t>All Wales Lymphoma Panel</a:t>
            </a:r>
          </a:p>
          <a:p>
            <a:r>
              <a:rPr lang="en-GB" dirty="0"/>
              <a:t>Specialist services for Sarcoma</a:t>
            </a:r>
          </a:p>
          <a:p>
            <a:r>
              <a:rPr lang="en-GB" dirty="0"/>
              <a:t>Haematopoietic Stem Cell Transplantation (BMT) </a:t>
            </a:r>
          </a:p>
          <a:p>
            <a:r>
              <a:rPr lang="en-GB" dirty="0"/>
              <a:t>CAR-T therapy for lymphoma and acute lymphoblastic leukaemia</a:t>
            </a:r>
          </a:p>
          <a:p>
            <a:r>
              <a:rPr lang="en-GB" dirty="0"/>
              <a:t>Thoracic surgery</a:t>
            </a:r>
          </a:p>
          <a:p>
            <a:r>
              <a:rPr lang="en-GB" dirty="0"/>
              <a:t>Hepatobiliary cancer surgery</a:t>
            </a:r>
          </a:p>
          <a:p>
            <a:r>
              <a:rPr lang="en-GB" dirty="0"/>
              <a:t>Brachytherapy (prostate and gynaecological cancers)</a:t>
            </a:r>
          </a:p>
          <a:p>
            <a:r>
              <a:rPr lang="en-GB" dirty="0"/>
              <a:t>Proton Beam Therapy</a:t>
            </a:r>
          </a:p>
          <a:p>
            <a:r>
              <a:rPr lang="en-GB" dirty="0"/>
              <a:t>Stereotactic Ablative Body Radiotherapy</a:t>
            </a:r>
          </a:p>
          <a:p>
            <a:r>
              <a:rPr lang="en-GB" dirty="0"/>
              <a:t>Specialist service for Neuroendocrine Tumours</a:t>
            </a:r>
          </a:p>
          <a:p>
            <a:endParaRPr lang="en-GB" dirty="0"/>
          </a:p>
        </p:txBody>
      </p:sp>
    </p:spTree>
    <p:extLst>
      <p:ext uri="{BB962C8B-B14F-4D97-AF65-F5344CB8AC3E}">
        <p14:creationId xmlns:p14="http://schemas.microsoft.com/office/powerpoint/2010/main" val="1476875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13F1C-48D0-7146-8C9E-E5AF65611B59}"/>
              </a:ext>
            </a:extLst>
          </p:cNvPr>
          <p:cNvSpPr>
            <a:spLocks noGrp="1"/>
          </p:cNvSpPr>
          <p:nvPr>
            <p:ph type="title"/>
          </p:nvPr>
        </p:nvSpPr>
        <p:spPr/>
        <p:txBody>
          <a:bodyPr/>
          <a:lstStyle/>
          <a:p>
            <a:r>
              <a:rPr lang="en-GB" dirty="0">
                <a:solidFill>
                  <a:srgbClr val="0000FF"/>
                </a:solidFill>
              </a:rPr>
              <a:t>Cancer and Blood</a:t>
            </a:r>
          </a:p>
        </p:txBody>
      </p:sp>
      <p:sp>
        <p:nvSpPr>
          <p:cNvPr id="3" name="Content Placeholder 2">
            <a:extLst>
              <a:ext uri="{FF2B5EF4-FFF2-40B4-BE49-F238E27FC236}">
                <a16:creationId xmlns:a16="http://schemas.microsoft.com/office/drawing/2014/main" id="{519F3B74-47E6-0044-B8A0-0D697B21E605}"/>
              </a:ext>
            </a:extLst>
          </p:cNvPr>
          <p:cNvSpPr>
            <a:spLocks noGrp="1"/>
          </p:cNvSpPr>
          <p:nvPr>
            <p:ph idx="1"/>
          </p:nvPr>
        </p:nvSpPr>
        <p:spPr/>
        <p:txBody>
          <a:bodyPr>
            <a:normAutofit/>
          </a:bodyPr>
          <a:lstStyle/>
          <a:p>
            <a:r>
              <a:rPr lang="en-GB" dirty="0"/>
              <a:t>All Wales Medical Genomics Service</a:t>
            </a:r>
          </a:p>
          <a:p>
            <a:r>
              <a:rPr lang="en-GB" dirty="0"/>
              <a:t>Burns and Plastics</a:t>
            </a:r>
          </a:p>
          <a:p>
            <a:r>
              <a:rPr lang="en-GB" dirty="0"/>
              <a:t>Inherited Bleeding Disorders</a:t>
            </a:r>
          </a:p>
          <a:p>
            <a:r>
              <a:rPr lang="en-GB" dirty="0"/>
              <a:t>Welsh Blood Service</a:t>
            </a:r>
          </a:p>
          <a:p>
            <a:r>
              <a:rPr lang="en-GB" dirty="0"/>
              <a:t>Hereditary Anaemias specialist service</a:t>
            </a:r>
          </a:p>
          <a:p>
            <a:r>
              <a:rPr lang="en-GB" dirty="0"/>
              <a:t>ECMO</a:t>
            </a:r>
          </a:p>
          <a:p>
            <a:r>
              <a:rPr lang="en-GB" dirty="0"/>
              <a:t>Long Term Ventilation</a:t>
            </a:r>
          </a:p>
          <a:p>
            <a:r>
              <a:rPr lang="en-GB" dirty="0"/>
              <a:t>Immunology</a:t>
            </a:r>
          </a:p>
          <a:p>
            <a:endParaRPr lang="en-GB" dirty="0"/>
          </a:p>
        </p:txBody>
      </p:sp>
    </p:spTree>
    <p:extLst>
      <p:ext uri="{BB962C8B-B14F-4D97-AF65-F5344CB8AC3E}">
        <p14:creationId xmlns:p14="http://schemas.microsoft.com/office/powerpoint/2010/main" val="189475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6DFD2-8F36-A049-8B80-834E61193F6D}"/>
              </a:ext>
            </a:extLst>
          </p:cNvPr>
          <p:cNvSpPr>
            <a:spLocks noGrp="1"/>
          </p:cNvSpPr>
          <p:nvPr>
            <p:ph type="title"/>
          </p:nvPr>
        </p:nvSpPr>
        <p:spPr/>
        <p:txBody>
          <a:bodyPr>
            <a:normAutofit/>
          </a:bodyPr>
          <a:lstStyle/>
          <a:p>
            <a:r>
              <a:rPr lang="en-GB" b="1" dirty="0">
                <a:solidFill>
                  <a:srgbClr val="0000FF"/>
                </a:solidFill>
              </a:rPr>
              <a:t>Horizon scanning and prioritisation of </a:t>
            </a:r>
            <a:r>
              <a:rPr lang="en-GB" b="1" u="sng" dirty="0">
                <a:solidFill>
                  <a:srgbClr val="0000FF"/>
                </a:solidFill>
              </a:rPr>
              <a:t>new</a:t>
            </a:r>
            <a:r>
              <a:rPr lang="en-GB" b="1" dirty="0">
                <a:solidFill>
                  <a:srgbClr val="0000FF"/>
                </a:solidFill>
              </a:rPr>
              <a:t> interventions</a:t>
            </a:r>
            <a:endParaRPr lang="en-GB" dirty="0"/>
          </a:p>
        </p:txBody>
      </p:sp>
      <p:sp>
        <p:nvSpPr>
          <p:cNvPr id="3" name="Content Placeholder 2"/>
          <p:cNvSpPr>
            <a:spLocks noGrp="1"/>
          </p:cNvSpPr>
          <p:nvPr>
            <p:ph idx="1"/>
          </p:nvPr>
        </p:nvSpPr>
        <p:spPr>
          <a:xfrm>
            <a:off x="838199" y="1689100"/>
            <a:ext cx="10704443" cy="4667250"/>
          </a:xfrm>
        </p:spPr>
        <p:txBody>
          <a:bodyPr>
            <a:noAutofit/>
          </a:bodyPr>
          <a:lstStyle/>
          <a:p>
            <a:pPr marL="0" indent="0">
              <a:buNone/>
            </a:pPr>
            <a:r>
              <a:rPr lang="en-GB" dirty="0"/>
              <a:t>NHS Wales and WHSSC must ensure that new investment decisions are:</a:t>
            </a:r>
          </a:p>
          <a:p>
            <a:pPr marL="0" indent="0">
              <a:buNone/>
            </a:pPr>
            <a:r>
              <a:rPr lang="en-GB" dirty="0"/>
              <a:t>	affordable and offer value for money</a:t>
            </a:r>
          </a:p>
          <a:p>
            <a:pPr marL="0" indent="0">
              <a:buNone/>
            </a:pPr>
            <a:r>
              <a:rPr lang="en-GB" dirty="0"/>
              <a:t>	supported by convincing evidence of safety and effectiveness</a:t>
            </a:r>
          </a:p>
          <a:p>
            <a:pPr marL="0" indent="0">
              <a:buNone/>
            </a:pPr>
            <a:r>
              <a:rPr lang="en-GB" dirty="0"/>
              <a:t>	made using a process that is consistent and transparent</a:t>
            </a:r>
          </a:p>
          <a:p>
            <a:pPr>
              <a:buNone/>
            </a:pPr>
            <a:r>
              <a:rPr lang="en-GB" dirty="0"/>
              <a:t>This requires the dual processes of </a:t>
            </a:r>
            <a:r>
              <a:rPr lang="en-GB" i="1" dirty="0"/>
              <a:t>horizon scanning</a:t>
            </a:r>
            <a:r>
              <a:rPr lang="en-GB" dirty="0"/>
              <a:t> and </a:t>
            </a:r>
            <a:r>
              <a:rPr lang="en-GB" i="1" dirty="0"/>
              <a:t>prioritisation</a:t>
            </a:r>
          </a:p>
          <a:p>
            <a:pPr lvl="1"/>
            <a:r>
              <a:rPr lang="en-GB" dirty="0"/>
              <a:t>Horizon scanning identifies new interventions</a:t>
            </a:r>
          </a:p>
          <a:p>
            <a:pPr lvl="1"/>
            <a:r>
              <a:rPr lang="en-GB" dirty="0"/>
              <a:t>Prioritisation allows them to be ‘scored’ and ranked in terms of clinical and cost effectiveness and other key criteria</a:t>
            </a:r>
          </a:p>
          <a:p>
            <a:pPr lvl="1"/>
            <a:r>
              <a:rPr lang="en-GB" dirty="0"/>
              <a:t>This information when combined with information around demands underpins the development of the Integrated Commissioning Plan (ICP)</a:t>
            </a:r>
          </a:p>
        </p:txBody>
      </p:sp>
      <p:sp>
        <p:nvSpPr>
          <p:cNvPr id="4" name="Slide Number Placeholder 3"/>
          <p:cNvSpPr>
            <a:spLocks noGrp="1"/>
          </p:cNvSpPr>
          <p:nvPr>
            <p:ph type="sldNum" sz="quarter" idx="4294967295"/>
          </p:nvPr>
        </p:nvSpPr>
        <p:spPr>
          <a:xfrm>
            <a:off x="0" y="6356350"/>
            <a:ext cx="4114800" cy="365125"/>
          </a:xfrm>
        </p:spPr>
        <p:txBody>
          <a:bodyPr/>
          <a:lstStyle/>
          <a:p>
            <a:pPr>
              <a:defRPr/>
            </a:pPr>
            <a:fld id="{E5836151-3AEB-44A5-9676-487AFA2C15A1}" type="slidenum">
              <a:rPr lang="en-GB" altLang="en-US" smtClean="0"/>
              <a:pPr>
                <a:defRPr/>
              </a:pPr>
              <a:t>14</a:t>
            </a:fld>
            <a:endParaRPr lang="en-GB" altLang="en-US"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52B28-CD7D-B94B-B9F9-D338C42E3849}"/>
              </a:ext>
            </a:extLst>
          </p:cNvPr>
          <p:cNvSpPr>
            <a:spLocks noGrp="1"/>
          </p:cNvSpPr>
          <p:nvPr>
            <p:ph type="title"/>
          </p:nvPr>
        </p:nvSpPr>
        <p:spPr/>
        <p:txBody>
          <a:bodyPr/>
          <a:lstStyle/>
          <a:p>
            <a:r>
              <a:rPr lang="en-GB" b="1" dirty="0">
                <a:solidFill>
                  <a:srgbClr val="0000FF"/>
                </a:solidFill>
              </a:rPr>
              <a:t>Horizon scanning</a:t>
            </a:r>
            <a:endParaRPr lang="en-GB" dirty="0"/>
          </a:p>
        </p:txBody>
      </p:sp>
      <p:sp>
        <p:nvSpPr>
          <p:cNvPr id="3" name="Content Placeholder 2"/>
          <p:cNvSpPr>
            <a:spLocks noGrp="1"/>
          </p:cNvSpPr>
          <p:nvPr>
            <p:ph idx="1"/>
          </p:nvPr>
        </p:nvSpPr>
        <p:spPr/>
        <p:txBody>
          <a:bodyPr>
            <a:normAutofit/>
          </a:bodyPr>
          <a:lstStyle/>
          <a:p>
            <a:pPr marL="0" indent="0">
              <a:buNone/>
            </a:pPr>
            <a:r>
              <a:rPr lang="en-GB" sz="2400" dirty="0"/>
              <a:t>Horizon scanning requires a systematic examination of all relevant information sources in order to identify new and emerging technologies, including:</a:t>
            </a:r>
            <a:endParaRPr lang="en-GB" sz="2400" b="1" dirty="0"/>
          </a:p>
          <a:p>
            <a:r>
              <a:rPr lang="en-GB" sz="2200" dirty="0"/>
              <a:t>NHS England policy propositions</a:t>
            </a:r>
          </a:p>
          <a:p>
            <a:r>
              <a:rPr lang="en-GB" sz="2200" dirty="0"/>
              <a:t>AWTTC horizon scanning</a:t>
            </a:r>
          </a:p>
          <a:p>
            <a:pPr lvl="0"/>
            <a:r>
              <a:rPr lang="en-GB" sz="2200" dirty="0"/>
              <a:t>IPFR - provides early indications of clinical demand for new treatments</a:t>
            </a:r>
          </a:p>
          <a:p>
            <a:pPr lvl="0"/>
            <a:r>
              <a:rPr lang="en-GB" sz="2200" dirty="0"/>
              <a:t>Provider Health Boards and Trusts</a:t>
            </a:r>
          </a:p>
          <a:p>
            <a:pPr lvl="0"/>
            <a:r>
              <a:rPr lang="en-GB" sz="2200" dirty="0"/>
              <a:t>WHSSC Commissioning Teams</a:t>
            </a:r>
          </a:p>
          <a:p>
            <a:pPr lvl="0"/>
            <a:r>
              <a:rPr lang="en-GB" sz="2200" dirty="0"/>
              <a:t>Clinicians with a special interest in a clinical condition</a:t>
            </a:r>
          </a:p>
          <a:p>
            <a:r>
              <a:rPr lang="en-GB" sz="2200" dirty="0"/>
              <a:t>Welsh Government strategic priorities</a:t>
            </a:r>
            <a:endParaRPr lang="en-GB" sz="2000" dirty="0"/>
          </a:p>
          <a:p>
            <a:r>
              <a:rPr lang="en-GB" sz="2200" dirty="0">
                <a:solidFill>
                  <a:srgbClr val="FF0000"/>
                </a:solidFill>
              </a:rPr>
              <a:t>NICE HST and TA guidance and AWMSG guidance are mandatory</a:t>
            </a:r>
            <a:endParaRPr lang="en-GB" sz="2000" dirty="0"/>
          </a:p>
          <a:p>
            <a:pPr lvl="0"/>
            <a:endParaRPr lang="en-GB" sz="2000" dirty="0"/>
          </a:p>
        </p:txBody>
      </p:sp>
      <p:sp>
        <p:nvSpPr>
          <p:cNvPr id="4" name="Slide Number Placeholder 3"/>
          <p:cNvSpPr>
            <a:spLocks noGrp="1"/>
          </p:cNvSpPr>
          <p:nvPr>
            <p:ph type="sldNum" sz="quarter" idx="12"/>
          </p:nvPr>
        </p:nvSpPr>
        <p:spPr/>
        <p:txBody>
          <a:bodyPr/>
          <a:lstStyle/>
          <a:p>
            <a:pPr>
              <a:defRPr/>
            </a:pPr>
            <a:fld id="{E5836151-3AEB-44A5-9676-487AFA2C15A1}" type="slidenum">
              <a:rPr lang="en-GB" altLang="en-US" smtClean="0"/>
              <a:pPr>
                <a:defRPr/>
              </a:pPr>
              <a:t>15</a:t>
            </a:fld>
            <a:endParaRPr lang="en-GB" altLang="en-US" dirty="0"/>
          </a:p>
        </p:txBody>
      </p:sp>
      <p:sp>
        <p:nvSpPr>
          <p:cNvPr id="6" name="Rectangle 2"/>
          <p:cNvSpPr txBox="1">
            <a:spLocks noChangeArrowheads="1"/>
          </p:cNvSpPr>
          <p:nvPr/>
        </p:nvSpPr>
        <p:spPr bwMode="auto">
          <a:xfrm>
            <a:off x="2063552" y="476672"/>
            <a:ext cx="8229600" cy="5760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defTabSz="914377">
              <a:defRPr/>
            </a:pPr>
            <a:endParaRPr lang="en-GB" sz="3200" b="1" dirty="0">
              <a:solidFill>
                <a:srgbClr val="0000FF"/>
              </a:solidFill>
              <a:latin typeface="+mj-lt"/>
              <a:ea typeface="+mj-ea"/>
              <a:cs typeface="+mj-cs"/>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C2BF3EB-2C88-C840-A7AD-B3C41388D812}"/>
              </a:ext>
            </a:extLst>
          </p:cNvPr>
          <p:cNvSpPr>
            <a:spLocks noGrp="1"/>
          </p:cNvSpPr>
          <p:nvPr>
            <p:ph type="title"/>
          </p:nvPr>
        </p:nvSpPr>
        <p:spPr/>
        <p:txBody>
          <a:bodyPr/>
          <a:lstStyle/>
          <a:p>
            <a:r>
              <a:rPr lang="en-GB" b="1" dirty="0">
                <a:solidFill>
                  <a:srgbClr val="0000FF"/>
                </a:solidFill>
              </a:rPr>
              <a:t>WHSSC Prioritisation Process</a:t>
            </a:r>
            <a:endParaRPr lang="en-GB" dirty="0"/>
          </a:p>
        </p:txBody>
      </p:sp>
      <p:sp>
        <p:nvSpPr>
          <p:cNvPr id="3" name="Content Placeholder 2"/>
          <p:cNvSpPr>
            <a:spLocks noGrp="1"/>
          </p:cNvSpPr>
          <p:nvPr>
            <p:ph idx="1"/>
          </p:nvPr>
        </p:nvSpPr>
        <p:spPr/>
        <p:txBody>
          <a:bodyPr/>
          <a:lstStyle/>
          <a:p>
            <a:r>
              <a:rPr lang="en-GB" sz="2700" dirty="0"/>
              <a:t>Process originally described in All Wales Prioritisation Framework (2011)</a:t>
            </a:r>
          </a:p>
          <a:p>
            <a:r>
              <a:rPr lang="en-GB" sz="2700" dirty="0"/>
              <a:t>WHSSC Prioritisation Panel established in 2016</a:t>
            </a:r>
          </a:p>
          <a:p>
            <a:r>
              <a:rPr lang="en-GB" sz="2700" dirty="0"/>
              <a:t>Broad expertise – Medical, Nursing, HB, Public Health, Lay, Ethics, Legal, Equalities, Finance, Health Economics</a:t>
            </a:r>
          </a:p>
          <a:p>
            <a:r>
              <a:rPr lang="en-GB" sz="2700" dirty="0"/>
              <a:t>Open and transparent process – clear methodology, minutes available and results published in our ICP</a:t>
            </a:r>
          </a:p>
          <a:p>
            <a:r>
              <a:rPr lang="en-GB" sz="2700" dirty="0"/>
              <a:t>Process unique to NHS Wales – commended by Welsh Government and Joint Committee</a:t>
            </a:r>
          </a:p>
        </p:txBody>
      </p:sp>
      <p:sp>
        <p:nvSpPr>
          <p:cNvPr id="2" name="Slide Number Placeholder 1"/>
          <p:cNvSpPr>
            <a:spLocks noGrp="1"/>
          </p:cNvSpPr>
          <p:nvPr>
            <p:ph type="sldNum" sz="quarter" idx="12"/>
          </p:nvPr>
        </p:nvSpPr>
        <p:spPr/>
        <p:txBody>
          <a:bodyPr/>
          <a:lstStyle/>
          <a:p>
            <a:pPr>
              <a:defRPr/>
            </a:pPr>
            <a:fld id="{C4F35FAF-FA22-47D1-9B69-097CEB99B27C}" type="slidenum">
              <a:rPr lang="en-GB" smtClean="0"/>
              <a:pPr>
                <a:defRPr/>
              </a:pPr>
              <a:t>16</a:t>
            </a:fld>
            <a:endParaRPr lang="en-GB" dirty="0"/>
          </a:p>
        </p:txBody>
      </p:sp>
      <p:sp>
        <p:nvSpPr>
          <p:cNvPr id="5" name="Rectangle 2"/>
          <p:cNvSpPr txBox="1">
            <a:spLocks noChangeArrowheads="1"/>
          </p:cNvSpPr>
          <p:nvPr/>
        </p:nvSpPr>
        <p:spPr bwMode="auto">
          <a:xfrm>
            <a:off x="1991544" y="476672"/>
            <a:ext cx="8229600" cy="6480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defTabSz="914377">
              <a:defRPr/>
            </a:pPr>
            <a:endParaRPr lang="en-GB" sz="3200" b="1" dirty="0">
              <a:solidFill>
                <a:srgbClr val="0000FF"/>
              </a:solidFill>
              <a:latin typeface="+mj-lt"/>
              <a:ea typeface="+mj-ea"/>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2F6888C-AF57-5E46-9F8D-1959CD6C820E}"/>
              </a:ext>
            </a:extLst>
          </p:cNvPr>
          <p:cNvSpPr>
            <a:spLocks noGrp="1"/>
          </p:cNvSpPr>
          <p:nvPr>
            <p:ph type="title"/>
          </p:nvPr>
        </p:nvSpPr>
        <p:spPr/>
        <p:txBody>
          <a:bodyPr/>
          <a:lstStyle/>
          <a:p>
            <a:r>
              <a:rPr lang="en-GB" b="1" dirty="0">
                <a:solidFill>
                  <a:srgbClr val="0000FF"/>
                </a:solidFill>
              </a:rPr>
              <a:t>Prioritisation – assessment and scoring </a:t>
            </a:r>
            <a:endParaRPr lang="en-GB" dirty="0"/>
          </a:p>
        </p:txBody>
      </p:sp>
      <p:sp>
        <p:nvSpPr>
          <p:cNvPr id="3" name="Content Placeholder 2"/>
          <p:cNvSpPr>
            <a:spLocks noGrp="1"/>
          </p:cNvSpPr>
          <p:nvPr>
            <p:ph idx="1"/>
          </p:nvPr>
        </p:nvSpPr>
        <p:spPr/>
        <p:txBody>
          <a:bodyPr>
            <a:normAutofit/>
          </a:bodyPr>
          <a:lstStyle/>
          <a:p>
            <a:pPr marL="0" indent="0">
              <a:buNone/>
            </a:pPr>
            <a:r>
              <a:rPr lang="en-GB" dirty="0"/>
              <a:t>Each intervention is supported by a package of information including a full evidence review – presented to the panel</a:t>
            </a:r>
          </a:p>
          <a:p>
            <a:pPr marL="0" indent="0">
              <a:buNone/>
            </a:pPr>
            <a:r>
              <a:rPr lang="en-GB" dirty="0"/>
              <a:t>Interventions are ‘scored’ against the following six criteria:</a:t>
            </a:r>
          </a:p>
          <a:p>
            <a:pPr lvl="1"/>
            <a:r>
              <a:rPr lang="en-GB" sz="2800" dirty="0"/>
              <a:t>Quality and strength of the evidence of clinical effectiveness</a:t>
            </a:r>
          </a:p>
          <a:p>
            <a:pPr lvl="1"/>
            <a:r>
              <a:rPr lang="en-GB" sz="2800" dirty="0"/>
              <a:t>Patient benefit (clinical impact)</a:t>
            </a:r>
          </a:p>
          <a:p>
            <a:pPr lvl="1"/>
            <a:r>
              <a:rPr lang="en-GB" sz="2800" dirty="0"/>
              <a:t>Potential for improving/reducing inequalities of access</a:t>
            </a:r>
          </a:p>
          <a:p>
            <a:pPr lvl="1"/>
            <a:r>
              <a:rPr lang="en-GB" sz="2800" dirty="0"/>
              <a:t>Economic assessment</a:t>
            </a:r>
          </a:p>
          <a:p>
            <a:pPr lvl="1"/>
            <a:r>
              <a:rPr lang="en-GB" sz="2800" dirty="0"/>
              <a:t>Burden of disease – nature (severity) of the condition</a:t>
            </a:r>
          </a:p>
          <a:p>
            <a:pPr lvl="1"/>
            <a:r>
              <a:rPr lang="en-GB" sz="2800" dirty="0"/>
              <a:t>Burden of disease – population impact</a:t>
            </a:r>
          </a:p>
        </p:txBody>
      </p:sp>
      <p:sp>
        <p:nvSpPr>
          <p:cNvPr id="2" name="Slide Number Placeholder 1"/>
          <p:cNvSpPr>
            <a:spLocks noGrp="1"/>
          </p:cNvSpPr>
          <p:nvPr>
            <p:ph type="sldNum" sz="quarter" idx="12"/>
          </p:nvPr>
        </p:nvSpPr>
        <p:spPr/>
        <p:txBody>
          <a:bodyPr/>
          <a:lstStyle/>
          <a:p>
            <a:pPr>
              <a:defRPr/>
            </a:pPr>
            <a:fld id="{C4F35FAF-FA22-47D1-9B69-097CEB99B27C}" type="slidenum">
              <a:rPr lang="en-GB" smtClean="0"/>
              <a:pPr>
                <a:defRPr/>
              </a:pPr>
              <a:t>17</a:t>
            </a:fld>
            <a:endParaRPr lang="en-GB" dirty="0"/>
          </a:p>
        </p:txBody>
      </p:sp>
      <p:sp>
        <p:nvSpPr>
          <p:cNvPr id="5" name="Rectangle 2"/>
          <p:cNvSpPr txBox="1">
            <a:spLocks noChangeArrowheads="1"/>
          </p:cNvSpPr>
          <p:nvPr/>
        </p:nvSpPr>
        <p:spPr bwMode="auto">
          <a:xfrm>
            <a:off x="1981200" y="332656"/>
            <a:ext cx="8229600" cy="64298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defTabSz="914377">
              <a:defRPr/>
            </a:pPr>
            <a:endParaRPr lang="en-GB" sz="3200" b="1" dirty="0">
              <a:solidFill>
                <a:srgbClr val="0000FF"/>
              </a:solidFill>
              <a:latin typeface="+mj-lt"/>
              <a:ea typeface="+mj-ea"/>
              <a:cs typeface="+mj-cs"/>
            </a:endParaRPr>
          </a:p>
        </p:txBody>
      </p:sp>
    </p:spTree>
    <p:extLst>
      <p:ext uri="{BB962C8B-B14F-4D97-AF65-F5344CB8AC3E}">
        <p14:creationId xmlns:p14="http://schemas.microsoft.com/office/powerpoint/2010/main" val="2138224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t>
            </a:r>
            <a:r>
              <a:rPr lang="en-GB" b="1" dirty="0"/>
              <a:t>CIAG PROCESS </a:t>
            </a:r>
          </a:p>
        </p:txBody>
      </p:sp>
      <p:pic>
        <p:nvPicPr>
          <p:cNvPr id="4" name="Picture 3" descr="WHSSCoutline"/>
          <p:cNvPicPr/>
          <p:nvPr/>
        </p:nvPicPr>
        <p:blipFill>
          <a:blip r:embed="rId2" r:link="rId3" cstate="print"/>
          <a:srcRect/>
          <a:stretch>
            <a:fillRect/>
          </a:stretch>
        </p:blipFill>
        <p:spPr bwMode="auto">
          <a:xfrm>
            <a:off x="230678" y="404018"/>
            <a:ext cx="4381500" cy="1247775"/>
          </a:xfrm>
          <a:prstGeom prst="rect">
            <a:avLst/>
          </a:prstGeom>
          <a:noFill/>
          <a:ln w="9525">
            <a:noFill/>
            <a:miter lim="800000"/>
            <a:headEnd/>
            <a:tailEnd/>
          </a:ln>
        </p:spPr>
      </p:pic>
      <p:sp>
        <p:nvSpPr>
          <p:cNvPr id="5" name="Rounded Rectangle 4"/>
          <p:cNvSpPr/>
          <p:nvPr/>
        </p:nvSpPr>
        <p:spPr>
          <a:xfrm>
            <a:off x="435036" y="2056040"/>
            <a:ext cx="177061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Commissioning Intent </a:t>
            </a:r>
          </a:p>
        </p:txBody>
      </p:sp>
      <p:sp>
        <p:nvSpPr>
          <p:cNvPr id="6" name="Rounded Rectangle 5"/>
          <p:cNvSpPr/>
          <p:nvPr/>
        </p:nvSpPr>
        <p:spPr>
          <a:xfrm>
            <a:off x="2547851" y="2044932"/>
            <a:ext cx="177061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Proposals </a:t>
            </a:r>
          </a:p>
        </p:txBody>
      </p:sp>
      <p:sp>
        <p:nvSpPr>
          <p:cNvPr id="7" name="Rounded Rectangle 6"/>
          <p:cNvSpPr/>
          <p:nvPr/>
        </p:nvSpPr>
        <p:spPr>
          <a:xfrm>
            <a:off x="4660666" y="2052106"/>
            <a:ext cx="177061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Sift CIAG appropriate route </a:t>
            </a:r>
          </a:p>
        </p:txBody>
      </p:sp>
      <p:sp>
        <p:nvSpPr>
          <p:cNvPr id="8" name="Rounded Rectangle 7"/>
          <p:cNvSpPr/>
          <p:nvPr/>
        </p:nvSpPr>
        <p:spPr>
          <a:xfrm>
            <a:off x="6846909" y="2052106"/>
            <a:ext cx="177061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Panel agreed </a:t>
            </a:r>
          </a:p>
        </p:txBody>
      </p:sp>
      <p:sp>
        <p:nvSpPr>
          <p:cNvPr id="9" name="Rounded Rectangle 8"/>
          <p:cNvSpPr/>
          <p:nvPr/>
        </p:nvSpPr>
        <p:spPr>
          <a:xfrm>
            <a:off x="4269969" y="3524597"/>
            <a:ext cx="177061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Direct through alternate mechanism </a:t>
            </a:r>
          </a:p>
        </p:txBody>
      </p:sp>
      <p:sp>
        <p:nvSpPr>
          <p:cNvPr id="10" name="Rounded Rectangle 9"/>
          <p:cNvSpPr/>
          <p:nvPr/>
        </p:nvSpPr>
        <p:spPr>
          <a:xfrm>
            <a:off x="9080268" y="2044932"/>
            <a:ext cx="177061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Prioritisation </a:t>
            </a:r>
          </a:p>
        </p:txBody>
      </p:sp>
      <p:sp>
        <p:nvSpPr>
          <p:cNvPr id="11" name="Rounded Rectangle 10"/>
          <p:cNvSpPr/>
          <p:nvPr/>
        </p:nvSpPr>
        <p:spPr>
          <a:xfrm>
            <a:off x="8706201" y="3562742"/>
            <a:ext cx="130232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Inclusion in plan </a:t>
            </a:r>
          </a:p>
        </p:txBody>
      </p:sp>
      <p:sp>
        <p:nvSpPr>
          <p:cNvPr id="12" name="Rounded Rectangle 11"/>
          <p:cNvSpPr/>
          <p:nvPr/>
        </p:nvSpPr>
        <p:spPr>
          <a:xfrm>
            <a:off x="9548556" y="4623352"/>
            <a:ext cx="130232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Reject/ manage alternate </a:t>
            </a:r>
          </a:p>
        </p:txBody>
      </p:sp>
      <p:sp>
        <p:nvSpPr>
          <p:cNvPr id="13" name="Down Arrow 12"/>
          <p:cNvSpPr/>
          <p:nvPr/>
        </p:nvSpPr>
        <p:spPr>
          <a:xfrm>
            <a:off x="9306329" y="3018258"/>
            <a:ext cx="182880" cy="515389"/>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own Arrow 13"/>
          <p:cNvSpPr/>
          <p:nvPr/>
        </p:nvSpPr>
        <p:spPr>
          <a:xfrm>
            <a:off x="10361467" y="3009208"/>
            <a:ext cx="172494" cy="1530279"/>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Down Arrow 14"/>
          <p:cNvSpPr/>
          <p:nvPr/>
        </p:nvSpPr>
        <p:spPr>
          <a:xfrm>
            <a:off x="5063835" y="2984361"/>
            <a:ext cx="182880" cy="515389"/>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p:cNvSpPr/>
          <p:nvPr/>
        </p:nvSpPr>
        <p:spPr>
          <a:xfrm>
            <a:off x="2199847" y="2270924"/>
            <a:ext cx="390697"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p:cNvSpPr/>
          <p:nvPr/>
        </p:nvSpPr>
        <p:spPr>
          <a:xfrm>
            <a:off x="4329761" y="2248486"/>
            <a:ext cx="390697"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p:cNvSpPr/>
          <p:nvPr/>
        </p:nvSpPr>
        <p:spPr>
          <a:xfrm>
            <a:off x="6456212" y="2271156"/>
            <a:ext cx="390697"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p:cNvSpPr/>
          <p:nvPr/>
        </p:nvSpPr>
        <p:spPr>
          <a:xfrm>
            <a:off x="8617521" y="2270924"/>
            <a:ext cx="468288"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ounded Rectangle 19"/>
          <p:cNvSpPr/>
          <p:nvPr/>
        </p:nvSpPr>
        <p:spPr>
          <a:xfrm>
            <a:off x="222070" y="248194"/>
            <a:ext cx="11665130" cy="6422113"/>
          </a:xfrm>
          <a:prstGeom prst="roundRect">
            <a:avLst>
              <a:gd name="adj" fmla="val 8369"/>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664595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				 </a:t>
            </a:r>
            <a:r>
              <a:rPr lang="en-GB" b="1" dirty="0">
                <a:solidFill>
                  <a:srgbClr val="0000FF"/>
                </a:solidFill>
              </a:rPr>
              <a:t>CIAG SCHEMES 2022</a:t>
            </a:r>
          </a:p>
        </p:txBody>
      </p:sp>
      <p:sp>
        <p:nvSpPr>
          <p:cNvPr id="3" name="Content Placeholder 2"/>
          <p:cNvSpPr>
            <a:spLocks noGrp="1"/>
          </p:cNvSpPr>
          <p:nvPr>
            <p:ph idx="1"/>
          </p:nvPr>
        </p:nvSpPr>
        <p:spPr>
          <a:xfrm>
            <a:off x="629688" y="2042588"/>
            <a:ext cx="10932623" cy="4539187"/>
          </a:xfrm>
        </p:spPr>
        <p:txBody>
          <a:bodyPr>
            <a:normAutofit/>
          </a:bodyPr>
          <a:lstStyle/>
          <a:p>
            <a:r>
              <a:rPr lang="en-GB" dirty="0"/>
              <a:t>50 schemes received (C&amp;VUHB, SBUHB, BCUHB, MTN, WRCN, Velindre) </a:t>
            </a:r>
          </a:p>
          <a:p>
            <a:r>
              <a:rPr lang="en-GB" dirty="0"/>
              <a:t>30 sifted with providers (</a:t>
            </a:r>
            <a:r>
              <a:rPr lang="en-GB" dirty="0" err="1"/>
              <a:t>ie</a:t>
            </a:r>
            <a:r>
              <a:rPr lang="en-GB" dirty="0"/>
              <a:t> strategic work, contract discussions etc) </a:t>
            </a:r>
          </a:p>
          <a:p>
            <a:r>
              <a:rPr lang="en-GB" dirty="0"/>
              <a:t>CIAG day held 03 August 2021  - Microsoft teams for voting</a:t>
            </a:r>
          </a:p>
          <a:p>
            <a:r>
              <a:rPr lang="en-GB" dirty="0"/>
              <a:t>20 schemes considered against 3 criterion: </a:t>
            </a:r>
          </a:p>
          <a:p>
            <a:pPr lvl="1"/>
            <a:r>
              <a:rPr lang="en-GB" dirty="0"/>
              <a:t>Burden of disease </a:t>
            </a:r>
          </a:p>
          <a:p>
            <a:pPr lvl="1"/>
            <a:r>
              <a:rPr lang="en-GB" dirty="0"/>
              <a:t>Clinical impact</a:t>
            </a:r>
          </a:p>
          <a:p>
            <a:pPr lvl="1"/>
            <a:r>
              <a:rPr lang="en-GB" dirty="0"/>
              <a:t>Equity  </a:t>
            </a:r>
          </a:p>
          <a:p>
            <a:r>
              <a:rPr lang="en-GB" dirty="0"/>
              <a:t>10 signalled for inclusion in the plan </a:t>
            </a:r>
          </a:p>
        </p:txBody>
      </p:sp>
      <p:pic>
        <p:nvPicPr>
          <p:cNvPr id="4" name="Picture 3" descr="WHSSCoutline"/>
          <p:cNvPicPr/>
          <p:nvPr/>
        </p:nvPicPr>
        <p:blipFill>
          <a:blip r:embed="rId3" r:link="rId4" cstate="print"/>
          <a:srcRect/>
          <a:stretch>
            <a:fillRect/>
          </a:stretch>
        </p:blipFill>
        <p:spPr bwMode="auto">
          <a:xfrm>
            <a:off x="189115" y="264703"/>
            <a:ext cx="4381500" cy="1247775"/>
          </a:xfrm>
          <a:prstGeom prst="rect">
            <a:avLst/>
          </a:prstGeom>
          <a:noFill/>
          <a:ln w="9525">
            <a:noFill/>
            <a:miter lim="800000"/>
            <a:headEnd/>
            <a:tailEnd/>
          </a:ln>
        </p:spPr>
      </p:pic>
      <p:sp>
        <p:nvSpPr>
          <p:cNvPr id="5" name="Rounded Rectangle 4"/>
          <p:cNvSpPr/>
          <p:nvPr/>
        </p:nvSpPr>
        <p:spPr>
          <a:xfrm>
            <a:off x="222070" y="248194"/>
            <a:ext cx="11665130" cy="6422113"/>
          </a:xfrm>
          <a:prstGeom prst="roundRect">
            <a:avLst>
              <a:gd name="adj" fmla="val 8369"/>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16274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6851C-489E-624C-BA52-8DDB9F89FC65}"/>
              </a:ext>
            </a:extLst>
          </p:cNvPr>
          <p:cNvSpPr>
            <a:spLocks noGrp="1"/>
          </p:cNvSpPr>
          <p:nvPr>
            <p:ph type="title"/>
          </p:nvPr>
        </p:nvSpPr>
        <p:spPr/>
        <p:txBody>
          <a:bodyPr/>
          <a:lstStyle/>
          <a:p>
            <a:r>
              <a:rPr lang="en-GB" dirty="0">
                <a:solidFill>
                  <a:srgbClr val="0000FF"/>
                </a:solidFill>
              </a:rPr>
              <a:t>What does WHSSC do?</a:t>
            </a:r>
          </a:p>
        </p:txBody>
      </p:sp>
      <p:sp>
        <p:nvSpPr>
          <p:cNvPr id="3" name="Content Placeholder 2">
            <a:extLst>
              <a:ext uri="{FF2B5EF4-FFF2-40B4-BE49-F238E27FC236}">
                <a16:creationId xmlns:a16="http://schemas.microsoft.com/office/drawing/2014/main" id="{A3188A29-4AE0-D14F-8773-A339BCE5A8B3}"/>
              </a:ext>
            </a:extLst>
          </p:cNvPr>
          <p:cNvSpPr>
            <a:spLocks noGrp="1"/>
          </p:cNvSpPr>
          <p:nvPr>
            <p:ph idx="1"/>
          </p:nvPr>
        </p:nvSpPr>
        <p:spPr/>
        <p:txBody>
          <a:bodyPr>
            <a:normAutofit lnSpcReduction="10000"/>
          </a:bodyPr>
          <a:lstStyle/>
          <a:p>
            <a:r>
              <a:rPr lang="en-GB" dirty="0"/>
              <a:t>WHSSC is responsible for the planning of Specialised and Highly Specialised Services on behalf of the 7 health boards in Wales</a:t>
            </a:r>
          </a:p>
          <a:p>
            <a:r>
              <a:rPr lang="en-GB" dirty="0"/>
              <a:t>Commissioning policies define the specialised services commissioned by WHSSC and the criteria that must be met for Welsh patients to access the treatment</a:t>
            </a:r>
          </a:p>
          <a:p>
            <a:r>
              <a:rPr lang="en-GB" dirty="0"/>
              <a:t>Service specifications define what WHSSC expects to be in place for providers to offer, and must be:</a:t>
            </a:r>
          </a:p>
          <a:p>
            <a:pPr lvl="1"/>
            <a:r>
              <a:rPr lang="en-GB" dirty="0"/>
              <a:t>Evidence-based</a:t>
            </a:r>
          </a:p>
          <a:p>
            <a:pPr lvl="1"/>
            <a:r>
              <a:rPr lang="en-GB" dirty="0"/>
              <a:t>Safe</a:t>
            </a:r>
          </a:p>
          <a:p>
            <a:pPr lvl="1"/>
            <a:r>
              <a:rPr lang="en-GB" dirty="0"/>
              <a:t>Effective</a:t>
            </a:r>
          </a:p>
          <a:p>
            <a:pPr lvl="1"/>
            <a:r>
              <a:rPr lang="en-GB" dirty="0"/>
              <a:t>Equitable access to services</a:t>
            </a:r>
          </a:p>
          <a:p>
            <a:endParaRPr lang="en-GB" dirty="0"/>
          </a:p>
        </p:txBody>
      </p:sp>
      <p:pic>
        <p:nvPicPr>
          <p:cNvPr id="4" name="Picture 3">
            <a:extLst>
              <a:ext uri="{FF2B5EF4-FFF2-40B4-BE49-F238E27FC236}">
                <a16:creationId xmlns:a16="http://schemas.microsoft.com/office/drawing/2014/main" id="{FA432D34-6D6E-D84D-BEB5-8FF36E66BF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5496" y="422636"/>
            <a:ext cx="3141291" cy="1210540"/>
          </a:xfrm>
          <a:prstGeom prst="rect">
            <a:avLst/>
          </a:prstGeom>
        </p:spPr>
      </p:pic>
    </p:spTree>
    <p:extLst>
      <p:ext uri="{BB962C8B-B14F-4D97-AF65-F5344CB8AC3E}">
        <p14:creationId xmlns:p14="http://schemas.microsoft.com/office/powerpoint/2010/main" val="2458741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4F35FAF-FA22-47D1-9B69-097CEB99B27C}" type="slidenum">
              <a:rPr lang="en-GB" smtClean="0"/>
              <a:pPr>
                <a:defRPr/>
              </a:pPr>
              <a:t>20</a:t>
            </a:fld>
            <a:endParaRPr lang="en-GB" dirty="0"/>
          </a:p>
        </p:txBody>
      </p:sp>
      <p:pic>
        <p:nvPicPr>
          <p:cNvPr id="5" name="Picture 4"/>
          <p:cNvPicPr>
            <a:picLocks noChangeAspect="1"/>
          </p:cNvPicPr>
          <p:nvPr/>
        </p:nvPicPr>
        <p:blipFill>
          <a:blip r:embed="rId2"/>
          <a:stretch>
            <a:fillRect/>
          </a:stretch>
        </p:blipFill>
        <p:spPr>
          <a:xfrm>
            <a:off x="4727848" y="384657"/>
            <a:ext cx="4227876" cy="6154257"/>
          </a:xfrm>
          <a:prstGeom prst="rect">
            <a:avLst/>
          </a:prstGeom>
        </p:spPr>
      </p:pic>
      <p:sp>
        <p:nvSpPr>
          <p:cNvPr id="6" name="TextBox 5"/>
          <p:cNvSpPr txBox="1"/>
          <p:nvPr/>
        </p:nvSpPr>
        <p:spPr>
          <a:xfrm>
            <a:off x="861391" y="764705"/>
            <a:ext cx="3650433" cy="954107"/>
          </a:xfrm>
          <a:prstGeom prst="rect">
            <a:avLst/>
          </a:prstGeom>
          <a:noFill/>
        </p:spPr>
        <p:txBody>
          <a:bodyPr wrap="square" rtlCol="0">
            <a:spAutoFit/>
          </a:bodyPr>
          <a:lstStyle/>
          <a:p>
            <a:r>
              <a:rPr lang="en-GB" sz="2800" b="1" dirty="0">
                <a:solidFill>
                  <a:srgbClr val="0000FF"/>
                </a:solidFill>
                <a:latin typeface="+mj-lt"/>
              </a:rPr>
              <a:t>The WHSSC Prioritisation Process</a:t>
            </a:r>
          </a:p>
        </p:txBody>
      </p:sp>
    </p:spTree>
    <p:extLst>
      <p:ext uri="{BB962C8B-B14F-4D97-AF65-F5344CB8AC3E}">
        <p14:creationId xmlns:p14="http://schemas.microsoft.com/office/powerpoint/2010/main" val="16294291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 letter&#10;&#10;Description automatically generated">
            <a:extLst>
              <a:ext uri="{FF2B5EF4-FFF2-40B4-BE49-F238E27FC236}">
                <a16:creationId xmlns:a16="http://schemas.microsoft.com/office/drawing/2014/main" id="{688F325F-7CC6-6540-8D40-89F27F8722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6415" y="0"/>
            <a:ext cx="6019170" cy="6858000"/>
          </a:xfrm>
          <a:prstGeom prst="rect">
            <a:avLst/>
          </a:prstGeom>
        </p:spPr>
      </p:pic>
    </p:spTree>
    <p:extLst>
      <p:ext uri="{BB962C8B-B14F-4D97-AF65-F5344CB8AC3E}">
        <p14:creationId xmlns:p14="http://schemas.microsoft.com/office/powerpoint/2010/main" val="42675584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page44image1404458912">
            <a:extLst>
              <a:ext uri="{FF2B5EF4-FFF2-40B4-BE49-F238E27FC236}">
                <a16:creationId xmlns:a16="http://schemas.microsoft.com/office/drawing/2014/main" id="{73F2B92A-82DA-2C45-945C-2EF3562E8B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 y="640080"/>
            <a:ext cx="11809034" cy="621792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DA871FE-B94A-4946-9189-E8AC98803460}"/>
              </a:ext>
            </a:extLst>
          </p:cNvPr>
          <p:cNvSpPr txBox="1"/>
          <p:nvPr/>
        </p:nvSpPr>
        <p:spPr>
          <a:xfrm>
            <a:off x="1015117" y="118474"/>
            <a:ext cx="10469726" cy="800219"/>
          </a:xfrm>
          <a:prstGeom prst="rect">
            <a:avLst/>
          </a:prstGeom>
          <a:noFill/>
        </p:spPr>
        <p:txBody>
          <a:bodyPr wrap="none" rtlCol="0">
            <a:spAutoFit/>
          </a:bodyPr>
          <a:lstStyle/>
          <a:p>
            <a:r>
              <a:rPr lang="en-GB" sz="2800" dirty="0">
                <a:solidFill>
                  <a:srgbClr val="0000FF"/>
                </a:solidFill>
              </a:rPr>
              <a:t>Density of PET-CT scanners in the EU (scanners per million population) </a:t>
            </a:r>
          </a:p>
          <a:p>
            <a:endParaRPr lang="en-GB" dirty="0"/>
          </a:p>
        </p:txBody>
      </p:sp>
    </p:spTree>
    <p:extLst>
      <p:ext uri="{BB962C8B-B14F-4D97-AF65-F5344CB8AC3E}">
        <p14:creationId xmlns:p14="http://schemas.microsoft.com/office/powerpoint/2010/main" val="2207560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EEC43-825D-4040-BE89-201D5618AC4D}"/>
              </a:ext>
            </a:extLst>
          </p:cNvPr>
          <p:cNvSpPr>
            <a:spLocks noGrp="1"/>
          </p:cNvSpPr>
          <p:nvPr>
            <p:ph type="title"/>
          </p:nvPr>
        </p:nvSpPr>
        <p:spPr/>
        <p:txBody>
          <a:bodyPr/>
          <a:lstStyle/>
          <a:p>
            <a:r>
              <a:rPr lang="en-GB" dirty="0">
                <a:solidFill>
                  <a:srgbClr val="0000FF"/>
                </a:solidFill>
              </a:rPr>
              <a:t>Increase in PET Scanning in Wales</a:t>
            </a:r>
          </a:p>
        </p:txBody>
      </p:sp>
      <p:sp>
        <p:nvSpPr>
          <p:cNvPr id="3" name="Content Placeholder 2">
            <a:extLst>
              <a:ext uri="{FF2B5EF4-FFF2-40B4-BE49-F238E27FC236}">
                <a16:creationId xmlns:a16="http://schemas.microsoft.com/office/drawing/2014/main" id="{06FAFCEB-46F2-424D-9F53-5B67EA8239FC}"/>
              </a:ext>
            </a:extLst>
          </p:cNvPr>
          <p:cNvSpPr>
            <a:spLocks noGrp="1"/>
          </p:cNvSpPr>
          <p:nvPr>
            <p:ph idx="1"/>
          </p:nvPr>
        </p:nvSpPr>
        <p:spPr/>
        <p:txBody>
          <a:bodyPr>
            <a:normAutofit fontScale="92500" lnSpcReduction="20000"/>
          </a:bodyPr>
          <a:lstStyle/>
          <a:p>
            <a:r>
              <a:rPr lang="en-GB" dirty="0"/>
              <a:t>WHSSC has led the All Wales PET Programme </a:t>
            </a:r>
          </a:p>
          <a:p>
            <a:r>
              <a:rPr lang="en-GB" dirty="0"/>
              <a:t>Imaging Statement of Intent (Welsh Government, 2018)</a:t>
            </a:r>
          </a:p>
          <a:p>
            <a:r>
              <a:rPr lang="en-GB" dirty="0"/>
              <a:t>All Wales PET Advisory Group (AWPET) and the Welsh Scientific Advisory Committee (WSAC) Positron Emission Tomography (PET) in Wales – Overview and Strategic Recommendations</a:t>
            </a:r>
          </a:p>
          <a:p>
            <a:r>
              <a:rPr lang="en-GB" dirty="0"/>
              <a:t>PET-CT indications have been selected based on careful assessment of the evidence base. Behind each overarching indication, specific criteria have been agreed to define the clinical circumstances in which patients should be referred </a:t>
            </a:r>
          </a:p>
          <a:p>
            <a:r>
              <a:rPr lang="en-GB" dirty="0"/>
              <a:t>In the rest of the UK, PET-CT has moved out of specialist commissioning and tertiary centres to become a routine part of the equipment available in large District General Hospitals</a:t>
            </a:r>
          </a:p>
          <a:p>
            <a:endParaRPr lang="en-GB" dirty="0"/>
          </a:p>
          <a:p>
            <a:endParaRPr lang="en-GB" dirty="0"/>
          </a:p>
        </p:txBody>
      </p:sp>
    </p:spTree>
    <p:extLst>
      <p:ext uri="{BB962C8B-B14F-4D97-AF65-F5344CB8AC3E}">
        <p14:creationId xmlns:p14="http://schemas.microsoft.com/office/powerpoint/2010/main" val="5424500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9EB5D-7694-E84A-BFA2-B0121570498A}"/>
              </a:ext>
            </a:extLst>
          </p:cNvPr>
          <p:cNvSpPr>
            <a:spLocks noGrp="1"/>
          </p:cNvSpPr>
          <p:nvPr>
            <p:ph type="title"/>
          </p:nvPr>
        </p:nvSpPr>
        <p:spPr>
          <a:xfrm>
            <a:off x="838199" y="365125"/>
            <a:ext cx="10823713" cy="1325563"/>
          </a:xfrm>
        </p:spPr>
        <p:txBody>
          <a:bodyPr>
            <a:normAutofit fontScale="90000"/>
          </a:bodyPr>
          <a:lstStyle/>
          <a:p>
            <a:r>
              <a:rPr lang="en-GB" sz="3600" dirty="0">
                <a:solidFill>
                  <a:srgbClr val="0000FF"/>
                </a:solidFill>
              </a:rPr>
              <a:t>New indications that AWPET has recommended for inclusion within the revised WHSSC commissioning policy from May 2021</a:t>
            </a:r>
            <a:endParaRPr lang="en-GB" dirty="0"/>
          </a:p>
        </p:txBody>
      </p:sp>
      <p:sp>
        <p:nvSpPr>
          <p:cNvPr id="3" name="Content Placeholder 2">
            <a:extLst>
              <a:ext uri="{FF2B5EF4-FFF2-40B4-BE49-F238E27FC236}">
                <a16:creationId xmlns:a16="http://schemas.microsoft.com/office/drawing/2014/main" id="{CA543381-8AB9-B34C-B289-1E9E1050DAF2}"/>
              </a:ext>
            </a:extLst>
          </p:cNvPr>
          <p:cNvSpPr>
            <a:spLocks noGrp="1"/>
          </p:cNvSpPr>
          <p:nvPr>
            <p:ph idx="1"/>
          </p:nvPr>
        </p:nvSpPr>
        <p:spPr/>
        <p:txBody>
          <a:bodyPr>
            <a:normAutofit/>
          </a:bodyPr>
          <a:lstStyle/>
          <a:p>
            <a:r>
              <a:rPr lang="en-GB" dirty="0"/>
              <a:t>WHSSC ICP 2020-23 prioritised 20 new or updated PET indications </a:t>
            </a:r>
          </a:p>
          <a:p>
            <a:r>
              <a:rPr lang="en-GB" dirty="0"/>
              <a:t>Colorectal cancer 40 </a:t>
            </a:r>
          </a:p>
          <a:p>
            <a:r>
              <a:rPr lang="en-GB" dirty="0"/>
              <a:t>Cholangiocarcinoma 24 </a:t>
            </a:r>
          </a:p>
          <a:p>
            <a:r>
              <a:rPr lang="en-GB" dirty="0"/>
              <a:t>Dementia 250 </a:t>
            </a:r>
          </a:p>
          <a:p>
            <a:r>
              <a:rPr lang="en-GB" dirty="0"/>
              <a:t>Gastrointestinal stromal tumours (GIST) 45 </a:t>
            </a:r>
          </a:p>
          <a:p>
            <a:r>
              <a:rPr lang="en-GB" dirty="0"/>
              <a:t>Lymphoma 40 </a:t>
            </a:r>
          </a:p>
          <a:p>
            <a:r>
              <a:rPr lang="en-GB" dirty="0"/>
              <a:t>Prostate cancer 280</a:t>
            </a:r>
          </a:p>
          <a:p>
            <a:r>
              <a:rPr lang="en-GB" dirty="0"/>
              <a:t>Total 679</a:t>
            </a:r>
          </a:p>
          <a:p>
            <a:endParaRPr lang="en-GB" dirty="0"/>
          </a:p>
        </p:txBody>
      </p:sp>
    </p:spTree>
    <p:extLst>
      <p:ext uri="{BB962C8B-B14F-4D97-AF65-F5344CB8AC3E}">
        <p14:creationId xmlns:p14="http://schemas.microsoft.com/office/powerpoint/2010/main" val="36215965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table&#10;&#10;Description automatically generated">
            <a:extLst>
              <a:ext uri="{FF2B5EF4-FFF2-40B4-BE49-F238E27FC236}">
                <a16:creationId xmlns:a16="http://schemas.microsoft.com/office/drawing/2014/main" id="{328520CA-AE12-6945-B2DE-FFF831089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326" y="0"/>
            <a:ext cx="11245347" cy="6858000"/>
          </a:xfrm>
          <a:prstGeom prst="rect">
            <a:avLst/>
          </a:prstGeom>
        </p:spPr>
      </p:pic>
    </p:spTree>
    <p:extLst>
      <p:ext uri="{BB962C8B-B14F-4D97-AF65-F5344CB8AC3E}">
        <p14:creationId xmlns:p14="http://schemas.microsoft.com/office/powerpoint/2010/main" val="22612654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D5D1A-2C8A-F64A-871B-E5090C6463A7}"/>
              </a:ext>
            </a:extLst>
          </p:cNvPr>
          <p:cNvSpPr>
            <a:spLocks noGrp="1"/>
          </p:cNvSpPr>
          <p:nvPr>
            <p:ph type="title"/>
          </p:nvPr>
        </p:nvSpPr>
        <p:spPr/>
        <p:txBody>
          <a:bodyPr/>
          <a:lstStyle/>
          <a:p>
            <a:r>
              <a:rPr lang="en-GB" dirty="0">
                <a:solidFill>
                  <a:srgbClr val="0000FF"/>
                </a:solidFill>
              </a:rPr>
              <a:t>All Wales IPFR Panel</a:t>
            </a:r>
          </a:p>
        </p:txBody>
      </p:sp>
      <p:sp>
        <p:nvSpPr>
          <p:cNvPr id="3" name="Content Placeholder 2">
            <a:extLst>
              <a:ext uri="{FF2B5EF4-FFF2-40B4-BE49-F238E27FC236}">
                <a16:creationId xmlns:a16="http://schemas.microsoft.com/office/drawing/2014/main" id="{0DE5654F-4FA3-A048-9322-3E02BCE970F4}"/>
              </a:ext>
            </a:extLst>
          </p:cNvPr>
          <p:cNvSpPr>
            <a:spLocks noGrp="1"/>
          </p:cNvSpPr>
          <p:nvPr>
            <p:ph idx="1"/>
          </p:nvPr>
        </p:nvSpPr>
        <p:spPr/>
        <p:txBody>
          <a:bodyPr>
            <a:normAutofit fontScale="92500" lnSpcReduction="20000"/>
          </a:bodyPr>
          <a:lstStyle/>
          <a:p>
            <a:r>
              <a:rPr lang="en-GB" dirty="0"/>
              <a:t>Funding requests for WHSSC commissioned services are considered by the all Wales IPFR Panel</a:t>
            </a:r>
          </a:p>
          <a:p>
            <a:r>
              <a:rPr lang="en-GB" dirty="0"/>
              <a:t>Acts as a Sub Committee of WHSSC and holds delegated Joint Committee authority </a:t>
            </a:r>
          </a:p>
          <a:p>
            <a:r>
              <a:rPr lang="en-GB" dirty="0"/>
              <a:t>Considers and makes decisions on requests to fund NHS healthcare for patients who fall outside the range of services and treatments that a Health Board has agreed to routinely provide</a:t>
            </a:r>
          </a:p>
          <a:p>
            <a:r>
              <a:rPr lang="en-GB" dirty="0"/>
              <a:t>At all times acts in accordance with the all Wales IPFR Policy</a:t>
            </a:r>
          </a:p>
          <a:p>
            <a:r>
              <a:rPr lang="en-GB" dirty="0"/>
              <a:t>At all times takes account of funding policies agreed by WHSSC</a:t>
            </a:r>
          </a:p>
          <a:p>
            <a:r>
              <a:rPr lang="en-GB" dirty="0"/>
              <a:t>Reaches its decision on the basis of the written evidence</a:t>
            </a:r>
          </a:p>
          <a:p>
            <a:pPr lvl="1"/>
            <a:r>
              <a:rPr lang="en-GB" dirty="0"/>
              <a:t>the request form itself </a:t>
            </a:r>
          </a:p>
          <a:p>
            <a:pPr lvl="1"/>
            <a:r>
              <a:rPr lang="en-GB" dirty="0"/>
              <a:t>supportive documentary evidence</a:t>
            </a:r>
          </a:p>
          <a:p>
            <a:endParaRPr lang="en-GB" dirty="0"/>
          </a:p>
        </p:txBody>
      </p:sp>
      <p:pic>
        <p:nvPicPr>
          <p:cNvPr id="4" name="Picture 3">
            <a:extLst>
              <a:ext uri="{FF2B5EF4-FFF2-40B4-BE49-F238E27FC236}">
                <a16:creationId xmlns:a16="http://schemas.microsoft.com/office/drawing/2014/main" id="{10C5D6A2-8168-6241-9231-9D369CA7A8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5496" y="422636"/>
            <a:ext cx="3141291" cy="1210540"/>
          </a:xfrm>
          <a:prstGeom prst="rect">
            <a:avLst/>
          </a:prstGeom>
        </p:spPr>
      </p:pic>
    </p:spTree>
    <p:extLst>
      <p:ext uri="{BB962C8B-B14F-4D97-AF65-F5344CB8AC3E}">
        <p14:creationId xmlns:p14="http://schemas.microsoft.com/office/powerpoint/2010/main" val="39915811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425C5-6C8B-0E46-A3B9-FEB8CEE675F2}"/>
              </a:ext>
            </a:extLst>
          </p:cNvPr>
          <p:cNvSpPr>
            <a:spLocks noGrp="1"/>
          </p:cNvSpPr>
          <p:nvPr>
            <p:ph type="title"/>
          </p:nvPr>
        </p:nvSpPr>
        <p:spPr/>
        <p:txBody>
          <a:bodyPr/>
          <a:lstStyle/>
          <a:p>
            <a:r>
              <a:rPr lang="en-GB" dirty="0">
                <a:solidFill>
                  <a:srgbClr val="0000FF"/>
                </a:solidFill>
              </a:rPr>
              <a:t>The WHSSC IPFR panel</a:t>
            </a:r>
          </a:p>
        </p:txBody>
      </p:sp>
      <p:sp>
        <p:nvSpPr>
          <p:cNvPr id="3" name="Content Placeholder 2">
            <a:extLst>
              <a:ext uri="{FF2B5EF4-FFF2-40B4-BE49-F238E27FC236}">
                <a16:creationId xmlns:a16="http://schemas.microsoft.com/office/drawing/2014/main" id="{ED5B9459-1D90-2048-996D-19EFAC68C7D8}"/>
              </a:ext>
            </a:extLst>
          </p:cNvPr>
          <p:cNvSpPr>
            <a:spLocks noGrp="1"/>
          </p:cNvSpPr>
          <p:nvPr>
            <p:ph idx="1"/>
          </p:nvPr>
        </p:nvSpPr>
        <p:spPr/>
        <p:txBody>
          <a:bodyPr>
            <a:normAutofit fontScale="92500" lnSpcReduction="10000"/>
          </a:bodyPr>
          <a:lstStyle/>
          <a:p>
            <a:r>
              <a:rPr lang="en-GB" dirty="0"/>
              <a:t>Independent Chair ( from members of the NHS organisations Boards)</a:t>
            </a:r>
          </a:p>
          <a:p>
            <a:r>
              <a:rPr lang="en-GB" dirty="0"/>
              <a:t>Two Lay representatives</a:t>
            </a:r>
          </a:p>
          <a:p>
            <a:r>
              <a:rPr lang="en-GB" dirty="0"/>
              <a:t>Nomination at Director level from each of the LHBs</a:t>
            </a:r>
          </a:p>
          <a:p>
            <a:r>
              <a:rPr lang="en-GB" dirty="0"/>
              <a:t>A named deputy of appropriate seniority and experience who can operate in the capacity of the primary representative</a:t>
            </a:r>
          </a:p>
          <a:p>
            <a:r>
              <a:rPr lang="en-GB" dirty="0"/>
              <a:t>A further two panel members may be appointed at the discretion of the Chair of the panel</a:t>
            </a:r>
          </a:p>
          <a:p>
            <a:r>
              <a:rPr lang="en-GB" dirty="0"/>
              <a:t>In attendance from WHSSC</a:t>
            </a:r>
          </a:p>
          <a:p>
            <a:pPr lvl="1"/>
            <a:r>
              <a:rPr lang="en-GB" dirty="0"/>
              <a:t>Medical Director or Deputy</a:t>
            </a:r>
          </a:p>
          <a:p>
            <a:pPr lvl="1"/>
            <a:r>
              <a:rPr lang="en-GB" dirty="0"/>
              <a:t>Director of Nursing or Deputy</a:t>
            </a:r>
          </a:p>
          <a:p>
            <a:pPr lvl="1"/>
            <a:r>
              <a:rPr lang="en-GB" dirty="0"/>
              <a:t>IPFR Co-ordinator</a:t>
            </a:r>
          </a:p>
        </p:txBody>
      </p:sp>
    </p:spTree>
    <p:extLst>
      <p:ext uri="{BB962C8B-B14F-4D97-AF65-F5344CB8AC3E}">
        <p14:creationId xmlns:p14="http://schemas.microsoft.com/office/powerpoint/2010/main" val="29598100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C7D4E-12C3-3E48-BAAC-E6DA7D7EC20E}"/>
              </a:ext>
            </a:extLst>
          </p:cNvPr>
          <p:cNvSpPr>
            <a:spLocks noGrp="1"/>
          </p:cNvSpPr>
          <p:nvPr>
            <p:ph type="title"/>
          </p:nvPr>
        </p:nvSpPr>
        <p:spPr/>
        <p:txBody>
          <a:bodyPr/>
          <a:lstStyle/>
          <a:p>
            <a:r>
              <a:rPr lang="en-GB" dirty="0">
                <a:solidFill>
                  <a:srgbClr val="0000FF"/>
                </a:solidFill>
              </a:rPr>
              <a:t>Quoracy and Urgent requests</a:t>
            </a:r>
          </a:p>
        </p:txBody>
      </p:sp>
      <p:sp>
        <p:nvSpPr>
          <p:cNvPr id="3" name="Content Placeholder 2">
            <a:extLst>
              <a:ext uri="{FF2B5EF4-FFF2-40B4-BE49-F238E27FC236}">
                <a16:creationId xmlns:a16="http://schemas.microsoft.com/office/drawing/2014/main" id="{5ABF8C1A-1432-474D-8DD5-EEDE666DF2CB}"/>
              </a:ext>
            </a:extLst>
          </p:cNvPr>
          <p:cNvSpPr>
            <a:spLocks noGrp="1"/>
          </p:cNvSpPr>
          <p:nvPr>
            <p:ph idx="1"/>
          </p:nvPr>
        </p:nvSpPr>
        <p:spPr/>
        <p:txBody>
          <a:bodyPr>
            <a:normAutofit/>
          </a:bodyPr>
          <a:lstStyle/>
          <a:p>
            <a:r>
              <a:rPr lang="en-GB" dirty="0"/>
              <a:t>The Chair or Vice-Chair and representation from five of the seven Health Boards, three of which must be clinical representatives</a:t>
            </a:r>
          </a:p>
          <a:p>
            <a:r>
              <a:rPr lang="en-GB" dirty="0"/>
              <a:t>Meet at least once a month </a:t>
            </a:r>
          </a:p>
          <a:p>
            <a:r>
              <a:rPr lang="en-GB" dirty="0"/>
              <a:t>Video conferencing facilities will be available for all meetings</a:t>
            </a:r>
          </a:p>
          <a:p>
            <a:r>
              <a:rPr lang="en-GB" dirty="0"/>
              <a:t>For urgent cases a “virtual panel” will be held </a:t>
            </a:r>
          </a:p>
          <a:p>
            <a:r>
              <a:rPr lang="en-GB" dirty="0"/>
              <a:t>For very urgent requests the Chair with the Managing Director and the Medical Director or Director of Nursing are authorised to make a decision outside of a full meeting of the Panel</a:t>
            </a:r>
          </a:p>
        </p:txBody>
      </p:sp>
    </p:spTree>
    <p:extLst>
      <p:ext uri="{BB962C8B-B14F-4D97-AF65-F5344CB8AC3E}">
        <p14:creationId xmlns:p14="http://schemas.microsoft.com/office/powerpoint/2010/main" val="37184154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B6D803-C98A-064F-B2C0-1C5A5C154A0F}"/>
              </a:ext>
            </a:extLst>
          </p:cNvPr>
          <p:cNvPicPr>
            <a:picLocks noChangeAspect="1"/>
          </p:cNvPicPr>
          <p:nvPr/>
        </p:nvPicPr>
        <p:blipFill>
          <a:blip r:embed="rId3"/>
          <a:stretch>
            <a:fillRect/>
          </a:stretch>
        </p:blipFill>
        <p:spPr>
          <a:xfrm>
            <a:off x="-16604" y="365125"/>
            <a:ext cx="12208604" cy="6464894"/>
          </a:xfrm>
          <a:prstGeom prst="rect">
            <a:avLst/>
          </a:prstGeom>
        </p:spPr>
      </p:pic>
      <p:sp>
        <p:nvSpPr>
          <p:cNvPr id="6" name="TextBox 5">
            <a:extLst>
              <a:ext uri="{FF2B5EF4-FFF2-40B4-BE49-F238E27FC236}">
                <a16:creationId xmlns:a16="http://schemas.microsoft.com/office/drawing/2014/main" id="{C27BA721-013C-854D-9CE9-6F5293CBE1F5}"/>
              </a:ext>
            </a:extLst>
          </p:cNvPr>
          <p:cNvSpPr txBox="1"/>
          <p:nvPr/>
        </p:nvSpPr>
        <p:spPr>
          <a:xfrm>
            <a:off x="3716983" y="27981"/>
            <a:ext cx="4758034" cy="369332"/>
          </a:xfrm>
          <a:prstGeom prst="rect">
            <a:avLst/>
          </a:prstGeom>
          <a:noFill/>
        </p:spPr>
        <p:txBody>
          <a:bodyPr wrap="none" rtlCol="0">
            <a:spAutoFit/>
          </a:bodyPr>
          <a:lstStyle/>
          <a:p>
            <a:r>
              <a:rPr lang="en-GB" dirty="0">
                <a:solidFill>
                  <a:srgbClr val="0000FF"/>
                </a:solidFill>
              </a:rPr>
              <a:t>Number of IPFR submissions in Wales 2015-2021</a:t>
            </a:r>
          </a:p>
        </p:txBody>
      </p:sp>
    </p:spTree>
    <p:extLst>
      <p:ext uri="{BB962C8B-B14F-4D97-AF65-F5344CB8AC3E}">
        <p14:creationId xmlns:p14="http://schemas.microsoft.com/office/powerpoint/2010/main" val="3239781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A4B78-BB34-D942-A93E-73246CF6EF66}"/>
              </a:ext>
            </a:extLst>
          </p:cNvPr>
          <p:cNvSpPr>
            <a:spLocks noGrp="1"/>
          </p:cNvSpPr>
          <p:nvPr>
            <p:ph type="title"/>
          </p:nvPr>
        </p:nvSpPr>
        <p:spPr/>
        <p:txBody>
          <a:bodyPr/>
          <a:lstStyle/>
          <a:p>
            <a:r>
              <a:rPr lang="en-GB" dirty="0">
                <a:solidFill>
                  <a:srgbClr val="0000FF"/>
                </a:solidFill>
              </a:rPr>
              <a:t>How does WHSSC commission new services</a:t>
            </a:r>
          </a:p>
        </p:txBody>
      </p:sp>
      <p:sp>
        <p:nvSpPr>
          <p:cNvPr id="3" name="Content Placeholder 2">
            <a:extLst>
              <a:ext uri="{FF2B5EF4-FFF2-40B4-BE49-F238E27FC236}">
                <a16:creationId xmlns:a16="http://schemas.microsoft.com/office/drawing/2014/main" id="{1FC127D9-FE19-FB4F-B358-D9BD4DCA92FF}"/>
              </a:ext>
            </a:extLst>
          </p:cNvPr>
          <p:cNvSpPr>
            <a:spLocks noGrp="1"/>
          </p:cNvSpPr>
          <p:nvPr>
            <p:ph idx="1"/>
          </p:nvPr>
        </p:nvSpPr>
        <p:spPr/>
        <p:txBody>
          <a:bodyPr>
            <a:normAutofit/>
          </a:bodyPr>
          <a:lstStyle/>
          <a:p>
            <a:r>
              <a:rPr lang="en-GB" dirty="0"/>
              <a:t>WHSSC must ensure that any new investment decisions are affordable, offer value for money and are supported by convincing evidence of safety and effectiveness</a:t>
            </a:r>
          </a:p>
          <a:p>
            <a:r>
              <a:rPr lang="en-GB" dirty="0"/>
              <a:t>WHSSC runs an annual prioritisation process to determine the relative prioritisation of new interventions within specialised services</a:t>
            </a:r>
          </a:p>
          <a:p>
            <a:r>
              <a:rPr lang="en-GB" dirty="0"/>
              <a:t>The process is facilitated by the WHSSC Prioritisation Panel and Clinical Impact Assessment Group (CIAG) and their recommendations (or priorities) are subsequently presented in the WHSSC Integrated Commissioning Plan ICP</a:t>
            </a:r>
          </a:p>
          <a:p>
            <a:endParaRPr lang="en-GB" dirty="0"/>
          </a:p>
        </p:txBody>
      </p:sp>
    </p:spTree>
    <p:extLst>
      <p:ext uri="{BB962C8B-B14F-4D97-AF65-F5344CB8AC3E}">
        <p14:creationId xmlns:p14="http://schemas.microsoft.com/office/powerpoint/2010/main" val="21253951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263228-EA35-4044-A985-5662B192FA70}"/>
              </a:ext>
            </a:extLst>
          </p:cNvPr>
          <p:cNvSpPr/>
          <p:nvPr/>
        </p:nvSpPr>
        <p:spPr>
          <a:xfrm>
            <a:off x="2949878" y="0"/>
            <a:ext cx="5428089" cy="369332"/>
          </a:xfrm>
          <a:prstGeom prst="rect">
            <a:avLst/>
          </a:prstGeom>
        </p:spPr>
        <p:txBody>
          <a:bodyPr wrap="none">
            <a:spAutoFit/>
          </a:bodyPr>
          <a:lstStyle/>
          <a:p>
            <a:r>
              <a:rPr lang="en-GB" dirty="0">
                <a:solidFill>
                  <a:srgbClr val="0000FF"/>
                </a:solidFill>
              </a:rPr>
              <a:t>Number medicine IPFR submissions in Wales 2015-2021</a:t>
            </a:r>
          </a:p>
        </p:txBody>
      </p:sp>
      <p:pic>
        <p:nvPicPr>
          <p:cNvPr id="3" name="Picture 2">
            <a:extLst>
              <a:ext uri="{FF2B5EF4-FFF2-40B4-BE49-F238E27FC236}">
                <a16:creationId xmlns:a16="http://schemas.microsoft.com/office/drawing/2014/main" id="{21F9C7B6-CEF0-E949-8BD4-12A4983D2228}"/>
              </a:ext>
            </a:extLst>
          </p:cNvPr>
          <p:cNvPicPr>
            <a:picLocks noChangeAspect="1"/>
          </p:cNvPicPr>
          <p:nvPr/>
        </p:nvPicPr>
        <p:blipFill>
          <a:blip r:embed="rId2"/>
          <a:stretch>
            <a:fillRect/>
          </a:stretch>
        </p:blipFill>
        <p:spPr>
          <a:xfrm>
            <a:off x="-16637" y="369332"/>
            <a:ext cx="12208637" cy="6519932"/>
          </a:xfrm>
          <a:prstGeom prst="rect">
            <a:avLst/>
          </a:prstGeom>
        </p:spPr>
      </p:pic>
    </p:spTree>
    <p:extLst>
      <p:ext uri="{BB962C8B-B14F-4D97-AF65-F5344CB8AC3E}">
        <p14:creationId xmlns:p14="http://schemas.microsoft.com/office/powerpoint/2010/main" val="34049858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E87F55-B7AF-7D44-9CDD-756BCBA1854C}"/>
              </a:ext>
            </a:extLst>
          </p:cNvPr>
          <p:cNvPicPr>
            <a:picLocks noChangeAspect="1"/>
          </p:cNvPicPr>
          <p:nvPr/>
        </p:nvPicPr>
        <p:blipFill>
          <a:blip r:embed="rId2"/>
          <a:stretch>
            <a:fillRect/>
          </a:stretch>
        </p:blipFill>
        <p:spPr>
          <a:xfrm>
            <a:off x="8093" y="821635"/>
            <a:ext cx="12149140" cy="6036365"/>
          </a:xfrm>
          <a:prstGeom prst="rect">
            <a:avLst/>
          </a:prstGeom>
        </p:spPr>
      </p:pic>
      <p:sp>
        <p:nvSpPr>
          <p:cNvPr id="4" name="Rectangle 3">
            <a:extLst>
              <a:ext uri="{FF2B5EF4-FFF2-40B4-BE49-F238E27FC236}">
                <a16:creationId xmlns:a16="http://schemas.microsoft.com/office/drawing/2014/main" id="{42FA7CAF-B2B6-184B-BA31-06F6CE620504}"/>
              </a:ext>
            </a:extLst>
          </p:cNvPr>
          <p:cNvSpPr/>
          <p:nvPr/>
        </p:nvSpPr>
        <p:spPr>
          <a:xfrm>
            <a:off x="3054430" y="209587"/>
            <a:ext cx="6056466" cy="369332"/>
          </a:xfrm>
          <a:prstGeom prst="rect">
            <a:avLst/>
          </a:prstGeom>
        </p:spPr>
        <p:txBody>
          <a:bodyPr wrap="none">
            <a:spAutoFit/>
          </a:bodyPr>
          <a:lstStyle/>
          <a:p>
            <a:r>
              <a:rPr lang="en-GB" dirty="0">
                <a:solidFill>
                  <a:srgbClr val="0000FF"/>
                </a:solidFill>
              </a:rPr>
              <a:t>Number of non-medicine IPFR submissions in Wales 2015-2021</a:t>
            </a:r>
          </a:p>
        </p:txBody>
      </p:sp>
    </p:spTree>
    <p:extLst>
      <p:ext uri="{BB962C8B-B14F-4D97-AF65-F5344CB8AC3E}">
        <p14:creationId xmlns:p14="http://schemas.microsoft.com/office/powerpoint/2010/main" val="10722104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892C2-F17C-FE4E-850A-53BFDAF70926}"/>
              </a:ext>
            </a:extLst>
          </p:cNvPr>
          <p:cNvSpPr>
            <a:spLocks noGrp="1"/>
          </p:cNvSpPr>
          <p:nvPr>
            <p:ph type="title"/>
          </p:nvPr>
        </p:nvSpPr>
        <p:spPr/>
        <p:txBody>
          <a:bodyPr/>
          <a:lstStyle/>
          <a:p>
            <a:r>
              <a:rPr lang="en-GB" dirty="0">
                <a:solidFill>
                  <a:srgbClr val="0000FF"/>
                </a:solidFill>
              </a:rPr>
              <a:t>The three tests</a:t>
            </a:r>
          </a:p>
        </p:txBody>
      </p:sp>
      <p:sp>
        <p:nvSpPr>
          <p:cNvPr id="3" name="Content Placeholder 2">
            <a:extLst>
              <a:ext uri="{FF2B5EF4-FFF2-40B4-BE49-F238E27FC236}">
                <a16:creationId xmlns:a16="http://schemas.microsoft.com/office/drawing/2014/main" id="{3FB4BD52-D8E5-F148-BA50-A22124075C8D}"/>
              </a:ext>
            </a:extLst>
          </p:cNvPr>
          <p:cNvSpPr>
            <a:spLocks noGrp="1"/>
          </p:cNvSpPr>
          <p:nvPr>
            <p:ph idx="1"/>
          </p:nvPr>
        </p:nvSpPr>
        <p:spPr/>
        <p:txBody>
          <a:bodyPr>
            <a:normAutofit/>
          </a:bodyPr>
          <a:lstStyle/>
          <a:p>
            <a:r>
              <a:rPr lang="en-GB" dirty="0"/>
              <a:t>The clinician must demonstrate that the patient’s clinical circumstances are significantly different to the general population of patients for whom the recommendation is not to use the intervention, such that, </a:t>
            </a:r>
          </a:p>
          <a:p>
            <a:r>
              <a:rPr lang="en-GB" dirty="0"/>
              <a:t>The clinician can demonstrate that the patient is likely to gain significantly more clinical benefit from the intervention than would normally be expected from patients for whom the recommendation is not to use the intervention, and </a:t>
            </a:r>
          </a:p>
          <a:p>
            <a:r>
              <a:rPr lang="en-GB" dirty="0"/>
              <a:t>The IPFR panel must be satisfied that the value for money of the intervention for that particular patient is likely to be reasonable</a:t>
            </a:r>
          </a:p>
          <a:p>
            <a:endParaRPr lang="en-GB" dirty="0"/>
          </a:p>
          <a:p>
            <a:endParaRPr lang="en-GB" dirty="0"/>
          </a:p>
        </p:txBody>
      </p:sp>
    </p:spTree>
    <p:extLst>
      <p:ext uri="{BB962C8B-B14F-4D97-AF65-F5344CB8AC3E}">
        <p14:creationId xmlns:p14="http://schemas.microsoft.com/office/powerpoint/2010/main" val="26426827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892C2-F17C-FE4E-850A-53BFDAF70926}"/>
              </a:ext>
            </a:extLst>
          </p:cNvPr>
          <p:cNvSpPr>
            <a:spLocks noGrp="1"/>
          </p:cNvSpPr>
          <p:nvPr>
            <p:ph type="title"/>
          </p:nvPr>
        </p:nvSpPr>
        <p:spPr/>
        <p:txBody>
          <a:bodyPr/>
          <a:lstStyle/>
          <a:p>
            <a:r>
              <a:rPr lang="en-GB" dirty="0">
                <a:solidFill>
                  <a:srgbClr val="0000FF"/>
                </a:solidFill>
              </a:rPr>
              <a:t>The three tests</a:t>
            </a:r>
          </a:p>
        </p:txBody>
      </p:sp>
      <p:sp>
        <p:nvSpPr>
          <p:cNvPr id="3" name="Content Placeholder 2">
            <a:extLst>
              <a:ext uri="{FF2B5EF4-FFF2-40B4-BE49-F238E27FC236}">
                <a16:creationId xmlns:a16="http://schemas.microsoft.com/office/drawing/2014/main" id="{3FB4BD52-D8E5-F148-BA50-A22124075C8D}"/>
              </a:ext>
            </a:extLst>
          </p:cNvPr>
          <p:cNvSpPr>
            <a:spLocks noGrp="1"/>
          </p:cNvSpPr>
          <p:nvPr>
            <p:ph idx="1"/>
          </p:nvPr>
        </p:nvSpPr>
        <p:spPr/>
        <p:txBody>
          <a:bodyPr>
            <a:normAutofit/>
          </a:bodyPr>
          <a:lstStyle/>
          <a:p>
            <a:r>
              <a:rPr lang="en-GB" dirty="0"/>
              <a:t>The clinician must demonstrate that the patient’s clinical </a:t>
            </a:r>
            <a:r>
              <a:rPr lang="en-GB" dirty="0">
                <a:solidFill>
                  <a:srgbClr val="FF0000"/>
                </a:solidFill>
              </a:rPr>
              <a:t>circumstances are significantly different </a:t>
            </a:r>
            <a:r>
              <a:rPr lang="en-GB" dirty="0"/>
              <a:t>to the general population of patients for whom the recommendation is not to use the intervention, such that, </a:t>
            </a:r>
          </a:p>
          <a:p>
            <a:r>
              <a:rPr lang="en-GB" dirty="0"/>
              <a:t>The clinician can demonstrate that the patient is likely to gain significantly more clinical benefit from the intervention than would normally be expected from patients for whom the recommendation is not to use the intervention, and </a:t>
            </a:r>
          </a:p>
          <a:p>
            <a:r>
              <a:rPr lang="en-GB" dirty="0"/>
              <a:t>The IPFR panel must be satisfied that the value for money of the intervention for that particular patient is likely to be reasonable</a:t>
            </a:r>
          </a:p>
          <a:p>
            <a:endParaRPr lang="en-GB" dirty="0"/>
          </a:p>
          <a:p>
            <a:endParaRPr lang="en-GB" dirty="0"/>
          </a:p>
        </p:txBody>
      </p:sp>
    </p:spTree>
    <p:extLst>
      <p:ext uri="{BB962C8B-B14F-4D97-AF65-F5344CB8AC3E}">
        <p14:creationId xmlns:p14="http://schemas.microsoft.com/office/powerpoint/2010/main" val="22216407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892C2-F17C-FE4E-850A-53BFDAF70926}"/>
              </a:ext>
            </a:extLst>
          </p:cNvPr>
          <p:cNvSpPr>
            <a:spLocks noGrp="1"/>
          </p:cNvSpPr>
          <p:nvPr>
            <p:ph type="title"/>
          </p:nvPr>
        </p:nvSpPr>
        <p:spPr/>
        <p:txBody>
          <a:bodyPr/>
          <a:lstStyle/>
          <a:p>
            <a:r>
              <a:rPr lang="en-GB" dirty="0">
                <a:solidFill>
                  <a:srgbClr val="0000FF"/>
                </a:solidFill>
              </a:rPr>
              <a:t>The three tests</a:t>
            </a:r>
          </a:p>
        </p:txBody>
      </p:sp>
      <p:sp>
        <p:nvSpPr>
          <p:cNvPr id="3" name="Content Placeholder 2">
            <a:extLst>
              <a:ext uri="{FF2B5EF4-FFF2-40B4-BE49-F238E27FC236}">
                <a16:creationId xmlns:a16="http://schemas.microsoft.com/office/drawing/2014/main" id="{3FB4BD52-D8E5-F148-BA50-A22124075C8D}"/>
              </a:ext>
            </a:extLst>
          </p:cNvPr>
          <p:cNvSpPr>
            <a:spLocks noGrp="1"/>
          </p:cNvSpPr>
          <p:nvPr>
            <p:ph idx="1"/>
          </p:nvPr>
        </p:nvSpPr>
        <p:spPr/>
        <p:txBody>
          <a:bodyPr>
            <a:normAutofit/>
          </a:bodyPr>
          <a:lstStyle/>
          <a:p>
            <a:r>
              <a:rPr lang="en-GB" dirty="0"/>
              <a:t>The clinician must demonstrate that the patient’s clinical </a:t>
            </a:r>
            <a:r>
              <a:rPr lang="en-GB" dirty="0">
                <a:solidFill>
                  <a:srgbClr val="FF0000"/>
                </a:solidFill>
              </a:rPr>
              <a:t>circumstances are significantly different </a:t>
            </a:r>
            <a:r>
              <a:rPr lang="en-GB" dirty="0"/>
              <a:t>to the general population of patients for whom the recommendation is not to use the intervention, such that, </a:t>
            </a:r>
          </a:p>
          <a:p>
            <a:r>
              <a:rPr lang="en-GB" dirty="0"/>
              <a:t>The clinician can demonstrate that the patient is likely to gain </a:t>
            </a:r>
            <a:r>
              <a:rPr lang="en-GB" dirty="0">
                <a:solidFill>
                  <a:srgbClr val="FF0000"/>
                </a:solidFill>
              </a:rPr>
              <a:t>significantly more clinical benefit </a:t>
            </a:r>
            <a:r>
              <a:rPr lang="en-GB" dirty="0"/>
              <a:t>from the intervention than would normally be expected from patients for whom the recommendation is not to use the intervention, and </a:t>
            </a:r>
          </a:p>
          <a:p>
            <a:r>
              <a:rPr lang="en-GB" dirty="0"/>
              <a:t>The IPFR panel must be satisfied that the value for money of the intervention for that particular patient is likely to be reasonable</a:t>
            </a:r>
          </a:p>
          <a:p>
            <a:endParaRPr lang="en-GB" dirty="0"/>
          </a:p>
          <a:p>
            <a:endParaRPr lang="en-GB" dirty="0"/>
          </a:p>
        </p:txBody>
      </p:sp>
    </p:spTree>
    <p:extLst>
      <p:ext uri="{BB962C8B-B14F-4D97-AF65-F5344CB8AC3E}">
        <p14:creationId xmlns:p14="http://schemas.microsoft.com/office/powerpoint/2010/main" val="15560909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892C2-F17C-FE4E-850A-53BFDAF70926}"/>
              </a:ext>
            </a:extLst>
          </p:cNvPr>
          <p:cNvSpPr>
            <a:spLocks noGrp="1"/>
          </p:cNvSpPr>
          <p:nvPr>
            <p:ph type="title"/>
          </p:nvPr>
        </p:nvSpPr>
        <p:spPr/>
        <p:txBody>
          <a:bodyPr/>
          <a:lstStyle/>
          <a:p>
            <a:r>
              <a:rPr lang="en-GB" dirty="0">
                <a:solidFill>
                  <a:srgbClr val="0000FF"/>
                </a:solidFill>
              </a:rPr>
              <a:t>The three tests</a:t>
            </a:r>
          </a:p>
        </p:txBody>
      </p:sp>
      <p:sp>
        <p:nvSpPr>
          <p:cNvPr id="3" name="Content Placeholder 2">
            <a:extLst>
              <a:ext uri="{FF2B5EF4-FFF2-40B4-BE49-F238E27FC236}">
                <a16:creationId xmlns:a16="http://schemas.microsoft.com/office/drawing/2014/main" id="{3FB4BD52-D8E5-F148-BA50-A22124075C8D}"/>
              </a:ext>
            </a:extLst>
          </p:cNvPr>
          <p:cNvSpPr>
            <a:spLocks noGrp="1"/>
          </p:cNvSpPr>
          <p:nvPr>
            <p:ph idx="1"/>
          </p:nvPr>
        </p:nvSpPr>
        <p:spPr/>
        <p:txBody>
          <a:bodyPr>
            <a:normAutofit/>
          </a:bodyPr>
          <a:lstStyle/>
          <a:p>
            <a:r>
              <a:rPr lang="en-GB" dirty="0"/>
              <a:t>The clinician must demonstrate that the patient’s clinical </a:t>
            </a:r>
            <a:r>
              <a:rPr lang="en-GB" dirty="0">
                <a:solidFill>
                  <a:srgbClr val="FF0000"/>
                </a:solidFill>
              </a:rPr>
              <a:t>circumstances are significantly different </a:t>
            </a:r>
            <a:r>
              <a:rPr lang="en-GB" dirty="0"/>
              <a:t>to the general population of patients for whom the recommendation is not to use the intervention, such that, </a:t>
            </a:r>
          </a:p>
          <a:p>
            <a:r>
              <a:rPr lang="en-GB" dirty="0"/>
              <a:t>The clinician can demonstrate that the patient is likely to gain </a:t>
            </a:r>
            <a:r>
              <a:rPr lang="en-GB" dirty="0">
                <a:solidFill>
                  <a:srgbClr val="FF0000"/>
                </a:solidFill>
              </a:rPr>
              <a:t>significantly more clinical benefit </a:t>
            </a:r>
            <a:r>
              <a:rPr lang="en-GB" dirty="0"/>
              <a:t>from the intervention than would normally be expected from patients for whom the recommendation is not to use the intervention, and </a:t>
            </a:r>
          </a:p>
          <a:p>
            <a:r>
              <a:rPr lang="en-GB" dirty="0"/>
              <a:t>The IPFR panel must be satisfied that the </a:t>
            </a:r>
            <a:r>
              <a:rPr lang="en-GB" dirty="0">
                <a:solidFill>
                  <a:srgbClr val="FF0000"/>
                </a:solidFill>
              </a:rPr>
              <a:t>value for money </a:t>
            </a:r>
            <a:r>
              <a:rPr lang="en-GB" dirty="0"/>
              <a:t>of the intervention for that particular patient is likely to be reasonable</a:t>
            </a:r>
          </a:p>
          <a:p>
            <a:endParaRPr lang="en-GB" dirty="0"/>
          </a:p>
          <a:p>
            <a:endParaRPr lang="en-GB" dirty="0"/>
          </a:p>
        </p:txBody>
      </p:sp>
    </p:spTree>
    <p:extLst>
      <p:ext uri="{BB962C8B-B14F-4D97-AF65-F5344CB8AC3E}">
        <p14:creationId xmlns:p14="http://schemas.microsoft.com/office/powerpoint/2010/main" val="14073908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041CD72-6D56-8B4B-B9CA-A1495EBC096B}"/>
              </a:ext>
            </a:extLst>
          </p:cNvPr>
          <p:cNvSpPr>
            <a:spLocks noGrp="1"/>
          </p:cNvSpPr>
          <p:nvPr>
            <p:ph type="ctrTitle"/>
          </p:nvPr>
        </p:nvSpPr>
        <p:spPr/>
        <p:txBody>
          <a:bodyPr>
            <a:normAutofit/>
          </a:bodyPr>
          <a:lstStyle/>
          <a:p>
            <a:r>
              <a:rPr lang="en-GB" sz="9600" dirty="0" err="1">
                <a:solidFill>
                  <a:srgbClr val="0000FF"/>
                </a:solidFill>
              </a:rPr>
              <a:t>Diolch</a:t>
            </a:r>
            <a:endParaRPr lang="en-GB" sz="9600" dirty="0">
              <a:solidFill>
                <a:srgbClr val="0000FF"/>
              </a:solidFill>
            </a:endParaRPr>
          </a:p>
        </p:txBody>
      </p:sp>
      <p:sp>
        <p:nvSpPr>
          <p:cNvPr id="5" name="Subtitle 4">
            <a:extLst>
              <a:ext uri="{FF2B5EF4-FFF2-40B4-BE49-F238E27FC236}">
                <a16:creationId xmlns:a16="http://schemas.microsoft.com/office/drawing/2014/main" id="{BD1D8F31-5BAB-7A4B-9811-FFC5417AF9D8}"/>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286175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1919288" y="2236763"/>
            <a:ext cx="8291512" cy="3063901"/>
          </a:xfrm>
        </p:spPr>
        <p:txBody>
          <a:bodyPr>
            <a:normAutofit/>
          </a:bodyPr>
          <a:lstStyle/>
          <a:p>
            <a:pPr eaLnBrk="1" hangingPunct="1">
              <a:buFontTx/>
              <a:buNone/>
            </a:pPr>
            <a:r>
              <a:rPr lang="en-GB" altLang="en-US" sz="4200" dirty="0">
                <a:ea typeface="ＭＳ Ｐゴシック" panose="020B0600070205080204" pitchFamily="34" charset="-128"/>
              </a:rPr>
              <a:t>To ensure … </a:t>
            </a:r>
            <a:r>
              <a:rPr lang="en-GB" altLang="en-US" sz="4000" dirty="0">
                <a:ea typeface="ＭＳ Ｐゴシック" panose="020B0600070205080204" pitchFamily="34" charset="-128"/>
              </a:rPr>
              <a:t>e</a:t>
            </a:r>
            <a:r>
              <a:rPr lang="en-GB" altLang="ja-JP" sz="4000" dirty="0">
                <a:ea typeface="ＭＳ Ｐゴシック" panose="020B0600070205080204" pitchFamily="34" charset="-128"/>
              </a:rPr>
              <a:t>quitable access to safe, effective and sustainable specialised services for the people of Wales ……..within available resources</a:t>
            </a:r>
            <a:endParaRPr lang="en-GB" altLang="en-US" sz="4000" dirty="0">
              <a:ea typeface="ＭＳ Ｐゴシック" panose="020B0600070205080204" pitchFamily="34" charset="-128"/>
            </a:endParaRPr>
          </a:p>
        </p:txBody>
      </p:sp>
      <p:sp>
        <p:nvSpPr>
          <p:cNvPr id="18436" name="Title 4"/>
          <p:cNvSpPr>
            <a:spLocks noGrp="1"/>
          </p:cNvSpPr>
          <p:nvPr>
            <p:ph type="title"/>
          </p:nvPr>
        </p:nvSpPr>
        <p:spPr/>
        <p:txBody>
          <a:bodyPr>
            <a:normAutofit/>
          </a:bodyPr>
          <a:lstStyle/>
          <a:p>
            <a:r>
              <a:rPr lang="en-GB" altLang="en-US" b="1" dirty="0">
                <a:solidFill>
                  <a:srgbClr val="0000FF"/>
                </a:solidFill>
                <a:ea typeface="ＭＳ Ｐゴシック" panose="020B0600070205080204" pitchFamily="34" charset="-128"/>
              </a:rPr>
              <a:t>WHSSC aims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05496" y="422636"/>
            <a:ext cx="3141291" cy="1210540"/>
          </a:xfrm>
          <a:prstGeom prst="rect">
            <a:avLst/>
          </a:prstGeom>
        </p:spPr>
      </p:pic>
    </p:spTree>
    <p:extLst>
      <p:ext uri="{BB962C8B-B14F-4D97-AF65-F5344CB8AC3E}">
        <p14:creationId xmlns:p14="http://schemas.microsoft.com/office/powerpoint/2010/main" val="3483663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0000FF"/>
                </a:solidFill>
              </a:rPr>
              <a:t>What are specialised services?</a:t>
            </a:r>
          </a:p>
        </p:txBody>
      </p:sp>
      <p:sp>
        <p:nvSpPr>
          <p:cNvPr id="3" name="Content Placeholder 2"/>
          <p:cNvSpPr>
            <a:spLocks noGrp="1"/>
          </p:cNvSpPr>
          <p:nvPr>
            <p:ph idx="1"/>
          </p:nvPr>
        </p:nvSpPr>
        <p:spPr>
          <a:xfrm>
            <a:off x="838200" y="1451429"/>
            <a:ext cx="10515600" cy="5148154"/>
          </a:xfrm>
        </p:spPr>
        <p:txBody>
          <a:bodyPr>
            <a:normAutofit/>
          </a:bodyPr>
          <a:lstStyle/>
          <a:p>
            <a:r>
              <a:rPr lang="en-GB" sz="3000" dirty="0"/>
              <a:t>Services for a range of rare and complex conditions includes rare cancers, genetic disorders or complex medical or surgical conditions</a:t>
            </a:r>
          </a:p>
          <a:p>
            <a:r>
              <a:rPr lang="en-GB" sz="3000" dirty="0"/>
              <a:t>Typically deliver cutting-edge care and often innovative</a:t>
            </a:r>
          </a:p>
          <a:p>
            <a:r>
              <a:rPr lang="en-GB" sz="3000" dirty="0"/>
              <a:t>Defined by:</a:t>
            </a:r>
          </a:p>
          <a:p>
            <a:pPr lvl="1"/>
            <a:r>
              <a:rPr lang="en-GB" sz="2600" dirty="0"/>
              <a:t>The number who require the service (</a:t>
            </a:r>
            <a:r>
              <a:rPr lang="en-GB" sz="2600" dirty="0" err="1"/>
              <a:t>Pop’n</a:t>
            </a:r>
            <a:r>
              <a:rPr lang="en-GB" sz="2600" dirty="0"/>
              <a:t> of 1 million)</a:t>
            </a:r>
          </a:p>
          <a:p>
            <a:pPr lvl="1"/>
            <a:r>
              <a:rPr lang="en-GB" sz="2600" dirty="0"/>
              <a:t>The cost of the service or facility (Ave. £20,000 per patient)</a:t>
            </a:r>
          </a:p>
          <a:p>
            <a:pPr lvl="1"/>
            <a:r>
              <a:rPr lang="en-GB" sz="2600" dirty="0"/>
              <a:t>The number of people able to provide the service or facility; and</a:t>
            </a:r>
          </a:p>
          <a:p>
            <a:pPr lvl="1"/>
            <a:r>
              <a:rPr lang="en-GB" sz="2600" dirty="0"/>
              <a:t>The financial implications for HBs if they were required to arrange for provision of the service themselves</a:t>
            </a:r>
          </a:p>
        </p:txBody>
      </p:sp>
    </p:spTree>
    <p:extLst>
      <p:ext uri="{BB962C8B-B14F-4D97-AF65-F5344CB8AC3E}">
        <p14:creationId xmlns:p14="http://schemas.microsoft.com/office/powerpoint/2010/main" val="370055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0000FF"/>
                </a:solidFill>
              </a:rPr>
              <a:t>What are highly specialised services?</a:t>
            </a:r>
          </a:p>
        </p:txBody>
      </p:sp>
      <p:sp>
        <p:nvSpPr>
          <p:cNvPr id="3" name="Content Placeholder 2"/>
          <p:cNvSpPr>
            <a:spLocks noGrp="1"/>
          </p:cNvSpPr>
          <p:nvPr>
            <p:ph idx="1"/>
          </p:nvPr>
        </p:nvSpPr>
        <p:spPr>
          <a:xfrm>
            <a:off x="838200" y="1962103"/>
            <a:ext cx="10515600" cy="4530772"/>
          </a:xfrm>
        </p:spPr>
        <p:txBody>
          <a:bodyPr>
            <a:noAutofit/>
          </a:bodyPr>
          <a:lstStyle/>
          <a:p>
            <a:pPr fontAlgn="base"/>
            <a:r>
              <a:rPr lang="en-GB" dirty="0"/>
              <a:t>Highly specialised services are provided to a smaller number of patients compared to specialised services</a:t>
            </a:r>
          </a:p>
          <a:p>
            <a:pPr fontAlgn="base"/>
            <a:r>
              <a:rPr lang="en-GB" dirty="0"/>
              <a:t>Usually no more than 500 patients per year (UK)</a:t>
            </a:r>
          </a:p>
          <a:p>
            <a:pPr fontAlgn="base"/>
            <a:r>
              <a:rPr lang="en-GB" dirty="0"/>
              <a:t>Best delivered nationally through a very small number of centres of excellence</a:t>
            </a:r>
          </a:p>
          <a:p>
            <a:pPr fontAlgn="base"/>
            <a:r>
              <a:rPr lang="en-GB" dirty="0"/>
              <a:t>Examples include liver transplant services, enzyme replacement therapy, and proton beam therapy for specific cancer treatments</a:t>
            </a:r>
          </a:p>
          <a:p>
            <a:pPr fontAlgn="base"/>
            <a:r>
              <a:rPr lang="en-GB" dirty="0"/>
              <a:t>Typically 2-3 UK centres</a:t>
            </a:r>
          </a:p>
        </p:txBody>
      </p:sp>
    </p:spTree>
    <p:extLst>
      <p:ext uri="{BB962C8B-B14F-4D97-AF65-F5344CB8AC3E}">
        <p14:creationId xmlns:p14="http://schemas.microsoft.com/office/powerpoint/2010/main" val="3391144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35429" y="260648"/>
            <a:ext cx="11263085" cy="1143000"/>
          </a:xfrm>
        </p:spPr>
        <p:txBody>
          <a:bodyPr>
            <a:noAutofit/>
          </a:bodyPr>
          <a:lstStyle/>
          <a:p>
            <a:r>
              <a:rPr lang="en-GB" altLang="en-US" sz="3600" dirty="0">
                <a:solidFill>
                  <a:srgbClr val="0000FF"/>
                </a:solidFill>
                <a:latin typeface="Verdana" charset="0"/>
                <a:ea typeface="Verdana" charset="0"/>
                <a:cs typeface="Verdana" charset="0"/>
              </a:rPr>
              <a:t>WHSSC Commissioning HB Contribution 21/22 £715m</a:t>
            </a:r>
          </a:p>
        </p:txBody>
      </p:sp>
      <p:graphicFrame>
        <p:nvGraphicFramePr>
          <p:cNvPr id="4" name="Chart 3"/>
          <p:cNvGraphicFramePr>
            <a:graphicFrameLocks/>
          </p:cNvGraphicFramePr>
          <p:nvPr>
            <p:extLst>
              <p:ext uri="{D42A27DB-BD31-4B8C-83A1-F6EECF244321}">
                <p14:modId xmlns:p14="http://schemas.microsoft.com/office/powerpoint/2010/main" val="932192212"/>
              </p:ext>
            </p:extLst>
          </p:nvPr>
        </p:nvGraphicFramePr>
        <p:xfrm>
          <a:off x="1199456" y="1052737"/>
          <a:ext cx="9793088" cy="6552727"/>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266700" y="6175992"/>
            <a:ext cx="11658600" cy="646331"/>
          </a:xfrm>
          <a:prstGeom prst="rect">
            <a:avLst/>
          </a:prstGeom>
          <a:noFill/>
        </p:spPr>
        <p:txBody>
          <a:bodyPr wrap="square" rtlCol="0">
            <a:spAutoFit/>
          </a:bodyPr>
          <a:lstStyle/>
          <a:p>
            <a:pPr algn="ctr"/>
            <a:r>
              <a:rPr lang="en-GB" dirty="0">
                <a:solidFill>
                  <a:srgbClr val="FF0000"/>
                </a:solidFill>
              </a:rPr>
              <a:t> </a:t>
            </a:r>
          </a:p>
          <a:p>
            <a:pPr algn="ctr"/>
            <a:r>
              <a:rPr lang="en-GB" dirty="0"/>
              <a:t>	The average Welsh HB contribution is 14.3%</a:t>
            </a:r>
          </a:p>
        </p:txBody>
      </p:sp>
    </p:spTree>
    <p:extLst>
      <p:ext uri="{BB962C8B-B14F-4D97-AF65-F5344CB8AC3E}">
        <p14:creationId xmlns:p14="http://schemas.microsoft.com/office/powerpoint/2010/main" val="138606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00FF"/>
                </a:solidFill>
              </a:rPr>
              <a:t>WHSSC Governance</a:t>
            </a:r>
          </a:p>
        </p:txBody>
      </p:sp>
      <p:sp>
        <p:nvSpPr>
          <p:cNvPr id="3" name="Content Placeholder 2"/>
          <p:cNvSpPr>
            <a:spLocks noGrp="1"/>
          </p:cNvSpPr>
          <p:nvPr>
            <p:ph idx="1"/>
          </p:nvPr>
        </p:nvSpPr>
        <p:spPr>
          <a:xfrm>
            <a:off x="838200" y="1624948"/>
            <a:ext cx="10515600" cy="4867927"/>
          </a:xfrm>
        </p:spPr>
        <p:txBody>
          <a:bodyPr>
            <a:normAutofit/>
          </a:bodyPr>
          <a:lstStyle/>
          <a:p>
            <a:r>
              <a:rPr lang="en-GB" dirty="0"/>
              <a:t>Joint Committee</a:t>
            </a:r>
          </a:p>
          <a:p>
            <a:pPr lvl="1"/>
            <a:r>
              <a:rPr lang="en-GB" sz="2800" dirty="0"/>
              <a:t>Independent Chair</a:t>
            </a:r>
          </a:p>
          <a:p>
            <a:pPr lvl="1"/>
            <a:r>
              <a:rPr lang="en-GB" sz="2800" dirty="0"/>
              <a:t>All 7 Health Board CEOs</a:t>
            </a:r>
          </a:p>
          <a:p>
            <a:pPr lvl="1"/>
            <a:r>
              <a:rPr lang="en-GB" sz="2800" dirty="0"/>
              <a:t>3 Independent Members (from HBs)</a:t>
            </a:r>
          </a:p>
          <a:p>
            <a:pPr lvl="1"/>
            <a:r>
              <a:rPr lang="en-GB" sz="2800" dirty="0"/>
              <a:t>WHSS Managing Director, Director of Finance, Director of Nursing, Medical Director</a:t>
            </a:r>
          </a:p>
          <a:p>
            <a:r>
              <a:rPr lang="en-GB" dirty="0"/>
              <a:t>Management Group</a:t>
            </a:r>
          </a:p>
          <a:p>
            <a:pPr lvl="1"/>
            <a:r>
              <a:rPr lang="en-GB" sz="2800" dirty="0"/>
              <a:t>Representative from each HB usually 2, usually a Planning/Commissioning and Finance but determined by each HB. Membership has to be agreed by JC</a:t>
            </a:r>
          </a:p>
        </p:txBody>
      </p:sp>
    </p:spTree>
    <p:extLst>
      <p:ext uri="{BB962C8B-B14F-4D97-AF65-F5344CB8AC3E}">
        <p14:creationId xmlns:p14="http://schemas.microsoft.com/office/powerpoint/2010/main" val="2842062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218364" y="109182"/>
          <a:ext cx="11973636" cy="6748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6"/>
          <p:cNvSpPr>
            <a:spLocks noGrp="1"/>
          </p:cNvSpPr>
          <p:nvPr>
            <p:ph type="title"/>
          </p:nvPr>
        </p:nvSpPr>
        <p:spPr/>
        <p:txBody>
          <a:bodyPr/>
          <a:lstStyle/>
          <a:p>
            <a:r>
              <a:rPr lang="en-GB" b="1" dirty="0">
                <a:solidFill>
                  <a:srgbClr val="0000FF"/>
                </a:solidFill>
              </a:rPr>
              <a:t>Who does it?</a:t>
            </a:r>
          </a:p>
        </p:txBody>
      </p:sp>
    </p:spTree>
    <p:extLst>
      <p:ext uri="{BB962C8B-B14F-4D97-AF65-F5344CB8AC3E}">
        <p14:creationId xmlns:p14="http://schemas.microsoft.com/office/powerpoint/2010/main" val="14518046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3793</TotalTime>
  <Words>2135</Words>
  <Application>Microsoft Office PowerPoint</Application>
  <PresentationFormat>Widescreen</PresentationFormat>
  <Paragraphs>241</Paragraphs>
  <Slides>36</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ＭＳ Ｐゴシック</vt:lpstr>
      <vt:lpstr>Arial</vt:lpstr>
      <vt:lpstr>Calibri</vt:lpstr>
      <vt:lpstr>Calibri Light</vt:lpstr>
      <vt:lpstr>Segoe UI</vt:lpstr>
      <vt:lpstr>Verdana</vt:lpstr>
      <vt:lpstr>Office Theme</vt:lpstr>
      <vt:lpstr>WHSSC and the IPFR process</vt:lpstr>
      <vt:lpstr>What does WHSSC do?</vt:lpstr>
      <vt:lpstr>How does WHSSC commission new services</vt:lpstr>
      <vt:lpstr>WHSSC aims</vt:lpstr>
      <vt:lpstr>What are specialised services?</vt:lpstr>
      <vt:lpstr>What are highly specialised services?</vt:lpstr>
      <vt:lpstr>WHSSC Commissioning HB Contribution 21/22 £715m</vt:lpstr>
      <vt:lpstr>WHSSC Governance</vt:lpstr>
      <vt:lpstr>Who does it?</vt:lpstr>
      <vt:lpstr>WHSSC Commissioning Teams</vt:lpstr>
      <vt:lpstr>Mental Health and Vulnerable Groups</vt:lpstr>
      <vt:lpstr>Cancer and Blood</vt:lpstr>
      <vt:lpstr>Cancer and Blood</vt:lpstr>
      <vt:lpstr>Horizon scanning and prioritisation of new interventions</vt:lpstr>
      <vt:lpstr>Horizon scanning</vt:lpstr>
      <vt:lpstr>WHSSC Prioritisation Process</vt:lpstr>
      <vt:lpstr>Prioritisation – assessment and scoring </vt:lpstr>
      <vt:lpstr>     CIAG PROCESS </vt:lpstr>
      <vt:lpstr>     CIAG SCHEMES 2022</vt:lpstr>
      <vt:lpstr>PowerPoint Presentation</vt:lpstr>
      <vt:lpstr>PowerPoint Presentation</vt:lpstr>
      <vt:lpstr>PowerPoint Presentation</vt:lpstr>
      <vt:lpstr>Increase in PET Scanning in Wales</vt:lpstr>
      <vt:lpstr>New indications that AWPET has recommended for inclusion within the revised WHSSC commissioning policy from May 2021</vt:lpstr>
      <vt:lpstr>PowerPoint Presentation</vt:lpstr>
      <vt:lpstr>All Wales IPFR Panel</vt:lpstr>
      <vt:lpstr>The WHSSC IPFR panel</vt:lpstr>
      <vt:lpstr>Quoracy and Urgent requests</vt:lpstr>
      <vt:lpstr>PowerPoint Presentation</vt:lpstr>
      <vt:lpstr>PowerPoint Presentation</vt:lpstr>
      <vt:lpstr>PowerPoint Presentation</vt:lpstr>
      <vt:lpstr>The three tests</vt:lpstr>
      <vt:lpstr>The three tests</vt:lpstr>
      <vt:lpstr>The three tests</vt:lpstr>
      <vt:lpstr>The three tests</vt:lpstr>
      <vt:lpstr>Diolch</vt:lpstr>
    </vt:vector>
  </TitlesOfParts>
  <Company>7A5B3SRVSCCMCB1</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WHSSC PRESENTATION</dc:title>
  <dc:creator>Claire Harding (Cwm Taf Morgannwg - Welsh Health Specialised Services Committee)</dc:creator>
  <cp:lastModifiedBy>Clare Elliott (Cardiff and Vale UHB - Awttc)</cp:lastModifiedBy>
  <cp:revision>47</cp:revision>
  <dcterms:created xsi:type="dcterms:W3CDTF">2021-10-04T10:41:53Z</dcterms:created>
  <dcterms:modified xsi:type="dcterms:W3CDTF">2021-12-06T16:33:23Z</dcterms:modified>
</cp:coreProperties>
</file>