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1" r:id="rId5"/>
    <p:sldId id="262" r:id="rId6"/>
    <p:sldId id="263" r:id="rId7"/>
    <p:sldId id="268" r:id="rId8"/>
    <p:sldId id="264" r:id="rId9"/>
    <p:sldId id="265" r:id="rId10"/>
    <p:sldId id="269" r:id="rId11"/>
    <p:sldId id="266" r:id="rId12"/>
    <p:sldId id="270" r:id="rId13"/>
    <p:sldId id="267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688B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0" autoAdjust="0"/>
    <p:restoredTop sz="64262" autoAdjust="0"/>
  </p:normalViewPr>
  <p:slideViewPr>
    <p:cSldViewPr snapToGrid="0" snapToObjects="1">
      <p:cViewPr varScale="1">
        <p:scale>
          <a:sx n="63" d="100"/>
          <a:sy n="63" d="100"/>
        </p:scale>
        <p:origin x="182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5AC5C-108A-534C-9B18-668D0695274B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993A9-A7A0-BC45-95F5-423B5D0E0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69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wttc.org/" TargetMode="External"/><Relationship Id="rId3" Type="http://schemas.openxmlformats.org/officeDocument/2006/relationships/image" Target="../media/image5.emf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10" Type="http://schemas.openxmlformats.org/officeDocument/2006/relationships/image" Target="../media/image2.png"/><Relationship Id="rId4" Type="http://schemas.openxmlformats.org/officeDocument/2006/relationships/image" Target="../media/image7.emf"/><Relationship Id="rId9" Type="http://schemas.openxmlformats.org/officeDocument/2006/relationships/hyperlink" Target="mailto:awttc@wales.nhs.uk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1" y="12192"/>
            <a:ext cx="9144001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31368" y="218552"/>
            <a:ext cx="77724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The All Wales IPFR database</a:t>
            </a:r>
            <a:br>
              <a:rPr lang="en-GB" dirty="0"/>
            </a:b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368" y="1345144"/>
            <a:ext cx="7772400" cy="423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Rosie Spears, Senior Scientist IPFR and One Wales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68" y="4449985"/>
            <a:ext cx="6029325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4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53079"/>
            <a:ext cx="674274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11/29/2021</a:t>
            </a:fld>
            <a:endParaRPr lang="en-US" dirty="0"/>
          </a:p>
        </p:txBody>
      </p:sp>
      <p:pic>
        <p:nvPicPr>
          <p:cNvPr id="8" name="Picture 7" descr="AWTTC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951" y="290413"/>
            <a:ext cx="1362268" cy="350551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85800" y="1407590"/>
            <a:ext cx="8001000" cy="46627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12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MS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79"/>
            <a:ext cx="674274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11/29/2021</a:t>
            </a:fld>
            <a:endParaRPr lang="en-US" dirty="0"/>
          </a:p>
        </p:txBody>
      </p:sp>
      <p:pic>
        <p:nvPicPr>
          <p:cNvPr id="12" name="Picture 11" descr="PAMS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951" y="296933"/>
            <a:ext cx="1441443" cy="34403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85800" y="1407590"/>
            <a:ext cx="8001000" cy="466272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34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PSU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79"/>
            <a:ext cx="6303297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11/29/2021</a:t>
            </a:fld>
            <a:endParaRPr lang="en-US" dirty="0"/>
          </a:p>
        </p:txBody>
      </p:sp>
      <p:pic>
        <p:nvPicPr>
          <p:cNvPr id="11" name="Picture 10" descr="WAPSU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6803" y="296934"/>
            <a:ext cx="1772408" cy="34403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85800" y="1407590"/>
            <a:ext cx="8001000" cy="466272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1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MeRe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79"/>
            <a:ext cx="674274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11/29/2021</a:t>
            </a:fld>
            <a:endParaRPr lang="en-US" dirty="0"/>
          </a:p>
        </p:txBody>
      </p:sp>
      <p:pic>
        <p:nvPicPr>
          <p:cNvPr id="11" name="Picture 10" descr="WeMeRec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052" y="303174"/>
            <a:ext cx="1367804" cy="344129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685800" y="1407590"/>
            <a:ext cx="8001000" cy="466272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96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NPU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79"/>
            <a:ext cx="674274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11/29/2021</a:t>
            </a:fld>
            <a:endParaRPr lang="en-US" dirty="0"/>
          </a:p>
        </p:txBody>
      </p:sp>
      <p:pic>
        <p:nvPicPr>
          <p:cNvPr id="5" name="Picture 4" descr="WNPU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052" y="312251"/>
            <a:ext cx="1259625" cy="335052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85800" y="1407590"/>
            <a:ext cx="8001000" cy="466272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1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CCW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79"/>
            <a:ext cx="674274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11/29/2021</a:t>
            </a:fld>
            <a:endParaRPr lang="en-US" dirty="0"/>
          </a:p>
        </p:txBody>
      </p:sp>
      <p:pic>
        <p:nvPicPr>
          <p:cNvPr id="5" name="Picture 4" descr="YCCW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951" y="301738"/>
            <a:ext cx="1073497" cy="339225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85800" y="1407590"/>
            <a:ext cx="8001000" cy="466272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36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587443" y="5126838"/>
            <a:ext cx="28279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All Wales Therapeutics and Toxicology Centre</a:t>
            </a: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(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Canolfan</a:t>
            </a:r>
            <a:r>
              <a:rPr lang="en-US" sz="100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Therapiwteg</a:t>
            </a:r>
            <a:r>
              <a:rPr lang="en-US" sz="1000" dirty="0">
                <a:solidFill>
                  <a:srgbClr val="262626"/>
                </a:solidFill>
                <a:latin typeface="ArialMT"/>
              </a:rPr>
              <a:t> a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Thocsicoleg</a:t>
            </a:r>
            <a:r>
              <a:rPr lang="en-US" sz="100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Cymru</a:t>
            </a:r>
            <a:r>
              <a:rPr lang="en-US" sz="100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Gyfan</a:t>
            </a:r>
            <a:r>
              <a:rPr lang="en-US" sz="1000" dirty="0">
                <a:solidFill>
                  <a:srgbClr val="262626"/>
                </a:solidFill>
                <a:latin typeface="ArialMT"/>
              </a:rPr>
              <a:t>)</a:t>
            </a: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Academic Building</a:t>
            </a: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University Hospital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Llandough</a:t>
            </a:r>
            <a:endParaRPr lang="en-US" sz="1000" dirty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 err="1">
                <a:solidFill>
                  <a:srgbClr val="262626"/>
                </a:solidFill>
                <a:latin typeface="ArialMT"/>
              </a:rPr>
              <a:t>Penlan</a:t>
            </a:r>
            <a:r>
              <a:rPr lang="en-US" sz="1000" dirty="0">
                <a:solidFill>
                  <a:srgbClr val="262626"/>
                </a:solidFill>
                <a:latin typeface="ArialMT"/>
              </a:rPr>
              <a:t> Road</a:t>
            </a:r>
          </a:p>
          <a:p>
            <a:r>
              <a:rPr lang="en-US" sz="1000" dirty="0" err="1">
                <a:solidFill>
                  <a:srgbClr val="262626"/>
                </a:solidFill>
                <a:latin typeface="ArialMT"/>
              </a:rPr>
              <a:t>Penarth</a:t>
            </a:r>
            <a:endParaRPr lang="en-US" sz="1000" dirty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Vale of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Glamorgan</a:t>
            </a:r>
            <a:endParaRPr lang="en-US" sz="1000" dirty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CF64 2XX</a:t>
            </a:r>
            <a:endParaRPr lang="en-US" sz="1000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31368" y="676028"/>
            <a:ext cx="77724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Thank you</a:t>
            </a:r>
            <a:endParaRPr lang="en-US" dirty="0"/>
          </a:p>
        </p:txBody>
      </p:sp>
      <p:pic>
        <p:nvPicPr>
          <p:cNvPr id="9" name="Picture 8" descr="PAMS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040" y="5264485"/>
            <a:ext cx="1100533" cy="262665"/>
          </a:xfrm>
          <a:prstGeom prst="rect">
            <a:avLst/>
          </a:prstGeom>
        </p:spPr>
      </p:pic>
      <p:pic>
        <p:nvPicPr>
          <p:cNvPr id="11" name="Picture 10" descr="WeMeRec MasterLogo_CMYK.eps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041" y="5646337"/>
            <a:ext cx="1025602" cy="258033"/>
          </a:xfrm>
          <a:prstGeom prst="rect">
            <a:avLst/>
          </a:prstGeom>
        </p:spPr>
      </p:pic>
      <p:pic>
        <p:nvPicPr>
          <p:cNvPr id="12" name="Picture 11" descr="WNPU MasterLogo_CMYK.eps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5859" y="5264485"/>
            <a:ext cx="950498" cy="252826"/>
          </a:xfrm>
          <a:prstGeom prst="rect">
            <a:avLst/>
          </a:prstGeom>
        </p:spPr>
      </p:pic>
      <p:pic>
        <p:nvPicPr>
          <p:cNvPr id="13" name="Picture 12" descr="YCCW MasterLogo_CMYK.eps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5859" y="5653165"/>
            <a:ext cx="779804" cy="246418"/>
          </a:xfrm>
          <a:prstGeom prst="rect">
            <a:avLst/>
          </a:prstGeom>
        </p:spPr>
      </p:pic>
      <p:pic>
        <p:nvPicPr>
          <p:cNvPr id="15" name="Picture 14" descr="WAPSU MasterLogo_CMYK.eps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041" y="6066097"/>
            <a:ext cx="1338818" cy="25986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256924" y="5653165"/>
            <a:ext cx="2636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GB" sz="1800" dirty="0">
                <a:latin typeface="Arial"/>
                <a:hlinkClick r:id="rId8"/>
              </a:rPr>
              <a:t>www.awttc.org</a:t>
            </a:r>
            <a:endParaRPr lang="en-US" sz="1800" dirty="0">
              <a:latin typeface="Arial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256924" y="5970308"/>
            <a:ext cx="2636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GB" sz="1800" dirty="0">
                <a:solidFill>
                  <a:srgbClr val="326689"/>
                </a:solidFill>
                <a:latin typeface="Arial"/>
                <a:hlinkClick r:id="rId9"/>
              </a:rPr>
              <a:t>awttc@wales.nhs.uk</a:t>
            </a:r>
            <a:endParaRPr lang="en-US" sz="1800" dirty="0">
              <a:solidFill>
                <a:srgbClr val="326689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1" y="4632382"/>
            <a:ext cx="3651648" cy="163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17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ED2CC-7A07-0542-A9B7-0E67607DD8EC}" type="datetimeFigureOut">
              <a:rPr lang="en-US" smtClean="0"/>
              <a:t>11/29/2021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3" r:id="rId3"/>
    <p:sldLayoutId id="2147483654" r:id="rId4"/>
    <p:sldLayoutId id="2147483655" r:id="rId5"/>
    <p:sldLayoutId id="2147483657" r:id="rId6"/>
    <p:sldLayoutId id="2147483652" r:id="rId7"/>
    <p:sldLayoutId id="2147483651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368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DF18B4-BC51-4BDB-B034-B8057DDD5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495" y="1263356"/>
            <a:ext cx="5407419" cy="433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33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EC66D-1C8F-4975-AAFD-D68F714CE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Adding evidence to the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B5855-C7EB-4406-8642-4A4CC405635B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Evidence may be added independently of an application or as part of a submission</a:t>
            </a:r>
          </a:p>
          <a:p>
            <a:pPr lvl="0"/>
            <a:r>
              <a:rPr lang="en-GB" dirty="0"/>
              <a:t>Evidence added as part of a submission should be marked as confidential only if it contains patient-identifiable information</a:t>
            </a:r>
          </a:p>
          <a:p>
            <a:pPr lvl="0"/>
            <a:r>
              <a:rPr lang="en-GB" dirty="0"/>
              <a:t>The library is of most use if evidence can be anonymised </a:t>
            </a:r>
          </a:p>
          <a:p>
            <a:r>
              <a:rPr lang="en-GB" dirty="0"/>
              <a:t>Evidence provided with an E-submission defaults to confidential</a:t>
            </a:r>
          </a:p>
          <a:p>
            <a:pPr lvl="0"/>
            <a:r>
              <a:rPr lang="en-GB" dirty="0"/>
              <a:t>Please remember to keyword the evidence by indication and intervention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308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C399C5-0F31-4D20-9D35-967BF3CF7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991" y="1255563"/>
            <a:ext cx="5041659" cy="403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46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98CEB-B4D4-470B-8FAA-991BF1539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2D03E-52B2-4AC2-94BB-CF651C90C3D7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You can create a report using any fields in the database</a:t>
            </a:r>
          </a:p>
          <a:p>
            <a:r>
              <a:rPr lang="en-GB" dirty="0"/>
              <a:t>Reports can be exported to excel or csv files to allow for further sorting or filtering</a:t>
            </a:r>
          </a:p>
          <a:p>
            <a:r>
              <a:rPr lang="en-GB" dirty="0"/>
              <a:t>A csv file will export all fields</a:t>
            </a:r>
          </a:p>
          <a:p>
            <a:r>
              <a:rPr lang="en-GB" dirty="0"/>
              <a:t>Fields with multiple entries will create multiple lines for one app </a:t>
            </a:r>
          </a:p>
          <a:p>
            <a:r>
              <a:rPr lang="en-GB" dirty="0"/>
              <a:t>Reports can be saved and shared with other users in your health board</a:t>
            </a:r>
          </a:p>
        </p:txBody>
      </p:sp>
    </p:spTree>
    <p:extLst>
      <p:ext uri="{BB962C8B-B14F-4D97-AF65-F5344CB8AC3E}">
        <p14:creationId xmlns:p14="http://schemas.microsoft.com/office/powerpoint/2010/main" val="2374660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FD7BB-A52F-4F02-B539-2E1A7CFA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8042F-8AA9-498E-8D77-F40D098A6EF2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952959-E64A-464D-A23F-8A0B9EEDF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253" y="962954"/>
            <a:ext cx="6157494" cy="49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78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>
            <a:extLst>
              <a:ext uri="{FF2B5EF4-FFF2-40B4-BE49-F238E27FC236}">
                <a16:creationId xmlns:a16="http://schemas.microsoft.com/office/drawing/2014/main" id="{C902DB25-2FDA-4B9F-AC65-B54FFAB7AC3C}"/>
              </a:ext>
            </a:extLst>
          </p:cNvPr>
          <p:cNvSpPr txBox="1">
            <a:spLocks noGrp="1"/>
          </p:cNvSpPr>
          <p:nvPr>
            <p:ph idx="11"/>
          </p:nvPr>
        </p:nvSpPr>
        <p:spPr>
          <a:xfrm>
            <a:off x="295656" y="2395665"/>
            <a:ext cx="8001000" cy="46624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5500" dirty="0" err="1"/>
              <a:t>Diolch</a:t>
            </a:r>
            <a:r>
              <a:rPr lang="en-GB" sz="5500" dirty="0"/>
              <a:t> </a:t>
            </a:r>
            <a:r>
              <a:rPr lang="en-GB" sz="5500" dirty="0" err="1"/>
              <a:t>yn</a:t>
            </a:r>
            <a:r>
              <a:rPr lang="en-GB" sz="5500" dirty="0"/>
              <a:t> </a:t>
            </a:r>
            <a:r>
              <a:rPr lang="en-GB" sz="5500" dirty="0" err="1"/>
              <a:t>fawr</a:t>
            </a:r>
            <a:br>
              <a:rPr lang="en-GB" sz="5400" dirty="0"/>
            </a:br>
            <a:r>
              <a:rPr lang="en-GB" sz="55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02080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This session will cover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407590"/>
            <a:ext cx="8001000" cy="4662728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Adding entries to the database</a:t>
            </a:r>
          </a:p>
          <a:p>
            <a:r>
              <a:rPr lang="en-GB" dirty="0"/>
              <a:t>Processing e-submissions</a:t>
            </a:r>
          </a:p>
          <a:p>
            <a:r>
              <a:rPr lang="en-GB" dirty="0"/>
              <a:t>Adding evidence to the library</a:t>
            </a:r>
          </a:p>
          <a:p>
            <a:r>
              <a:rPr lang="en-GB" dirty="0"/>
              <a:t>Using the reporting function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40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ABA85-6B0D-477F-A5F2-72DE75C708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Adding entries to the database – basic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9406-E5B3-4E40-BD26-884DBB440651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Application completed date = all information provided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! Take care to select your own panel name, you can only view apps for your own panel</a:t>
            </a:r>
          </a:p>
          <a:p>
            <a:endParaRPr lang="en-GB" dirty="0"/>
          </a:p>
          <a:p>
            <a:r>
              <a:rPr lang="en-GB" dirty="0"/>
              <a:t>Use the basic information page to quickly create an application record on the system, this is the bare minimum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Indication</a:t>
            </a:r>
            <a:r>
              <a:rPr lang="en-GB" dirty="0"/>
              <a:t> for intervention – this is the condition being treated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NB only add medicines for which funding is being requested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50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AFADE-B597-42A8-AA47-7EC3A0B33C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Completing the rest of the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90813-84CF-4B60-8C58-6D34D92F0456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GB" dirty="0"/>
              <a:t>Please complete the rest of the form</a:t>
            </a:r>
          </a:p>
          <a:p>
            <a:r>
              <a:rPr lang="en-GB" dirty="0"/>
              <a:t>Urgency is required for the QA group</a:t>
            </a:r>
          </a:p>
          <a:p>
            <a:r>
              <a:rPr lang="en-GB" dirty="0"/>
              <a:t>Part 4. Add each previous intervention one by one as they appear on the form</a:t>
            </a:r>
          </a:p>
          <a:p>
            <a:r>
              <a:rPr lang="en-GB" dirty="0"/>
              <a:t>Part 5. Add the detail to the intervention requested as it appears on the app form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70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C33E7-26C7-4A4A-B268-232AEEE5B4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Economic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3624D-309B-4C28-9EB9-48696E285533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GB" dirty="0"/>
              <a:t>Add fields to Part 8 as they appear on the form.</a:t>
            </a:r>
          </a:p>
          <a:p>
            <a:r>
              <a:rPr lang="en-GB" dirty="0"/>
              <a:t>The cost in the database/form should be the cost used in panel considerations.</a:t>
            </a:r>
          </a:p>
          <a:p>
            <a:r>
              <a:rPr lang="en-GB" dirty="0"/>
              <a:t>NB. Agreed costs are recorded under the panel meeting details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493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11A1D-1C9F-4FD5-9ACC-4DF0DCAD21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247BD-AEA0-438E-9C66-5A20CF6593A0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GB" dirty="0"/>
              <a:t>Please add any outcome information you receive</a:t>
            </a:r>
          </a:p>
          <a:p>
            <a:r>
              <a:rPr lang="en-GB" dirty="0"/>
              <a:t>Only 4 fields are mandatory</a:t>
            </a:r>
          </a:p>
          <a:p>
            <a:r>
              <a:rPr lang="en-GB" dirty="0"/>
              <a:t>Fields follow the outcomes form</a:t>
            </a:r>
          </a:p>
          <a:p>
            <a:r>
              <a:rPr lang="en-GB" dirty="0"/>
              <a:t>If outcome is in a letter format etc this can be uploaded – ideally redacted and non-confidential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70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82F897A-363A-4990-8B45-A3DAA49E1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906" y="962954"/>
            <a:ext cx="5456187" cy="437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47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1619-2F0D-4277-B94D-E50E90007F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Processing e-submissions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3B98D-F0C3-4DD1-9888-C1D4AA1465C5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GB" dirty="0"/>
              <a:t>Recent updates:</a:t>
            </a:r>
          </a:p>
          <a:p>
            <a:pPr lvl="1"/>
            <a:r>
              <a:rPr lang="en-GB" dirty="0"/>
              <a:t>you will only be able to see e-submissions on your list of apps once the applicant has hit Submit</a:t>
            </a:r>
          </a:p>
          <a:p>
            <a:pPr lvl="1"/>
            <a:r>
              <a:rPr lang="en-GB" dirty="0"/>
              <a:t>Applicants can only submit once all mandatory fields have been completed in all parts (including either Part 5A or 5B)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430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1E9D4-5999-4775-95B3-943577D920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E-submissions continued…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DFF08-CFDA-4EAE-9EFD-412C84D12F20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Entry is automatically locked on submission</a:t>
            </a:r>
          </a:p>
          <a:p>
            <a:r>
              <a:rPr lang="en-GB" sz="2400" dirty="0"/>
              <a:t>On receipt - change status to received, date will auto populate</a:t>
            </a:r>
          </a:p>
          <a:p>
            <a:r>
              <a:rPr lang="en-GB" sz="2400" dirty="0"/>
              <a:t>If this is suitable for IPFR and the request is to the correct panel the approve </a:t>
            </a:r>
            <a:r>
              <a:rPr lang="en-GB" sz="2400" dirty="0" err="1"/>
              <a:t>eSubmission</a:t>
            </a:r>
            <a:r>
              <a:rPr lang="en-GB" sz="2400" dirty="0"/>
              <a:t> can be ticked</a:t>
            </a:r>
          </a:p>
          <a:p>
            <a:r>
              <a:rPr lang="en-GB" sz="2400" dirty="0"/>
              <a:t>If you need the applicant to provide more information on the application then untick the lock box and request the clinician revisit the form and re-submit</a:t>
            </a:r>
          </a:p>
          <a:p>
            <a:r>
              <a:rPr lang="en-GB" sz="2400" dirty="0"/>
              <a:t>Once happy all information is provided add IPFR completed date</a:t>
            </a:r>
          </a:p>
          <a:p>
            <a:r>
              <a:rPr lang="en-GB" sz="2400" dirty="0"/>
              <a:t>Process as per any other IPFR</a:t>
            </a:r>
          </a:p>
        </p:txBody>
      </p:sp>
    </p:spTree>
    <p:extLst>
      <p:ext uri="{BB962C8B-B14F-4D97-AF65-F5344CB8AC3E}">
        <p14:creationId xmlns:p14="http://schemas.microsoft.com/office/powerpoint/2010/main" val="337800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26689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EFEA6407-0904-4E68-9EC9-43594092FFFD}" vid="{A1703818-1FA2-40F4-8930-99797A39E25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AWTTC template_MASTER (normal)</Template>
  <TotalTime>919</TotalTime>
  <Words>484</Words>
  <Application>Microsoft Office PowerPoint</Application>
  <PresentationFormat>On-screen Show (4:3)</PresentationFormat>
  <Paragraphs>58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ArialMT</vt:lpstr>
      <vt:lpstr>Calibri</vt:lpstr>
      <vt:lpstr>Office Theme</vt:lpstr>
      <vt:lpstr>PowerPoint Presentation</vt:lpstr>
      <vt:lpstr>This session will cover</vt:lpstr>
      <vt:lpstr>Adding entries to the database – basic information</vt:lpstr>
      <vt:lpstr>Completing the rest of the form</vt:lpstr>
      <vt:lpstr>Economic assessment</vt:lpstr>
      <vt:lpstr>Outcomes</vt:lpstr>
      <vt:lpstr>PowerPoint Presentation</vt:lpstr>
      <vt:lpstr>Processing e-submissions</vt:lpstr>
      <vt:lpstr>E-submissions continued…</vt:lpstr>
      <vt:lpstr>PowerPoint Presentation</vt:lpstr>
      <vt:lpstr>Adding evidence to the library</vt:lpstr>
      <vt:lpstr>PowerPoint Presentation</vt:lpstr>
      <vt:lpstr>Reporting</vt:lpstr>
      <vt:lpstr>PowerPoint Presentation</vt:lpstr>
      <vt:lpstr>PowerPoint Presentation</vt:lpstr>
    </vt:vector>
  </TitlesOfParts>
  <Company>CardiffandVale UHB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Spears (Cardiff and Vale UHB - AWTTC)</dc:creator>
  <cp:lastModifiedBy>Rosie Spears (Cardiff and Vale UHB - AWTTC)</cp:lastModifiedBy>
  <cp:revision>28</cp:revision>
  <dcterms:created xsi:type="dcterms:W3CDTF">2021-11-18T15:24:08Z</dcterms:created>
  <dcterms:modified xsi:type="dcterms:W3CDTF">2021-11-29T14:04:47Z</dcterms:modified>
</cp:coreProperties>
</file>