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7" r:id="rId2"/>
    <p:sldId id="265" r:id="rId3"/>
    <p:sldId id="266" r:id="rId4"/>
    <p:sldId id="268" r:id="rId5"/>
    <p:sldId id="267" r:id="rId6"/>
    <p:sldId id="270" r:id="rId7"/>
    <p:sldId id="271" r:id="rId8"/>
    <p:sldId id="269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58" r:id="rId19"/>
    <p:sldId id="260" r:id="rId20"/>
    <p:sldId id="261" r:id="rId21"/>
    <p:sldId id="262" r:id="rId22"/>
    <p:sldId id="263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91"/>
    <p:restoredTop sz="94610"/>
  </p:normalViewPr>
  <p:slideViewPr>
    <p:cSldViewPr snapToGrid="0" snapToObjects="1">
      <p:cViewPr varScale="1">
        <p:scale>
          <a:sx n="68" d="100"/>
          <a:sy n="68" d="100"/>
        </p:scale>
        <p:origin x="163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5AC5C-108A-534C-9B18-668D0695274B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993A9-A7A0-BC45-95F5-423B5D0E0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643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9472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043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3354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966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573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6666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9128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645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947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0574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47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Moves on to urgency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615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1456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492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7483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A993A9-A7A0-BC45-95F5-423B5D0E04E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200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2.emf"/><Relationship Id="rId7" Type="http://schemas.openxmlformats.org/officeDocument/2006/relationships/image" Target="../media/image7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WTTC 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WTTC MasterBackground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7" name="Picture 6" descr="AWTTC MasterLogo_CMYK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187" y="5373216"/>
            <a:ext cx="2938343" cy="756121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731368" y="218552"/>
            <a:ext cx="7772400" cy="11265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 b="1" i="0">
                <a:latin typeface="Arial"/>
                <a:cs typeface="Arial"/>
              </a:defRPr>
            </a:lvl1pPr>
          </a:lstStyle>
          <a:p>
            <a:r>
              <a:rPr lang="en-GB" dirty="0"/>
              <a:t>Title to go here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368" y="1345144"/>
            <a:ext cx="7772400" cy="4233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Subhead to go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241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WTTC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WTTC MasterBackground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349522"/>
            <a:ext cx="9144001" cy="4984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553079"/>
            <a:ext cx="6742740" cy="75792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 i="0">
                <a:latin typeface="Arial"/>
                <a:cs typeface="Arial"/>
              </a:defRPr>
            </a:lvl1pPr>
          </a:lstStyle>
          <a:p>
            <a:r>
              <a:rPr lang="en-GB" dirty="0"/>
              <a:t>Page Header to go here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356350"/>
            <a:ext cx="19050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7E39D863-39C4-C440-8855-AF91C0E2B4F2}" type="datetimeFigureOut">
              <a:rPr lang="en-US" smtClean="0"/>
              <a:pPr/>
              <a:t>11/29/2021</a:t>
            </a:fld>
            <a:endParaRPr lang="en-US" dirty="0"/>
          </a:p>
        </p:txBody>
      </p:sp>
      <p:pic>
        <p:nvPicPr>
          <p:cNvPr id="8" name="Picture 7" descr="AWTTC MasterLogo_CMYK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0951" y="290413"/>
            <a:ext cx="1362268" cy="350551"/>
          </a:xfrm>
          <a:prstGeom prst="rect">
            <a:avLst/>
          </a:prstGeom>
        </p:spPr>
      </p:pic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1407590"/>
            <a:ext cx="8001000" cy="4655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Body Copy to go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125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WTTC MasterBackground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4" name="Picture 3" descr="AWTTC MasterLogo_CMYK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701" y="5172781"/>
            <a:ext cx="1707605" cy="439416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282838" y="5172781"/>
            <a:ext cx="282794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262626"/>
                </a:solidFill>
                <a:latin typeface="ArialMT"/>
              </a:rPr>
              <a:t>All Wales Therapeutics and Toxicology Centre</a:t>
            </a:r>
          </a:p>
          <a:p>
            <a:r>
              <a:rPr lang="en-US" sz="1000" dirty="0">
                <a:solidFill>
                  <a:srgbClr val="262626"/>
                </a:solidFill>
                <a:latin typeface="ArialMT"/>
              </a:rPr>
              <a:t>Academic Building</a:t>
            </a:r>
          </a:p>
          <a:p>
            <a:r>
              <a:rPr lang="en-US" sz="1000" dirty="0">
                <a:solidFill>
                  <a:srgbClr val="262626"/>
                </a:solidFill>
                <a:latin typeface="ArialMT"/>
              </a:rPr>
              <a:t>University Hospital </a:t>
            </a:r>
            <a:r>
              <a:rPr lang="en-US" sz="1000" dirty="0" err="1">
                <a:solidFill>
                  <a:srgbClr val="262626"/>
                </a:solidFill>
                <a:latin typeface="ArialMT"/>
              </a:rPr>
              <a:t>Llandough</a:t>
            </a:r>
            <a:endParaRPr lang="en-US" sz="1000" dirty="0">
              <a:solidFill>
                <a:srgbClr val="262626"/>
              </a:solidFill>
              <a:latin typeface="ArialMT"/>
            </a:endParaRPr>
          </a:p>
          <a:p>
            <a:r>
              <a:rPr lang="en-US" sz="1000" dirty="0" err="1">
                <a:solidFill>
                  <a:srgbClr val="262626"/>
                </a:solidFill>
                <a:latin typeface="ArialMT"/>
              </a:rPr>
              <a:t>Penlan</a:t>
            </a:r>
            <a:r>
              <a:rPr lang="en-US" sz="1000" dirty="0">
                <a:solidFill>
                  <a:srgbClr val="262626"/>
                </a:solidFill>
                <a:latin typeface="ArialMT"/>
              </a:rPr>
              <a:t> Road</a:t>
            </a:r>
          </a:p>
          <a:p>
            <a:r>
              <a:rPr lang="en-US" sz="1000" dirty="0" err="1">
                <a:solidFill>
                  <a:srgbClr val="262626"/>
                </a:solidFill>
                <a:latin typeface="ArialMT"/>
              </a:rPr>
              <a:t>Penarth</a:t>
            </a:r>
            <a:endParaRPr lang="en-US" sz="1000" dirty="0">
              <a:solidFill>
                <a:srgbClr val="262626"/>
              </a:solidFill>
              <a:latin typeface="ArialMT"/>
            </a:endParaRPr>
          </a:p>
          <a:p>
            <a:r>
              <a:rPr lang="en-US" sz="1000" dirty="0">
                <a:solidFill>
                  <a:srgbClr val="262626"/>
                </a:solidFill>
                <a:latin typeface="ArialMT"/>
              </a:rPr>
              <a:t>Vale of </a:t>
            </a:r>
            <a:r>
              <a:rPr lang="en-US" sz="1000" dirty="0" err="1">
                <a:solidFill>
                  <a:srgbClr val="262626"/>
                </a:solidFill>
                <a:latin typeface="ArialMT"/>
              </a:rPr>
              <a:t>Glamorgan</a:t>
            </a:r>
            <a:endParaRPr lang="en-US" sz="1000" dirty="0">
              <a:solidFill>
                <a:srgbClr val="262626"/>
              </a:solidFill>
              <a:latin typeface="ArialMT"/>
            </a:endParaRPr>
          </a:p>
          <a:p>
            <a:r>
              <a:rPr lang="en-US" sz="1000" dirty="0">
                <a:solidFill>
                  <a:srgbClr val="262626"/>
                </a:solidFill>
                <a:latin typeface="ArialMT"/>
              </a:rPr>
              <a:t>CF64 2XX</a:t>
            </a:r>
            <a:endParaRPr lang="en-US" sz="1000" dirty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731368" y="676028"/>
            <a:ext cx="7772400" cy="11265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 b="1" i="0">
                <a:latin typeface="Arial"/>
                <a:cs typeface="Arial"/>
              </a:defRPr>
            </a:lvl1pPr>
          </a:lstStyle>
          <a:p>
            <a:r>
              <a:rPr lang="en-GB" dirty="0"/>
              <a:t>Thank you</a:t>
            </a:r>
            <a:endParaRPr lang="en-US" dirty="0"/>
          </a:p>
        </p:txBody>
      </p:sp>
      <p:pic>
        <p:nvPicPr>
          <p:cNvPr id="9" name="Picture 8" descr="PAMS MasterLogo_CMYK.eps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032" y="5264485"/>
            <a:ext cx="1100533" cy="262665"/>
          </a:xfrm>
          <a:prstGeom prst="rect">
            <a:avLst/>
          </a:prstGeom>
        </p:spPr>
      </p:pic>
      <p:pic>
        <p:nvPicPr>
          <p:cNvPr id="11" name="Picture 10" descr="WeMeRec MasterLogo_CMYK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033" y="5646337"/>
            <a:ext cx="1025602" cy="258033"/>
          </a:xfrm>
          <a:prstGeom prst="rect">
            <a:avLst/>
          </a:prstGeom>
        </p:spPr>
      </p:pic>
      <p:pic>
        <p:nvPicPr>
          <p:cNvPr id="12" name="Picture 11" descr="WNPU MasterLogo_CMYK.eps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6851" y="5264485"/>
            <a:ext cx="950498" cy="252826"/>
          </a:xfrm>
          <a:prstGeom prst="rect">
            <a:avLst/>
          </a:prstGeom>
        </p:spPr>
      </p:pic>
      <p:pic>
        <p:nvPicPr>
          <p:cNvPr id="13" name="Picture 12" descr="YCCW MasterLogo_CMYK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6851" y="5653165"/>
            <a:ext cx="779804" cy="246418"/>
          </a:xfrm>
          <a:prstGeom prst="rect">
            <a:avLst/>
          </a:prstGeom>
        </p:spPr>
      </p:pic>
      <p:pic>
        <p:nvPicPr>
          <p:cNvPr id="15" name="Picture 14" descr="WAPSU MasterLogo_CMYK.eps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033" y="6066097"/>
            <a:ext cx="1338818" cy="259869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-1186118" y="5906327"/>
            <a:ext cx="3984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/>
            <a:r>
              <a:rPr lang="en-GB" dirty="0" err="1">
                <a:latin typeface="Arial"/>
              </a:rPr>
              <a:t>www.awttc.org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6173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ED2CC-7A07-0542-A9B7-0E67607DD8EC}" type="datetimeFigureOut">
              <a:rPr lang="en-US" smtClean="0"/>
              <a:t>11/29/2021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93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Online submissions, outcomes and continued funding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Session B. Gail Woodland, AWTTC</a:t>
            </a:r>
          </a:p>
        </p:txBody>
      </p:sp>
    </p:spTree>
    <p:extLst>
      <p:ext uri="{BB962C8B-B14F-4D97-AF65-F5344CB8AC3E}">
        <p14:creationId xmlns:p14="http://schemas.microsoft.com/office/powerpoint/2010/main" val="1447368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4103C-03D4-4C1C-8699-3C8EB7752B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PART 5C: TREATMENT OPTIONS</a:t>
            </a:r>
            <a:br>
              <a:rPr lang="en-GB" dirty="0"/>
            </a:b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CC8B9E-5872-4C45-ACB0-27A041F626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379" t="6289" r="14466" b="13279"/>
          <a:stretch/>
        </p:blipFill>
        <p:spPr>
          <a:xfrm>
            <a:off x="685800" y="1244167"/>
            <a:ext cx="7536419" cy="500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6976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97821-4078-4ACD-BE5F-59FF620D80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2700" dirty="0"/>
              <a:t>PART 7: EVIDENCE OF CLINICAL EFFECTIVENESS</a:t>
            </a:r>
            <a:br>
              <a:rPr lang="en-GB" dirty="0"/>
            </a:b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811430-367B-4CE5-8FF7-EFB63CBEEF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058" t="5945" r="15825" b="3268"/>
          <a:stretch/>
        </p:blipFill>
        <p:spPr>
          <a:xfrm>
            <a:off x="1034323" y="1366069"/>
            <a:ext cx="6394217" cy="4938852"/>
          </a:xfrm>
          <a:prstGeom prst="rect">
            <a:avLst/>
          </a:prstGeom>
        </p:spPr>
      </p:pic>
      <p:sp>
        <p:nvSpPr>
          <p:cNvPr id="5" name="Arrow: Left 4">
            <a:extLst>
              <a:ext uri="{FF2B5EF4-FFF2-40B4-BE49-F238E27FC236}">
                <a16:creationId xmlns:a16="http://schemas.microsoft.com/office/drawing/2014/main" id="{58D027FF-D61E-438E-8AD2-EDBFC28C16D7}"/>
              </a:ext>
            </a:extLst>
          </p:cNvPr>
          <p:cNvSpPr/>
          <p:nvPr/>
        </p:nvSpPr>
        <p:spPr>
          <a:xfrm>
            <a:off x="4714042" y="3994951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3797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4B91F-38BD-4D9C-94B4-80FCA73E5F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2000" dirty="0"/>
              <a:t>PART 9: STATEMENT IN SUPPORT OF APPLICATION</a:t>
            </a:r>
            <a:br>
              <a:rPr lang="en-GB" dirty="0"/>
            </a:b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FED98D-63E6-4A7B-8591-AF26C4E5BD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767" t="5598" r="16310" b="3959"/>
          <a:stretch/>
        </p:blipFill>
        <p:spPr>
          <a:xfrm>
            <a:off x="841309" y="1221401"/>
            <a:ext cx="6587231" cy="508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736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92666-01AB-4008-9F2C-9404E78B35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2000" dirty="0"/>
              <a:t>PART 10: CONFIRMATION STATEMENT BY CLINICIAN</a:t>
            </a:r>
            <a:br>
              <a:rPr lang="en-GB" dirty="0"/>
            </a:b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D43C31-EBC5-476E-923E-D2E8E98B4B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573" t="6290" r="16601" b="3958"/>
          <a:stretch/>
        </p:blipFill>
        <p:spPr>
          <a:xfrm>
            <a:off x="1180729" y="1341283"/>
            <a:ext cx="6471821" cy="4963638"/>
          </a:xfrm>
          <a:prstGeom prst="rect">
            <a:avLst/>
          </a:prstGeom>
        </p:spPr>
      </p:pic>
      <p:sp>
        <p:nvSpPr>
          <p:cNvPr id="6" name="Arrow: Left 5">
            <a:extLst>
              <a:ext uri="{FF2B5EF4-FFF2-40B4-BE49-F238E27FC236}">
                <a16:creationId xmlns:a16="http://schemas.microsoft.com/office/drawing/2014/main" id="{A9700485-2A8F-4850-A2AF-3D2B9F17E5D9}"/>
              </a:ext>
            </a:extLst>
          </p:cNvPr>
          <p:cNvSpPr/>
          <p:nvPr/>
        </p:nvSpPr>
        <p:spPr>
          <a:xfrm>
            <a:off x="7359588" y="2041864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3505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FF71F-5EEB-4B77-8452-C0E23C6812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Missed a bit!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446D98-4F18-4D3D-AB7C-5BD8C9597A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864" t="5944" r="16213" b="3614"/>
          <a:stretch/>
        </p:blipFill>
        <p:spPr>
          <a:xfrm>
            <a:off x="1043200" y="1429306"/>
            <a:ext cx="6027939" cy="465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704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EE669-2355-4AC3-BC53-78046B9D2C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Notice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5351F7-E361-4122-82E6-918C0FEF35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494" t="6725" r="14787" b="23718"/>
          <a:stretch/>
        </p:blipFill>
        <p:spPr>
          <a:xfrm>
            <a:off x="445266" y="1491449"/>
            <a:ext cx="7855968" cy="4059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4785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54659-7A6E-40AE-9ABF-170AAA9ABE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Print/PDF option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8186A4-4C6C-4ABE-AD98-C382F463E7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962" t="6115" r="16990" b="4477"/>
          <a:stretch/>
        </p:blipFill>
        <p:spPr>
          <a:xfrm>
            <a:off x="1083150" y="1420427"/>
            <a:ext cx="5948040" cy="4598633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4088CD84-3BA8-48B6-9510-229066382435}"/>
              </a:ext>
            </a:extLst>
          </p:cNvPr>
          <p:cNvSpPr/>
          <p:nvPr/>
        </p:nvSpPr>
        <p:spPr>
          <a:xfrm>
            <a:off x="196596" y="1518082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0678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16BC4-E750-4207-A1C1-62791A3CB5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Finding your application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996FE9-E32C-4457-8227-E939DB9EEF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505" t="6290" r="17281" b="9136"/>
          <a:stretch/>
        </p:blipFill>
        <p:spPr>
          <a:xfrm>
            <a:off x="1047565" y="1460431"/>
            <a:ext cx="6742740" cy="4844490"/>
          </a:xfrm>
          <a:prstGeom prst="rect">
            <a:avLst/>
          </a:prstGeom>
        </p:spPr>
      </p:pic>
      <p:sp>
        <p:nvSpPr>
          <p:cNvPr id="5" name="Arrow: Left 4">
            <a:extLst>
              <a:ext uri="{FF2B5EF4-FFF2-40B4-BE49-F238E27FC236}">
                <a16:creationId xmlns:a16="http://schemas.microsoft.com/office/drawing/2014/main" id="{6C1F3F57-0251-4037-B8E7-814B49612DAA}"/>
              </a:ext>
            </a:extLst>
          </p:cNvPr>
          <p:cNvSpPr/>
          <p:nvPr/>
        </p:nvSpPr>
        <p:spPr>
          <a:xfrm>
            <a:off x="7607231" y="4809078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6FCE2F92-225D-4A1A-8920-7F88E9B1B79E}"/>
              </a:ext>
            </a:extLst>
          </p:cNvPr>
          <p:cNvSpPr/>
          <p:nvPr/>
        </p:nvSpPr>
        <p:spPr>
          <a:xfrm>
            <a:off x="4731797" y="5749268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5996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Outcomes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IPFR outcome form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Part A – treatment stopped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Part B – treatment continuing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With confirmation letter and/or at end of treatment/point of review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Overview of response to treatment and QoL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Provide form alongside clinic letters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On-line version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97BCDF-D6D4-4BCB-A252-D6C48A03F1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0012" y="3735540"/>
            <a:ext cx="2664718" cy="278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9329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0901DFC-DCCC-47B1-BA88-260E13DF9F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4481" y="-190870"/>
            <a:ext cx="5206354" cy="7239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135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24AF0-D129-4F1D-9BE4-FDD5F54BED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Register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33170D-8B14-410E-85EA-78E10943ED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346" t="7124" r="14933" b="7609"/>
          <a:stretch/>
        </p:blipFill>
        <p:spPr>
          <a:xfrm>
            <a:off x="184786" y="1542751"/>
            <a:ext cx="6576712" cy="4590047"/>
          </a:xfrm>
          <a:prstGeom prst="rect">
            <a:avLst/>
          </a:prstGeom>
        </p:spPr>
      </p:pic>
      <p:sp>
        <p:nvSpPr>
          <p:cNvPr id="5" name="Arrow: Up 4">
            <a:extLst>
              <a:ext uri="{FF2B5EF4-FFF2-40B4-BE49-F238E27FC236}">
                <a16:creationId xmlns:a16="http://schemas.microsoft.com/office/drawing/2014/main" id="{10B8F343-594D-471A-BA8E-0F593B21ACA0}"/>
              </a:ext>
            </a:extLst>
          </p:cNvPr>
          <p:cNvSpPr/>
          <p:nvPr/>
        </p:nvSpPr>
        <p:spPr>
          <a:xfrm>
            <a:off x="5745848" y="1731611"/>
            <a:ext cx="404733" cy="754602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A5E9D8-66E3-4010-83A9-5D9DB5FCD17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824" t="11649" r="30312" b="53349"/>
          <a:stretch/>
        </p:blipFill>
        <p:spPr>
          <a:xfrm>
            <a:off x="4527612" y="2979389"/>
            <a:ext cx="4467772" cy="2386231"/>
          </a:xfrm>
          <a:prstGeom prst="rect">
            <a:avLst/>
          </a:prstGeom>
        </p:spPr>
      </p:pic>
      <p:sp>
        <p:nvSpPr>
          <p:cNvPr id="7" name="Arrow: Left 6">
            <a:extLst>
              <a:ext uri="{FF2B5EF4-FFF2-40B4-BE49-F238E27FC236}">
                <a16:creationId xmlns:a16="http://schemas.microsoft.com/office/drawing/2014/main" id="{7945210A-3900-441B-9A7D-86D90A5A0452}"/>
              </a:ext>
            </a:extLst>
          </p:cNvPr>
          <p:cNvSpPr/>
          <p:nvPr/>
        </p:nvSpPr>
        <p:spPr>
          <a:xfrm>
            <a:off x="6150581" y="4518734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8627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483B39E-35ED-4ACD-885B-E5FE1F4EF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083" y="-101672"/>
            <a:ext cx="5001114" cy="7159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7758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3B091-887F-459F-94AF-F7B2A37C74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Continued funding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AC7439-A2F5-4D2A-AB95-1C9995F722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1407590"/>
            <a:ext cx="8001000" cy="4655900"/>
          </a:xfrm>
        </p:spPr>
        <p:txBody>
          <a:bodyPr/>
          <a:lstStyle/>
          <a:p>
            <a:r>
              <a:rPr lang="en-GB" dirty="0"/>
              <a:t>&lt;12 months (3-6 months)</a:t>
            </a:r>
          </a:p>
          <a:p>
            <a:r>
              <a:rPr lang="en-GB" dirty="0"/>
              <a:t>Clinic letter outlining patient response to treatment and request to approve further supply for a discrete period of time</a:t>
            </a:r>
          </a:p>
          <a:p>
            <a:r>
              <a:rPr lang="en-GB" dirty="0"/>
              <a:t>In line with approval of original request (scans, tests)</a:t>
            </a:r>
          </a:p>
          <a:p>
            <a:endParaRPr lang="en-GB" dirty="0"/>
          </a:p>
          <a:p>
            <a:r>
              <a:rPr lang="en-GB" dirty="0"/>
              <a:t>≥12 months </a:t>
            </a:r>
          </a:p>
          <a:p>
            <a:r>
              <a:rPr lang="en-GB" dirty="0"/>
              <a:t>Submit a new IPFR application form</a:t>
            </a:r>
          </a:p>
          <a:p>
            <a:r>
              <a:rPr lang="en-GB" dirty="0"/>
              <a:t>Impact on new financial year</a:t>
            </a:r>
          </a:p>
          <a:p>
            <a:endParaRPr lang="en-GB" dirty="0"/>
          </a:p>
          <a:p>
            <a:r>
              <a:rPr lang="en-GB" dirty="0"/>
              <a:t>Do check with local HB IPFR team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56799F-535A-4C5C-AAA1-786D2F0274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2113" y="4304570"/>
            <a:ext cx="3413464" cy="2000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3795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Thank you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90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8B407-C380-45E1-928E-79D3C162C7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Creating a new application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4EF576-8B28-45D8-960C-39F28362E2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087" t="6462" r="15534" b="38997"/>
          <a:stretch/>
        </p:blipFill>
        <p:spPr>
          <a:xfrm>
            <a:off x="805248" y="2264930"/>
            <a:ext cx="7519977" cy="3424081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486185EA-0764-4CAD-84BA-A1E9445115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1649021"/>
            <a:ext cx="8001000" cy="4655900"/>
          </a:xfrm>
        </p:spPr>
        <p:txBody>
          <a:bodyPr/>
          <a:lstStyle/>
          <a:p>
            <a:r>
              <a:rPr lang="en-GB" dirty="0"/>
              <a:t>Go to ‘My Applications’</a:t>
            </a:r>
          </a:p>
        </p:txBody>
      </p:sp>
      <p:sp>
        <p:nvSpPr>
          <p:cNvPr id="5" name="Arrow: Up 4">
            <a:extLst>
              <a:ext uri="{FF2B5EF4-FFF2-40B4-BE49-F238E27FC236}">
                <a16:creationId xmlns:a16="http://schemas.microsoft.com/office/drawing/2014/main" id="{2CC95D5E-0121-4464-A07F-45B020C7B707}"/>
              </a:ext>
            </a:extLst>
          </p:cNvPr>
          <p:cNvSpPr/>
          <p:nvPr/>
        </p:nvSpPr>
        <p:spPr>
          <a:xfrm>
            <a:off x="1047564" y="3329481"/>
            <a:ext cx="484632" cy="978408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359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20FA7-CB7C-4F3B-8274-1DEA27A635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553079"/>
            <a:ext cx="6957874" cy="757921"/>
          </a:xfrm>
        </p:spPr>
        <p:txBody>
          <a:bodyPr>
            <a:noAutofit/>
          </a:bodyPr>
          <a:lstStyle/>
          <a:p>
            <a:r>
              <a:rPr lang="en-GB" sz="2400" dirty="0"/>
              <a:t>PART 1: DETAILS OF CLINICIAN SUBMITTING REQUEST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50DF81-AC0A-49CA-9269-B09D24CE56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510" t="6114" r="-3010" b="5513"/>
          <a:stretch/>
        </p:blipFill>
        <p:spPr>
          <a:xfrm>
            <a:off x="685800" y="1333673"/>
            <a:ext cx="8001000" cy="4545367"/>
          </a:xfrm>
          <a:prstGeom prst="rect">
            <a:avLst/>
          </a:prstGeom>
        </p:spPr>
      </p:pic>
      <p:sp>
        <p:nvSpPr>
          <p:cNvPr id="5" name="Arrow: Left 4">
            <a:extLst>
              <a:ext uri="{FF2B5EF4-FFF2-40B4-BE49-F238E27FC236}">
                <a16:creationId xmlns:a16="http://schemas.microsoft.com/office/drawing/2014/main" id="{9A5AFFA4-158A-4AC8-9A77-CA8875FFF471}"/>
              </a:ext>
            </a:extLst>
          </p:cNvPr>
          <p:cNvSpPr/>
          <p:nvPr/>
        </p:nvSpPr>
        <p:spPr>
          <a:xfrm>
            <a:off x="1819922" y="1935333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C943DB4B-90BE-4ED4-9F88-88EC4F43CF81}"/>
              </a:ext>
            </a:extLst>
          </p:cNvPr>
          <p:cNvSpPr/>
          <p:nvPr/>
        </p:nvSpPr>
        <p:spPr>
          <a:xfrm>
            <a:off x="6834874" y="1917577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853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2A576-425C-455C-9A29-EDA2722296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2700" dirty="0"/>
              <a:t>Select the panel the application is going to and the patient’s health board</a:t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D72CC5-DC45-4624-B7F7-F652317A67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There is a help function to advise on how to complete the form</a:t>
            </a:r>
          </a:p>
          <a:p>
            <a:r>
              <a:rPr lang="en-GB" dirty="0"/>
              <a:t>Red asterisk = compulsory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4FD270-A871-4CFC-A6FA-8661234421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876" t="6290" r="16104" b="21218"/>
          <a:stretch/>
        </p:blipFill>
        <p:spPr>
          <a:xfrm>
            <a:off x="1043421" y="2325952"/>
            <a:ext cx="6930841" cy="4280812"/>
          </a:xfrm>
          <a:prstGeom prst="rect">
            <a:avLst/>
          </a:prstGeom>
        </p:spPr>
      </p:pic>
      <p:sp>
        <p:nvSpPr>
          <p:cNvPr id="6" name="Arrow: Left 5">
            <a:extLst>
              <a:ext uri="{FF2B5EF4-FFF2-40B4-BE49-F238E27FC236}">
                <a16:creationId xmlns:a16="http://schemas.microsoft.com/office/drawing/2014/main" id="{A6CE8536-B599-42AE-B83D-680F7B41C5E6}"/>
              </a:ext>
            </a:extLst>
          </p:cNvPr>
          <p:cNvSpPr/>
          <p:nvPr/>
        </p:nvSpPr>
        <p:spPr>
          <a:xfrm>
            <a:off x="7708392" y="3362018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237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35020-E9D9-4A4F-807F-1AE8BD80A1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PART 2: DETAILS OF PATIENT</a:t>
            </a:r>
            <a:br>
              <a:rPr lang="en-GB" dirty="0"/>
            </a:br>
            <a:br>
              <a:rPr lang="en-GB" b="0" dirty="0"/>
            </a:b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FC0530-307C-4E5D-B022-55C10C49E7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602" t="6461" r="16505" b="7929"/>
          <a:stretch/>
        </p:blipFill>
        <p:spPr>
          <a:xfrm>
            <a:off x="998812" y="1381525"/>
            <a:ext cx="6429727" cy="462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162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2BA5C-43EE-4053-9A1D-D8B0B7C91D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2000" dirty="0"/>
              <a:t>PART 4: DIAGNOSIS AND PATIENT'S CURRENT CONDITION RELATED TO REQUEST</a:t>
            </a:r>
            <a:br>
              <a:rPr lang="en-GB" dirty="0"/>
            </a:b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4C475D-17EC-4812-854C-3B4E6A3B86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932" t="6243" r="17572" b="8284"/>
          <a:stretch/>
        </p:blipFill>
        <p:spPr>
          <a:xfrm>
            <a:off x="969885" y="1464816"/>
            <a:ext cx="6392223" cy="4840105"/>
          </a:xfrm>
          <a:prstGeom prst="rect">
            <a:avLst/>
          </a:prstGeom>
        </p:spPr>
      </p:pic>
      <p:sp>
        <p:nvSpPr>
          <p:cNvPr id="5" name="Arrow: Left 4">
            <a:extLst>
              <a:ext uri="{FF2B5EF4-FFF2-40B4-BE49-F238E27FC236}">
                <a16:creationId xmlns:a16="http://schemas.microsoft.com/office/drawing/2014/main" id="{045FA685-835E-4C54-8BAB-DE355DE8847A}"/>
              </a:ext>
            </a:extLst>
          </p:cNvPr>
          <p:cNvSpPr/>
          <p:nvPr/>
        </p:nvSpPr>
        <p:spPr>
          <a:xfrm>
            <a:off x="6939336" y="4551626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859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729EC-FA00-4497-AA00-1BAEF18348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Intervention details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621805-2D1E-454B-BB45-E67D570D80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058" t="6115" r="11553" b="9137"/>
          <a:stretch/>
        </p:blipFill>
        <p:spPr>
          <a:xfrm>
            <a:off x="992229" y="1370249"/>
            <a:ext cx="6436311" cy="435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99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865BE-2157-4AD3-936C-682C001523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PART 5A: DRUG INTERVENTIONS</a:t>
            </a:r>
            <a:br>
              <a:rPr lang="en-GB" dirty="0"/>
            </a:b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324CA1-9E21-4DD7-8786-784A97A5DF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864" t="6807" r="15048" b="3614"/>
          <a:stretch/>
        </p:blipFill>
        <p:spPr>
          <a:xfrm>
            <a:off x="1127462" y="1401812"/>
            <a:ext cx="6516212" cy="4894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169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892</TotalTime>
  <Words>260</Words>
  <Application>Microsoft Office PowerPoint</Application>
  <PresentationFormat>On-screen Show (4:3)</PresentationFormat>
  <Paragraphs>58</Paragraphs>
  <Slides>22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ArialMT</vt:lpstr>
      <vt:lpstr>Calibri</vt:lpstr>
      <vt:lpstr>Wingdings</vt:lpstr>
      <vt:lpstr>Office Theme</vt:lpstr>
      <vt:lpstr>Online submissions, outcomes and continued funding</vt:lpstr>
      <vt:lpstr>Register</vt:lpstr>
      <vt:lpstr>Creating a new application</vt:lpstr>
      <vt:lpstr>PART 1: DETAILS OF CLINICIAN SUBMITTING REQUEST</vt:lpstr>
      <vt:lpstr>Select the panel the application is going to and the patient’s health board </vt:lpstr>
      <vt:lpstr>PART 2: DETAILS OF PATIENT  </vt:lpstr>
      <vt:lpstr>PART 4: DIAGNOSIS AND PATIENT'S CURRENT CONDITION RELATED TO REQUEST </vt:lpstr>
      <vt:lpstr>Intervention details</vt:lpstr>
      <vt:lpstr>PART 5A: DRUG INTERVENTIONS </vt:lpstr>
      <vt:lpstr>PART 5C: TREATMENT OPTIONS </vt:lpstr>
      <vt:lpstr>PART 7: EVIDENCE OF CLINICAL EFFECTIVENESS </vt:lpstr>
      <vt:lpstr>PART 9: STATEMENT IN SUPPORT OF APPLICATION </vt:lpstr>
      <vt:lpstr>PART 10: CONFIRMATION STATEMENT BY CLINICIAN </vt:lpstr>
      <vt:lpstr>Missed a bit!</vt:lpstr>
      <vt:lpstr>Notice</vt:lpstr>
      <vt:lpstr>Print/PDF option</vt:lpstr>
      <vt:lpstr>Finding your application</vt:lpstr>
      <vt:lpstr>Outcomes</vt:lpstr>
      <vt:lpstr>PowerPoint Presentation</vt:lpstr>
      <vt:lpstr>PowerPoint Presentation</vt:lpstr>
      <vt:lpstr>Continued funding</vt:lpstr>
      <vt:lpstr>Thank you</vt:lpstr>
    </vt:vector>
  </TitlesOfParts>
  <Company>Creation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Hewlett</dc:creator>
  <cp:lastModifiedBy>Clare Elliott (Cardiff and Vale UHB - Awttc)</cp:lastModifiedBy>
  <cp:revision>57</cp:revision>
  <dcterms:created xsi:type="dcterms:W3CDTF">2016-04-20T11:04:52Z</dcterms:created>
  <dcterms:modified xsi:type="dcterms:W3CDTF">2021-11-29T15:11:52Z</dcterms:modified>
</cp:coreProperties>
</file>