
<file path=[Content_Types].xml><?xml version="1.0" encoding="utf-8"?>
<Types xmlns="http://schemas.openxmlformats.org/package/2006/content-types">
  <Default Extension="tmp" ContentType="image/png"/>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66" r:id="rId2"/>
    <p:sldId id="268" r:id="rId3"/>
    <p:sldId id="256" r:id="rId4"/>
    <p:sldId id="257" r:id="rId5"/>
    <p:sldId id="258" r:id="rId6"/>
    <p:sldId id="260" r:id="rId7"/>
    <p:sldId id="261" r:id="rId8"/>
    <p:sldId id="262" r:id="rId9"/>
    <p:sldId id="264" r:id="rId10"/>
    <p:sldId id="271" r:id="rId11"/>
    <p:sldId id="269" r:id="rId12"/>
    <p:sldId id="270" r:id="rId13"/>
    <p:sldId id="267" r:id="rId14"/>
  </p:sldIdLst>
  <p:sldSz cx="12192000" cy="6858000"/>
  <p:notesSz cx="6797675" cy="987425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2DEEF"/>
    <a:srgbClr val="EAEFF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varScale="1">
        <p:scale>
          <a:sx n="114" d="100"/>
          <a:sy n="114" d="100"/>
        </p:scale>
        <p:origin x="414" y="11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1A37CB5-5E66-4929-827D-BE3D95FFD24B}" type="doc">
      <dgm:prSet loTypeId="urn:microsoft.com/office/officeart/2005/8/layout/process1" loCatId="process" qsTypeId="urn:microsoft.com/office/officeart/2005/8/quickstyle/simple1" qsCatId="simple" csTypeId="urn:microsoft.com/office/officeart/2005/8/colors/accent1_2" csCatId="accent1" phldr="1"/>
      <dgm:spPr/>
    </dgm:pt>
    <dgm:pt modelId="{FBB98341-F3CB-4536-BC45-322003240B87}">
      <dgm:prSet phldrT="[Text]" custT="1"/>
      <dgm:spPr/>
      <dgm:t>
        <a:bodyPr/>
        <a:lstStyle/>
        <a:p>
          <a:r>
            <a:rPr lang="en-GB" sz="1200"/>
            <a:t>Review form completed by the requesting clinician</a:t>
          </a:r>
        </a:p>
      </dgm:t>
    </dgm:pt>
    <dgm:pt modelId="{E5FD3392-4D57-4C06-84C1-54EC60E0D189}" type="parTrans" cxnId="{73BE0338-8DCA-4F28-8A87-6BE26225561A}">
      <dgm:prSet/>
      <dgm:spPr/>
      <dgm:t>
        <a:bodyPr/>
        <a:lstStyle/>
        <a:p>
          <a:endParaRPr lang="en-GB"/>
        </a:p>
      </dgm:t>
    </dgm:pt>
    <dgm:pt modelId="{E0BE51CA-5088-4BFC-BA4D-8B9BD34CE4BD}" type="sibTrans" cxnId="{73BE0338-8DCA-4F28-8A87-6BE26225561A}">
      <dgm:prSet/>
      <dgm:spPr/>
      <dgm:t>
        <a:bodyPr/>
        <a:lstStyle/>
        <a:p>
          <a:endParaRPr lang="en-GB"/>
        </a:p>
      </dgm:t>
    </dgm:pt>
    <dgm:pt modelId="{6E9B6023-0E08-43AD-B530-064CFD2AF24F}">
      <dgm:prSet phldrT="[Text]" custT="1"/>
      <dgm:spPr/>
      <dgm:t>
        <a:bodyPr/>
        <a:lstStyle/>
        <a:p>
          <a:r>
            <a:rPr lang="en-GB" sz="1200"/>
            <a:t>Screened by the HB IPFR officer to see if it meets the grounds for review </a:t>
          </a:r>
        </a:p>
      </dgm:t>
    </dgm:pt>
    <dgm:pt modelId="{6A894288-F99D-462A-9943-8873F3265FA0}" type="parTrans" cxnId="{0468E3F9-7C40-4D8E-8DF3-274B0CDD3B1E}">
      <dgm:prSet/>
      <dgm:spPr/>
      <dgm:t>
        <a:bodyPr/>
        <a:lstStyle/>
        <a:p>
          <a:endParaRPr lang="en-GB"/>
        </a:p>
      </dgm:t>
    </dgm:pt>
    <dgm:pt modelId="{4D9D60BC-4CD8-45EE-B6C7-4BB6A0F774A5}" type="sibTrans" cxnId="{0468E3F9-7C40-4D8E-8DF3-274B0CDD3B1E}">
      <dgm:prSet/>
      <dgm:spPr/>
      <dgm:t>
        <a:bodyPr/>
        <a:lstStyle/>
        <a:p>
          <a:endParaRPr lang="en-GB"/>
        </a:p>
      </dgm:t>
    </dgm:pt>
    <dgm:pt modelId="{D252134B-F548-4830-A17F-4EDACD639404}">
      <dgm:prSet phldrT="[Text]" custT="1"/>
      <dgm:spPr/>
      <dgm:t>
        <a:bodyPr/>
        <a:lstStyle/>
        <a:p>
          <a:r>
            <a:rPr lang="en-GB" sz="1200" dirty="0"/>
            <a:t>Review heard by the  independent review panel within 25 working days</a:t>
          </a:r>
        </a:p>
      </dgm:t>
    </dgm:pt>
    <dgm:pt modelId="{B713FCE5-86A8-4193-8F3A-9F1E28FD0FA1}" type="parTrans" cxnId="{994DD80F-2B55-417A-A04F-2B65DEDA3907}">
      <dgm:prSet/>
      <dgm:spPr/>
      <dgm:t>
        <a:bodyPr/>
        <a:lstStyle/>
        <a:p>
          <a:endParaRPr lang="en-GB"/>
        </a:p>
      </dgm:t>
    </dgm:pt>
    <dgm:pt modelId="{6FDB7C12-22CB-4757-A420-1B663C114BD9}" type="sibTrans" cxnId="{994DD80F-2B55-417A-A04F-2B65DEDA3907}">
      <dgm:prSet/>
      <dgm:spPr/>
      <dgm:t>
        <a:bodyPr/>
        <a:lstStyle/>
        <a:p>
          <a:endParaRPr lang="en-GB"/>
        </a:p>
      </dgm:t>
    </dgm:pt>
    <dgm:pt modelId="{610370CE-62F9-4167-9395-6F94354F0B71}">
      <dgm:prSet custT="1"/>
      <dgm:spPr/>
      <dgm:t>
        <a:bodyPr/>
        <a:lstStyle/>
        <a:p>
          <a:r>
            <a:rPr lang="en-GB" sz="1200" dirty="0"/>
            <a:t>Decision communicated to the patient and clinician within 5 working days </a:t>
          </a:r>
        </a:p>
      </dgm:t>
    </dgm:pt>
    <dgm:pt modelId="{06ACF101-7054-4599-B16A-664096E87A63}" type="parTrans" cxnId="{651E7A19-A593-4F12-8753-5B1742ABC348}">
      <dgm:prSet/>
      <dgm:spPr/>
      <dgm:t>
        <a:bodyPr/>
        <a:lstStyle/>
        <a:p>
          <a:endParaRPr lang="en-GB"/>
        </a:p>
      </dgm:t>
    </dgm:pt>
    <dgm:pt modelId="{AAB8C63B-FC5F-4B95-9CC3-859655A39291}" type="sibTrans" cxnId="{651E7A19-A593-4F12-8753-5B1742ABC348}">
      <dgm:prSet/>
      <dgm:spPr/>
      <dgm:t>
        <a:bodyPr/>
        <a:lstStyle/>
        <a:p>
          <a:endParaRPr lang="en-GB"/>
        </a:p>
      </dgm:t>
    </dgm:pt>
    <dgm:pt modelId="{AB57EF84-A4E2-4B8C-B9AE-29481851EE17}" type="pres">
      <dgm:prSet presAssocID="{81A37CB5-5E66-4929-827D-BE3D95FFD24B}" presName="Name0" presStyleCnt="0">
        <dgm:presLayoutVars>
          <dgm:dir/>
          <dgm:resizeHandles val="exact"/>
        </dgm:presLayoutVars>
      </dgm:prSet>
      <dgm:spPr/>
    </dgm:pt>
    <dgm:pt modelId="{F11E0138-2C8A-454E-9D82-B4512E647982}" type="pres">
      <dgm:prSet presAssocID="{FBB98341-F3CB-4536-BC45-322003240B87}" presName="node" presStyleLbl="node1" presStyleIdx="0" presStyleCnt="4">
        <dgm:presLayoutVars>
          <dgm:bulletEnabled val="1"/>
        </dgm:presLayoutVars>
      </dgm:prSet>
      <dgm:spPr/>
    </dgm:pt>
    <dgm:pt modelId="{CFF94E69-9131-4DED-941B-FE49FE33748E}" type="pres">
      <dgm:prSet presAssocID="{E0BE51CA-5088-4BFC-BA4D-8B9BD34CE4BD}" presName="sibTrans" presStyleLbl="sibTrans2D1" presStyleIdx="0" presStyleCnt="3"/>
      <dgm:spPr/>
    </dgm:pt>
    <dgm:pt modelId="{B6574AA5-9376-4C68-A744-B8380F5FE97F}" type="pres">
      <dgm:prSet presAssocID="{E0BE51CA-5088-4BFC-BA4D-8B9BD34CE4BD}" presName="connectorText" presStyleLbl="sibTrans2D1" presStyleIdx="0" presStyleCnt="3"/>
      <dgm:spPr/>
    </dgm:pt>
    <dgm:pt modelId="{355C6B46-353E-4782-AA19-3BE38DD7471A}" type="pres">
      <dgm:prSet presAssocID="{6E9B6023-0E08-43AD-B530-064CFD2AF24F}" presName="node" presStyleLbl="node1" presStyleIdx="1" presStyleCnt="4">
        <dgm:presLayoutVars>
          <dgm:bulletEnabled val="1"/>
        </dgm:presLayoutVars>
      </dgm:prSet>
      <dgm:spPr/>
    </dgm:pt>
    <dgm:pt modelId="{24C7E125-70B0-406E-B843-E3969AE82FB0}" type="pres">
      <dgm:prSet presAssocID="{4D9D60BC-4CD8-45EE-B6C7-4BB6A0F774A5}" presName="sibTrans" presStyleLbl="sibTrans2D1" presStyleIdx="1" presStyleCnt="3"/>
      <dgm:spPr/>
    </dgm:pt>
    <dgm:pt modelId="{C2859AC3-4C44-4166-94FF-286AFBE58FD4}" type="pres">
      <dgm:prSet presAssocID="{4D9D60BC-4CD8-45EE-B6C7-4BB6A0F774A5}" presName="connectorText" presStyleLbl="sibTrans2D1" presStyleIdx="1" presStyleCnt="3"/>
      <dgm:spPr/>
    </dgm:pt>
    <dgm:pt modelId="{1818AA9D-7634-4C12-AA0E-C836E7D57458}" type="pres">
      <dgm:prSet presAssocID="{D252134B-F548-4830-A17F-4EDACD639404}" presName="node" presStyleLbl="node1" presStyleIdx="2" presStyleCnt="4">
        <dgm:presLayoutVars>
          <dgm:bulletEnabled val="1"/>
        </dgm:presLayoutVars>
      </dgm:prSet>
      <dgm:spPr/>
    </dgm:pt>
    <dgm:pt modelId="{F20DE5D4-888D-4038-BD60-D995A9FEB78E}" type="pres">
      <dgm:prSet presAssocID="{6FDB7C12-22CB-4757-A420-1B663C114BD9}" presName="sibTrans" presStyleLbl="sibTrans2D1" presStyleIdx="2" presStyleCnt="3"/>
      <dgm:spPr/>
    </dgm:pt>
    <dgm:pt modelId="{4C4577A1-43D2-4183-8EBB-93884CEE7524}" type="pres">
      <dgm:prSet presAssocID="{6FDB7C12-22CB-4757-A420-1B663C114BD9}" presName="connectorText" presStyleLbl="sibTrans2D1" presStyleIdx="2" presStyleCnt="3"/>
      <dgm:spPr/>
    </dgm:pt>
    <dgm:pt modelId="{5252AC8A-E0BE-4600-B4DD-A705D79D54A1}" type="pres">
      <dgm:prSet presAssocID="{610370CE-62F9-4167-9395-6F94354F0B71}" presName="node" presStyleLbl="node1" presStyleIdx="3" presStyleCnt="4">
        <dgm:presLayoutVars>
          <dgm:bulletEnabled val="1"/>
        </dgm:presLayoutVars>
      </dgm:prSet>
      <dgm:spPr/>
    </dgm:pt>
  </dgm:ptLst>
  <dgm:cxnLst>
    <dgm:cxn modelId="{3FE6DF01-46E1-4316-928B-D61398357D19}" type="presOf" srcId="{6FDB7C12-22CB-4757-A420-1B663C114BD9}" destId="{F20DE5D4-888D-4038-BD60-D995A9FEB78E}" srcOrd="0" destOrd="0" presId="urn:microsoft.com/office/officeart/2005/8/layout/process1"/>
    <dgm:cxn modelId="{994DD80F-2B55-417A-A04F-2B65DEDA3907}" srcId="{81A37CB5-5E66-4929-827D-BE3D95FFD24B}" destId="{D252134B-F548-4830-A17F-4EDACD639404}" srcOrd="2" destOrd="0" parTransId="{B713FCE5-86A8-4193-8F3A-9F1E28FD0FA1}" sibTransId="{6FDB7C12-22CB-4757-A420-1B663C114BD9}"/>
    <dgm:cxn modelId="{651E7A19-A593-4F12-8753-5B1742ABC348}" srcId="{81A37CB5-5E66-4929-827D-BE3D95FFD24B}" destId="{610370CE-62F9-4167-9395-6F94354F0B71}" srcOrd="3" destOrd="0" parTransId="{06ACF101-7054-4599-B16A-664096E87A63}" sibTransId="{AAB8C63B-FC5F-4B95-9CC3-859655A39291}"/>
    <dgm:cxn modelId="{09D52037-961E-4FE5-A9FC-266BCB8D7384}" type="presOf" srcId="{610370CE-62F9-4167-9395-6F94354F0B71}" destId="{5252AC8A-E0BE-4600-B4DD-A705D79D54A1}" srcOrd="0" destOrd="0" presId="urn:microsoft.com/office/officeart/2005/8/layout/process1"/>
    <dgm:cxn modelId="{73BE0338-8DCA-4F28-8A87-6BE26225561A}" srcId="{81A37CB5-5E66-4929-827D-BE3D95FFD24B}" destId="{FBB98341-F3CB-4536-BC45-322003240B87}" srcOrd="0" destOrd="0" parTransId="{E5FD3392-4D57-4C06-84C1-54EC60E0D189}" sibTransId="{E0BE51CA-5088-4BFC-BA4D-8B9BD34CE4BD}"/>
    <dgm:cxn modelId="{DA3C9A3E-FE2D-4101-9B50-CDF496EE2D12}" type="presOf" srcId="{E0BE51CA-5088-4BFC-BA4D-8B9BD34CE4BD}" destId="{CFF94E69-9131-4DED-941B-FE49FE33748E}" srcOrd="0" destOrd="0" presId="urn:microsoft.com/office/officeart/2005/8/layout/process1"/>
    <dgm:cxn modelId="{5976C75E-F37D-42D7-93A9-FE7CF3179CBD}" type="presOf" srcId="{4D9D60BC-4CD8-45EE-B6C7-4BB6A0F774A5}" destId="{C2859AC3-4C44-4166-94FF-286AFBE58FD4}" srcOrd="1" destOrd="0" presId="urn:microsoft.com/office/officeart/2005/8/layout/process1"/>
    <dgm:cxn modelId="{7C3EF757-AFFE-4DC6-A32E-FFC3BB66FBF6}" type="presOf" srcId="{4D9D60BC-4CD8-45EE-B6C7-4BB6A0F774A5}" destId="{24C7E125-70B0-406E-B843-E3969AE82FB0}" srcOrd="0" destOrd="0" presId="urn:microsoft.com/office/officeart/2005/8/layout/process1"/>
    <dgm:cxn modelId="{794B0D84-8D99-4CBB-825A-DA9A40D19488}" type="presOf" srcId="{6FDB7C12-22CB-4757-A420-1B663C114BD9}" destId="{4C4577A1-43D2-4183-8EBB-93884CEE7524}" srcOrd="1" destOrd="0" presId="urn:microsoft.com/office/officeart/2005/8/layout/process1"/>
    <dgm:cxn modelId="{3F4BEDBB-663B-4C0B-A386-9F646035B901}" type="presOf" srcId="{FBB98341-F3CB-4536-BC45-322003240B87}" destId="{F11E0138-2C8A-454E-9D82-B4512E647982}" srcOrd="0" destOrd="0" presId="urn:microsoft.com/office/officeart/2005/8/layout/process1"/>
    <dgm:cxn modelId="{EC9F2DBD-A154-4680-BB21-053104F5E1F4}" type="presOf" srcId="{6E9B6023-0E08-43AD-B530-064CFD2AF24F}" destId="{355C6B46-353E-4782-AA19-3BE38DD7471A}" srcOrd="0" destOrd="0" presId="urn:microsoft.com/office/officeart/2005/8/layout/process1"/>
    <dgm:cxn modelId="{51D66BDF-C470-431B-A98A-121217CC2D88}" type="presOf" srcId="{81A37CB5-5E66-4929-827D-BE3D95FFD24B}" destId="{AB57EF84-A4E2-4B8C-B9AE-29481851EE17}" srcOrd="0" destOrd="0" presId="urn:microsoft.com/office/officeart/2005/8/layout/process1"/>
    <dgm:cxn modelId="{00FA20E5-1A45-481D-9823-1918074756B7}" type="presOf" srcId="{D252134B-F548-4830-A17F-4EDACD639404}" destId="{1818AA9D-7634-4C12-AA0E-C836E7D57458}" srcOrd="0" destOrd="0" presId="urn:microsoft.com/office/officeart/2005/8/layout/process1"/>
    <dgm:cxn modelId="{841713E6-75D4-4BFC-823F-8BE898D9CAFB}" type="presOf" srcId="{E0BE51CA-5088-4BFC-BA4D-8B9BD34CE4BD}" destId="{B6574AA5-9376-4C68-A744-B8380F5FE97F}" srcOrd="1" destOrd="0" presId="urn:microsoft.com/office/officeart/2005/8/layout/process1"/>
    <dgm:cxn modelId="{0468E3F9-7C40-4D8E-8DF3-274B0CDD3B1E}" srcId="{81A37CB5-5E66-4929-827D-BE3D95FFD24B}" destId="{6E9B6023-0E08-43AD-B530-064CFD2AF24F}" srcOrd="1" destOrd="0" parTransId="{6A894288-F99D-462A-9943-8873F3265FA0}" sibTransId="{4D9D60BC-4CD8-45EE-B6C7-4BB6A0F774A5}"/>
    <dgm:cxn modelId="{A2A3451C-77EF-49C4-9C8D-DE79198F742C}" type="presParOf" srcId="{AB57EF84-A4E2-4B8C-B9AE-29481851EE17}" destId="{F11E0138-2C8A-454E-9D82-B4512E647982}" srcOrd="0" destOrd="0" presId="urn:microsoft.com/office/officeart/2005/8/layout/process1"/>
    <dgm:cxn modelId="{2F60AE99-D1D9-43AC-AA59-9BB7AD747EE9}" type="presParOf" srcId="{AB57EF84-A4E2-4B8C-B9AE-29481851EE17}" destId="{CFF94E69-9131-4DED-941B-FE49FE33748E}" srcOrd="1" destOrd="0" presId="urn:microsoft.com/office/officeart/2005/8/layout/process1"/>
    <dgm:cxn modelId="{608B8A05-638D-41AE-8A6F-20B378CF7343}" type="presParOf" srcId="{CFF94E69-9131-4DED-941B-FE49FE33748E}" destId="{B6574AA5-9376-4C68-A744-B8380F5FE97F}" srcOrd="0" destOrd="0" presId="urn:microsoft.com/office/officeart/2005/8/layout/process1"/>
    <dgm:cxn modelId="{3637ED97-27DE-41F1-82EE-DA9D3659841C}" type="presParOf" srcId="{AB57EF84-A4E2-4B8C-B9AE-29481851EE17}" destId="{355C6B46-353E-4782-AA19-3BE38DD7471A}" srcOrd="2" destOrd="0" presId="urn:microsoft.com/office/officeart/2005/8/layout/process1"/>
    <dgm:cxn modelId="{9167D91E-9B28-4D04-BAC8-BB27E598B11E}" type="presParOf" srcId="{AB57EF84-A4E2-4B8C-B9AE-29481851EE17}" destId="{24C7E125-70B0-406E-B843-E3969AE82FB0}" srcOrd="3" destOrd="0" presId="urn:microsoft.com/office/officeart/2005/8/layout/process1"/>
    <dgm:cxn modelId="{395EBE52-5869-40F0-944C-55C38F93B597}" type="presParOf" srcId="{24C7E125-70B0-406E-B843-E3969AE82FB0}" destId="{C2859AC3-4C44-4166-94FF-286AFBE58FD4}" srcOrd="0" destOrd="0" presId="urn:microsoft.com/office/officeart/2005/8/layout/process1"/>
    <dgm:cxn modelId="{A444B27E-5B00-4FFF-B20C-71BDDFB0755C}" type="presParOf" srcId="{AB57EF84-A4E2-4B8C-B9AE-29481851EE17}" destId="{1818AA9D-7634-4C12-AA0E-C836E7D57458}" srcOrd="4" destOrd="0" presId="urn:microsoft.com/office/officeart/2005/8/layout/process1"/>
    <dgm:cxn modelId="{B43A3733-1F44-4792-8231-983FBCDE8C23}" type="presParOf" srcId="{AB57EF84-A4E2-4B8C-B9AE-29481851EE17}" destId="{F20DE5D4-888D-4038-BD60-D995A9FEB78E}" srcOrd="5" destOrd="0" presId="urn:microsoft.com/office/officeart/2005/8/layout/process1"/>
    <dgm:cxn modelId="{C5D1A0F4-42B2-4420-B385-25C029F339EE}" type="presParOf" srcId="{F20DE5D4-888D-4038-BD60-D995A9FEB78E}" destId="{4C4577A1-43D2-4183-8EBB-93884CEE7524}" srcOrd="0" destOrd="0" presId="urn:microsoft.com/office/officeart/2005/8/layout/process1"/>
    <dgm:cxn modelId="{AAF143F3-3833-4F1F-ABD2-6CB96DC14FB1}" type="presParOf" srcId="{AB57EF84-A4E2-4B8C-B9AE-29481851EE17}" destId="{5252AC8A-E0BE-4600-B4DD-A705D79D54A1}" srcOrd="6" destOrd="0" presId="urn:microsoft.com/office/officeart/2005/8/layout/process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11E0138-2C8A-454E-9D82-B4512E647982}">
      <dsp:nvSpPr>
        <dsp:cNvPr id="0" name=""/>
        <dsp:cNvSpPr/>
      </dsp:nvSpPr>
      <dsp:spPr>
        <a:xfrm>
          <a:off x="2484" y="57266"/>
          <a:ext cx="1086481" cy="1182822"/>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n-GB" sz="1200" kern="1200"/>
            <a:t>Review form completed by the requesting clinician</a:t>
          </a:r>
        </a:p>
      </dsp:txBody>
      <dsp:txXfrm>
        <a:off x="34306" y="89088"/>
        <a:ext cx="1022837" cy="1119178"/>
      </dsp:txXfrm>
    </dsp:sp>
    <dsp:sp modelId="{CFF94E69-9131-4DED-941B-FE49FE33748E}">
      <dsp:nvSpPr>
        <dsp:cNvPr id="0" name=""/>
        <dsp:cNvSpPr/>
      </dsp:nvSpPr>
      <dsp:spPr>
        <a:xfrm>
          <a:off x="1197614" y="513953"/>
          <a:ext cx="230334" cy="269447"/>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88950">
            <a:lnSpc>
              <a:spcPct val="90000"/>
            </a:lnSpc>
            <a:spcBef>
              <a:spcPct val="0"/>
            </a:spcBef>
            <a:spcAft>
              <a:spcPct val="35000"/>
            </a:spcAft>
            <a:buNone/>
          </a:pPr>
          <a:endParaRPr lang="en-GB" sz="1100" kern="1200"/>
        </a:p>
      </dsp:txBody>
      <dsp:txXfrm>
        <a:off x="1197614" y="567842"/>
        <a:ext cx="161234" cy="161669"/>
      </dsp:txXfrm>
    </dsp:sp>
    <dsp:sp modelId="{355C6B46-353E-4782-AA19-3BE38DD7471A}">
      <dsp:nvSpPr>
        <dsp:cNvPr id="0" name=""/>
        <dsp:cNvSpPr/>
      </dsp:nvSpPr>
      <dsp:spPr>
        <a:xfrm>
          <a:off x="1523559" y="57266"/>
          <a:ext cx="1086481" cy="1182822"/>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n-GB" sz="1200" kern="1200"/>
            <a:t>Screened by the HB IPFR officer to see if it meets the grounds for review </a:t>
          </a:r>
        </a:p>
      </dsp:txBody>
      <dsp:txXfrm>
        <a:off x="1555381" y="89088"/>
        <a:ext cx="1022837" cy="1119178"/>
      </dsp:txXfrm>
    </dsp:sp>
    <dsp:sp modelId="{24C7E125-70B0-406E-B843-E3969AE82FB0}">
      <dsp:nvSpPr>
        <dsp:cNvPr id="0" name=""/>
        <dsp:cNvSpPr/>
      </dsp:nvSpPr>
      <dsp:spPr>
        <a:xfrm>
          <a:off x="2718689" y="513953"/>
          <a:ext cx="230334" cy="269447"/>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88950">
            <a:lnSpc>
              <a:spcPct val="90000"/>
            </a:lnSpc>
            <a:spcBef>
              <a:spcPct val="0"/>
            </a:spcBef>
            <a:spcAft>
              <a:spcPct val="35000"/>
            </a:spcAft>
            <a:buNone/>
          </a:pPr>
          <a:endParaRPr lang="en-GB" sz="1100" kern="1200"/>
        </a:p>
      </dsp:txBody>
      <dsp:txXfrm>
        <a:off x="2718689" y="567842"/>
        <a:ext cx="161234" cy="161669"/>
      </dsp:txXfrm>
    </dsp:sp>
    <dsp:sp modelId="{1818AA9D-7634-4C12-AA0E-C836E7D57458}">
      <dsp:nvSpPr>
        <dsp:cNvPr id="0" name=""/>
        <dsp:cNvSpPr/>
      </dsp:nvSpPr>
      <dsp:spPr>
        <a:xfrm>
          <a:off x="3044633" y="57266"/>
          <a:ext cx="1086481" cy="1182822"/>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n-GB" sz="1200" kern="1200" dirty="0"/>
            <a:t>Review heard by the  independent review panel within 25 working days</a:t>
          </a:r>
        </a:p>
      </dsp:txBody>
      <dsp:txXfrm>
        <a:off x="3076455" y="89088"/>
        <a:ext cx="1022837" cy="1119178"/>
      </dsp:txXfrm>
    </dsp:sp>
    <dsp:sp modelId="{F20DE5D4-888D-4038-BD60-D995A9FEB78E}">
      <dsp:nvSpPr>
        <dsp:cNvPr id="0" name=""/>
        <dsp:cNvSpPr/>
      </dsp:nvSpPr>
      <dsp:spPr>
        <a:xfrm>
          <a:off x="4239763" y="513953"/>
          <a:ext cx="230334" cy="269447"/>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88950">
            <a:lnSpc>
              <a:spcPct val="90000"/>
            </a:lnSpc>
            <a:spcBef>
              <a:spcPct val="0"/>
            </a:spcBef>
            <a:spcAft>
              <a:spcPct val="35000"/>
            </a:spcAft>
            <a:buNone/>
          </a:pPr>
          <a:endParaRPr lang="en-GB" sz="1100" kern="1200"/>
        </a:p>
      </dsp:txBody>
      <dsp:txXfrm>
        <a:off x="4239763" y="567842"/>
        <a:ext cx="161234" cy="161669"/>
      </dsp:txXfrm>
    </dsp:sp>
    <dsp:sp modelId="{5252AC8A-E0BE-4600-B4DD-A705D79D54A1}">
      <dsp:nvSpPr>
        <dsp:cNvPr id="0" name=""/>
        <dsp:cNvSpPr/>
      </dsp:nvSpPr>
      <dsp:spPr>
        <a:xfrm>
          <a:off x="4565708" y="57266"/>
          <a:ext cx="1086481" cy="1182822"/>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n-GB" sz="1200" kern="1200" dirty="0"/>
            <a:t>Decision communicated to the patient and clinician within 5 working days </a:t>
          </a:r>
        </a:p>
      </dsp:txBody>
      <dsp:txXfrm>
        <a:off x="4597530" y="89088"/>
        <a:ext cx="1022837" cy="1119178"/>
      </dsp:txXfrm>
    </dsp:sp>
  </dsp:spTree>
</dsp:drawing>
</file>

<file path=ppt/diagrams/layout1.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8" Type="http://schemas.openxmlformats.org/officeDocument/2006/relationships/image" Target="../media/image7.emf"/><Relationship Id="rId3" Type="http://schemas.openxmlformats.org/officeDocument/2006/relationships/image" Target="../media/image2.emf"/><Relationship Id="rId7" Type="http://schemas.openxmlformats.org/officeDocument/2006/relationships/image" Target="../media/image6.emf"/><Relationship Id="rId2" Type="http://schemas.openxmlformats.org/officeDocument/2006/relationships/image" Target="../media/image1.jpeg"/><Relationship Id="rId1" Type="http://schemas.openxmlformats.org/officeDocument/2006/relationships/slideMaster" Target="../slideMasters/slideMaster1.xml"/><Relationship Id="rId6" Type="http://schemas.openxmlformats.org/officeDocument/2006/relationships/image" Target="../media/image5.emf"/><Relationship Id="rId5" Type="http://schemas.openxmlformats.org/officeDocument/2006/relationships/image" Target="../media/image4.emf"/><Relationship Id="rId4" Type="http://schemas.openxmlformats.org/officeDocument/2006/relationships/image" Target="../media/image3.emf"/></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8.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D71379D0-29A2-42D0-8E5F-C3532C10BA04}" type="datetimeFigureOut">
              <a:rPr lang="en-GB" smtClean="0"/>
              <a:t>29/11/2021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05871C34-0257-477B-9425-B65BD0B89622}" type="slidenum">
              <a:rPr lang="en-GB" smtClean="0"/>
              <a:t>‹#›</a:t>
            </a:fld>
            <a:endParaRPr lang="en-GB"/>
          </a:p>
        </p:txBody>
      </p:sp>
    </p:spTree>
    <p:extLst>
      <p:ext uri="{BB962C8B-B14F-4D97-AF65-F5344CB8AC3E}">
        <p14:creationId xmlns:p14="http://schemas.microsoft.com/office/powerpoint/2010/main" val="263511972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D71379D0-29A2-42D0-8E5F-C3532C10BA04}" type="datetimeFigureOut">
              <a:rPr lang="en-GB" smtClean="0"/>
              <a:t>29/11/2021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05871C34-0257-477B-9425-B65BD0B89622}" type="slidenum">
              <a:rPr lang="en-GB" smtClean="0"/>
              <a:t>‹#›</a:t>
            </a:fld>
            <a:endParaRPr lang="en-GB"/>
          </a:p>
        </p:txBody>
      </p:sp>
    </p:spTree>
    <p:extLst>
      <p:ext uri="{BB962C8B-B14F-4D97-AF65-F5344CB8AC3E}">
        <p14:creationId xmlns:p14="http://schemas.microsoft.com/office/powerpoint/2010/main" val="384286379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D71379D0-29A2-42D0-8E5F-C3532C10BA04}" type="datetimeFigureOut">
              <a:rPr lang="en-GB" smtClean="0"/>
              <a:t>29/11/2021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05871C34-0257-477B-9425-B65BD0B89622}" type="slidenum">
              <a:rPr lang="en-GB" smtClean="0"/>
              <a:t>‹#›</a:t>
            </a:fld>
            <a:endParaRPr lang="en-GB"/>
          </a:p>
        </p:txBody>
      </p:sp>
    </p:spTree>
    <p:extLst>
      <p:ext uri="{BB962C8B-B14F-4D97-AF65-F5344CB8AC3E}">
        <p14:creationId xmlns:p14="http://schemas.microsoft.com/office/powerpoint/2010/main" val="370717380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AWTTC Cover Slide">
    <p:spTree>
      <p:nvGrpSpPr>
        <p:cNvPr id="1" name=""/>
        <p:cNvGrpSpPr/>
        <p:nvPr/>
      </p:nvGrpSpPr>
      <p:grpSpPr>
        <a:xfrm>
          <a:off x="0" y="0"/>
          <a:ext cx="0" cy="0"/>
          <a:chOff x="0" y="0"/>
          <a:chExt cx="0" cy="0"/>
        </a:xfrm>
      </p:grpSpPr>
      <p:pic>
        <p:nvPicPr>
          <p:cNvPr id="6" name="Picture 5" descr="AWTTC MasterBackground.jpg"/>
          <p:cNvPicPr>
            <a:picLocks noChangeAspect="1"/>
          </p:cNvPicPr>
          <p:nvPr userDrawn="1"/>
        </p:nvPicPr>
        <p:blipFill rotWithShape="1">
          <a:blip r:embed="rId2" cstate="email">
            <a:extLst>
              <a:ext uri="{28A0092B-C50C-407E-A947-70E740481C1C}">
                <a14:useLocalDpi xmlns:a14="http://schemas.microsoft.com/office/drawing/2010/main"/>
              </a:ext>
            </a:extLst>
          </a:blip>
          <a:srcRect t="-1"/>
          <a:stretch/>
        </p:blipFill>
        <p:spPr>
          <a:xfrm>
            <a:off x="-1" y="0"/>
            <a:ext cx="12192001" cy="6858000"/>
          </a:xfrm>
          <a:prstGeom prst="rect">
            <a:avLst/>
          </a:prstGeom>
        </p:spPr>
      </p:pic>
      <p:pic>
        <p:nvPicPr>
          <p:cNvPr id="7" name="Picture 6" descr="AWTTC MasterLogo_CMYK.eps"/>
          <p:cNvPicPr>
            <a:picLocks noChangeAspect="1"/>
          </p:cNvPicPr>
          <p:nvPr userDrawn="1"/>
        </p:nvPicPr>
        <p:blipFill>
          <a:blip r:embed="rId3">
            <a:extLst>
              <a:ext uri="{28A0092B-C50C-407E-A947-70E740481C1C}">
                <a14:useLocalDpi xmlns:a14="http://schemas.microsoft.com/office/drawing/2010/main"/>
              </a:ext>
            </a:extLst>
          </a:blip>
          <a:stretch>
            <a:fillRect/>
          </a:stretch>
        </p:blipFill>
        <p:spPr>
          <a:xfrm>
            <a:off x="1322917" y="5373217"/>
            <a:ext cx="3917791" cy="756121"/>
          </a:xfrm>
          <a:prstGeom prst="rect">
            <a:avLst/>
          </a:prstGeom>
        </p:spPr>
      </p:pic>
      <p:sp>
        <p:nvSpPr>
          <p:cNvPr id="8" name="Title 1"/>
          <p:cNvSpPr>
            <a:spLocks noGrp="1"/>
          </p:cNvSpPr>
          <p:nvPr>
            <p:ph type="ctrTitle" hasCustomPrompt="1"/>
          </p:nvPr>
        </p:nvSpPr>
        <p:spPr>
          <a:xfrm>
            <a:off x="975157" y="218552"/>
            <a:ext cx="10363200" cy="1126592"/>
          </a:xfrm>
          <a:prstGeom prst="rect">
            <a:avLst/>
          </a:prstGeom>
        </p:spPr>
        <p:txBody>
          <a:bodyPr>
            <a:normAutofit/>
          </a:bodyPr>
          <a:lstStyle>
            <a:lvl1pPr algn="l">
              <a:defRPr sz="4000" b="1" i="0">
                <a:latin typeface="Arial"/>
                <a:cs typeface="Arial"/>
              </a:defRPr>
            </a:lvl1pPr>
          </a:lstStyle>
          <a:p>
            <a:r>
              <a:rPr lang="en-GB" dirty="0"/>
              <a:t>Title to go here</a:t>
            </a:r>
            <a:endParaRPr lang="en-US" dirty="0"/>
          </a:p>
        </p:txBody>
      </p:sp>
      <p:sp>
        <p:nvSpPr>
          <p:cNvPr id="9" name="Subtitle 2"/>
          <p:cNvSpPr>
            <a:spLocks noGrp="1"/>
          </p:cNvSpPr>
          <p:nvPr>
            <p:ph type="subTitle" idx="1" hasCustomPrompt="1"/>
          </p:nvPr>
        </p:nvSpPr>
        <p:spPr>
          <a:xfrm>
            <a:off x="975157" y="1345145"/>
            <a:ext cx="10363200" cy="423343"/>
          </a:xfrm>
          <a:prstGeom prst="rect">
            <a:avLst/>
          </a:prstGeom>
        </p:spPr>
        <p:txBody>
          <a:bodyPr>
            <a:normAutofit/>
          </a:bodyPr>
          <a:lstStyle>
            <a:lvl1pPr marL="0" indent="0" algn="l">
              <a:buNone/>
              <a:defRPr sz="1800" b="0" i="0">
                <a:solidFill>
                  <a:schemeClr val="tx1">
                    <a:tint val="75000"/>
                  </a:schemeClr>
                </a:solidFill>
                <a:latin typeface="Arial"/>
                <a:cs typeface="Aria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dirty="0"/>
              <a:t>Subhead to go here</a:t>
            </a:r>
            <a:endParaRPr lang="en-US" dirty="0"/>
          </a:p>
        </p:txBody>
      </p:sp>
    </p:spTree>
    <p:extLst>
      <p:ext uri="{BB962C8B-B14F-4D97-AF65-F5344CB8AC3E}">
        <p14:creationId xmlns:p14="http://schemas.microsoft.com/office/powerpoint/2010/main" val="60635874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Thank you Slide">
    <p:spTree>
      <p:nvGrpSpPr>
        <p:cNvPr id="1" name=""/>
        <p:cNvGrpSpPr/>
        <p:nvPr/>
      </p:nvGrpSpPr>
      <p:grpSpPr>
        <a:xfrm>
          <a:off x="0" y="0"/>
          <a:ext cx="0" cy="0"/>
          <a:chOff x="0" y="0"/>
          <a:chExt cx="0" cy="0"/>
        </a:xfrm>
      </p:grpSpPr>
      <p:pic>
        <p:nvPicPr>
          <p:cNvPr id="3" name="Picture 2" descr="AWTTC MasterBackground.jpg"/>
          <p:cNvPicPr>
            <a:picLocks noChangeAspect="1"/>
          </p:cNvPicPr>
          <p:nvPr userDrawn="1"/>
        </p:nvPicPr>
        <p:blipFill rotWithShape="1">
          <a:blip r:embed="rId2" cstate="email">
            <a:extLst>
              <a:ext uri="{28A0092B-C50C-407E-A947-70E740481C1C}">
                <a14:useLocalDpi xmlns:a14="http://schemas.microsoft.com/office/drawing/2010/main"/>
              </a:ext>
            </a:extLst>
          </a:blip>
          <a:srcRect t="-1"/>
          <a:stretch/>
        </p:blipFill>
        <p:spPr>
          <a:xfrm>
            <a:off x="-1" y="0"/>
            <a:ext cx="12192001" cy="6858000"/>
          </a:xfrm>
          <a:prstGeom prst="rect">
            <a:avLst/>
          </a:prstGeom>
        </p:spPr>
      </p:pic>
      <p:pic>
        <p:nvPicPr>
          <p:cNvPr id="4" name="Picture 3" descr="AWTTC MasterLogo_CMYK.eps"/>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1031602" y="5172781"/>
            <a:ext cx="2276807" cy="439416"/>
          </a:xfrm>
          <a:prstGeom prst="rect">
            <a:avLst/>
          </a:prstGeom>
        </p:spPr>
      </p:pic>
      <p:sp>
        <p:nvSpPr>
          <p:cNvPr id="7" name="Rectangle 6"/>
          <p:cNvSpPr/>
          <p:nvPr userDrawn="1"/>
        </p:nvSpPr>
        <p:spPr>
          <a:xfrm>
            <a:off x="4377118" y="5172782"/>
            <a:ext cx="3770599" cy="1169551"/>
          </a:xfrm>
          <a:prstGeom prst="rect">
            <a:avLst/>
          </a:prstGeom>
        </p:spPr>
        <p:txBody>
          <a:bodyPr wrap="square">
            <a:spAutoFit/>
          </a:bodyPr>
          <a:lstStyle/>
          <a:p>
            <a:r>
              <a:rPr lang="en-US" sz="1000" dirty="0">
                <a:solidFill>
                  <a:srgbClr val="262626"/>
                </a:solidFill>
                <a:latin typeface="ArialMT"/>
              </a:rPr>
              <a:t>All Wales Therapeutics and Toxicology Centre</a:t>
            </a:r>
          </a:p>
          <a:p>
            <a:r>
              <a:rPr lang="en-US" sz="1000" dirty="0">
                <a:solidFill>
                  <a:srgbClr val="262626"/>
                </a:solidFill>
                <a:latin typeface="ArialMT"/>
              </a:rPr>
              <a:t>Academic Building</a:t>
            </a:r>
          </a:p>
          <a:p>
            <a:r>
              <a:rPr lang="en-US" sz="1000" dirty="0">
                <a:solidFill>
                  <a:srgbClr val="262626"/>
                </a:solidFill>
                <a:latin typeface="ArialMT"/>
              </a:rPr>
              <a:t>University Hospital </a:t>
            </a:r>
            <a:r>
              <a:rPr lang="en-US" sz="1000" dirty="0" err="1">
                <a:solidFill>
                  <a:srgbClr val="262626"/>
                </a:solidFill>
                <a:latin typeface="ArialMT"/>
              </a:rPr>
              <a:t>Llandough</a:t>
            </a:r>
            <a:endParaRPr lang="en-US" sz="1000" dirty="0">
              <a:solidFill>
                <a:srgbClr val="262626"/>
              </a:solidFill>
              <a:latin typeface="ArialMT"/>
            </a:endParaRPr>
          </a:p>
          <a:p>
            <a:r>
              <a:rPr lang="en-US" sz="1000" dirty="0" err="1">
                <a:solidFill>
                  <a:srgbClr val="262626"/>
                </a:solidFill>
                <a:latin typeface="ArialMT"/>
              </a:rPr>
              <a:t>Penlan</a:t>
            </a:r>
            <a:r>
              <a:rPr lang="en-US" sz="1000" dirty="0">
                <a:solidFill>
                  <a:srgbClr val="262626"/>
                </a:solidFill>
                <a:latin typeface="ArialMT"/>
              </a:rPr>
              <a:t> Road</a:t>
            </a:r>
          </a:p>
          <a:p>
            <a:r>
              <a:rPr lang="en-US" sz="1000" dirty="0" err="1">
                <a:solidFill>
                  <a:srgbClr val="262626"/>
                </a:solidFill>
                <a:latin typeface="ArialMT"/>
              </a:rPr>
              <a:t>Penarth</a:t>
            </a:r>
            <a:endParaRPr lang="en-US" sz="1000" dirty="0">
              <a:solidFill>
                <a:srgbClr val="262626"/>
              </a:solidFill>
              <a:latin typeface="ArialMT"/>
            </a:endParaRPr>
          </a:p>
          <a:p>
            <a:r>
              <a:rPr lang="en-US" sz="1000" dirty="0">
                <a:solidFill>
                  <a:srgbClr val="262626"/>
                </a:solidFill>
                <a:latin typeface="ArialMT"/>
              </a:rPr>
              <a:t>Vale of </a:t>
            </a:r>
            <a:r>
              <a:rPr lang="en-US" sz="1000" dirty="0" err="1">
                <a:solidFill>
                  <a:srgbClr val="262626"/>
                </a:solidFill>
                <a:latin typeface="ArialMT"/>
              </a:rPr>
              <a:t>Glamorgan</a:t>
            </a:r>
            <a:endParaRPr lang="en-US" sz="1000" dirty="0">
              <a:solidFill>
                <a:srgbClr val="262626"/>
              </a:solidFill>
              <a:latin typeface="ArialMT"/>
            </a:endParaRPr>
          </a:p>
          <a:p>
            <a:r>
              <a:rPr lang="en-US" sz="1000" dirty="0">
                <a:solidFill>
                  <a:srgbClr val="262626"/>
                </a:solidFill>
                <a:latin typeface="ArialMT"/>
              </a:rPr>
              <a:t>CF64 2XX</a:t>
            </a:r>
            <a:endParaRPr lang="en-US" sz="1000" dirty="0"/>
          </a:p>
        </p:txBody>
      </p:sp>
      <p:sp>
        <p:nvSpPr>
          <p:cNvPr id="8" name="Title 1"/>
          <p:cNvSpPr>
            <a:spLocks noGrp="1"/>
          </p:cNvSpPr>
          <p:nvPr>
            <p:ph type="ctrTitle" hasCustomPrompt="1"/>
          </p:nvPr>
        </p:nvSpPr>
        <p:spPr>
          <a:xfrm>
            <a:off x="975157" y="676028"/>
            <a:ext cx="10363200" cy="1126592"/>
          </a:xfrm>
          <a:prstGeom prst="rect">
            <a:avLst/>
          </a:prstGeom>
        </p:spPr>
        <p:txBody>
          <a:bodyPr>
            <a:normAutofit/>
          </a:bodyPr>
          <a:lstStyle>
            <a:lvl1pPr algn="l">
              <a:defRPr sz="4000" b="1" i="0">
                <a:latin typeface="Arial"/>
                <a:cs typeface="Arial"/>
              </a:defRPr>
            </a:lvl1pPr>
          </a:lstStyle>
          <a:p>
            <a:r>
              <a:rPr lang="en-GB" dirty="0"/>
              <a:t>Thank you</a:t>
            </a:r>
            <a:endParaRPr lang="en-US" dirty="0"/>
          </a:p>
        </p:txBody>
      </p:sp>
      <p:pic>
        <p:nvPicPr>
          <p:cNvPr id="9" name="Picture 8" descr="PAMS MasterLogo_CMYK.eps"/>
          <p:cNvPicPr>
            <a:picLocks noChangeAspect="1"/>
          </p:cNvPicPr>
          <p:nvPr userDrawn="1"/>
        </p:nvPicPr>
        <p:blipFill>
          <a:blip r:embed="rId4" cstate="email">
            <a:extLst>
              <a:ext uri="{28A0092B-C50C-407E-A947-70E740481C1C}">
                <a14:useLocalDpi xmlns:a14="http://schemas.microsoft.com/office/drawing/2010/main"/>
              </a:ext>
            </a:extLst>
          </a:blip>
          <a:stretch>
            <a:fillRect/>
          </a:stretch>
        </p:blipFill>
        <p:spPr>
          <a:xfrm>
            <a:off x="8637377" y="5264486"/>
            <a:ext cx="1467377" cy="262665"/>
          </a:xfrm>
          <a:prstGeom prst="rect">
            <a:avLst/>
          </a:prstGeom>
        </p:spPr>
      </p:pic>
      <p:pic>
        <p:nvPicPr>
          <p:cNvPr id="11" name="Picture 10" descr="WeMeRec MasterLogo_CMYK.eps"/>
          <p:cNvPicPr>
            <a:picLocks noChangeAspect="1"/>
          </p:cNvPicPr>
          <p:nvPr userDrawn="1"/>
        </p:nvPicPr>
        <p:blipFill>
          <a:blip r:embed="rId5" cstate="email">
            <a:extLst>
              <a:ext uri="{28A0092B-C50C-407E-A947-70E740481C1C}">
                <a14:useLocalDpi xmlns:a14="http://schemas.microsoft.com/office/drawing/2010/main"/>
              </a:ext>
            </a:extLst>
          </a:blip>
          <a:stretch>
            <a:fillRect/>
          </a:stretch>
        </p:blipFill>
        <p:spPr>
          <a:xfrm>
            <a:off x="8637378" y="5646338"/>
            <a:ext cx="1367469" cy="258033"/>
          </a:xfrm>
          <a:prstGeom prst="rect">
            <a:avLst/>
          </a:prstGeom>
        </p:spPr>
      </p:pic>
      <p:pic>
        <p:nvPicPr>
          <p:cNvPr id="12" name="Picture 11" descr="WNPU MasterLogo_CMYK.eps"/>
          <p:cNvPicPr>
            <a:picLocks noChangeAspect="1"/>
          </p:cNvPicPr>
          <p:nvPr userDrawn="1"/>
        </p:nvPicPr>
        <p:blipFill>
          <a:blip r:embed="rId6" cstate="email">
            <a:extLst>
              <a:ext uri="{28A0092B-C50C-407E-A947-70E740481C1C}">
                <a14:useLocalDpi xmlns:a14="http://schemas.microsoft.com/office/drawing/2010/main"/>
              </a:ext>
            </a:extLst>
          </a:blip>
          <a:stretch>
            <a:fillRect/>
          </a:stretch>
        </p:blipFill>
        <p:spPr>
          <a:xfrm>
            <a:off x="10422468" y="5264485"/>
            <a:ext cx="1267331" cy="252826"/>
          </a:xfrm>
          <a:prstGeom prst="rect">
            <a:avLst/>
          </a:prstGeom>
        </p:spPr>
      </p:pic>
      <p:pic>
        <p:nvPicPr>
          <p:cNvPr id="13" name="Picture 12" descr="YCCW MasterLogo_CMYK.eps"/>
          <p:cNvPicPr>
            <a:picLocks noChangeAspect="1"/>
          </p:cNvPicPr>
          <p:nvPr userDrawn="1"/>
        </p:nvPicPr>
        <p:blipFill>
          <a:blip r:embed="rId7" cstate="email">
            <a:extLst>
              <a:ext uri="{28A0092B-C50C-407E-A947-70E740481C1C}">
                <a14:useLocalDpi xmlns:a14="http://schemas.microsoft.com/office/drawing/2010/main"/>
              </a:ext>
            </a:extLst>
          </a:blip>
          <a:stretch>
            <a:fillRect/>
          </a:stretch>
        </p:blipFill>
        <p:spPr>
          <a:xfrm>
            <a:off x="10422468" y="5653165"/>
            <a:ext cx="1039739" cy="246418"/>
          </a:xfrm>
          <a:prstGeom prst="rect">
            <a:avLst/>
          </a:prstGeom>
        </p:spPr>
      </p:pic>
      <p:pic>
        <p:nvPicPr>
          <p:cNvPr id="15" name="Picture 14" descr="WAPSU MasterLogo_CMYK.eps"/>
          <p:cNvPicPr>
            <a:picLocks noChangeAspect="1"/>
          </p:cNvPicPr>
          <p:nvPr userDrawn="1"/>
        </p:nvPicPr>
        <p:blipFill>
          <a:blip r:embed="rId8" cstate="email">
            <a:extLst>
              <a:ext uri="{28A0092B-C50C-407E-A947-70E740481C1C}">
                <a14:useLocalDpi xmlns:a14="http://schemas.microsoft.com/office/drawing/2010/main"/>
              </a:ext>
            </a:extLst>
          </a:blip>
          <a:stretch>
            <a:fillRect/>
          </a:stretch>
        </p:blipFill>
        <p:spPr>
          <a:xfrm>
            <a:off x="8637377" y="6066098"/>
            <a:ext cx="1785091" cy="259869"/>
          </a:xfrm>
          <a:prstGeom prst="rect">
            <a:avLst/>
          </a:prstGeom>
        </p:spPr>
      </p:pic>
      <p:sp>
        <p:nvSpPr>
          <p:cNvPr id="17" name="Rectangle 16"/>
          <p:cNvSpPr/>
          <p:nvPr userDrawn="1"/>
        </p:nvSpPr>
        <p:spPr>
          <a:xfrm>
            <a:off x="-1581491" y="5906327"/>
            <a:ext cx="5312528" cy="369332"/>
          </a:xfrm>
          <a:prstGeom prst="rect">
            <a:avLst/>
          </a:prstGeom>
        </p:spPr>
        <p:txBody>
          <a:bodyPr wrap="square">
            <a:spAutoFit/>
          </a:bodyPr>
          <a:lstStyle/>
          <a:p>
            <a:pPr lvl="4"/>
            <a:r>
              <a:rPr lang="en-GB" sz="1800" dirty="0" err="1">
                <a:latin typeface="Arial"/>
              </a:rPr>
              <a:t>www.awttc.org</a:t>
            </a:r>
            <a:endParaRPr lang="en-US" sz="1800" dirty="0">
              <a:latin typeface="Arial"/>
            </a:endParaRPr>
          </a:p>
        </p:txBody>
      </p:sp>
    </p:spTree>
    <p:extLst>
      <p:ext uri="{BB962C8B-B14F-4D97-AF65-F5344CB8AC3E}">
        <p14:creationId xmlns:p14="http://schemas.microsoft.com/office/powerpoint/2010/main" val="260819051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AWTTC Content Slide">
    <p:spTree>
      <p:nvGrpSpPr>
        <p:cNvPr id="1" name=""/>
        <p:cNvGrpSpPr/>
        <p:nvPr/>
      </p:nvGrpSpPr>
      <p:grpSpPr>
        <a:xfrm>
          <a:off x="0" y="0"/>
          <a:ext cx="0" cy="0"/>
          <a:chOff x="0" y="0"/>
          <a:chExt cx="0" cy="0"/>
        </a:xfrm>
      </p:grpSpPr>
      <p:pic>
        <p:nvPicPr>
          <p:cNvPr id="7" name="Picture 6" descr="AWTTC MasterBackground.jpg"/>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1" y="6349523"/>
            <a:ext cx="12192001" cy="498453"/>
          </a:xfrm>
          <a:prstGeom prst="rect">
            <a:avLst/>
          </a:prstGeom>
        </p:spPr>
      </p:pic>
      <p:sp>
        <p:nvSpPr>
          <p:cNvPr id="2" name="Title 1"/>
          <p:cNvSpPr>
            <a:spLocks noGrp="1"/>
          </p:cNvSpPr>
          <p:nvPr>
            <p:ph type="ctrTitle" hasCustomPrompt="1"/>
          </p:nvPr>
        </p:nvSpPr>
        <p:spPr>
          <a:xfrm>
            <a:off x="914400" y="553080"/>
            <a:ext cx="8990320" cy="757921"/>
          </a:xfrm>
          <a:prstGeom prst="rect">
            <a:avLst/>
          </a:prstGeom>
        </p:spPr>
        <p:txBody>
          <a:bodyPr>
            <a:normAutofit/>
          </a:bodyPr>
          <a:lstStyle>
            <a:lvl1pPr algn="l">
              <a:defRPr sz="3200" b="1" i="0">
                <a:latin typeface="Arial"/>
                <a:cs typeface="Arial"/>
              </a:defRPr>
            </a:lvl1pPr>
          </a:lstStyle>
          <a:p>
            <a:r>
              <a:rPr lang="en-GB" dirty="0"/>
              <a:t>Page Header to go here</a:t>
            </a:r>
            <a:endParaRPr lang="en-US" dirty="0"/>
          </a:p>
        </p:txBody>
      </p:sp>
      <p:sp>
        <p:nvSpPr>
          <p:cNvPr id="4" name="Date Placeholder 3"/>
          <p:cNvSpPr>
            <a:spLocks noGrp="1"/>
          </p:cNvSpPr>
          <p:nvPr>
            <p:ph type="dt" sz="half" idx="10"/>
          </p:nvPr>
        </p:nvSpPr>
        <p:spPr>
          <a:xfrm>
            <a:off x="914400" y="6356351"/>
            <a:ext cx="2540000" cy="365125"/>
          </a:xfrm>
          <a:prstGeom prst="rect">
            <a:avLst/>
          </a:prstGeom>
        </p:spPr>
        <p:txBody>
          <a:bodyPr/>
          <a:lstStyle>
            <a:lvl1pPr>
              <a:defRPr>
                <a:latin typeface="Arial"/>
                <a:cs typeface="Arial"/>
              </a:defRPr>
            </a:lvl1pPr>
          </a:lstStyle>
          <a:p>
            <a:fld id="{7E39D863-39C4-C440-8855-AF91C0E2B4F2}" type="datetimeFigureOut">
              <a:rPr lang="en-US" smtClean="0"/>
              <a:pPr/>
              <a:t>11/29/2021</a:t>
            </a:fld>
            <a:endParaRPr lang="en-US" dirty="0"/>
          </a:p>
        </p:txBody>
      </p:sp>
      <p:pic>
        <p:nvPicPr>
          <p:cNvPr id="8" name="Picture 7" descr="AWTTC MasterLogo_CMYK.eps"/>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10041268" y="290414"/>
            <a:ext cx="1816357" cy="350551"/>
          </a:xfrm>
          <a:prstGeom prst="rect">
            <a:avLst/>
          </a:prstGeom>
        </p:spPr>
      </p:pic>
      <p:sp>
        <p:nvSpPr>
          <p:cNvPr id="14" name="Subtitle 2"/>
          <p:cNvSpPr>
            <a:spLocks noGrp="1"/>
          </p:cNvSpPr>
          <p:nvPr>
            <p:ph type="subTitle" idx="1" hasCustomPrompt="1"/>
          </p:nvPr>
        </p:nvSpPr>
        <p:spPr>
          <a:xfrm>
            <a:off x="914400" y="1407590"/>
            <a:ext cx="10668000" cy="4655900"/>
          </a:xfrm>
          <a:prstGeom prst="rect">
            <a:avLst/>
          </a:prstGeom>
        </p:spPr>
        <p:txBody>
          <a:bodyPr>
            <a:normAutofit/>
          </a:bodyPr>
          <a:lstStyle>
            <a:lvl1pPr marL="0" indent="0" algn="l">
              <a:buNone/>
              <a:defRPr sz="2200">
                <a:solidFill>
                  <a:schemeClr val="tx1">
                    <a:tint val="75000"/>
                  </a:schemeClr>
                </a:solidFill>
                <a:latin typeface="Arial"/>
                <a:cs typeface="Aria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dirty="0"/>
              <a:t>Body Copy to go here</a:t>
            </a:r>
            <a:endParaRPr lang="en-US" dirty="0"/>
          </a:p>
        </p:txBody>
      </p:sp>
    </p:spTree>
    <p:extLst>
      <p:ext uri="{BB962C8B-B14F-4D97-AF65-F5344CB8AC3E}">
        <p14:creationId xmlns:p14="http://schemas.microsoft.com/office/powerpoint/2010/main" val="68658582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D71379D0-29A2-42D0-8E5F-C3532C10BA04}" type="datetimeFigureOut">
              <a:rPr lang="en-GB" smtClean="0"/>
              <a:t>29/11/2021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05871C34-0257-477B-9425-B65BD0B89622}" type="slidenum">
              <a:rPr lang="en-GB" smtClean="0"/>
              <a:t>‹#›</a:t>
            </a:fld>
            <a:endParaRPr lang="en-GB"/>
          </a:p>
        </p:txBody>
      </p:sp>
    </p:spTree>
    <p:extLst>
      <p:ext uri="{BB962C8B-B14F-4D97-AF65-F5344CB8AC3E}">
        <p14:creationId xmlns:p14="http://schemas.microsoft.com/office/powerpoint/2010/main" val="12572274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D71379D0-29A2-42D0-8E5F-C3532C10BA04}" type="datetimeFigureOut">
              <a:rPr lang="en-GB" smtClean="0"/>
              <a:t>29/11/2021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05871C34-0257-477B-9425-B65BD0B89622}" type="slidenum">
              <a:rPr lang="en-GB" smtClean="0"/>
              <a:t>‹#›</a:t>
            </a:fld>
            <a:endParaRPr lang="en-GB"/>
          </a:p>
        </p:txBody>
      </p:sp>
    </p:spTree>
    <p:extLst>
      <p:ext uri="{BB962C8B-B14F-4D97-AF65-F5344CB8AC3E}">
        <p14:creationId xmlns:p14="http://schemas.microsoft.com/office/powerpoint/2010/main" val="428624808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D71379D0-29A2-42D0-8E5F-C3532C10BA04}" type="datetimeFigureOut">
              <a:rPr lang="en-GB" smtClean="0"/>
              <a:t>29/11/2021</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05871C34-0257-477B-9425-B65BD0B89622}" type="slidenum">
              <a:rPr lang="en-GB" smtClean="0"/>
              <a:t>‹#›</a:t>
            </a:fld>
            <a:endParaRPr lang="en-GB"/>
          </a:p>
        </p:txBody>
      </p:sp>
    </p:spTree>
    <p:extLst>
      <p:ext uri="{BB962C8B-B14F-4D97-AF65-F5344CB8AC3E}">
        <p14:creationId xmlns:p14="http://schemas.microsoft.com/office/powerpoint/2010/main" val="229094717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D71379D0-29A2-42D0-8E5F-C3532C10BA04}" type="datetimeFigureOut">
              <a:rPr lang="en-GB" smtClean="0"/>
              <a:t>29/11/2021</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05871C34-0257-477B-9425-B65BD0B89622}" type="slidenum">
              <a:rPr lang="en-GB" smtClean="0"/>
              <a:t>‹#›</a:t>
            </a:fld>
            <a:endParaRPr lang="en-GB"/>
          </a:p>
        </p:txBody>
      </p:sp>
    </p:spTree>
    <p:extLst>
      <p:ext uri="{BB962C8B-B14F-4D97-AF65-F5344CB8AC3E}">
        <p14:creationId xmlns:p14="http://schemas.microsoft.com/office/powerpoint/2010/main" val="138856652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D71379D0-29A2-42D0-8E5F-C3532C10BA04}" type="datetimeFigureOut">
              <a:rPr lang="en-GB" smtClean="0"/>
              <a:t>29/11/2021</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05871C34-0257-477B-9425-B65BD0B89622}" type="slidenum">
              <a:rPr lang="en-GB" smtClean="0"/>
              <a:t>‹#›</a:t>
            </a:fld>
            <a:endParaRPr lang="en-GB"/>
          </a:p>
        </p:txBody>
      </p:sp>
    </p:spTree>
    <p:extLst>
      <p:ext uri="{BB962C8B-B14F-4D97-AF65-F5344CB8AC3E}">
        <p14:creationId xmlns:p14="http://schemas.microsoft.com/office/powerpoint/2010/main" val="122566035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71379D0-29A2-42D0-8E5F-C3532C10BA04}" type="datetimeFigureOut">
              <a:rPr lang="en-GB" smtClean="0"/>
              <a:t>29/11/2021</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05871C34-0257-477B-9425-B65BD0B89622}" type="slidenum">
              <a:rPr lang="en-GB" smtClean="0"/>
              <a:t>‹#›</a:t>
            </a:fld>
            <a:endParaRPr lang="en-GB"/>
          </a:p>
        </p:txBody>
      </p:sp>
    </p:spTree>
    <p:extLst>
      <p:ext uri="{BB962C8B-B14F-4D97-AF65-F5344CB8AC3E}">
        <p14:creationId xmlns:p14="http://schemas.microsoft.com/office/powerpoint/2010/main" val="219071134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D71379D0-29A2-42D0-8E5F-C3532C10BA04}" type="datetimeFigureOut">
              <a:rPr lang="en-GB" smtClean="0"/>
              <a:t>29/11/2021</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05871C34-0257-477B-9425-B65BD0B89622}" type="slidenum">
              <a:rPr lang="en-GB" smtClean="0"/>
              <a:t>‹#›</a:t>
            </a:fld>
            <a:endParaRPr lang="en-GB"/>
          </a:p>
        </p:txBody>
      </p:sp>
    </p:spTree>
    <p:extLst>
      <p:ext uri="{BB962C8B-B14F-4D97-AF65-F5344CB8AC3E}">
        <p14:creationId xmlns:p14="http://schemas.microsoft.com/office/powerpoint/2010/main" val="220189827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D71379D0-29A2-42D0-8E5F-C3532C10BA04}" type="datetimeFigureOut">
              <a:rPr lang="en-GB" smtClean="0"/>
              <a:t>29/11/2021</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05871C34-0257-477B-9425-B65BD0B89622}" type="slidenum">
              <a:rPr lang="en-GB" smtClean="0"/>
              <a:t>‹#›</a:t>
            </a:fld>
            <a:endParaRPr lang="en-GB"/>
          </a:p>
        </p:txBody>
      </p:sp>
    </p:spTree>
    <p:extLst>
      <p:ext uri="{BB962C8B-B14F-4D97-AF65-F5344CB8AC3E}">
        <p14:creationId xmlns:p14="http://schemas.microsoft.com/office/powerpoint/2010/main" val="201705439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71379D0-29A2-42D0-8E5F-C3532C10BA04}" type="datetimeFigureOut">
              <a:rPr lang="en-GB" smtClean="0"/>
              <a:t>29/11/2021</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5871C34-0257-477B-9425-B65BD0B89622}" type="slidenum">
              <a:rPr lang="en-GB" smtClean="0"/>
              <a:t>‹#›</a:t>
            </a:fld>
            <a:endParaRPr lang="en-GB"/>
          </a:p>
        </p:txBody>
      </p:sp>
    </p:spTree>
    <p:extLst>
      <p:ext uri="{BB962C8B-B14F-4D97-AF65-F5344CB8AC3E}">
        <p14:creationId xmlns:p14="http://schemas.microsoft.com/office/powerpoint/2010/main" val="72243533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2" Type="http://schemas.openxmlformats.org/officeDocument/2006/relationships/hyperlink" Target="https://www.youtube.com/watch?v=lQhI3Jb7vMg" TargetMode="Externa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4.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14.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2" Type="http://schemas.openxmlformats.org/officeDocument/2006/relationships/image" Target="../media/image9.tmp"/><Relationship Id="rId1" Type="http://schemas.openxmlformats.org/officeDocument/2006/relationships/slideLayout" Target="../slideLayouts/slideLayout14.xml"/></Relationships>
</file>

<file path=ppt/slides/_rels/slide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Making a case and reviews</a:t>
            </a:r>
          </a:p>
        </p:txBody>
      </p:sp>
      <p:sp>
        <p:nvSpPr>
          <p:cNvPr id="3" name="Subtitle 2"/>
          <p:cNvSpPr>
            <a:spLocks noGrp="1"/>
          </p:cNvSpPr>
          <p:nvPr>
            <p:ph type="subTitle" idx="1"/>
          </p:nvPr>
        </p:nvSpPr>
        <p:spPr/>
        <p:txBody>
          <a:bodyPr/>
          <a:lstStyle/>
          <a:p>
            <a:r>
              <a:rPr lang="en-US" dirty="0"/>
              <a:t>Session B. Ann-Marie Matthews, Aneurin Bevan University Health board  </a:t>
            </a:r>
          </a:p>
        </p:txBody>
      </p:sp>
    </p:spTree>
    <p:extLst>
      <p:ext uri="{BB962C8B-B14F-4D97-AF65-F5344CB8AC3E}">
        <p14:creationId xmlns:p14="http://schemas.microsoft.com/office/powerpoint/2010/main" val="127768427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8024C023-023A-4A84-87B1-97615C1F50A3}"/>
              </a:ext>
            </a:extLst>
          </p:cNvPr>
          <p:cNvSpPr>
            <a:spLocks noGrp="1"/>
          </p:cNvSpPr>
          <p:nvPr>
            <p:ph idx="1"/>
          </p:nvPr>
        </p:nvSpPr>
        <p:spPr/>
        <p:txBody>
          <a:bodyPr/>
          <a:lstStyle/>
          <a:p>
            <a:pPr marL="0" indent="0">
              <a:spcAft>
                <a:spcPts val="0"/>
              </a:spcAft>
              <a:buNone/>
            </a:pPr>
            <a:r>
              <a:rPr lang="en-GB" u="sng" dirty="0">
                <a:solidFill>
                  <a:srgbClr val="0563C1"/>
                </a:solidFill>
                <a:latin typeface="Calibri" panose="020F0502020204030204" pitchFamily="34" charset="0"/>
                <a:ea typeface="Calibri" panose="020F0502020204030204" pitchFamily="34" charset="0"/>
                <a:hlinkClick r:id="rId2">
                  <a:extLst>
                    <a:ext uri="{A12FA001-AC4F-418D-AE19-62706E023703}">
                      <ahyp:hlinkClr xmlns:ahyp="http://schemas.microsoft.com/office/drawing/2018/hyperlinkcolor" val="tx"/>
                    </a:ext>
                  </a:extLst>
                </a:hlinkClick>
              </a:rPr>
              <a:t>Being Mortal (full film) | FRONTLINE - YouTube</a:t>
            </a:r>
            <a:endParaRPr lang="en-GB" dirty="0">
              <a:latin typeface="Calibri" panose="020F0502020204030204" pitchFamily="34" charset="0"/>
              <a:ea typeface="Calibri" panose="020F0502020204030204" pitchFamily="34" charset="0"/>
            </a:endParaRPr>
          </a:p>
          <a:p>
            <a:pPr marL="0" indent="0">
              <a:buNone/>
            </a:pPr>
            <a:r>
              <a:rPr lang="en-GB" dirty="0"/>
              <a:t>Section 18:20 to 21:55</a:t>
            </a:r>
          </a:p>
        </p:txBody>
      </p:sp>
    </p:spTree>
    <p:extLst>
      <p:ext uri="{BB962C8B-B14F-4D97-AF65-F5344CB8AC3E}">
        <p14:creationId xmlns:p14="http://schemas.microsoft.com/office/powerpoint/2010/main" val="50586327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a:t>What should I discuss with my patient? </a:t>
            </a:r>
          </a:p>
        </p:txBody>
      </p:sp>
      <p:sp>
        <p:nvSpPr>
          <p:cNvPr id="3" name="Subtitle 2"/>
          <p:cNvSpPr>
            <a:spLocks noGrp="1"/>
          </p:cNvSpPr>
          <p:nvPr>
            <p:ph type="subTitle" idx="1"/>
          </p:nvPr>
        </p:nvSpPr>
        <p:spPr>
          <a:xfrm>
            <a:off x="914400" y="1375508"/>
            <a:ext cx="10668000" cy="4687982"/>
          </a:xfrm>
        </p:spPr>
        <p:txBody>
          <a:bodyPr>
            <a:normAutofit/>
          </a:bodyPr>
          <a:lstStyle/>
          <a:p>
            <a:pPr marL="342900" indent="-342900">
              <a:buFont typeface="Arial" panose="020B0604020202020204" pitchFamily="34" charset="0"/>
              <a:buChar char="•"/>
            </a:pPr>
            <a:r>
              <a:rPr lang="en-GB" sz="2000" dirty="0"/>
              <a:t>Treatment options </a:t>
            </a:r>
          </a:p>
          <a:p>
            <a:pPr marL="342900" indent="-342900">
              <a:buFont typeface="Arial" panose="020B0604020202020204" pitchFamily="34" charset="0"/>
              <a:buChar char="•"/>
            </a:pPr>
            <a:r>
              <a:rPr lang="en-GB" sz="2000" dirty="0"/>
              <a:t>Risks and benefits of treatment </a:t>
            </a:r>
          </a:p>
          <a:p>
            <a:pPr marL="342900" indent="-342900">
              <a:buFont typeface="Arial" panose="020B0604020202020204" pitchFamily="34" charset="0"/>
              <a:buChar char="•"/>
            </a:pPr>
            <a:r>
              <a:rPr lang="en-GB" sz="2000" dirty="0"/>
              <a:t>Realistic goals </a:t>
            </a:r>
          </a:p>
          <a:p>
            <a:pPr marL="342900" indent="-342900">
              <a:buFont typeface="Arial" panose="020B0604020202020204" pitchFamily="34" charset="0"/>
              <a:buChar char="•"/>
            </a:pPr>
            <a:r>
              <a:rPr lang="en-GB" sz="2000" dirty="0"/>
              <a:t>Why an IPFR is required </a:t>
            </a:r>
          </a:p>
          <a:p>
            <a:pPr marL="342900" indent="-342900">
              <a:buFont typeface="Arial" panose="020B0604020202020204" pitchFamily="34" charset="0"/>
              <a:buChar char="•"/>
            </a:pPr>
            <a:r>
              <a:rPr lang="en-GB" sz="2000" dirty="0"/>
              <a:t>Social factors  </a:t>
            </a:r>
          </a:p>
          <a:p>
            <a:pPr marL="342900" indent="-342900">
              <a:buFont typeface="Arial" panose="020B0604020202020204" pitchFamily="34" charset="0"/>
              <a:buChar char="•"/>
            </a:pPr>
            <a:r>
              <a:rPr lang="en-GB" sz="2000" dirty="0"/>
              <a:t>What happens if funding is declined</a:t>
            </a:r>
          </a:p>
          <a:p>
            <a:pPr marL="342900" indent="-342900">
              <a:buFont typeface="Arial" panose="020B0604020202020204" pitchFamily="34" charset="0"/>
              <a:buChar char="•"/>
            </a:pPr>
            <a:r>
              <a:rPr lang="en-GB" sz="2000" dirty="0"/>
              <a:t>Confirmation statement  </a:t>
            </a:r>
          </a:p>
          <a:p>
            <a:pPr marL="342900" indent="-342900">
              <a:buFont typeface="Arial" panose="020B0604020202020204" pitchFamily="34" charset="0"/>
              <a:buChar char="•"/>
            </a:pPr>
            <a:r>
              <a:rPr lang="en-GB" sz="2000" dirty="0"/>
              <a:t>Resources </a:t>
            </a:r>
          </a:p>
          <a:p>
            <a:pPr marL="342900" indent="-342900">
              <a:buFont typeface="Courier New" panose="02070309020205020404" pitchFamily="49" charset="0"/>
              <a:buChar char="o"/>
            </a:pPr>
            <a:r>
              <a:rPr lang="en-GB" sz="2000" dirty="0"/>
              <a:t>Patient leaflet </a:t>
            </a:r>
          </a:p>
          <a:p>
            <a:pPr marL="342900" indent="-342900">
              <a:buFont typeface="Courier New" panose="02070309020205020404" pitchFamily="49" charset="0"/>
              <a:buChar char="o"/>
            </a:pPr>
            <a:r>
              <a:rPr lang="en-GB" sz="2000" dirty="0"/>
              <a:t>Video</a:t>
            </a:r>
          </a:p>
        </p:txBody>
      </p:sp>
      <p:pic>
        <p:nvPicPr>
          <p:cNvPr id="5" name="ApplyingforanIndividualPatientFundingRequest (1)">
            <a:hlinkClick r:id="" action="ppaction://media"/>
          </p:cNvPr>
          <p:cNvPicPr/>
          <p:nvPr/>
        </p:nvPicPr>
        <p:blipFill>
          <a:blip r:embed="rId2"/>
          <a:stretch>
            <a:fillRect/>
          </a:stretch>
        </p:blipFill>
        <p:spPr>
          <a:xfrm>
            <a:off x="8093382" y="4458652"/>
            <a:ext cx="3622675" cy="2004695"/>
          </a:xfrm>
          <a:prstGeom prst="rect">
            <a:avLst/>
          </a:prstGeom>
          <a:ln>
            <a:noFill/>
          </a:ln>
          <a:effectLst>
            <a:outerShdw blurRad="190500" algn="tl" rotWithShape="0">
              <a:srgbClr val="000000">
                <a:alpha val="70000"/>
              </a:srgbClr>
            </a:outerShdw>
          </a:effectLst>
        </p:spPr>
      </p:pic>
    </p:spTree>
    <p:extLst>
      <p:ext uri="{BB962C8B-B14F-4D97-AF65-F5344CB8AC3E}">
        <p14:creationId xmlns:p14="http://schemas.microsoft.com/office/powerpoint/2010/main" val="53613872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a:t>The review process </a:t>
            </a:r>
          </a:p>
        </p:txBody>
      </p:sp>
      <p:sp>
        <p:nvSpPr>
          <p:cNvPr id="3" name="Subtitle 2"/>
          <p:cNvSpPr>
            <a:spLocks noGrp="1"/>
          </p:cNvSpPr>
          <p:nvPr>
            <p:ph type="subTitle" idx="1"/>
          </p:nvPr>
        </p:nvSpPr>
        <p:spPr/>
        <p:txBody>
          <a:bodyPr>
            <a:normAutofit lnSpcReduction="10000"/>
          </a:bodyPr>
          <a:lstStyle/>
          <a:p>
            <a:pPr marL="342900" indent="-342900">
              <a:buFont typeface="Arial" panose="020B0604020202020204" pitchFamily="34" charset="0"/>
              <a:buChar char="•"/>
            </a:pPr>
            <a:r>
              <a:rPr lang="en-GB" sz="1800" dirty="0"/>
              <a:t>Who can request a review?</a:t>
            </a:r>
          </a:p>
          <a:p>
            <a:pPr marL="342900" indent="-342900">
              <a:buFont typeface="Arial" panose="020B0604020202020204" pitchFamily="34" charset="0"/>
              <a:buChar char="•"/>
            </a:pPr>
            <a:r>
              <a:rPr lang="en-GB" sz="1800" dirty="0"/>
              <a:t>How long does a request for a review take?</a:t>
            </a:r>
          </a:p>
          <a:p>
            <a:pPr marL="342900" indent="-342900">
              <a:buFont typeface="Arial" panose="020B0604020202020204" pitchFamily="34" charset="0"/>
              <a:buChar char="•"/>
            </a:pPr>
            <a:endParaRPr lang="en-GB" sz="1800" dirty="0"/>
          </a:p>
          <a:p>
            <a:pPr marL="342900" indent="-342900">
              <a:buFont typeface="Arial" panose="020B0604020202020204" pitchFamily="34" charset="0"/>
              <a:buChar char="•"/>
            </a:pPr>
            <a:endParaRPr lang="en-GB" sz="1800" dirty="0"/>
          </a:p>
          <a:p>
            <a:pPr marL="342900" indent="-342900">
              <a:buFont typeface="Arial" panose="020B0604020202020204" pitchFamily="34" charset="0"/>
              <a:buChar char="•"/>
            </a:pPr>
            <a:endParaRPr lang="en-GB" sz="1800" dirty="0"/>
          </a:p>
          <a:p>
            <a:pPr marL="342900" indent="-342900">
              <a:buFont typeface="Arial" panose="020B0604020202020204" pitchFamily="34" charset="0"/>
              <a:buChar char="•"/>
            </a:pPr>
            <a:endParaRPr lang="en-GB" sz="1800" dirty="0"/>
          </a:p>
          <a:p>
            <a:pPr marL="342900" indent="-342900">
              <a:buFont typeface="Arial" panose="020B0604020202020204" pitchFamily="34" charset="0"/>
              <a:buChar char="•"/>
            </a:pPr>
            <a:endParaRPr lang="en-GB" sz="1800" dirty="0"/>
          </a:p>
          <a:p>
            <a:pPr marL="342900" indent="-342900">
              <a:buFont typeface="Arial" panose="020B0604020202020204" pitchFamily="34" charset="0"/>
              <a:buChar char="•"/>
            </a:pPr>
            <a:r>
              <a:rPr lang="en-GB" sz="1800" dirty="0"/>
              <a:t>The grounds for review; </a:t>
            </a:r>
          </a:p>
          <a:p>
            <a:pPr marL="514350" indent="-514350">
              <a:buFont typeface="+mj-lt"/>
              <a:buAutoNum type="arabicPeriod"/>
            </a:pPr>
            <a:r>
              <a:rPr lang="en-GB" sz="1200" dirty="0"/>
              <a:t>The Health Board has failed to act fairly and in accordance with the All Wales IPFR policy</a:t>
            </a:r>
          </a:p>
          <a:p>
            <a:pPr marL="514350" indent="-514350">
              <a:buFont typeface="+mj-lt"/>
              <a:buAutoNum type="arabicPeriod"/>
            </a:pPr>
            <a:r>
              <a:rPr lang="en-GB" sz="1200" dirty="0"/>
              <a:t>The Health Board has prepared a decision which is irrational in light of the evidence submitted</a:t>
            </a:r>
          </a:p>
          <a:p>
            <a:pPr marL="514350" indent="-514350">
              <a:buFont typeface="+mj-lt"/>
              <a:buAutoNum type="arabicPeriod"/>
            </a:pPr>
            <a:r>
              <a:rPr lang="en-GB" sz="1200" dirty="0"/>
              <a:t>The Health Board has not exercised its powers correctly  </a:t>
            </a:r>
          </a:p>
          <a:p>
            <a:pPr marL="514350" indent="-514350">
              <a:buFont typeface="+mj-lt"/>
              <a:buAutoNum type="arabicPeriod"/>
            </a:pPr>
            <a:endParaRPr lang="en-GB" sz="1200" dirty="0"/>
          </a:p>
          <a:p>
            <a:pPr marL="514350" indent="-514350">
              <a:buFont typeface="Arial" panose="020B0604020202020204" pitchFamily="34" charset="0"/>
              <a:buChar char="•"/>
            </a:pPr>
            <a:r>
              <a:rPr lang="en-GB" sz="1800" dirty="0"/>
              <a:t>The WHSSC review process </a:t>
            </a:r>
          </a:p>
          <a:p>
            <a:r>
              <a:rPr lang="en-GB" sz="1800" dirty="0"/>
              <a:t>  </a:t>
            </a:r>
          </a:p>
        </p:txBody>
      </p:sp>
      <p:graphicFrame>
        <p:nvGraphicFramePr>
          <p:cNvPr id="4" name="Diagram 3"/>
          <p:cNvGraphicFramePr/>
          <p:nvPr>
            <p:extLst>
              <p:ext uri="{D42A27DB-BD31-4B8C-83A1-F6EECF244321}">
                <p14:modId xmlns:p14="http://schemas.microsoft.com/office/powerpoint/2010/main" val="2771540099"/>
              </p:ext>
            </p:extLst>
          </p:nvPr>
        </p:nvGraphicFramePr>
        <p:xfrm>
          <a:off x="1566739" y="2352430"/>
          <a:ext cx="5654675" cy="129735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60607367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a:t>Thank </a:t>
            </a:r>
            <a:r>
              <a:rPr lang="en-GB" dirty="0"/>
              <a:t>you</a:t>
            </a:r>
          </a:p>
        </p:txBody>
      </p:sp>
    </p:spTree>
    <p:extLst>
      <p:ext uri="{BB962C8B-B14F-4D97-AF65-F5344CB8AC3E}">
        <p14:creationId xmlns:p14="http://schemas.microsoft.com/office/powerpoint/2010/main" val="73739716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a:t>Background </a:t>
            </a:r>
          </a:p>
        </p:txBody>
      </p:sp>
      <p:sp>
        <p:nvSpPr>
          <p:cNvPr id="3" name="Subtitle 2"/>
          <p:cNvSpPr>
            <a:spLocks noGrp="1"/>
          </p:cNvSpPr>
          <p:nvPr>
            <p:ph type="subTitle" idx="1"/>
          </p:nvPr>
        </p:nvSpPr>
        <p:spPr/>
        <p:txBody>
          <a:bodyPr>
            <a:normAutofit/>
          </a:bodyPr>
          <a:lstStyle/>
          <a:p>
            <a:pPr marL="342900" indent="-342900">
              <a:buFont typeface="Arial" panose="020B0604020202020204" pitchFamily="34" charset="0"/>
              <a:buChar char="•"/>
            </a:pPr>
            <a:r>
              <a:rPr lang="en-GB" sz="2800" dirty="0"/>
              <a:t>What is an Individual Patient Funding Request? </a:t>
            </a:r>
          </a:p>
          <a:p>
            <a:pPr marL="342900" indent="-342900">
              <a:buFont typeface="Arial" panose="020B0604020202020204" pitchFamily="34" charset="0"/>
              <a:buChar char="•"/>
            </a:pPr>
            <a:r>
              <a:rPr lang="en-GB" sz="2800" dirty="0"/>
              <a:t>The role of the Health Board and Welsh Health Specialised Services Committee. </a:t>
            </a:r>
          </a:p>
          <a:p>
            <a:pPr marL="342900" indent="-342900">
              <a:buFont typeface="Arial" panose="020B0604020202020204" pitchFamily="34" charset="0"/>
              <a:buChar char="•"/>
            </a:pPr>
            <a:r>
              <a:rPr lang="en-GB" sz="2800" dirty="0"/>
              <a:t>IPFR determining factors. </a:t>
            </a:r>
          </a:p>
        </p:txBody>
      </p:sp>
      <p:pic>
        <p:nvPicPr>
          <p:cNvPr id="5" name="Picture 4" descr="Screen Clippi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093557" y="4020856"/>
            <a:ext cx="2566996" cy="2422929"/>
          </a:xfrm>
          <a:prstGeom prst="rect">
            <a:avLst/>
          </a:prstGeom>
        </p:spPr>
      </p:pic>
    </p:spTree>
    <p:extLst>
      <p:ext uri="{BB962C8B-B14F-4D97-AF65-F5344CB8AC3E}">
        <p14:creationId xmlns:p14="http://schemas.microsoft.com/office/powerpoint/2010/main" val="86002420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0" y="624030"/>
            <a:ext cx="12192000" cy="5609940"/>
          </a:xfrm>
          <a:prstGeom prst="rect">
            <a:avLst/>
          </a:prstGeom>
        </p:spPr>
      </p:pic>
    </p:spTree>
    <p:extLst>
      <p:ext uri="{BB962C8B-B14F-4D97-AF65-F5344CB8AC3E}">
        <p14:creationId xmlns:p14="http://schemas.microsoft.com/office/powerpoint/2010/main" val="399084911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0" y="607907"/>
            <a:ext cx="12192000" cy="5642186"/>
          </a:xfrm>
          <a:prstGeom prst="rect">
            <a:avLst/>
          </a:prstGeom>
        </p:spPr>
      </p:pic>
    </p:spTree>
    <p:extLst>
      <p:ext uri="{BB962C8B-B14F-4D97-AF65-F5344CB8AC3E}">
        <p14:creationId xmlns:p14="http://schemas.microsoft.com/office/powerpoint/2010/main" val="91247506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0" y="628227"/>
            <a:ext cx="12192000" cy="5601546"/>
          </a:xfrm>
          <a:prstGeom prst="rect">
            <a:avLst/>
          </a:prstGeom>
        </p:spPr>
      </p:pic>
    </p:spTree>
    <p:extLst>
      <p:ext uri="{BB962C8B-B14F-4D97-AF65-F5344CB8AC3E}">
        <p14:creationId xmlns:p14="http://schemas.microsoft.com/office/powerpoint/2010/main" val="67929596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Line 15"/>
          <p:cNvSpPr>
            <a:spLocks noChangeShapeType="1"/>
          </p:cNvSpPr>
          <p:nvPr/>
        </p:nvSpPr>
        <p:spPr bwMode="auto">
          <a:xfrm flipV="1">
            <a:off x="857827" y="1119361"/>
            <a:ext cx="10494818" cy="18472"/>
          </a:xfrm>
          <a:prstGeom prst="line">
            <a:avLst/>
          </a:prstGeom>
          <a:noFill/>
          <a:ln w="50800">
            <a:solidFill>
              <a:srgbClr val="34465A"/>
            </a:solidFill>
            <a:round/>
            <a:headEnd/>
            <a:tailEnd/>
          </a:ln>
          <a:effectLst/>
        </p:spPr>
        <p:txBody>
          <a:bodyPr/>
          <a:lstStyle/>
          <a:p>
            <a:pPr>
              <a:defRPr/>
            </a:pPr>
            <a:endParaRPr lang="en-GB"/>
          </a:p>
        </p:txBody>
      </p:sp>
      <p:sp>
        <p:nvSpPr>
          <p:cNvPr id="7" name="Title 1"/>
          <p:cNvSpPr>
            <a:spLocks noGrp="1"/>
          </p:cNvSpPr>
          <p:nvPr>
            <p:ph type="title"/>
          </p:nvPr>
        </p:nvSpPr>
        <p:spPr>
          <a:xfrm>
            <a:off x="857827" y="467216"/>
            <a:ext cx="10494818" cy="580900"/>
          </a:xfrm>
        </p:spPr>
        <p:txBody>
          <a:bodyPr>
            <a:normAutofit fontScale="90000"/>
          </a:bodyPr>
          <a:lstStyle/>
          <a:p>
            <a:pPr algn="l"/>
            <a:r>
              <a:rPr lang="en-GB" b="1" dirty="0">
                <a:solidFill>
                  <a:srgbClr val="254061"/>
                </a:solidFill>
                <a:latin typeface="Gadugi" panose="020B0502040204020203" pitchFamily="34" charset="0"/>
              </a:rPr>
              <a:t>Part 5C:  Treatment Options</a:t>
            </a:r>
          </a:p>
        </p:txBody>
      </p:sp>
      <p:graphicFrame>
        <p:nvGraphicFramePr>
          <p:cNvPr id="8" name="Table 7"/>
          <p:cNvGraphicFramePr>
            <a:graphicFrameLocks noGrp="1"/>
          </p:cNvGraphicFramePr>
          <p:nvPr>
            <p:extLst>
              <p:ext uri="{D42A27DB-BD31-4B8C-83A1-F6EECF244321}">
                <p14:modId xmlns:p14="http://schemas.microsoft.com/office/powerpoint/2010/main" val="3188437024"/>
              </p:ext>
            </p:extLst>
          </p:nvPr>
        </p:nvGraphicFramePr>
        <p:xfrm>
          <a:off x="857827" y="1380067"/>
          <a:ext cx="10494819" cy="5261054"/>
        </p:xfrm>
        <a:graphic>
          <a:graphicData uri="http://schemas.openxmlformats.org/drawingml/2006/table">
            <a:tbl>
              <a:tblPr firstRow="1" bandRow="1">
                <a:tableStyleId>{5C22544A-7EE6-4342-B048-85BDC9FD1C3A}</a:tableStyleId>
              </a:tblPr>
              <a:tblGrid>
                <a:gridCol w="3498273">
                  <a:extLst>
                    <a:ext uri="{9D8B030D-6E8A-4147-A177-3AD203B41FA5}">
                      <a16:colId xmlns:a16="http://schemas.microsoft.com/office/drawing/2014/main" val="20000"/>
                    </a:ext>
                  </a:extLst>
                </a:gridCol>
                <a:gridCol w="3498273">
                  <a:extLst>
                    <a:ext uri="{9D8B030D-6E8A-4147-A177-3AD203B41FA5}">
                      <a16:colId xmlns:a16="http://schemas.microsoft.com/office/drawing/2014/main" val="20001"/>
                    </a:ext>
                  </a:extLst>
                </a:gridCol>
                <a:gridCol w="3498273">
                  <a:extLst>
                    <a:ext uri="{9D8B030D-6E8A-4147-A177-3AD203B41FA5}">
                      <a16:colId xmlns:a16="http://schemas.microsoft.com/office/drawing/2014/main" val="20002"/>
                    </a:ext>
                  </a:extLst>
                </a:gridCol>
              </a:tblGrid>
              <a:tr h="444023">
                <a:tc>
                  <a:txBody>
                    <a:bodyPr/>
                    <a:lstStyle/>
                    <a:p>
                      <a:endParaRPr lang="en-GB" dirty="0"/>
                    </a:p>
                  </a:txBody>
                  <a:tcPr>
                    <a:noFill/>
                  </a:tcPr>
                </a:tc>
                <a:tc>
                  <a:txBody>
                    <a:bodyPr/>
                    <a:lstStyle/>
                    <a:p>
                      <a:r>
                        <a:rPr lang="en-GB" sz="1400" dirty="0"/>
                        <a:t>Example of poorly complete application </a:t>
                      </a:r>
                    </a:p>
                  </a:txBody>
                  <a:tcPr>
                    <a:solidFill>
                      <a:schemeClr val="accent5"/>
                    </a:solidFill>
                  </a:tcPr>
                </a:tc>
                <a:tc>
                  <a:txBody>
                    <a:bodyPr/>
                    <a:lstStyle/>
                    <a:p>
                      <a:r>
                        <a:rPr lang="en-GB" sz="1600" dirty="0"/>
                        <a:t>Example of good practice </a:t>
                      </a:r>
                    </a:p>
                  </a:txBody>
                  <a:tcPr>
                    <a:solidFill>
                      <a:schemeClr val="accent5"/>
                    </a:solidFill>
                  </a:tcPr>
                </a:tc>
                <a:extLst>
                  <a:ext uri="{0D108BD9-81ED-4DB2-BD59-A6C34878D82A}">
                    <a16:rowId xmlns:a16="http://schemas.microsoft.com/office/drawing/2014/main" val="10000"/>
                  </a:ext>
                </a:extLst>
              </a:tr>
              <a:tr h="989448">
                <a:tc>
                  <a:txBody>
                    <a:bodyPr/>
                    <a:lstStyle/>
                    <a:p>
                      <a:pPr>
                        <a:spcAft>
                          <a:spcPts val="0"/>
                        </a:spcAft>
                      </a:pPr>
                      <a:r>
                        <a:rPr lang="en-GB" sz="1400" b="1" dirty="0">
                          <a:effectLst/>
                          <a:latin typeface="Gadugi" panose="020B0502040204020203" pitchFamily="34" charset="0"/>
                          <a:ea typeface="Gadugi" panose="020B0502040204020203" pitchFamily="34" charset="0"/>
                          <a:cs typeface="Arial" panose="020B0604020202020204" pitchFamily="34" charset="0"/>
                        </a:rPr>
                        <a:t>Has the patient been through all NICE/AWMSG approved regimes?</a:t>
                      </a:r>
                      <a:endParaRPr lang="en-GB" sz="1400" b="1" dirty="0">
                        <a:effectLst/>
                        <a:latin typeface="Gadugi" panose="020B0502040204020203" pitchFamily="34" charset="0"/>
                        <a:ea typeface="Gadugi" panose="020B0502040204020203" pitchFamily="34" charset="0"/>
                        <a:cs typeface="Times New Roman" panose="02020603050405020304" pitchFamily="18" charset="0"/>
                      </a:endParaRPr>
                    </a:p>
                  </a:txBody>
                  <a:tcPr marL="68580" marR="68580" marT="0" marB="0" anchor="ctr"/>
                </a:tc>
                <a:tc>
                  <a:txBody>
                    <a:bodyPr/>
                    <a:lstStyle/>
                    <a:p>
                      <a:r>
                        <a:rPr lang="en-GB" sz="1200" dirty="0">
                          <a:latin typeface="Gadugi" panose="020B0502040204020203" pitchFamily="34" charset="0"/>
                          <a:ea typeface="Gadugi" panose="020B0502040204020203" pitchFamily="34" charset="0"/>
                        </a:rPr>
                        <a:t>Yes </a:t>
                      </a:r>
                    </a:p>
                  </a:txBody>
                  <a:tcPr anchor="ctr"/>
                </a:tc>
                <a:tc>
                  <a:txBody>
                    <a:bodyPr/>
                    <a:lstStyle/>
                    <a:p>
                      <a:r>
                        <a:rPr lang="en-GB" sz="1200" dirty="0">
                          <a:latin typeface="Gadugi" panose="020B0502040204020203" pitchFamily="34" charset="0"/>
                          <a:ea typeface="Gadugi" panose="020B0502040204020203" pitchFamily="34" charset="0"/>
                        </a:rPr>
                        <a:t>Yes. Provide detail on the treatments received </a:t>
                      </a:r>
                    </a:p>
                    <a:p>
                      <a:r>
                        <a:rPr lang="en-GB" sz="1200" dirty="0">
                          <a:latin typeface="Gadugi" panose="020B0502040204020203" pitchFamily="34" charset="0"/>
                          <a:ea typeface="Gadugi" panose="020B0502040204020203" pitchFamily="34" charset="0"/>
                        </a:rPr>
                        <a:t>No.   Explain the reasons why. </a:t>
                      </a:r>
                    </a:p>
                  </a:txBody>
                  <a:tcPr anchor="ctr"/>
                </a:tc>
                <a:extLst>
                  <a:ext uri="{0D108BD9-81ED-4DB2-BD59-A6C34878D82A}">
                    <a16:rowId xmlns:a16="http://schemas.microsoft.com/office/drawing/2014/main" val="10001"/>
                  </a:ext>
                </a:extLst>
              </a:tr>
              <a:tr h="1541474">
                <a:tc>
                  <a:txBody>
                    <a:bodyPr/>
                    <a:lstStyle/>
                    <a:p>
                      <a:pPr>
                        <a:spcAft>
                          <a:spcPts val="0"/>
                        </a:spcAft>
                      </a:pPr>
                      <a:r>
                        <a:rPr lang="en-GB" sz="1400" b="1" dirty="0">
                          <a:effectLst/>
                          <a:latin typeface="Gadugi" panose="020B0502040204020203" pitchFamily="34" charset="0"/>
                          <a:ea typeface="Gadugi" panose="020B0502040204020203" pitchFamily="34" charset="0"/>
                          <a:cs typeface="Arial" panose="020B0604020202020204" pitchFamily="34" charset="0"/>
                        </a:rPr>
                        <a:t>What is the usual treatment pathway and why is the patient not following the usual treatment pathway? </a:t>
                      </a:r>
                      <a:endParaRPr lang="en-GB" sz="1400" b="1" dirty="0">
                        <a:effectLst/>
                        <a:latin typeface="Gadugi" panose="020B0502040204020203" pitchFamily="34" charset="0"/>
                        <a:ea typeface="Gadugi" panose="020B0502040204020203" pitchFamily="34" charset="0"/>
                        <a:cs typeface="Times New Roman" panose="02020603050405020304" pitchFamily="18" charset="0"/>
                      </a:endParaRPr>
                    </a:p>
                  </a:txBody>
                  <a:tcPr marL="68580" marR="68580" marT="0" marB="0" anchor="ctr"/>
                </a:tc>
                <a:tc>
                  <a:txBody>
                    <a:bodyPr/>
                    <a:lstStyle/>
                    <a:p>
                      <a:r>
                        <a:rPr lang="en-GB" sz="1200" dirty="0">
                          <a:latin typeface="Gadugi" panose="020B0502040204020203" pitchFamily="34" charset="0"/>
                          <a:ea typeface="Gadugi" panose="020B0502040204020203" pitchFamily="34" charset="0"/>
                        </a:rPr>
                        <a:t>Patient has followed the usual pathway. </a:t>
                      </a:r>
                    </a:p>
                  </a:txBody>
                  <a:tcPr anchor="ctr"/>
                </a:tc>
                <a:tc>
                  <a:txBody>
                    <a:bodyPr/>
                    <a:lstStyle/>
                    <a:p>
                      <a:r>
                        <a:rPr lang="en-GB" sz="1200" dirty="0">
                          <a:latin typeface="Gadugi" panose="020B0502040204020203" pitchFamily="34" charset="0"/>
                          <a:ea typeface="Gadugi" panose="020B0502040204020203" pitchFamily="34" charset="0"/>
                        </a:rPr>
                        <a:t>Provide details on any treatment(s) tried by the patient as part of the usual pathway.</a:t>
                      </a:r>
                    </a:p>
                    <a:p>
                      <a:endParaRPr lang="en-GB" sz="1200" dirty="0">
                        <a:latin typeface="Gadugi" panose="020B0502040204020203" pitchFamily="34" charset="0"/>
                        <a:ea typeface="Gadugi" panose="020B0502040204020203" pitchFamily="34" charset="0"/>
                      </a:endParaRPr>
                    </a:p>
                    <a:p>
                      <a:r>
                        <a:rPr lang="en-GB" sz="1200" dirty="0">
                          <a:latin typeface="Gadugi" panose="020B0502040204020203" pitchFamily="34" charset="0"/>
                          <a:ea typeface="Gadugi" panose="020B0502040204020203" pitchFamily="34" charset="0"/>
                        </a:rPr>
                        <a:t>Explain why the patient is no longer following this, for example, the usual treatment interacts with other medications.       </a:t>
                      </a:r>
                    </a:p>
                  </a:txBody>
                  <a:tcPr anchor="ctr"/>
                </a:tc>
                <a:extLst>
                  <a:ext uri="{0D108BD9-81ED-4DB2-BD59-A6C34878D82A}">
                    <a16:rowId xmlns:a16="http://schemas.microsoft.com/office/drawing/2014/main" val="10002"/>
                  </a:ext>
                </a:extLst>
              </a:tr>
              <a:tr h="1159647">
                <a:tc>
                  <a:txBody>
                    <a:bodyPr/>
                    <a:lstStyle/>
                    <a:p>
                      <a:pPr>
                        <a:spcAft>
                          <a:spcPts val="0"/>
                        </a:spcAft>
                      </a:pPr>
                      <a:r>
                        <a:rPr lang="en-GB" sz="1400" b="1" dirty="0">
                          <a:effectLst/>
                          <a:latin typeface="Gadugi" panose="020B0502040204020203" pitchFamily="34" charset="0"/>
                          <a:ea typeface="Gadugi" panose="020B0502040204020203" pitchFamily="34" charset="0"/>
                          <a:cs typeface="Arial" panose="020B0604020202020204" pitchFamily="34" charset="0"/>
                        </a:rPr>
                        <a:t>What is the alternative treatment intervention?</a:t>
                      </a:r>
                      <a:endParaRPr lang="en-GB" sz="1400" b="1" dirty="0">
                        <a:effectLst/>
                        <a:latin typeface="Gadugi" panose="020B0502040204020203" pitchFamily="34" charset="0"/>
                        <a:ea typeface="Gadugi" panose="020B0502040204020203" pitchFamily="34" charset="0"/>
                        <a:cs typeface="Times New Roman" panose="02020603050405020304" pitchFamily="18" charset="0"/>
                      </a:endParaRPr>
                    </a:p>
                  </a:txBody>
                  <a:tcPr marL="68580" marR="68580" marT="0" marB="0" anchor="ctr"/>
                </a:tc>
                <a:tc>
                  <a:txBody>
                    <a:bodyPr/>
                    <a:lstStyle/>
                    <a:p>
                      <a:r>
                        <a:rPr lang="en-GB" sz="1200" dirty="0">
                          <a:latin typeface="Gadugi" panose="020B0502040204020203" pitchFamily="34" charset="0"/>
                          <a:ea typeface="Gadugi" panose="020B0502040204020203" pitchFamily="34" charset="0"/>
                        </a:rPr>
                        <a:t>No alternative </a:t>
                      </a:r>
                    </a:p>
                  </a:txBody>
                  <a:tcPr anchor="ctr"/>
                </a:tc>
                <a:tc>
                  <a:txBody>
                    <a:bodyPr/>
                    <a:lstStyle/>
                    <a:p>
                      <a:r>
                        <a:rPr lang="en-GB" sz="1200" dirty="0">
                          <a:latin typeface="Gadugi" panose="020B0502040204020203" pitchFamily="34" charset="0"/>
                          <a:ea typeface="Gadugi" panose="020B0502040204020203" pitchFamily="34" charset="0"/>
                        </a:rPr>
                        <a:t>Provide details of alternative treatments even if this no treatment, or a treatment that would also require an IPFR.  </a:t>
                      </a:r>
                    </a:p>
                  </a:txBody>
                  <a:tcPr anchor="ctr"/>
                </a:tc>
                <a:extLst>
                  <a:ext uri="{0D108BD9-81ED-4DB2-BD59-A6C34878D82A}">
                    <a16:rowId xmlns:a16="http://schemas.microsoft.com/office/drawing/2014/main" val="10003"/>
                  </a:ext>
                </a:extLst>
              </a:tr>
              <a:tr h="1126462">
                <a:tc>
                  <a:txBody>
                    <a:bodyPr/>
                    <a:lstStyle/>
                    <a:p>
                      <a:pPr>
                        <a:spcAft>
                          <a:spcPts val="0"/>
                        </a:spcAft>
                      </a:pPr>
                      <a:r>
                        <a:rPr lang="en-GB" sz="1400" b="1" dirty="0">
                          <a:effectLst/>
                          <a:latin typeface="Gadugi" panose="020B0502040204020203" pitchFamily="34" charset="0"/>
                          <a:ea typeface="Gadugi" panose="020B0502040204020203" pitchFamily="34" charset="0"/>
                          <a:cs typeface="Times New Roman" panose="02020603050405020304" pitchFamily="18" charset="0"/>
                        </a:rPr>
                        <a:t>What are the reasons for not using an alternative intervention strategy?</a:t>
                      </a:r>
                    </a:p>
                  </a:txBody>
                  <a:tcPr marL="68580" marR="68580" marT="0" marB="0" anchor="ctr"/>
                </a:tc>
                <a:tc>
                  <a:txBody>
                    <a:bodyPr/>
                    <a:lstStyle/>
                    <a:p>
                      <a:r>
                        <a:rPr lang="en-GB" sz="1200" dirty="0">
                          <a:latin typeface="Gadugi" panose="020B0502040204020203" pitchFamily="34" charset="0"/>
                          <a:ea typeface="Gadugi" panose="020B0502040204020203" pitchFamily="34" charset="0"/>
                        </a:rPr>
                        <a:t>None available  </a:t>
                      </a:r>
                    </a:p>
                  </a:txBody>
                  <a:tcPr anchor="ctr"/>
                </a:tc>
                <a:tc>
                  <a:txBody>
                    <a:bodyPr/>
                    <a:lstStyle/>
                    <a:p>
                      <a:r>
                        <a:rPr lang="en-GB" sz="1200" dirty="0">
                          <a:latin typeface="Gadugi" panose="020B0502040204020203" pitchFamily="34" charset="0"/>
                          <a:ea typeface="Gadugi" panose="020B0502040204020203" pitchFamily="34" charset="0"/>
                        </a:rPr>
                        <a:t>It has a higher cost.</a:t>
                      </a:r>
                    </a:p>
                    <a:p>
                      <a:r>
                        <a:rPr lang="en-GB" sz="1200" dirty="0">
                          <a:latin typeface="Gadugi" panose="020B0502040204020203" pitchFamily="34" charset="0"/>
                          <a:ea typeface="Gadugi" panose="020B0502040204020203" pitchFamily="34" charset="0"/>
                        </a:rPr>
                        <a:t>The patient is unable to tolerate it </a:t>
                      </a:r>
                    </a:p>
                    <a:p>
                      <a:r>
                        <a:rPr lang="en-GB" sz="1200" dirty="0">
                          <a:latin typeface="Gadugi" panose="020B0502040204020203" pitchFamily="34" charset="0"/>
                          <a:ea typeface="Gadugi" panose="020B0502040204020203" pitchFamily="34" charset="0"/>
                        </a:rPr>
                        <a:t>The alternative treatment has higher side effects for this patient’s condition. </a:t>
                      </a:r>
                    </a:p>
                    <a:p>
                      <a:endParaRPr lang="en-GB" sz="1200" dirty="0">
                        <a:latin typeface="Gadugi" panose="020B0502040204020203" pitchFamily="34" charset="0"/>
                        <a:ea typeface="Gadugi" panose="020B0502040204020203" pitchFamily="34" charset="0"/>
                      </a:endParaRPr>
                    </a:p>
                  </a:txBody>
                  <a:tcPr anchor="ctr"/>
                </a:tc>
                <a:extLst>
                  <a:ext uri="{0D108BD9-81ED-4DB2-BD59-A6C34878D82A}">
                    <a16:rowId xmlns:a16="http://schemas.microsoft.com/office/drawing/2014/main" val="10004"/>
                  </a:ext>
                </a:extLst>
              </a:tr>
            </a:tbl>
          </a:graphicData>
        </a:graphic>
      </p:graphicFrame>
    </p:spTree>
    <p:extLst>
      <p:ext uri="{BB962C8B-B14F-4D97-AF65-F5344CB8AC3E}">
        <p14:creationId xmlns:p14="http://schemas.microsoft.com/office/powerpoint/2010/main" val="251928970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Line 15"/>
          <p:cNvSpPr>
            <a:spLocks noChangeShapeType="1"/>
          </p:cNvSpPr>
          <p:nvPr/>
        </p:nvSpPr>
        <p:spPr bwMode="auto">
          <a:xfrm flipV="1">
            <a:off x="857827" y="1119361"/>
            <a:ext cx="10494818" cy="18472"/>
          </a:xfrm>
          <a:prstGeom prst="line">
            <a:avLst/>
          </a:prstGeom>
          <a:noFill/>
          <a:ln w="50800">
            <a:solidFill>
              <a:srgbClr val="34465A"/>
            </a:solidFill>
            <a:round/>
            <a:headEnd/>
            <a:tailEnd/>
          </a:ln>
          <a:effectLst/>
        </p:spPr>
        <p:txBody>
          <a:bodyPr/>
          <a:lstStyle/>
          <a:p>
            <a:pPr>
              <a:defRPr/>
            </a:pPr>
            <a:endParaRPr lang="en-GB"/>
          </a:p>
        </p:txBody>
      </p:sp>
      <p:sp>
        <p:nvSpPr>
          <p:cNvPr id="7" name="Title 1"/>
          <p:cNvSpPr>
            <a:spLocks noGrp="1"/>
          </p:cNvSpPr>
          <p:nvPr>
            <p:ph type="title"/>
          </p:nvPr>
        </p:nvSpPr>
        <p:spPr>
          <a:xfrm>
            <a:off x="857827" y="467216"/>
            <a:ext cx="10494818" cy="580900"/>
          </a:xfrm>
        </p:spPr>
        <p:txBody>
          <a:bodyPr>
            <a:normAutofit fontScale="90000"/>
          </a:bodyPr>
          <a:lstStyle/>
          <a:p>
            <a:pPr algn="l"/>
            <a:r>
              <a:rPr lang="en-GB" b="1" dirty="0">
                <a:solidFill>
                  <a:srgbClr val="254061"/>
                </a:solidFill>
                <a:latin typeface="Gadugi" panose="020B0502040204020203" pitchFamily="34" charset="0"/>
              </a:rPr>
              <a:t>Part 7:  Evidence of Clinical Effectiveness</a:t>
            </a:r>
          </a:p>
        </p:txBody>
      </p:sp>
      <p:graphicFrame>
        <p:nvGraphicFramePr>
          <p:cNvPr id="8" name="Table 7"/>
          <p:cNvGraphicFramePr>
            <a:graphicFrameLocks noGrp="1"/>
          </p:cNvGraphicFramePr>
          <p:nvPr>
            <p:extLst>
              <p:ext uri="{D42A27DB-BD31-4B8C-83A1-F6EECF244321}">
                <p14:modId xmlns:p14="http://schemas.microsoft.com/office/powerpoint/2010/main" val="73747904"/>
              </p:ext>
            </p:extLst>
          </p:nvPr>
        </p:nvGraphicFramePr>
        <p:xfrm>
          <a:off x="857827" y="1222586"/>
          <a:ext cx="10494819" cy="4757707"/>
        </p:xfrm>
        <a:graphic>
          <a:graphicData uri="http://schemas.openxmlformats.org/drawingml/2006/table">
            <a:tbl>
              <a:tblPr firstRow="1" bandRow="1">
                <a:tableStyleId>{5C22544A-7EE6-4342-B048-85BDC9FD1C3A}</a:tableStyleId>
              </a:tblPr>
              <a:tblGrid>
                <a:gridCol w="3498273">
                  <a:extLst>
                    <a:ext uri="{9D8B030D-6E8A-4147-A177-3AD203B41FA5}">
                      <a16:colId xmlns:a16="http://schemas.microsoft.com/office/drawing/2014/main" val="20000"/>
                    </a:ext>
                  </a:extLst>
                </a:gridCol>
                <a:gridCol w="3498273">
                  <a:extLst>
                    <a:ext uri="{9D8B030D-6E8A-4147-A177-3AD203B41FA5}">
                      <a16:colId xmlns:a16="http://schemas.microsoft.com/office/drawing/2014/main" val="20001"/>
                    </a:ext>
                  </a:extLst>
                </a:gridCol>
                <a:gridCol w="3498273">
                  <a:extLst>
                    <a:ext uri="{9D8B030D-6E8A-4147-A177-3AD203B41FA5}">
                      <a16:colId xmlns:a16="http://schemas.microsoft.com/office/drawing/2014/main" val="20002"/>
                    </a:ext>
                  </a:extLst>
                </a:gridCol>
              </a:tblGrid>
              <a:tr h="621845">
                <a:tc>
                  <a:txBody>
                    <a:bodyPr/>
                    <a:lstStyle/>
                    <a:p>
                      <a:endParaRPr lang="en-GB" sz="1000" dirty="0">
                        <a:latin typeface="Gadugi" panose="020B0502040204020203" pitchFamily="34" charset="0"/>
                        <a:ea typeface="Gadugi" panose="020B0502040204020203" pitchFamily="34" charset="0"/>
                      </a:endParaRPr>
                    </a:p>
                  </a:txBody>
                  <a:tcPr>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600" dirty="0"/>
                        <a:t>Example of poorly complete application </a:t>
                      </a:r>
                    </a:p>
                    <a:p>
                      <a:endParaRPr lang="en-GB" sz="1600" dirty="0">
                        <a:latin typeface="Gadugi" panose="020B0502040204020203" pitchFamily="34" charset="0"/>
                        <a:ea typeface="Gadugi" panose="020B0502040204020203" pitchFamily="34" charset="0"/>
                      </a:endParaRPr>
                    </a:p>
                  </a:txBody>
                  <a:tcPr>
                    <a:solidFill>
                      <a:schemeClr val="accent5"/>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600" dirty="0"/>
                        <a:t>Example of good practice </a:t>
                      </a:r>
                    </a:p>
                    <a:p>
                      <a:endParaRPr lang="en-GB" sz="1600" dirty="0">
                        <a:latin typeface="Gadugi" panose="020B0502040204020203" pitchFamily="34" charset="0"/>
                        <a:ea typeface="Gadugi" panose="020B0502040204020203" pitchFamily="34" charset="0"/>
                      </a:endParaRPr>
                    </a:p>
                  </a:txBody>
                  <a:tcPr>
                    <a:solidFill>
                      <a:schemeClr val="accent5"/>
                    </a:solidFill>
                  </a:tcPr>
                </a:tc>
                <a:extLst>
                  <a:ext uri="{0D108BD9-81ED-4DB2-BD59-A6C34878D82A}">
                    <a16:rowId xmlns:a16="http://schemas.microsoft.com/office/drawing/2014/main" val="10000"/>
                  </a:ext>
                </a:extLst>
              </a:tr>
              <a:tr h="1115347">
                <a:tc>
                  <a:txBody>
                    <a:bodyPr/>
                    <a:lstStyle/>
                    <a:p>
                      <a:r>
                        <a:rPr lang="en-GB" sz="1100" b="1" kern="1200" dirty="0">
                          <a:solidFill>
                            <a:schemeClr val="dk1"/>
                          </a:solidFill>
                          <a:effectLst/>
                          <a:latin typeface="Gadugi" panose="020B0502040204020203" pitchFamily="34" charset="0"/>
                          <a:ea typeface="Gadugi" panose="020B0502040204020203" pitchFamily="34" charset="0"/>
                          <a:cs typeface="+mn-cs"/>
                        </a:rPr>
                        <a:t>Give details of key studies supporting the use of the requested intervention for this condition:</a:t>
                      </a:r>
                    </a:p>
                    <a:p>
                      <a:endParaRPr lang="en-GB" sz="1400" kern="1200" dirty="0">
                        <a:solidFill>
                          <a:schemeClr val="dk1"/>
                        </a:solidFill>
                        <a:effectLst/>
                        <a:latin typeface="Gadugi" panose="020B0502040204020203" pitchFamily="34" charset="0"/>
                        <a:ea typeface="Gadugi" panose="020B0502040204020203" pitchFamily="34" charset="0"/>
                        <a:cs typeface="+mn-cs"/>
                      </a:endParaRPr>
                    </a:p>
                    <a:p>
                      <a:r>
                        <a:rPr lang="en-GB" sz="1050" i="1" kern="1200" dirty="0">
                          <a:solidFill>
                            <a:schemeClr val="dk1"/>
                          </a:solidFill>
                          <a:effectLst/>
                          <a:latin typeface="Gadugi" panose="020B0502040204020203" pitchFamily="34" charset="0"/>
                          <a:ea typeface="Gadugi" panose="020B0502040204020203" pitchFamily="34" charset="0"/>
                          <a:cs typeface="+mn-cs"/>
                        </a:rPr>
                        <a:t>Please provide references or attach articles</a:t>
                      </a:r>
                      <a:endParaRPr lang="en-GB" sz="1100" b="1" dirty="0">
                        <a:effectLst/>
                        <a:latin typeface="Gadugi" panose="020B0502040204020203" pitchFamily="34" charset="0"/>
                        <a:ea typeface="Gadugi" panose="020B0502040204020203" pitchFamily="34" charset="0"/>
                        <a:cs typeface="Times New Roman" panose="02020603050405020304" pitchFamily="18" charset="0"/>
                      </a:endParaRPr>
                    </a:p>
                  </a:txBody>
                  <a:tcPr marL="68580" marR="68580" marT="0" marB="0" anchor="ctr"/>
                </a:tc>
                <a:tc>
                  <a:txBody>
                    <a:bodyPr/>
                    <a:lstStyle/>
                    <a:p>
                      <a:r>
                        <a:rPr lang="en-GB" sz="1200" dirty="0">
                          <a:latin typeface="Gadugi" panose="020B0502040204020203" pitchFamily="34" charset="0"/>
                          <a:ea typeface="Gadugi" panose="020B0502040204020203" pitchFamily="34" charset="0"/>
                        </a:rPr>
                        <a:t>Will often include a link to a journal if the IPFR is in relation to a request for a medicine. </a:t>
                      </a:r>
                    </a:p>
                    <a:p>
                      <a:endParaRPr lang="en-GB" sz="1200" dirty="0">
                        <a:latin typeface="Gadugi" panose="020B0502040204020203" pitchFamily="34" charset="0"/>
                        <a:ea typeface="Gadugi" panose="020B0502040204020203" pitchFamily="34" charset="0"/>
                      </a:endParaRPr>
                    </a:p>
                    <a:p>
                      <a:r>
                        <a:rPr lang="en-GB" sz="1200" dirty="0">
                          <a:latin typeface="Gadugi" panose="020B0502040204020203" pitchFamily="34" charset="0"/>
                          <a:ea typeface="Gadugi" panose="020B0502040204020203" pitchFamily="34" charset="0"/>
                        </a:rPr>
                        <a:t>No information contained if not a drug request.</a:t>
                      </a:r>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dirty="0">
                          <a:latin typeface="Gadugi" panose="020B0502040204020203" pitchFamily="34" charset="0"/>
                          <a:ea typeface="Gadugi" panose="020B0502040204020203" pitchFamily="34" charset="0"/>
                        </a:rPr>
                        <a:t>Provide or reference any available journals or trial data, even if this is not drug related.</a:t>
                      </a:r>
                      <a:r>
                        <a:rPr lang="en-GB" sz="1400" dirty="0">
                          <a:latin typeface="Gadugi" panose="020B0502040204020203" pitchFamily="34" charset="0"/>
                          <a:ea typeface="Gadugi" panose="020B0502040204020203" pitchFamily="34" charset="0"/>
                        </a:rPr>
                        <a:t> </a:t>
                      </a:r>
                    </a:p>
                    <a:p>
                      <a:endParaRPr lang="en-GB" sz="1400" dirty="0">
                        <a:latin typeface="Gadugi" panose="020B0502040204020203" pitchFamily="34" charset="0"/>
                        <a:ea typeface="Gadugi" panose="020B0502040204020203" pitchFamily="34" charset="0"/>
                      </a:endParaRPr>
                    </a:p>
                  </a:txBody>
                  <a:tcPr anchor="ctr"/>
                </a:tc>
                <a:extLst>
                  <a:ext uri="{0D108BD9-81ED-4DB2-BD59-A6C34878D82A}">
                    <a16:rowId xmlns:a16="http://schemas.microsoft.com/office/drawing/2014/main" val="10001"/>
                  </a:ext>
                </a:extLst>
              </a:tr>
              <a:tr h="1210734">
                <a:tc>
                  <a:txBody>
                    <a:bodyPr/>
                    <a:lstStyle/>
                    <a:p>
                      <a:pPr>
                        <a:spcAft>
                          <a:spcPts val="0"/>
                        </a:spcAft>
                      </a:pPr>
                      <a:r>
                        <a:rPr lang="en-GB" sz="1100" b="1" dirty="0">
                          <a:effectLst/>
                          <a:latin typeface="Gadugi" panose="020B0502040204020203" pitchFamily="34" charset="0"/>
                          <a:ea typeface="Gadugi" panose="020B0502040204020203" pitchFamily="34" charset="0"/>
                          <a:cs typeface="Arial" panose="020B0604020202020204" pitchFamily="34" charset="0"/>
                        </a:rPr>
                        <a:t>The intervention has been considered for this indication by:</a:t>
                      </a:r>
                    </a:p>
                    <a:p>
                      <a:pPr>
                        <a:spcAft>
                          <a:spcPts val="0"/>
                        </a:spcAft>
                      </a:pPr>
                      <a:endParaRPr lang="en-GB" sz="600" dirty="0">
                        <a:effectLst/>
                        <a:latin typeface="Gadugi" panose="020B0502040204020203" pitchFamily="34" charset="0"/>
                        <a:ea typeface="Gadugi" panose="020B0502040204020203" pitchFamily="34" charset="0"/>
                        <a:cs typeface="Arial" panose="020B0604020202020204" pitchFamily="34" charset="0"/>
                      </a:endParaRPr>
                    </a:p>
                    <a:p>
                      <a:r>
                        <a:rPr lang="en-GB" sz="1100" kern="1200" dirty="0">
                          <a:solidFill>
                            <a:schemeClr val="dk1"/>
                          </a:solidFill>
                          <a:effectLst/>
                          <a:latin typeface="Gadugi" panose="020B0502040204020203" pitchFamily="34" charset="0"/>
                          <a:ea typeface="Gadugi" panose="020B0502040204020203" pitchFamily="34" charset="0"/>
                          <a:cs typeface="+mn-cs"/>
                        </a:rPr>
                        <a:t>AWMSG  </a:t>
                      </a:r>
                      <a:r>
                        <a:rPr lang="en-GB" sz="1100" kern="1200" dirty="0">
                          <a:solidFill>
                            <a:schemeClr val="dk1"/>
                          </a:solidFill>
                          <a:effectLst/>
                          <a:latin typeface="Gadugi" panose="020B0502040204020203" pitchFamily="34" charset="0"/>
                          <a:ea typeface="Gadugi" panose="020B0502040204020203" pitchFamily="34" charset="0"/>
                          <a:cs typeface="+mn-cs"/>
                          <a:sym typeface="Symbol" panose="05050102010706020507" pitchFamily="18" charset="2"/>
                        </a:rPr>
                        <a:t></a:t>
                      </a:r>
                      <a:r>
                        <a:rPr lang="en-GB" sz="1100" kern="1200" dirty="0">
                          <a:solidFill>
                            <a:schemeClr val="dk1"/>
                          </a:solidFill>
                          <a:effectLst/>
                          <a:latin typeface="Gadugi" panose="020B0502040204020203" pitchFamily="34" charset="0"/>
                          <a:ea typeface="Gadugi" panose="020B0502040204020203" pitchFamily="34" charset="0"/>
                          <a:cs typeface="+mn-cs"/>
                        </a:rPr>
                        <a:t>                    NICE  </a:t>
                      </a:r>
                      <a:r>
                        <a:rPr lang="en-GB" sz="1100" kern="1200" dirty="0">
                          <a:solidFill>
                            <a:schemeClr val="dk1"/>
                          </a:solidFill>
                          <a:effectLst/>
                          <a:latin typeface="Gadugi" panose="020B0502040204020203" pitchFamily="34" charset="0"/>
                          <a:ea typeface="Gadugi" panose="020B0502040204020203" pitchFamily="34" charset="0"/>
                          <a:cs typeface="+mn-cs"/>
                          <a:sym typeface="Symbol" panose="05050102010706020507" pitchFamily="18" charset="2"/>
                        </a:rPr>
                        <a:t></a:t>
                      </a:r>
                      <a:r>
                        <a:rPr lang="en-GB" sz="1100" kern="1200" dirty="0">
                          <a:solidFill>
                            <a:schemeClr val="dk1"/>
                          </a:solidFill>
                          <a:effectLst/>
                          <a:latin typeface="Gadugi" panose="020B0502040204020203" pitchFamily="34" charset="0"/>
                          <a:ea typeface="Gadugi" panose="020B0502040204020203" pitchFamily="34" charset="0"/>
                          <a:cs typeface="+mn-cs"/>
                        </a:rPr>
                        <a:t>                Not considered   </a:t>
                      </a:r>
                      <a:r>
                        <a:rPr lang="en-GB" sz="1100" kern="1200" dirty="0">
                          <a:solidFill>
                            <a:schemeClr val="dk1"/>
                          </a:solidFill>
                          <a:effectLst/>
                          <a:latin typeface="Gadugi" panose="020B0502040204020203" pitchFamily="34" charset="0"/>
                          <a:ea typeface="Gadugi" panose="020B0502040204020203" pitchFamily="34" charset="0"/>
                          <a:cs typeface="+mn-cs"/>
                          <a:sym typeface="Symbol" panose="05050102010706020507" pitchFamily="18" charset="2"/>
                        </a:rPr>
                        <a:t></a:t>
                      </a:r>
                      <a:r>
                        <a:rPr lang="en-GB" sz="1100" kern="1200" dirty="0">
                          <a:solidFill>
                            <a:schemeClr val="dk1"/>
                          </a:solidFill>
                          <a:effectLst/>
                          <a:latin typeface="Gadugi" panose="020B0502040204020203" pitchFamily="34" charset="0"/>
                          <a:ea typeface="Gadugi" panose="020B0502040204020203" pitchFamily="34" charset="0"/>
                          <a:cs typeface="+mn-cs"/>
                        </a:rPr>
                        <a:t>   </a:t>
                      </a:r>
                    </a:p>
                    <a:p>
                      <a:r>
                        <a:rPr lang="en-GB" sz="1100" kern="1200" dirty="0">
                          <a:solidFill>
                            <a:schemeClr val="dk1"/>
                          </a:solidFill>
                          <a:effectLst/>
                          <a:latin typeface="Gadugi" panose="020B0502040204020203" pitchFamily="34" charset="0"/>
                          <a:ea typeface="Gadugi" panose="020B0502040204020203" pitchFamily="34" charset="0"/>
                          <a:cs typeface="+mn-cs"/>
                        </a:rPr>
                        <a:t> </a:t>
                      </a:r>
                    </a:p>
                    <a:p>
                      <a:r>
                        <a:rPr lang="en-GB" sz="1100" kern="1200" dirty="0">
                          <a:solidFill>
                            <a:schemeClr val="dk1"/>
                          </a:solidFill>
                          <a:effectLst/>
                          <a:latin typeface="Gadugi" panose="020B0502040204020203" pitchFamily="34" charset="0"/>
                          <a:ea typeface="Gadugi" panose="020B0502040204020203" pitchFamily="34" charset="0"/>
                          <a:cs typeface="+mn-cs"/>
                        </a:rPr>
                        <a:t>Other (e.g. SMC, Royal College, Locally Agreed Clinical Pathway)   </a:t>
                      </a:r>
                      <a:r>
                        <a:rPr lang="en-GB" sz="1100" kern="1200" dirty="0">
                          <a:solidFill>
                            <a:schemeClr val="dk1"/>
                          </a:solidFill>
                          <a:effectLst/>
                          <a:latin typeface="Gadugi" panose="020B0502040204020203" pitchFamily="34" charset="0"/>
                          <a:ea typeface="Gadugi" panose="020B0502040204020203" pitchFamily="34" charset="0"/>
                          <a:cs typeface="+mn-cs"/>
                          <a:sym typeface="Symbol" panose="05050102010706020507" pitchFamily="18" charset="2"/>
                        </a:rPr>
                        <a:t></a:t>
                      </a:r>
                      <a:endParaRPr lang="en-GB" sz="900" dirty="0">
                        <a:effectLst/>
                        <a:latin typeface="Gadugi" panose="020B0502040204020203" pitchFamily="34" charset="0"/>
                        <a:ea typeface="Gadugi" panose="020B0502040204020203" pitchFamily="34" charset="0"/>
                        <a:cs typeface="Times New Roman" panose="02020603050405020304" pitchFamily="18" charset="0"/>
                      </a:endParaRPr>
                    </a:p>
                  </a:txBody>
                  <a:tcPr marL="68580" marR="68580" marT="0" marB="0" anchor="ctr"/>
                </a:tc>
                <a:tc>
                  <a:txBody>
                    <a:bodyPr/>
                    <a:lstStyle/>
                    <a:p>
                      <a:r>
                        <a:rPr lang="en-GB" sz="1200" dirty="0">
                          <a:latin typeface="Gadugi" panose="020B0502040204020203" pitchFamily="34" charset="0"/>
                          <a:ea typeface="Gadugi" panose="020B0502040204020203" pitchFamily="34" charset="0"/>
                        </a:rPr>
                        <a:t>Usually ticked or left blank </a:t>
                      </a:r>
                    </a:p>
                  </a:txBody>
                  <a:tcPr anchor="ctr"/>
                </a:tc>
                <a:tc>
                  <a:txBody>
                    <a:bodyPr/>
                    <a:lstStyle/>
                    <a:p>
                      <a:r>
                        <a:rPr lang="en-GB" sz="1200" dirty="0">
                          <a:latin typeface="Gadugi" panose="020B0502040204020203" pitchFamily="34" charset="0"/>
                          <a:ea typeface="Gadugi" panose="020B0502040204020203" pitchFamily="34" charset="0"/>
                        </a:rPr>
                        <a:t>If there is any guidance available, include or reference it.</a:t>
                      </a:r>
                    </a:p>
                    <a:p>
                      <a:r>
                        <a:rPr lang="en-GB" sz="1200" dirty="0">
                          <a:latin typeface="Gadugi" panose="020B0502040204020203" pitchFamily="34" charset="0"/>
                          <a:ea typeface="Gadugi" panose="020B0502040204020203" pitchFamily="34" charset="0"/>
                        </a:rPr>
                        <a:t>Provide or reference any available journals or trial data</a:t>
                      </a:r>
                    </a:p>
                  </a:txBody>
                  <a:tcPr anchor="ctr"/>
                </a:tc>
                <a:extLst>
                  <a:ext uri="{0D108BD9-81ED-4DB2-BD59-A6C34878D82A}">
                    <a16:rowId xmlns:a16="http://schemas.microsoft.com/office/drawing/2014/main" val="10002"/>
                  </a:ext>
                </a:extLst>
              </a:tr>
              <a:tr h="1185333">
                <a:tc>
                  <a:txBody>
                    <a:bodyPr/>
                    <a:lstStyle/>
                    <a:p>
                      <a:pPr>
                        <a:spcAft>
                          <a:spcPts val="0"/>
                        </a:spcAft>
                      </a:pPr>
                      <a:r>
                        <a:rPr lang="en-GB" sz="1100" b="1" dirty="0">
                          <a:effectLst/>
                          <a:latin typeface="Gadugi" panose="020B0502040204020203" pitchFamily="34" charset="0"/>
                          <a:ea typeface="Gadugi" panose="020B0502040204020203" pitchFamily="34" charset="0"/>
                          <a:cs typeface="Arial" panose="020B0604020202020204" pitchFamily="34" charset="0"/>
                        </a:rPr>
                        <a:t>Please reference technology appraisal number and specify outcome/status</a:t>
                      </a:r>
                      <a:endParaRPr lang="en-GB" sz="1600" b="1" dirty="0">
                        <a:effectLst/>
                        <a:latin typeface="Gadugi" panose="020B0502040204020203" pitchFamily="34" charset="0"/>
                        <a:ea typeface="Gadugi" panose="020B0502040204020203" pitchFamily="34" charset="0"/>
                        <a:cs typeface="Times New Roman" panose="02020603050405020304" pitchFamily="18" charset="0"/>
                      </a:endParaRPr>
                    </a:p>
                  </a:txBody>
                  <a:tcPr marL="68580" marR="68580" marT="0" marB="0" anchor="ctr"/>
                </a:tc>
                <a:tc>
                  <a:txBody>
                    <a:bodyPr/>
                    <a:lstStyle/>
                    <a:p>
                      <a:r>
                        <a:rPr lang="en-GB" sz="1200" dirty="0">
                          <a:latin typeface="Gadugi" panose="020B0502040204020203" pitchFamily="34" charset="0"/>
                          <a:ea typeface="Gadugi" panose="020B0502040204020203" pitchFamily="34" charset="0"/>
                        </a:rPr>
                        <a:t>Usually left blank </a:t>
                      </a:r>
                    </a:p>
                  </a:txBody>
                  <a:tcPr anchor="ctr"/>
                </a:tc>
                <a:tc>
                  <a:txBody>
                    <a:bodyPr/>
                    <a:lstStyle/>
                    <a:p>
                      <a:r>
                        <a:rPr lang="en-GB" sz="1200" dirty="0">
                          <a:latin typeface="Gadugi" panose="020B0502040204020203" pitchFamily="34" charset="0"/>
                          <a:ea typeface="Gadugi" panose="020B0502040204020203" pitchFamily="34" charset="0"/>
                        </a:rPr>
                        <a:t>Need the reference number for any guidance </a:t>
                      </a:r>
                    </a:p>
                    <a:p>
                      <a:r>
                        <a:rPr lang="en-GB" sz="1200" dirty="0">
                          <a:latin typeface="Gadugi" panose="020B0502040204020203" pitchFamily="34" charset="0"/>
                          <a:ea typeface="Gadugi" panose="020B0502040204020203" pitchFamily="34" charset="0"/>
                        </a:rPr>
                        <a:t>Are there any peer reviews or clinical journals available  </a:t>
                      </a:r>
                    </a:p>
                    <a:p>
                      <a:r>
                        <a:rPr lang="en-GB" sz="1200" dirty="0">
                          <a:latin typeface="Gadugi" panose="020B0502040204020203" pitchFamily="34" charset="0"/>
                          <a:ea typeface="Gadugi" panose="020B0502040204020203" pitchFamily="34" charset="0"/>
                        </a:rPr>
                        <a:t>Is this a rare disease? If so, is there any comprehensive evidence base studies available?</a:t>
                      </a:r>
                    </a:p>
                    <a:p>
                      <a:r>
                        <a:rPr lang="en-GB" sz="1200" dirty="0">
                          <a:latin typeface="Gadugi" panose="020B0502040204020203" pitchFamily="34" charset="0"/>
                          <a:ea typeface="Gadugi" panose="020B0502040204020203" pitchFamily="34" charset="0"/>
                        </a:rPr>
                        <a:t>How does the patient’s clinical circumstances fit with the evidence submitted.  </a:t>
                      </a:r>
                    </a:p>
                  </a:txBody>
                  <a:tcPr anchor="ctr"/>
                </a:tc>
                <a:extLst>
                  <a:ext uri="{0D108BD9-81ED-4DB2-BD59-A6C34878D82A}">
                    <a16:rowId xmlns:a16="http://schemas.microsoft.com/office/drawing/2014/main" val="10003"/>
                  </a:ext>
                </a:extLst>
              </a:tr>
              <a:tr h="0">
                <a:tc gridSpan="3">
                  <a:txBody>
                    <a:bodyPr/>
                    <a:lstStyle/>
                    <a:p>
                      <a:pPr>
                        <a:spcAft>
                          <a:spcPts val="0"/>
                        </a:spcAft>
                      </a:pPr>
                      <a:endParaRPr lang="en-GB" sz="1200" b="1" dirty="0">
                        <a:effectLst/>
                        <a:latin typeface="Gadugi" panose="020B0502040204020203" pitchFamily="34" charset="0"/>
                        <a:ea typeface="Gadugi" panose="020B0502040204020203" pitchFamily="34" charset="0"/>
                        <a:cs typeface="Times New Roman" panose="02020603050405020304" pitchFamily="18" charset="0"/>
                      </a:endParaRPr>
                    </a:p>
                  </a:txBody>
                  <a:tcPr marL="68580" marR="68580" marT="0" marB="0" anchor="ctr"/>
                </a:tc>
                <a:tc hMerge="1">
                  <a:txBody>
                    <a:bodyPr/>
                    <a:lstStyle/>
                    <a:p>
                      <a:endParaRPr lang="en-GB" sz="1000" dirty="0">
                        <a:latin typeface="Gadugi" panose="020B0502040204020203" pitchFamily="34" charset="0"/>
                        <a:ea typeface="Gadugi" panose="020B0502040204020203" pitchFamily="34" charset="0"/>
                      </a:endParaRPr>
                    </a:p>
                  </a:txBody>
                  <a:tcPr anchor="ctr"/>
                </a:tc>
                <a:tc hMerge="1">
                  <a:txBody>
                    <a:bodyPr/>
                    <a:lstStyle/>
                    <a:p>
                      <a:endParaRPr lang="en-GB" sz="1000" dirty="0">
                        <a:latin typeface="Gadugi" panose="020B0502040204020203" pitchFamily="34" charset="0"/>
                        <a:ea typeface="Gadugi" panose="020B0502040204020203" pitchFamily="34" charset="0"/>
                      </a:endParaRPr>
                    </a:p>
                  </a:txBody>
                  <a:tcPr anchor="ctr"/>
                </a:tc>
                <a:extLst>
                  <a:ext uri="{0D108BD9-81ED-4DB2-BD59-A6C34878D82A}">
                    <a16:rowId xmlns:a16="http://schemas.microsoft.com/office/drawing/2014/main" val="10004"/>
                  </a:ext>
                </a:extLst>
              </a:tr>
            </a:tbl>
          </a:graphicData>
        </a:graphic>
      </p:graphicFrame>
    </p:spTree>
    <p:extLst>
      <p:ext uri="{BB962C8B-B14F-4D97-AF65-F5344CB8AC3E}">
        <p14:creationId xmlns:p14="http://schemas.microsoft.com/office/powerpoint/2010/main" val="25880407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Line 15"/>
          <p:cNvSpPr>
            <a:spLocks noChangeShapeType="1"/>
          </p:cNvSpPr>
          <p:nvPr/>
        </p:nvSpPr>
        <p:spPr bwMode="auto">
          <a:xfrm flipV="1">
            <a:off x="857827" y="1119361"/>
            <a:ext cx="10494818" cy="18472"/>
          </a:xfrm>
          <a:prstGeom prst="line">
            <a:avLst/>
          </a:prstGeom>
          <a:noFill/>
          <a:ln w="50800">
            <a:solidFill>
              <a:srgbClr val="34465A"/>
            </a:solidFill>
            <a:round/>
            <a:headEnd/>
            <a:tailEnd/>
          </a:ln>
          <a:effectLst/>
        </p:spPr>
        <p:txBody>
          <a:bodyPr/>
          <a:lstStyle/>
          <a:p>
            <a:pPr>
              <a:defRPr/>
            </a:pPr>
            <a:endParaRPr lang="en-GB"/>
          </a:p>
        </p:txBody>
      </p:sp>
      <p:sp>
        <p:nvSpPr>
          <p:cNvPr id="7" name="Title 1"/>
          <p:cNvSpPr>
            <a:spLocks noGrp="1"/>
          </p:cNvSpPr>
          <p:nvPr>
            <p:ph type="title"/>
          </p:nvPr>
        </p:nvSpPr>
        <p:spPr>
          <a:xfrm>
            <a:off x="857827" y="467216"/>
            <a:ext cx="10494818" cy="580900"/>
          </a:xfrm>
        </p:spPr>
        <p:txBody>
          <a:bodyPr>
            <a:normAutofit fontScale="90000"/>
          </a:bodyPr>
          <a:lstStyle/>
          <a:p>
            <a:pPr algn="l"/>
            <a:r>
              <a:rPr lang="en-GB" b="1" dirty="0">
                <a:solidFill>
                  <a:srgbClr val="254061"/>
                </a:solidFill>
                <a:latin typeface="Gadugi" panose="020B0502040204020203" pitchFamily="34" charset="0"/>
              </a:rPr>
              <a:t>Part 8:  Economic Assessment</a:t>
            </a:r>
          </a:p>
        </p:txBody>
      </p:sp>
      <p:graphicFrame>
        <p:nvGraphicFramePr>
          <p:cNvPr id="8" name="Table 7"/>
          <p:cNvGraphicFramePr>
            <a:graphicFrameLocks noGrp="1"/>
          </p:cNvGraphicFramePr>
          <p:nvPr>
            <p:extLst>
              <p:ext uri="{D42A27DB-BD31-4B8C-83A1-F6EECF244321}">
                <p14:modId xmlns:p14="http://schemas.microsoft.com/office/powerpoint/2010/main" val="103415361"/>
              </p:ext>
            </p:extLst>
          </p:nvPr>
        </p:nvGraphicFramePr>
        <p:xfrm>
          <a:off x="402673" y="1209079"/>
          <a:ext cx="11417415" cy="5554523"/>
        </p:xfrm>
        <a:graphic>
          <a:graphicData uri="http://schemas.openxmlformats.org/drawingml/2006/table">
            <a:tbl>
              <a:tblPr firstRow="1" bandRow="1">
                <a:tableStyleId>{5C22544A-7EE6-4342-B048-85BDC9FD1C3A}</a:tableStyleId>
              </a:tblPr>
              <a:tblGrid>
                <a:gridCol w="3805805">
                  <a:extLst>
                    <a:ext uri="{9D8B030D-6E8A-4147-A177-3AD203B41FA5}">
                      <a16:colId xmlns:a16="http://schemas.microsoft.com/office/drawing/2014/main" val="20000"/>
                    </a:ext>
                  </a:extLst>
                </a:gridCol>
                <a:gridCol w="3805805">
                  <a:extLst>
                    <a:ext uri="{9D8B030D-6E8A-4147-A177-3AD203B41FA5}">
                      <a16:colId xmlns:a16="http://schemas.microsoft.com/office/drawing/2014/main" val="20001"/>
                    </a:ext>
                  </a:extLst>
                </a:gridCol>
                <a:gridCol w="3805805">
                  <a:extLst>
                    <a:ext uri="{9D8B030D-6E8A-4147-A177-3AD203B41FA5}">
                      <a16:colId xmlns:a16="http://schemas.microsoft.com/office/drawing/2014/main" val="20002"/>
                    </a:ext>
                  </a:extLst>
                </a:gridCol>
              </a:tblGrid>
              <a:tr h="545809">
                <a:tc>
                  <a:txBody>
                    <a:bodyPr/>
                    <a:lstStyle/>
                    <a:p>
                      <a:endParaRPr lang="en-GB" sz="1000" dirty="0">
                        <a:latin typeface="Gadugi" panose="020B0502040204020203" pitchFamily="34" charset="0"/>
                        <a:ea typeface="Gadugi" panose="020B0502040204020203" pitchFamily="34" charset="0"/>
                      </a:endParaRPr>
                    </a:p>
                  </a:txBody>
                  <a:tcPr>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600" dirty="0"/>
                        <a:t>Example of poorly complete application </a:t>
                      </a:r>
                      <a:endParaRPr lang="en-GB" sz="1600" dirty="0">
                        <a:latin typeface="Gadugi" panose="020B0502040204020203" pitchFamily="34" charset="0"/>
                        <a:ea typeface="Gadugi" panose="020B0502040204020203" pitchFamily="34" charset="0"/>
                      </a:endParaRPr>
                    </a:p>
                  </a:txBody>
                  <a:tcPr>
                    <a:solidFill>
                      <a:schemeClr val="accent5"/>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600" dirty="0"/>
                        <a:t>Example of good practice </a:t>
                      </a:r>
                    </a:p>
                    <a:p>
                      <a:endParaRPr lang="en-GB" sz="1600" dirty="0">
                        <a:latin typeface="Gadugi" panose="020B0502040204020203" pitchFamily="34" charset="0"/>
                        <a:ea typeface="Gadugi" panose="020B0502040204020203" pitchFamily="34" charset="0"/>
                      </a:endParaRPr>
                    </a:p>
                  </a:txBody>
                  <a:tcPr>
                    <a:solidFill>
                      <a:schemeClr val="accent5"/>
                    </a:solidFill>
                  </a:tcPr>
                </a:tc>
                <a:extLst>
                  <a:ext uri="{0D108BD9-81ED-4DB2-BD59-A6C34878D82A}">
                    <a16:rowId xmlns:a16="http://schemas.microsoft.com/office/drawing/2014/main" val="10000"/>
                  </a:ext>
                </a:extLst>
              </a:tr>
              <a:tr h="1666155">
                <a:tc>
                  <a:txBody>
                    <a:bodyPr/>
                    <a:lstStyle/>
                    <a:p>
                      <a:pPr>
                        <a:spcAft>
                          <a:spcPts val="0"/>
                        </a:spcAft>
                      </a:pPr>
                      <a:r>
                        <a:rPr lang="en-GB" sz="1000" b="1" dirty="0">
                          <a:effectLst/>
                          <a:latin typeface="Gadugi" panose="020B0502040204020203" pitchFamily="34" charset="0"/>
                          <a:ea typeface="Gadugi" panose="020B0502040204020203" pitchFamily="34" charset="0"/>
                          <a:cs typeface="Arial" panose="020B0604020202020204" pitchFamily="34" charset="0"/>
                        </a:rPr>
                        <a:t>What is the cost of the intervention? (</a:t>
                      </a:r>
                      <a:r>
                        <a:rPr lang="en-GB" sz="1000" b="1" dirty="0" err="1">
                          <a:effectLst/>
                          <a:latin typeface="Gadugi" panose="020B0502040204020203" pitchFamily="34" charset="0"/>
                          <a:ea typeface="Gadugi" panose="020B0502040204020203" pitchFamily="34" charset="0"/>
                          <a:cs typeface="Arial" panose="020B0604020202020204" pitchFamily="34" charset="0"/>
                        </a:rPr>
                        <a:t>inc</a:t>
                      </a:r>
                      <a:r>
                        <a:rPr lang="en-GB" sz="1000" b="1" dirty="0">
                          <a:effectLst/>
                          <a:latin typeface="Gadugi" panose="020B0502040204020203" pitchFamily="34" charset="0"/>
                          <a:ea typeface="Gadugi" panose="020B0502040204020203" pitchFamily="34" charset="0"/>
                          <a:cs typeface="Arial" panose="020B0604020202020204" pitchFamily="34" charset="0"/>
                        </a:rPr>
                        <a:t> VAT)</a:t>
                      </a:r>
                      <a:endParaRPr lang="en-GB" sz="1000" b="1" dirty="0">
                        <a:effectLst/>
                        <a:latin typeface="Gadugi" panose="020B0502040204020203" pitchFamily="34" charset="0"/>
                        <a:ea typeface="Gadugi" panose="020B0502040204020203" pitchFamily="34" charset="0"/>
                        <a:cs typeface="Times New Roman" panose="02020603050405020304" pitchFamily="18" charset="0"/>
                      </a:endParaRPr>
                    </a:p>
                    <a:p>
                      <a:pPr>
                        <a:spcAft>
                          <a:spcPts val="0"/>
                        </a:spcAft>
                      </a:pPr>
                      <a:endParaRPr lang="en-GB" sz="900" dirty="0">
                        <a:effectLst/>
                        <a:latin typeface="Gadugi" panose="020B0502040204020203" pitchFamily="34" charset="0"/>
                        <a:ea typeface="Gadugi" panose="020B0502040204020203" pitchFamily="34" charset="0"/>
                        <a:cs typeface="Times New Roman" panose="02020603050405020304" pitchFamily="18" charset="0"/>
                      </a:endParaRPr>
                    </a:p>
                  </a:txBody>
                  <a:tcPr marL="68580" marR="68580" marT="0" marB="0" anchor="ctr"/>
                </a:tc>
                <a:tc>
                  <a:txBody>
                    <a:bodyPr/>
                    <a:lstStyle/>
                    <a:p>
                      <a:r>
                        <a:rPr lang="en-GB" sz="1000" dirty="0">
                          <a:latin typeface="Gadugi" panose="020B0502040204020203" pitchFamily="34" charset="0"/>
                          <a:ea typeface="Gadugi" panose="020B0502040204020203" pitchFamily="34" charset="0"/>
                        </a:rPr>
                        <a:t>£2,970 cost of the medication per 28 days.</a:t>
                      </a:r>
                    </a:p>
                    <a:p>
                      <a:endParaRPr lang="en-GB" sz="1000" dirty="0">
                        <a:latin typeface="Gadugi" panose="020B0502040204020203" pitchFamily="34" charset="0"/>
                        <a:ea typeface="Gadugi" panose="020B0502040204020203" pitchFamily="34" charset="0"/>
                      </a:endParaRPr>
                    </a:p>
                    <a:p>
                      <a:r>
                        <a:rPr lang="en-GB" sz="1000" dirty="0">
                          <a:latin typeface="Gadugi" panose="020B0502040204020203" pitchFamily="34" charset="0"/>
                          <a:ea typeface="Gadugi" panose="020B0502040204020203" pitchFamily="34" charset="0"/>
                        </a:rPr>
                        <a:t>Other forms of treatment  - usually marked unknown  </a:t>
                      </a:r>
                    </a:p>
                  </a:txBody>
                  <a:tcPr anchor="ctr"/>
                </a:tc>
                <a:tc>
                  <a:txBody>
                    <a:bodyPr/>
                    <a:lstStyle/>
                    <a:p>
                      <a:r>
                        <a:rPr lang="en-GB" sz="1000" i="0" dirty="0">
                          <a:effectLst/>
                          <a:latin typeface="Gadugi" panose="020B0502040204020203" pitchFamily="34" charset="0"/>
                          <a:ea typeface="Gadugi" panose="020B0502040204020203" pitchFamily="34" charset="0"/>
                          <a:cs typeface="Times New Roman" panose="02020603050405020304" pitchFamily="18" charset="0"/>
                        </a:rPr>
                        <a:t>Include here the total cost of the treatment, taking into consideration the patients weight or BMI, any loading dose required and the number of cycles applied for. It would be helpful to break down the cost per cycle/month. If your unsure, help is always available from your local pharmacy team.</a:t>
                      </a:r>
                    </a:p>
                    <a:p>
                      <a:endParaRPr lang="en-GB" sz="1000" i="0" dirty="0">
                        <a:effectLst/>
                        <a:latin typeface="Gadugi" panose="020B0502040204020203" pitchFamily="34" charset="0"/>
                        <a:ea typeface="Gadugi" panose="020B0502040204020203" pitchFamily="34" charset="0"/>
                        <a:cs typeface="Times New Roman" panose="02020603050405020304" pitchFamily="18" charset="0"/>
                      </a:endParaRPr>
                    </a:p>
                    <a:p>
                      <a:r>
                        <a:rPr lang="en-GB" sz="1000" i="0" dirty="0">
                          <a:effectLst/>
                          <a:latin typeface="Gadugi" panose="020B0502040204020203" pitchFamily="34" charset="0"/>
                          <a:ea typeface="Gadugi" panose="020B0502040204020203" pitchFamily="34" charset="0"/>
                          <a:cs typeface="Times New Roman" panose="02020603050405020304" pitchFamily="18" charset="0"/>
                        </a:rPr>
                        <a:t>Surgical costs can be obtained from your finance teams, or by checking the NHSE PBR tariff.</a:t>
                      </a:r>
                    </a:p>
                    <a:p>
                      <a:r>
                        <a:rPr lang="en-GB" sz="1000" i="0" dirty="0">
                          <a:effectLst/>
                          <a:latin typeface="Gadugi" panose="020B0502040204020203" pitchFamily="34" charset="0"/>
                          <a:ea typeface="Gadugi" panose="020B0502040204020203" pitchFamily="34" charset="0"/>
                          <a:cs typeface="Times New Roman" panose="02020603050405020304" pitchFamily="18" charset="0"/>
                        </a:rPr>
                        <a:t>Please include the cost of any assessment, any additional surgery and follow up that may also be required.</a:t>
                      </a:r>
                    </a:p>
                    <a:p>
                      <a:r>
                        <a:rPr lang="en-GB" sz="1000" i="0" dirty="0">
                          <a:effectLst/>
                          <a:latin typeface="Gadugi" panose="020B0502040204020203" pitchFamily="34" charset="0"/>
                          <a:ea typeface="Gadugi" panose="020B0502040204020203" pitchFamily="34" charset="0"/>
                          <a:cs typeface="Times New Roman" panose="02020603050405020304" pitchFamily="18" charset="0"/>
                        </a:rPr>
                        <a:t>  </a:t>
                      </a:r>
                      <a:endParaRPr lang="en-GB" sz="1000" i="0" dirty="0">
                        <a:latin typeface="Gadugi" panose="020B0502040204020203" pitchFamily="34" charset="0"/>
                        <a:ea typeface="Gadugi" panose="020B0502040204020203" pitchFamily="34" charset="0"/>
                      </a:endParaRPr>
                    </a:p>
                  </a:txBody>
                  <a:tcPr anchor="ctr"/>
                </a:tc>
                <a:extLst>
                  <a:ext uri="{0D108BD9-81ED-4DB2-BD59-A6C34878D82A}">
                    <a16:rowId xmlns:a16="http://schemas.microsoft.com/office/drawing/2014/main" val="10001"/>
                  </a:ext>
                </a:extLst>
              </a:tr>
              <a:tr h="804350">
                <a:tc>
                  <a:txBody>
                    <a:bodyPr/>
                    <a:lstStyle/>
                    <a:p>
                      <a:pPr>
                        <a:spcAft>
                          <a:spcPts val="0"/>
                        </a:spcAft>
                      </a:pPr>
                      <a:r>
                        <a:rPr lang="en-GB" sz="1000" b="1" dirty="0">
                          <a:effectLst/>
                          <a:latin typeface="Gadugi" panose="020B0502040204020203" pitchFamily="34" charset="0"/>
                          <a:ea typeface="Gadugi" panose="020B0502040204020203" pitchFamily="34" charset="0"/>
                          <a:cs typeface="Arial" panose="020B0604020202020204" pitchFamily="34" charset="0"/>
                        </a:rPr>
                        <a:t>If this treatment is part of a regimen / pathway, what is the total cost of the rest of the regimen /pathway to deliver the treatment?</a:t>
                      </a:r>
                      <a:endParaRPr lang="en-GB" sz="1000" b="1" dirty="0">
                        <a:effectLst/>
                        <a:latin typeface="Gadugi" panose="020B0502040204020203" pitchFamily="34" charset="0"/>
                        <a:ea typeface="Gadugi" panose="020B0502040204020203" pitchFamily="34" charset="0"/>
                        <a:cs typeface="Times New Roman" panose="02020603050405020304" pitchFamily="18" charset="0"/>
                      </a:endParaRPr>
                    </a:p>
                  </a:txBody>
                  <a:tcPr marL="68580" marR="68580" marT="0" marB="0" anchor="ctr"/>
                </a:tc>
                <a:tc>
                  <a:txBody>
                    <a:bodyPr/>
                    <a:lstStyle/>
                    <a:p>
                      <a:r>
                        <a:rPr lang="en-GB" sz="1000" dirty="0">
                          <a:latin typeface="Gadugi" panose="020B0502040204020203" pitchFamily="34" charset="0"/>
                          <a:ea typeface="Gadugi" panose="020B0502040204020203" pitchFamily="34" charset="0"/>
                        </a:rPr>
                        <a:t>n/a</a:t>
                      </a:r>
                    </a:p>
                  </a:txBody>
                  <a:tcPr anchor="ctr"/>
                </a:tc>
                <a:tc>
                  <a:txBody>
                    <a:bodyPr/>
                    <a:lstStyle/>
                    <a:p>
                      <a:endParaRPr lang="en-GB" sz="1000" i="0" dirty="0">
                        <a:effectLst/>
                        <a:latin typeface="Gadugi" panose="020B0502040204020203" pitchFamily="34" charset="0"/>
                        <a:ea typeface="Gadugi" panose="020B0502040204020203" pitchFamily="34" charset="0"/>
                        <a:cs typeface="Times New Roman" panose="02020603050405020304" pitchFamily="18" charset="0"/>
                      </a:endParaRPr>
                    </a:p>
                    <a:p>
                      <a:r>
                        <a:rPr lang="en-GB" sz="1000" i="0" dirty="0">
                          <a:effectLst/>
                          <a:latin typeface="Gadugi" panose="020B0502040204020203" pitchFamily="34" charset="0"/>
                          <a:ea typeface="Gadugi" panose="020B0502040204020203" pitchFamily="34" charset="0"/>
                          <a:cs typeface="Times New Roman" panose="02020603050405020304" pitchFamily="18" charset="0"/>
                        </a:rPr>
                        <a:t>Please include the cost of any assessment and follow up that may also be required.</a:t>
                      </a:r>
                    </a:p>
                    <a:p>
                      <a:r>
                        <a:rPr lang="en-GB" sz="1000" i="0" dirty="0">
                          <a:effectLst/>
                          <a:latin typeface="Gadugi" panose="020B0502040204020203" pitchFamily="34" charset="0"/>
                          <a:ea typeface="Gadugi" panose="020B0502040204020203" pitchFamily="34" charset="0"/>
                          <a:cs typeface="Times New Roman" panose="02020603050405020304" pitchFamily="18" charset="0"/>
                        </a:rPr>
                        <a:t>  </a:t>
                      </a:r>
                      <a:endParaRPr lang="en-GB" sz="1000" i="0" dirty="0">
                        <a:latin typeface="Gadugi" panose="020B0502040204020203" pitchFamily="34" charset="0"/>
                        <a:ea typeface="Gadugi" panose="020B0502040204020203" pitchFamily="34" charset="0"/>
                      </a:endParaRPr>
                    </a:p>
                    <a:p>
                      <a:endParaRPr lang="en-GB" sz="1000" dirty="0">
                        <a:latin typeface="Gadugi" panose="020B0502040204020203" pitchFamily="34" charset="0"/>
                        <a:ea typeface="Gadugi" panose="020B0502040204020203" pitchFamily="34" charset="0"/>
                      </a:endParaRPr>
                    </a:p>
                  </a:txBody>
                  <a:tcPr anchor="ctr"/>
                </a:tc>
                <a:extLst>
                  <a:ext uri="{0D108BD9-81ED-4DB2-BD59-A6C34878D82A}">
                    <a16:rowId xmlns:a16="http://schemas.microsoft.com/office/drawing/2014/main" val="10002"/>
                  </a:ext>
                </a:extLst>
              </a:tr>
              <a:tr h="517082">
                <a:tc>
                  <a:txBody>
                    <a:bodyPr/>
                    <a:lstStyle/>
                    <a:p>
                      <a:pPr>
                        <a:spcAft>
                          <a:spcPts val="0"/>
                        </a:spcAft>
                      </a:pPr>
                      <a:r>
                        <a:rPr lang="en-GB" sz="1000" b="1" dirty="0">
                          <a:effectLst/>
                          <a:latin typeface="Gadugi" panose="020B0502040204020203" pitchFamily="34" charset="0"/>
                          <a:ea typeface="Gadugi" panose="020B0502040204020203" pitchFamily="34" charset="0"/>
                          <a:cs typeface="Times New Roman" panose="02020603050405020304" pitchFamily="18" charset="0"/>
                        </a:rPr>
                        <a:t>What is the cost of the alternative interventions or formulary alternative?</a:t>
                      </a:r>
                    </a:p>
                  </a:txBody>
                  <a:tcPr marL="68580" marR="68580" marT="0" marB="0" anchor="ctr"/>
                </a:tc>
                <a:tc>
                  <a:txBody>
                    <a:bodyPr/>
                    <a:lstStyle/>
                    <a:p>
                      <a:r>
                        <a:rPr lang="en-GB" sz="1000" dirty="0">
                          <a:latin typeface="Gadugi" panose="020B0502040204020203" pitchFamily="34" charset="0"/>
                          <a:ea typeface="Gadugi" panose="020B0502040204020203" pitchFamily="34" charset="0"/>
                        </a:rPr>
                        <a:t>Usually left blank</a:t>
                      </a:r>
                    </a:p>
                  </a:txBody>
                  <a:tcPr anchor="ctr"/>
                </a:tc>
                <a:tc>
                  <a:txBody>
                    <a:bodyPr/>
                    <a:lstStyle/>
                    <a:p>
                      <a:r>
                        <a:rPr lang="en-GB" sz="1000" dirty="0">
                          <a:latin typeface="Gadugi" panose="020B0502040204020203" pitchFamily="34" charset="0"/>
                          <a:ea typeface="Gadugi" panose="020B0502040204020203" pitchFamily="34" charset="0"/>
                        </a:rPr>
                        <a:t>Provide details on the alternative treatment, including any additional costs they may incur. For example, the alternative treatment would necessitate the need for additional bed days. </a:t>
                      </a:r>
                    </a:p>
                  </a:txBody>
                  <a:tcPr anchor="ctr"/>
                </a:tc>
                <a:extLst>
                  <a:ext uri="{0D108BD9-81ED-4DB2-BD59-A6C34878D82A}">
                    <a16:rowId xmlns:a16="http://schemas.microsoft.com/office/drawing/2014/main" val="10003"/>
                  </a:ext>
                </a:extLst>
              </a:tr>
              <a:tr h="229814">
                <a:tc>
                  <a:txBody>
                    <a:bodyPr/>
                    <a:lstStyle/>
                    <a:p>
                      <a:pPr>
                        <a:spcAft>
                          <a:spcPts val="0"/>
                        </a:spcAft>
                      </a:pPr>
                      <a:r>
                        <a:rPr lang="en-GB" sz="1000" b="1" dirty="0">
                          <a:effectLst/>
                          <a:latin typeface="Gadugi" panose="020B0502040204020203" pitchFamily="34" charset="0"/>
                          <a:ea typeface="Gadugi" panose="020B0502040204020203" pitchFamily="34" charset="0"/>
                          <a:cs typeface="Arial" panose="020B0604020202020204" pitchFamily="34" charset="0"/>
                        </a:rPr>
                        <a:t>Are there any offset costs?     </a:t>
                      </a:r>
                      <a:r>
                        <a:rPr lang="en-GB" sz="1000" kern="1200" dirty="0">
                          <a:solidFill>
                            <a:schemeClr val="dk1"/>
                          </a:solidFill>
                          <a:effectLst/>
                          <a:latin typeface="Gadugi" panose="020B0502040204020203" pitchFamily="34" charset="0"/>
                          <a:ea typeface="Gadugi" panose="020B0502040204020203" pitchFamily="34" charset="0"/>
                          <a:cs typeface="+mn-cs"/>
                        </a:rPr>
                        <a:t>Yes  </a:t>
                      </a:r>
                      <a:r>
                        <a:rPr lang="en-GB" sz="1000" kern="1200" dirty="0">
                          <a:solidFill>
                            <a:schemeClr val="dk1"/>
                          </a:solidFill>
                          <a:effectLst/>
                          <a:latin typeface="Gadugi" panose="020B0502040204020203" pitchFamily="34" charset="0"/>
                          <a:ea typeface="Gadugi" panose="020B0502040204020203" pitchFamily="34" charset="0"/>
                          <a:cs typeface="+mn-cs"/>
                          <a:sym typeface="Symbol" panose="05050102010706020507" pitchFamily="18" charset="2"/>
                        </a:rPr>
                        <a:t></a:t>
                      </a:r>
                      <a:r>
                        <a:rPr lang="en-GB" sz="1000" kern="1200" dirty="0">
                          <a:solidFill>
                            <a:schemeClr val="dk1"/>
                          </a:solidFill>
                          <a:effectLst/>
                          <a:latin typeface="Gadugi" panose="020B0502040204020203" pitchFamily="34" charset="0"/>
                          <a:ea typeface="Gadugi" panose="020B0502040204020203" pitchFamily="34" charset="0"/>
                          <a:cs typeface="+mn-cs"/>
                        </a:rPr>
                        <a:t>            No  </a:t>
                      </a:r>
                      <a:r>
                        <a:rPr lang="en-GB" sz="1000" kern="1200" dirty="0">
                          <a:solidFill>
                            <a:schemeClr val="dk1"/>
                          </a:solidFill>
                          <a:effectLst/>
                          <a:latin typeface="Gadugi" panose="020B0502040204020203" pitchFamily="34" charset="0"/>
                          <a:ea typeface="Gadugi" panose="020B0502040204020203" pitchFamily="34" charset="0"/>
                          <a:cs typeface="+mn-cs"/>
                          <a:sym typeface="Symbol" panose="05050102010706020507" pitchFamily="18" charset="2"/>
                        </a:rPr>
                        <a:t></a:t>
                      </a:r>
                      <a:endParaRPr lang="en-GB" sz="1000" b="1" dirty="0">
                        <a:effectLst/>
                        <a:latin typeface="Gadugi" panose="020B0502040204020203" pitchFamily="34" charset="0"/>
                        <a:ea typeface="Gadugi" panose="020B0502040204020203" pitchFamily="34" charset="0"/>
                        <a:cs typeface="Times New Roman" panose="02020603050405020304" pitchFamily="18" charset="0"/>
                      </a:endParaRPr>
                    </a:p>
                  </a:txBody>
                  <a:tcPr marL="68580" marR="68580" marT="0" marB="0" anchor="ctr"/>
                </a:tc>
                <a:tc>
                  <a:txBody>
                    <a:bodyPr/>
                    <a:lstStyle/>
                    <a:p>
                      <a:endParaRPr lang="en-GB" sz="1000" dirty="0">
                        <a:latin typeface="Gadugi" panose="020B0502040204020203" pitchFamily="34" charset="0"/>
                        <a:ea typeface="Gadugi" panose="020B0502040204020203" pitchFamily="34" charset="0"/>
                      </a:endParaRPr>
                    </a:p>
                  </a:txBody>
                  <a:tcPr anchor="ctr"/>
                </a:tc>
                <a:tc>
                  <a:txBody>
                    <a:bodyPr/>
                    <a:lstStyle/>
                    <a:p>
                      <a:endParaRPr lang="en-GB" sz="1000" dirty="0">
                        <a:latin typeface="Gadugi" panose="020B0502040204020203" pitchFamily="34" charset="0"/>
                        <a:ea typeface="Gadugi" panose="020B0502040204020203" pitchFamily="34" charset="0"/>
                      </a:endParaRPr>
                    </a:p>
                  </a:txBody>
                  <a:tcPr anchor="ctr"/>
                </a:tc>
                <a:extLst>
                  <a:ext uri="{0D108BD9-81ED-4DB2-BD59-A6C34878D82A}">
                    <a16:rowId xmlns:a16="http://schemas.microsoft.com/office/drawing/2014/main" val="10004"/>
                  </a:ext>
                </a:extLst>
              </a:tr>
              <a:tr h="517082">
                <a:tc>
                  <a:txBody>
                    <a:bodyPr/>
                    <a:lstStyle/>
                    <a:p>
                      <a:pPr>
                        <a:spcAft>
                          <a:spcPts val="0"/>
                        </a:spcAft>
                      </a:pPr>
                      <a:r>
                        <a:rPr lang="en-GB" sz="1000" i="1" dirty="0">
                          <a:effectLst/>
                          <a:latin typeface="Gadugi" panose="020B0502040204020203" pitchFamily="34" charset="0"/>
                          <a:ea typeface="Gadugi" panose="020B0502040204020203" pitchFamily="34" charset="0"/>
                          <a:cs typeface="Arial" panose="020B0604020202020204" pitchFamily="34" charset="0"/>
                        </a:rPr>
                        <a:t>If Yes, please describe</a:t>
                      </a:r>
                      <a:endParaRPr lang="en-GB" sz="1000" dirty="0">
                        <a:effectLst/>
                        <a:latin typeface="Gadugi" panose="020B0502040204020203" pitchFamily="34" charset="0"/>
                        <a:ea typeface="Gadugi" panose="020B0502040204020203" pitchFamily="34" charset="0"/>
                        <a:cs typeface="Times New Roman" panose="02020603050405020304" pitchFamily="18" charset="0"/>
                      </a:endParaRPr>
                    </a:p>
                  </a:txBody>
                  <a:tcPr marL="68580" marR="68580" marT="0" marB="0" anchor="ctr"/>
                </a:tc>
                <a:tc>
                  <a:txBody>
                    <a:bodyPr/>
                    <a:lstStyle/>
                    <a:p>
                      <a:r>
                        <a:rPr lang="en-GB" sz="1000" dirty="0">
                          <a:latin typeface="Gadugi" panose="020B0502040204020203" pitchFamily="34" charset="0"/>
                          <a:ea typeface="Gadugi" panose="020B0502040204020203" pitchFamily="34" charset="0"/>
                        </a:rPr>
                        <a:t>Usually left blank </a:t>
                      </a:r>
                    </a:p>
                  </a:txBody>
                  <a:tcPr anchor="ctr"/>
                </a:tc>
                <a:tc>
                  <a:txBody>
                    <a:bodyPr/>
                    <a:lstStyle/>
                    <a:p>
                      <a:r>
                        <a:rPr lang="en-GB" sz="1000" dirty="0">
                          <a:latin typeface="Gadugi" panose="020B0502040204020203" pitchFamily="34" charset="0"/>
                          <a:ea typeface="Gadugi" panose="020B0502040204020203" pitchFamily="34" charset="0"/>
                        </a:rPr>
                        <a:t>If yes, include details such as savings that could be delivered. If the treatment requested is being provided orally, inpatient/outpatient savings could be made</a:t>
                      </a:r>
                    </a:p>
                  </a:txBody>
                  <a:tcPr anchor="ctr"/>
                </a:tc>
                <a:extLst>
                  <a:ext uri="{0D108BD9-81ED-4DB2-BD59-A6C34878D82A}">
                    <a16:rowId xmlns:a16="http://schemas.microsoft.com/office/drawing/2014/main" val="10005"/>
                  </a:ext>
                </a:extLst>
              </a:tr>
              <a:tr h="383557">
                <a:tc>
                  <a:txBody>
                    <a:bodyPr/>
                    <a:lstStyle/>
                    <a:p>
                      <a:pPr>
                        <a:spcAft>
                          <a:spcPts val="0"/>
                        </a:spcAft>
                      </a:pPr>
                      <a:r>
                        <a:rPr lang="en-GB" sz="1000" b="1" dirty="0">
                          <a:effectLst/>
                          <a:latin typeface="Gadugi" panose="020B0502040204020203" pitchFamily="34" charset="0"/>
                          <a:ea typeface="Gadugi" panose="020B0502040204020203" pitchFamily="34" charset="0"/>
                          <a:cs typeface="Arial" panose="020B0604020202020204" pitchFamily="34" charset="0"/>
                        </a:rPr>
                        <a:t>What is the potential net cost to the health board division, if any?</a:t>
                      </a:r>
                      <a:endParaRPr lang="en-GB" sz="1000" b="1" dirty="0">
                        <a:effectLst/>
                        <a:latin typeface="Gadugi" panose="020B0502040204020203" pitchFamily="34" charset="0"/>
                        <a:ea typeface="Gadugi" panose="020B0502040204020203" pitchFamily="34" charset="0"/>
                        <a:cs typeface="Times New Roman" panose="02020603050405020304" pitchFamily="18" charset="0"/>
                      </a:endParaRPr>
                    </a:p>
                  </a:txBody>
                  <a:tcPr marL="68580" marR="68580" marT="0" marB="0" anchor="ctr"/>
                </a:tc>
                <a:tc>
                  <a:txBody>
                    <a:bodyPr/>
                    <a:lstStyle/>
                    <a:p>
                      <a:r>
                        <a:rPr lang="en-GB" sz="1000" dirty="0">
                          <a:latin typeface="Gadugi" panose="020B0502040204020203" pitchFamily="34" charset="0"/>
                          <a:ea typeface="Gadugi" panose="020B0502040204020203" pitchFamily="34" charset="0"/>
                        </a:rPr>
                        <a:t>Usually left blank</a:t>
                      </a:r>
                    </a:p>
                  </a:txBody>
                  <a:tcPr anchor="ctr"/>
                </a:tc>
                <a:tc>
                  <a:txBody>
                    <a:bodyPr/>
                    <a:lstStyle/>
                    <a:p>
                      <a:r>
                        <a:rPr lang="en-GB" sz="1000" dirty="0">
                          <a:latin typeface="Gadugi" panose="020B0502040204020203" pitchFamily="34" charset="0"/>
                          <a:ea typeface="Gadugi" panose="020B0502040204020203" pitchFamily="34" charset="0"/>
                        </a:rPr>
                        <a:t>Please provide the cost details of any potential savings that could be made. </a:t>
                      </a:r>
                    </a:p>
                  </a:txBody>
                  <a:tcPr anchor="ctr"/>
                </a:tc>
                <a:extLst>
                  <a:ext uri="{0D108BD9-81ED-4DB2-BD59-A6C34878D82A}">
                    <a16:rowId xmlns:a16="http://schemas.microsoft.com/office/drawing/2014/main" val="10006"/>
                  </a:ext>
                </a:extLst>
              </a:tr>
              <a:tr h="616763">
                <a:tc gridSpan="3">
                  <a:txBody>
                    <a:bodyPr/>
                    <a:lstStyle/>
                    <a:p>
                      <a:pPr>
                        <a:spcAft>
                          <a:spcPts val="0"/>
                        </a:spcAft>
                      </a:pPr>
                      <a:r>
                        <a:rPr lang="en-GB" sz="1000" b="1" dirty="0">
                          <a:effectLst/>
                          <a:latin typeface="Gadugi" panose="020B0502040204020203" pitchFamily="34" charset="0"/>
                          <a:ea typeface="Gadugi" panose="020B0502040204020203" pitchFamily="34" charset="0"/>
                          <a:cs typeface="Arial" panose="020B0604020202020204" pitchFamily="34" charset="0"/>
                        </a:rPr>
                        <a:t>Points to Consider:</a:t>
                      </a:r>
                    </a:p>
                    <a:p>
                      <a:r>
                        <a:rPr lang="en-GB" sz="1000" kern="1200" dirty="0">
                          <a:solidFill>
                            <a:schemeClr val="dk1"/>
                          </a:solidFill>
                          <a:effectLst/>
                          <a:latin typeface="Gadugi" panose="020B0502040204020203" pitchFamily="34" charset="0"/>
                          <a:ea typeface="Gadugi" panose="020B0502040204020203" pitchFamily="34" charset="0"/>
                          <a:cs typeface="+mn-cs"/>
                        </a:rPr>
                        <a:t>Treatment costs may vary significantly based on a patient’s weight/BMI.</a:t>
                      </a:r>
                    </a:p>
                    <a:p>
                      <a:r>
                        <a:rPr lang="en-GB" sz="1000" kern="1200" dirty="0">
                          <a:solidFill>
                            <a:schemeClr val="dk1"/>
                          </a:solidFill>
                          <a:effectLst/>
                          <a:latin typeface="Gadugi" panose="020B0502040204020203" pitchFamily="34" charset="0"/>
                          <a:ea typeface="Gadugi" panose="020B0502040204020203" pitchFamily="34" charset="0"/>
                          <a:cs typeface="+mn-cs"/>
                        </a:rPr>
                        <a:t>Costs included must reflect true costs to the Health Board as the amount of funding agreed will be based on the economic assessment provided within this request. If true costs are higher they will not be funded.</a:t>
                      </a:r>
                      <a:endParaRPr lang="en-GB" sz="1000" b="0" dirty="0">
                        <a:effectLst/>
                        <a:latin typeface="Gadugi" panose="020B0502040204020203" pitchFamily="34" charset="0"/>
                        <a:ea typeface="Gadugi" panose="020B0502040204020203" pitchFamily="34" charset="0"/>
                        <a:cs typeface="Times New Roman" panose="02020603050405020304" pitchFamily="18" charset="0"/>
                      </a:endParaRPr>
                    </a:p>
                  </a:txBody>
                  <a:tcPr marL="68580" marR="68580" marT="0" marB="0" anchor="ctr"/>
                </a:tc>
                <a:tc hMerge="1">
                  <a:txBody>
                    <a:bodyPr/>
                    <a:lstStyle/>
                    <a:p>
                      <a:endParaRPr lang="en-GB" sz="1000" dirty="0">
                        <a:latin typeface="Gadugi" panose="020B0502040204020203" pitchFamily="34" charset="0"/>
                        <a:ea typeface="Gadugi" panose="020B0502040204020203" pitchFamily="34" charset="0"/>
                      </a:endParaRPr>
                    </a:p>
                  </a:txBody>
                  <a:tcPr anchor="ctr"/>
                </a:tc>
                <a:tc hMerge="1">
                  <a:txBody>
                    <a:bodyPr/>
                    <a:lstStyle/>
                    <a:p>
                      <a:endParaRPr lang="en-GB" sz="1000" dirty="0">
                        <a:latin typeface="Gadugi" panose="020B0502040204020203" pitchFamily="34" charset="0"/>
                        <a:ea typeface="Gadugi" panose="020B0502040204020203" pitchFamily="34" charset="0"/>
                      </a:endParaRPr>
                    </a:p>
                  </a:txBody>
                  <a:tcPr anchor="ctr"/>
                </a:tc>
                <a:extLst>
                  <a:ext uri="{0D108BD9-81ED-4DB2-BD59-A6C34878D82A}">
                    <a16:rowId xmlns:a16="http://schemas.microsoft.com/office/drawing/2014/main" val="10007"/>
                  </a:ext>
                </a:extLst>
              </a:tr>
            </a:tbl>
          </a:graphicData>
        </a:graphic>
      </p:graphicFrame>
    </p:spTree>
    <p:extLst>
      <p:ext uri="{BB962C8B-B14F-4D97-AF65-F5344CB8AC3E}">
        <p14:creationId xmlns:p14="http://schemas.microsoft.com/office/powerpoint/2010/main" val="389838718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Line 15"/>
          <p:cNvSpPr>
            <a:spLocks noChangeShapeType="1"/>
          </p:cNvSpPr>
          <p:nvPr/>
        </p:nvSpPr>
        <p:spPr bwMode="auto">
          <a:xfrm flipV="1">
            <a:off x="857827" y="1119361"/>
            <a:ext cx="10494818" cy="18472"/>
          </a:xfrm>
          <a:prstGeom prst="line">
            <a:avLst/>
          </a:prstGeom>
          <a:noFill/>
          <a:ln w="50800">
            <a:solidFill>
              <a:srgbClr val="34465A"/>
            </a:solidFill>
            <a:round/>
            <a:headEnd/>
            <a:tailEnd/>
          </a:ln>
          <a:effectLst/>
        </p:spPr>
        <p:txBody>
          <a:bodyPr/>
          <a:lstStyle/>
          <a:p>
            <a:pPr>
              <a:defRPr/>
            </a:pPr>
            <a:endParaRPr lang="en-GB"/>
          </a:p>
        </p:txBody>
      </p:sp>
      <p:sp>
        <p:nvSpPr>
          <p:cNvPr id="7" name="Title 1"/>
          <p:cNvSpPr>
            <a:spLocks noGrp="1"/>
          </p:cNvSpPr>
          <p:nvPr>
            <p:ph type="title"/>
          </p:nvPr>
        </p:nvSpPr>
        <p:spPr>
          <a:xfrm>
            <a:off x="857827" y="467216"/>
            <a:ext cx="10589106" cy="580900"/>
          </a:xfrm>
        </p:spPr>
        <p:txBody>
          <a:bodyPr>
            <a:normAutofit fontScale="90000"/>
          </a:bodyPr>
          <a:lstStyle/>
          <a:p>
            <a:pPr algn="l"/>
            <a:r>
              <a:rPr lang="en-GB" b="1" dirty="0">
                <a:solidFill>
                  <a:srgbClr val="254061"/>
                </a:solidFill>
                <a:latin typeface="Gadugi" panose="020B0502040204020203" pitchFamily="34" charset="0"/>
              </a:rPr>
              <a:t>Part 9: Statement in Support of Application</a:t>
            </a:r>
          </a:p>
        </p:txBody>
      </p:sp>
      <p:graphicFrame>
        <p:nvGraphicFramePr>
          <p:cNvPr id="2" name="Table 1"/>
          <p:cNvGraphicFramePr>
            <a:graphicFrameLocks noGrp="1"/>
          </p:cNvGraphicFramePr>
          <p:nvPr>
            <p:extLst>
              <p:ext uri="{D42A27DB-BD31-4B8C-83A1-F6EECF244321}">
                <p14:modId xmlns:p14="http://schemas.microsoft.com/office/powerpoint/2010/main" val="2177901241"/>
              </p:ext>
            </p:extLst>
          </p:nvPr>
        </p:nvGraphicFramePr>
        <p:xfrm>
          <a:off x="857827" y="1375509"/>
          <a:ext cx="10494818" cy="5353247"/>
        </p:xfrm>
        <a:graphic>
          <a:graphicData uri="http://schemas.openxmlformats.org/drawingml/2006/table">
            <a:tbl>
              <a:tblPr firstRow="1" firstCol="1" bandRow="1">
                <a:tableStyleId>{5C22544A-7EE6-4342-B048-85BDC9FD1C3A}</a:tableStyleId>
              </a:tblPr>
              <a:tblGrid>
                <a:gridCol w="10494818">
                  <a:extLst>
                    <a:ext uri="{9D8B030D-6E8A-4147-A177-3AD203B41FA5}">
                      <a16:colId xmlns:a16="http://schemas.microsoft.com/office/drawing/2014/main" val="20000"/>
                    </a:ext>
                  </a:extLst>
                </a:gridCol>
              </a:tblGrid>
              <a:tr h="460994">
                <a:tc>
                  <a:txBody>
                    <a:bodyPr/>
                    <a:lstStyle/>
                    <a:p>
                      <a:pPr algn="l">
                        <a:spcAft>
                          <a:spcPts val="0"/>
                        </a:spcAft>
                      </a:pPr>
                      <a:r>
                        <a:rPr lang="en-GB" sz="1800" dirty="0">
                          <a:effectLst/>
                        </a:rPr>
                        <a:t>PART A:</a:t>
                      </a:r>
                    </a:p>
                    <a:p>
                      <a:pPr>
                        <a:spcAft>
                          <a:spcPts val="0"/>
                        </a:spcAft>
                      </a:pPr>
                      <a:r>
                        <a:rPr lang="en-GB" sz="800" dirty="0">
                          <a:effectLst/>
                        </a:rPr>
                        <a:t> </a:t>
                      </a:r>
                      <a:endParaRPr lang="en-GB" sz="800" dirty="0">
                        <a:effectLst/>
                        <a:latin typeface="Verdana" panose="020B0604030504040204" pitchFamily="34" charset="0"/>
                        <a:ea typeface="Calibri" panose="020F0502020204030204" pitchFamily="34" charset="0"/>
                        <a:cs typeface="Times New Roman" panose="02020603050405020304" pitchFamily="18" charset="0"/>
                      </a:endParaRPr>
                    </a:p>
                  </a:txBody>
                  <a:tcPr marL="51665" marR="51665" marT="0" marB="0">
                    <a:solidFill>
                      <a:schemeClr val="accent5"/>
                    </a:solidFill>
                  </a:tcPr>
                </a:tc>
                <a:extLst>
                  <a:ext uri="{0D108BD9-81ED-4DB2-BD59-A6C34878D82A}">
                    <a16:rowId xmlns:a16="http://schemas.microsoft.com/office/drawing/2014/main" val="10000"/>
                  </a:ext>
                </a:extLst>
              </a:tr>
              <a:tr h="2135847">
                <a:tc>
                  <a:txBody>
                    <a:bodyPr/>
                    <a:lstStyle/>
                    <a:p>
                      <a:pPr>
                        <a:spcAft>
                          <a:spcPts val="0"/>
                        </a:spcAft>
                      </a:pPr>
                      <a:r>
                        <a:rPr lang="en-GB" sz="1500" b="0" cap="none" spc="0" dirty="0">
                          <a:ln w="0"/>
                          <a:solidFill>
                            <a:schemeClr val="tx1"/>
                          </a:solidFill>
                          <a:effectLst>
                            <a:outerShdw blurRad="38100" dist="19050" dir="2700000" algn="tl" rotWithShape="0">
                              <a:schemeClr val="dk1">
                                <a:alpha val="40000"/>
                              </a:schemeClr>
                            </a:outerShdw>
                          </a:effectLst>
                          <a:latin typeface="+mn-lt"/>
                          <a:ea typeface="Gadugi" panose="020B0502040204020203" pitchFamily="34" charset="0"/>
                        </a:rPr>
                        <a:t>If guidelines (e.g. from NICE or AWMSG) recommend not to use the intervention, explain:</a:t>
                      </a:r>
                    </a:p>
                    <a:p>
                      <a:pPr>
                        <a:spcAft>
                          <a:spcPts val="0"/>
                        </a:spcAft>
                      </a:pPr>
                      <a:r>
                        <a:rPr lang="en-GB" sz="1500" b="0" cap="none" spc="0" dirty="0">
                          <a:ln w="0"/>
                          <a:solidFill>
                            <a:schemeClr val="tx1"/>
                          </a:solidFill>
                          <a:effectLst>
                            <a:outerShdw blurRad="38100" dist="19050" dir="2700000" algn="tl" rotWithShape="0">
                              <a:schemeClr val="dk1">
                                <a:alpha val="40000"/>
                              </a:schemeClr>
                            </a:outerShdw>
                          </a:effectLst>
                          <a:latin typeface="+mn-lt"/>
                          <a:ea typeface="Gadugi" panose="020B0502040204020203" pitchFamily="34" charset="0"/>
                        </a:rPr>
                        <a:t> </a:t>
                      </a:r>
                    </a:p>
                    <a:p>
                      <a:pPr>
                        <a:spcAft>
                          <a:spcPts val="0"/>
                        </a:spcAft>
                      </a:pPr>
                      <a:r>
                        <a:rPr lang="en-GB" sz="1500" b="0" cap="none" spc="0" dirty="0">
                          <a:ln w="0"/>
                          <a:solidFill>
                            <a:schemeClr val="tx1"/>
                          </a:solidFill>
                          <a:effectLst>
                            <a:outerShdw blurRad="38100" dist="19050" dir="2700000" algn="tl" rotWithShape="0">
                              <a:schemeClr val="dk1">
                                <a:alpha val="40000"/>
                              </a:schemeClr>
                            </a:outerShdw>
                          </a:effectLst>
                          <a:latin typeface="+mn-lt"/>
                          <a:ea typeface="Gadugi" panose="020B0502040204020203" pitchFamily="34" charset="0"/>
                        </a:rPr>
                        <a:t>Why the patient’s clinical circumstances are </a:t>
                      </a:r>
                      <a:r>
                        <a:rPr lang="en-GB" sz="1500" b="1" cap="none" spc="0" dirty="0">
                          <a:ln w="0"/>
                          <a:solidFill>
                            <a:schemeClr val="tx1"/>
                          </a:solidFill>
                          <a:effectLst>
                            <a:outerShdw blurRad="38100" dist="19050" dir="2700000" algn="tl" rotWithShape="0">
                              <a:schemeClr val="dk1">
                                <a:alpha val="40000"/>
                              </a:schemeClr>
                            </a:outerShdw>
                          </a:effectLst>
                          <a:latin typeface="+mn-lt"/>
                          <a:ea typeface="Gadugi" panose="020B0502040204020203" pitchFamily="34" charset="0"/>
                        </a:rPr>
                        <a:t>significantly different </a:t>
                      </a:r>
                      <a:r>
                        <a:rPr lang="en-GB" sz="1500" b="0" cap="none" spc="0" dirty="0">
                          <a:ln w="0"/>
                          <a:solidFill>
                            <a:schemeClr val="tx1"/>
                          </a:solidFill>
                          <a:effectLst>
                            <a:outerShdw blurRad="38100" dist="19050" dir="2700000" algn="tl" rotWithShape="0">
                              <a:schemeClr val="dk1">
                                <a:alpha val="40000"/>
                              </a:schemeClr>
                            </a:outerShdw>
                          </a:effectLst>
                          <a:latin typeface="+mn-lt"/>
                          <a:ea typeface="Gadugi" panose="020B0502040204020203" pitchFamily="34" charset="0"/>
                        </a:rPr>
                        <a:t>to the general population of patients </a:t>
                      </a:r>
                      <a:r>
                        <a:rPr lang="en-GB" sz="1500" b="1" u="sng" cap="none" spc="0" dirty="0">
                          <a:ln w="0"/>
                          <a:solidFill>
                            <a:schemeClr val="tx1"/>
                          </a:solidFill>
                          <a:effectLst>
                            <a:outerShdw blurRad="38100" dist="19050" dir="2700000" algn="tl" rotWithShape="0">
                              <a:schemeClr val="dk1">
                                <a:alpha val="40000"/>
                              </a:schemeClr>
                            </a:outerShdw>
                          </a:effectLst>
                          <a:latin typeface="+mn-lt"/>
                          <a:ea typeface="Gadugi" panose="020B0502040204020203" pitchFamily="34" charset="0"/>
                        </a:rPr>
                        <a:t>AND</a:t>
                      </a:r>
                      <a:r>
                        <a:rPr lang="en-GB" sz="1500" b="1" cap="none" spc="0" dirty="0">
                          <a:ln w="0"/>
                          <a:solidFill>
                            <a:schemeClr val="tx1"/>
                          </a:solidFill>
                          <a:effectLst>
                            <a:outerShdw blurRad="38100" dist="19050" dir="2700000" algn="tl" rotWithShape="0">
                              <a:schemeClr val="dk1">
                                <a:alpha val="40000"/>
                              </a:schemeClr>
                            </a:outerShdw>
                          </a:effectLst>
                          <a:latin typeface="+mn-lt"/>
                          <a:ea typeface="Gadugi" panose="020B0502040204020203" pitchFamily="34" charset="0"/>
                        </a:rPr>
                        <a:t> </a:t>
                      </a:r>
                      <a:r>
                        <a:rPr lang="en-GB" sz="1500" b="0" cap="none" spc="0" dirty="0">
                          <a:ln w="0"/>
                          <a:solidFill>
                            <a:schemeClr val="tx1"/>
                          </a:solidFill>
                          <a:effectLst>
                            <a:outerShdw blurRad="38100" dist="19050" dir="2700000" algn="tl" rotWithShape="0">
                              <a:schemeClr val="dk1">
                                <a:alpha val="40000"/>
                              </a:schemeClr>
                            </a:outerShdw>
                          </a:effectLst>
                          <a:latin typeface="+mn-lt"/>
                          <a:ea typeface="Gadugi" panose="020B0502040204020203" pitchFamily="34" charset="0"/>
                        </a:rPr>
                        <a:t>why the patient is likely to gain </a:t>
                      </a:r>
                      <a:r>
                        <a:rPr lang="en-GB" sz="1500" b="1" cap="none" spc="0" dirty="0">
                          <a:ln w="0"/>
                          <a:solidFill>
                            <a:schemeClr val="tx1"/>
                          </a:solidFill>
                          <a:effectLst>
                            <a:outerShdw blurRad="38100" dist="19050" dir="2700000" algn="tl" rotWithShape="0">
                              <a:schemeClr val="dk1">
                                <a:alpha val="40000"/>
                              </a:schemeClr>
                            </a:outerShdw>
                          </a:effectLst>
                          <a:latin typeface="+mn-lt"/>
                          <a:ea typeface="Gadugi" panose="020B0502040204020203" pitchFamily="34" charset="0"/>
                        </a:rPr>
                        <a:t>significantly more clinical benefit </a:t>
                      </a:r>
                      <a:r>
                        <a:rPr lang="en-GB" sz="1500" b="0" cap="none" spc="0" dirty="0">
                          <a:ln w="0"/>
                          <a:solidFill>
                            <a:schemeClr val="tx1"/>
                          </a:solidFill>
                          <a:effectLst>
                            <a:outerShdw blurRad="38100" dist="19050" dir="2700000" algn="tl" rotWithShape="0">
                              <a:schemeClr val="dk1">
                                <a:alpha val="40000"/>
                              </a:schemeClr>
                            </a:outerShdw>
                          </a:effectLst>
                          <a:latin typeface="+mn-lt"/>
                          <a:ea typeface="Gadugi" panose="020B0502040204020203" pitchFamily="34" charset="0"/>
                        </a:rPr>
                        <a:t>from the intervention than would normally be expected from patients for whom the recommendation is not to use the intervention.</a:t>
                      </a:r>
                    </a:p>
                    <a:p>
                      <a:pPr>
                        <a:spcAft>
                          <a:spcPts val="0"/>
                        </a:spcAft>
                      </a:pPr>
                      <a:r>
                        <a:rPr lang="en-GB" sz="1500" b="0" cap="none" spc="0" dirty="0">
                          <a:ln w="0"/>
                          <a:solidFill>
                            <a:schemeClr val="tx1"/>
                          </a:solidFill>
                          <a:effectLst>
                            <a:outerShdw blurRad="38100" dist="19050" dir="2700000" algn="tl" rotWithShape="0">
                              <a:schemeClr val="dk1">
                                <a:alpha val="40000"/>
                              </a:schemeClr>
                            </a:outerShdw>
                          </a:effectLst>
                          <a:latin typeface="+mn-lt"/>
                          <a:ea typeface="Gadugi" panose="020B0502040204020203" pitchFamily="34" charset="0"/>
                        </a:rPr>
                        <a:t> </a:t>
                      </a:r>
                    </a:p>
                    <a:p>
                      <a:pPr>
                        <a:spcAft>
                          <a:spcPts val="0"/>
                        </a:spcAft>
                      </a:pPr>
                      <a:r>
                        <a:rPr lang="en-GB" sz="1500" b="0" cap="none" spc="0" dirty="0">
                          <a:ln w="0"/>
                          <a:solidFill>
                            <a:schemeClr val="tx1"/>
                          </a:solidFill>
                          <a:effectLst>
                            <a:outerShdw blurRad="38100" dist="19050" dir="2700000" algn="tl" rotWithShape="0">
                              <a:schemeClr val="dk1">
                                <a:alpha val="40000"/>
                              </a:schemeClr>
                            </a:outerShdw>
                          </a:effectLst>
                          <a:latin typeface="+mn-lt"/>
                          <a:ea typeface="Gadugi" panose="020B0502040204020203" pitchFamily="34" charset="0"/>
                        </a:rPr>
                        <a:t>Include here any additional information you may have about why the value for money of the intervention for that particular patient is likely to be reasonable. </a:t>
                      </a:r>
                    </a:p>
                    <a:p>
                      <a:pPr>
                        <a:spcAft>
                          <a:spcPts val="0"/>
                        </a:spcAft>
                      </a:pPr>
                      <a:endParaRPr lang="en-GB" sz="1500" b="0" cap="none" spc="0" dirty="0">
                        <a:ln w="0"/>
                        <a:solidFill>
                          <a:schemeClr val="tx1"/>
                        </a:solidFill>
                        <a:effectLst>
                          <a:outerShdw blurRad="38100" dist="19050" dir="2700000" algn="tl" rotWithShape="0">
                            <a:schemeClr val="dk1">
                              <a:alpha val="40000"/>
                            </a:schemeClr>
                          </a:outerShdw>
                        </a:effectLst>
                        <a:latin typeface="+mn-lt"/>
                        <a:ea typeface="Gadugi" panose="020B0502040204020203" pitchFamily="34" charset="0"/>
                        <a:cs typeface="Times New Roman" panose="02020603050405020304" pitchFamily="18" charset="0"/>
                      </a:endParaRPr>
                    </a:p>
                    <a:p>
                      <a:pPr>
                        <a:spcAft>
                          <a:spcPts val="0"/>
                        </a:spcAft>
                      </a:pPr>
                      <a:endParaRPr lang="en-GB" sz="800" b="0" cap="none" spc="0" dirty="0">
                        <a:ln w="0"/>
                        <a:solidFill>
                          <a:schemeClr val="tx1"/>
                        </a:solidFill>
                        <a:effectLst>
                          <a:outerShdw blurRad="38100" dist="19050" dir="2700000" algn="tl" rotWithShape="0">
                            <a:schemeClr val="dk1">
                              <a:alpha val="40000"/>
                            </a:schemeClr>
                          </a:outerShdw>
                        </a:effectLst>
                        <a:latin typeface="+mn-lt"/>
                        <a:ea typeface="Calibri" panose="020F0502020204030204" pitchFamily="34" charset="0"/>
                        <a:cs typeface="Times New Roman" panose="02020603050405020304" pitchFamily="18" charset="0"/>
                      </a:endParaRPr>
                    </a:p>
                  </a:txBody>
                  <a:tcPr marL="51665" marR="51665" marT="0" marB="0">
                    <a:solidFill>
                      <a:schemeClr val="accent5">
                        <a:lumMod val="20000"/>
                        <a:lumOff val="80000"/>
                      </a:schemeClr>
                    </a:solidFill>
                  </a:tcPr>
                </a:tc>
                <a:extLst>
                  <a:ext uri="{0D108BD9-81ED-4DB2-BD59-A6C34878D82A}">
                    <a16:rowId xmlns:a16="http://schemas.microsoft.com/office/drawing/2014/main" val="10001"/>
                  </a:ext>
                </a:extLst>
              </a:tr>
              <a:tr h="537696">
                <a:tc>
                  <a:txBody>
                    <a:bodyPr/>
                    <a:lstStyle/>
                    <a:p>
                      <a:pPr>
                        <a:spcAft>
                          <a:spcPts val="0"/>
                        </a:spcAft>
                      </a:pPr>
                      <a:r>
                        <a:rPr lang="en-GB" sz="1800" dirty="0">
                          <a:effectLst/>
                        </a:rPr>
                        <a:t>PART B:</a:t>
                      </a:r>
                    </a:p>
                    <a:p>
                      <a:pPr>
                        <a:spcAft>
                          <a:spcPts val="0"/>
                        </a:spcAft>
                      </a:pPr>
                      <a:r>
                        <a:rPr lang="en-GB" sz="1800" dirty="0">
                          <a:effectLst/>
                        </a:rPr>
                        <a:t> </a:t>
                      </a:r>
                      <a:endParaRPr lang="en-GB" sz="1800" dirty="0">
                        <a:effectLst/>
                        <a:latin typeface="Verdana" panose="020B0604030504040204" pitchFamily="34" charset="0"/>
                        <a:ea typeface="Calibri" panose="020F0502020204030204" pitchFamily="34" charset="0"/>
                        <a:cs typeface="Times New Roman" panose="02020603050405020304" pitchFamily="18" charset="0"/>
                      </a:endParaRPr>
                    </a:p>
                  </a:txBody>
                  <a:tcPr marL="51665" marR="51665" marT="0" marB="0">
                    <a:solidFill>
                      <a:schemeClr val="accent5"/>
                    </a:solidFill>
                  </a:tcPr>
                </a:tc>
                <a:extLst>
                  <a:ext uri="{0D108BD9-81ED-4DB2-BD59-A6C34878D82A}">
                    <a16:rowId xmlns:a16="http://schemas.microsoft.com/office/drawing/2014/main" val="10002"/>
                  </a:ext>
                </a:extLst>
              </a:tr>
              <a:tr h="2164293">
                <a:tc>
                  <a:txBody>
                    <a:bodyPr/>
                    <a:lstStyle/>
                    <a:p>
                      <a:pPr>
                        <a:spcAft>
                          <a:spcPts val="0"/>
                        </a:spcAft>
                        <a:tabLst>
                          <a:tab pos="771525" algn="l"/>
                        </a:tabLst>
                      </a:pPr>
                      <a:r>
                        <a:rPr lang="en-GB" sz="1500" b="0" cap="none" spc="0" dirty="0">
                          <a:ln w="0"/>
                          <a:solidFill>
                            <a:schemeClr val="tx1"/>
                          </a:solidFill>
                          <a:effectLst>
                            <a:outerShdw blurRad="38100" dist="19050" dir="2700000" algn="tl" rotWithShape="0">
                              <a:schemeClr val="dk1">
                                <a:alpha val="40000"/>
                              </a:schemeClr>
                            </a:outerShdw>
                          </a:effectLst>
                          <a:latin typeface="+mn-lt"/>
                          <a:ea typeface="Gadugi" panose="020B0502040204020203" pitchFamily="34" charset="0"/>
                        </a:rPr>
                        <a:t>If the intervention has not been appraised (e.g. in the case of medicines, by NICE or AWMSG) explain:</a:t>
                      </a:r>
                    </a:p>
                    <a:p>
                      <a:pPr>
                        <a:spcAft>
                          <a:spcPts val="0"/>
                        </a:spcAft>
                        <a:tabLst>
                          <a:tab pos="771525" algn="l"/>
                        </a:tabLst>
                      </a:pPr>
                      <a:r>
                        <a:rPr lang="en-GB" sz="1500" b="0" cap="none" spc="0" dirty="0">
                          <a:ln w="0"/>
                          <a:solidFill>
                            <a:schemeClr val="tx1"/>
                          </a:solidFill>
                          <a:effectLst>
                            <a:outerShdw blurRad="38100" dist="19050" dir="2700000" algn="tl" rotWithShape="0">
                              <a:schemeClr val="dk1">
                                <a:alpha val="40000"/>
                              </a:schemeClr>
                            </a:outerShdw>
                          </a:effectLst>
                          <a:latin typeface="+mn-lt"/>
                          <a:ea typeface="Gadugi" panose="020B0502040204020203" pitchFamily="34" charset="0"/>
                        </a:rPr>
                        <a:t> </a:t>
                      </a:r>
                    </a:p>
                    <a:p>
                      <a:pPr>
                        <a:spcAft>
                          <a:spcPts val="0"/>
                        </a:spcAft>
                        <a:tabLst>
                          <a:tab pos="771525" algn="l"/>
                        </a:tabLst>
                      </a:pPr>
                      <a:r>
                        <a:rPr lang="en-GB" sz="1500" b="0" cap="none" spc="0" dirty="0">
                          <a:ln w="0"/>
                          <a:solidFill>
                            <a:schemeClr val="tx1"/>
                          </a:solidFill>
                          <a:effectLst>
                            <a:outerShdw blurRad="38100" dist="19050" dir="2700000" algn="tl" rotWithShape="0">
                              <a:schemeClr val="dk1">
                                <a:alpha val="40000"/>
                              </a:schemeClr>
                            </a:outerShdw>
                          </a:effectLst>
                          <a:latin typeface="+mn-lt"/>
                          <a:ea typeface="Gadugi" panose="020B0502040204020203" pitchFamily="34" charset="0"/>
                        </a:rPr>
                        <a:t>Why the patient is likely to gain </a:t>
                      </a:r>
                      <a:r>
                        <a:rPr lang="en-GB" sz="1500" b="1" cap="none" spc="0" dirty="0">
                          <a:ln w="0"/>
                          <a:solidFill>
                            <a:schemeClr val="tx1"/>
                          </a:solidFill>
                          <a:effectLst>
                            <a:outerShdw blurRad="38100" dist="19050" dir="2700000" algn="tl" rotWithShape="0">
                              <a:schemeClr val="dk1">
                                <a:alpha val="40000"/>
                              </a:schemeClr>
                            </a:outerShdw>
                          </a:effectLst>
                          <a:latin typeface="+mn-lt"/>
                          <a:ea typeface="Gadugi" panose="020B0502040204020203" pitchFamily="34" charset="0"/>
                        </a:rPr>
                        <a:t>significant clinical benefit </a:t>
                      </a:r>
                      <a:r>
                        <a:rPr lang="en-GB" sz="1500" b="0" cap="none" spc="0" dirty="0">
                          <a:ln w="0"/>
                          <a:solidFill>
                            <a:schemeClr val="tx1"/>
                          </a:solidFill>
                          <a:effectLst>
                            <a:outerShdw blurRad="38100" dist="19050" dir="2700000" algn="tl" rotWithShape="0">
                              <a:schemeClr val="dk1">
                                <a:alpha val="40000"/>
                              </a:schemeClr>
                            </a:outerShdw>
                          </a:effectLst>
                          <a:latin typeface="+mn-lt"/>
                          <a:ea typeface="Gadugi" panose="020B0502040204020203" pitchFamily="34" charset="0"/>
                        </a:rPr>
                        <a:t>when compared to patients with the same condition and at the same stage in the progression of that condition.</a:t>
                      </a:r>
                    </a:p>
                    <a:p>
                      <a:pPr>
                        <a:spcAft>
                          <a:spcPts val="0"/>
                        </a:spcAft>
                        <a:tabLst>
                          <a:tab pos="771525" algn="l"/>
                        </a:tabLst>
                      </a:pPr>
                      <a:r>
                        <a:rPr lang="en-GB" sz="1500" b="0" cap="none" spc="0" dirty="0">
                          <a:ln w="0"/>
                          <a:solidFill>
                            <a:schemeClr val="tx1"/>
                          </a:solidFill>
                          <a:effectLst>
                            <a:outerShdw blurRad="38100" dist="19050" dir="2700000" algn="tl" rotWithShape="0">
                              <a:schemeClr val="dk1">
                                <a:alpha val="40000"/>
                              </a:schemeClr>
                            </a:outerShdw>
                          </a:effectLst>
                          <a:latin typeface="+mn-lt"/>
                          <a:ea typeface="Gadugi" panose="020B0502040204020203" pitchFamily="34" charset="0"/>
                        </a:rPr>
                        <a:t> </a:t>
                      </a:r>
                    </a:p>
                    <a:p>
                      <a:pPr>
                        <a:spcAft>
                          <a:spcPts val="0"/>
                        </a:spcAft>
                        <a:tabLst>
                          <a:tab pos="771525" algn="l"/>
                        </a:tabLst>
                      </a:pPr>
                      <a:r>
                        <a:rPr lang="en-GB" sz="1500" b="0" cap="none" spc="0" dirty="0">
                          <a:ln w="0"/>
                          <a:solidFill>
                            <a:schemeClr val="tx1"/>
                          </a:solidFill>
                          <a:effectLst>
                            <a:outerShdw blurRad="38100" dist="19050" dir="2700000" algn="tl" rotWithShape="0">
                              <a:schemeClr val="dk1">
                                <a:alpha val="40000"/>
                              </a:schemeClr>
                            </a:outerShdw>
                          </a:effectLst>
                          <a:latin typeface="+mn-lt"/>
                          <a:ea typeface="Gadugi" panose="020B0502040204020203" pitchFamily="34" charset="0"/>
                        </a:rPr>
                        <a:t>Include here any additional information you may have about why the value for money of the intervention for that particular patient is likely to be reasonable.</a:t>
                      </a:r>
                    </a:p>
                    <a:p>
                      <a:pPr>
                        <a:spcAft>
                          <a:spcPts val="0"/>
                        </a:spcAft>
                        <a:tabLst>
                          <a:tab pos="771525" algn="l"/>
                        </a:tabLst>
                      </a:pPr>
                      <a:r>
                        <a:rPr lang="en-GB" sz="1400" b="0" cap="none" spc="0" dirty="0">
                          <a:ln w="0"/>
                          <a:solidFill>
                            <a:schemeClr val="tx1"/>
                          </a:solidFill>
                          <a:effectLst>
                            <a:outerShdw blurRad="38100" dist="19050" dir="2700000" algn="tl" rotWithShape="0">
                              <a:schemeClr val="dk1">
                                <a:alpha val="40000"/>
                              </a:schemeClr>
                            </a:outerShdw>
                          </a:effectLst>
                        </a:rPr>
                        <a:t> </a:t>
                      </a:r>
                      <a:endParaRPr lang="en-GB" sz="800" b="0" cap="none" spc="0" dirty="0">
                        <a:ln w="0"/>
                        <a:solidFill>
                          <a:schemeClr val="tx1"/>
                        </a:solidFill>
                        <a:effectLst>
                          <a:outerShdw blurRad="38100" dist="19050" dir="2700000" algn="tl" rotWithShape="0">
                            <a:schemeClr val="dk1">
                              <a:alpha val="40000"/>
                            </a:schemeClr>
                          </a:outerShdw>
                        </a:effectLst>
                        <a:latin typeface="Verdana" panose="020B0604030504040204" pitchFamily="34" charset="0"/>
                        <a:ea typeface="Calibri" panose="020F0502020204030204" pitchFamily="34" charset="0"/>
                        <a:cs typeface="Times New Roman" panose="02020603050405020304" pitchFamily="18" charset="0"/>
                      </a:endParaRPr>
                    </a:p>
                  </a:txBody>
                  <a:tcPr marL="51665" marR="51665" marT="0" marB="0">
                    <a:solidFill>
                      <a:schemeClr val="accent5">
                        <a:lumMod val="20000"/>
                        <a:lumOff val="80000"/>
                      </a:schemeClr>
                    </a:solidFill>
                  </a:tcPr>
                </a:tc>
                <a:extLst>
                  <a:ext uri="{0D108BD9-81ED-4DB2-BD59-A6C34878D82A}">
                    <a16:rowId xmlns:a16="http://schemas.microsoft.com/office/drawing/2014/main" val="10003"/>
                  </a:ext>
                </a:extLst>
              </a:tr>
            </a:tbl>
          </a:graphicData>
        </a:graphic>
      </p:graphicFrame>
    </p:spTree>
    <p:extLst>
      <p:ext uri="{BB962C8B-B14F-4D97-AF65-F5344CB8AC3E}">
        <p14:creationId xmlns:p14="http://schemas.microsoft.com/office/powerpoint/2010/main" val="255328977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357</TotalTime>
  <Words>1160</Words>
  <Application>Microsoft Office PowerPoint</Application>
  <PresentationFormat>Widescreen</PresentationFormat>
  <Paragraphs>129</Paragraphs>
  <Slides>13</Slides>
  <Notes>0</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13</vt:i4>
      </vt:variant>
    </vt:vector>
  </HeadingPairs>
  <TitlesOfParts>
    <vt:vector size="23" baseType="lpstr">
      <vt:lpstr>Arial</vt:lpstr>
      <vt:lpstr>ArialMT</vt:lpstr>
      <vt:lpstr>Calibri</vt:lpstr>
      <vt:lpstr>Calibri Light</vt:lpstr>
      <vt:lpstr>Courier New</vt:lpstr>
      <vt:lpstr>Gadugi</vt:lpstr>
      <vt:lpstr>Symbol</vt:lpstr>
      <vt:lpstr>Times New Roman</vt:lpstr>
      <vt:lpstr>Verdana</vt:lpstr>
      <vt:lpstr>Office Theme</vt:lpstr>
      <vt:lpstr>Making a case and reviews</vt:lpstr>
      <vt:lpstr>Background </vt:lpstr>
      <vt:lpstr>PowerPoint Presentation</vt:lpstr>
      <vt:lpstr>PowerPoint Presentation</vt:lpstr>
      <vt:lpstr>PowerPoint Presentation</vt:lpstr>
      <vt:lpstr>Part 5C:  Treatment Options</vt:lpstr>
      <vt:lpstr>Part 7:  Evidence of Clinical Effectiveness</vt:lpstr>
      <vt:lpstr>Part 8:  Economic Assessment</vt:lpstr>
      <vt:lpstr>Part 9: Statement in Support of Application</vt:lpstr>
      <vt:lpstr>PowerPoint Presentation</vt:lpstr>
      <vt:lpstr>What should I discuss with my patient? </vt:lpstr>
      <vt:lpstr>The review process </vt:lpstr>
      <vt:lpstr>Thank you</vt:lpstr>
    </vt:vector>
  </TitlesOfParts>
  <Company>Aneurin Bevan University Health Board</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Rachel Manley (Aneurin Bevan UHB - Nursing)</dc:creator>
  <cp:lastModifiedBy>Gail Woodland (Cardiff and Vale UHB - Pharmacy )</cp:lastModifiedBy>
  <cp:revision>36</cp:revision>
  <cp:lastPrinted>2021-11-25T11:17:46Z</cp:lastPrinted>
  <dcterms:created xsi:type="dcterms:W3CDTF">2021-11-25T09:39:23Z</dcterms:created>
  <dcterms:modified xsi:type="dcterms:W3CDTF">2021-11-29T14:34:51Z</dcterms:modified>
</cp:coreProperties>
</file>