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4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5.xml" ContentType="application/vnd.openxmlformats-officedocument.theme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6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theme/theme7.xml" ContentType="application/vnd.openxmlformats-officedocument.theme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theme/theme8.xml" ContentType="application/vnd.openxmlformats-officedocument.theme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theme/theme9.xml" ContentType="application/vnd.openxmlformats-officedocument.theme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theme/theme10.xml" ContentType="application/vnd.openxmlformats-officedocument.theme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theme/theme11.xml" ContentType="application/vnd.openxmlformats-officedocument.theme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theme/theme12.xml" ContentType="application/vnd.openxmlformats-officedocument.theme+xml"/>
  <Override PartName="/ppt/theme/theme1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59" r:id="rId2"/>
    <p:sldMasterId id="2147483672" r:id="rId3"/>
    <p:sldMasterId id="2147483684" r:id="rId4"/>
    <p:sldMasterId id="2147483709" r:id="rId5"/>
    <p:sldMasterId id="2147483722" r:id="rId6"/>
    <p:sldMasterId id="2147483734" r:id="rId7"/>
    <p:sldMasterId id="2147483746" r:id="rId8"/>
    <p:sldMasterId id="2147483758" r:id="rId9"/>
    <p:sldMasterId id="2147483770" r:id="rId10"/>
    <p:sldMasterId id="2147483782" r:id="rId11"/>
    <p:sldMasterId id="2147483795" r:id="rId12"/>
  </p:sldMasterIdLst>
  <p:notesMasterIdLst>
    <p:notesMasterId r:id="rId52"/>
  </p:notesMasterIdLst>
  <p:sldIdLst>
    <p:sldId id="258" r:id="rId13"/>
    <p:sldId id="261" r:id="rId14"/>
    <p:sldId id="334" r:id="rId15"/>
    <p:sldId id="262" r:id="rId16"/>
    <p:sldId id="266" r:id="rId17"/>
    <p:sldId id="267" r:id="rId18"/>
    <p:sldId id="270" r:id="rId19"/>
    <p:sldId id="271" r:id="rId20"/>
    <p:sldId id="279" r:id="rId21"/>
    <p:sldId id="337" r:id="rId22"/>
    <p:sldId id="339" r:id="rId23"/>
    <p:sldId id="338" r:id="rId24"/>
    <p:sldId id="285" r:id="rId25"/>
    <p:sldId id="280" r:id="rId26"/>
    <p:sldId id="282" r:id="rId27"/>
    <p:sldId id="288" r:id="rId28"/>
    <p:sldId id="289" r:id="rId29"/>
    <p:sldId id="290" r:id="rId30"/>
    <p:sldId id="293" r:id="rId31"/>
    <p:sldId id="294" r:id="rId32"/>
    <p:sldId id="302" r:id="rId33"/>
    <p:sldId id="304" r:id="rId34"/>
    <p:sldId id="305" r:id="rId35"/>
    <p:sldId id="306" r:id="rId36"/>
    <p:sldId id="307" r:id="rId37"/>
    <p:sldId id="309" r:id="rId38"/>
    <p:sldId id="340" r:id="rId39"/>
    <p:sldId id="311" r:id="rId40"/>
    <p:sldId id="312" r:id="rId41"/>
    <p:sldId id="314" r:id="rId42"/>
    <p:sldId id="336" r:id="rId43"/>
    <p:sldId id="318" r:id="rId44"/>
    <p:sldId id="319" r:id="rId45"/>
    <p:sldId id="329" r:id="rId46"/>
    <p:sldId id="331" r:id="rId47"/>
    <p:sldId id="330" r:id="rId48"/>
    <p:sldId id="328" r:id="rId49"/>
    <p:sldId id="332" r:id="rId50"/>
    <p:sldId id="333" r:id="rId5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6F8FC"/>
    <a:srgbClr val="F4F8FC"/>
    <a:srgbClr val="FE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6594" autoAdjust="0"/>
    <p:restoredTop sz="94629" autoAdjust="0"/>
  </p:normalViewPr>
  <p:slideViewPr>
    <p:cSldViewPr snapToGrid="0" snapToObjects="1">
      <p:cViewPr varScale="1">
        <p:scale>
          <a:sx n="61" d="100"/>
          <a:sy n="61" d="100"/>
        </p:scale>
        <p:origin x="948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50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1109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.xml"/><Relationship Id="rId18" Type="http://schemas.openxmlformats.org/officeDocument/2006/relationships/slide" Target="slides/slide6.xml"/><Relationship Id="rId26" Type="http://schemas.openxmlformats.org/officeDocument/2006/relationships/slide" Target="slides/slide14.xml"/><Relationship Id="rId39" Type="http://schemas.openxmlformats.org/officeDocument/2006/relationships/slide" Target="slides/slide27.xml"/><Relationship Id="rId21" Type="http://schemas.openxmlformats.org/officeDocument/2006/relationships/slide" Target="slides/slide9.xml"/><Relationship Id="rId34" Type="http://schemas.openxmlformats.org/officeDocument/2006/relationships/slide" Target="slides/slide22.xml"/><Relationship Id="rId42" Type="http://schemas.openxmlformats.org/officeDocument/2006/relationships/slide" Target="slides/slide30.xml"/><Relationship Id="rId47" Type="http://schemas.openxmlformats.org/officeDocument/2006/relationships/slide" Target="slides/slide35.xml"/><Relationship Id="rId50" Type="http://schemas.openxmlformats.org/officeDocument/2006/relationships/slide" Target="slides/slide38.xml"/><Relationship Id="rId55" Type="http://schemas.openxmlformats.org/officeDocument/2006/relationships/theme" Target="theme/theme1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5.xml"/><Relationship Id="rId25" Type="http://schemas.openxmlformats.org/officeDocument/2006/relationships/slide" Target="slides/slide13.xml"/><Relationship Id="rId33" Type="http://schemas.openxmlformats.org/officeDocument/2006/relationships/slide" Target="slides/slide21.xml"/><Relationship Id="rId38" Type="http://schemas.openxmlformats.org/officeDocument/2006/relationships/slide" Target="slides/slide26.xml"/><Relationship Id="rId46" Type="http://schemas.openxmlformats.org/officeDocument/2006/relationships/slide" Target="slides/slide3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4.xml"/><Relationship Id="rId20" Type="http://schemas.openxmlformats.org/officeDocument/2006/relationships/slide" Target="slides/slide8.xml"/><Relationship Id="rId29" Type="http://schemas.openxmlformats.org/officeDocument/2006/relationships/slide" Target="slides/slide17.xml"/><Relationship Id="rId41" Type="http://schemas.openxmlformats.org/officeDocument/2006/relationships/slide" Target="slides/slide29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2.xml"/><Relationship Id="rId32" Type="http://schemas.openxmlformats.org/officeDocument/2006/relationships/slide" Target="slides/slide20.xml"/><Relationship Id="rId37" Type="http://schemas.openxmlformats.org/officeDocument/2006/relationships/slide" Target="slides/slide25.xml"/><Relationship Id="rId40" Type="http://schemas.openxmlformats.org/officeDocument/2006/relationships/slide" Target="slides/slide28.xml"/><Relationship Id="rId45" Type="http://schemas.openxmlformats.org/officeDocument/2006/relationships/slide" Target="slides/slide33.xml"/><Relationship Id="rId53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3.xml"/><Relationship Id="rId23" Type="http://schemas.openxmlformats.org/officeDocument/2006/relationships/slide" Target="slides/slide11.xml"/><Relationship Id="rId28" Type="http://schemas.openxmlformats.org/officeDocument/2006/relationships/slide" Target="slides/slide16.xml"/><Relationship Id="rId36" Type="http://schemas.openxmlformats.org/officeDocument/2006/relationships/slide" Target="slides/slide24.xml"/><Relationship Id="rId49" Type="http://schemas.openxmlformats.org/officeDocument/2006/relationships/slide" Target="slides/slide37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7.xml"/><Relationship Id="rId31" Type="http://schemas.openxmlformats.org/officeDocument/2006/relationships/slide" Target="slides/slide19.xml"/><Relationship Id="rId44" Type="http://schemas.openxmlformats.org/officeDocument/2006/relationships/slide" Target="slides/slide32.xml"/><Relationship Id="rId52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2.xml"/><Relationship Id="rId22" Type="http://schemas.openxmlformats.org/officeDocument/2006/relationships/slide" Target="slides/slide10.xml"/><Relationship Id="rId27" Type="http://schemas.openxmlformats.org/officeDocument/2006/relationships/slide" Target="slides/slide15.xml"/><Relationship Id="rId30" Type="http://schemas.openxmlformats.org/officeDocument/2006/relationships/slide" Target="slides/slide18.xml"/><Relationship Id="rId35" Type="http://schemas.openxmlformats.org/officeDocument/2006/relationships/slide" Target="slides/slide23.xml"/><Relationship Id="rId43" Type="http://schemas.openxmlformats.org/officeDocument/2006/relationships/slide" Target="slides/slide31.xml"/><Relationship Id="rId48" Type="http://schemas.openxmlformats.org/officeDocument/2006/relationships/slide" Target="slides/slide36.xml"/><Relationship Id="rId56" Type="http://schemas.openxmlformats.org/officeDocument/2006/relationships/tableStyles" Target="tableStyles.xml"/><Relationship Id="rId8" Type="http://schemas.openxmlformats.org/officeDocument/2006/relationships/slideMaster" Target="slideMasters/slideMaster8.xml"/><Relationship Id="rId51" Type="http://schemas.openxmlformats.org/officeDocument/2006/relationships/slide" Target="slides/slide39.xml"/><Relationship Id="rId3" Type="http://schemas.openxmlformats.org/officeDocument/2006/relationships/slideMaster" Target="slideMasters/slideMaster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F5AC5C-108A-534C-9B18-668D0695274B}" type="datetimeFigureOut">
              <a:rPr lang="en-US" smtClean="0"/>
              <a:t>11/22/2021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A993A9-A7A0-BC45-95F5-423B5D0E04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66437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1031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533705D-F6FF-4B71-AEBC-4C7C7D88DF21}" type="slidenum"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47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489075" y="733425"/>
            <a:ext cx="3938588" cy="2954338"/>
          </a:xfrm>
          <a:noFill/>
          <a:ln cap="flat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475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6575"/>
            <a:ext cx="5027613" cy="38481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2130" tIns="46066" rIns="92130" bIns="46066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194228596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AC2E1D0-A7D9-41A5-94B0-71C7800CEF5B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5602796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-415925" y="1374775"/>
            <a:ext cx="7627938" cy="5721350"/>
          </a:xfrm>
        </p:spPr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49B3CFF-63A1-44D3-91D4-070250EAB7C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0967942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AC2E1D0-A7D9-41A5-94B0-71C7800CEF5B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4318586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AC2E1D0-A7D9-41A5-94B0-71C7800CEF5B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8186790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AC2E1D0-A7D9-41A5-94B0-71C7800CEF5B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8671722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AC2E1D0-A7D9-41A5-94B0-71C7800CEF5B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37498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AC2E1D0-A7D9-41A5-94B0-71C7800CEF5B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2899800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AC2E1D0-A7D9-41A5-94B0-71C7800CEF5B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727408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AC2E1D0-A7D9-41A5-94B0-71C7800CEF5B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8501186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AC2E1D0-A7D9-41A5-94B0-71C7800CEF5B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500528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F605C72-C8B1-4BCF-9E3E-0E509BB54253}" type="slidenum">
              <a:rPr kumimoji="0" lang="en-GB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GB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  <p:sp>
        <p:nvSpPr>
          <p:cNvPr id="727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1413" y="684213"/>
            <a:ext cx="4573587" cy="3430587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2813" y="4344988"/>
            <a:ext cx="5032375" cy="7810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7729" tIns="43864" rIns="87729" bIns="43864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altLang="en-US" baseline="0" dirty="0" smtClean="0"/>
          </a:p>
        </p:txBody>
      </p:sp>
    </p:spTree>
    <p:extLst>
      <p:ext uri="{BB962C8B-B14F-4D97-AF65-F5344CB8AC3E}">
        <p14:creationId xmlns:p14="http://schemas.microsoft.com/office/powerpoint/2010/main" val="168142305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AC2E1D0-A7D9-41A5-94B0-71C7800CEF5B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0542236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AC2E1D0-A7D9-41A5-94B0-71C7800CEF5B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5336883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AC2E1D0-A7D9-41A5-94B0-71C7800CEF5B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3750393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AC2E1D0-A7D9-41A5-94B0-71C7800CEF5B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26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3194660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AC2E1D0-A7D9-41A5-94B0-71C7800CEF5B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28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7853601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AC2E1D0-A7D9-41A5-94B0-71C7800CEF5B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29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04938628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AC2E1D0-A7D9-41A5-94B0-71C7800CEF5B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30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2936398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AC2E1D0-A7D9-41A5-94B0-71C7800CEF5B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32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45867715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AC2E1D0-A7D9-41A5-94B0-71C7800CEF5B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33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35071648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AC2E1D0-A7D9-41A5-94B0-71C7800CEF5B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34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296713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AC2E1D0-A7D9-41A5-94B0-71C7800CEF5B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29818584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AC2E1D0-A7D9-41A5-94B0-71C7800CEF5B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35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095106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AC2E1D0-A7D9-41A5-94B0-71C7800CEF5B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36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56007699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AC2E1D0-A7D9-41A5-94B0-71C7800CEF5B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37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53744895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AC2E1D0-A7D9-41A5-94B0-71C7800CEF5B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38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19736240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AC2E1D0-A7D9-41A5-94B0-71C7800CEF5B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39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248239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8ED742B-34F6-4D81-98D3-C3F69C6D9591}" type="slidenum">
              <a:rPr kumimoji="0" lang="en-GB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GB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  <p:sp>
        <p:nvSpPr>
          <p:cNvPr id="778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1413" y="684213"/>
            <a:ext cx="4573587" cy="3430587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78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2813" y="4344988"/>
            <a:ext cx="5032375" cy="132238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7729" tIns="43864" rIns="87729" bIns="43864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285668273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AC2E1D0-A7D9-41A5-94B0-71C7800CEF5B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00797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-1047750" y="1112838"/>
            <a:ext cx="8810625" cy="6607175"/>
          </a:xfrm>
        </p:spPr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49B3CFF-63A1-44D3-91D4-070250EAB7C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aseline="0" dirty="0" smtClean="0"/>
          </a:p>
        </p:txBody>
      </p:sp>
    </p:spTree>
    <p:extLst>
      <p:ext uri="{BB962C8B-B14F-4D97-AF65-F5344CB8AC3E}">
        <p14:creationId xmlns:p14="http://schemas.microsoft.com/office/powerpoint/2010/main" val="189198681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A567A0-77AC-497D-AFE3-3A96DE28440B}" type="slidenum">
              <a:rPr lang="en-GB" smtClean="0"/>
              <a:t>10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6661292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A567A0-77AC-497D-AFE3-3A96DE28440B}" type="slidenum">
              <a:rPr lang="en-GB" smtClean="0"/>
              <a:t>11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5285138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A567A0-77AC-497D-AFE3-3A96DE28440B}" type="slidenum">
              <a:rPr lang="en-GB" smtClean="0"/>
              <a:t>12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690321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Master" Target="../slideMasters/slideMaster3.xml"/><Relationship Id="rId1" Type="http://schemas.openxmlformats.org/officeDocument/2006/relationships/themeOverride" Target="../theme/themeOverride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Master" Target="../slideMasters/slideMaster3.xml"/><Relationship Id="rId1" Type="http://schemas.openxmlformats.org/officeDocument/2006/relationships/themeOverride" Target="../theme/themeOverride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emf"/><Relationship Id="rId3" Type="http://schemas.openxmlformats.org/officeDocument/2006/relationships/image" Target="../media/image4.emf"/><Relationship Id="rId7" Type="http://schemas.openxmlformats.org/officeDocument/2006/relationships/image" Target="../media/image7.emf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emf"/><Relationship Id="rId5" Type="http://schemas.openxmlformats.org/officeDocument/2006/relationships/image" Target="../media/image5.emf"/><Relationship Id="rId4" Type="http://schemas.openxmlformats.org/officeDocument/2006/relationships/image" Target="../media/image2.emf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MS Cov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WTTC MasterBackground.jpg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"/>
          <a:stretch/>
        </p:blipFill>
        <p:spPr>
          <a:xfrm>
            <a:off x="-1" y="0"/>
            <a:ext cx="9144001" cy="6858000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ctrTitle" hasCustomPrompt="1"/>
          </p:nvPr>
        </p:nvSpPr>
        <p:spPr>
          <a:xfrm>
            <a:off x="731368" y="218552"/>
            <a:ext cx="7772400" cy="112659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4000" b="1" i="0">
                <a:latin typeface="Arial"/>
                <a:cs typeface="Arial"/>
              </a:defRPr>
            </a:lvl1pPr>
          </a:lstStyle>
          <a:p>
            <a:r>
              <a:rPr lang="en-GB" dirty="0" smtClean="0"/>
              <a:t>Title to go here</a:t>
            </a:r>
            <a:endParaRPr lang="en-US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31368" y="1345144"/>
            <a:ext cx="7772400" cy="42334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 smtClean="0"/>
              <a:t>Subhead to go here</a:t>
            </a:r>
            <a:endParaRPr lang="en-US" dirty="0"/>
          </a:p>
        </p:txBody>
      </p:sp>
      <p:pic>
        <p:nvPicPr>
          <p:cNvPr id="10" name="Picture 9" descr="PAMS MasterLogo_CMYK.eps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2187" y="5373216"/>
            <a:ext cx="3120974" cy="744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80167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94D3B57-AACA-46FA-9884-81947507A7E2}" type="datetimeFigureOut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04617B">
                    <a:shade val="90000"/>
                  </a:srgb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22/11/2021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02BBE59-6143-4424-9299-3E0FDFD889FB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04617B">
                    <a:shade val="90000"/>
                  </a:srgb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64563119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3BE9417-F5CF-407F-AE76-27B0835EBA77}" type="datetimeFigureOut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04617B">
                    <a:shade val="90000"/>
                  </a:srgb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22/11/2021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A5EEAF4-B29C-40CA-B142-174D47B31D7B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04617B">
                    <a:shade val="90000"/>
                  </a:srgb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6470117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3"/>
            <a:ext cx="2743200" cy="1162051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3BE9417-F5CF-407F-AE76-27B0835EBA77}" type="datetimeFigureOut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04617B">
                    <a:shade val="90000"/>
                  </a:srgb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22/11/2021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A5EEAF4-B29C-40CA-B142-174D47B31D7B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04617B">
                    <a:shade val="90000"/>
                  </a:srgb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41710953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3BE9417-F5CF-407F-AE76-27B0835EBA77}" type="datetimeFigureOut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04617B">
                    <a:shade val="90000"/>
                  </a:srgb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22/11/2021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2"/>
            <a:ext cx="6096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A5EEAF4-B29C-40CA-B142-174D47B31D7B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04617B">
                    <a:shade val="90000"/>
                  </a:srgb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9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77314019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3BE9417-F5CF-407F-AE76-27B0835EBA77}" type="datetimeFigureOut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04617B">
                    <a:shade val="90000"/>
                  </a:srgb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22/11/2021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A5EEAF4-B29C-40CA-B142-174D47B31D7B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04617B">
                    <a:shade val="90000"/>
                  </a:srgb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65838004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3BE9417-F5CF-407F-AE76-27B0835EBA77}" type="datetimeFigureOut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04617B">
                    <a:shade val="90000"/>
                  </a:srgb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22/11/2021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A5EEAF4-B29C-40CA-B142-174D47B31D7B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04617B">
                    <a:shade val="90000"/>
                  </a:srgb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75893299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ADED9BD-E26F-48CD-8295-6D1BC082AB2D}" type="datetimeFigureOut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DBF5F9">
                    <a:shade val="90000"/>
                  </a:srgb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22/11/2021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DBF5F9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DBF5F9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18482AA-79F6-4B9E-8E3E-8A77D4AF1037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DBF5F9">
                    <a:shade val="90000"/>
                  </a:srgb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DBF5F9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4319847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F25F9-398E-4472-A08A-BD54E2FC5DEF}" type="datetimeFigureOut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04617B">
                    <a:shade val="90000"/>
                  </a:srgb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22/11/2021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42AD00E-E98F-4100-B577-5B252A771917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04617B">
                    <a:shade val="90000"/>
                  </a:srgb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390539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EC8F1A3-1D1D-4B8F-8052-21CDC3DE75A2}" type="datetimeFigureOut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DBF5F9">
                    <a:shade val="90000"/>
                  </a:srgb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22/11/2021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DBF5F9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DBF5F9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86E230B-CF34-4E3E-A990-B0E27E75501A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DBF5F9">
                    <a:shade val="90000"/>
                  </a:srgb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DBF5F9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4288885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26E684A-5E14-4E3B-AE9A-5ED7A9009783}" type="datetimeFigureOut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04617B">
                    <a:shade val="90000"/>
                  </a:srgb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22/11/2021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0D9DF65-A1FD-4868-B919-1F68E59BF5DE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04617B">
                    <a:shade val="90000"/>
                  </a:srgb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65964692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D6DCD57-8587-451E-B104-7047D1FC2013}" type="datetimeFigureOut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04617B">
                    <a:shade val="90000"/>
                  </a:srgb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22/11/2021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5C8772E-257A-4D4E-AA8F-473B9518D383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04617B">
                    <a:shade val="90000"/>
                  </a:srgb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866427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3"/>
            <a:ext cx="2743200" cy="1162051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94D3B57-AACA-46FA-9884-81947507A7E2}" type="datetimeFigureOut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04617B">
                    <a:shade val="90000"/>
                  </a:srgb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22/11/2021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02BBE59-6143-4424-9299-3E0FDFD889FB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04617B">
                    <a:shade val="90000"/>
                  </a:srgb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0284803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A53FE65-2FFC-4C2D-A718-15990D7401EB}" type="datetimeFigureOut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04617B">
                    <a:shade val="90000"/>
                  </a:srgb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22/11/2021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A8F27D2-8E2A-4475-8889-4EC9ECDFD0B6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04617B">
                    <a:shade val="90000"/>
                  </a:srgb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83999808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F24A54A-8C32-43A1-83AB-C7873FA1684E}" type="datetimeFigureOut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04617B">
                    <a:shade val="90000"/>
                  </a:srgb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22/11/2021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B181E40-9E10-4C76-9162-0CF3597D432E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04617B">
                    <a:shade val="90000"/>
                  </a:srgb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83686224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A04978-2E1E-42B8-A6C0-5AE575E47A80}" type="datetimeFigureOut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04617B">
                    <a:shade val="90000"/>
                  </a:srgb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22/11/2021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861CD4E-4403-454A-BAFA-AAF3E1E98AFC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04617B">
                    <a:shade val="90000"/>
                  </a:srgb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35304312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7DA39EC-650F-4F06-9A5D-86AF6930F6D5}" type="datetimeFigureOut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04617B">
                    <a:shade val="90000"/>
                  </a:srgb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22/11/2021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B0F2BB1-467D-4357-970E-B930D743A79D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04617B">
                    <a:shade val="90000"/>
                  </a:srgb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nstantia"/>
              <a:ea typeface="ＭＳ Ｐゴシック" pitchFamily="20" charset="-128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nstantia"/>
              <a:ea typeface="ＭＳ Ｐゴシック" pitchFamily="2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10041752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DCA674A-307E-4E92-8CB7-0DCC321EB08F}" type="datetimeFigureOut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04617B">
                    <a:shade val="90000"/>
                  </a:srgb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22/11/2021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049F8CF-C0E6-44DB-BB8E-EBA497EFC28B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04617B">
                    <a:shade val="90000"/>
                  </a:srgb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3831965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CE05776-4EAD-43A1-B72E-96357AEFDC9D}" type="datetimeFigureOut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04617B">
                    <a:shade val="90000"/>
                  </a:srgb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22/11/2021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4FF754D-59C8-47FA-826C-71C83FA9AA46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04617B">
                    <a:shade val="90000"/>
                  </a:srgb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51854048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F952A3B-0096-40A2-920F-3AC587F70A2A}" type="datetimeFigureOut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04617B">
                    <a:shade val="90000"/>
                  </a:srgb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22/11/2021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E3FB64E-DC8D-4B5E-84BF-38139B2E542B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04617B">
                    <a:shade val="90000"/>
                  </a:srgb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49634239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9C8C5D6-6FBE-4381-8B13-BE94BFEB3A45}" type="datetimeFigureOut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22/11/2021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4895277-5A0B-4978-B557-A6DFBB82F499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5677656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t>27 September, 2018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srgbClr val="009DD9"/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t>©Pippa Anderson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2A4B9D1-3391-4E14-89C0-95B26B8E14F4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22653386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9C8C5D6-6FBE-4381-8B13-BE94BFEB3A45}" type="datetimeFigureOut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22/11/2021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4895277-5A0B-4978-B557-A6DFBB82F499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0720700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94D3B57-AACA-46FA-9884-81947507A7E2}" type="datetimeFigureOut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04617B">
                    <a:shade val="90000"/>
                  </a:srgb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22/11/2021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2"/>
            <a:ext cx="6096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02BBE59-6143-4424-9299-3E0FDFD889FB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04617B">
                    <a:shade val="90000"/>
                  </a:srgb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9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76086446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9C8C5D6-6FBE-4381-8B13-BE94BFEB3A45}" type="datetimeFigureOut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22/11/2021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4895277-5A0B-4978-B557-A6DFBB82F499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37801792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9C8C5D6-6FBE-4381-8B13-BE94BFEB3A45}" type="datetimeFigureOut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22/11/2021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4895277-5A0B-4978-B557-A6DFBB82F499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16781361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9C8C5D6-6FBE-4381-8B13-BE94BFEB3A45}" type="datetimeFigureOut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22/11/2021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4895277-5A0B-4978-B557-A6DFBB82F499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13145315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9C8C5D6-6FBE-4381-8B13-BE94BFEB3A45}" type="datetimeFigureOut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22/11/2021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4895277-5A0B-4978-B557-A6DFBB82F499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68414082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9C8C5D6-6FBE-4381-8B13-BE94BFEB3A45}" type="datetimeFigureOut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22/11/2021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4895277-5A0B-4978-B557-A6DFBB82F499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41484048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9C8C5D6-6FBE-4381-8B13-BE94BFEB3A45}" type="datetimeFigureOut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22/11/2021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4895277-5A0B-4978-B557-A6DFBB82F499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88740844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9C8C5D6-6FBE-4381-8B13-BE94BFEB3A45}" type="datetimeFigureOut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22/11/2021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4895277-5A0B-4978-B557-A6DFBB82F499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37048505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9C8C5D6-6FBE-4381-8B13-BE94BFEB3A45}" type="datetimeFigureOut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22/11/2021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4895277-5A0B-4978-B557-A6DFBB82F499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812886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94D3B57-AACA-46FA-9884-81947507A7E2}" type="datetimeFigureOut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04617B">
                    <a:shade val="90000"/>
                  </a:srgb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22/11/2021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02BBE59-6143-4424-9299-3E0FDFD889FB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04617B">
                    <a:shade val="90000"/>
                  </a:srgb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2199639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94D3B57-AACA-46FA-9884-81947507A7E2}" type="datetimeFigureOut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04617B">
                    <a:shade val="90000"/>
                  </a:srgb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22/11/2021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02BBE59-6143-4424-9299-3E0FDFD889FB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04617B">
                    <a:shade val="90000"/>
                  </a:srgb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8910842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AWTTC 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WTTC MasterBackground.jpg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7916" b="52871"/>
          <a:stretch/>
        </p:blipFill>
        <p:spPr>
          <a:xfrm>
            <a:off x="-1" y="5528508"/>
            <a:ext cx="9144001" cy="131762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553085"/>
            <a:ext cx="8001000" cy="757921"/>
          </a:xfrm>
          <a:prstGeom prst="rect">
            <a:avLst/>
          </a:prstGeom>
        </p:spPr>
        <p:txBody>
          <a:bodyPr>
            <a:normAutofit/>
          </a:bodyPr>
          <a:lstStyle>
            <a:lvl1pPr algn="ctr">
              <a:defRPr sz="2400" b="1" i="0">
                <a:latin typeface="Arial"/>
                <a:cs typeface="Arial"/>
              </a:defRPr>
            </a:lvl1pPr>
          </a:lstStyle>
          <a:p>
            <a:r>
              <a:rPr lang="en-GB" dirty="0" smtClean="0"/>
              <a:t>Page Header to go here</a:t>
            </a:r>
            <a:endParaRPr lang="en-US" dirty="0"/>
          </a:p>
        </p:txBody>
      </p:sp>
      <p:sp>
        <p:nvSpPr>
          <p:cNvPr id="14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85800" y="1407591"/>
            <a:ext cx="8001000" cy="412091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65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 smtClean="0"/>
              <a:t>Body Copy to go here</a:t>
            </a:r>
            <a:endParaRPr lang="en-US" dirty="0"/>
          </a:p>
        </p:txBody>
      </p:sp>
      <p:pic>
        <p:nvPicPr>
          <p:cNvPr id="8" name="Picture 7" descr="AWTTC MasterLogo_CMYK.eps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74094"/>
          <a:stretch>
            <a:fillRect/>
          </a:stretch>
        </p:blipFill>
        <p:spPr>
          <a:xfrm>
            <a:off x="8191020" y="5700116"/>
            <a:ext cx="572460" cy="5686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65457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1C58FCC-7E29-443F-B717-6E2433562163}" type="datetimeFigureOut"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srgbClr val="DBF5F9">
                    <a:shade val="90000"/>
                  </a:srgb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22/11/2021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DBF5F9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5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DBF5F9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6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580DE7D-3B62-41AE-8B35-5E88FB8C29C9}" type="slidenum"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srgbClr val="DBF5F9">
                    <a:shade val="90000"/>
                  </a:srgb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DBF5F9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6557977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1F0F024-616D-4D94-BF90-1BFC4F472C63}" type="datetimeFigureOut"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srgbClr val="04617B">
                    <a:shade val="90000"/>
                  </a:srgb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22/11/2021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91E2924-D00D-40DD-B7A1-1CAFB0654E4D}" type="slidenum"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srgbClr val="04617B">
                    <a:shade val="90000"/>
                  </a:srgb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6125426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DE7FB62-8CC1-42F6-962A-1AA7448DD649}" type="datetimeFigureOut"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srgbClr val="DBF5F9">
                    <a:shade val="90000"/>
                  </a:srgb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22/11/2021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DBF5F9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DBF5F9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3041DE0-72A8-480E-AA46-5B704C842069}" type="slidenum"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srgbClr val="DBF5F9">
                    <a:shade val="90000"/>
                  </a:srgb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DBF5F9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2580170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18B78BD-6967-4C8F-B6A4-28D1F2E88EA9}" type="datetimeFigureOut"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srgbClr val="04617B">
                    <a:shade val="90000"/>
                  </a:srgb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22/11/2021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FA508C9-38E2-4D8C-B533-06DF12194BD0}" type="slidenum"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srgbClr val="04617B">
                    <a:shade val="90000"/>
                  </a:srgb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666317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MS 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WTTC MasterBackground.jpg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6349522"/>
            <a:ext cx="9144001" cy="49845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553079"/>
            <a:ext cx="6742740" cy="757921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200" b="1" i="0">
                <a:latin typeface="Arial"/>
                <a:cs typeface="Arial"/>
              </a:defRPr>
            </a:lvl1pPr>
          </a:lstStyle>
          <a:p>
            <a:r>
              <a:rPr lang="en-GB" dirty="0" smtClean="0"/>
              <a:t>Page Header to go here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356350"/>
            <a:ext cx="19050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/>
                <a:cs typeface="Arial"/>
              </a:defRPr>
            </a:lvl1pPr>
          </a:lstStyle>
          <a:p>
            <a:fld id="{7E39D863-39C4-C440-8855-AF91C0E2B4F2}" type="datetimeFigureOut">
              <a:rPr lang="en-US" smtClean="0"/>
              <a:pPr/>
              <a:t>11/22/2021</a:t>
            </a:fld>
            <a:endParaRPr lang="en-US" dirty="0"/>
          </a:p>
        </p:txBody>
      </p:sp>
      <p:pic>
        <p:nvPicPr>
          <p:cNvPr id="12" name="Picture 11" descr="PAMS MasterLogo_CMYK.eps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30951" y="296933"/>
            <a:ext cx="1441443" cy="344030"/>
          </a:xfrm>
          <a:prstGeom prst="rect">
            <a:avLst/>
          </a:prstGeom>
        </p:spPr>
      </p:pic>
      <p:sp>
        <p:nvSpPr>
          <p:cNvPr id="14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85800" y="1407590"/>
            <a:ext cx="8001000" cy="46559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 smtClean="0"/>
              <a:t>Body Copy to go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434987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31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1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B80F56-58C0-4D79-90EC-B7C91AF53FED}" type="datetimeFigureOut"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srgbClr val="04617B">
                    <a:shade val="90000"/>
                  </a:srgb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22/11/2021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8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9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6748658-D3D2-4E88-A7DE-DCDEB3007052}" type="slidenum"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srgbClr val="04617B">
                    <a:shade val="90000"/>
                  </a:srgb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506235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9A35647-FA89-4EB9-8C4A-9D0E7615517F}" type="datetimeFigureOut"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srgbClr val="04617B">
                    <a:shade val="90000"/>
                  </a:srgb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22/11/2021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56A5DDA-7C37-47C9-BBAB-787E235590B5}" type="slidenum"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srgbClr val="04617B">
                    <a:shade val="90000"/>
                  </a:srgb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388893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70637A3-0549-46F3-9CC5-B617C1DC3A9D}" type="datetimeFigureOut"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srgbClr val="04617B">
                    <a:shade val="90000"/>
                  </a:srgb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22/11/2021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265C89-28E0-4C18-B31C-4C941A7E665A}" type="slidenum"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srgbClr val="04617B">
                    <a:shade val="90000"/>
                  </a:srgb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5909086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3"/>
            <a:ext cx="2743200" cy="1162051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D818340-DFBF-4D2B-895F-4B43B39DFC0E}" type="datetimeFigureOut"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srgbClr val="04617B">
                    <a:shade val="90000"/>
                  </a:srgb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22/11/2021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97557E8-9ED9-44D9-ADB0-5DA8B5A8D45E}" type="slidenum"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srgbClr val="04617B">
                    <a:shade val="90000"/>
                  </a:srgb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0830793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nip and Round Single Corner Rectangle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6" name="Right Triangle 5"/>
          <p:cNvSpPr/>
          <p:nvPr/>
        </p:nvSpPr>
        <p:spPr>
          <a:xfrm rot="420000" flipV="1">
            <a:off x="8004181" y="5359405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 flipV="1">
            <a:off x="4381500" y="6219829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CEF6B26-D082-4665-A649-CA861CCCE788}" type="datetimeFigureOut"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srgbClr val="04617B">
                    <a:shade val="90000"/>
                  </a:srgb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22/11/2021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2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8091A4F-D930-48E7-9BB4-920E2C421F89}" type="slidenum"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srgbClr val="04617B">
                    <a:shade val="90000"/>
                  </a:srgb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9906974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3517C21-19DB-496C-B38F-8E831C9963E2}" type="datetimeFigureOut"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srgbClr val="04617B">
                    <a:shade val="90000"/>
                  </a:srgb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22/11/2021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3129E32-9A90-4686-BFEA-A06C1BB03F2F}" type="slidenum"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srgbClr val="04617B">
                    <a:shade val="90000"/>
                  </a:srgb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7677369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911548C-D322-43D2-8B78-820708929BF5}" type="datetimeFigureOut"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srgbClr val="04617B">
                    <a:shade val="90000"/>
                  </a:srgb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22/11/2021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6A42A75-9962-4C13-9AC8-1D8AB8F6846A}" type="slidenum"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srgbClr val="04617B">
                    <a:shade val="90000"/>
                  </a:srgb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6161934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9E44A28-C946-4ABF-AD03-BFFCE6AE9B94}" type="datetimeFigureOut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DBF5F9">
                    <a:shade val="90000"/>
                  </a:srgb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22/11/2021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DBF5F9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DBF5F9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9C38099-6EFE-44B0-9E00-ED3A8574D67F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DBF5F9">
                    <a:shade val="90000"/>
                  </a:srgb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DBF5F9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7691507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9E44A28-C946-4ABF-AD03-BFFCE6AE9B94}" type="datetimeFigureOut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04617B">
                    <a:shade val="90000"/>
                  </a:srgb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22/11/2021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9C38099-6EFE-44B0-9E00-ED3A8574D67F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04617B">
                    <a:shade val="90000"/>
                  </a:srgb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1873050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9E44A28-C946-4ABF-AD03-BFFCE6AE9B94}" type="datetimeFigureOut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DBF5F9">
                    <a:shade val="90000"/>
                  </a:srgb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22/11/2021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DBF5F9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DBF5F9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9C38099-6EFE-44B0-9E00-ED3A8574D67F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DBF5F9">
                    <a:shade val="90000"/>
                  </a:srgb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DBF5F9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7132564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WTTC MasterBackground.jpg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"/>
          <a:stretch/>
        </p:blipFill>
        <p:spPr>
          <a:xfrm>
            <a:off x="-1" y="0"/>
            <a:ext cx="9144001" cy="6858000"/>
          </a:xfrm>
          <a:prstGeom prst="rect">
            <a:avLst/>
          </a:prstGeom>
        </p:spPr>
      </p:pic>
      <p:pic>
        <p:nvPicPr>
          <p:cNvPr id="4" name="Picture 3" descr="AWTTC MasterLogo_CMYK.eps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3701" y="5172781"/>
            <a:ext cx="1707605" cy="439416"/>
          </a:xfrm>
          <a:prstGeom prst="rect">
            <a:avLst/>
          </a:prstGeom>
        </p:spPr>
      </p:pic>
      <p:sp>
        <p:nvSpPr>
          <p:cNvPr id="7" name="Rectangle 6"/>
          <p:cNvSpPr/>
          <p:nvPr userDrawn="1"/>
        </p:nvSpPr>
        <p:spPr>
          <a:xfrm>
            <a:off x="3282838" y="5172781"/>
            <a:ext cx="2827949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 smtClean="0">
                <a:solidFill>
                  <a:srgbClr val="262626"/>
                </a:solidFill>
                <a:latin typeface="ArialMT"/>
              </a:rPr>
              <a:t>All Wales Therapeutics and Toxicology Centre</a:t>
            </a:r>
          </a:p>
          <a:p>
            <a:r>
              <a:rPr lang="en-US" sz="1000" dirty="0" smtClean="0">
                <a:solidFill>
                  <a:srgbClr val="262626"/>
                </a:solidFill>
                <a:latin typeface="ArialMT"/>
              </a:rPr>
              <a:t>Academic Building</a:t>
            </a:r>
          </a:p>
          <a:p>
            <a:r>
              <a:rPr lang="en-US" sz="1000" dirty="0" smtClean="0">
                <a:solidFill>
                  <a:srgbClr val="262626"/>
                </a:solidFill>
                <a:latin typeface="ArialMT"/>
              </a:rPr>
              <a:t>University Hospital </a:t>
            </a:r>
            <a:r>
              <a:rPr lang="en-US" sz="1000" dirty="0" err="1" smtClean="0">
                <a:solidFill>
                  <a:srgbClr val="262626"/>
                </a:solidFill>
                <a:latin typeface="ArialMT"/>
              </a:rPr>
              <a:t>Llandough</a:t>
            </a:r>
            <a:endParaRPr lang="en-US" sz="1000" dirty="0" smtClean="0">
              <a:solidFill>
                <a:srgbClr val="262626"/>
              </a:solidFill>
              <a:latin typeface="ArialMT"/>
            </a:endParaRPr>
          </a:p>
          <a:p>
            <a:r>
              <a:rPr lang="en-US" sz="1000" dirty="0" err="1" smtClean="0">
                <a:solidFill>
                  <a:srgbClr val="262626"/>
                </a:solidFill>
                <a:latin typeface="ArialMT"/>
              </a:rPr>
              <a:t>Penlan</a:t>
            </a:r>
            <a:r>
              <a:rPr lang="en-US" sz="1000" dirty="0" smtClean="0">
                <a:solidFill>
                  <a:srgbClr val="262626"/>
                </a:solidFill>
                <a:latin typeface="ArialMT"/>
              </a:rPr>
              <a:t> Road</a:t>
            </a:r>
          </a:p>
          <a:p>
            <a:r>
              <a:rPr lang="en-US" sz="1000" dirty="0" err="1" smtClean="0">
                <a:solidFill>
                  <a:srgbClr val="262626"/>
                </a:solidFill>
                <a:latin typeface="ArialMT"/>
              </a:rPr>
              <a:t>Penarth</a:t>
            </a:r>
            <a:endParaRPr lang="en-US" sz="1000" dirty="0" smtClean="0">
              <a:solidFill>
                <a:srgbClr val="262626"/>
              </a:solidFill>
              <a:latin typeface="ArialMT"/>
            </a:endParaRPr>
          </a:p>
          <a:p>
            <a:r>
              <a:rPr lang="en-US" sz="1000" dirty="0" smtClean="0">
                <a:solidFill>
                  <a:srgbClr val="262626"/>
                </a:solidFill>
                <a:latin typeface="ArialMT"/>
              </a:rPr>
              <a:t>Vale of </a:t>
            </a:r>
            <a:r>
              <a:rPr lang="en-US" sz="1000" dirty="0" err="1" smtClean="0">
                <a:solidFill>
                  <a:srgbClr val="262626"/>
                </a:solidFill>
                <a:latin typeface="ArialMT"/>
              </a:rPr>
              <a:t>Glamorgan</a:t>
            </a:r>
            <a:endParaRPr lang="en-US" sz="1000" dirty="0" smtClean="0">
              <a:solidFill>
                <a:srgbClr val="262626"/>
              </a:solidFill>
              <a:latin typeface="ArialMT"/>
            </a:endParaRPr>
          </a:p>
          <a:p>
            <a:r>
              <a:rPr lang="en-US" sz="1000" dirty="0" smtClean="0">
                <a:solidFill>
                  <a:srgbClr val="262626"/>
                </a:solidFill>
                <a:latin typeface="ArialMT"/>
              </a:rPr>
              <a:t>CF64 2XX</a:t>
            </a:r>
            <a:endParaRPr lang="en-US" sz="1000" dirty="0"/>
          </a:p>
        </p:txBody>
      </p:sp>
      <p:sp>
        <p:nvSpPr>
          <p:cNvPr id="8" name="Title 1"/>
          <p:cNvSpPr>
            <a:spLocks noGrp="1"/>
          </p:cNvSpPr>
          <p:nvPr>
            <p:ph type="ctrTitle" hasCustomPrompt="1"/>
          </p:nvPr>
        </p:nvSpPr>
        <p:spPr>
          <a:xfrm>
            <a:off x="731368" y="676028"/>
            <a:ext cx="7772400" cy="112659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4000" b="1" i="0">
                <a:latin typeface="Arial"/>
                <a:cs typeface="Arial"/>
              </a:defRPr>
            </a:lvl1pPr>
          </a:lstStyle>
          <a:p>
            <a:r>
              <a:rPr lang="en-GB" dirty="0" smtClean="0"/>
              <a:t>Thank you</a:t>
            </a:r>
            <a:endParaRPr lang="en-US" dirty="0"/>
          </a:p>
        </p:txBody>
      </p:sp>
      <p:pic>
        <p:nvPicPr>
          <p:cNvPr id="9" name="Picture 8" descr="PAMS MasterLogo_CMYK.eps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78032" y="5264485"/>
            <a:ext cx="1100533" cy="262665"/>
          </a:xfrm>
          <a:prstGeom prst="rect">
            <a:avLst/>
          </a:prstGeom>
        </p:spPr>
      </p:pic>
      <p:pic>
        <p:nvPicPr>
          <p:cNvPr id="11" name="Picture 10" descr="WeMeRec MasterLogo_CMYK.eps"/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78033" y="5646337"/>
            <a:ext cx="1025602" cy="258033"/>
          </a:xfrm>
          <a:prstGeom prst="rect">
            <a:avLst/>
          </a:prstGeom>
        </p:spPr>
      </p:pic>
      <p:pic>
        <p:nvPicPr>
          <p:cNvPr id="12" name="Picture 11" descr="WNPU MasterLogo_CMYK.eps"/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16851" y="5264485"/>
            <a:ext cx="950498" cy="252826"/>
          </a:xfrm>
          <a:prstGeom prst="rect">
            <a:avLst/>
          </a:prstGeom>
        </p:spPr>
      </p:pic>
      <p:pic>
        <p:nvPicPr>
          <p:cNvPr id="13" name="Picture 12" descr="YCCW MasterLogo_CMYK.eps"/>
          <p:cNvPicPr>
            <a:picLocks noChangeAspect="1"/>
          </p:cNvPicPr>
          <p:nvPr userDrawn="1"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16851" y="5653165"/>
            <a:ext cx="779804" cy="246418"/>
          </a:xfrm>
          <a:prstGeom prst="rect">
            <a:avLst/>
          </a:prstGeom>
        </p:spPr>
      </p:pic>
      <p:pic>
        <p:nvPicPr>
          <p:cNvPr id="15" name="Picture 14" descr="WAPSU MasterLogo_CMYK.eps"/>
          <p:cNvPicPr>
            <a:picLocks noChangeAspect="1"/>
          </p:cNvPicPr>
          <p:nvPr userDrawn="1"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78033" y="6066097"/>
            <a:ext cx="1338818" cy="259869"/>
          </a:xfrm>
          <a:prstGeom prst="rect">
            <a:avLst/>
          </a:prstGeom>
        </p:spPr>
      </p:pic>
      <p:sp>
        <p:nvSpPr>
          <p:cNvPr id="17" name="Rectangle 16"/>
          <p:cNvSpPr/>
          <p:nvPr userDrawn="1"/>
        </p:nvSpPr>
        <p:spPr>
          <a:xfrm>
            <a:off x="-1186118" y="5906327"/>
            <a:ext cx="39843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4"/>
            <a:r>
              <a:rPr lang="en-GB" dirty="0" err="1" smtClean="0">
                <a:latin typeface="Arial"/>
              </a:rPr>
              <a:t>www.awttc.org</a:t>
            </a:r>
            <a:endParaRPr lang="en-US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661730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9E44A28-C946-4ABF-AD03-BFFCE6AE9B94}" type="datetimeFigureOut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04617B">
                    <a:shade val="90000"/>
                  </a:srgb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22/11/2021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9C38099-6EFE-44B0-9E00-ED3A8574D67F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04617B">
                    <a:shade val="90000"/>
                  </a:srgb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4504717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31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1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9E44A28-C946-4ABF-AD03-BFFCE6AE9B94}" type="datetimeFigureOut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04617B">
                    <a:shade val="90000"/>
                  </a:srgb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22/11/2021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9C38099-6EFE-44B0-9E00-ED3A8574D67F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04617B">
                    <a:shade val="90000"/>
                  </a:srgb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0588689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9E44A28-C946-4ABF-AD03-BFFCE6AE9B94}" type="datetimeFigureOut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04617B">
                    <a:shade val="90000"/>
                  </a:srgb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22/11/2021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9C38099-6EFE-44B0-9E00-ED3A8574D67F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04617B">
                    <a:shade val="90000"/>
                  </a:srgb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6743350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9E44A28-C946-4ABF-AD03-BFFCE6AE9B94}" type="datetimeFigureOut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04617B">
                    <a:shade val="90000"/>
                  </a:srgb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22/11/2021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9C38099-6EFE-44B0-9E00-ED3A8574D67F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04617B">
                    <a:shade val="90000"/>
                  </a:srgb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2247181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3"/>
            <a:ext cx="2743200" cy="1162051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9E44A28-C946-4ABF-AD03-BFFCE6AE9B94}" type="datetimeFigureOut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04617B">
                    <a:shade val="90000"/>
                  </a:srgb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22/11/2021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9C38099-6EFE-44B0-9E00-ED3A8574D67F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04617B">
                    <a:shade val="90000"/>
                  </a:srgb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8140405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9E44A28-C946-4ABF-AD03-BFFCE6AE9B94}" type="datetimeFigureOut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04617B">
                    <a:shade val="90000"/>
                  </a:srgb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22/11/2021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2"/>
            <a:ext cx="6096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9C38099-6EFE-44B0-9E00-ED3A8574D67F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04617B">
                    <a:shade val="90000"/>
                  </a:srgb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9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9080861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9E44A28-C946-4ABF-AD03-BFFCE6AE9B94}" type="datetimeFigureOut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04617B">
                    <a:shade val="90000"/>
                  </a:srgb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22/11/2021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9C38099-6EFE-44B0-9E00-ED3A8574D67F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04617B">
                    <a:shade val="90000"/>
                  </a:srgb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5669348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9E44A28-C946-4ABF-AD03-BFFCE6AE9B94}" type="datetimeFigureOut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04617B">
                    <a:shade val="90000"/>
                  </a:srgb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22/11/2021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9C38099-6EFE-44B0-9E00-ED3A8574D67F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04617B">
                    <a:shade val="90000"/>
                  </a:srgb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991761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ADED9BD-E26F-48CD-8295-6D1BC082AB2D}" type="datetimeFigureOut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DBF5F9">
                    <a:shade val="90000"/>
                  </a:srgb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22/11/2021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DBF5F9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DBF5F9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18482AA-79F6-4B9E-8E3E-8A77D4AF1037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DBF5F9">
                    <a:shade val="90000"/>
                  </a:srgb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DBF5F9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6999676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F25F9-398E-4472-A08A-BD54E2FC5DEF}" type="datetimeFigureOut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04617B">
                    <a:shade val="90000"/>
                  </a:srgb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22/11/2021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42AD00E-E98F-4100-B577-5B252A771917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04617B">
                    <a:shade val="90000"/>
                  </a:srgb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832051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94D3B57-AACA-46FA-9884-81947507A7E2}" type="datetimeFigureOut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DBF5F9">
                    <a:shade val="90000"/>
                  </a:srgb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22/11/2021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DBF5F9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DBF5F9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02BBE59-6143-4424-9299-3E0FDFD889FB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DBF5F9">
                    <a:shade val="90000"/>
                  </a:srgb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DBF5F9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4769481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EC8F1A3-1D1D-4B8F-8052-21CDC3DE75A2}" type="datetimeFigureOut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DBF5F9">
                    <a:shade val="90000"/>
                  </a:srgb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22/11/2021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DBF5F9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DBF5F9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86E230B-CF34-4E3E-A990-B0E27E75501A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DBF5F9">
                    <a:shade val="90000"/>
                  </a:srgb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DBF5F9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3635415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26E684A-5E14-4E3B-AE9A-5ED7A9009783}" type="datetimeFigureOut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04617B">
                    <a:shade val="90000"/>
                  </a:srgb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22/11/2021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0D9DF65-A1FD-4868-B919-1F68E59BF5DE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04617B">
                    <a:shade val="90000"/>
                  </a:srgb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70245286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31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1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D6DCD57-8587-451E-B104-7047D1FC2013}" type="datetimeFigureOut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04617B">
                    <a:shade val="90000"/>
                  </a:srgb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22/11/2021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5C8772E-257A-4D4E-AA8F-473B9518D383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04617B">
                    <a:shade val="90000"/>
                  </a:srgb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57215562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A53FE65-2FFC-4C2D-A718-15990D7401EB}" type="datetimeFigureOut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04617B">
                    <a:shade val="90000"/>
                  </a:srgb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22/11/2021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A8F27D2-8E2A-4475-8889-4EC9ECDFD0B6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04617B">
                    <a:shade val="90000"/>
                  </a:srgb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5743815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F24A54A-8C32-43A1-83AB-C7873FA1684E}" type="datetimeFigureOut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04617B">
                    <a:shade val="90000"/>
                  </a:srgb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22/11/2021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B181E40-9E10-4C76-9162-0CF3597D432E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04617B">
                    <a:shade val="90000"/>
                  </a:srgb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0765957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3"/>
            <a:ext cx="2743200" cy="1162051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A04978-2E1E-42B8-A6C0-5AE575E47A80}" type="datetimeFigureOut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04617B">
                    <a:shade val="90000"/>
                  </a:srgb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22/11/2021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861CD4E-4403-454A-BAFA-AAF3E1E98AFC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04617B">
                    <a:shade val="90000"/>
                  </a:srgb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2389733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7DA39EC-650F-4F06-9A5D-86AF6930F6D5}" type="datetimeFigureOut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04617B">
                    <a:shade val="90000"/>
                  </a:srgb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22/11/2021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2"/>
            <a:ext cx="6096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B0F2BB1-467D-4357-970E-B930D743A79D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04617B">
                    <a:shade val="90000"/>
                  </a:srgb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nstantia"/>
              <a:ea typeface="ＭＳ Ｐゴシック" pitchFamily="20" charset="-128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9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nstantia"/>
              <a:ea typeface="ＭＳ Ｐゴシック" pitchFamily="2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61098972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DCA674A-307E-4E92-8CB7-0DCC321EB08F}" type="datetimeFigureOut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04617B">
                    <a:shade val="90000"/>
                  </a:srgb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22/11/2021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049F8CF-C0E6-44DB-BB8E-EBA497EFC28B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04617B">
                    <a:shade val="90000"/>
                  </a:srgb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057366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CE05776-4EAD-43A1-B72E-96357AEFDC9D}" type="datetimeFigureOut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04617B">
                    <a:shade val="90000"/>
                  </a:srgb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22/11/2021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4FF754D-59C8-47FA-826C-71C83FA9AA46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04617B">
                    <a:shade val="90000"/>
                  </a:srgb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28522822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F952A3B-0096-40A2-920F-3AC587F70A2A}" type="datetimeFigureOut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04617B">
                    <a:shade val="90000"/>
                  </a:srgb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22/11/2021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E3FB64E-DC8D-4B5E-84BF-38139B2E542B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04617B">
                    <a:shade val="90000"/>
                  </a:srgb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417900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94D3B57-AACA-46FA-9884-81947507A7E2}" type="datetimeFigureOut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04617B">
                    <a:shade val="90000"/>
                  </a:srgb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22/11/2021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02BBE59-6143-4424-9299-3E0FDFD889FB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04617B">
                    <a:shade val="90000"/>
                  </a:srgb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3000991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7DC368D-AF86-4E43-A524-7ECD6148A57E}" type="datetime1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DBF5F9">
                    <a:shade val="90000"/>
                  </a:srgb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22/11/2021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DBF5F9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DBF5F9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D8C3E0-2361-4F4D-A38A-0FFA1D46120C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DBF5F9">
                    <a:shade val="90000"/>
                  </a:srgb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DBF5F9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19040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B7109D-93D2-4872-94D1-A9F9A5AB6BA0}" type="datetime1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04617B">
                    <a:shade val="90000"/>
                  </a:srgb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22/11/2021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D8C3E0-2361-4F4D-A38A-0FFA1D46120C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04617B">
                    <a:shade val="90000"/>
                  </a:srgb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39168825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75E706C-0035-42A3-99E8-3A0C9EE694EE}" type="datetime1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DBF5F9">
                    <a:shade val="90000"/>
                  </a:srgb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22/11/2021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DBF5F9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DBF5F9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D8C3E0-2361-4F4D-A38A-0FFA1D46120C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DBF5F9">
                    <a:shade val="90000"/>
                  </a:srgb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DBF5F9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2049774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29874A-A6CB-42EA-98FA-9E02D707BE81}" type="datetime1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04617B">
                    <a:shade val="90000"/>
                  </a:srgb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22/11/2021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D8C3E0-2361-4F4D-A38A-0FFA1D46120C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04617B">
                    <a:shade val="90000"/>
                  </a:srgb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70383395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31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1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6C55905-7B9C-4428-BC7F-6D7BBA311ACC}" type="datetime1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04617B">
                    <a:shade val="90000"/>
                  </a:srgb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22/11/2021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D8C3E0-2361-4F4D-A38A-0FFA1D46120C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04617B">
                    <a:shade val="90000"/>
                  </a:srgb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62866055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94159BD-6293-436E-B706-29CDE2B64D42}" type="datetime1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04617B">
                    <a:shade val="90000"/>
                  </a:srgb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22/11/2021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D8C3E0-2361-4F4D-A38A-0FFA1D46120C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04617B">
                    <a:shade val="90000"/>
                  </a:srgb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39086936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C5D4BE3-9A7A-4AD6-AD86-744527E50733}" type="datetime1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04617B">
                    <a:shade val="90000"/>
                  </a:srgb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22/11/2021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D8C3E0-2361-4F4D-A38A-0FFA1D46120C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04617B">
                    <a:shade val="90000"/>
                  </a:srgb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57104072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3"/>
            <a:ext cx="2743200" cy="1162051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4B80DEC-6B40-4F10-AB56-DA57196836F5}" type="datetime1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04617B">
                    <a:shade val="90000"/>
                  </a:srgb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22/11/2021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D8C3E0-2361-4F4D-A38A-0FFA1D46120C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04617B">
                    <a:shade val="90000"/>
                  </a:srgb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8470135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E2C0BBB-E9E1-4034-8A9B-74DDA8F9A95C}" type="datetime1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04617B">
                    <a:shade val="90000"/>
                  </a:srgb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22/11/2021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2"/>
            <a:ext cx="6096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D8C3E0-2361-4F4D-A38A-0FFA1D46120C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04617B">
                    <a:shade val="90000"/>
                  </a:srgb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9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21064638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EDC4051-F574-47EB-BDFD-FF9E3991E2BE}" type="datetime1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04617B">
                    <a:shade val="90000"/>
                  </a:srgb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22/11/2021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D8C3E0-2361-4F4D-A38A-0FFA1D46120C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04617B">
                    <a:shade val="90000"/>
                  </a:srgb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78670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94D3B57-AACA-46FA-9884-81947507A7E2}" type="datetimeFigureOut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DBF5F9">
                    <a:shade val="90000"/>
                  </a:srgb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22/11/2021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DBF5F9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DBF5F9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02BBE59-6143-4424-9299-3E0FDFD889FB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DBF5F9">
                    <a:shade val="90000"/>
                  </a:srgb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DBF5F9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3575766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EFB88E5-E278-4748-A0AA-3D80AA95E3EC}" type="datetime1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04617B">
                    <a:shade val="90000"/>
                  </a:srgb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22/11/2021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D8C3E0-2361-4F4D-A38A-0FFA1D46120C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04617B">
                    <a:shade val="90000"/>
                  </a:srgb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99226566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3BE9417-F5CF-407F-AE76-27B0835EBA77}" type="datetimeFigureOut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DBF5F9">
                    <a:shade val="90000"/>
                  </a:srgb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22/11/2021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DBF5F9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DBF5F9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A5EEAF4-B29C-40CA-B142-174D47B31D7B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DBF5F9">
                    <a:shade val="90000"/>
                  </a:srgb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DBF5F9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1066775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3BE9417-F5CF-407F-AE76-27B0835EBA77}" type="datetimeFigureOut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04617B">
                    <a:shade val="90000"/>
                  </a:srgb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22/11/2021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A5EEAF4-B29C-40CA-B142-174D47B31D7B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04617B">
                    <a:shade val="90000"/>
                  </a:srgb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21107625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3BE9417-F5CF-407F-AE76-27B0835EBA77}" type="datetimeFigureOut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DBF5F9">
                    <a:shade val="90000"/>
                  </a:srgb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22/11/2021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DBF5F9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DBF5F9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A5EEAF4-B29C-40CA-B142-174D47B31D7B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DBF5F9">
                    <a:shade val="90000"/>
                  </a:srgb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DBF5F9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3167855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3BE9417-F5CF-407F-AE76-27B0835EBA77}" type="datetimeFigureOut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04617B">
                    <a:shade val="90000"/>
                  </a:srgb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22/11/2021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A5EEAF4-B29C-40CA-B142-174D47B31D7B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04617B">
                    <a:shade val="90000"/>
                  </a:srgb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09907551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31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1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3BE9417-F5CF-407F-AE76-27B0835EBA77}" type="datetimeFigureOut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04617B">
                    <a:shade val="90000"/>
                  </a:srgb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22/11/2021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A5EEAF4-B29C-40CA-B142-174D47B31D7B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04617B">
                    <a:shade val="90000"/>
                  </a:srgb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83771934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3BE9417-F5CF-407F-AE76-27B0835EBA77}" type="datetimeFigureOut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04617B">
                    <a:shade val="90000"/>
                  </a:srgb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22/11/2021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A5EEAF4-B29C-40CA-B142-174D47B31D7B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04617B">
                    <a:shade val="90000"/>
                  </a:srgb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75872659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3BE9417-F5CF-407F-AE76-27B0835EBA77}" type="datetimeFigureOut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04617B">
                    <a:shade val="90000"/>
                  </a:srgb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22/11/2021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A5EEAF4-B29C-40CA-B142-174D47B31D7B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04617B">
                    <a:shade val="90000"/>
                  </a:srgb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57241460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3"/>
            <a:ext cx="2743200" cy="1162051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3BE9417-F5CF-407F-AE76-27B0835EBA77}" type="datetimeFigureOut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04617B">
                    <a:shade val="90000"/>
                  </a:srgb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22/11/2021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A5EEAF4-B29C-40CA-B142-174D47B31D7B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04617B">
                    <a:shade val="90000"/>
                  </a:srgb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04072485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3BE9417-F5CF-407F-AE76-27B0835EBA77}" type="datetimeFigureOut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04617B">
                    <a:shade val="90000"/>
                  </a:srgb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22/11/2021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2"/>
            <a:ext cx="6096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A5EEAF4-B29C-40CA-B142-174D47B31D7B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04617B">
                    <a:shade val="90000"/>
                  </a:srgb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9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315800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94D3B57-AACA-46FA-9884-81947507A7E2}" type="datetimeFigureOut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04617B">
                    <a:shade val="90000"/>
                  </a:srgb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22/11/2021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02BBE59-6143-4424-9299-3E0FDFD889FB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04617B">
                    <a:shade val="90000"/>
                  </a:srgb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93638364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3BE9417-F5CF-407F-AE76-27B0835EBA77}" type="datetimeFigureOut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04617B">
                    <a:shade val="90000"/>
                  </a:srgb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22/11/2021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A5EEAF4-B29C-40CA-B142-174D47B31D7B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04617B">
                    <a:shade val="90000"/>
                  </a:srgb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08849985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3BE9417-F5CF-407F-AE76-27B0835EBA77}" type="datetimeFigureOut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04617B">
                    <a:shade val="90000"/>
                  </a:srgb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22/11/2021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A5EEAF4-B29C-40CA-B142-174D47B31D7B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04617B">
                    <a:shade val="90000"/>
                  </a:srgb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78314177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7DC368D-AF86-4E43-A524-7ECD6148A57E}" type="datetime1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DBF5F9">
                    <a:shade val="90000"/>
                  </a:srgb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22/11/2021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DBF5F9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DBF5F9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D8C3E0-2361-4F4D-A38A-0FFA1D46120C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DBF5F9">
                    <a:shade val="90000"/>
                  </a:srgb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DBF5F9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6533481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B7109D-93D2-4872-94D1-A9F9A5AB6BA0}" type="datetime1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04617B">
                    <a:shade val="90000"/>
                  </a:srgb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22/11/2021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D8C3E0-2361-4F4D-A38A-0FFA1D46120C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04617B">
                    <a:shade val="90000"/>
                  </a:srgb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61067423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75E706C-0035-42A3-99E8-3A0C9EE694EE}" type="datetime1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DBF5F9">
                    <a:shade val="90000"/>
                  </a:srgb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22/11/2021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DBF5F9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DBF5F9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D8C3E0-2361-4F4D-A38A-0FFA1D46120C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DBF5F9">
                    <a:shade val="90000"/>
                  </a:srgb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DBF5F9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2423779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29874A-A6CB-42EA-98FA-9E02D707BE81}" type="datetime1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04617B">
                    <a:shade val="90000"/>
                  </a:srgb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22/11/2021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D8C3E0-2361-4F4D-A38A-0FFA1D46120C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04617B">
                    <a:shade val="90000"/>
                  </a:srgb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15513506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31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1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6C55905-7B9C-4428-BC7F-6D7BBA311ACC}" type="datetime1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04617B">
                    <a:shade val="90000"/>
                  </a:srgb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22/11/2021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D8C3E0-2361-4F4D-A38A-0FFA1D46120C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04617B">
                    <a:shade val="90000"/>
                  </a:srgb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99905836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94159BD-6293-436E-B706-29CDE2B64D42}" type="datetime1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04617B">
                    <a:shade val="90000"/>
                  </a:srgb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22/11/2021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D8C3E0-2361-4F4D-A38A-0FFA1D46120C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04617B">
                    <a:shade val="90000"/>
                  </a:srgb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60324708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C5D4BE3-9A7A-4AD6-AD86-744527E50733}" type="datetime1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04617B">
                    <a:shade val="90000"/>
                  </a:srgb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22/11/2021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D8C3E0-2361-4F4D-A38A-0FFA1D46120C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04617B">
                    <a:shade val="90000"/>
                  </a:srgb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59017996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3"/>
            <a:ext cx="2743200" cy="1162051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4B80DEC-6B40-4F10-AB56-DA57196836F5}" type="datetime1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04617B">
                    <a:shade val="90000"/>
                  </a:srgb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22/11/2021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D8C3E0-2361-4F4D-A38A-0FFA1D46120C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04617B">
                    <a:shade val="90000"/>
                  </a:srgb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401276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31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1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94D3B57-AACA-46FA-9884-81947507A7E2}" type="datetimeFigureOut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04617B">
                    <a:shade val="90000"/>
                  </a:srgb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22/11/2021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02BBE59-6143-4424-9299-3E0FDFD889FB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04617B">
                    <a:shade val="90000"/>
                  </a:srgb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87015543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E2C0BBB-E9E1-4034-8A9B-74DDA8F9A95C}" type="datetime1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04617B">
                    <a:shade val="90000"/>
                  </a:srgb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22/11/2021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2"/>
            <a:ext cx="6096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D8C3E0-2361-4F4D-A38A-0FFA1D46120C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04617B">
                    <a:shade val="90000"/>
                  </a:srgb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9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67399329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EDC4051-F574-47EB-BDFD-FF9E3991E2BE}" type="datetime1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04617B">
                    <a:shade val="90000"/>
                  </a:srgb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22/11/2021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D8C3E0-2361-4F4D-A38A-0FFA1D46120C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04617B">
                    <a:shade val="90000"/>
                  </a:srgb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14036202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EFB88E5-E278-4748-A0AA-3D80AA95E3EC}" type="datetime1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04617B">
                    <a:shade val="90000"/>
                  </a:srgb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22/11/2021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D8C3E0-2361-4F4D-A38A-0FFA1D46120C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04617B">
                    <a:shade val="90000"/>
                  </a:srgb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7523891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0E8A090-6524-4007-AFD4-1E7FA19E1F2C}" type="datetimeFigureOut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DBF5F9">
                    <a:shade val="90000"/>
                  </a:srgb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22/11/2021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DBF5F9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DBF5F9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0224C2E-FF9F-46A0-BDF5-2DD2B8407FCF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DBF5F9">
                    <a:shade val="90000"/>
                  </a:srgb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DBF5F9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0486432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0E8A090-6524-4007-AFD4-1E7FA19E1F2C}" type="datetimeFigureOut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04617B">
                    <a:shade val="90000"/>
                  </a:srgb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22/11/2021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0224C2E-FF9F-46A0-BDF5-2DD2B8407FCF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04617B">
                    <a:shade val="90000"/>
                  </a:srgb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48394535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0E8A090-6524-4007-AFD4-1E7FA19E1F2C}" type="datetimeFigureOut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DBF5F9">
                    <a:shade val="90000"/>
                  </a:srgb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22/11/2021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DBF5F9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DBF5F9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0224C2E-FF9F-46A0-BDF5-2DD2B8407FCF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DBF5F9">
                    <a:shade val="90000"/>
                  </a:srgb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DBF5F9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9891688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0E8A090-6524-4007-AFD4-1E7FA19E1F2C}" type="datetimeFigureOut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04617B">
                    <a:shade val="90000"/>
                  </a:srgb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22/11/2021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0224C2E-FF9F-46A0-BDF5-2DD2B8407FCF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04617B">
                    <a:shade val="90000"/>
                  </a:srgb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28636157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7" y="1859761"/>
            <a:ext cx="4041774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514600"/>
            <a:ext cx="4041774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0E8A090-6524-4007-AFD4-1E7FA19E1F2C}" type="datetimeFigureOut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04617B">
                    <a:shade val="90000"/>
                  </a:srgb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22/11/2021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0224C2E-FF9F-46A0-BDF5-2DD2B8407FCF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04617B">
                    <a:shade val="90000"/>
                  </a:srgb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50845211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0E8A090-6524-4007-AFD4-1E7FA19E1F2C}" type="datetimeFigureOut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04617B">
                    <a:shade val="90000"/>
                  </a:srgb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22/11/2021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0224C2E-FF9F-46A0-BDF5-2DD2B8407FCF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04617B">
                    <a:shade val="90000"/>
                  </a:srgb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22232968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0E8A090-6524-4007-AFD4-1E7FA19E1F2C}" type="datetimeFigureOut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04617B">
                    <a:shade val="90000"/>
                  </a:srgb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22/11/2021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0224C2E-FF9F-46A0-BDF5-2DD2B8407FCF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04617B">
                    <a:shade val="90000"/>
                  </a:srgb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248256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94D3B57-AACA-46FA-9884-81947507A7E2}" type="datetimeFigureOut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04617B">
                    <a:shade val="90000"/>
                  </a:srgb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22/11/2021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02BBE59-6143-4424-9299-3E0FDFD889FB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04617B">
                    <a:shade val="90000"/>
                  </a:srgb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82870239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3"/>
            <a:ext cx="2743200" cy="1162051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1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0E8A090-6524-4007-AFD4-1E7FA19E1F2C}" type="datetimeFigureOut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04617B">
                    <a:shade val="90000"/>
                  </a:srgb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22/11/2021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0224C2E-FF9F-46A0-BDF5-2DD2B8407FCF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04617B">
                    <a:shade val="90000"/>
                  </a:srgb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12431864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9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0E8A090-6524-4007-AFD4-1E7FA19E1F2C}" type="datetimeFigureOut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04617B">
                    <a:shade val="90000"/>
                  </a:srgb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22/11/2021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6"/>
            <a:ext cx="6096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0224C2E-FF9F-46A0-BDF5-2DD2B8407FCF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04617B">
                    <a:shade val="90000"/>
                  </a:srgb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33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82320284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0E8A090-6524-4007-AFD4-1E7FA19E1F2C}" type="datetimeFigureOut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04617B">
                    <a:shade val="90000"/>
                  </a:srgb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22/11/2021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0224C2E-FF9F-46A0-BDF5-2DD2B8407FCF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04617B">
                    <a:shade val="90000"/>
                  </a:srgb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73851009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0E8A090-6524-4007-AFD4-1E7FA19E1F2C}" type="datetimeFigureOut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04617B">
                    <a:shade val="90000"/>
                  </a:srgb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22/11/2021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0224C2E-FF9F-46A0-BDF5-2DD2B8407FCF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04617B">
                    <a:shade val="90000"/>
                  </a:srgb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25301685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3BE9417-F5CF-407F-AE76-27B0835EBA77}" type="datetimeFigureOut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DBF5F9">
                    <a:shade val="90000"/>
                  </a:srgb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22/11/2021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DBF5F9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DBF5F9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A5EEAF4-B29C-40CA-B142-174D47B31D7B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DBF5F9">
                    <a:shade val="90000"/>
                  </a:srgb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DBF5F9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8438881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3BE9417-F5CF-407F-AE76-27B0835EBA77}" type="datetimeFigureOut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04617B">
                    <a:shade val="90000"/>
                  </a:srgb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22/11/2021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A5EEAF4-B29C-40CA-B142-174D47B31D7B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04617B">
                    <a:shade val="90000"/>
                  </a:srgb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92918938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3BE9417-F5CF-407F-AE76-27B0835EBA77}" type="datetimeFigureOut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DBF5F9">
                    <a:shade val="90000"/>
                  </a:srgb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22/11/2021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DBF5F9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DBF5F9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A5EEAF4-B29C-40CA-B142-174D47B31D7B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DBF5F9">
                    <a:shade val="90000"/>
                  </a:srgb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DBF5F9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5709972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3BE9417-F5CF-407F-AE76-27B0835EBA77}" type="datetimeFigureOut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04617B">
                    <a:shade val="90000"/>
                  </a:srgb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22/11/2021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A5EEAF4-B29C-40CA-B142-174D47B31D7B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04617B">
                    <a:shade val="90000"/>
                  </a:srgb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79877724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31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1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3BE9417-F5CF-407F-AE76-27B0835EBA77}" type="datetimeFigureOut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04617B">
                    <a:shade val="90000"/>
                  </a:srgb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22/11/2021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A5EEAF4-B29C-40CA-B142-174D47B31D7B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04617B">
                    <a:shade val="90000"/>
                  </a:srgb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18616618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3BE9417-F5CF-407F-AE76-27B0835EBA77}" type="datetimeFigureOut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04617B">
                    <a:shade val="90000"/>
                  </a:srgb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22/11/2021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A5EEAF4-B29C-40CA-B142-174D47B31D7B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04617B">
                    <a:shade val="90000"/>
                  </a:srgb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161430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1.xml"/><Relationship Id="rId3" Type="http://schemas.openxmlformats.org/officeDocument/2006/relationships/slideLayout" Target="../slideLayouts/slideLayout96.xml"/><Relationship Id="rId7" Type="http://schemas.openxmlformats.org/officeDocument/2006/relationships/slideLayout" Target="../slideLayouts/slideLayout100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95.xml"/><Relationship Id="rId1" Type="http://schemas.openxmlformats.org/officeDocument/2006/relationships/slideLayout" Target="../slideLayouts/slideLayout94.xml"/><Relationship Id="rId6" Type="http://schemas.openxmlformats.org/officeDocument/2006/relationships/slideLayout" Target="../slideLayouts/slideLayout99.xml"/><Relationship Id="rId11" Type="http://schemas.openxmlformats.org/officeDocument/2006/relationships/slideLayout" Target="../slideLayouts/slideLayout104.xml"/><Relationship Id="rId5" Type="http://schemas.openxmlformats.org/officeDocument/2006/relationships/slideLayout" Target="../slideLayouts/slideLayout98.xml"/><Relationship Id="rId10" Type="http://schemas.openxmlformats.org/officeDocument/2006/relationships/slideLayout" Target="../slideLayouts/slideLayout103.xml"/><Relationship Id="rId4" Type="http://schemas.openxmlformats.org/officeDocument/2006/relationships/slideLayout" Target="../slideLayouts/slideLayout97.xml"/><Relationship Id="rId9" Type="http://schemas.openxmlformats.org/officeDocument/2006/relationships/slideLayout" Target="../slideLayouts/slideLayout102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2.xml"/><Relationship Id="rId13" Type="http://schemas.openxmlformats.org/officeDocument/2006/relationships/theme" Target="../theme/theme11.xml"/><Relationship Id="rId3" Type="http://schemas.openxmlformats.org/officeDocument/2006/relationships/slideLayout" Target="../slideLayouts/slideLayout107.xml"/><Relationship Id="rId7" Type="http://schemas.openxmlformats.org/officeDocument/2006/relationships/slideLayout" Target="../slideLayouts/slideLayout111.xml"/><Relationship Id="rId12" Type="http://schemas.openxmlformats.org/officeDocument/2006/relationships/slideLayout" Target="../slideLayouts/slideLayout116.xml"/><Relationship Id="rId2" Type="http://schemas.openxmlformats.org/officeDocument/2006/relationships/slideLayout" Target="../slideLayouts/slideLayout106.xml"/><Relationship Id="rId1" Type="http://schemas.openxmlformats.org/officeDocument/2006/relationships/slideLayout" Target="../slideLayouts/slideLayout105.xml"/><Relationship Id="rId6" Type="http://schemas.openxmlformats.org/officeDocument/2006/relationships/slideLayout" Target="../slideLayouts/slideLayout110.xml"/><Relationship Id="rId11" Type="http://schemas.openxmlformats.org/officeDocument/2006/relationships/slideLayout" Target="../slideLayouts/slideLayout115.xml"/><Relationship Id="rId5" Type="http://schemas.openxmlformats.org/officeDocument/2006/relationships/slideLayout" Target="../slideLayouts/slideLayout109.xml"/><Relationship Id="rId10" Type="http://schemas.openxmlformats.org/officeDocument/2006/relationships/slideLayout" Target="../slideLayouts/slideLayout114.xml"/><Relationship Id="rId4" Type="http://schemas.openxmlformats.org/officeDocument/2006/relationships/slideLayout" Target="../slideLayouts/slideLayout108.xml"/><Relationship Id="rId9" Type="http://schemas.openxmlformats.org/officeDocument/2006/relationships/slideLayout" Target="../slideLayouts/slideLayout113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4.xml"/><Relationship Id="rId3" Type="http://schemas.openxmlformats.org/officeDocument/2006/relationships/slideLayout" Target="../slideLayouts/slideLayout119.xml"/><Relationship Id="rId7" Type="http://schemas.openxmlformats.org/officeDocument/2006/relationships/slideLayout" Target="../slideLayouts/slideLayout123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118.xml"/><Relationship Id="rId1" Type="http://schemas.openxmlformats.org/officeDocument/2006/relationships/slideLayout" Target="../slideLayouts/slideLayout117.xml"/><Relationship Id="rId6" Type="http://schemas.openxmlformats.org/officeDocument/2006/relationships/slideLayout" Target="../slideLayouts/slideLayout122.xml"/><Relationship Id="rId11" Type="http://schemas.openxmlformats.org/officeDocument/2006/relationships/slideLayout" Target="../slideLayouts/slideLayout127.xml"/><Relationship Id="rId5" Type="http://schemas.openxmlformats.org/officeDocument/2006/relationships/slideLayout" Target="../slideLayouts/slideLayout121.xml"/><Relationship Id="rId10" Type="http://schemas.openxmlformats.org/officeDocument/2006/relationships/slideLayout" Target="../slideLayouts/slideLayout126.xml"/><Relationship Id="rId4" Type="http://schemas.openxmlformats.org/officeDocument/2006/relationships/slideLayout" Target="../slideLayouts/slideLayout120.xml"/><Relationship Id="rId9" Type="http://schemas.openxmlformats.org/officeDocument/2006/relationships/slideLayout" Target="../slideLayouts/slideLayout125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5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13" Type="http://schemas.openxmlformats.org/officeDocument/2006/relationships/image" Target="../media/image11.jpeg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12" Type="http://schemas.openxmlformats.org/officeDocument/2006/relationships/slideLayout" Target="../slideLayouts/slideLayout49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11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7.xml"/><Relationship Id="rId3" Type="http://schemas.openxmlformats.org/officeDocument/2006/relationships/slideLayout" Target="../slideLayouts/slideLayout52.xml"/><Relationship Id="rId7" Type="http://schemas.openxmlformats.org/officeDocument/2006/relationships/slideLayout" Target="../slideLayouts/slideLayout56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1.xml"/><Relationship Id="rId1" Type="http://schemas.openxmlformats.org/officeDocument/2006/relationships/slideLayout" Target="../slideLayouts/slideLayout50.xml"/><Relationship Id="rId6" Type="http://schemas.openxmlformats.org/officeDocument/2006/relationships/slideLayout" Target="../slideLayouts/slideLayout55.xml"/><Relationship Id="rId11" Type="http://schemas.openxmlformats.org/officeDocument/2006/relationships/slideLayout" Target="../slideLayouts/slideLayout60.xml"/><Relationship Id="rId5" Type="http://schemas.openxmlformats.org/officeDocument/2006/relationships/slideLayout" Target="../slideLayouts/slideLayout54.xml"/><Relationship Id="rId10" Type="http://schemas.openxmlformats.org/officeDocument/2006/relationships/slideLayout" Target="../slideLayouts/slideLayout59.xml"/><Relationship Id="rId4" Type="http://schemas.openxmlformats.org/officeDocument/2006/relationships/slideLayout" Target="../slideLayouts/slideLayout53.xml"/><Relationship Id="rId9" Type="http://schemas.openxmlformats.org/officeDocument/2006/relationships/slideLayout" Target="../slideLayouts/slideLayout58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9.xml"/><Relationship Id="rId3" Type="http://schemas.openxmlformats.org/officeDocument/2006/relationships/slideLayout" Target="../slideLayouts/slideLayout74.xml"/><Relationship Id="rId7" Type="http://schemas.openxmlformats.org/officeDocument/2006/relationships/slideLayout" Target="../slideLayouts/slideLayout78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3.xml"/><Relationship Id="rId1" Type="http://schemas.openxmlformats.org/officeDocument/2006/relationships/slideLayout" Target="../slideLayouts/slideLayout72.xml"/><Relationship Id="rId6" Type="http://schemas.openxmlformats.org/officeDocument/2006/relationships/slideLayout" Target="../slideLayouts/slideLayout77.xml"/><Relationship Id="rId11" Type="http://schemas.openxmlformats.org/officeDocument/2006/relationships/slideLayout" Target="../slideLayouts/slideLayout82.xml"/><Relationship Id="rId5" Type="http://schemas.openxmlformats.org/officeDocument/2006/relationships/slideLayout" Target="../slideLayouts/slideLayout76.xml"/><Relationship Id="rId10" Type="http://schemas.openxmlformats.org/officeDocument/2006/relationships/slideLayout" Target="../slideLayouts/slideLayout81.xml"/><Relationship Id="rId4" Type="http://schemas.openxmlformats.org/officeDocument/2006/relationships/slideLayout" Target="../slideLayouts/slideLayout75.xml"/><Relationship Id="rId9" Type="http://schemas.openxmlformats.org/officeDocument/2006/relationships/slideLayout" Target="../slideLayouts/slideLayout80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0.xml"/><Relationship Id="rId3" Type="http://schemas.openxmlformats.org/officeDocument/2006/relationships/slideLayout" Target="../slideLayouts/slideLayout85.xml"/><Relationship Id="rId7" Type="http://schemas.openxmlformats.org/officeDocument/2006/relationships/slideLayout" Target="../slideLayouts/slideLayout89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84.xml"/><Relationship Id="rId1" Type="http://schemas.openxmlformats.org/officeDocument/2006/relationships/slideLayout" Target="../slideLayouts/slideLayout83.xml"/><Relationship Id="rId6" Type="http://schemas.openxmlformats.org/officeDocument/2006/relationships/slideLayout" Target="../slideLayouts/slideLayout88.xml"/><Relationship Id="rId11" Type="http://schemas.openxmlformats.org/officeDocument/2006/relationships/slideLayout" Target="../slideLayouts/slideLayout93.xml"/><Relationship Id="rId5" Type="http://schemas.openxmlformats.org/officeDocument/2006/relationships/slideLayout" Target="../slideLayouts/slideLayout87.xml"/><Relationship Id="rId10" Type="http://schemas.openxmlformats.org/officeDocument/2006/relationships/slideLayout" Target="../slideLayouts/slideLayout92.xml"/><Relationship Id="rId4" Type="http://schemas.openxmlformats.org/officeDocument/2006/relationships/slideLayout" Target="../slideLayouts/slideLayout86.xml"/><Relationship Id="rId9" Type="http://schemas.openxmlformats.org/officeDocument/2006/relationships/slideLayout" Target="../slideLayouts/slideLayout9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7ED2CC-7A07-0542-A9B7-0E67607DD8EC}" type="datetimeFigureOut">
              <a:rPr lang="en-US" smtClean="0"/>
              <a:t>11/22/2021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96931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3" r:id="rId2"/>
    <p:sldLayoutId id="2147483651" r:id="rId3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3BE9417-F5CF-407F-AE76-27B0835EBA77}" type="datetimeFigureOut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04617B">
                    <a:shade val="90000"/>
                  </a:srgb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22/11/2021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2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2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A5EEAF4-B29C-40CA-B142-174D47B31D7B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04617B">
                    <a:shade val="90000"/>
                  </a:srgb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nstantia"/>
                <a:ea typeface="+mn-ea"/>
                <a:cs typeface="+mn-cs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nstantia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110117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1" r:id="rId1"/>
    <p:sldLayoutId id="2147483772" r:id="rId2"/>
    <p:sldLayoutId id="2147483773" r:id="rId3"/>
    <p:sldLayoutId id="2147483774" r:id="rId4"/>
    <p:sldLayoutId id="2147483775" r:id="rId5"/>
    <p:sldLayoutId id="2147483776" r:id="rId6"/>
    <p:sldLayoutId id="2147483777" r:id="rId7"/>
    <p:sldLayoutId id="2147483778" r:id="rId8"/>
    <p:sldLayoutId id="2147483779" r:id="rId9"/>
    <p:sldLayoutId id="2147483780" r:id="rId10"/>
    <p:sldLayoutId id="214748378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nstantia"/>
              <a:ea typeface="ＭＳ Ｐゴシック" pitchFamily="20" charset="-128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nstantia"/>
              <a:ea typeface="ＭＳ Ｐゴシック" pitchFamily="20" charset="-128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F952A3B-0096-40A2-920F-3AC587F70A2A}" type="datetimeFigureOut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04617B">
                    <a:shade val="90000"/>
                  </a:srgbClr>
                </a:solidFill>
                <a:effectLst/>
                <a:uLnTx/>
                <a:uFillTx/>
                <a:latin typeface="Arial" charset="0"/>
                <a:ea typeface="ＭＳ Ｐゴシック" pitchFamily="20" charset="-128"/>
                <a:cs typeface="+mn-cs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22/11/2021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Arial" charset="0"/>
              <a:ea typeface="ＭＳ Ｐゴシック" pitchFamily="20" charset="-128"/>
              <a:cs typeface="+mn-cs"/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Arial" charset="0"/>
              <a:ea typeface="ＭＳ Ｐゴシック" pitchFamily="20" charset="-128"/>
              <a:cs typeface="+mn-cs"/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E3FB64E-DC8D-4B5E-84BF-38139B2E542B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04617B">
                    <a:shade val="90000"/>
                  </a:srgbClr>
                </a:solidFill>
                <a:effectLst/>
                <a:uLnTx/>
                <a:uFillTx/>
                <a:latin typeface="Arial" charset="0"/>
                <a:ea typeface="ＭＳ Ｐゴシック" pitchFamily="20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Arial" charset="0"/>
              <a:ea typeface="ＭＳ Ｐゴシック" pitchFamily="20" charset="-128"/>
              <a:cs typeface="+mn-cs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pitchFamily="20" charset="-128"/>
                <a:cs typeface="+mn-cs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pitchFamily="20" charset="-128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309252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3" r:id="rId1"/>
    <p:sldLayoutId id="2147483784" r:id="rId2"/>
    <p:sldLayoutId id="2147483785" r:id="rId3"/>
    <p:sldLayoutId id="2147483786" r:id="rId4"/>
    <p:sldLayoutId id="2147483787" r:id="rId5"/>
    <p:sldLayoutId id="2147483788" r:id="rId6"/>
    <p:sldLayoutId id="2147483789" r:id="rId7"/>
    <p:sldLayoutId id="2147483790" r:id="rId8"/>
    <p:sldLayoutId id="2147483791" r:id="rId9"/>
    <p:sldLayoutId id="2147483792" r:id="rId10"/>
    <p:sldLayoutId id="2147483793" r:id="rId11"/>
    <p:sldLayoutId id="2147483794" r:id="rId12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94D3B57-AACA-46FA-9884-81947507A7E2}" type="datetimeFigureOut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04617B">
                    <a:shade val="90000"/>
                  </a:srgb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22/11/2021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02BBE59-6143-4424-9299-3E0FDFD889FB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04617B">
                    <a:shade val="90000"/>
                  </a:srgb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nstantia"/>
                <a:ea typeface="+mn-ea"/>
                <a:cs typeface="+mn-cs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nstantia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458541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6" r:id="rId1"/>
    <p:sldLayoutId id="2147483797" r:id="rId2"/>
    <p:sldLayoutId id="2147483798" r:id="rId3"/>
    <p:sldLayoutId id="2147483799" r:id="rId4"/>
    <p:sldLayoutId id="2147483800" r:id="rId5"/>
    <p:sldLayoutId id="2147483801" r:id="rId6"/>
    <p:sldLayoutId id="2147483802" r:id="rId7"/>
    <p:sldLayoutId id="2147483803" r:id="rId8"/>
    <p:sldLayoutId id="2147483804" r:id="rId9"/>
    <p:sldLayoutId id="2147483805" r:id="rId10"/>
    <p:sldLayoutId id="2147483806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94D3B57-AACA-46FA-9884-81947507A7E2}" type="datetimeFigureOut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04617B">
                    <a:shade val="90000"/>
                  </a:srgb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22/11/2021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2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2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02BBE59-6143-4424-9299-3E0FDFD889FB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04617B">
                    <a:shade val="90000"/>
                  </a:srgb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nstantia"/>
                <a:ea typeface="+mn-ea"/>
                <a:cs typeface="+mn-cs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nstantia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316107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934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937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1028" name="Title Placeholder 8"/>
          <p:cNvSpPr>
            <a:spLocks noGrp="1"/>
          </p:cNvSpPr>
          <p:nvPr>
            <p:ph type="title"/>
          </p:nvPr>
        </p:nvSpPr>
        <p:spPr bwMode="auto">
          <a:xfrm>
            <a:off x="457200" y="704851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9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935164"/>
            <a:ext cx="8229600" cy="438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 smtClean="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29600D2-B389-4BC6-A4CE-7F5FEC923413}" type="datetimeFigureOut"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srgbClr val="04617B">
                    <a:shade val="90000"/>
                  </a:srgbClr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22/11/2021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2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2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 smtClean="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19D5B07-0CFA-4287-82EC-3E6394DD64CF}" type="slidenum"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srgbClr val="04617B">
                    <a:shade val="90000"/>
                  </a:srgbClr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grpSp>
        <p:nvGrpSpPr>
          <p:cNvPr id="1033" name="Group 1"/>
          <p:cNvGrpSpPr>
            <a:grpSpLocks/>
          </p:cNvGrpSpPr>
          <p:nvPr/>
        </p:nvGrpSpPr>
        <p:grpSpPr bwMode="auto">
          <a:xfrm>
            <a:off x="-19050" y="203203"/>
            <a:ext cx="9180513" cy="647700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187140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fontAlgn="base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fontAlgn="base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fontAlgn="base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9E44A28-C946-4ABF-AD03-BFFCE6AE9B94}" type="datetimeFigureOut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04617B">
                    <a:shade val="90000"/>
                  </a:srgb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22/11/2021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2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2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9C38099-6EFE-44B0-9E00-ED3A8574D67F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04617B">
                    <a:shade val="90000"/>
                  </a:srgb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nstantia"/>
                <a:ea typeface="+mn-ea"/>
                <a:cs typeface="+mn-cs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nstantia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410180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nstantia"/>
              <a:ea typeface="ＭＳ Ｐゴシック" pitchFamily="20" charset="-128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nstantia"/>
              <a:ea typeface="ＭＳ Ｐゴシック" pitchFamily="20" charset="-128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F952A3B-0096-40A2-920F-3AC587F70A2A}" type="datetimeFigureOut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04617B">
                    <a:shade val="90000"/>
                  </a:srgbClr>
                </a:solidFill>
                <a:effectLst/>
                <a:uLnTx/>
                <a:uFillTx/>
                <a:latin typeface="Arial" charset="0"/>
                <a:ea typeface="ＭＳ Ｐゴシック" pitchFamily="20" charset="-128"/>
                <a:cs typeface="+mn-cs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22/11/2021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Arial" charset="0"/>
              <a:ea typeface="ＭＳ Ｐゴシック" pitchFamily="20" charset="-128"/>
              <a:cs typeface="+mn-cs"/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2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Arial" charset="0"/>
              <a:ea typeface="ＭＳ Ｐゴシック" pitchFamily="20" charset="-128"/>
              <a:cs typeface="+mn-cs"/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2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E3FB64E-DC8D-4B5E-84BF-38139B2E542B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04617B">
                    <a:shade val="90000"/>
                  </a:srgbClr>
                </a:solidFill>
                <a:effectLst/>
                <a:uLnTx/>
                <a:uFillTx/>
                <a:latin typeface="Arial" charset="0"/>
                <a:ea typeface="ＭＳ Ｐゴシック" pitchFamily="20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Arial" charset="0"/>
              <a:ea typeface="ＭＳ Ｐゴシック" pitchFamily="20" charset="-128"/>
              <a:cs typeface="+mn-cs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pitchFamily="20" charset="-128"/>
                <a:cs typeface="+mn-cs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pitchFamily="20" charset="-128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236106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  <p:sldLayoutId id="2147483721" r:id="rId12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EA97134-5C73-451E-87BB-F67E09716039}" type="datetime1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04617B">
                    <a:shade val="90000"/>
                  </a:srgb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22/11/2021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2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2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D8C3E0-2361-4F4D-A38A-0FFA1D46120C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04617B">
                    <a:shade val="90000"/>
                  </a:srgb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nstantia"/>
                <a:ea typeface="+mn-ea"/>
                <a:cs typeface="+mn-cs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nstantia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672602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  <p:sldLayoutId id="2147483724" r:id="rId2"/>
    <p:sldLayoutId id="2147483725" r:id="rId3"/>
    <p:sldLayoutId id="2147483726" r:id="rId4"/>
    <p:sldLayoutId id="2147483727" r:id="rId5"/>
    <p:sldLayoutId id="2147483728" r:id="rId6"/>
    <p:sldLayoutId id="2147483729" r:id="rId7"/>
    <p:sldLayoutId id="2147483730" r:id="rId8"/>
    <p:sldLayoutId id="2147483731" r:id="rId9"/>
    <p:sldLayoutId id="2147483732" r:id="rId10"/>
    <p:sldLayoutId id="2147483733" r:id="rId11"/>
  </p:sldLayoutIdLst>
  <p:hf hdr="0" ftr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3BE9417-F5CF-407F-AE76-27B0835EBA77}" type="datetimeFigureOut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04617B">
                    <a:shade val="90000"/>
                  </a:srgb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22/11/2021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2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2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A5EEAF4-B29C-40CA-B142-174D47B31D7B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04617B">
                    <a:shade val="90000"/>
                  </a:srgb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nstantia"/>
                <a:ea typeface="+mn-ea"/>
                <a:cs typeface="+mn-cs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nstantia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516169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5" r:id="rId1"/>
    <p:sldLayoutId id="2147483736" r:id="rId2"/>
    <p:sldLayoutId id="2147483737" r:id="rId3"/>
    <p:sldLayoutId id="2147483738" r:id="rId4"/>
    <p:sldLayoutId id="2147483739" r:id="rId5"/>
    <p:sldLayoutId id="2147483740" r:id="rId6"/>
    <p:sldLayoutId id="2147483741" r:id="rId7"/>
    <p:sldLayoutId id="2147483742" r:id="rId8"/>
    <p:sldLayoutId id="2147483743" r:id="rId9"/>
    <p:sldLayoutId id="2147483744" r:id="rId10"/>
    <p:sldLayoutId id="214748374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EA97134-5C73-451E-87BB-F67E09716039}" type="datetime1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04617B">
                    <a:shade val="90000"/>
                  </a:srgb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22/11/2021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2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2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D8C3E0-2361-4F4D-A38A-0FFA1D46120C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04617B">
                    <a:shade val="90000"/>
                  </a:srgb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nstantia"/>
                <a:ea typeface="+mn-ea"/>
                <a:cs typeface="+mn-cs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nstantia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616497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7" r:id="rId1"/>
    <p:sldLayoutId id="2147483748" r:id="rId2"/>
    <p:sldLayoutId id="2147483749" r:id="rId3"/>
    <p:sldLayoutId id="2147483750" r:id="rId4"/>
    <p:sldLayoutId id="2147483751" r:id="rId5"/>
    <p:sldLayoutId id="2147483752" r:id="rId6"/>
    <p:sldLayoutId id="2147483753" r:id="rId7"/>
    <p:sldLayoutId id="2147483754" r:id="rId8"/>
    <p:sldLayoutId id="2147483755" r:id="rId9"/>
    <p:sldLayoutId id="2147483756" r:id="rId10"/>
    <p:sldLayoutId id="2147483757" r:id="rId11"/>
  </p:sldLayoutIdLst>
  <p:hf hdr="0" ftr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0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6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0E8A090-6524-4007-AFD4-1E7FA19E1F2C}" type="datetimeFigureOut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04617B">
                    <a:shade val="90000"/>
                  </a:srgb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22/11/2021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6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6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0224C2E-FF9F-46A0-BDF5-2DD2B8407FCF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04617B">
                    <a:shade val="90000"/>
                  </a:srgb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-19016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nstantia"/>
                <a:ea typeface="+mn-ea"/>
                <a:cs typeface="+mn-cs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nstantia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414593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9" r:id="rId1"/>
    <p:sldLayoutId id="2147483760" r:id="rId2"/>
    <p:sldLayoutId id="2147483761" r:id="rId3"/>
    <p:sldLayoutId id="2147483762" r:id="rId4"/>
    <p:sldLayoutId id="2147483763" r:id="rId5"/>
    <p:sldLayoutId id="2147483764" r:id="rId6"/>
    <p:sldLayoutId id="2147483765" r:id="rId7"/>
    <p:sldLayoutId id="2147483766" r:id="rId8"/>
    <p:sldLayoutId id="2147483767" r:id="rId9"/>
    <p:sldLayoutId id="2147483768" r:id="rId10"/>
    <p:sldLayoutId id="214748376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9.xml"/><Relationship Id="rId5" Type="http://schemas.openxmlformats.org/officeDocument/2006/relationships/image" Target="../media/image28.jpg"/><Relationship Id="rId4" Type="http://schemas.openxmlformats.org/officeDocument/2006/relationships/image" Target="../media/image27.jp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9.xml"/><Relationship Id="rId4" Type="http://schemas.openxmlformats.org/officeDocument/2006/relationships/image" Target="../media/image1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9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8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8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6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6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6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0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18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63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6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63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95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6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6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62.xml"/><Relationship Id="rId4" Type="http://schemas.openxmlformats.org/officeDocument/2006/relationships/image" Target="../media/image36.jp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8.xml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3" Type="http://schemas.openxmlformats.org/officeDocument/2006/relationships/image" Target="../media/image19.png"/><Relationship Id="rId7" Type="http://schemas.openxmlformats.org/officeDocument/2006/relationships/image" Target="../media/image2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>
                <a:solidFill>
                  <a:schemeClr val="tx1"/>
                </a:solidFill>
              </a:rPr>
              <a:t>For Health Technology Assessment</a:t>
            </a:r>
            <a:endParaRPr lang="en-GB" dirty="0"/>
          </a:p>
        </p:txBody>
      </p:sp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731368" y="413862"/>
            <a:ext cx="7772400" cy="931282"/>
          </a:xfrm>
        </p:spPr>
        <p:txBody>
          <a:bodyPr>
            <a:noAutofit/>
          </a:bodyPr>
          <a:lstStyle/>
          <a:p>
            <a:r>
              <a:rPr lang="en-GB" sz="5400" b="1" dirty="0" smtClean="0">
                <a:solidFill>
                  <a:schemeClr val="tx1"/>
                </a:solidFill>
                <a:effectLst/>
              </a:rPr>
              <a:t>Health Economics 101</a:t>
            </a:r>
            <a:br>
              <a:rPr lang="en-GB" sz="5400" b="1" dirty="0" smtClean="0">
                <a:solidFill>
                  <a:schemeClr val="tx1"/>
                </a:solidFill>
                <a:effectLst/>
              </a:rPr>
            </a:br>
            <a:endParaRPr lang="en-GB" sz="3200" b="1" dirty="0" smtClean="0">
              <a:solidFill>
                <a:schemeClr val="tx1"/>
              </a:solidFill>
              <a:effectLst/>
            </a:endParaRPr>
          </a:p>
        </p:txBody>
      </p:sp>
      <p:pic>
        <p:nvPicPr>
          <p:cNvPr id="6" name="Picture 6" descr="SCHE logo (colour)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8165" y="5317722"/>
            <a:ext cx="2692531" cy="8250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005" y="5317722"/>
            <a:ext cx="3344292" cy="861191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731368" y="1345144"/>
            <a:ext cx="5753515" cy="423343"/>
          </a:xfrm>
          <a:prstGeom prst="rect">
            <a:avLst/>
          </a:prstGeom>
          <a:solidFill>
            <a:srgbClr val="F6F8F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760819" y="1387368"/>
            <a:ext cx="53246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For Individual Patient Funding Requests (IPFR)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5078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47664" y="490662"/>
            <a:ext cx="6923112" cy="922114"/>
          </a:xfrm>
        </p:spPr>
        <p:txBody>
          <a:bodyPr>
            <a:normAutofit/>
          </a:bodyPr>
          <a:lstStyle/>
          <a:p>
            <a:r>
              <a:rPr lang="en-GB" sz="4400" b="1" dirty="0">
                <a:solidFill>
                  <a:schemeClr val="accent1">
                    <a:lumMod val="75000"/>
                  </a:schemeClr>
                </a:solidFill>
                <a:cs typeface="Times New Roman" pitchFamily="18" charset="0"/>
              </a:rPr>
              <a:t>Equality vs equity</a:t>
            </a:r>
            <a:endParaRPr lang="en-GB" sz="4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8" name="Picture 7" descr="A picture containing room&#10;&#10;Description automatically generated">
            <a:extLst>
              <a:ext uri="{FF2B5EF4-FFF2-40B4-BE49-F238E27FC236}">
                <a16:creationId xmlns:a16="http://schemas.microsoft.com/office/drawing/2014/main" id="{7D01E572-5F3C-FE40-A185-2BAF7260C1C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3450" y="1412776"/>
            <a:ext cx="7277100" cy="528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432083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Grp="1" noChangeArrowheads="1"/>
          </p:cNvSpPr>
          <p:nvPr>
            <p:ph type="title"/>
          </p:nvPr>
        </p:nvSpPr>
        <p:spPr>
          <a:xfrm>
            <a:off x="792644" y="919293"/>
            <a:ext cx="8459876" cy="637499"/>
          </a:xfrm>
        </p:spPr>
        <p:txBody>
          <a:bodyPr>
            <a:noAutofit/>
          </a:bodyPr>
          <a:lstStyle/>
          <a:p>
            <a:r>
              <a:rPr lang="en-GB" sz="4400" b="1" dirty="0">
                <a:solidFill>
                  <a:schemeClr val="accent1">
                    <a:lumMod val="75000"/>
                  </a:schemeClr>
                </a:solidFill>
              </a:rPr>
              <a:t>Efficiency is about allocation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502920" y="1905344"/>
            <a:ext cx="8183880" cy="4187952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spcAft>
                <a:spcPts val="1200"/>
              </a:spcAft>
            </a:pPr>
            <a:r>
              <a:rPr lang="en-GB" sz="2800" dirty="0">
                <a:latin typeface="+mj-lt"/>
              </a:rPr>
              <a:t>The term efficiency is used to assess the </a:t>
            </a:r>
            <a:r>
              <a:rPr lang="en-GB" sz="2800" b="1" dirty="0">
                <a:latin typeface="+mj-lt"/>
              </a:rPr>
              <a:t>extent to which the allocation of limited resources maximises the benefits for society.</a:t>
            </a:r>
          </a:p>
          <a:p>
            <a:pPr>
              <a:lnSpc>
                <a:spcPct val="90000"/>
              </a:lnSpc>
              <a:spcAft>
                <a:spcPts val="1200"/>
              </a:spcAft>
            </a:pPr>
            <a:r>
              <a:rPr lang="en-GB" sz="2800" dirty="0">
                <a:latin typeface="+mj-lt"/>
              </a:rPr>
              <a:t>It is the relationship between the inputs to a service and the outputs and outcomes generated.</a:t>
            </a:r>
          </a:p>
          <a:p>
            <a:pPr>
              <a:lnSpc>
                <a:spcPct val="90000"/>
              </a:lnSpc>
              <a:spcAft>
                <a:spcPts val="1200"/>
              </a:spcAft>
            </a:pPr>
            <a:r>
              <a:rPr lang="en-GB" sz="2800" dirty="0">
                <a:latin typeface="+mj-lt"/>
              </a:rPr>
              <a:t>The most efficient solution to a health care problem is the one which makes </a:t>
            </a:r>
            <a:r>
              <a:rPr lang="en-GB" sz="2800" b="1" dirty="0">
                <a:latin typeface="+mj-lt"/>
              </a:rPr>
              <a:t>the best use of the resources available. </a:t>
            </a:r>
          </a:p>
          <a:p>
            <a:pPr>
              <a:buNone/>
            </a:pPr>
            <a:endParaRPr lang="en-GB" sz="28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03401462"/>
      </p:ext>
    </p:extLst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872" y="562670"/>
            <a:ext cx="8229600" cy="994122"/>
          </a:xfrm>
        </p:spPr>
        <p:txBody>
          <a:bodyPr>
            <a:normAutofit/>
          </a:bodyPr>
          <a:lstStyle/>
          <a:p>
            <a:r>
              <a:rPr lang="en-GB" sz="4400" b="1" dirty="0">
                <a:solidFill>
                  <a:schemeClr val="accent1">
                    <a:lumMod val="75000"/>
                  </a:schemeClr>
                </a:solidFill>
              </a:rPr>
              <a:t>Types of efficiency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04176"/>
            <a:ext cx="8229600" cy="438912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800" dirty="0">
                <a:latin typeface="+mj-lt"/>
              </a:rPr>
              <a:t>Allocative efficiency </a:t>
            </a:r>
          </a:p>
          <a:p>
            <a:pPr>
              <a:buNone/>
            </a:pPr>
            <a:endParaRPr lang="en-GB" sz="2800" dirty="0">
              <a:latin typeface="+mj-lt"/>
            </a:endParaRPr>
          </a:p>
          <a:p>
            <a:pPr>
              <a:buNone/>
            </a:pPr>
            <a:r>
              <a:rPr lang="en-GB" sz="2800" dirty="0">
                <a:latin typeface="+mj-lt"/>
              </a:rPr>
              <a:t>	</a:t>
            </a:r>
          </a:p>
          <a:p>
            <a:pPr>
              <a:buNone/>
            </a:pPr>
            <a:endParaRPr lang="en-GB" sz="2800" dirty="0">
              <a:latin typeface="+mj-lt"/>
            </a:endParaRPr>
          </a:p>
          <a:p>
            <a:pPr>
              <a:buNone/>
            </a:pPr>
            <a:r>
              <a:rPr lang="en-GB" sz="2800" dirty="0">
                <a:latin typeface="+mj-lt"/>
              </a:rPr>
              <a:t>	</a:t>
            </a:r>
          </a:p>
          <a:p>
            <a:endParaRPr lang="en-GB" sz="2800" dirty="0">
              <a:latin typeface="+mj-lt"/>
            </a:endParaRPr>
          </a:p>
          <a:p>
            <a:pPr marL="0" indent="0">
              <a:buNone/>
            </a:pPr>
            <a:r>
              <a:rPr lang="en-GB" sz="2800" dirty="0">
                <a:latin typeface="+mj-lt"/>
              </a:rPr>
              <a:t>Technical efficiency </a:t>
            </a:r>
            <a:br>
              <a:rPr lang="en-GB" sz="2800" dirty="0">
                <a:latin typeface="+mj-lt"/>
              </a:rPr>
            </a:br>
            <a:r>
              <a:rPr lang="en-GB" sz="2800" dirty="0">
                <a:latin typeface="+mj-lt"/>
              </a:rPr>
              <a:t> </a:t>
            </a:r>
          </a:p>
          <a:p>
            <a:pPr marL="0" indent="0">
              <a:buNone/>
            </a:pPr>
            <a:endParaRPr lang="en-GB" sz="2800" dirty="0">
              <a:latin typeface="+mj-lt"/>
            </a:endParaRPr>
          </a:p>
        </p:txBody>
      </p:sp>
      <p:pic>
        <p:nvPicPr>
          <p:cNvPr id="10" name="Picture 1">
            <a:extLst>
              <a:ext uri="{FF2B5EF4-FFF2-40B4-BE49-F238E27FC236}">
                <a16:creationId xmlns:a16="http://schemas.microsoft.com/office/drawing/2014/main" id="{F871D8BB-D3B8-7C46-A3E7-4C94AF107D4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0551" y="4869160"/>
            <a:ext cx="9129055" cy="226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 descr="A pool next to a body of water&#10;&#10;Description automatically generated">
            <a:extLst>
              <a:ext uri="{FF2B5EF4-FFF2-40B4-BE49-F238E27FC236}">
                <a16:creationId xmlns:a16="http://schemas.microsoft.com/office/drawing/2014/main" id="{60FF8752-D19E-0B41-B20B-5F27B0D5F4A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0488" y="2310875"/>
            <a:ext cx="3343920" cy="2236247"/>
          </a:xfrm>
          <a:prstGeom prst="rect">
            <a:avLst/>
          </a:prstGeom>
        </p:spPr>
      </p:pic>
      <p:pic>
        <p:nvPicPr>
          <p:cNvPr id="12" name="Picture 11" descr="A car parked in a parking lot&#10;&#10;Description automatically generated">
            <a:extLst>
              <a:ext uri="{FF2B5EF4-FFF2-40B4-BE49-F238E27FC236}">
                <a16:creationId xmlns:a16="http://schemas.microsoft.com/office/drawing/2014/main" id="{DA84FD36-8C0D-CB43-86DA-11DC53705A3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0048" y="2321326"/>
            <a:ext cx="3343920" cy="22153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161145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>
          <a:xfrm>
            <a:off x="446856" y="404664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GB" sz="4400" b="1" dirty="0" smtClean="0"/>
              <a:t>The overarching </a:t>
            </a:r>
            <a:r>
              <a:rPr lang="en-GB" sz="4400" b="1" dirty="0"/>
              <a:t>aim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2931" y="1816104"/>
            <a:ext cx="7989515" cy="2343149"/>
          </a:xfrm>
        </p:spPr>
        <p:txBody>
          <a:bodyPr rtlCol="0">
            <a:normAutofit/>
          </a:bodyPr>
          <a:lstStyle/>
          <a:p>
            <a:pPr>
              <a:defRPr/>
            </a:pPr>
            <a:r>
              <a:rPr lang="en-GB" sz="2800" dirty="0">
                <a:latin typeface="+mj-lt"/>
              </a:rPr>
              <a:t>T</a:t>
            </a:r>
            <a:r>
              <a:rPr lang="en-GB" sz="2800" dirty="0" smtClean="0">
                <a:latin typeface="+mj-lt"/>
              </a:rPr>
              <a:t>o </a:t>
            </a:r>
            <a:r>
              <a:rPr lang="en-GB" sz="2800" dirty="0">
                <a:latin typeface="+mj-lt"/>
              </a:rPr>
              <a:t>get the best value (in terms of outcomes and patient experience) from each programme as a whole for a specific amount of </a:t>
            </a:r>
            <a:r>
              <a:rPr lang="en-GB" sz="2800" dirty="0" smtClean="0">
                <a:latin typeface="+mj-lt"/>
              </a:rPr>
              <a:t>money.</a:t>
            </a:r>
            <a:endParaRPr lang="en-GB" sz="2800" dirty="0">
              <a:latin typeface="+mj-lt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971600" y="3789043"/>
            <a:ext cx="7200800" cy="2160915"/>
            <a:chOff x="1115616" y="3789040"/>
            <a:chExt cx="7200800" cy="2160913"/>
          </a:xfrm>
        </p:grpSpPr>
        <p:grpSp>
          <p:nvGrpSpPr>
            <p:cNvPr id="11" name="Group 10"/>
            <p:cNvGrpSpPr/>
            <p:nvPr/>
          </p:nvGrpSpPr>
          <p:grpSpPr>
            <a:xfrm>
              <a:off x="1115616" y="3789040"/>
              <a:ext cx="3186113" cy="2160912"/>
              <a:chOff x="1115616" y="3789040"/>
              <a:chExt cx="3186113" cy="2160912"/>
            </a:xfrm>
          </p:grpSpPr>
          <p:sp>
            <p:nvSpPr>
              <p:cNvPr id="4" name="Rectangle 3"/>
              <p:cNvSpPr/>
              <p:nvPr/>
            </p:nvSpPr>
            <p:spPr>
              <a:xfrm>
                <a:off x="1115616" y="3789040"/>
                <a:ext cx="3186113" cy="2160911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onstantia"/>
                  <a:ea typeface="+mn-ea"/>
                  <a:cs typeface="+mn-cs"/>
                </a:endParaRPr>
              </a:p>
            </p:txBody>
          </p:sp>
          <p:sp>
            <p:nvSpPr>
              <p:cNvPr id="5" name="Rectangle 4"/>
              <p:cNvSpPr/>
              <p:nvPr/>
            </p:nvSpPr>
            <p:spPr>
              <a:xfrm>
                <a:off x="1115616" y="5229200"/>
                <a:ext cx="3186113" cy="720752"/>
              </a:xfrm>
              <a:prstGeom prst="rect">
                <a:avLst/>
              </a:prstGeom>
              <a:solidFill>
                <a:srgbClr val="00B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onstantia"/>
                  <a:ea typeface="+mn-ea"/>
                  <a:cs typeface="+mn-cs"/>
                </a:endParaRPr>
              </a:p>
            </p:txBody>
          </p:sp>
          <p:sp>
            <p:nvSpPr>
              <p:cNvPr id="22534" name="TextBox 5"/>
              <p:cNvSpPr txBox="1">
                <a:spLocks noChangeArrowheads="1"/>
              </p:cNvSpPr>
              <p:nvPr/>
            </p:nvSpPr>
            <p:spPr bwMode="auto">
              <a:xfrm>
                <a:off x="1763688" y="5301208"/>
                <a:ext cx="1728788" cy="5232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itchFamily="34" charset="0"/>
                    <a:ea typeface="+mn-ea"/>
                    <a:cs typeface="Arial" charset="0"/>
                  </a:rPr>
                  <a:t>High Value</a:t>
                </a:r>
              </a:p>
            </p:txBody>
          </p:sp>
          <p:sp>
            <p:nvSpPr>
              <p:cNvPr id="22535" name="TextBox 7"/>
              <p:cNvSpPr txBox="1">
                <a:spLocks noChangeArrowheads="1"/>
              </p:cNvSpPr>
              <p:nvPr/>
            </p:nvSpPr>
            <p:spPr bwMode="auto">
              <a:xfrm>
                <a:off x="1835696" y="3789040"/>
                <a:ext cx="1728788" cy="5232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itchFamily="34" charset="0"/>
                    <a:ea typeface="+mn-ea"/>
                    <a:cs typeface="Arial" charset="0"/>
                  </a:rPr>
                  <a:t>Low Value</a:t>
                </a:r>
              </a:p>
            </p:txBody>
          </p:sp>
        </p:grpSp>
        <p:grpSp>
          <p:nvGrpSpPr>
            <p:cNvPr id="8" name="Group 7"/>
            <p:cNvGrpSpPr/>
            <p:nvPr/>
          </p:nvGrpSpPr>
          <p:grpSpPr>
            <a:xfrm>
              <a:off x="5219700" y="3789041"/>
              <a:ext cx="3096716" cy="2160912"/>
              <a:chOff x="5219700" y="3789041"/>
              <a:chExt cx="3096716" cy="2160912"/>
            </a:xfrm>
          </p:grpSpPr>
          <p:sp>
            <p:nvSpPr>
              <p:cNvPr id="9" name="Rectangle 8"/>
              <p:cNvSpPr/>
              <p:nvPr/>
            </p:nvSpPr>
            <p:spPr>
              <a:xfrm>
                <a:off x="5219700" y="3789041"/>
                <a:ext cx="3096716" cy="2160912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2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0" name="Rectangle 9"/>
              <p:cNvSpPr/>
              <p:nvPr/>
            </p:nvSpPr>
            <p:spPr>
              <a:xfrm>
                <a:off x="5219700" y="4437065"/>
                <a:ext cx="3096716" cy="1512885"/>
              </a:xfrm>
              <a:prstGeom prst="rect">
                <a:avLst/>
              </a:prstGeom>
              <a:solidFill>
                <a:srgbClr val="00B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2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22538" name="TextBox 10"/>
              <p:cNvSpPr txBox="1">
                <a:spLocks noChangeArrowheads="1"/>
              </p:cNvSpPr>
              <p:nvPr/>
            </p:nvSpPr>
            <p:spPr bwMode="auto">
              <a:xfrm>
                <a:off x="5868739" y="5229200"/>
                <a:ext cx="1727597" cy="5232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Arial" charset="0"/>
                  </a:rPr>
                  <a:t>High Value</a:t>
                </a:r>
              </a:p>
            </p:txBody>
          </p:sp>
          <p:sp>
            <p:nvSpPr>
              <p:cNvPr id="22539" name="TextBox 11"/>
              <p:cNvSpPr txBox="1">
                <a:spLocks noChangeArrowheads="1"/>
              </p:cNvSpPr>
              <p:nvPr/>
            </p:nvSpPr>
            <p:spPr bwMode="auto">
              <a:xfrm>
                <a:off x="5796731" y="3861048"/>
                <a:ext cx="1727597" cy="5232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Arial" charset="0"/>
                  </a:rPr>
                  <a:t>Low Value</a:t>
                </a:r>
              </a:p>
            </p:txBody>
          </p:sp>
        </p:grpSp>
        <p:sp>
          <p:nvSpPr>
            <p:cNvPr id="14" name="Right Arrow 13"/>
            <p:cNvSpPr/>
            <p:nvPr/>
          </p:nvSpPr>
          <p:spPr>
            <a:xfrm>
              <a:off x="4518423" y="4581128"/>
              <a:ext cx="539353" cy="504825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nstantia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91327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8520" y="0"/>
            <a:ext cx="9433047" cy="68580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323528" y="404664"/>
            <a:ext cx="4536504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And that’s where </a:t>
            </a:r>
            <a:r>
              <a:rPr kumimoji="0" lang="en-GB" sz="4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Health </a:t>
            </a:r>
            <a:r>
              <a:rPr kumimoji="0" lang="en-GB" sz="4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Economics comes </a:t>
            </a:r>
            <a:r>
              <a:rPr kumimoji="0" lang="en-GB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in…</a:t>
            </a:r>
          </a:p>
        </p:txBody>
      </p:sp>
      <p:pic>
        <p:nvPicPr>
          <p:cNvPr id="6" name="Picture 10" descr="SCHE logo (colour)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29" y="5877272"/>
            <a:ext cx="2819885" cy="8640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68444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/>
          </p:cNvSpPr>
          <p:nvPr>
            <p:ph type="title"/>
          </p:nvPr>
        </p:nvSpPr>
        <p:spPr>
          <a:xfrm>
            <a:off x="457200" y="115888"/>
            <a:ext cx="8229600" cy="11430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GB" altLang="en-US" b="1" dirty="0" smtClean="0">
                <a:solidFill>
                  <a:schemeClr val="accent1">
                    <a:lumMod val="75000"/>
                  </a:schemeClr>
                </a:solidFill>
              </a:rPr>
              <a:t>So, how do we make our choices?</a:t>
            </a:r>
          </a:p>
        </p:txBody>
      </p:sp>
      <p:sp>
        <p:nvSpPr>
          <p:cNvPr id="27651" name="Content Placeholder 2"/>
          <p:cNvSpPr>
            <a:spLocks noGrp="1"/>
          </p:cNvSpPr>
          <p:nvPr>
            <p:ph idx="1"/>
          </p:nvPr>
        </p:nvSpPr>
        <p:spPr>
          <a:xfrm>
            <a:off x="457200" y="1557337"/>
            <a:ext cx="8229600" cy="4525963"/>
          </a:xfrm>
        </p:spPr>
        <p:txBody>
          <a:bodyPr>
            <a:normAutofit/>
          </a:bodyPr>
          <a:lstStyle/>
          <a:p>
            <a:pPr marL="0" indent="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GB" altLang="en-US" sz="2800" b="1" dirty="0" smtClean="0">
                <a:latin typeface="+mj-lt"/>
              </a:rPr>
              <a:t>We need evidence-based health care which combines:</a:t>
            </a:r>
          </a:p>
          <a:p>
            <a:pPr marL="0" indent="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GB" altLang="en-US" sz="2800" b="1" dirty="0" smtClean="0">
              <a:latin typeface="+mj-lt"/>
            </a:endParaRP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GB" altLang="en-US" sz="2800" dirty="0">
                <a:latin typeface="+mj-lt"/>
              </a:rPr>
              <a:t>C</a:t>
            </a:r>
            <a:r>
              <a:rPr lang="en-GB" altLang="en-US" sz="2800" dirty="0" smtClean="0">
                <a:latin typeface="+mj-lt"/>
              </a:rPr>
              <a:t>linical expertise and judgement and…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GB" altLang="en-US" sz="2800" dirty="0">
                <a:latin typeface="+mj-lt"/>
              </a:rPr>
              <a:t>T</a:t>
            </a:r>
            <a:r>
              <a:rPr lang="en-GB" altLang="en-US" sz="2800" dirty="0" smtClean="0">
                <a:latin typeface="+mj-lt"/>
              </a:rPr>
              <a:t>he best available external evidence on clinical and cost-effectiveness to allow…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GB" altLang="en-US" sz="2800" dirty="0" smtClean="0">
                <a:latin typeface="+mj-lt"/>
              </a:rPr>
              <a:t>Healthcare professionals, with patients and other stakeholders to reach…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GB" altLang="en-US" sz="2800" dirty="0">
                <a:latin typeface="+mj-lt"/>
              </a:rPr>
              <a:t>T</a:t>
            </a:r>
            <a:r>
              <a:rPr lang="en-GB" altLang="en-US" sz="2800" dirty="0" smtClean="0">
                <a:latin typeface="+mj-lt"/>
              </a:rPr>
              <a:t>he best decision in any particular situation.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n-GB" altLang="en-US" sz="2800" dirty="0" smtClean="0">
              <a:latin typeface="+mj-lt"/>
            </a:endParaRPr>
          </a:p>
        </p:txBody>
      </p:sp>
      <p:pic>
        <p:nvPicPr>
          <p:cNvPr id="55300" name="Picture 3" descr="SCHE logo (colour)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31" y="5949951"/>
            <a:ext cx="2320925" cy="71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61263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764704"/>
            <a:ext cx="8613648" cy="2520280"/>
          </a:xfrm>
        </p:spPr>
        <p:txBody>
          <a:bodyPr>
            <a:noAutofit/>
          </a:bodyPr>
          <a:lstStyle/>
          <a:p>
            <a:r>
              <a:rPr lang="en-GB" sz="6000" dirty="0" smtClean="0">
                <a:solidFill>
                  <a:schemeClr val="tx1"/>
                </a:solidFill>
                <a:effectLst/>
              </a:rPr>
              <a:t>The Health Economic Evaluation Process</a:t>
            </a:r>
            <a:endParaRPr lang="en-GB" sz="3200" b="1" dirty="0">
              <a:solidFill>
                <a:schemeClr val="tx1"/>
              </a:solidFill>
              <a:effectLst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013599"/>
            <a:ext cx="9144000" cy="2871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478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0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GB" sz="5400" dirty="0" smtClean="0">
                <a:latin typeface="Trebuchet MS" panose="020B0603020202020204" pitchFamily="34" charset="0"/>
              </a:rPr>
              <a:t>Health Economics</a:t>
            </a:r>
            <a:endParaRPr lang="en-GB" sz="5400" dirty="0">
              <a:latin typeface="Trebuchet MS" panose="020B0603020202020204" pitchFamily="34" charset="0"/>
            </a:endParaRPr>
          </a:p>
        </p:txBody>
      </p:sp>
      <p:sp>
        <p:nvSpPr>
          <p:cNvPr id="65539" name="Rectangle 3"/>
          <p:cNvSpPr>
            <a:spLocks noGrp="1" noChangeArrowheads="1"/>
          </p:cNvSpPr>
          <p:nvPr>
            <p:ph idx="1"/>
          </p:nvPr>
        </p:nvSpPr>
        <p:spPr>
          <a:xfrm>
            <a:off x="539552" y="2060851"/>
            <a:ext cx="8064896" cy="4373124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GB" altLang="en-US" sz="3200" dirty="0" smtClean="0">
                <a:latin typeface="+mj-lt"/>
              </a:rPr>
              <a:t>Uses economic evaluation to compare</a:t>
            </a:r>
            <a:r>
              <a:rPr lang="en-GB" altLang="en-US" sz="3200" dirty="0">
                <a:latin typeface="+mj-lt"/>
              </a:rPr>
              <a:t> </a:t>
            </a:r>
            <a:r>
              <a:rPr lang="en-GB" altLang="en-US" sz="3200" dirty="0" smtClean="0">
                <a:latin typeface="+mj-lt"/>
              </a:rPr>
              <a:t>alternative </a:t>
            </a:r>
            <a:r>
              <a:rPr lang="en-GB" altLang="en-US" sz="3200" dirty="0">
                <a:latin typeface="+mj-lt"/>
              </a:rPr>
              <a:t>courses of action in terms of both their </a:t>
            </a:r>
            <a:r>
              <a:rPr lang="en-GB" altLang="en-US" sz="3200" b="1" dirty="0">
                <a:latin typeface="+mj-lt"/>
              </a:rPr>
              <a:t>costs and </a:t>
            </a:r>
            <a:r>
              <a:rPr lang="en-GB" altLang="en-US" sz="3200" b="1" dirty="0" smtClean="0">
                <a:latin typeface="+mj-lt"/>
              </a:rPr>
              <a:t>consequences</a:t>
            </a:r>
            <a:r>
              <a:rPr lang="en-GB" altLang="en-US" sz="3200" dirty="0" smtClean="0">
                <a:latin typeface="+mj-lt"/>
              </a:rPr>
              <a:t>.</a:t>
            </a:r>
          </a:p>
          <a:p>
            <a:pPr>
              <a:defRPr/>
            </a:pPr>
            <a:r>
              <a:rPr lang="en-GB" altLang="en-US" sz="3200" dirty="0" smtClean="0">
                <a:latin typeface="+mj-lt"/>
              </a:rPr>
              <a:t>To </a:t>
            </a:r>
            <a:r>
              <a:rPr lang="en-GB" altLang="en-US" sz="3200" b="1" dirty="0" smtClean="0">
                <a:latin typeface="+mj-lt"/>
              </a:rPr>
              <a:t>provide high quality evidence </a:t>
            </a:r>
            <a:r>
              <a:rPr lang="en-GB" altLang="en-US" sz="3200" dirty="0" smtClean="0">
                <a:latin typeface="+mj-lt"/>
              </a:rPr>
              <a:t>on which to base decisions.</a:t>
            </a:r>
          </a:p>
          <a:p>
            <a:pPr>
              <a:defRPr/>
            </a:pPr>
            <a:r>
              <a:rPr lang="en-GB" altLang="en-US" sz="3200" dirty="0" smtClean="0">
                <a:latin typeface="+mj-lt"/>
              </a:rPr>
              <a:t>The aim is to </a:t>
            </a:r>
            <a:r>
              <a:rPr lang="en-GB" altLang="en-US" sz="3200" b="1" dirty="0" smtClean="0">
                <a:latin typeface="+mj-lt"/>
              </a:rPr>
              <a:t>improve efficiency </a:t>
            </a:r>
            <a:r>
              <a:rPr lang="en-GB" altLang="en-US" sz="3200" dirty="0" smtClean="0">
                <a:latin typeface="+mj-lt"/>
              </a:rPr>
              <a:t>(but not forgetting about equity, equality and quality of care).</a:t>
            </a:r>
            <a:endParaRPr lang="en-GB" altLang="en-US" sz="3200" dirty="0">
              <a:latin typeface="+mj-lt"/>
            </a:endParaRPr>
          </a:p>
          <a:p>
            <a:pPr eaLnBrk="1" hangingPunct="1">
              <a:buFont typeface="Verdana" pitchFamily="34" charset="0"/>
              <a:buNone/>
              <a:defRPr/>
            </a:pPr>
            <a:endParaRPr lang="en-GB" sz="3200" dirty="0" smtClean="0">
              <a:latin typeface="+mj-lt"/>
            </a:endParaRPr>
          </a:p>
        </p:txBody>
      </p:sp>
      <p:pic>
        <p:nvPicPr>
          <p:cNvPr id="4" name="Picture 3" descr="SCHE logo (colour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76256" y="6165308"/>
            <a:ext cx="2081816" cy="5373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542350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836715"/>
            <a:ext cx="7920880" cy="5940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2608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764704"/>
            <a:ext cx="8613648" cy="2520280"/>
          </a:xfrm>
        </p:spPr>
        <p:txBody>
          <a:bodyPr>
            <a:noAutofit/>
          </a:bodyPr>
          <a:lstStyle/>
          <a:p>
            <a:r>
              <a:rPr lang="en-GB" sz="6000" dirty="0" smtClean="0">
                <a:solidFill>
                  <a:schemeClr val="tx1"/>
                </a:solidFill>
                <a:effectLst/>
              </a:rPr>
              <a:t>Methods of Health Economic Evaluation</a:t>
            </a:r>
            <a:endParaRPr lang="en-GB" sz="3200" b="1" dirty="0">
              <a:solidFill>
                <a:schemeClr val="tx1"/>
              </a:solidFill>
              <a:effectLst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013599"/>
            <a:ext cx="9144000" cy="2871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6140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620688"/>
            <a:ext cx="8613648" cy="2520280"/>
          </a:xfrm>
        </p:spPr>
        <p:txBody>
          <a:bodyPr>
            <a:noAutofit/>
          </a:bodyPr>
          <a:lstStyle/>
          <a:p>
            <a:r>
              <a:rPr lang="en-GB" sz="6000" b="1" dirty="0" smtClean="0">
                <a:solidFill>
                  <a:schemeClr val="tx1"/>
                </a:solidFill>
                <a:effectLst/>
              </a:rPr>
              <a:t>What is Health </a:t>
            </a:r>
            <a:r>
              <a:rPr lang="en-GB" sz="6000" dirty="0">
                <a:solidFill>
                  <a:schemeClr val="tx1"/>
                </a:solidFill>
                <a:effectLst/>
              </a:rPr>
              <a:t>E</a:t>
            </a:r>
            <a:r>
              <a:rPr lang="en-GB" sz="6000" b="1" dirty="0" smtClean="0">
                <a:solidFill>
                  <a:schemeClr val="tx1"/>
                </a:solidFill>
                <a:effectLst/>
              </a:rPr>
              <a:t>conomics</a:t>
            </a:r>
            <a:r>
              <a:rPr lang="en-GB" sz="6000" dirty="0">
                <a:solidFill>
                  <a:schemeClr val="tx1"/>
                </a:solidFill>
                <a:effectLst/>
              </a:rPr>
              <a:t>?</a:t>
            </a:r>
            <a:br>
              <a:rPr lang="en-GB" sz="6000" dirty="0">
                <a:solidFill>
                  <a:schemeClr val="tx1"/>
                </a:solidFill>
                <a:effectLst/>
              </a:rPr>
            </a:br>
            <a:r>
              <a:rPr lang="en-GB" sz="3200" dirty="0" smtClean="0">
                <a:solidFill>
                  <a:schemeClr val="tx1"/>
                </a:solidFill>
                <a:effectLst/>
              </a:rPr>
              <a:t>And why </a:t>
            </a:r>
            <a:r>
              <a:rPr lang="en-GB" sz="3200" dirty="0">
                <a:solidFill>
                  <a:schemeClr val="tx1"/>
                </a:solidFill>
                <a:effectLst/>
              </a:rPr>
              <a:t>do we </a:t>
            </a:r>
            <a:r>
              <a:rPr lang="en-GB" sz="3200" dirty="0" smtClean="0">
                <a:solidFill>
                  <a:schemeClr val="tx1"/>
                </a:solidFill>
                <a:effectLst/>
              </a:rPr>
              <a:t>need it?</a:t>
            </a:r>
            <a:endParaRPr lang="en-GB" sz="3200" b="1" dirty="0">
              <a:solidFill>
                <a:schemeClr val="tx1"/>
              </a:solidFill>
              <a:effectLst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013599"/>
            <a:ext cx="9144000" cy="2871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8365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9" name="Rectangle 3"/>
          <p:cNvSpPr>
            <a:spLocks noGrp="1" noChangeArrowheads="1"/>
          </p:cNvSpPr>
          <p:nvPr>
            <p:ph idx="1"/>
          </p:nvPr>
        </p:nvSpPr>
        <p:spPr>
          <a:xfrm>
            <a:off x="539552" y="2060848"/>
            <a:ext cx="8064896" cy="3733800"/>
          </a:xfrm>
        </p:spPr>
        <p:txBody>
          <a:bodyPr>
            <a:normAutofit/>
          </a:bodyPr>
          <a:lstStyle/>
          <a:p>
            <a:pPr>
              <a:buNone/>
              <a:defRPr/>
            </a:pPr>
            <a:r>
              <a:rPr lang="en-GB" altLang="en-US" sz="5400" b="1" dirty="0" smtClean="0">
                <a:latin typeface="Trebuchet MS" pitchFamily="34" charset="0"/>
              </a:rPr>
              <a:t>	</a:t>
            </a:r>
            <a:endParaRPr lang="en-GB" sz="5400" dirty="0" smtClean="0"/>
          </a:p>
        </p:txBody>
      </p:sp>
      <p:pic>
        <p:nvPicPr>
          <p:cNvPr id="4" name="Picture 3" descr="SCHE logo (colour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20884" y="6162317"/>
            <a:ext cx="2081816" cy="537337"/>
          </a:xfrm>
          <a:prstGeom prst="rect">
            <a:avLst/>
          </a:prstGeom>
        </p:spPr>
      </p:pic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899592" y="1772817"/>
            <a:ext cx="8229600" cy="4525963"/>
          </a:xfrm>
          <a:prstGeom prst="rect">
            <a:avLst/>
          </a:prstGeom>
        </p:spPr>
        <p:txBody>
          <a:bodyPr vert="horz" lIns="92075" tIns="46038" rIns="92075" bIns="46038" rtlCol="0">
            <a:normAutofit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76263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5663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4630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8308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10312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42316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74320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19088" marR="0" lvl="0" indent="-31908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F6FC6"/>
              </a:buClr>
              <a:buSzPct val="100000"/>
              <a:buFont typeface="Wingdings" pitchFamily="2" charset="2"/>
              <a:buChar char=""/>
              <a:tabLst/>
              <a:defRPr/>
            </a:pPr>
            <a:r>
              <a:rPr kumimoji="0" lang="en-GB" alt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  <a:ea typeface="+mn-ea"/>
                <a:cs typeface="+mn-cs"/>
              </a:rPr>
              <a:t> Cost-minimisation analysis</a:t>
            </a:r>
          </a:p>
          <a:p>
            <a:pPr marL="319088" marR="0" lvl="0" indent="-31908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F6FC6"/>
              </a:buClr>
              <a:buSzPct val="100000"/>
              <a:buFont typeface="Wingdings" pitchFamily="2" charset="2"/>
              <a:buChar char=""/>
              <a:tabLst/>
              <a:defRPr/>
            </a:pPr>
            <a:r>
              <a:rPr kumimoji="0" lang="en-GB" alt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  <a:ea typeface="+mn-ea"/>
                <a:cs typeface="+mn-cs"/>
              </a:rPr>
              <a:t> Cost-benefit analysis</a:t>
            </a:r>
          </a:p>
          <a:p>
            <a:pPr marL="319088" marR="0" lvl="0" indent="-31908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F6FC6"/>
              </a:buClr>
              <a:buSzPct val="100000"/>
              <a:buFont typeface="Wingdings" pitchFamily="2" charset="2"/>
              <a:buChar char=""/>
              <a:tabLst/>
              <a:defRPr/>
            </a:pPr>
            <a:r>
              <a:rPr kumimoji="0" lang="en-GB" alt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  <a:ea typeface="+mn-ea"/>
                <a:cs typeface="+mn-cs"/>
              </a:rPr>
              <a:t> Cost-effectiveness analysis</a:t>
            </a:r>
          </a:p>
          <a:p>
            <a:pPr marL="319088" marR="0" lvl="0" indent="-31908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F6FC6"/>
              </a:buClr>
              <a:buSzPct val="100000"/>
              <a:buFont typeface="Wingdings" pitchFamily="2" charset="2"/>
              <a:buChar char=""/>
              <a:tabLst/>
              <a:defRPr/>
            </a:pPr>
            <a:r>
              <a:rPr kumimoji="0" lang="en-GB" alt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  <a:ea typeface="+mn-ea"/>
                <a:cs typeface="+mn-cs"/>
              </a:rPr>
              <a:t> Cost-consequences analysis</a:t>
            </a:r>
          </a:p>
          <a:p>
            <a:pPr marL="319088" marR="0" lvl="0" indent="-31908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F6FC6"/>
              </a:buClr>
              <a:buSzPct val="100000"/>
              <a:buFont typeface="Wingdings" pitchFamily="2" charset="2"/>
              <a:buChar char=""/>
              <a:tabLst/>
              <a:defRPr/>
            </a:pPr>
            <a:r>
              <a:rPr kumimoji="0" lang="en-GB" alt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  <a:ea typeface="+mn-ea"/>
                <a:cs typeface="+mn-cs"/>
              </a:rPr>
              <a:t> Cost-utility analysis</a:t>
            </a:r>
          </a:p>
        </p:txBody>
      </p:sp>
    </p:spTree>
    <p:extLst>
      <p:ext uri="{BB962C8B-B14F-4D97-AF65-F5344CB8AC3E}">
        <p14:creationId xmlns:p14="http://schemas.microsoft.com/office/powerpoint/2010/main" val="3919870607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806896" y="476672"/>
            <a:ext cx="8229600" cy="1111664"/>
          </a:xfrm>
        </p:spPr>
        <p:txBody>
          <a:bodyPr lIns="92075" tIns="46038" rIns="92075" bIns="46038"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sz="4800" b="1" dirty="0" smtClean="0">
                <a:effectLst/>
              </a:rPr>
              <a:t>Cost-Utility Analysis (CUA)</a:t>
            </a:r>
            <a:endParaRPr lang="en-GB" sz="4800" b="1" dirty="0">
              <a:effectLst/>
            </a:endParaRPr>
          </a:p>
        </p:txBody>
      </p:sp>
      <p:sp>
        <p:nvSpPr>
          <p:cNvPr id="65539" name="Rectangle 3"/>
          <p:cNvSpPr>
            <a:spLocks noGrp="1" noChangeArrowheads="1"/>
          </p:cNvSpPr>
          <p:nvPr>
            <p:ph idx="1"/>
          </p:nvPr>
        </p:nvSpPr>
        <p:spPr>
          <a:xfrm>
            <a:off x="539552" y="2060848"/>
            <a:ext cx="8064896" cy="3733800"/>
          </a:xfrm>
        </p:spPr>
        <p:txBody>
          <a:bodyPr>
            <a:normAutofit/>
          </a:bodyPr>
          <a:lstStyle/>
          <a:p>
            <a:pPr>
              <a:buNone/>
              <a:defRPr/>
            </a:pPr>
            <a:r>
              <a:rPr lang="en-GB" altLang="en-US" sz="5400" b="1" dirty="0" smtClean="0">
                <a:latin typeface="Trebuchet MS" pitchFamily="34" charset="0"/>
              </a:rPr>
              <a:t>	</a:t>
            </a:r>
            <a:endParaRPr lang="en-GB" sz="5400" dirty="0" smtClean="0"/>
          </a:p>
        </p:txBody>
      </p:sp>
      <p:pic>
        <p:nvPicPr>
          <p:cNvPr id="4" name="Picture 3" descr="SCHE logo (colour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20884" y="6162317"/>
            <a:ext cx="2081816" cy="537337"/>
          </a:xfrm>
          <a:prstGeom prst="rect">
            <a:avLst/>
          </a:prstGeom>
        </p:spPr>
      </p:pic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603250" y="1772820"/>
            <a:ext cx="7780338" cy="4371975"/>
          </a:xfrm>
          <a:prstGeom prst="rect">
            <a:avLst/>
          </a:prstGeom>
        </p:spPr>
        <p:txBody>
          <a:bodyPr vert="horz" lIns="92075" tIns="46038" rIns="92075" bIns="46038" rtlCol="0">
            <a:noAutofit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76263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5663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4630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8308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10312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42316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74320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F6FC6"/>
              </a:buClr>
              <a:buSzPct val="10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alt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An alternative measure of value to that of a monetary approach is one of </a:t>
            </a:r>
            <a:r>
              <a:rPr kumimoji="0" lang="en-GB" alt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utility</a:t>
            </a:r>
            <a:r>
              <a:rPr kumimoji="0" lang="en-GB" alt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. 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F6FC6"/>
              </a:buClr>
              <a:buSzPct val="10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alt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Utility is the benefit derived from consuming a resource.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F6FC6"/>
              </a:buClr>
              <a:buSzPct val="10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alt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Cost-utility analysis considers the impact of </a:t>
            </a:r>
            <a:r>
              <a:rPr kumimoji="0" lang="en-GB" alt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</a:t>
            </a:r>
            <a:r>
              <a:rPr kumimoji="0" lang="en-GB" alt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policy/intervention/programme upon an individual’s and society’s welfare, typically expressed in quality adjusted life years (QALYs).</a:t>
            </a:r>
            <a:endParaRPr kumimoji="0" lang="en-GB" altLang="en-US" sz="3200" b="1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11415892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576" y="764704"/>
            <a:ext cx="8181600" cy="2520280"/>
          </a:xfrm>
        </p:spPr>
        <p:txBody>
          <a:bodyPr>
            <a:noAutofit/>
          </a:bodyPr>
          <a:lstStyle/>
          <a:p>
            <a:r>
              <a:rPr lang="en-GB" sz="6000" dirty="0" smtClean="0">
                <a:solidFill>
                  <a:schemeClr val="tx1"/>
                </a:solidFill>
                <a:effectLst/>
              </a:rPr>
              <a:t>What is a QALY ?</a:t>
            </a:r>
            <a:endParaRPr lang="en-GB" sz="6000" dirty="0">
              <a:solidFill>
                <a:schemeClr val="tx1"/>
              </a:solidFill>
              <a:effectLst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013599"/>
            <a:ext cx="9144000" cy="2871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6266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965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351"/>
            <a:ext cx="8229600" cy="1143000"/>
          </a:xfrm>
        </p:spPr>
        <p:txBody>
          <a:bodyPr/>
          <a:lstStyle/>
          <a:p>
            <a:pPr algn="ctr">
              <a:defRPr/>
            </a:pPr>
            <a:r>
              <a:rPr lang="en-GB" b="1" dirty="0" smtClean="0"/>
              <a:t>So, what </a:t>
            </a:r>
            <a:r>
              <a:rPr lang="en-GB" b="1" dirty="0"/>
              <a:t>is a QALY?</a:t>
            </a:r>
          </a:p>
        </p:txBody>
      </p:sp>
      <p:sp>
        <p:nvSpPr>
          <p:cNvPr id="149507" name="Rectangle 3"/>
          <p:cNvSpPr>
            <a:spLocks noGrp="1" noChangeArrowheads="1"/>
          </p:cNvSpPr>
          <p:nvPr>
            <p:ph idx="1"/>
          </p:nvPr>
        </p:nvSpPr>
        <p:spPr>
          <a:xfrm>
            <a:off x="825732" y="2007655"/>
            <a:ext cx="7505470" cy="4349604"/>
          </a:xfrm>
        </p:spPr>
        <p:txBody>
          <a:bodyPr>
            <a:normAutofit lnSpcReduction="10000"/>
          </a:bodyPr>
          <a:lstStyle/>
          <a:p>
            <a:r>
              <a:rPr lang="en-GB" altLang="en-US" sz="2800" dirty="0" smtClean="0">
                <a:latin typeface="+mj-lt"/>
              </a:rPr>
              <a:t>The Quality-Adjusted </a:t>
            </a:r>
            <a:r>
              <a:rPr lang="en-GB" altLang="en-US" sz="2800" dirty="0">
                <a:latin typeface="+mj-lt"/>
              </a:rPr>
              <a:t>Life Year (QALY) is a </a:t>
            </a:r>
            <a:r>
              <a:rPr lang="en-GB" altLang="en-US" sz="2800" b="1" dirty="0" smtClean="0">
                <a:latin typeface="+mj-lt"/>
              </a:rPr>
              <a:t>common </a:t>
            </a:r>
            <a:r>
              <a:rPr lang="en-GB" altLang="en-US" sz="2800" b="1" dirty="0">
                <a:latin typeface="+mj-lt"/>
              </a:rPr>
              <a:t>currency</a:t>
            </a:r>
            <a:r>
              <a:rPr lang="en-GB" altLang="en-US" sz="2800" dirty="0">
                <a:latin typeface="+mj-lt"/>
              </a:rPr>
              <a:t> to assess the benefits/outcomes gained from a variety of interventions </a:t>
            </a:r>
            <a:endParaRPr lang="en-GB" altLang="en-US" sz="2800" dirty="0" smtClean="0">
              <a:latin typeface="+mj-lt"/>
            </a:endParaRPr>
          </a:p>
          <a:p>
            <a:r>
              <a:rPr lang="en-GB" altLang="en-US" sz="2800" dirty="0" smtClean="0">
                <a:latin typeface="+mj-lt"/>
              </a:rPr>
              <a:t>We obtain the Quality weight usually from established measures such as </a:t>
            </a:r>
            <a:r>
              <a:rPr lang="en-GB" altLang="en-US" sz="2800" smtClean="0">
                <a:latin typeface="+mj-lt"/>
              </a:rPr>
              <a:t>the EQ-5D </a:t>
            </a:r>
            <a:r>
              <a:rPr lang="en-GB" altLang="en-US" sz="2800" i="1" dirty="0">
                <a:latin typeface="+mj-lt"/>
              </a:rPr>
              <a:t/>
            </a:r>
            <a:br>
              <a:rPr lang="en-GB" altLang="en-US" sz="2800" i="1" dirty="0">
                <a:latin typeface="+mj-lt"/>
              </a:rPr>
            </a:br>
            <a:endParaRPr lang="en-GB" altLang="en-US" sz="2800" i="1" dirty="0">
              <a:latin typeface="+mj-lt"/>
            </a:endParaRPr>
          </a:p>
          <a:p>
            <a:pPr eaLnBrk="1" hangingPunct="1"/>
            <a:r>
              <a:rPr lang="en-GB" altLang="en-US" sz="2800" dirty="0" smtClean="0">
                <a:latin typeface="+mj-lt"/>
              </a:rPr>
              <a:t>A QALY </a:t>
            </a:r>
            <a:r>
              <a:rPr lang="en-GB" altLang="en-US" sz="2800" dirty="0">
                <a:latin typeface="+mj-lt"/>
              </a:rPr>
              <a:t>combines in a </a:t>
            </a:r>
            <a:r>
              <a:rPr lang="en-GB" altLang="en-US" sz="2800" b="1" i="1" dirty="0">
                <a:latin typeface="+mj-lt"/>
              </a:rPr>
              <a:t>single</a:t>
            </a:r>
            <a:r>
              <a:rPr lang="en-GB" altLang="en-US" sz="2800" dirty="0">
                <a:latin typeface="+mj-lt"/>
              </a:rPr>
              <a:t> unit of benefit: </a:t>
            </a:r>
          </a:p>
          <a:p>
            <a:pPr lvl="1" eaLnBrk="1" hangingPunct="1"/>
            <a:r>
              <a:rPr lang="en-GB" altLang="en-US" sz="2800" dirty="0" smtClean="0">
                <a:latin typeface="+mj-lt"/>
              </a:rPr>
              <a:t>health-related quality of life (quality)</a:t>
            </a:r>
          </a:p>
          <a:p>
            <a:pPr lvl="1" eaLnBrk="1" hangingPunct="1"/>
            <a:r>
              <a:rPr lang="en-GB" altLang="en-US" sz="2800" dirty="0" smtClean="0">
                <a:latin typeface="+mj-lt"/>
              </a:rPr>
              <a:t>Life expectancy (quantity)</a:t>
            </a:r>
          </a:p>
        </p:txBody>
      </p:sp>
      <p:pic>
        <p:nvPicPr>
          <p:cNvPr id="4" name="Picture 3" descr="SCHE logo (colour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405898" y="5852163"/>
            <a:ext cx="2619739" cy="901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112481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0674" name="Rectangle 2"/>
          <p:cNvSpPr>
            <a:spLocks noGrp="1" noChangeArrowheads="1"/>
          </p:cNvSpPr>
          <p:nvPr>
            <p:ph type="title"/>
          </p:nvPr>
        </p:nvSpPr>
        <p:spPr>
          <a:xfrm>
            <a:off x="979704" y="704088"/>
            <a:ext cx="6974114" cy="1143000"/>
          </a:xfrm>
        </p:spPr>
        <p:txBody>
          <a:bodyPr/>
          <a:lstStyle/>
          <a:p>
            <a:pPr>
              <a:defRPr/>
            </a:pPr>
            <a:r>
              <a:rPr lang="en-GB" b="1" dirty="0"/>
              <a:t>What is a QALY? </a:t>
            </a:r>
            <a:r>
              <a:rPr lang="en-GB" sz="1800" b="1" i="1" dirty="0"/>
              <a:t>by Alan Williams</a:t>
            </a:r>
            <a:r>
              <a:rPr lang="en-GB" b="1" dirty="0"/>
              <a:t> </a:t>
            </a:r>
          </a:p>
        </p:txBody>
      </p:sp>
      <p:sp>
        <p:nvSpPr>
          <p:cNvPr id="150531" name="Rectangle 3"/>
          <p:cNvSpPr>
            <a:spLocks noGrp="1" noChangeArrowheads="1"/>
          </p:cNvSpPr>
          <p:nvPr>
            <p:ph idx="1"/>
          </p:nvPr>
        </p:nvSpPr>
        <p:spPr>
          <a:xfrm>
            <a:off x="598722" y="1944893"/>
            <a:ext cx="8037285" cy="4931209"/>
          </a:xfrm>
        </p:spPr>
        <p:txBody>
          <a:bodyPr/>
          <a:lstStyle/>
          <a:p>
            <a:pPr eaLnBrk="1" hangingPunct="1">
              <a:buFont typeface="Verdana" panose="020B0604030504040204" pitchFamily="34" charset="0"/>
              <a:buNone/>
            </a:pPr>
            <a:endParaRPr lang="en-GB" altLang="en-US" i="1" dirty="0">
              <a:latin typeface="+mj-lt"/>
            </a:endParaRPr>
          </a:p>
          <a:p>
            <a:pPr eaLnBrk="1" hangingPunct="1">
              <a:buFont typeface="Verdana" panose="020B0604030504040204" pitchFamily="34" charset="0"/>
              <a:buNone/>
            </a:pPr>
            <a:r>
              <a:rPr lang="en-GB" altLang="en-US" i="1" dirty="0">
                <a:latin typeface="+mj-lt"/>
              </a:rPr>
              <a:t>	</a:t>
            </a:r>
            <a:r>
              <a:rPr lang="en-GB" altLang="en-US" sz="2800" dirty="0">
                <a:latin typeface="+mj-lt"/>
              </a:rPr>
              <a:t>"The essence of a QALY is that it takes </a:t>
            </a:r>
            <a:r>
              <a:rPr lang="en-GB" altLang="en-US" sz="2800" b="1" dirty="0">
                <a:latin typeface="+mj-lt"/>
              </a:rPr>
              <a:t>a year of healthy life expectancy to be worth 1</a:t>
            </a:r>
            <a:r>
              <a:rPr lang="en-GB" altLang="en-US" sz="2800" dirty="0">
                <a:latin typeface="+mj-lt"/>
              </a:rPr>
              <a:t>, but regards a year of unhealthy life expectancy as worth less than 1. Its precise value is </a:t>
            </a:r>
            <a:r>
              <a:rPr lang="en-GB" altLang="en-US" sz="2800" b="1" dirty="0">
                <a:latin typeface="+mj-lt"/>
              </a:rPr>
              <a:t>lower the worse the quality of life of the unhealthy person</a:t>
            </a:r>
            <a:r>
              <a:rPr lang="en-GB" altLang="en-US" sz="2800" dirty="0">
                <a:latin typeface="+mj-lt"/>
              </a:rPr>
              <a:t> (which is what the 'quality adjusted' bit is all about</a:t>
            </a:r>
            <a:r>
              <a:rPr lang="en-GB" altLang="en-US" sz="2800" dirty="0" smtClean="0">
                <a:latin typeface="+mj-lt"/>
              </a:rPr>
              <a:t>)."</a:t>
            </a:r>
            <a:endParaRPr lang="en-GB" altLang="en-US" sz="2800" dirty="0">
              <a:latin typeface="+mj-lt"/>
            </a:endParaRPr>
          </a:p>
          <a:p>
            <a:pPr eaLnBrk="1" hangingPunct="1">
              <a:buFont typeface="Verdana" panose="020B0604030504040204" pitchFamily="34" charset="0"/>
              <a:buNone/>
            </a:pPr>
            <a:endParaRPr lang="en-GB" altLang="en-US" sz="2000" i="1" dirty="0" smtClean="0">
              <a:latin typeface="+mj-lt"/>
            </a:endParaRPr>
          </a:p>
          <a:p>
            <a:pPr eaLnBrk="1" hangingPunct="1">
              <a:buFont typeface="Verdana" panose="020B0604030504040204" pitchFamily="34" charset="0"/>
              <a:buNone/>
            </a:pPr>
            <a:r>
              <a:rPr lang="en-GB" altLang="en-US" sz="2000" i="1" dirty="0" smtClean="0">
                <a:latin typeface="+mj-lt"/>
              </a:rPr>
              <a:t>A</a:t>
            </a:r>
            <a:r>
              <a:rPr lang="en-GB" altLang="en-US" sz="2000" i="1" dirty="0">
                <a:latin typeface="+mj-lt"/>
              </a:rPr>
              <a:t>. Williams, 'The Value of QALYs', Health and Social Service Journal July (1985)</a:t>
            </a:r>
          </a:p>
        </p:txBody>
      </p:sp>
    </p:spTree>
    <p:extLst>
      <p:ext uri="{BB962C8B-B14F-4D97-AF65-F5344CB8AC3E}">
        <p14:creationId xmlns:p14="http://schemas.microsoft.com/office/powerpoint/2010/main" val="80282823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8271" y="995524"/>
            <a:ext cx="6495817" cy="2520280"/>
          </a:xfrm>
        </p:spPr>
        <p:txBody>
          <a:bodyPr>
            <a:noAutofit/>
          </a:bodyPr>
          <a:lstStyle/>
          <a:p>
            <a:r>
              <a:rPr lang="en-GB" sz="6000" dirty="0" smtClean="0">
                <a:solidFill>
                  <a:schemeClr val="tx1"/>
                </a:solidFill>
              </a:rPr>
              <a:t>Considering the Cost of Health Care</a:t>
            </a:r>
            <a:endParaRPr lang="en-GB" sz="3200" b="1" dirty="0">
              <a:solidFill>
                <a:schemeClr val="tx1"/>
              </a:solidFill>
              <a:effectLst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013599"/>
            <a:ext cx="9144000" cy="2871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5922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>
          <a:xfrm>
            <a:off x="792088" y="851100"/>
            <a:ext cx="7740352" cy="633685"/>
          </a:xfrm>
        </p:spPr>
        <p:txBody>
          <a:bodyPr>
            <a:noAutofit/>
          </a:bodyPr>
          <a:lstStyle/>
          <a:p>
            <a:r>
              <a:rPr lang="en-GB" altLang="en-US" sz="4400" b="1" dirty="0" smtClean="0">
                <a:solidFill>
                  <a:schemeClr val="accent1">
                    <a:lumMod val="75000"/>
                  </a:schemeClr>
                </a:solidFill>
              </a:rPr>
              <a:t>The 2 components to consider</a:t>
            </a:r>
            <a:endParaRPr lang="en-GB" altLang="en-US" sz="4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6083" name="Rectangle 3"/>
          <p:cNvSpPr>
            <a:spLocks noGrp="1" noChangeArrowheads="1"/>
          </p:cNvSpPr>
          <p:nvPr>
            <p:ph idx="1"/>
          </p:nvPr>
        </p:nvSpPr>
        <p:spPr>
          <a:xfrm>
            <a:off x="467544" y="1772819"/>
            <a:ext cx="8229600" cy="4686300"/>
          </a:xfrm>
        </p:spPr>
        <p:txBody>
          <a:bodyPr>
            <a:normAutofit lnSpcReduction="10000"/>
          </a:bodyPr>
          <a:lstStyle/>
          <a:p>
            <a:r>
              <a:rPr lang="en-GB" altLang="en-US" sz="2800" dirty="0">
                <a:latin typeface="+mj-lt"/>
              </a:rPr>
              <a:t>Resource use changes related to implementation of  intervention/programme/treatment/medicine</a:t>
            </a:r>
          </a:p>
          <a:p>
            <a:pPr lvl="1"/>
            <a:r>
              <a:rPr lang="en-GB" altLang="en-US" dirty="0">
                <a:latin typeface="+mj-lt"/>
              </a:rPr>
              <a:t>New equipment</a:t>
            </a:r>
          </a:p>
          <a:p>
            <a:pPr lvl="1"/>
            <a:r>
              <a:rPr lang="en-GB" altLang="en-US" dirty="0">
                <a:latin typeface="+mj-lt"/>
              </a:rPr>
              <a:t>Training</a:t>
            </a:r>
          </a:p>
          <a:p>
            <a:pPr lvl="1"/>
            <a:r>
              <a:rPr lang="en-GB" altLang="en-US" dirty="0">
                <a:latin typeface="+mj-lt"/>
              </a:rPr>
              <a:t>Resource use associated with </a:t>
            </a:r>
            <a:r>
              <a:rPr lang="en-GB" altLang="en-US" dirty="0" smtClean="0">
                <a:latin typeface="+mj-lt"/>
              </a:rPr>
              <a:t>delivery</a:t>
            </a:r>
          </a:p>
          <a:p>
            <a:pPr marL="393192" lvl="1" indent="0">
              <a:buNone/>
            </a:pPr>
            <a:endParaRPr lang="en-GB" altLang="en-US" dirty="0">
              <a:latin typeface="+mj-lt"/>
            </a:endParaRPr>
          </a:p>
          <a:p>
            <a:r>
              <a:rPr lang="en-GB" altLang="en-US" sz="2800" dirty="0" smtClean="0">
                <a:latin typeface="+mj-lt"/>
              </a:rPr>
              <a:t>Changes to healthcare resource use as a consequence of intervention/programme/treatment/medicine</a:t>
            </a:r>
          </a:p>
          <a:p>
            <a:pPr lvl="1"/>
            <a:r>
              <a:rPr lang="en-GB" altLang="en-US" dirty="0" smtClean="0">
                <a:latin typeface="+mj-lt"/>
              </a:rPr>
              <a:t>Primary care</a:t>
            </a:r>
          </a:p>
          <a:p>
            <a:pPr lvl="1"/>
            <a:r>
              <a:rPr lang="en-GB" altLang="en-US" dirty="0" smtClean="0">
                <a:latin typeface="+mj-lt"/>
              </a:rPr>
              <a:t>Secondary care</a:t>
            </a:r>
          </a:p>
          <a:p>
            <a:pPr lvl="1"/>
            <a:r>
              <a:rPr lang="en-GB" altLang="en-US" dirty="0" smtClean="0">
                <a:latin typeface="+mj-lt"/>
              </a:rPr>
              <a:t>Social care</a:t>
            </a:r>
          </a:p>
          <a:p>
            <a:endParaRPr lang="en-GB" altLang="en-US" sz="2800" dirty="0">
              <a:latin typeface="+mj-lt"/>
            </a:endParaRPr>
          </a:p>
          <a:p>
            <a:pPr lvl="1"/>
            <a:endParaRPr lang="en-GB" altLang="en-US" dirty="0">
              <a:latin typeface="+mj-lt"/>
            </a:endParaRPr>
          </a:p>
          <a:p>
            <a:pPr marL="0" indent="0">
              <a:buNone/>
            </a:pPr>
            <a:endParaRPr lang="en-GB" altLang="en-US" sz="28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997880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1143000"/>
          </a:xfrm>
        </p:spPr>
        <p:txBody>
          <a:bodyPr>
            <a:normAutofit/>
          </a:bodyPr>
          <a:lstStyle/>
          <a:p>
            <a:r>
              <a:rPr lang="en-GB" b="1" dirty="0" smtClean="0">
                <a:solidFill>
                  <a:schemeClr val="accent1">
                    <a:lumMod val="75000"/>
                  </a:schemeClr>
                </a:solidFill>
              </a:rPr>
              <a:t>A matter of perspective</a:t>
            </a:r>
            <a:endParaRPr lang="en-GB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Rectangle 3"/>
          <p:cNvSpPr>
            <a:spLocks noGrp="1" noChangeArrowheads="1"/>
          </p:cNvSpPr>
          <p:nvPr>
            <p:ph idx="1"/>
          </p:nvPr>
        </p:nvSpPr>
        <p:spPr>
          <a:xfrm>
            <a:off x="467544" y="1700808"/>
            <a:ext cx="8229600" cy="4686300"/>
          </a:xfrm>
        </p:spPr>
        <p:txBody>
          <a:bodyPr>
            <a:normAutofit/>
          </a:bodyPr>
          <a:lstStyle/>
          <a:p>
            <a:r>
              <a:rPr lang="en-GB" altLang="en-US" sz="2800" dirty="0" smtClean="0">
                <a:latin typeface="+mj-lt"/>
              </a:rPr>
              <a:t>Healthcare provider perspective</a:t>
            </a:r>
          </a:p>
          <a:p>
            <a:pPr lvl="1"/>
            <a:r>
              <a:rPr lang="en-GB" altLang="en-US" dirty="0" smtClean="0">
                <a:latin typeface="+mj-lt"/>
              </a:rPr>
              <a:t>NHS and personal social services (PSS) perspective</a:t>
            </a:r>
          </a:p>
          <a:p>
            <a:r>
              <a:rPr lang="en-GB" altLang="en-US" sz="2800" dirty="0" smtClean="0">
                <a:latin typeface="+mj-lt"/>
              </a:rPr>
              <a:t>Societal perspective</a:t>
            </a:r>
          </a:p>
          <a:p>
            <a:r>
              <a:rPr lang="en-GB" altLang="en-US" sz="2800" dirty="0" smtClean="0">
                <a:latin typeface="+mj-lt"/>
              </a:rPr>
              <a:t>Other</a:t>
            </a:r>
            <a:r>
              <a:rPr lang="en-GB" altLang="en-US" sz="2800" dirty="0" smtClean="0">
                <a:latin typeface="+mj-lt"/>
              </a:rPr>
              <a:t> </a:t>
            </a:r>
            <a:r>
              <a:rPr lang="en-GB" altLang="en-US" sz="2800" dirty="0" smtClean="0">
                <a:latin typeface="+mj-lt"/>
              </a:rPr>
              <a:t>perspective</a:t>
            </a:r>
            <a:endParaRPr lang="en-GB" altLang="en-US" dirty="0" smtClean="0">
              <a:latin typeface="+mj-lt"/>
            </a:endParaRPr>
          </a:p>
          <a:p>
            <a:pPr marL="393192" lvl="1" indent="0">
              <a:buNone/>
            </a:pPr>
            <a:endParaRPr lang="en-GB" altLang="en-US" dirty="0">
              <a:latin typeface="+mj-lt"/>
            </a:endParaRPr>
          </a:p>
          <a:p>
            <a:pPr marL="0" indent="0">
              <a:buNone/>
            </a:pPr>
            <a:endParaRPr lang="en-GB" altLang="en-US" sz="2800" dirty="0">
              <a:latin typeface="+mj-lt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7988" y="4077072"/>
            <a:ext cx="4352484" cy="244827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040" y="4077072"/>
            <a:ext cx="3707904" cy="2433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5775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764704"/>
            <a:ext cx="8613648" cy="2520280"/>
          </a:xfrm>
        </p:spPr>
        <p:txBody>
          <a:bodyPr>
            <a:noAutofit/>
          </a:bodyPr>
          <a:lstStyle/>
          <a:p>
            <a:r>
              <a:rPr lang="en-GB" sz="6000" dirty="0" smtClean="0">
                <a:solidFill>
                  <a:schemeClr val="tx1"/>
                </a:solidFill>
              </a:rPr>
              <a:t>Undertaking the Analysis</a:t>
            </a:r>
            <a:endParaRPr lang="en-GB" sz="3200" b="1" dirty="0">
              <a:solidFill>
                <a:schemeClr val="tx1"/>
              </a:solidFill>
              <a:effectLst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013599"/>
            <a:ext cx="9144000" cy="2871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2012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734888" y="301112"/>
            <a:ext cx="8229600" cy="1111664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dirty="0" smtClean="0">
                <a:effectLst/>
                <a:latin typeface="Trebuchet MS" pitchFamily="34" charset="0"/>
              </a:rPr>
              <a:t>Possible outcomes</a:t>
            </a:r>
            <a:endParaRPr lang="en-GB" dirty="0">
              <a:effectLst/>
              <a:latin typeface="Trebuchet MS" pitchFamily="34" charset="0"/>
            </a:endParaRPr>
          </a:p>
        </p:txBody>
      </p:sp>
      <p:sp>
        <p:nvSpPr>
          <p:cNvPr id="65539" name="Rectangle 3"/>
          <p:cNvSpPr>
            <a:spLocks noGrp="1" noChangeArrowheads="1"/>
          </p:cNvSpPr>
          <p:nvPr>
            <p:ph idx="1"/>
          </p:nvPr>
        </p:nvSpPr>
        <p:spPr>
          <a:xfrm>
            <a:off x="539552" y="2060848"/>
            <a:ext cx="8064896" cy="3733800"/>
          </a:xfrm>
        </p:spPr>
        <p:txBody>
          <a:bodyPr>
            <a:normAutofit/>
          </a:bodyPr>
          <a:lstStyle/>
          <a:p>
            <a:pPr>
              <a:buNone/>
              <a:defRPr/>
            </a:pPr>
            <a:r>
              <a:rPr lang="en-GB" altLang="en-US" sz="5400" b="1" dirty="0" smtClean="0">
                <a:latin typeface="Trebuchet MS" pitchFamily="34" charset="0"/>
              </a:rPr>
              <a:t>	</a:t>
            </a:r>
            <a:endParaRPr lang="en-GB" sz="5400" dirty="0" smtClean="0"/>
          </a:p>
        </p:txBody>
      </p:sp>
      <p:pic>
        <p:nvPicPr>
          <p:cNvPr id="4" name="Picture 3" descr="SCHE logo (colour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20884" y="6162317"/>
            <a:ext cx="2081816" cy="537337"/>
          </a:xfrm>
          <a:prstGeom prst="rect">
            <a:avLst/>
          </a:prstGeom>
        </p:spPr>
      </p:pic>
      <p:sp>
        <p:nvSpPr>
          <p:cNvPr id="19" name="Rectangle 3"/>
          <p:cNvSpPr txBox="1">
            <a:spLocks noChangeArrowheads="1"/>
          </p:cNvSpPr>
          <p:nvPr/>
        </p:nvSpPr>
        <p:spPr>
          <a:xfrm>
            <a:off x="611560" y="1556797"/>
            <a:ext cx="7823200" cy="4598095"/>
          </a:xfrm>
          <a:prstGeom prst="rect">
            <a:avLst/>
          </a:prstGeom>
        </p:spPr>
        <p:txBody>
          <a:bodyPr vert="horz">
            <a:no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BD0D9"/>
              </a:buClr>
              <a:buSzPct val="95000"/>
              <a:buFontTx/>
              <a:buNone/>
              <a:tabLst/>
              <a:defRPr/>
            </a:pP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</a:t>
            </a:r>
            <a:r>
              <a:rPr kumimoji="0" lang="en-GB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ompared with the ‘old’ intervention, the ‘new intervention can be:</a:t>
            </a:r>
          </a:p>
          <a:p>
            <a:pPr marL="609600" marR="0" lvl="0" indent="-609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BD0D9"/>
              </a:buClr>
              <a:buSzPct val="95000"/>
              <a:buFontTx/>
              <a:buNone/>
              <a:tabLst/>
              <a:defRPr/>
            </a:pPr>
            <a:endParaRPr kumimoji="0" lang="en-GB" sz="32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609600" marR="0" lvl="0" indent="-609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1200"/>
              </a:spcAft>
              <a:buClr>
                <a:srgbClr val="0BD0D9"/>
              </a:buClr>
              <a:buSzPct val="95000"/>
              <a:buFontTx/>
              <a:buAutoNum type="arabicParenR"/>
              <a:tabLst/>
              <a:defRPr/>
            </a:pPr>
            <a:r>
              <a:rPr kumimoji="0" lang="en-GB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More costly, less effective (dominated)</a:t>
            </a:r>
          </a:p>
          <a:p>
            <a:pPr marL="609600" marR="0" lvl="0" indent="-609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1200"/>
              </a:spcAft>
              <a:buClr>
                <a:srgbClr val="0BD0D9"/>
              </a:buClr>
              <a:buSzPct val="95000"/>
              <a:buFontTx/>
              <a:buAutoNum type="arabicParenR"/>
              <a:tabLst/>
              <a:defRPr/>
            </a:pPr>
            <a:r>
              <a:rPr kumimoji="0" lang="en-GB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Less costly, more effective (dominating)</a:t>
            </a:r>
          </a:p>
          <a:p>
            <a:pPr marL="609600" marR="0" lvl="0" indent="-609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1200"/>
              </a:spcAft>
              <a:buClr>
                <a:srgbClr val="0BD0D9"/>
              </a:buClr>
              <a:buSzPct val="95000"/>
              <a:buFontTx/>
              <a:buAutoNum type="arabicParenR"/>
              <a:tabLst/>
              <a:defRPr/>
            </a:pPr>
            <a:r>
              <a:rPr kumimoji="0" lang="en-GB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Less costly, less effective</a:t>
            </a:r>
          </a:p>
          <a:p>
            <a:pPr marL="609600" marR="0" lvl="0" indent="-609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1200"/>
              </a:spcAft>
              <a:buClr>
                <a:srgbClr val="0BD0D9"/>
              </a:buClr>
              <a:buSzPct val="95000"/>
              <a:buFontTx/>
              <a:buAutoNum type="arabicParenR"/>
              <a:tabLst/>
              <a:defRPr/>
            </a:pPr>
            <a:r>
              <a:rPr kumimoji="0" lang="en-GB" sz="3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More costly, more effective</a:t>
            </a:r>
          </a:p>
          <a:p>
            <a:pPr marL="609600" marR="0" lvl="0" indent="-609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BD0D9"/>
              </a:buClr>
              <a:buSzPct val="95000"/>
              <a:buFontTx/>
              <a:buNone/>
              <a:tabLst/>
              <a:defRPr/>
            </a:pPr>
            <a:r>
              <a:rPr kumimoji="0" lang="en-GB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884548860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/>
          </p:cNvSpPr>
          <p:nvPr>
            <p:ph type="title"/>
          </p:nvPr>
        </p:nvSpPr>
        <p:spPr>
          <a:xfrm>
            <a:off x="1043608" y="1061864"/>
            <a:ext cx="7643192" cy="1143000"/>
          </a:xfrm>
        </p:spPr>
        <p:txBody>
          <a:bodyPr>
            <a:normAutofit fontScale="90000"/>
          </a:bodyPr>
          <a:lstStyle/>
          <a:p>
            <a:r>
              <a:rPr lang="en-GB" dirty="0"/>
              <a:t>Economic Evaluation is </a:t>
            </a:r>
            <a:r>
              <a:rPr lang="en-GB" b="1" i="1" dirty="0"/>
              <a:t>not </a:t>
            </a:r>
            <a:r>
              <a:rPr lang="en-GB" dirty="0"/>
              <a:t>“choosing the cheapest” </a:t>
            </a:r>
          </a:p>
        </p:txBody>
      </p:sp>
      <p:pic>
        <p:nvPicPr>
          <p:cNvPr id="55300" name="Picture 3" descr="SCHE logo (colour)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25" y="5949950"/>
            <a:ext cx="2320925" cy="71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1043608" y="2274838"/>
            <a:ext cx="7128792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“</a:t>
            </a: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The pursuit of efficient practice is not merely about reducing costs. If it </a:t>
            </a:r>
            <a:r>
              <a:rPr kumimoji="0" lang="en-GB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were, </a:t>
            </a:r>
            <a:r>
              <a:rPr kumimoji="0" lang="en-GB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the most efficient procedure would be to do nothing </a:t>
            </a: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as that pushes costs to </a:t>
            </a:r>
            <a:r>
              <a:rPr kumimoji="0" lang="en-GB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zero.”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1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Alan Maynard</a:t>
            </a:r>
            <a:endParaRPr kumimoji="0" lang="en-GB" sz="2800" b="0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65105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07504" y="589144"/>
            <a:ext cx="8964488" cy="1111664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GB" sz="4000" b="1" dirty="0" smtClean="0">
                <a:effectLst/>
                <a:latin typeface="Trebuchet MS" pitchFamily="34" charset="0"/>
              </a:rPr>
              <a:t>Incremental cost-effectiveness ratios</a:t>
            </a:r>
            <a:endParaRPr lang="en-GB" sz="4000" b="1" dirty="0">
              <a:effectLst/>
              <a:latin typeface="Trebuchet MS" pitchFamily="34" charset="0"/>
            </a:endParaRPr>
          </a:p>
        </p:txBody>
      </p:sp>
      <p:sp>
        <p:nvSpPr>
          <p:cNvPr id="65539" name="Rectangle 3"/>
          <p:cNvSpPr>
            <a:spLocks noGrp="1" noChangeArrowheads="1"/>
          </p:cNvSpPr>
          <p:nvPr>
            <p:ph idx="1"/>
          </p:nvPr>
        </p:nvSpPr>
        <p:spPr>
          <a:xfrm>
            <a:off x="539552" y="2060848"/>
            <a:ext cx="8064896" cy="3733800"/>
          </a:xfrm>
        </p:spPr>
        <p:txBody>
          <a:bodyPr>
            <a:normAutofit/>
          </a:bodyPr>
          <a:lstStyle/>
          <a:p>
            <a:pPr>
              <a:buNone/>
              <a:defRPr/>
            </a:pPr>
            <a:r>
              <a:rPr lang="en-GB" altLang="en-US" sz="5400" b="1" dirty="0" smtClean="0">
                <a:latin typeface="Trebuchet MS" pitchFamily="34" charset="0"/>
              </a:rPr>
              <a:t>	</a:t>
            </a:r>
            <a:endParaRPr lang="en-GB" sz="5400" dirty="0" smtClean="0"/>
          </a:p>
        </p:txBody>
      </p:sp>
      <p:pic>
        <p:nvPicPr>
          <p:cNvPr id="4" name="Picture 3" descr="SCHE logo (colour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20884" y="6162317"/>
            <a:ext cx="2081816" cy="537337"/>
          </a:xfrm>
          <a:prstGeom prst="rect">
            <a:avLst/>
          </a:prstGeom>
        </p:spPr>
      </p:pic>
      <p:grpSp>
        <p:nvGrpSpPr>
          <p:cNvPr id="6" name="Group 8"/>
          <p:cNvGrpSpPr>
            <a:grpSpLocks/>
          </p:cNvGrpSpPr>
          <p:nvPr/>
        </p:nvGrpSpPr>
        <p:grpSpPr bwMode="auto">
          <a:xfrm>
            <a:off x="431800" y="2348882"/>
            <a:ext cx="8280400" cy="923330"/>
            <a:chOff x="323528" y="2383720"/>
            <a:chExt cx="8280920" cy="997651"/>
          </a:xfrm>
        </p:grpSpPr>
        <p:sp>
          <p:nvSpPr>
            <p:cNvPr id="7" name="TextBox 2"/>
            <p:cNvSpPr txBox="1">
              <a:spLocks noChangeArrowheads="1"/>
            </p:cNvSpPr>
            <p:nvPr/>
          </p:nvSpPr>
          <p:spPr bwMode="auto">
            <a:xfrm>
              <a:off x="323528" y="2492896"/>
              <a:ext cx="1584176" cy="6983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altLang="en-US" sz="36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rebuchet MS" pitchFamily="34" charset="0"/>
                  <a:ea typeface="+mn-ea"/>
                  <a:cs typeface="+mn-cs"/>
                </a:rPr>
                <a:t>ICER = </a:t>
              </a:r>
            </a:p>
          </p:txBody>
        </p:sp>
        <p:grpSp>
          <p:nvGrpSpPr>
            <p:cNvPr id="8" name="Group 6"/>
            <p:cNvGrpSpPr>
              <a:grpSpLocks/>
            </p:cNvGrpSpPr>
            <p:nvPr/>
          </p:nvGrpSpPr>
          <p:grpSpPr bwMode="auto">
            <a:xfrm>
              <a:off x="1979712" y="2383720"/>
              <a:ext cx="6624736" cy="997651"/>
              <a:chOff x="2555776" y="2492896"/>
              <a:chExt cx="6192688" cy="997651"/>
            </a:xfrm>
          </p:grpSpPr>
          <p:sp>
            <p:nvSpPr>
              <p:cNvPr id="9" name="TextBox 3"/>
              <p:cNvSpPr txBox="1">
                <a:spLocks noChangeArrowheads="1"/>
              </p:cNvSpPr>
              <p:nvPr/>
            </p:nvSpPr>
            <p:spPr bwMode="auto">
              <a:xfrm>
                <a:off x="2555776" y="2492896"/>
                <a:ext cx="6192688" cy="99765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rebuchet MS" pitchFamily="34" charset="0"/>
                    <a:ea typeface="+mn-ea"/>
                    <a:cs typeface="+mn-cs"/>
                  </a:rPr>
                  <a:t>Total cost of new intervention – total cost of old intervention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rebuchet MS" pitchFamily="34" charset="0"/>
                  <a:ea typeface="+mn-ea"/>
                  <a:cs typeface="+mn-cs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rebuchet MS" pitchFamily="34" charset="0"/>
                    <a:ea typeface="+mn-ea"/>
                    <a:cs typeface="+mn-cs"/>
                  </a:rPr>
                  <a:t>Outcome of new intervention – outcome of old intervention</a:t>
                </a:r>
              </a:p>
            </p:txBody>
          </p:sp>
          <p:cxnSp>
            <p:nvCxnSpPr>
              <p:cNvPr id="10" name="Straight Connector 9"/>
              <p:cNvCxnSpPr/>
              <p:nvPr/>
            </p:nvCxnSpPr>
            <p:spPr>
              <a:xfrm>
                <a:off x="2628198" y="2955157"/>
                <a:ext cx="6047547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1" name="TextBox 7"/>
          <p:cNvSpPr txBox="1">
            <a:spLocks noChangeArrowheads="1"/>
          </p:cNvSpPr>
          <p:nvPr/>
        </p:nvSpPr>
        <p:spPr bwMode="auto">
          <a:xfrm>
            <a:off x="1043508" y="4077075"/>
            <a:ext cx="7200900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F6FC6">
                    <a:lumMod val="5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+mn-cs"/>
              </a:rPr>
              <a:t>The higher the ICER of an intervention, the less cost-effective the intervention relative to the </a:t>
            </a:r>
            <a:r>
              <a:rPr kumimoji="0" lang="en-GB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F6FC6">
                    <a:lumMod val="5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+mn-cs"/>
              </a:rPr>
              <a:t>comparator.</a:t>
            </a:r>
            <a:endParaRPr kumimoji="0" lang="en-GB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0F6FC6">
                  <a:lumMod val="50000"/>
                </a:srgbClr>
              </a:solidFill>
              <a:effectLst/>
              <a:uLnTx/>
              <a:uFillTx/>
              <a:latin typeface="Trebuchet MS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9886477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openi.nlm.nih.gov/imgs/512/52/3230107/PMC3230107_pets819201.f1_defaul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1340768"/>
            <a:ext cx="4896544" cy="5375425"/>
          </a:xfrm>
          <a:prstGeom prst="rect">
            <a:avLst/>
          </a:prstGeom>
          <a:noFill/>
        </p:spPr>
      </p:pic>
      <p:sp>
        <p:nvSpPr>
          <p:cNvPr id="15" name="Right Arrow 14"/>
          <p:cNvSpPr/>
          <p:nvPr/>
        </p:nvSpPr>
        <p:spPr>
          <a:xfrm>
            <a:off x="323528" y="2348880"/>
            <a:ext cx="1512168" cy="1224136"/>
          </a:xfrm>
          <a:prstGeom prst="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Reject</a:t>
            </a:r>
          </a:p>
        </p:txBody>
      </p:sp>
      <p:sp>
        <p:nvSpPr>
          <p:cNvPr id="16" name="Right Arrow 15"/>
          <p:cNvSpPr/>
          <p:nvPr/>
        </p:nvSpPr>
        <p:spPr>
          <a:xfrm>
            <a:off x="323528" y="4437112"/>
            <a:ext cx="1584176" cy="122413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Questionable</a:t>
            </a:r>
          </a:p>
        </p:txBody>
      </p:sp>
      <p:sp>
        <p:nvSpPr>
          <p:cNvPr id="17" name="Right Arrow 16"/>
          <p:cNvSpPr/>
          <p:nvPr/>
        </p:nvSpPr>
        <p:spPr>
          <a:xfrm flipH="1">
            <a:off x="7236296" y="2276872"/>
            <a:ext cx="1575792" cy="122413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Questionable</a:t>
            </a:r>
          </a:p>
        </p:txBody>
      </p:sp>
      <p:sp>
        <p:nvSpPr>
          <p:cNvPr id="18" name="Right Arrow 17"/>
          <p:cNvSpPr/>
          <p:nvPr/>
        </p:nvSpPr>
        <p:spPr>
          <a:xfrm flipH="1">
            <a:off x="7236296" y="4437112"/>
            <a:ext cx="1512168" cy="1224136"/>
          </a:xfrm>
          <a:prstGeom prst="rightArrow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Accept</a:t>
            </a: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02810" y="109749"/>
            <a:ext cx="8604696" cy="1111664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GB" sz="4000" b="1" dirty="0" smtClean="0">
                <a:effectLst/>
                <a:latin typeface="Trebuchet MS" pitchFamily="34" charset="0"/>
              </a:rPr>
              <a:t>How do we know whether something is cost-effective?</a:t>
            </a:r>
            <a:endParaRPr lang="en-GB" sz="4000" b="1" dirty="0">
              <a:effectLst/>
              <a:latin typeface="Trebuchet M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600588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764704"/>
            <a:ext cx="8613648" cy="2520280"/>
          </a:xfrm>
        </p:spPr>
        <p:txBody>
          <a:bodyPr>
            <a:noAutofit/>
          </a:bodyPr>
          <a:lstStyle/>
          <a:p>
            <a:r>
              <a:rPr lang="en-GB" sz="6000" dirty="0" smtClean="0">
                <a:solidFill>
                  <a:schemeClr val="tx1"/>
                </a:solidFill>
              </a:rPr>
              <a:t>Addressing Uncertainty</a:t>
            </a:r>
            <a:endParaRPr lang="en-GB" sz="3200" b="1" dirty="0">
              <a:solidFill>
                <a:schemeClr val="tx1"/>
              </a:solidFill>
              <a:effectLst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013599"/>
            <a:ext cx="9144000" cy="2871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3103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536594" y="589557"/>
            <a:ext cx="8604448" cy="1111251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GB" sz="4000" b="1" dirty="0">
                <a:latin typeface="Trebuchet MS" pitchFamily="34" charset="0"/>
              </a:rPr>
              <a:t>S</a:t>
            </a:r>
            <a:r>
              <a:rPr lang="en-GB" sz="4000" b="1" dirty="0" smtClean="0">
                <a:effectLst/>
                <a:latin typeface="Trebuchet MS" pitchFamily="34" charset="0"/>
              </a:rPr>
              <a:t>ensitivity analysis</a:t>
            </a:r>
            <a:endParaRPr lang="en-GB" sz="4000" b="1" dirty="0">
              <a:effectLst/>
              <a:latin typeface="Trebuchet MS" pitchFamily="34" charset="0"/>
            </a:endParaRPr>
          </a:p>
        </p:txBody>
      </p:sp>
      <p:sp>
        <p:nvSpPr>
          <p:cNvPr id="65539" name="Rectangle 3"/>
          <p:cNvSpPr>
            <a:spLocks noGrp="1" noChangeArrowheads="1"/>
          </p:cNvSpPr>
          <p:nvPr>
            <p:ph idx="1"/>
          </p:nvPr>
        </p:nvSpPr>
        <p:spPr>
          <a:xfrm>
            <a:off x="539552" y="2060848"/>
            <a:ext cx="8064896" cy="3733800"/>
          </a:xfrm>
        </p:spPr>
        <p:txBody>
          <a:bodyPr>
            <a:normAutofit/>
          </a:bodyPr>
          <a:lstStyle/>
          <a:p>
            <a:pPr>
              <a:buNone/>
              <a:defRPr/>
            </a:pPr>
            <a:r>
              <a:rPr lang="en-GB" altLang="en-US" sz="5400" b="1" dirty="0" smtClean="0">
                <a:latin typeface="Trebuchet MS" pitchFamily="34" charset="0"/>
              </a:rPr>
              <a:t>	</a:t>
            </a:r>
            <a:endParaRPr lang="en-GB" sz="5400" dirty="0" smtClean="0"/>
          </a:p>
        </p:txBody>
      </p:sp>
      <p:pic>
        <p:nvPicPr>
          <p:cNvPr id="4" name="Picture 3" descr="SCHE logo (colour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20884" y="6162317"/>
            <a:ext cx="2081816" cy="537337"/>
          </a:xfrm>
          <a:prstGeom prst="rect">
            <a:avLst/>
          </a:prstGeom>
        </p:spPr>
      </p:pic>
      <p:sp>
        <p:nvSpPr>
          <p:cNvPr id="6" name="Content Placeholder 2"/>
          <p:cNvSpPr txBox="1">
            <a:spLocks/>
          </p:cNvSpPr>
          <p:nvPr/>
        </p:nvSpPr>
        <p:spPr>
          <a:xfrm>
            <a:off x="457200" y="199938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76263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5663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4630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8308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10312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42316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74320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F6FC6"/>
              </a:buClr>
              <a:buSzPct val="100000"/>
              <a:buFont typeface="Wingdings" pitchFamily="2" charset="2"/>
              <a:buNone/>
              <a:tabLst/>
              <a:defRPr/>
            </a:pPr>
            <a:r>
              <a:rPr kumimoji="0" lang="en-GB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The nature and extent of the sensitivity analysis determines the quality of an economic evaluation.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F6FC6"/>
              </a:buClr>
              <a:buSzPct val="100000"/>
              <a:buFont typeface="Symbol" pitchFamily="18" charset="2"/>
              <a:buNone/>
              <a:tabLst/>
              <a:defRPr/>
            </a:pPr>
            <a:r>
              <a:rPr kumimoji="0" lang="en-GB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Main question: Do </a:t>
            </a:r>
            <a:r>
              <a:rPr kumimoji="0" lang="en-GB" alt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plausible changes in the values of the main variables affect the results of the analysis?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F6FC6"/>
              </a:buClr>
              <a:buSzPct val="100000"/>
              <a:buFont typeface="Symbol" pitchFamily="18" charset="2"/>
              <a:buChar char=""/>
              <a:tabLst/>
              <a:defRPr/>
            </a:pPr>
            <a:endParaRPr kumimoji="0" lang="en-GB" alt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576263" marR="0" lvl="1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F6FC6"/>
              </a:buClr>
              <a:buSzPct val="100000"/>
              <a:buFont typeface="Symbol" pitchFamily="18" charset="2"/>
              <a:buChar char=""/>
              <a:tabLst/>
              <a:defRPr/>
            </a:pPr>
            <a:r>
              <a:rPr kumimoji="0" lang="en-GB" alt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NO – results are robust</a:t>
            </a:r>
          </a:p>
          <a:p>
            <a:pPr marL="576263" marR="0" lvl="1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F6FC6"/>
              </a:buClr>
              <a:buSzPct val="100000"/>
              <a:buFont typeface="Symbol" pitchFamily="18" charset="2"/>
              <a:buChar char=""/>
              <a:tabLst/>
              <a:defRPr/>
            </a:pPr>
            <a:r>
              <a:rPr kumimoji="0" lang="en-GB" alt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Yes </a:t>
            </a:r>
            <a:r>
              <a:rPr kumimoji="0" lang="en-GB" alt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– results are not robust</a:t>
            </a:r>
          </a:p>
          <a:p>
            <a:pPr marL="855663" marR="0" lvl="2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F6FC6"/>
              </a:buClr>
              <a:buSzPct val="100000"/>
              <a:buFont typeface="Symbol" pitchFamily="18" charset="2"/>
              <a:buChar char=""/>
              <a:tabLst/>
              <a:defRPr/>
            </a:pPr>
            <a:r>
              <a:rPr kumimoji="0" lang="en-GB" alt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Consider how likely scenario is in practice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F6FC6"/>
              </a:buClr>
              <a:buSzPct val="100000"/>
              <a:buFont typeface="Wingdings" pitchFamily="2" charset="2"/>
              <a:buNone/>
              <a:tabLst/>
              <a:defRPr/>
            </a:pPr>
            <a:endParaRPr kumimoji="0" lang="en-GB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21816711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764704"/>
            <a:ext cx="8613648" cy="2520280"/>
          </a:xfrm>
        </p:spPr>
        <p:txBody>
          <a:bodyPr>
            <a:noAutofit/>
          </a:bodyPr>
          <a:lstStyle/>
          <a:p>
            <a:r>
              <a:rPr lang="en-GB" sz="6000" dirty="0" smtClean="0">
                <a:solidFill>
                  <a:schemeClr val="tx1"/>
                </a:solidFill>
              </a:rPr>
              <a:t>What if there is limited evidence?</a:t>
            </a:r>
            <a:endParaRPr lang="en-GB" sz="3200" b="1" dirty="0">
              <a:solidFill>
                <a:schemeClr val="tx1"/>
              </a:solidFill>
              <a:effectLst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013599"/>
            <a:ext cx="9144000" cy="2871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5900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156176" y="829877"/>
            <a:ext cx="2952328" cy="605550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8864" y="332656"/>
            <a:ext cx="8229600" cy="1143000"/>
          </a:xfrm>
        </p:spPr>
        <p:txBody>
          <a:bodyPr>
            <a:normAutofit/>
          </a:bodyPr>
          <a:lstStyle/>
          <a:p>
            <a:r>
              <a:rPr lang="en-GB" sz="4400" b="1" dirty="0" smtClean="0"/>
              <a:t>Critically Assess…</a:t>
            </a:r>
            <a:endParaRPr lang="en-GB" sz="4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689962"/>
            <a:ext cx="5760640" cy="4968552"/>
          </a:xfrm>
        </p:spPr>
        <p:txBody>
          <a:bodyPr>
            <a:noAutofit/>
          </a:bodyPr>
          <a:lstStyle/>
          <a:p>
            <a:r>
              <a:rPr lang="en-GB" sz="2800" dirty="0" smtClean="0">
                <a:latin typeface="+mj-lt"/>
              </a:rPr>
              <a:t>The quality and appropriateness of the methods and analysis undertaken</a:t>
            </a:r>
          </a:p>
          <a:p>
            <a:r>
              <a:rPr lang="en-GB" sz="2800" dirty="0">
                <a:latin typeface="+mj-lt"/>
              </a:rPr>
              <a:t>The </a:t>
            </a:r>
            <a:r>
              <a:rPr lang="en-GB" sz="2800" dirty="0" smtClean="0">
                <a:latin typeface="+mj-lt"/>
              </a:rPr>
              <a:t>quality, appropriateness and relevance of </a:t>
            </a:r>
            <a:r>
              <a:rPr lang="en-GB" sz="2800" dirty="0">
                <a:latin typeface="+mj-lt"/>
              </a:rPr>
              <a:t>the </a:t>
            </a:r>
            <a:r>
              <a:rPr lang="en-GB" sz="2800" dirty="0" smtClean="0">
                <a:latin typeface="+mj-lt"/>
              </a:rPr>
              <a:t>data </a:t>
            </a:r>
            <a:r>
              <a:rPr lang="en-GB" sz="2800" dirty="0">
                <a:latin typeface="+mj-lt"/>
              </a:rPr>
              <a:t>inputs and </a:t>
            </a:r>
            <a:r>
              <a:rPr lang="en-GB" sz="2800" dirty="0" smtClean="0">
                <a:latin typeface="+mj-lt"/>
              </a:rPr>
              <a:t>assumptions</a:t>
            </a:r>
          </a:p>
          <a:p>
            <a:r>
              <a:rPr lang="en-GB" sz="2800" dirty="0" smtClean="0">
                <a:latin typeface="+mj-lt"/>
              </a:rPr>
              <a:t>The accuracy of the findings (including appropriate account for uncertainty)</a:t>
            </a:r>
          </a:p>
          <a:p>
            <a:r>
              <a:rPr lang="en-GB" sz="2800" dirty="0" smtClean="0">
                <a:latin typeface="+mj-lt"/>
              </a:rPr>
              <a:t>The quality of reporting</a:t>
            </a:r>
          </a:p>
          <a:p>
            <a:pPr marL="0" indent="0">
              <a:buNone/>
            </a:pPr>
            <a:endParaRPr lang="en-GB" sz="28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638056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9592" y="557808"/>
            <a:ext cx="8229600" cy="1143000"/>
          </a:xfrm>
        </p:spPr>
        <p:txBody>
          <a:bodyPr>
            <a:normAutofit/>
          </a:bodyPr>
          <a:lstStyle/>
          <a:p>
            <a:r>
              <a:rPr lang="en-GB" sz="4400" b="1" dirty="0" smtClean="0"/>
              <a:t>Consequences? </a:t>
            </a:r>
            <a:endParaRPr lang="en-GB" sz="4400" b="1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389120"/>
          </a:xfrm>
        </p:spPr>
        <p:txBody>
          <a:bodyPr>
            <a:normAutofit/>
          </a:bodyPr>
          <a:lstStyle/>
          <a:p>
            <a:pPr lvl="1"/>
            <a:endParaRPr lang="en-GB" sz="3200" dirty="0" smtClean="0">
              <a:latin typeface="+mj-lt"/>
            </a:endParaRPr>
          </a:p>
          <a:p>
            <a:pPr lvl="1"/>
            <a:r>
              <a:rPr lang="en-GB" sz="3200" dirty="0" smtClean="0">
                <a:latin typeface="+mj-lt"/>
              </a:rPr>
              <a:t>The available evidence influences allocation decisions, i.e. there is a chance of </a:t>
            </a:r>
            <a:r>
              <a:rPr lang="en-GB" sz="3200" b="1" dirty="0" smtClean="0">
                <a:latin typeface="+mj-lt"/>
              </a:rPr>
              <a:t>making the wrong decision </a:t>
            </a:r>
            <a:r>
              <a:rPr lang="en-GB" sz="3200" dirty="0" smtClean="0">
                <a:latin typeface="+mj-lt"/>
              </a:rPr>
              <a:t>based on poor/misleading evidence</a:t>
            </a:r>
          </a:p>
          <a:p>
            <a:pPr lvl="2"/>
            <a:r>
              <a:rPr lang="en-GB" sz="3200" dirty="0" smtClean="0">
                <a:latin typeface="+mj-lt"/>
              </a:rPr>
              <a:t>Wasting scarce resource</a:t>
            </a:r>
          </a:p>
          <a:p>
            <a:pPr lvl="2"/>
            <a:r>
              <a:rPr lang="en-GB" sz="3200" dirty="0" smtClean="0">
                <a:latin typeface="+mj-lt"/>
              </a:rPr>
              <a:t>Reducing efficiency</a:t>
            </a:r>
          </a:p>
          <a:p>
            <a:pPr lvl="2"/>
            <a:r>
              <a:rPr lang="en-GB" sz="3200" dirty="0" smtClean="0">
                <a:latin typeface="+mj-lt"/>
              </a:rPr>
              <a:t>Potential to cause harm</a:t>
            </a:r>
            <a:endParaRPr lang="en-GB" sz="3200" dirty="0">
              <a:latin typeface="+mj-lt"/>
            </a:endParaRPr>
          </a:p>
          <a:p>
            <a:endParaRPr lang="en-GB" sz="3200" dirty="0">
              <a:latin typeface="+mj-lt"/>
            </a:endParaRPr>
          </a:p>
        </p:txBody>
      </p:sp>
      <p:pic>
        <p:nvPicPr>
          <p:cNvPr id="6" name="Picture 5" descr="SCHE logo (colour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372200" y="5949281"/>
            <a:ext cx="2320508" cy="7121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0039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9592" y="557808"/>
            <a:ext cx="8229600" cy="1143000"/>
          </a:xfrm>
        </p:spPr>
        <p:txBody>
          <a:bodyPr>
            <a:normAutofit/>
          </a:bodyPr>
          <a:lstStyle/>
          <a:p>
            <a:r>
              <a:rPr lang="en-GB" sz="4400" b="1" dirty="0" smtClean="0"/>
              <a:t>Most Likely Scenario…</a:t>
            </a:r>
            <a:endParaRPr lang="en-GB" sz="4400" b="1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828569" y="1804381"/>
            <a:ext cx="7787208" cy="3531099"/>
          </a:xfrm>
        </p:spPr>
        <p:txBody>
          <a:bodyPr>
            <a:normAutofit/>
          </a:bodyPr>
          <a:lstStyle/>
          <a:p>
            <a:pPr lvl="1"/>
            <a:endParaRPr lang="en-GB" sz="3600" dirty="0" smtClean="0">
              <a:latin typeface="+mj-lt"/>
            </a:endParaRPr>
          </a:p>
          <a:p>
            <a:pPr marL="0" indent="0">
              <a:buNone/>
            </a:pPr>
            <a:r>
              <a:rPr lang="en-GB" sz="3600" b="1" dirty="0" smtClean="0">
                <a:latin typeface="+mj-lt"/>
              </a:rPr>
              <a:t>Cost-effectiveness </a:t>
            </a:r>
            <a:endParaRPr lang="en-GB" sz="3600" dirty="0">
              <a:latin typeface="+mj-lt"/>
            </a:endParaRPr>
          </a:p>
          <a:p>
            <a:pPr marL="0" indent="0">
              <a:buNone/>
            </a:pPr>
            <a:r>
              <a:rPr lang="en-GB" sz="3600" dirty="0">
                <a:latin typeface="+mj-lt"/>
              </a:rPr>
              <a:t>No relevant cost-effectiveness analyses were identified in the </a:t>
            </a:r>
            <a:r>
              <a:rPr lang="en-GB" sz="3600" dirty="0" smtClean="0">
                <a:latin typeface="+mj-lt"/>
              </a:rPr>
              <a:t>(repeat) </a:t>
            </a:r>
            <a:r>
              <a:rPr lang="en-GB" sz="3600" dirty="0">
                <a:latin typeface="+mj-lt"/>
              </a:rPr>
              <a:t>literature search. 	</a:t>
            </a:r>
          </a:p>
          <a:p>
            <a:endParaRPr lang="en-GB" sz="3600" dirty="0">
              <a:latin typeface="+mj-lt"/>
            </a:endParaRPr>
          </a:p>
        </p:txBody>
      </p:sp>
      <p:pic>
        <p:nvPicPr>
          <p:cNvPr id="6" name="Picture 5" descr="SCHE logo (colour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372200" y="5949281"/>
            <a:ext cx="2320508" cy="7121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1950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9592" y="557808"/>
            <a:ext cx="8229600" cy="1143000"/>
          </a:xfrm>
        </p:spPr>
        <p:txBody>
          <a:bodyPr>
            <a:normAutofit/>
          </a:bodyPr>
          <a:lstStyle/>
          <a:p>
            <a:r>
              <a:rPr lang="en-GB" sz="4400" b="1" dirty="0" smtClean="0"/>
              <a:t>Most Likely Scenario…</a:t>
            </a:r>
            <a:endParaRPr lang="en-GB" sz="4400" b="1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828569" y="1804381"/>
            <a:ext cx="7787208" cy="3531099"/>
          </a:xfrm>
        </p:spPr>
        <p:txBody>
          <a:bodyPr>
            <a:normAutofit/>
          </a:bodyPr>
          <a:lstStyle/>
          <a:p>
            <a:pPr lvl="1"/>
            <a:endParaRPr lang="en-GB" sz="3600" dirty="0" smtClean="0">
              <a:latin typeface="+mj-lt"/>
            </a:endParaRPr>
          </a:p>
          <a:p>
            <a:pPr marL="0" indent="0">
              <a:buNone/>
            </a:pPr>
            <a:r>
              <a:rPr lang="en-GB" sz="3600" b="1" dirty="0" smtClean="0">
                <a:latin typeface="+mj-lt"/>
              </a:rPr>
              <a:t>Cost-effectiveness </a:t>
            </a:r>
            <a:endParaRPr lang="en-GB" sz="3600" dirty="0">
              <a:latin typeface="+mj-lt"/>
            </a:endParaRPr>
          </a:p>
          <a:p>
            <a:pPr marL="0" indent="0">
              <a:buNone/>
            </a:pPr>
            <a:r>
              <a:rPr lang="en-GB" sz="3600" dirty="0">
                <a:latin typeface="+mj-lt"/>
              </a:rPr>
              <a:t>No relevant cost-effectiveness analyses were identified in the </a:t>
            </a:r>
            <a:r>
              <a:rPr lang="en-GB" sz="3600" dirty="0" smtClean="0">
                <a:latin typeface="+mj-lt"/>
              </a:rPr>
              <a:t>(repeat) </a:t>
            </a:r>
            <a:r>
              <a:rPr lang="en-GB" sz="3600" dirty="0">
                <a:latin typeface="+mj-lt"/>
              </a:rPr>
              <a:t>literature search. 	</a:t>
            </a:r>
          </a:p>
          <a:p>
            <a:endParaRPr lang="en-GB" sz="3600" dirty="0">
              <a:latin typeface="+mj-lt"/>
            </a:endParaRPr>
          </a:p>
        </p:txBody>
      </p:sp>
      <p:pic>
        <p:nvPicPr>
          <p:cNvPr id="6" name="Picture 5" descr="SCHE logo (colour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372200" y="5949281"/>
            <a:ext cx="2320508" cy="71217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97915" y="-408375"/>
            <a:ext cx="9644850" cy="629427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-115409" y="5885895"/>
            <a:ext cx="9392574" cy="972105"/>
          </a:xfrm>
          <a:prstGeom prst="rect">
            <a:avLst/>
          </a:prstGeom>
          <a:solidFill>
            <a:srgbClr val="FE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541538" y="5885895"/>
            <a:ext cx="807423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dirty="0" smtClean="0">
                <a:solidFill>
                  <a:schemeClr val="bg1"/>
                </a:solidFill>
                <a:latin typeface="+mj-lt"/>
              </a:rPr>
              <a:t>Don’t just think budget, think value.</a:t>
            </a:r>
            <a:endParaRPr lang="en-GB" sz="4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41538" y="4216893"/>
            <a:ext cx="21572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  <a:latin typeface="+mj-lt"/>
              </a:rPr>
              <a:t>High cost + little benefit = low value</a:t>
            </a:r>
            <a:endParaRPr lang="en-GB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615344" y="4216893"/>
            <a:ext cx="21572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  <a:latin typeface="+mj-lt"/>
              </a:rPr>
              <a:t>Low cost + big benefit = high value</a:t>
            </a:r>
            <a:endParaRPr lang="en-GB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41538" y="4960657"/>
            <a:ext cx="21572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  <a:latin typeface="+mj-lt"/>
              </a:rPr>
              <a:t>Low cost + little benefit = low value</a:t>
            </a:r>
            <a:endParaRPr lang="en-GB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615344" y="4960657"/>
            <a:ext cx="21572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  <a:latin typeface="+mj-lt"/>
              </a:rPr>
              <a:t>High cost + big benefit = high value</a:t>
            </a:r>
            <a:endParaRPr lang="en-GB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931962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764704"/>
            <a:ext cx="8613648" cy="2520280"/>
          </a:xfrm>
        </p:spPr>
        <p:txBody>
          <a:bodyPr>
            <a:noAutofit/>
          </a:bodyPr>
          <a:lstStyle/>
          <a:p>
            <a:r>
              <a:rPr lang="en-GB" sz="6000" dirty="0" smtClean="0">
                <a:solidFill>
                  <a:schemeClr val="tx1"/>
                </a:solidFill>
              </a:rPr>
              <a:t>Any Questions?</a:t>
            </a:r>
            <a:endParaRPr lang="en-GB" sz="3200" b="1" dirty="0">
              <a:solidFill>
                <a:schemeClr val="tx1"/>
              </a:solidFill>
              <a:effectLst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013599"/>
            <a:ext cx="9144000" cy="2871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9132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85800"/>
            <a:ext cx="8229600" cy="1143000"/>
          </a:xfrm>
        </p:spPr>
        <p:txBody>
          <a:bodyPr lIns="92075" tIns="46038" rIns="92075" bIns="46038"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GB" b="1" dirty="0" smtClean="0">
                <a:solidFill>
                  <a:schemeClr val="accent1">
                    <a:lumMod val="75000"/>
                  </a:schemeClr>
                </a:solidFill>
                <a:latin typeface="Arial Unicode MS" pitchFamily="34" charset="-128"/>
              </a:rPr>
              <a:t>What </a:t>
            </a:r>
            <a:r>
              <a:rPr lang="en-GB" b="1" dirty="0" smtClean="0">
                <a:solidFill>
                  <a:schemeClr val="accent1">
                    <a:lumMod val="75000"/>
                  </a:schemeClr>
                </a:solidFill>
              </a:rPr>
              <a:t>is</a:t>
            </a:r>
            <a:r>
              <a:rPr lang="en-GB" b="1" dirty="0" smtClean="0">
                <a:solidFill>
                  <a:schemeClr val="accent1">
                    <a:lumMod val="75000"/>
                  </a:schemeClr>
                </a:solidFill>
                <a:latin typeface="Arial Unicode MS" pitchFamily="34" charset="-128"/>
              </a:rPr>
              <a:t> </a:t>
            </a:r>
            <a:r>
              <a:rPr lang="en-GB" b="1" dirty="0">
                <a:solidFill>
                  <a:schemeClr val="accent1">
                    <a:lumMod val="75000"/>
                  </a:schemeClr>
                </a:solidFill>
                <a:latin typeface="Arial Unicode MS" pitchFamily="34" charset="-128"/>
              </a:rPr>
              <a:t>H</a:t>
            </a:r>
            <a:r>
              <a:rPr lang="en-GB" b="1" dirty="0" smtClean="0">
                <a:solidFill>
                  <a:schemeClr val="accent1">
                    <a:lumMod val="75000"/>
                  </a:schemeClr>
                </a:solidFill>
                <a:latin typeface="Arial Unicode MS" pitchFamily="34" charset="-128"/>
              </a:rPr>
              <a:t>ealth </a:t>
            </a:r>
            <a:r>
              <a:rPr lang="en-GB" b="1" dirty="0">
                <a:solidFill>
                  <a:schemeClr val="accent1">
                    <a:lumMod val="75000"/>
                  </a:schemeClr>
                </a:solidFill>
                <a:latin typeface="Arial Unicode MS" pitchFamily="34" charset="-128"/>
              </a:rPr>
              <a:t>E</a:t>
            </a:r>
            <a:r>
              <a:rPr lang="en-GB" b="1" dirty="0" smtClean="0">
                <a:solidFill>
                  <a:schemeClr val="accent1">
                    <a:lumMod val="75000"/>
                  </a:schemeClr>
                </a:solidFill>
                <a:latin typeface="Arial Unicode MS" pitchFamily="34" charset="-128"/>
              </a:rPr>
              <a:t>conomics?</a:t>
            </a:r>
            <a:endParaRPr lang="en-GB" b="1" dirty="0" smtClean="0">
              <a:solidFill>
                <a:schemeClr val="accent1">
                  <a:lumMod val="75000"/>
                </a:schemeClr>
              </a:solidFill>
              <a:latin typeface="Verdana" pitchFamily="34" charset="0"/>
            </a:endParaRPr>
          </a:p>
        </p:txBody>
      </p:sp>
      <p:sp>
        <p:nvSpPr>
          <p:cNvPr id="23556" name="Rectangle 4"/>
          <p:cNvSpPr>
            <a:spLocks noGrp="1" noChangeArrowheads="1"/>
          </p:cNvSpPr>
          <p:nvPr>
            <p:ph sz="half" idx="2"/>
          </p:nvPr>
        </p:nvSpPr>
        <p:spPr>
          <a:xfrm>
            <a:off x="611560" y="2132860"/>
            <a:ext cx="7704856" cy="3381425"/>
          </a:xfrm>
        </p:spPr>
        <p:txBody>
          <a:bodyPr rtlCol="0">
            <a:normAutofit/>
          </a:bodyPr>
          <a:lstStyle/>
          <a:p>
            <a:pPr marL="320040" indent="-320040" fontAlgn="auto"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r>
              <a:rPr lang="en-GB" sz="4000" b="1" dirty="0" smtClean="0">
                <a:latin typeface="+mj-lt"/>
              </a:rPr>
              <a:t>   </a:t>
            </a:r>
            <a:r>
              <a:rPr lang="en-GB" sz="4000" dirty="0" smtClean="0">
                <a:latin typeface="+mj-lt"/>
              </a:rPr>
              <a:t>The study of attempts to allocate limited </a:t>
            </a:r>
            <a:r>
              <a:rPr lang="en-GB" sz="4000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healthcare</a:t>
            </a:r>
            <a:r>
              <a:rPr lang="en-GB" sz="4000" dirty="0" smtClean="0">
                <a:solidFill>
                  <a:schemeClr val="accent5">
                    <a:lumMod val="75000"/>
                  </a:schemeClr>
                </a:solidFill>
                <a:latin typeface="+mj-lt"/>
              </a:rPr>
              <a:t> </a:t>
            </a:r>
            <a:r>
              <a:rPr lang="en-GB" sz="4000" dirty="0" smtClean="0">
                <a:latin typeface="+mj-lt"/>
              </a:rPr>
              <a:t>resources among unlimited wants and needs to achieve the maximum </a:t>
            </a:r>
            <a:r>
              <a:rPr lang="en-GB" sz="4000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health</a:t>
            </a:r>
            <a:r>
              <a:rPr lang="en-GB" sz="4000" dirty="0" smtClean="0">
                <a:solidFill>
                  <a:schemeClr val="accent5">
                    <a:lumMod val="75000"/>
                  </a:schemeClr>
                </a:solidFill>
                <a:latin typeface="+mj-lt"/>
              </a:rPr>
              <a:t> </a:t>
            </a:r>
            <a:r>
              <a:rPr lang="en-GB" sz="4000" dirty="0" smtClean="0">
                <a:latin typeface="+mj-lt"/>
              </a:rPr>
              <a:t>benefit for society.</a:t>
            </a:r>
          </a:p>
          <a:p>
            <a:pPr marL="320040" indent="-320040" fontAlgn="auto">
              <a:spcAft>
                <a:spcPts val="0"/>
              </a:spcAft>
              <a:buClr>
                <a:schemeClr val="accent3"/>
              </a:buClr>
              <a:buFont typeface="Wingdings"/>
              <a:buChar char=""/>
              <a:defRPr/>
            </a:pPr>
            <a:endParaRPr lang="en-GB" sz="4000" dirty="0" smtClean="0">
              <a:latin typeface="+mj-lt"/>
            </a:endParaRPr>
          </a:p>
        </p:txBody>
      </p:sp>
      <p:sp>
        <p:nvSpPr>
          <p:cNvPr id="43014" name="Rectangle 6"/>
          <p:cNvSpPr>
            <a:spLocks noChangeArrowheads="1"/>
          </p:cNvSpPr>
          <p:nvPr/>
        </p:nvSpPr>
        <p:spPr bwMode="auto">
          <a:xfrm>
            <a:off x="467550" y="1916113"/>
            <a:ext cx="8209037" cy="374491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Char char=""/>
              <a:defRPr sz="2600">
                <a:solidFill>
                  <a:schemeClr val="tx1"/>
                </a:solidFill>
                <a:latin typeface="Constantia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itchFamily="18" charset="2"/>
              <a:buChar char=""/>
              <a:defRPr sz="2400">
                <a:solidFill>
                  <a:schemeClr val="tx1"/>
                </a:solidFill>
                <a:latin typeface="Constantia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itchFamily="18" charset="2"/>
              <a:buChar char=""/>
              <a:defRPr sz="2100">
                <a:solidFill>
                  <a:schemeClr val="tx1"/>
                </a:solidFill>
                <a:latin typeface="Constantia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Constantia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Constantia" pitchFamily="18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Constantia" pitchFamily="18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Constantia" pitchFamily="18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Constantia" pitchFamily="18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Constantia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  <p:pic>
        <p:nvPicPr>
          <p:cNvPr id="43015" name="Picture 6" descr="SCHE logo (colour)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30" y="5928744"/>
            <a:ext cx="2320925" cy="71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97141462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5569" y="2550368"/>
            <a:ext cx="7453312" cy="419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4" name="Rectangle 7"/>
          <p:cNvSpPr>
            <a:spLocks noGrp="1" noChangeArrowheads="1"/>
          </p:cNvSpPr>
          <p:nvPr>
            <p:ph type="title"/>
          </p:nvPr>
        </p:nvSpPr>
        <p:spPr>
          <a:xfrm>
            <a:off x="457200" y="269776"/>
            <a:ext cx="8229600" cy="1143000"/>
          </a:xfrm>
        </p:spPr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GB" altLang="en-US" b="1" dirty="0" smtClean="0">
                <a:solidFill>
                  <a:schemeClr val="accent1">
                    <a:lumMod val="75000"/>
                  </a:schemeClr>
                </a:solidFill>
              </a:rPr>
              <a:t>The root of all choice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>
          <a:xfrm>
            <a:off x="611565" y="1587503"/>
            <a:ext cx="8287965" cy="833439"/>
          </a:xfrm>
        </p:spPr>
        <p:txBody>
          <a:bodyPr>
            <a:normAutofit fontScale="92500" lnSpcReduction="20000"/>
          </a:bodyPr>
          <a:lstStyle/>
          <a:p>
            <a:pPr marL="0" indent="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GB" altLang="en-US" sz="3200" b="1" dirty="0" smtClean="0">
                <a:latin typeface="+mj-lt"/>
              </a:rPr>
              <a:t>Choices, decisions and prioritisation need to be made because resources are scarce.</a:t>
            </a:r>
          </a:p>
          <a:p>
            <a:pPr marL="274320" indent="-274320" fontAlgn="auto">
              <a:spcAft>
                <a:spcPts val="0"/>
              </a:spcAft>
              <a:buClr>
                <a:srgbClr val="000099"/>
              </a:buClr>
              <a:buFont typeface="Wingdings" pitchFamily="2" charset="2"/>
              <a:buNone/>
              <a:defRPr/>
            </a:pPr>
            <a:endParaRPr lang="en-GB" altLang="en-US" sz="3200" b="1" dirty="0" smtClean="0">
              <a:latin typeface="+mj-lt"/>
            </a:endParaRPr>
          </a:p>
        </p:txBody>
      </p:sp>
      <p:pic>
        <p:nvPicPr>
          <p:cNvPr id="39941" name="Picture 6" descr="SCHE logo (colour)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31" y="5949951"/>
            <a:ext cx="2320925" cy="71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11560" y="2710482"/>
            <a:ext cx="3172164" cy="40134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19088" indent="-319088" fontAlgn="auto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GB" altLang="en-US" sz="2800" dirty="0">
                <a:latin typeface="+mj-lt"/>
              </a:rPr>
              <a:t>Resources (human, financial, capital, environmental) are </a:t>
            </a:r>
            <a:r>
              <a:rPr lang="en-GB" altLang="en-US" sz="2800" b="1" dirty="0" smtClean="0">
                <a:latin typeface="+mj-lt"/>
              </a:rPr>
              <a:t>LIMITED</a:t>
            </a:r>
          </a:p>
          <a:p>
            <a:pPr marL="319088" indent="-319088" fontAlgn="auto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n-GB" altLang="en-US" sz="2800" b="1" dirty="0">
              <a:latin typeface="+mj-lt"/>
            </a:endParaRPr>
          </a:p>
          <a:p>
            <a:pPr marL="319088" indent="-319088" fontAlgn="auto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GB" altLang="en-US" sz="2800" dirty="0" smtClean="0">
                <a:latin typeface="+mj-lt"/>
              </a:rPr>
              <a:t>Wants, needs </a:t>
            </a:r>
            <a:r>
              <a:rPr lang="en-GB" altLang="en-US" sz="2800" dirty="0">
                <a:latin typeface="+mj-lt"/>
              </a:rPr>
              <a:t>and desires are </a:t>
            </a:r>
            <a:r>
              <a:rPr lang="en-GB" altLang="en-US" sz="2800" b="1" dirty="0">
                <a:latin typeface="+mj-lt"/>
              </a:rPr>
              <a:t>UNLIMITED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139280455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712846" y="515837"/>
            <a:ext cx="8035618" cy="896939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chemeClr val="accent1">
                    <a:lumMod val="75000"/>
                  </a:schemeClr>
                </a:solidFill>
              </a:rPr>
              <a:t>The reasons for increasing unmet need…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1700808"/>
            <a:ext cx="7342188" cy="4824536"/>
          </a:xfrm>
        </p:spPr>
        <p:txBody>
          <a:bodyPr>
            <a:noAutofit/>
          </a:bodyPr>
          <a:lstStyle/>
          <a:p>
            <a:pPr>
              <a:spcBef>
                <a:spcPct val="0"/>
              </a:spcBef>
              <a:spcAft>
                <a:spcPts val="1800"/>
              </a:spcAft>
            </a:pPr>
            <a:r>
              <a:rPr lang="en-US" sz="2800" dirty="0" smtClean="0">
                <a:latin typeface="+mj-lt"/>
              </a:rPr>
              <a:t>Higher demand of an aging population with increasing life expectancy</a:t>
            </a:r>
          </a:p>
          <a:p>
            <a:pPr>
              <a:spcBef>
                <a:spcPct val="0"/>
              </a:spcBef>
              <a:spcAft>
                <a:spcPts val="1800"/>
              </a:spcAft>
            </a:pPr>
            <a:r>
              <a:rPr lang="en-US" sz="2800" dirty="0">
                <a:latin typeface="+mj-lt"/>
              </a:rPr>
              <a:t>Decreasing health of the population (e.g. obesity, low activity levels, stress)</a:t>
            </a:r>
          </a:p>
          <a:p>
            <a:pPr>
              <a:spcBef>
                <a:spcPct val="0"/>
              </a:spcBef>
              <a:spcAft>
                <a:spcPts val="1800"/>
              </a:spcAft>
            </a:pPr>
            <a:r>
              <a:rPr lang="en-US" sz="2800" dirty="0" smtClean="0">
                <a:latin typeface="+mj-lt"/>
              </a:rPr>
              <a:t>Staffing levels</a:t>
            </a:r>
          </a:p>
          <a:p>
            <a:pPr>
              <a:spcBef>
                <a:spcPct val="0"/>
              </a:spcBef>
              <a:spcAft>
                <a:spcPts val="1800"/>
              </a:spcAft>
            </a:pPr>
            <a:r>
              <a:rPr lang="en-US" sz="2800" dirty="0" smtClean="0">
                <a:latin typeface="+mj-lt"/>
              </a:rPr>
              <a:t>Changes in NHS budgets</a:t>
            </a:r>
          </a:p>
          <a:p>
            <a:pPr>
              <a:spcBef>
                <a:spcPct val="0"/>
              </a:spcBef>
              <a:spcAft>
                <a:spcPts val="1800"/>
              </a:spcAft>
            </a:pPr>
            <a:r>
              <a:rPr lang="en-US" sz="2800" dirty="0" smtClean="0">
                <a:latin typeface="+mj-lt"/>
              </a:rPr>
              <a:t>Expensive technologies</a:t>
            </a:r>
          </a:p>
          <a:p>
            <a:pPr>
              <a:spcBef>
                <a:spcPct val="0"/>
              </a:spcBef>
              <a:spcAft>
                <a:spcPts val="1800"/>
              </a:spcAft>
            </a:pPr>
            <a:r>
              <a:rPr lang="en-US" sz="2800" dirty="0" smtClean="0">
                <a:latin typeface="+mj-lt"/>
              </a:rPr>
              <a:t>Increasing expectations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3997408"/>
            <a:ext cx="3901440" cy="259994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816106">
            <a:off x="0" y="971550"/>
            <a:ext cx="9144000" cy="4914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46020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997060" y="510301"/>
            <a:ext cx="8648700" cy="990600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GB" altLang="en-US" b="1" dirty="0" smtClean="0">
                <a:solidFill>
                  <a:schemeClr val="accent1">
                    <a:lumMod val="75000"/>
                  </a:schemeClr>
                </a:solidFill>
              </a:rPr>
              <a:t>Opportunity cost</a:t>
            </a:r>
          </a:p>
        </p:txBody>
      </p:sp>
      <p:pic>
        <p:nvPicPr>
          <p:cNvPr id="47107" name="Picture 3" descr="SCHE logo (colour)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31" y="5949951"/>
            <a:ext cx="2320925" cy="71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Content Placeholder 1"/>
          <p:cNvSpPr>
            <a:spLocks noGrp="1"/>
          </p:cNvSpPr>
          <p:nvPr>
            <p:ph idx="1"/>
          </p:nvPr>
        </p:nvSpPr>
        <p:spPr>
          <a:xfrm>
            <a:off x="363215" y="1891152"/>
            <a:ext cx="8224837" cy="4241800"/>
          </a:xfrm>
        </p:spPr>
        <p:txBody>
          <a:bodyPr rtlCol="0">
            <a:noAutofit/>
          </a:bodyPr>
          <a:lstStyle/>
          <a:p>
            <a:pPr lvl="2" indent="-246888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GB" sz="3200" dirty="0" smtClean="0">
                <a:latin typeface="+mj-lt"/>
              </a:rPr>
              <a:t>When </a:t>
            </a:r>
            <a:r>
              <a:rPr lang="en-GB" sz="3200" dirty="0" smtClean="0">
                <a:latin typeface="+mj-lt"/>
              </a:rPr>
              <a:t>resources are limited it is necessary </a:t>
            </a:r>
            <a:r>
              <a:rPr lang="en-GB" sz="3200" b="1" dirty="0" smtClean="0">
                <a:latin typeface="+mj-lt"/>
              </a:rPr>
              <a:t>to give up one thing in order to be able to acquire another thing</a:t>
            </a:r>
            <a:r>
              <a:rPr lang="en-GB" sz="3200" dirty="0" smtClean="0">
                <a:latin typeface="+mj-lt"/>
              </a:rPr>
              <a:t>.</a:t>
            </a:r>
          </a:p>
          <a:p>
            <a:pPr lvl="2" indent="-246888" fontAlgn="auto">
              <a:spcAft>
                <a:spcPts val="0"/>
              </a:spcAft>
              <a:buFont typeface="Wingdings 2"/>
              <a:buChar char=""/>
              <a:defRPr/>
            </a:pPr>
            <a:endParaRPr lang="en-GB" sz="3200" dirty="0">
              <a:latin typeface="+mj-lt"/>
            </a:endParaRPr>
          </a:p>
          <a:p>
            <a:pPr lvl="2" indent="-246888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GB" sz="3200" dirty="0" smtClean="0">
                <a:latin typeface="+mj-lt"/>
              </a:rPr>
              <a:t>Every action and every resource use has an opportunity cost – which does not necessarily mean monetary </a:t>
            </a:r>
            <a:r>
              <a:rPr lang="en-GB" sz="3200" dirty="0" smtClean="0">
                <a:latin typeface="+mj-lt"/>
              </a:rPr>
              <a:t>implications.</a:t>
            </a:r>
            <a:endParaRPr lang="en-GB" sz="3200" dirty="0" smtClean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640352019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5580112" y="908724"/>
            <a:ext cx="2880320" cy="5695377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79512" y="908724"/>
            <a:ext cx="4752528" cy="5695377"/>
          </a:xfrm>
          <a:prstGeom prst="rect">
            <a:avLst/>
          </a:prstGeom>
          <a:noFill/>
          <a:ln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123445"/>
            <a:ext cx="8640960" cy="713271"/>
          </a:xfrm>
        </p:spPr>
        <p:txBody>
          <a:bodyPr>
            <a:normAutofit fontScale="90000"/>
          </a:bodyPr>
          <a:lstStyle/>
          <a:p>
            <a:pPr algn="ctr"/>
            <a:r>
              <a:rPr lang="en-GB" sz="3600" b="1" dirty="0" smtClean="0">
                <a:solidFill>
                  <a:schemeClr val="accent1">
                    <a:lumMod val="75000"/>
                  </a:schemeClr>
                </a:solidFill>
              </a:rPr>
              <a:t>The opportunity cost of IVF</a:t>
            </a:r>
            <a:br>
              <a:rPr lang="en-GB" sz="3600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GB" sz="1600" b="1" dirty="0" smtClean="0">
                <a:solidFill>
                  <a:schemeClr val="accent1">
                    <a:lumMod val="75000"/>
                  </a:schemeClr>
                </a:solidFill>
              </a:rPr>
              <a:t>(from </a:t>
            </a:r>
            <a:r>
              <a:rPr lang="en-GB" sz="1600" b="1" dirty="0">
                <a:solidFill>
                  <a:schemeClr val="accent1">
                    <a:lumMod val="75000"/>
                  </a:schemeClr>
                </a:solidFill>
              </a:rPr>
              <a:t>Morris, Devlin and Parker, </a:t>
            </a:r>
            <a:r>
              <a:rPr lang="en-GB" sz="1600" b="1" dirty="0" smtClean="0">
                <a:solidFill>
                  <a:schemeClr val="accent1">
                    <a:lumMod val="75000"/>
                  </a:schemeClr>
                </a:solidFill>
              </a:rPr>
              <a:t>2007) </a:t>
            </a:r>
            <a:endParaRPr lang="en-GB" sz="1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1032" name="Picture 8" descr="cochlear implant photo: cochlear implant wow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365" y="1484784"/>
            <a:ext cx="2003895" cy="1152128"/>
          </a:xfrm>
          <a:prstGeom prst="rect">
            <a:avLst/>
          </a:prstGeom>
          <a:noFill/>
          <a:ln w="28575">
            <a:solidFill>
              <a:schemeClr val="tx2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://media5.picsearch.com/is?M78ByUO9wRq7BHI0T2tuDeQiGgdOt4dyEuHos5TJWeI&amp;height=25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2678" y="2787453"/>
            <a:ext cx="1549318" cy="1239455"/>
          </a:xfrm>
          <a:prstGeom prst="rect">
            <a:avLst/>
          </a:prstGeom>
          <a:noFill/>
          <a:ln w="28575">
            <a:solidFill>
              <a:schemeClr val="tx2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http://www.huntingtoneyecare.com/files/2012/03/cataract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820" y="4007847"/>
            <a:ext cx="1156060" cy="1152128"/>
          </a:xfrm>
          <a:prstGeom prst="rect">
            <a:avLst/>
          </a:prstGeom>
          <a:noFill/>
          <a:ln w="28575">
            <a:solidFill>
              <a:schemeClr val="tx2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4" name="Picture 20" descr="http://media1.picsearch.com/is?nvKoAx44crejz3F0hqD_bSn_x3NJ2Gt0trzUztt3TtM&amp;height=25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3" y="5085998"/>
            <a:ext cx="1944216" cy="1453887"/>
          </a:xfrm>
          <a:prstGeom prst="rect">
            <a:avLst/>
          </a:prstGeom>
          <a:noFill/>
          <a:ln w="28575">
            <a:solidFill>
              <a:schemeClr val="tx2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809814" y="1737686"/>
            <a:ext cx="1978210" cy="64633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One-third of a cochlear implant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6" name="Straight Arrow Connector 5"/>
          <p:cNvCxnSpPr>
            <a:stCxn id="4" idx="1"/>
          </p:cNvCxnSpPr>
          <p:nvPr/>
        </p:nvCxnSpPr>
        <p:spPr>
          <a:xfrm flipH="1">
            <a:off x="2407246" y="2060852"/>
            <a:ext cx="402568" cy="2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458821" y="3091953"/>
            <a:ext cx="2070580" cy="64633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One heart bypass operation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8" name="Straight Arrow Connector 7"/>
          <p:cNvCxnSpPr>
            <a:stCxn id="18" idx="3"/>
          </p:cNvCxnSpPr>
          <p:nvPr/>
        </p:nvCxnSpPr>
        <p:spPr>
          <a:xfrm flipV="1">
            <a:off x="2529401" y="3415118"/>
            <a:ext cx="496534" cy="1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2130490" y="4260749"/>
            <a:ext cx="1784389" cy="64633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11 cataract removals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11" name="Straight Arrow Connector 10"/>
          <p:cNvCxnSpPr>
            <a:stCxn id="21" idx="1"/>
            <a:endCxn id="1038" idx="3"/>
          </p:cNvCxnSpPr>
          <p:nvPr/>
        </p:nvCxnSpPr>
        <p:spPr>
          <a:xfrm flipH="1" flipV="1">
            <a:off x="1614880" y="4583911"/>
            <a:ext cx="515610" cy="4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432313" y="5489777"/>
            <a:ext cx="1784389" cy="64633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150 MMR vaccinations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13" name="Straight Arrow Connector 12"/>
          <p:cNvCxnSpPr>
            <a:stCxn id="24" idx="3"/>
          </p:cNvCxnSpPr>
          <p:nvPr/>
        </p:nvCxnSpPr>
        <p:spPr>
          <a:xfrm flipV="1">
            <a:off x="2216702" y="5812942"/>
            <a:ext cx="401117" cy="1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46" name="Picture 22" descr="http://www.canadianpodcastbuffet.ca/wp-content/uploads/2014/05/teacher-assistant-certification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7312" y="1390109"/>
            <a:ext cx="2015773" cy="1341475"/>
          </a:xfrm>
          <a:prstGeom prst="rect">
            <a:avLst/>
          </a:prstGeom>
          <a:noFill/>
          <a:ln w="28575">
            <a:solidFill>
              <a:schemeClr val="tx2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0" name="Picture 26" descr="http://www.expressandstar.com/wpmvc/wp/wp-content/uploads/2010/06/School-meals.thumb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7644" y="4047371"/>
            <a:ext cx="2116331" cy="1410887"/>
          </a:xfrm>
          <a:prstGeom prst="rect">
            <a:avLst/>
          </a:prstGeom>
          <a:noFill/>
          <a:ln w="28575">
            <a:solidFill>
              <a:schemeClr val="tx2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TextBox 29"/>
          <p:cNvSpPr txBox="1"/>
          <p:nvPr/>
        </p:nvSpPr>
        <p:spPr>
          <a:xfrm>
            <a:off x="6128529" y="5812941"/>
            <a:ext cx="1854550" cy="64633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t>2000 school dinners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886430" y="3084015"/>
            <a:ext cx="2214786" cy="64633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Half a junior teaching assistant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15" name="Straight Arrow Connector 14"/>
          <p:cNvCxnSpPr>
            <a:stCxn id="31" idx="0"/>
          </p:cNvCxnSpPr>
          <p:nvPr/>
        </p:nvCxnSpPr>
        <p:spPr>
          <a:xfrm flipV="1">
            <a:off x="6993823" y="2716901"/>
            <a:ext cx="0" cy="367114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827584" y="980728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461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In the NHS sector</a:t>
            </a:r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srgbClr val="04617B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23" name="Straight Arrow Connector 22"/>
          <p:cNvCxnSpPr>
            <a:stCxn id="30" idx="0"/>
            <a:endCxn id="1050" idx="2"/>
          </p:cNvCxnSpPr>
          <p:nvPr/>
        </p:nvCxnSpPr>
        <p:spPr>
          <a:xfrm flipV="1">
            <a:off x="7055804" y="5458258"/>
            <a:ext cx="6" cy="354683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5652120" y="980728"/>
            <a:ext cx="2736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A5C249">
                    <a:lumMod val="75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Outside the NHS sector</a:t>
            </a:r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srgbClr val="A5C249">
                  <a:lumMod val="75000"/>
                </a:srgb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6850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5"/>
          <p:cNvSpPr txBox="1">
            <a:spLocks noGrp="1"/>
          </p:cNvSpPr>
          <p:nvPr>
            <p:ph type="title"/>
          </p:nvPr>
        </p:nvSpPr>
        <p:spPr>
          <a:xfrm>
            <a:off x="457200" y="346428"/>
            <a:ext cx="8229600" cy="922337"/>
          </a:xfrm>
        </p:spPr>
        <p:txBody>
          <a:bodyPr/>
          <a:lstStyle/>
          <a:p>
            <a:pPr eaLnBrk="1" hangingPunct="1">
              <a:defRPr/>
            </a:pPr>
            <a:r>
              <a:rPr lang="en-GB" sz="4800" b="1" dirty="0" smtClean="0">
                <a:solidFill>
                  <a:srgbClr val="2A467E"/>
                </a:solidFill>
                <a:latin typeface="Calibri" pitchFamily="34" charset="0"/>
                <a:ea typeface="+mn-ea"/>
                <a:cs typeface="Calibri" pitchFamily="34" charset="0"/>
              </a:rPr>
              <a:t>Addressing the 3 E’s</a:t>
            </a:r>
            <a:endParaRPr lang="en-GB" sz="4800" b="1" dirty="0">
              <a:solidFill>
                <a:srgbClr val="2A467E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9458" name="Content Placeholder 2"/>
          <p:cNvSpPr>
            <a:spLocks noGrp="1"/>
          </p:cNvSpPr>
          <p:nvPr>
            <p:ph idx="1"/>
          </p:nvPr>
        </p:nvSpPr>
        <p:spPr bwMode="auto">
          <a:xfrm>
            <a:off x="323528" y="1556792"/>
            <a:ext cx="8424936" cy="5328592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GB" sz="3000" dirty="0" smtClean="0">
                <a:latin typeface="+mj-lt"/>
              </a:rPr>
              <a:t>Good health is a necessary condition for a happy life.</a:t>
            </a:r>
          </a:p>
          <a:p>
            <a:pPr marL="0" indent="0">
              <a:spcBef>
                <a:spcPts val="0"/>
              </a:spcBef>
              <a:buNone/>
            </a:pPr>
            <a:endParaRPr lang="en-GB" sz="3000" dirty="0">
              <a:latin typeface="+mj-lt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GB" sz="3000" dirty="0" smtClean="0">
                <a:latin typeface="+mj-lt"/>
              </a:rPr>
              <a:t>Good healthcare, </a:t>
            </a:r>
            <a:r>
              <a:rPr lang="en-GB" sz="3000" b="1" dirty="0" smtClean="0">
                <a:latin typeface="+mj-lt"/>
              </a:rPr>
              <a:t>accessed and used fairly </a:t>
            </a:r>
            <a:r>
              <a:rPr lang="en-GB" sz="3000" dirty="0" smtClean="0">
                <a:latin typeface="+mj-lt"/>
              </a:rPr>
              <a:t>(</a:t>
            </a:r>
            <a:r>
              <a:rPr lang="en-GB" sz="3000" u="sng" dirty="0" smtClean="0">
                <a:latin typeface="+mj-lt"/>
              </a:rPr>
              <a:t>equity</a:t>
            </a:r>
            <a:r>
              <a:rPr lang="en-GB" sz="3000" dirty="0" smtClean="0">
                <a:latin typeface="+mj-lt"/>
              </a:rPr>
              <a:t>) and </a:t>
            </a:r>
            <a:r>
              <a:rPr lang="en-GB" sz="3000" b="1" dirty="0" smtClean="0">
                <a:latin typeface="+mj-lt"/>
              </a:rPr>
              <a:t>equally according to equal needs </a:t>
            </a:r>
            <a:r>
              <a:rPr lang="en-GB" sz="3000" dirty="0" smtClean="0">
                <a:latin typeface="+mj-lt"/>
              </a:rPr>
              <a:t>(</a:t>
            </a:r>
            <a:r>
              <a:rPr lang="en-GB" sz="3000" u="sng" dirty="0" smtClean="0">
                <a:latin typeface="+mj-lt"/>
              </a:rPr>
              <a:t>equality</a:t>
            </a:r>
            <a:r>
              <a:rPr lang="en-GB" sz="3000" dirty="0" smtClean="0">
                <a:latin typeface="+mj-lt"/>
              </a:rPr>
              <a:t>)  is often a necessary condition for good (or better) health.</a:t>
            </a:r>
          </a:p>
          <a:p>
            <a:pPr marL="0" indent="0">
              <a:spcBef>
                <a:spcPts val="0"/>
              </a:spcBef>
              <a:buNone/>
            </a:pPr>
            <a:endParaRPr lang="en-GB" sz="3000" dirty="0">
              <a:latin typeface="+mj-lt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GB" sz="3000" dirty="0" smtClean="0">
                <a:latin typeface="+mj-lt"/>
              </a:rPr>
              <a:t>Appropriate </a:t>
            </a:r>
            <a:r>
              <a:rPr lang="en-GB" sz="3000" b="1" dirty="0" smtClean="0">
                <a:latin typeface="+mj-lt"/>
              </a:rPr>
              <a:t>use of available resources to maximise health outcomes </a:t>
            </a:r>
            <a:r>
              <a:rPr lang="en-GB" sz="3000" dirty="0" smtClean="0">
                <a:latin typeface="+mj-lt"/>
              </a:rPr>
              <a:t>(</a:t>
            </a:r>
            <a:r>
              <a:rPr lang="en-GB" sz="3000" u="sng" dirty="0" smtClean="0">
                <a:latin typeface="+mj-lt"/>
              </a:rPr>
              <a:t>efficiency</a:t>
            </a:r>
            <a:r>
              <a:rPr lang="en-GB" sz="3000" dirty="0" smtClean="0">
                <a:latin typeface="+mj-lt"/>
              </a:rPr>
              <a:t>) is required for good healthcare.</a:t>
            </a:r>
            <a:endParaRPr lang="en-GB" sz="28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744378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0.xml.rels><?xml version="1.0" encoding="UTF-8" standalone="yes"?>
<Relationships xmlns="http://schemas.openxmlformats.org/package/2006/relationships"><Relationship Id="rId1" Type="http://schemas.openxmlformats.org/officeDocument/2006/relationships/image" Target="../media/image9.jpeg"/></Relationships>
</file>

<file path=ppt/theme/_rels/theme11.xml.rels><?xml version="1.0" encoding="UTF-8" standalone="yes"?>
<Relationships xmlns="http://schemas.openxmlformats.org/package/2006/relationships"><Relationship Id="rId1" Type="http://schemas.openxmlformats.org/officeDocument/2006/relationships/image" Target="../media/image9.jpeg"/></Relationships>
</file>

<file path=ppt/theme/_rels/theme12.xml.rels><?xml version="1.0" encoding="UTF-8" standalone="yes"?>
<Relationships xmlns="http://schemas.openxmlformats.org/package/2006/relationships"><Relationship Id="rId1" Type="http://schemas.openxmlformats.org/officeDocument/2006/relationships/image" Target="../media/image9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9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9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9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9.jpeg"/></Relationships>
</file>

<file path=ppt/theme/_rels/theme6.xml.rels><?xml version="1.0" encoding="UTF-8" standalone="yes"?>
<Relationships xmlns="http://schemas.openxmlformats.org/package/2006/relationships"><Relationship Id="rId1" Type="http://schemas.openxmlformats.org/officeDocument/2006/relationships/image" Target="../media/image9.jpeg"/></Relationships>
</file>

<file path=ppt/theme/_rels/theme7.xml.rels><?xml version="1.0" encoding="UTF-8" standalone="yes"?>
<Relationships xmlns="http://schemas.openxmlformats.org/package/2006/relationships"><Relationship Id="rId1" Type="http://schemas.openxmlformats.org/officeDocument/2006/relationships/image" Target="../media/image9.jpeg"/></Relationships>
</file>

<file path=ppt/theme/_rels/theme8.xml.rels><?xml version="1.0" encoding="UTF-8" standalone="yes"?>
<Relationships xmlns="http://schemas.openxmlformats.org/package/2006/relationships"><Relationship Id="rId1" Type="http://schemas.openxmlformats.org/officeDocument/2006/relationships/image" Target="../media/image9.jpeg"/></Relationships>
</file>

<file path=ppt/theme/_rels/theme9.xml.rels><?xml version="1.0" encoding="UTF-8" standalone="yes"?>
<Relationships xmlns="http://schemas.openxmlformats.org/package/2006/relationships"><Relationship Id="rId1" Type="http://schemas.openxmlformats.org/officeDocument/2006/relationships/image" Target="../media/image9.jpeg"/></Relationships>
</file>

<file path=ppt/theme/theme1.xml><?xml version="1.0" encoding="utf-8"?>
<a:theme xmlns:a="http://schemas.openxmlformats.org/drawingml/2006/main" name="PAM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0.xml><?xml version="1.0" encoding="utf-8"?>
<a:theme xmlns:a="http://schemas.openxmlformats.org/drawingml/2006/main" name="14_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11_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12.xml><?xml version="1.0" encoding="utf-8"?>
<a:theme xmlns:a="http://schemas.openxmlformats.org/drawingml/2006/main" name="2_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1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8_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9_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12_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10_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13_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F491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F491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PAMS Template</Template>
  <TotalTime>149</TotalTime>
  <Words>1096</Words>
  <Application>Microsoft Office PowerPoint</Application>
  <PresentationFormat>On-screen Show (4:3)</PresentationFormat>
  <Paragraphs>206</Paragraphs>
  <Slides>39</Slides>
  <Notes>34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12</vt:i4>
      </vt:variant>
      <vt:variant>
        <vt:lpstr>Slide Titles</vt:lpstr>
      </vt:variant>
      <vt:variant>
        <vt:i4>39</vt:i4>
      </vt:variant>
    </vt:vector>
  </HeadingPairs>
  <TitlesOfParts>
    <vt:vector size="63" baseType="lpstr">
      <vt:lpstr>ＭＳ Ｐゴシック</vt:lpstr>
      <vt:lpstr>Arial</vt:lpstr>
      <vt:lpstr>Arial Unicode MS</vt:lpstr>
      <vt:lpstr>ArialMT</vt:lpstr>
      <vt:lpstr>Calibri</vt:lpstr>
      <vt:lpstr>Constantia</vt:lpstr>
      <vt:lpstr>Symbol</vt:lpstr>
      <vt:lpstr>Times New Roman</vt:lpstr>
      <vt:lpstr>Trebuchet MS</vt:lpstr>
      <vt:lpstr>Verdana</vt:lpstr>
      <vt:lpstr>Wingdings</vt:lpstr>
      <vt:lpstr>Wingdings 2</vt:lpstr>
      <vt:lpstr>PAMS</vt:lpstr>
      <vt:lpstr>Flow</vt:lpstr>
      <vt:lpstr>1_Flow</vt:lpstr>
      <vt:lpstr>3_Flow</vt:lpstr>
      <vt:lpstr>8_Flow</vt:lpstr>
      <vt:lpstr>9_Flow</vt:lpstr>
      <vt:lpstr>12_Flow</vt:lpstr>
      <vt:lpstr>10_Flow</vt:lpstr>
      <vt:lpstr>13_Flow</vt:lpstr>
      <vt:lpstr>14_Flow</vt:lpstr>
      <vt:lpstr>11_Flow</vt:lpstr>
      <vt:lpstr>2_Flow</vt:lpstr>
      <vt:lpstr>Health Economics 101 </vt:lpstr>
      <vt:lpstr>What is Health Economics? And why do we need it?</vt:lpstr>
      <vt:lpstr>Economic Evaluation is not “choosing the cheapest” </vt:lpstr>
      <vt:lpstr>What is Health Economics?</vt:lpstr>
      <vt:lpstr>The root of all choice</vt:lpstr>
      <vt:lpstr>The reasons for increasing unmet need…</vt:lpstr>
      <vt:lpstr>Opportunity cost</vt:lpstr>
      <vt:lpstr>The opportunity cost of IVF (from Morris, Devlin and Parker, 2007) </vt:lpstr>
      <vt:lpstr>Addressing the 3 E’s</vt:lpstr>
      <vt:lpstr>Equality vs equity</vt:lpstr>
      <vt:lpstr>Efficiency is about allocation</vt:lpstr>
      <vt:lpstr>Types of efficiency</vt:lpstr>
      <vt:lpstr>The overarching aim </vt:lpstr>
      <vt:lpstr>PowerPoint Presentation</vt:lpstr>
      <vt:lpstr>So, how do we make our choices?</vt:lpstr>
      <vt:lpstr>The Health Economic Evaluation Process</vt:lpstr>
      <vt:lpstr>Health Economics</vt:lpstr>
      <vt:lpstr>PowerPoint Presentation</vt:lpstr>
      <vt:lpstr>Methods of Health Economic Evaluation</vt:lpstr>
      <vt:lpstr>PowerPoint Presentation</vt:lpstr>
      <vt:lpstr>Cost-Utility Analysis (CUA)</vt:lpstr>
      <vt:lpstr>What is a QALY ?</vt:lpstr>
      <vt:lpstr>So, what is a QALY?</vt:lpstr>
      <vt:lpstr>What is a QALY? by Alan Williams </vt:lpstr>
      <vt:lpstr>Considering the Cost of Health Care</vt:lpstr>
      <vt:lpstr>The 2 components to consider</vt:lpstr>
      <vt:lpstr>A matter of perspective</vt:lpstr>
      <vt:lpstr>Undertaking the Analysis</vt:lpstr>
      <vt:lpstr>Possible outcomes</vt:lpstr>
      <vt:lpstr>Incremental cost-effectiveness ratios</vt:lpstr>
      <vt:lpstr>How do we know whether something is cost-effective?</vt:lpstr>
      <vt:lpstr>Addressing Uncertainty</vt:lpstr>
      <vt:lpstr>Sensitivity analysis</vt:lpstr>
      <vt:lpstr>What if there is limited evidence?</vt:lpstr>
      <vt:lpstr>Critically Assess…</vt:lpstr>
      <vt:lpstr>Consequences? </vt:lpstr>
      <vt:lpstr>Most Likely Scenario…</vt:lpstr>
      <vt:lpstr>Most Likely Scenario…</vt:lpstr>
      <vt:lpstr>Any Questions?</vt:lpstr>
    </vt:vector>
  </TitlesOfParts>
  <Company>Swansea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Health Economics 101</dc:title>
  <dc:creator>Berni Sewell</dc:creator>
  <cp:lastModifiedBy>Berni Sewell</cp:lastModifiedBy>
  <cp:revision>18</cp:revision>
  <dcterms:created xsi:type="dcterms:W3CDTF">2021-07-12T08:22:05Z</dcterms:created>
  <dcterms:modified xsi:type="dcterms:W3CDTF">2021-11-22T12:06:39Z</dcterms:modified>
</cp:coreProperties>
</file>