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1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9" r:id="rId2"/>
    <p:sldMasterId id="2147483672" r:id="rId3"/>
    <p:sldMasterId id="2147483684" r:id="rId4"/>
    <p:sldMasterId id="2147483709" r:id="rId5"/>
    <p:sldMasterId id="2147483722" r:id="rId6"/>
    <p:sldMasterId id="2147483734" r:id="rId7"/>
    <p:sldMasterId id="2147483746" r:id="rId8"/>
    <p:sldMasterId id="2147483758" r:id="rId9"/>
    <p:sldMasterId id="2147483770" r:id="rId10"/>
    <p:sldMasterId id="2147483782" r:id="rId11"/>
    <p:sldMasterId id="2147483795" r:id="rId12"/>
  </p:sldMasterIdLst>
  <p:notesMasterIdLst>
    <p:notesMasterId r:id="rId52"/>
  </p:notesMasterIdLst>
  <p:sldIdLst>
    <p:sldId id="258" r:id="rId13"/>
    <p:sldId id="261" r:id="rId14"/>
    <p:sldId id="334" r:id="rId15"/>
    <p:sldId id="262" r:id="rId16"/>
    <p:sldId id="266" r:id="rId17"/>
    <p:sldId id="267" r:id="rId18"/>
    <p:sldId id="270" r:id="rId19"/>
    <p:sldId id="271" r:id="rId20"/>
    <p:sldId id="279" r:id="rId21"/>
    <p:sldId id="337" r:id="rId22"/>
    <p:sldId id="339" r:id="rId23"/>
    <p:sldId id="338" r:id="rId24"/>
    <p:sldId id="285" r:id="rId25"/>
    <p:sldId id="280" r:id="rId26"/>
    <p:sldId id="282" r:id="rId27"/>
    <p:sldId id="288" r:id="rId28"/>
    <p:sldId id="289" r:id="rId29"/>
    <p:sldId id="290" r:id="rId30"/>
    <p:sldId id="293" r:id="rId31"/>
    <p:sldId id="294" r:id="rId32"/>
    <p:sldId id="302" r:id="rId33"/>
    <p:sldId id="304" r:id="rId34"/>
    <p:sldId id="305" r:id="rId35"/>
    <p:sldId id="306" r:id="rId36"/>
    <p:sldId id="307" r:id="rId37"/>
    <p:sldId id="309" r:id="rId38"/>
    <p:sldId id="340" r:id="rId39"/>
    <p:sldId id="311" r:id="rId40"/>
    <p:sldId id="312" r:id="rId41"/>
    <p:sldId id="314" r:id="rId42"/>
    <p:sldId id="336" r:id="rId43"/>
    <p:sldId id="318" r:id="rId44"/>
    <p:sldId id="319" r:id="rId45"/>
    <p:sldId id="329" r:id="rId46"/>
    <p:sldId id="331" r:id="rId47"/>
    <p:sldId id="330" r:id="rId48"/>
    <p:sldId id="328" r:id="rId49"/>
    <p:sldId id="332" r:id="rId50"/>
    <p:sldId id="333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8FC"/>
    <a:srgbClr val="F4F8FC"/>
    <a:srgbClr val="F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94" autoAdjust="0"/>
    <p:restoredTop sz="94629" autoAdjust="0"/>
  </p:normalViewPr>
  <p:slideViewPr>
    <p:cSldViewPr snapToGrid="0" snapToObjects="1">
      <p:cViewPr varScale="1">
        <p:scale>
          <a:sx n="61" d="100"/>
          <a:sy n="61" d="100"/>
        </p:scale>
        <p:origin x="9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0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3705D-F6FF-4B71-AEBC-4C7C7D88DF21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89075" y="733425"/>
            <a:ext cx="3938588" cy="2954338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7613" cy="384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130" tIns="46066" rIns="92130" bIns="4606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2285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027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15925" y="1374775"/>
            <a:ext cx="7627938" cy="572135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B3CFF-63A1-44D3-91D4-070250EAB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679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185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867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717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4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998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740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011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052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605C72-C8B1-4BCF-9E3E-0E509BB54253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4213"/>
            <a:ext cx="4573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4988"/>
            <a:ext cx="5032375" cy="781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29" tIns="43864" rIns="87729" bIns="4386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6814230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22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68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5039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946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5360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9386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363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8677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0716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671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8185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510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0076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7448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7362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823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ED742B-34F6-4D81-98D3-C3F69C6D9591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1413" y="684213"/>
            <a:ext cx="4573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4988"/>
            <a:ext cx="5032375" cy="1322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29" tIns="43864" rIns="87729" bIns="4386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6682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2E1D0-A7D9-41A5-94B0-71C7800CEF5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7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047750" y="1112838"/>
            <a:ext cx="8810625" cy="660717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B3CFF-63A1-44D3-91D4-070250EAB7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891986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567A0-77AC-497D-AFE3-3A96DE28440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612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567A0-77AC-497D-AFE3-3A96DE28440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851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A567A0-77AC-497D-AFE3-3A96DE28440B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03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MS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218552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 smtClean="0"/>
              <a:t>Title to go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368" y="1345144"/>
            <a:ext cx="77724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Subhead to go here</a:t>
            </a:r>
            <a:endParaRPr lang="en-US" dirty="0"/>
          </a:p>
        </p:txBody>
      </p:sp>
      <p:pic>
        <p:nvPicPr>
          <p:cNvPr id="10" name="Picture 9" descr="PAMS MasterLogo_CMYK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187" y="5373216"/>
            <a:ext cx="3120974" cy="74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1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5631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701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7109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3140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8380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8932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ED9BD-E26F-48CD-8295-6D1BC082AB2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482AA-79F6-4B9E-8E3E-8A77D4AF10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198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F25F9-398E-4472-A08A-BD54E2FC5DEF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2AD00E-E98F-4100-B577-5B252A77191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053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8F1A3-1D1D-4B8F-8052-21CDC3DE75A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6E230B-CF34-4E3E-A990-B0E27E7550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888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E684A-5E14-4E3B-AE9A-5ED7A900978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D9DF65-A1FD-4868-B919-1F68E59BF5D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9646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DCD57-8587-451E-B104-7047D1FC201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C8772E-257A-4D4E-AA8F-473B9518D38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64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8480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3FE65-2FFC-4C2D-A718-15990D7401EB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8F27D2-8E2A-4475-8889-4EC9ECDFD0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99980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24A54A-8C32-43A1-83AB-C7873FA168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81E40-9E10-4C76-9162-0CF3597D432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6862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A04978-2E1E-42B8-A6C0-5AE575E47A8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61CD4E-4403-454A-BAFA-AAF3E1E98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3043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DA39EC-650F-4F06-9A5D-86AF6930F6D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0F2BB1-467D-4357-970E-B930D743A79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04175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A674A-307E-4E92-8CB7-0DCC321EB08F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9F8CF-C0E6-44DB-BB8E-EBA497EFC28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3196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05776-4EAD-43A1-B72E-96357AEFDC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FF754D-59C8-47FA-826C-71C83FA9AA4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8540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52A3B-0096-40A2-920F-3AC587F70A2A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FB64E-DC8D-4B5E-84BF-38139B2E542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6342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77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27 September, 2018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9DD9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©Pippa Anderson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A4B9D1-3391-4E14-89C0-95B26B8E14F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6533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207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0864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8017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78136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14531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41408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4840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7408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04850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C8C5D6-6FBE-4381-8B13-BE94BFEB3A4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95277-5A0B-4978-B557-A6DFBB82F49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288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996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108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WTTC MasterBackground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916" b="52871"/>
          <a:stretch/>
        </p:blipFill>
        <p:spPr>
          <a:xfrm>
            <a:off x="-1" y="5528508"/>
            <a:ext cx="9144001" cy="13176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85"/>
            <a:ext cx="8001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1" i="0">
                <a:latin typeface="Arial"/>
                <a:cs typeface="Arial"/>
              </a:defRPr>
            </a:lvl1pPr>
          </a:lstStyle>
          <a:p>
            <a:r>
              <a:rPr lang="en-GB" dirty="0" smtClean="0"/>
              <a:t>Page Header to go here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407591"/>
            <a:ext cx="8001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Body Copy to go here</a:t>
            </a:r>
            <a:endParaRPr lang="en-US" dirty="0"/>
          </a:p>
        </p:txBody>
      </p:sp>
      <p:pic>
        <p:nvPicPr>
          <p:cNvPr id="8" name="Picture 7" descr="AWTTC MasterLogo_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4094"/>
          <a:stretch>
            <a:fillRect/>
          </a:stretch>
        </p:blipFill>
        <p:spPr>
          <a:xfrm>
            <a:off x="8191020" y="5700116"/>
            <a:ext cx="572460" cy="5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45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58FCC-7E29-443F-B717-6E2433562163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0DE7D-3B62-41AE-8B35-5E88FB8C29C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579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0F024-616D-4D94-BF90-1BFC4F472C63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E2924-D00D-40DD-B7A1-1CAFB0654E4D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254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E7FB62-8CC1-42F6-962A-1AA7448DD649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41DE0-72A8-480E-AA46-5B704C84206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801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8B78BD-6967-4C8F-B6A4-28D1F2E88EA9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A508C9-38E2-4D8C-B533-06DF12194BD0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63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M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49522"/>
            <a:ext cx="9144001" cy="4984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553079"/>
            <a:ext cx="674274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 smtClean="0"/>
              <a:t>Page Header to go here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1905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7E39D863-39C4-C440-8855-AF91C0E2B4F2}" type="datetimeFigureOut">
              <a:rPr lang="en-US" smtClean="0"/>
              <a:pPr/>
              <a:t>11/22/2021</a:t>
            </a:fld>
            <a:endParaRPr lang="en-US" dirty="0"/>
          </a:p>
        </p:txBody>
      </p:sp>
      <p:pic>
        <p:nvPicPr>
          <p:cNvPr id="12" name="Picture 11" descr="PAMS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951" y="296933"/>
            <a:ext cx="1441443" cy="344030"/>
          </a:xfrm>
          <a:prstGeom prst="rect">
            <a:avLst/>
          </a:prstGeom>
        </p:spPr>
      </p:pic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1407590"/>
            <a:ext cx="8001000" cy="4655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Body Copy to go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49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B80F56-58C0-4D79-90EC-B7C91AF53FED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748658-D3D2-4E88-A7DE-DCDEB3007052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62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35647-FA89-4EB9-8C4A-9D0E7615517F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6A5DDA-7C37-47C9-BBAB-787E235590B5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88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0637A3-0549-46F3-9CC5-B617C1DC3A9D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65C89-28E0-4C18-B31C-4C941A7E665A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090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818340-DFBF-4D2B-895F-4B43B39DFC0E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7557E8-9ED9-44D9-ADB0-5DA8B5A8D45E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307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81" y="5359405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EF6B26-D082-4665-A649-CA861CCCE788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91A4F-D930-48E7-9BB4-920E2C421F8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517C21-19DB-496C-B38F-8E831C9963E2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29E32-9A90-4686-BFEA-A06C1BB03F2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773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1548C-D322-43D2-8B78-820708929BF5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42A75-9962-4C13-9AC8-1D8AB8F6846A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6193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915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730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325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WTTC MasterBackground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4" name="Picture 3" descr="AWTTC MasterLogo_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01" y="5172781"/>
            <a:ext cx="1707605" cy="43941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3282838" y="5172781"/>
            <a:ext cx="28279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All Wales Therapeutics and Toxicology Centre</a:t>
            </a:r>
          </a:p>
          <a:p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Academic Building</a:t>
            </a:r>
          </a:p>
          <a:p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University Hospital </a:t>
            </a:r>
            <a:r>
              <a:rPr lang="en-US" sz="1000" dirty="0" err="1" smtClean="0">
                <a:solidFill>
                  <a:srgbClr val="262626"/>
                </a:solidFill>
                <a:latin typeface="ArialMT"/>
              </a:rPr>
              <a:t>Llandough</a:t>
            </a:r>
            <a:endParaRPr lang="en-US" sz="1000" dirty="0" smtClean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 err="1" smtClean="0">
                <a:solidFill>
                  <a:srgbClr val="262626"/>
                </a:solidFill>
                <a:latin typeface="ArialMT"/>
              </a:rPr>
              <a:t>Penlan</a:t>
            </a:r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 Road</a:t>
            </a:r>
          </a:p>
          <a:p>
            <a:r>
              <a:rPr lang="en-US" sz="1000" dirty="0" err="1" smtClean="0">
                <a:solidFill>
                  <a:srgbClr val="262626"/>
                </a:solidFill>
                <a:latin typeface="ArialMT"/>
              </a:rPr>
              <a:t>Penarth</a:t>
            </a:r>
            <a:endParaRPr lang="en-US" sz="1000" dirty="0" smtClean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Vale of </a:t>
            </a:r>
            <a:r>
              <a:rPr lang="en-US" sz="1000" dirty="0" err="1" smtClean="0">
                <a:solidFill>
                  <a:srgbClr val="262626"/>
                </a:solidFill>
                <a:latin typeface="ArialMT"/>
              </a:rPr>
              <a:t>Glamorgan</a:t>
            </a:r>
            <a:endParaRPr lang="en-US" sz="1000" dirty="0" smtClean="0">
              <a:solidFill>
                <a:srgbClr val="262626"/>
              </a:solidFill>
              <a:latin typeface="ArialMT"/>
            </a:endParaRPr>
          </a:p>
          <a:p>
            <a:r>
              <a:rPr lang="en-US" sz="1000" dirty="0" smtClean="0">
                <a:solidFill>
                  <a:srgbClr val="262626"/>
                </a:solidFill>
                <a:latin typeface="ArialMT"/>
              </a:rPr>
              <a:t>CF64 2XX</a:t>
            </a:r>
            <a:endParaRPr lang="en-US" sz="1000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731368" y="676028"/>
            <a:ext cx="77724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 smtClean="0"/>
              <a:t>Thank you</a:t>
            </a:r>
            <a:endParaRPr lang="en-US" dirty="0"/>
          </a:p>
        </p:txBody>
      </p:sp>
      <p:pic>
        <p:nvPicPr>
          <p:cNvPr id="9" name="Picture 8" descr="PAMS MasterLogo_CMYK.eps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2" y="5264485"/>
            <a:ext cx="1100533" cy="262665"/>
          </a:xfrm>
          <a:prstGeom prst="rect">
            <a:avLst/>
          </a:prstGeom>
        </p:spPr>
      </p:pic>
      <p:pic>
        <p:nvPicPr>
          <p:cNvPr id="11" name="Picture 10" descr="WeMeRec MasterLogo_CMYK.eps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3" y="5646337"/>
            <a:ext cx="1025602" cy="258033"/>
          </a:xfrm>
          <a:prstGeom prst="rect">
            <a:avLst/>
          </a:prstGeom>
        </p:spPr>
      </p:pic>
      <p:pic>
        <p:nvPicPr>
          <p:cNvPr id="12" name="Picture 11" descr="WNPU MasterLogo_CMYK.eps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1" y="5264485"/>
            <a:ext cx="950498" cy="252826"/>
          </a:xfrm>
          <a:prstGeom prst="rect">
            <a:avLst/>
          </a:prstGeom>
        </p:spPr>
      </p:pic>
      <p:pic>
        <p:nvPicPr>
          <p:cNvPr id="13" name="Picture 12" descr="YCCW MasterLogo_CMYK.eps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1" y="5653165"/>
            <a:ext cx="779804" cy="246418"/>
          </a:xfrm>
          <a:prstGeom prst="rect">
            <a:avLst/>
          </a:prstGeom>
        </p:spPr>
      </p:pic>
      <p:pic>
        <p:nvPicPr>
          <p:cNvPr id="15" name="Picture 14" descr="WAPSU MasterLogo_CMYK.eps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033" y="6066097"/>
            <a:ext cx="1338818" cy="259869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-1186118" y="5906327"/>
            <a:ext cx="3984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en-GB" dirty="0" err="1" smtClean="0">
                <a:latin typeface="Arial"/>
              </a:rPr>
              <a:t>www.awttc.org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0471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886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433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471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4040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8086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6934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176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ED9BD-E26F-48CD-8295-6D1BC082AB2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482AA-79F6-4B9E-8E3E-8A77D4AF10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996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1F25F9-398E-4472-A08A-BD54E2FC5DEF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2AD00E-E98F-4100-B577-5B252A77191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20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694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8F1A3-1D1D-4B8F-8052-21CDC3DE75A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6E230B-CF34-4E3E-A990-B0E27E75501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354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E684A-5E14-4E3B-AE9A-5ED7A900978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D9DF65-A1FD-4868-B919-1F68E59BF5D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2452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DCD57-8587-451E-B104-7047D1FC201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C8772E-257A-4D4E-AA8F-473B9518D38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2155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53FE65-2FFC-4C2D-A718-15990D7401EB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8F27D2-8E2A-4475-8889-4EC9ECDFD0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4381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24A54A-8C32-43A1-83AB-C7873FA168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81E40-9E10-4C76-9162-0CF3597D432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659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A04978-2E1E-42B8-A6C0-5AE575E47A80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61CD4E-4403-454A-BAFA-AAF3E1E98A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897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DA39EC-650F-4F06-9A5D-86AF6930F6D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0F2BB1-467D-4357-970E-B930D743A79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0989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A674A-307E-4E92-8CB7-0DCC321EB08F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9F8CF-C0E6-44DB-BB8E-EBA497EFC28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73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05776-4EAD-43A1-B72E-96357AEFDC9D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FF754D-59C8-47FA-826C-71C83FA9AA4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5228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52A3B-0096-40A2-920F-3AC587F70A2A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FB64E-DC8D-4B5E-84BF-38139B2E542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79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0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C368D-AF86-4E43-A524-7ECD6148A57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B7109D-93D2-4872-94D1-A9F9A5AB6BA0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688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E706C-0035-42A3-99E8-3A0C9EE694E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497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29874A-A6CB-42EA-98FA-9E02D707BE81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3833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C55905-7B9C-4428-BC7F-6D7BBA311AC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660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159BD-6293-436E-B706-29CDE2B64D42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0869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D4BE3-9A7A-4AD6-AD86-744527E50733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1040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80DEC-6B40-4F10-AB56-DA57196836F5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701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C0BBB-E9E1-4034-8A9B-74DDA8F9A95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0646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C4051-F574-47EB-BDFD-FF9E3991E2B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86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757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B88E5-E278-4748-A0AA-3D80AA95E3E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2265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667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1076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678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9075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7719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8726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2414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0724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58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6383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8499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3141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DC368D-AF86-4E43-A524-7ECD6148A57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334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B7109D-93D2-4872-94D1-A9F9A5AB6BA0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674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E706C-0035-42A3-99E8-3A0C9EE694E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237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29874A-A6CB-42EA-98FA-9E02D707BE81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5135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C55905-7B9C-4428-BC7F-6D7BBA311AC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9058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4159BD-6293-436E-B706-29CDE2B64D42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3247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D4BE3-9A7A-4AD6-AD86-744527E50733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0179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80DEC-6B40-4F10-AB56-DA57196836F5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12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0155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C0BBB-E9E1-4034-8A9B-74DDA8F9A95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2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9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3993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C4051-F574-47EB-BDFD-FF9E3991E2BE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0362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B88E5-E278-4748-A0AA-3D80AA95E3EC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238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4864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3945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916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63615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1859761"/>
            <a:ext cx="4041774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14600"/>
            <a:ext cx="4041774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8452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2329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82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8702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3"/>
            <a:ext cx="2743200" cy="1162051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1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4318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9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6"/>
            <a:ext cx="609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3202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8510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016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3888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9189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099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877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1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6166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14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2CC-7A07-0542-A9B7-0E67607DD8EC}" type="datetimeFigureOut">
              <a:rPr lang="en-US" smtClean="0"/>
              <a:t>11/22/2021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101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952A3B-0096-40A2-920F-3AC587F70A2A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FB64E-DC8D-4B5E-84BF-38139B2E542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092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585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4D3B57-AACA-46FA-9884-81947507A7E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BBE59-6143-4424-9299-3E0FDFD889F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61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4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7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4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9600D2-B389-4BC6-A4CE-7F5FEC923413}" type="datetimeFigureOut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9D5B07-0CFA-4287-82EC-3E6394DD64C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3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71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E44A28-C946-4ABF-AD03-BFFCE6AE9B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C38099-6EFE-44B0-9E00-ED3A8574D6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1018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ＭＳ Ｐゴシック" pitchFamily="20" charset="-128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952A3B-0096-40A2-920F-3AC587F70A2A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E3FB64E-DC8D-4B5E-84BF-38139B2E542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pitchFamily="20" charset="-128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2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361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97134-5C73-451E-87BB-F67E09716039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726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BE9417-F5CF-407F-AE76-27B0835EBA77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EEAF4-B29C-40CA-B142-174D47B31D7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161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97134-5C73-451E-87BB-F67E09716039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2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2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8C3E0-2361-4F4D-A38A-0FFA1D4612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64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0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A090-6524-4007-AFD4-1E7FA19E1F2C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22/11/2021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6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6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4C2E-FF9F-46A0-BDF5-2DD2B8407F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6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45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For Health Technology Assessment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31368" y="413862"/>
            <a:ext cx="7772400" cy="931282"/>
          </a:xfrm>
        </p:spPr>
        <p:txBody>
          <a:bodyPr>
            <a:noAutofit/>
          </a:bodyPr>
          <a:lstStyle/>
          <a:p>
            <a:r>
              <a:rPr lang="en-GB" sz="5400" b="1" dirty="0" smtClean="0">
                <a:solidFill>
                  <a:schemeClr val="tx1"/>
                </a:solidFill>
                <a:effectLst/>
              </a:rPr>
              <a:t>Health Economics 101</a:t>
            </a:r>
            <a:br>
              <a:rPr lang="en-GB" sz="5400" b="1" dirty="0" smtClean="0">
                <a:solidFill>
                  <a:schemeClr val="tx1"/>
                </a:solidFill>
                <a:effectLst/>
              </a:rPr>
            </a:br>
            <a:endParaRPr lang="en-GB" sz="3200" b="1" dirty="0" smtClean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6" descr="SCHE logo (colour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65" y="5317722"/>
            <a:ext cx="2692531" cy="825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05" y="5317722"/>
            <a:ext cx="3344292" cy="8611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1368" y="1345144"/>
            <a:ext cx="5753515" cy="423343"/>
          </a:xfrm>
          <a:prstGeom prst="rect">
            <a:avLst/>
          </a:prstGeom>
          <a:solidFill>
            <a:srgbClr val="F6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60819" y="1387368"/>
            <a:ext cx="532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For Individual Patient Funding Requests (IPFR)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7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490662"/>
            <a:ext cx="6923112" cy="922114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Equality vs equity</a:t>
            </a:r>
            <a:endParaRPr lang="en-GB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7D01E572-5F3C-FE40-A185-2BAF7260C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1412776"/>
            <a:ext cx="727710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92644" y="919293"/>
            <a:ext cx="8459876" cy="637499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Efficiency is about allocation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02920" y="1905344"/>
            <a:ext cx="8183880" cy="41879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>
                <a:latin typeface="+mj-lt"/>
              </a:rPr>
              <a:t>The term efficiency is used to assess the </a:t>
            </a:r>
            <a:r>
              <a:rPr lang="en-GB" sz="2800" b="1" dirty="0">
                <a:latin typeface="+mj-lt"/>
              </a:rPr>
              <a:t>extent to which the allocation of limited resources maximises the benefits for society.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>
                <a:latin typeface="+mj-lt"/>
              </a:rPr>
              <a:t>It is the relationship between the inputs to a service and the outputs and outcomes generated.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>
                <a:latin typeface="+mj-lt"/>
              </a:rPr>
              <a:t>The most efficient solution to a health care problem is the one which makes </a:t>
            </a:r>
            <a:r>
              <a:rPr lang="en-GB" sz="2800" b="1" dirty="0">
                <a:latin typeface="+mj-lt"/>
              </a:rPr>
              <a:t>the best use of the resources available. </a:t>
            </a:r>
          </a:p>
          <a:p>
            <a:pPr>
              <a:buNone/>
            </a:pP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40146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562670"/>
            <a:ext cx="8229600" cy="994122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Types of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417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+mj-lt"/>
              </a:rPr>
              <a:t>Allocative efficiency </a:t>
            </a:r>
          </a:p>
          <a:p>
            <a:pPr>
              <a:buNone/>
            </a:pPr>
            <a:endParaRPr lang="en-GB" sz="2800" dirty="0">
              <a:latin typeface="+mj-lt"/>
            </a:endParaRPr>
          </a:p>
          <a:p>
            <a:pPr>
              <a:buNone/>
            </a:pPr>
            <a:r>
              <a:rPr lang="en-GB" sz="2800" dirty="0">
                <a:latin typeface="+mj-lt"/>
              </a:rPr>
              <a:t>	</a:t>
            </a:r>
          </a:p>
          <a:p>
            <a:pPr>
              <a:buNone/>
            </a:pPr>
            <a:endParaRPr lang="en-GB" sz="2800" dirty="0">
              <a:latin typeface="+mj-lt"/>
            </a:endParaRPr>
          </a:p>
          <a:p>
            <a:pPr>
              <a:buNone/>
            </a:pPr>
            <a:r>
              <a:rPr lang="en-GB" sz="2800" dirty="0">
                <a:latin typeface="+mj-lt"/>
              </a:rPr>
              <a:t>	</a:t>
            </a:r>
          </a:p>
          <a:p>
            <a:endParaRPr lang="en-GB" sz="2800" dirty="0">
              <a:latin typeface="+mj-lt"/>
            </a:endParaRPr>
          </a:p>
          <a:p>
            <a:pPr marL="0" indent="0">
              <a:buNone/>
            </a:pPr>
            <a:r>
              <a:rPr lang="en-GB" sz="2800" dirty="0">
                <a:latin typeface="+mj-lt"/>
              </a:rPr>
              <a:t>Technical efficiency </a:t>
            </a:r>
            <a:br>
              <a:rPr lang="en-GB" sz="2800" dirty="0">
                <a:latin typeface="+mj-lt"/>
              </a:rPr>
            </a:br>
            <a:r>
              <a:rPr lang="en-GB" sz="2800" dirty="0">
                <a:latin typeface="+mj-lt"/>
              </a:rPr>
              <a:t> </a:t>
            </a:r>
          </a:p>
          <a:p>
            <a:pPr marL="0" indent="0">
              <a:buNone/>
            </a:pPr>
            <a:endParaRPr lang="en-GB" sz="2800" dirty="0">
              <a:latin typeface="+mj-lt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F871D8BB-D3B8-7C46-A3E7-4C94AF107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51" y="4869160"/>
            <a:ext cx="9129055" cy="22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ool next to a body of water&#10;&#10;Description automatically generated">
            <a:extLst>
              <a:ext uri="{FF2B5EF4-FFF2-40B4-BE49-F238E27FC236}">
                <a16:creationId xmlns:a16="http://schemas.microsoft.com/office/drawing/2014/main" id="{60FF8752-D19E-0B41-B20B-5F27B0D5F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488" y="2310875"/>
            <a:ext cx="3343920" cy="2236247"/>
          </a:xfrm>
          <a:prstGeom prst="rect">
            <a:avLst/>
          </a:prstGeom>
        </p:spPr>
      </p:pic>
      <p:pic>
        <p:nvPicPr>
          <p:cNvPr id="12" name="Picture 11" descr="A car parked in a parking lot&#10;&#10;Description automatically generated">
            <a:extLst>
              <a:ext uri="{FF2B5EF4-FFF2-40B4-BE49-F238E27FC236}">
                <a16:creationId xmlns:a16="http://schemas.microsoft.com/office/drawing/2014/main" id="{DA84FD36-8C0D-CB43-86DA-11DC53705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8" y="2321326"/>
            <a:ext cx="3343920" cy="221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11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46856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4400" b="1" dirty="0" smtClean="0"/>
              <a:t>The overarching </a:t>
            </a:r>
            <a:r>
              <a:rPr lang="en-GB" sz="4400" b="1" dirty="0"/>
              <a:t>aim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31" y="1816104"/>
            <a:ext cx="7989515" cy="2343149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T</a:t>
            </a:r>
            <a:r>
              <a:rPr lang="en-GB" sz="2800" dirty="0" smtClean="0">
                <a:latin typeface="+mj-lt"/>
              </a:rPr>
              <a:t>o </a:t>
            </a:r>
            <a:r>
              <a:rPr lang="en-GB" sz="2800" dirty="0">
                <a:latin typeface="+mj-lt"/>
              </a:rPr>
              <a:t>get the best value (in terms of outcomes and patient experience) from each programme as a whole for a specific amount of </a:t>
            </a:r>
            <a:r>
              <a:rPr lang="en-GB" sz="2800" dirty="0" smtClean="0">
                <a:latin typeface="+mj-lt"/>
              </a:rPr>
              <a:t>money.</a:t>
            </a:r>
            <a:endParaRPr lang="en-GB" sz="2800" dirty="0"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71600" y="3789043"/>
            <a:ext cx="7200800" cy="2160915"/>
            <a:chOff x="1115616" y="3789040"/>
            <a:chExt cx="7200800" cy="2160913"/>
          </a:xfrm>
        </p:grpSpPr>
        <p:grpSp>
          <p:nvGrpSpPr>
            <p:cNvPr id="11" name="Group 10"/>
            <p:cNvGrpSpPr/>
            <p:nvPr/>
          </p:nvGrpSpPr>
          <p:grpSpPr>
            <a:xfrm>
              <a:off x="1115616" y="3789040"/>
              <a:ext cx="3186113" cy="2160912"/>
              <a:chOff x="1115616" y="3789040"/>
              <a:chExt cx="3186113" cy="2160912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115616" y="3789040"/>
                <a:ext cx="3186113" cy="216091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nstantia"/>
                  <a:ea typeface="+mn-ea"/>
                  <a:cs typeface="+mn-cs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115616" y="5229200"/>
                <a:ext cx="3186113" cy="72075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nstantia"/>
                  <a:ea typeface="+mn-ea"/>
                  <a:cs typeface="+mn-cs"/>
                </a:endParaRPr>
              </a:p>
            </p:txBody>
          </p:sp>
          <p:sp>
            <p:nvSpPr>
              <p:cNvPr id="22534" name="TextBox 5"/>
              <p:cNvSpPr txBox="1">
                <a:spLocks noChangeArrowheads="1"/>
              </p:cNvSpPr>
              <p:nvPr/>
            </p:nvSpPr>
            <p:spPr bwMode="auto">
              <a:xfrm>
                <a:off x="1763688" y="5301208"/>
                <a:ext cx="1728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High Value</a:t>
                </a:r>
              </a:p>
            </p:txBody>
          </p:sp>
          <p:sp>
            <p:nvSpPr>
              <p:cNvPr id="22535" name="TextBox 7"/>
              <p:cNvSpPr txBox="1">
                <a:spLocks noChangeArrowheads="1"/>
              </p:cNvSpPr>
              <p:nvPr/>
            </p:nvSpPr>
            <p:spPr bwMode="auto">
              <a:xfrm>
                <a:off x="1835696" y="3789040"/>
                <a:ext cx="172878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Arial" charset="0"/>
                  </a:rPr>
                  <a:t>Low Value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219700" y="3789041"/>
              <a:ext cx="3096716" cy="2160912"/>
              <a:chOff x="5219700" y="3789041"/>
              <a:chExt cx="3096716" cy="216091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5219700" y="3789041"/>
                <a:ext cx="3096716" cy="2160912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219700" y="4437065"/>
                <a:ext cx="3096716" cy="1512885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538" name="TextBox 10"/>
              <p:cNvSpPr txBox="1">
                <a:spLocks noChangeArrowheads="1"/>
              </p:cNvSpPr>
              <p:nvPr/>
            </p:nvSpPr>
            <p:spPr bwMode="auto">
              <a:xfrm>
                <a:off x="5868739" y="5229200"/>
                <a:ext cx="172759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High Value</a:t>
                </a:r>
              </a:p>
            </p:txBody>
          </p:sp>
          <p:sp>
            <p:nvSpPr>
              <p:cNvPr id="22539" name="TextBox 11"/>
              <p:cNvSpPr txBox="1">
                <a:spLocks noChangeArrowheads="1"/>
              </p:cNvSpPr>
              <p:nvPr/>
            </p:nvSpPr>
            <p:spPr bwMode="auto">
              <a:xfrm>
                <a:off x="5796731" y="3861048"/>
                <a:ext cx="172759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Arial" charset="0"/>
                  </a:rPr>
                  <a:t>Low Value</a:t>
                </a:r>
              </a:p>
            </p:txBody>
          </p:sp>
        </p:grpSp>
        <p:sp>
          <p:nvSpPr>
            <p:cNvPr id="14" name="Right Arrow 13"/>
            <p:cNvSpPr/>
            <p:nvPr/>
          </p:nvSpPr>
          <p:spPr>
            <a:xfrm>
              <a:off x="4518423" y="4581128"/>
              <a:ext cx="539353" cy="5048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132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433047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404664"/>
            <a:ext cx="45365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that’s where 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Health 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Economics comes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in…</a:t>
            </a:r>
          </a:p>
        </p:txBody>
      </p:sp>
      <p:pic>
        <p:nvPicPr>
          <p:cNvPr id="6" name="Picture 10" descr="SCHE logo (colour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9" y="5877272"/>
            <a:ext cx="281988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4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b="1" dirty="0" smtClean="0">
                <a:solidFill>
                  <a:schemeClr val="accent1">
                    <a:lumMod val="75000"/>
                  </a:schemeClr>
                </a:solidFill>
              </a:rPr>
              <a:t>So, how do we make our choices?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557337"/>
            <a:ext cx="8229600" cy="4525963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altLang="en-US" sz="2800" b="1" dirty="0" smtClean="0">
                <a:latin typeface="+mj-lt"/>
              </a:rPr>
              <a:t>We need evidence-based health care which combines: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altLang="en-US" sz="2800" b="1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>
                <a:latin typeface="+mj-lt"/>
              </a:rPr>
              <a:t>C</a:t>
            </a:r>
            <a:r>
              <a:rPr lang="en-GB" altLang="en-US" sz="2800" dirty="0" smtClean="0">
                <a:latin typeface="+mj-lt"/>
              </a:rPr>
              <a:t>linical expertise and judgement and…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>
                <a:latin typeface="+mj-lt"/>
              </a:rPr>
              <a:t>T</a:t>
            </a:r>
            <a:r>
              <a:rPr lang="en-GB" altLang="en-US" sz="2800" dirty="0" smtClean="0">
                <a:latin typeface="+mj-lt"/>
              </a:rPr>
              <a:t>he best available external evidence on clinical and cost-effectiveness to allow…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 smtClean="0">
                <a:latin typeface="+mj-lt"/>
              </a:rPr>
              <a:t>Healthcare professionals, with patients and other stakeholders to reach…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>
                <a:latin typeface="+mj-lt"/>
              </a:rPr>
              <a:t>T</a:t>
            </a:r>
            <a:r>
              <a:rPr lang="en-GB" altLang="en-US" sz="2800" dirty="0" smtClean="0">
                <a:latin typeface="+mj-lt"/>
              </a:rPr>
              <a:t>he best decision in any particular situation.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altLang="en-US" sz="2800" dirty="0" smtClean="0">
              <a:latin typeface="+mj-lt"/>
            </a:endParaRPr>
          </a:p>
        </p:txBody>
      </p:sp>
      <p:pic>
        <p:nvPicPr>
          <p:cNvPr id="55300" name="Picture 3" descr="SCHE logo (colour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31" y="5949951"/>
            <a:ext cx="23209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2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  <a:effectLst/>
              </a:rPr>
              <a:t>The Health Economic Evaluation Process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5400" dirty="0" smtClean="0">
                <a:latin typeface="Trebuchet MS" panose="020B0603020202020204" pitchFamily="34" charset="0"/>
              </a:rPr>
              <a:t>Health Economics</a:t>
            </a:r>
            <a:endParaRPr lang="en-GB" sz="5400" dirty="0">
              <a:latin typeface="Trebuchet MS" panose="020B0603020202020204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51"/>
            <a:ext cx="8064896" cy="43731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sz="3200" dirty="0" smtClean="0">
                <a:latin typeface="+mj-lt"/>
              </a:rPr>
              <a:t>Uses economic evaluation to compare</a:t>
            </a:r>
            <a:r>
              <a:rPr lang="en-GB" altLang="en-US" sz="3200" dirty="0">
                <a:latin typeface="+mj-lt"/>
              </a:rPr>
              <a:t> </a:t>
            </a:r>
            <a:r>
              <a:rPr lang="en-GB" altLang="en-US" sz="3200" dirty="0" smtClean="0">
                <a:latin typeface="+mj-lt"/>
              </a:rPr>
              <a:t>alternative </a:t>
            </a:r>
            <a:r>
              <a:rPr lang="en-GB" altLang="en-US" sz="3200" dirty="0">
                <a:latin typeface="+mj-lt"/>
              </a:rPr>
              <a:t>courses of action in terms of both their </a:t>
            </a:r>
            <a:r>
              <a:rPr lang="en-GB" altLang="en-US" sz="3200" b="1" dirty="0">
                <a:latin typeface="+mj-lt"/>
              </a:rPr>
              <a:t>costs and </a:t>
            </a:r>
            <a:r>
              <a:rPr lang="en-GB" altLang="en-US" sz="3200" b="1" dirty="0" smtClean="0">
                <a:latin typeface="+mj-lt"/>
              </a:rPr>
              <a:t>consequences</a:t>
            </a:r>
            <a:r>
              <a:rPr lang="en-GB" altLang="en-US" sz="3200" dirty="0" smtClean="0">
                <a:latin typeface="+mj-lt"/>
              </a:rPr>
              <a:t>.</a:t>
            </a:r>
          </a:p>
          <a:p>
            <a:pPr>
              <a:defRPr/>
            </a:pPr>
            <a:r>
              <a:rPr lang="en-GB" altLang="en-US" sz="3200" dirty="0" smtClean="0">
                <a:latin typeface="+mj-lt"/>
              </a:rPr>
              <a:t>To </a:t>
            </a:r>
            <a:r>
              <a:rPr lang="en-GB" altLang="en-US" sz="3200" b="1" dirty="0" smtClean="0">
                <a:latin typeface="+mj-lt"/>
              </a:rPr>
              <a:t>provide high quality evidence </a:t>
            </a:r>
            <a:r>
              <a:rPr lang="en-GB" altLang="en-US" sz="3200" dirty="0" smtClean="0">
                <a:latin typeface="+mj-lt"/>
              </a:rPr>
              <a:t>on which to base decisions.</a:t>
            </a:r>
          </a:p>
          <a:p>
            <a:pPr>
              <a:defRPr/>
            </a:pPr>
            <a:r>
              <a:rPr lang="en-GB" altLang="en-US" sz="3200" dirty="0" smtClean="0">
                <a:latin typeface="+mj-lt"/>
              </a:rPr>
              <a:t>The aim is to </a:t>
            </a:r>
            <a:r>
              <a:rPr lang="en-GB" altLang="en-US" sz="3200" b="1" dirty="0" smtClean="0">
                <a:latin typeface="+mj-lt"/>
              </a:rPr>
              <a:t>improve efficiency </a:t>
            </a:r>
            <a:r>
              <a:rPr lang="en-GB" altLang="en-US" sz="3200" dirty="0" smtClean="0">
                <a:latin typeface="+mj-lt"/>
              </a:rPr>
              <a:t>(but not forgetting about equity, equality and quality of care).</a:t>
            </a:r>
            <a:endParaRPr lang="en-GB" altLang="en-US" sz="3200" dirty="0">
              <a:latin typeface="+mj-lt"/>
            </a:endParaRPr>
          </a:p>
          <a:p>
            <a:pPr eaLnBrk="1" hangingPunct="1">
              <a:buFont typeface="Verdana" pitchFamily="34" charset="0"/>
              <a:buNone/>
              <a:defRPr/>
            </a:pPr>
            <a:endParaRPr lang="en-GB" sz="3200" dirty="0" smtClean="0">
              <a:latin typeface="+mj-lt"/>
            </a:endParaRPr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6165308"/>
            <a:ext cx="2081816" cy="53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23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5"/>
            <a:ext cx="7920880" cy="59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  <a:effectLst/>
              </a:rPr>
              <a:t>Methods of Health Economic Evaluation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4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b="1" dirty="0" smtClean="0">
                <a:solidFill>
                  <a:schemeClr val="tx1"/>
                </a:solidFill>
                <a:effectLst/>
              </a:rPr>
              <a:t>What is Health </a:t>
            </a:r>
            <a:r>
              <a:rPr lang="en-GB" sz="6000" dirty="0">
                <a:solidFill>
                  <a:schemeClr val="tx1"/>
                </a:solidFill>
                <a:effectLst/>
              </a:rPr>
              <a:t>E</a:t>
            </a:r>
            <a:r>
              <a:rPr lang="en-GB" sz="6000" b="1" dirty="0" smtClean="0">
                <a:solidFill>
                  <a:schemeClr val="tx1"/>
                </a:solidFill>
                <a:effectLst/>
              </a:rPr>
              <a:t>conomics</a:t>
            </a:r>
            <a:r>
              <a:rPr lang="en-GB" sz="6000" dirty="0">
                <a:solidFill>
                  <a:schemeClr val="tx1"/>
                </a:solidFill>
                <a:effectLst/>
              </a:rPr>
              <a:t>?</a:t>
            </a:r>
            <a:br>
              <a:rPr lang="en-GB" sz="6000" dirty="0">
                <a:solidFill>
                  <a:schemeClr val="tx1"/>
                </a:solidFill>
                <a:effectLst/>
              </a:rPr>
            </a:br>
            <a:r>
              <a:rPr lang="en-GB" sz="3200" dirty="0" smtClean="0">
                <a:solidFill>
                  <a:schemeClr val="tx1"/>
                </a:solidFill>
                <a:effectLst/>
              </a:rPr>
              <a:t>And why </a:t>
            </a:r>
            <a:r>
              <a:rPr lang="en-GB" sz="3200" dirty="0">
                <a:solidFill>
                  <a:schemeClr val="tx1"/>
                </a:solidFill>
                <a:effectLst/>
              </a:rPr>
              <a:t>do we </a:t>
            </a:r>
            <a:r>
              <a:rPr lang="en-GB" sz="3200" dirty="0" smtClean="0">
                <a:solidFill>
                  <a:schemeClr val="tx1"/>
                </a:solidFill>
                <a:effectLst/>
              </a:rPr>
              <a:t>need it?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064896" cy="37338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GB" altLang="en-US" sz="5400" b="1" dirty="0" smtClean="0">
                <a:latin typeface="Trebuchet MS" pitchFamily="34" charset="0"/>
              </a:rPr>
              <a:t>	</a:t>
            </a:r>
            <a:endParaRPr lang="en-GB" sz="5400" dirty="0" smtClean="0"/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84" y="6162317"/>
            <a:ext cx="2081816" cy="537337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99592" y="1772817"/>
            <a:ext cx="8229600" cy="4525963"/>
          </a:xfrm>
          <a:prstGeom prst="rect">
            <a:avLst/>
          </a:prstGeom>
        </p:spPr>
        <p:txBody>
          <a:bodyPr vert="horz" lIns="92075" tIns="46038" rIns="92075" bIns="46038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9088" marR="0" lvl="0" indent="-319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Char char=""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Cost-minimisation analysis</a:t>
            </a:r>
          </a:p>
          <a:p>
            <a:pPr marL="319088" marR="0" lvl="0" indent="-319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Char char=""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Cost-benefit analysis</a:t>
            </a:r>
          </a:p>
          <a:p>
            <a:pPr marL="319088" marR="0" lvl="0" indent="-319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Char char=""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Cost-effectiveness analysis</a:t>
            </a:r>
          </a:p>
          <a:p>
            <a:pPr marL="319088" marR="0" lvl="0" indent="-319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Char char=""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Cost-consequences analysis</a:t>
            </a:r>
          </a:p>
          <a:p>
            <a:pPr marL="319088" marR="0" lvl="0" indent="-319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Char char=""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Cost-utility analysis</a:t>
            </a:r>
          </a:p>
        </p:txBody>
      </p:sp>
    </p:spTree>
    <p:extLst>
      <p:ext uri="{BB962C8B-B14F-4D97-AF65-F5344CB8AC3E}">
        <p14:creationId xmlns:p14="http://schemas.microsoft.com/office/powerpoint/2010/main" val="39198706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476672"/>
            <a:ext cx="8229600" cy="1111664"/>
          </a:xfrm>
        </p:spPr>
        <p:txBody>
          <a:bodyPr lIns="92075" tIns="46038" rIns="92075" bIns="46038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 smtClean="0">
                <a:effectLst/>
              </a:rPr>
              <a:t>Cost-Utility Analysis (CUA)</a:t>
            </a:r>
            <a:endParaRPr lang="en-GB" sz="4800" b="1" dirty="0">
              <a:effectLst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064896" cy="37338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GB" altLang="en-US" sz="5400" b="1" dirty="0" smtClean="0">
                <a:latin typeface="Trebuchet MS" pitchFamily="34" charset="0"/>
              </a:rPr>
              <a:t>	</a:t>
            </a:r>
            <a:endParaRPr lang="en-GB" sz="5400" dirty="0" smtClean="0"/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84" y="6162317"/>
            <a:ext cx="2081816" cy="537337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03250" y="1772820"/>
            <a:ext cx="7780338" cy="4371975"/>
          </a:xfrm>
          <a:prstGeom prst="rect">
            <a:avLst/>
          </a:prstGeom>
        </p:spPr>
        <p:txBody>
          <a:bodyPr vert="horz" lIns="92075" tIns="46038" rIns="92075" bIns="46038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alternative measure of value to that of a monetary approach is one of </a:t>
            </a:r>
            <a:r>
              <a:rPr kumimoji="0" lang="en-GB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utility</a:t>
            </a:r>
            <a:r>
              <a:rPr kumimoji="0" lang="en-GB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Utility is the benefit derived from consuming a resource.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Cost-utility analysis considers the impact of </a:t>
            </a:r>
            <a:r>
              <a:rPr kumimoji="0" lang="en-GB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GB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policy/intervention/programme upon an individual’s and society’s welfare, typically expressed in quality adjusted life years (QALYs).</a:t>
            </a:r>
            <a:endParaRPr kumimoji="0" lang="en-GB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4158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8181600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  <a:effectLst/>
              </a:rPr>
              <a:t>What is a QALY ?</a:t>
            </a:r>
            <a:endParaRPr lang="en-GB" sz="6000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6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351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en-GB" b="1" dirty="0" smtClean="0"/>
              <a:t>So, what </a:t>
            </a:r>
            <a:r>
              <a:rPr lang="en-GB" b="1" dirty="0"/>
              <a:t>is a QALY?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825732" y="2007655"/>
            <a:ext cx="7505470" cy="4349604"/>
          </a:xfrm>
        </p:spPr>
        <p:txBody>
          <a:bodyPr>
            <a:normAutofit lnSpcReduction="10000"/>
          </a:bodyPr>
          <a:lstStyle/>
          <a:p>
            <a:r>
              <a:rPr lang="en-GB" altLang="en-US" sz="2800" dirty="0" smtClean="0">
                <a:latin typeface="+mj-lt"/>
              </a:rPr>
              <a:t>The Quality-Adjusted </a:t>
            </a:r>
            <a:r>
              <a:rPr lang="en-GB" altLang="en-US" sz="2800" dirty="0">
                <a:latin typeface="+mj-lt"/>
              </a:rPr>
              <a:t>Life Year (QALY) is a </a:t>
            </a:r>
            <a:r>
              <a:rPr lang="en-GB" altLang="en-US" sz="2800" b="1" dirty="0" smtClean="0">
                <a:latin typeface="+mj-lt"/>
              </a:rPr>
              <a:t>common </a:t>
            </a:r>
            <a:r>
              <a:rPr lang="en-GB" altLang="en-US" sz="2800" b="1" dirty="0">
                <a:latin typeface="+mj-lt"/>
              </a:rPr>
              <a:t>currency</a:t>
            </a:r>
            <a:r>
              <a:rPr lang="en-GB" altLang="en-US" sz="2800" dirty="0">
                <a:latin typeface="+mj-lt"/>
              </a:rPr>
              <a:t> to assess the benefits/outcomes gained from a variety of interventions </a:t>
            </a:r>
            <a:endParaRPr lang="en-GB" altLang="en-US" sz="2800" dirty="0" smtClean="0">
              <a:latin typeface="+mj-lt"/>
            </a:endParaRPr>
          </a:p>
          <a:p>
            <a:r>
              <a:rPr lang="en-GB" altLang="en-US" sz="2800" dirty="0" smtClean="0">
                <a:latin typeface="+mj-lt"/>
              </a:rPr>
              <a:t>We obtain the Quality weight usually from established measures such as </a:t>
            </a:r>
            <a:r>
              <a:rPr lang="en-GB" altLang="en-US" sz="2800" smtClean="0">
                <a:latin typeface="+mj-lt"/>
              </a:rPr>
              <a:t>the EQ-5D </a:t>
            </a:r>
            <a:r>
              <a:rPr lang="en-GB" altLang="en-US" sz="2800" i="1" dirty="0">
                <a:latin typeface="+mj-lt"/>
              </a:rPr>
              <a:t/>
            </a:r>
            <a:br>
              <a:rPr lang="en-GB" altLang="en-US" sz="2800" i="1" dirty="0">
                <a:latin typeface="+mj-lt"/>
              </a:rPr>
            </a:br>
            <a:endParaRPr lang="en-GB" altLang="en-US" sz="2800" i="1" dirty="0">
              <a:latin typeface="+mj-lt"/>
            </a:endParaRPr>
          </a:p>
          <a:p>
            <a:pPr eaLnBrk="1" hangingPunct="1"/>
            <a:r>
              <a:rPr lang="en-GB" altLang="en-US" sz="2800" dirty="0" smtClean="0">
                <a:latin typeface="+mj-lt"/>
              </a:rPr>
              <a:t>A QALY </a:t>
            </a:r>
            <a:r>
              <a:rPr lang="en-GB" altLang="en-US" sz="2800" dirty="0">
                <a:latin typeface="+mj-lt"/>
              </a:rPr>
              <a:t>combines in a </a:t>
            </a:r>
            <a:r>
              <a:rPr lang="en-GB" altLang="en-US" sz="2800" b="1" i="1" dirty="0">
                <a:latin typeface="+mj-lt"/>
              </a:rPr>
              <a:t>single</a:t>
            </a:r>
            <a:r>
              <a:rPr lang="en-GB" altLang="en-US" sz="2800" dirty="0">
                <a:latin typeface="+mj-lt"/>
              </a:rPr>
              <a:t> unit of benefit: </a:t>
            </a:r>
          </a:p>
          <a:p>
            <a:pPr lvl="1" eaLnBrk="1" hangingPunct="1"/>
            <a:r>
              <a:rPr lang="en-GB" altLang="en-US" sz="2800" dirty="0" smtClean="0">
                <a:latin typeface="+mj-lt"/>
              </a:rPr>
              <a:t>health-related quality of life (quality)</a:t>
            </a:r>
          </a:p>
          <a:p>
            <a:pPr lvl="1" eaLnBrk="1" hangingPunct="1"/>
            <a:r>
              <a:rPr lang="en-GB" altLang="en-US" sz="2800" dirty="0" smtClean="0">
                <a:latin typeface="+mj-lt"/>
              </a:rPr>
              <a:t>Life expectancy (quantity)</a:t>
            </a:r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5898" y="5852163"/>
            <a:ext cx="2619739" cy="90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248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79704" y="704088"/>
            <a:ext cx="6974114" cy="1143000"/>
          </a:xfrm>
        </p:spPr>
        <p:txBody>
          <a:bodyPr/>
          <a:lstStyle/>
          <a:p>
            <a:pPr>
              <a:defRPr/>
            </a:pPr>
            <a:r>
              <a:rPr lang="en-GB" b="1" dirty="0"/>
              <a:t>What is a QALY? </a:t>
            </a:r>
            <a:r>
              <a:rPr lang="en-GB" sz="1800" b="1" i="1" dirty="0"/>
              <a:t>by Alan Williams</a:t>
            </a:r>
            <a:r>
              <a:rPr lang="en-GB" b="1" dirty="0"/>
              <a:t>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598722" y="1944893"/>
            <a:ext cx="8037285" cy="4931209"/>
          </a:xfrm>
        </p:spPr>
        <p:txBody>
          <a:bodyPr/>
          <a:lstStyle/>
          <a:p>
            <a:pPr eaLnBrk="1" hangingPunct="1">
              <a:buFont typeface="Verdana" panose="020B0604030504040204" pitchFamily="34" charset="0"/>
              <a:buNone/>
            </a:pPr>
            <a:endParaRPr lang="en-GB" altLang="en-US" i="1" dirty="0">
              <a:latin typeface="+mj-lt"/>
            </a:endParaRPr>
          </a:p>
          <a:p>
            <a:pPr eaLnBrk="1" hangingPunct="1">
              <a:buFont typeface="Verdana" panose="020B0604030504040204" pitchFamily="34" charset="0"/>
              <a:buNone/>
            </a:pPr>
            <a:r>
              <a:rPr lang="en-GB" altLang="en-US" i="1" dirty="0">
                <a:latin typeface="+mj-lt"/>
              </a:rPr>
              <a:t>	</a:t>
            </a:r>
            <a:r>
              <a:rPr lang="en-GB" altLang="en-US" sz="2800" dirty="0">
                <a:latin typeface="+mj-lt"/>
              </a:rPr>
              <a:t>"The essence of a QALY is that it takes </a:t>
            </a:r>
            <a:r>
              <a:rPr lang="en-GB" altLang="en-US" sz="2800" b="1" dirty="0">
                <a:latin typeface="+mj-lt"/>
              </a:rPr>
              <a:t>a year of healthy life expectancy to be worth 1</a:t>
            </a:r>
            <a:r>
              <a:rPr lang="en-GB" altLang="en-US" sz="2800" dirty="0">
                <a:latin typeface="+mj-lt"/>
              </a:rPr>
              <a:t>, but regards a year of unhealthy life expectancy as worth less than 1. Its precise value is </a:t>
            </a:r>
            <a:r>
              <a:rPr lang="en-GB" altLang="en-US" sz="2800" b="1" dirty="0">
                <a:latin typeface="+mj-lt"/>
              </a:rPr>
              <a:t>lower the worse the quality of life of the unhealthy person</a:t>
            </a:r>
            <a:r>
              <a:rPr lang="en-GB" altLang="en-US" sz="2800" dirty="0">
                <a:latin typeface="+mj-lt"/>
              </a:rPr>
              <a:t> (which is what the 'quality adjusted' bit is all about</a:t>
            </a:r>
            <a:r>
              <a:rPr lang="en-GB" altLang="en-US" sz="2800" dirty="0" smtClean="0">
                <a:latin typeface="+mj-lt"/>
              </a:rPr>
              <a:t>)."</a:t>
            </a:r>
            <a:endParaRPr lang="en-GB" altLang="en-US" sz="2800" dirty="0">
              <a:latin typeface="+mj-lt"/>
            </a:endParaRPr>
          </a:p>
          <a:p>
            <a:pPr eaLnBrk="1" hangingPunct="1">
              <a:buFont typeface="Verdana" panose="020B0604030504040204" pitchFamily="34" charset="0"/>
              <a:buNone/>
            </a:pPr>
            <a:endParaRPr lang="en-GB" altLang="en-US" sz="2000" i="1" dirty="0" smtClean="0">
              <a:latin typeface="+mj-lt"/>
            </a:endParaRPr>
          </a:p>
          <a:p>
            <a:pPr eaLnBrk="1" hangingPunct="1">
              <a:buFont typeface="Verdana" panose="020B0604030504040204" pitchFamily="34" charset="0"/>
              <a:buNone/>
            </a:pPr>
            <a:r>
              <a:rPr lang="en-GB" altLang="en-US" sz="2000" i="1" dirty="0" smtClean="0">
                <a:latin typeface="+mj-lt"/>
              </a:rPr>
              <a:t>A</a:t>
            </a:r>
            <a:r>
              <a:rPr lang="en-GB" altLang="en-US" sz="2000" i="1" dirty="0">
                <a:latin typeface="+mj-lt"/>
              </a:rPr>
              <a:t>. Williams, 'The Value of QALYs', Health and Social Service Journal July (1985)</a:t>
            </a:r>
          </a:p>
        </p:txBody>
      </p:sp>
    </p:spTree>
    <p:extLst>
      <p:ext uri="{BB962C8B-B14F-4D97-AF65-F5344CB8AC3E}">
        <p14:creationId xmlns:p14="http://schemas.microsoft.com/office/powerpoint/2010/main" val="8028282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271" y="995524"/>
            <a:ext cx="6495817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Considering the Cost of Health Care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92088" y="851100"/>
            <a:ext cx="7740352" cy="633685"/>
          </a:xfrm>
        </p:spPr>
        <p:txBody>
          <a:bodyPr>
            <a:noAutofit/>
          </a:bodyPr>
          <a:lstStyle/>
          <a:p>
            <a:r>
              <a:rPr lang="en-GB" altLang="en-US" sz="4400" b="1" dirty="0" smtClean="0">
                <a:solidFill>
                  <a:schemeClr val="accent1">
                    <a:lumMod val="75000"/>
                  </a:schemeClr>
                </a:solidFill>
              </a:rPr>
              <a:t>The 2 components to consider</a:t>
            </a:r>
            <a:endParaRPr lang="en-GB" altLang="en-US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72819"/>
            <a:ext cx="8229600" cy="4686300"/>
          </a:xfrm>
        </p:spPr>
        <p:txBody>
          <a:bodyPr>
            <a:normAutofit lnSpcReduction="10000"/>
          </a:bodyPr>
          <a:lstStyle/>
          <a:p>
            <a:r>
              <a:rPr lang="en-GB" altLang="en-US" sz="2800" dirty="0">
                <a:latin typeface="+mj-lt"/>
              </a:rPr>
              <a:t>Resource use changes related to implementation of  intervention/programme/treatment/medicine</a:t>
            </a:r>
          </a:p>
          <a:p>
            <a:pPr lvl="1"/>
            <a:r>
              <a:rPr lang="en-GB" altLang="en-US" dirty="0">
                <a:latin typeface="+mj-lt"/>
              </a:rPr>
              <a:t>New equipment</a:t>
            </a:r>
          </a:p>
          <a:p>
            <a:pPr lvl="1"/>
            <a:r>
              <a:rPr lang="en-GB" altLang="en-US" dirty="0">
                <a:latin typeface="+mj-lt"/>
              </a:rPr>
              <a:t>Training</a:t>
            </a:r>
          </a:p>
          <a:p>
            <a:pPr lvl="1"/>
            <a:r>
              <a:rPr lang="en-GB" altLang="en-US" dirty="0">
                <a:latin typeface="+mj-lt"/>
              </a:rPr>
              <a:t>Resource use associated with </a:t>
            </a:r>
            <a:r>
              <a:rPr lang="en-GB" altLang="en-US" dirty="0" smtClean="0">
                <a:latin typeface="+mj-lt"/>
              </a:rPr>
              <a:t>delivery</a:t>
            </a:r>
          </a:p>
          <a:p>
            <a:pPr marL="393192" lvl="1" indent="0">
              <a:buNone/>
            </a:pPr>
            <a:endParaRPr lang="en-GB" altLang="en-US" dirty="0">
              <a:latin typeface="+mj-lt"/>
            </a:endParaRPr>
          </a:p>
          <a:p>
            <a:r>
              <a:rPr lang="en-GB" altLang="en-US" sz="2800" dirty="0" smtClean="0">
                <a:latin typeface="+mj-lt"/>
              </a:rPr>
              <a:t>Changes to healthcare resource use as a consequence of intervention/programme/treatment/medicine</a:t>
            </a:r>
          </a:p>
          <a:p>
            <a:pPr lvl="1"/>
            <a:r>
              <a:rPr lang="en-GB" altLang="en-US" dirty="0" smtClean="0">
                <a:latin typeface="+mj-lt"/>
              </a:rPr>
              <a:t>Primary care</a:t>
            </a:r>
          </a:p>
          <a:p>
            <a:pPr lvl="1"/>
            <a:r>
              <a:rPr lang="en-GB" altLang="en-US" dirty="0" smtClean="0">
                <a:latin typeface="+mj-lt"/>
              </a:rPr>
              <a:t>Secondary care</a:t>
            </a:r>
          </a:p>
          <a:p>
            <a:pPr lvl="1"/>
            <a:r>
              <a:rPr lang="en-GB" altLang="en-US" dirty="0" smtClean="0">
                <a:latin typeface="+mj-lt"/>
              </a:rPr>
              <a:t>Social care</a:t>
            </a:r>
          </a:p>
          <a:p>
            <a:endParaRPr lang="en-GB" altLang="en-US" sz="2800" dirty="0">
              <a:latin typeface="+mj-lt"/>
            </a:endParaRPr>
          </a:p>
          <a:p>
            <a:pPr lvl="1"/>
            <a:endParaRPr lang="en-GB" altLang="en-US" dirty="0">
              <a:latin typeface="+mj-lt"/>
            </a:endParaRPr>
          </a:p>
          <a:p>
            <a:pPr marL="0" indent="0">
              <a:buNone/>
            </a:pPr>
            <a:endParaRPr lang="en-GB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788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A matter of perspective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00808"/>
            <a:ext cx="8229600" cy="4686300"/>
          </a:xfrm>
        </p:spPr>
        <p:txBody>
          <a:bodyPr>
            <a:normAutofit/>
          </a:bodyPr>
          <a:lstStyle/>
          <a:p>
            <a:r>
              <a:rPr lang="en-GB" altLang="en-US" sz="2800" dirty="0" smtClean="0">
                <a:latin typeface="+mj-lt"/>
              </a:rPr>
              <a:t>Healthcare provider perspective</a:t>
            </a:r>
          </a:p>
          <a:p>
            <a:pPr lvl="1"/>
            <a:r>
              <a:rPr lang="en-GB" altLang="en-US" dirty="0" smtClean="0">
                <a:latin typeface="+mj-lt"/>
              </a:rPr>
              <a:t>NHS and personal social services (PSS) perspective</a:t>
            </a:r>
          </a:p>
          <a:p>
            <a:r>
              <a:rPr lang="en-GB" altLang="en-US" sz="2800" dirty="0" smtClean="0">
                <a:latin typeface="+mj-lt"/>
              </a:rPr>
              <a:t>Societal perspective</a:t>
            </a:r>
          </a:p>
          <a:p>
            <a:r>
              <a:rPr lang="en-GB" altLang="en-US" sz="2800" dirty="0" smtClean="0">
                <a:latin typeface="+mj-lt"/>
              </a:rPr>
              <a:t>Other</a:t>
            </a:r>
            <a:r>
              <a:rPr lang="en-GB" altLang="en-US" sz="2800" dirty="0" smtClean="0">
                <a:latin typeface="+mj-lt"/>
              </a:rPr>
              <a:t> </a:t>
            </a:r>
            <a:r>
              <a:rPr lang="en-GB" altLang="en-US" sz="2800" dirty="0" smtClean="0">
                <a:latin typeface="+mj-lt"/>
              </a:rPr>
              <a:t>perspective</a:t>
            </a:r>
            <a:endParaRPr lang="en-GB" altLang="en-US" dirty="0" smtClean="0">
              <a:latin typeface="+mj-lt"/>
            </a:endParaRPr>
          </a:p>
          <a:p>
            <a:pPr marL="393192" lvl="1" indent="0">
              <a:buNone/>
            </a:pPr>
            <a:endParaRPr lang="en-GB" altLang="en-US" dirty="0">
              <a:latin typeface="+mj-lt"/>
            </a:endParaRPr>
          </a:p>
          <a:p>
            <a:pPr marL="0" indent="0">
              <a:buNone/>
            </a:pPr>
            <a:endParaRPr lang="en-GB" altLang="en-US" sz="28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988" y="4077072"/>
            <a:ext cx="4352484" cy="2448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4077072"/>
            <a:ext cx="3707904" cy="243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7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Undertaking the Analysis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1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4888" y="301112"/>
            <a:ext cx="8229600" cy="111166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effectLst/>
                <a:latin typeface="Trebuchet MS" pitchFamily="34" charset="0"/>
              </a:rPr>
              <a:t>Possible outcomes</a:t>
            </a:r>
            <a:endParaRPr lang="en-GB" dirty="0">
              <a:effectLst/>
              <a:latin typeface="Trebuchet MS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064896" cy="37338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GB" altLang="en-US" sz="5400" b="1" dirty="0" smtClean="0">
                <a:latin typeface="Trebuchet MS" pitchFamily="34" charset="0"/>
              </a:rPr>
              <a:t>	</a:t>
            </a:r>
            <a:endParaRPr lang="en-GB" sz="5400" dirty="0" smtClean="0"/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84" y="6162317"/>
            <a:ext cx="2081816" cy="537337"/>
          </a:xfrm>
          <a:prstGeom prst="rect">
            <a:avLst/>
          </a:prstGeom>
        </p:spPr>
      </p:pic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611560" y="1556797"/>
            <a:ext cx="7823200" cy="459809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ompared with the ‘old’ intervention, the ‘new intervention can be: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0BD0D9"/>
              </a:buClr>
              <a:buSzPct val="95000"/>
              <a:buFontTx/>
              <a:buAutoNum type="arabicParenR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costly, less effective (dominated)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0BD0D9"/>
              </a:buClr>
              <a:buSzPct val="95000"/>
              <a:buFontTx/>
              <a:buAutoNum type="arabicParenR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 costly, more effective (dominating)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0BD0D9"/>
              </a:buClr>
              <a:buSzPct val="95000"/>
              <a:buFontTx/>
              <a:buAutoNum type="arabicParenR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 costly, less effective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>
                <a:srgbClr val="0BD0D9"/>
              </a:buClr>
              <a:buSzPct val="95000"/>
              <a:buFontTx/>
              <a:buAutoNum type="arabicParenR"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costly, more effective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45488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043608" y="1061864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Economic Evaluation is </a:t>
            </a:r>
            <a:r>
              <a:rPr lang="en-GB" b="1" i="1" dirty="0"/>
              <a:t>not </a:t>
            </a:r>
            <a:r>
              <a:rPr lang="en-GB" dirty="0"/>
              <a:t>“choosing the cheapest” </a:t>
            </a:r>
          </a:p>
        </p:txBody>
      </p:sp>
      <p:pic>
        <p:nvPicPr>
          <p:cNvPr id="55300" name="Picture 3" descr="SCHE logo (colour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949950"/>
            <a:ext cx="23209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43608" y="2274838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pursuit of efficient practice is not merely about reducing costs. If it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were,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most efficient procedure would be to do nothing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that pushes costs to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zero.”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Alan Maynard</a:t>
            </a:r>
            <a:endParaRPr kumimoji="0" lang="en-GB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10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589144"/>
            <a:ext cx="8964488" cy="111166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4000" b="1" dirty="0" smtClean="0">
                <a:effectLst/>
                <a:latin typeface="Trebuchet MS" pitchFamily="34" charset="0"/>
              </a:rPr>
              <a:t>Incremental cost-effectiveness ratios</a:t>
            </a:r>
            <a:endParaRPr lang="en-GB" sz="4000" b="1" dirty="0">
              <a:effectLst/>
              <a:latin typeface="Trebuchet MS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064896" cy="37338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GB" altLang="en-US" sz="5400" b="1" dirty="0" smtClean="0">
                <a:latin typeface="Trebuchet MS" pitchFamily="34" charset="0"/>
              </a:rPr>
              <a:t>	</a:t>
            </a:r>
            <a:endParaRPr lang="en-GB" sz="5400" dirty="0" smtClean="0"/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84" y="6162317"/>
            <a:ext cx="2081816" cy="537337"/>
          </a:xfrm>
          <a:prstGeom prst="rect">
            <a:avLst/>
          </a:prstGeom>
        </p:spPr>
      </p:pic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431800" y="2348882"/>
            <a:ext cx="8280400" cy="923330"/>
            <a:chOff x="323528" y="2383720"/>
            <a:chExt cx="8280920" cy="997651"/>
          </a:xfrm>
        </p:grpSpPr>
        <p:sp>
          <p:nvSpPr>
            <p:cNvPr id="7" name="TextBox 2"/>
            <p:cNvSpPr txBox="1">
              <a:spLocks noChangeArrowheads="1"/>
            </p:cNvSpPr>
            <p:nvPr/>
          </p:nvSpPr>
          <p:spPr bwMode="auto">
            <a:xfrm>
              <a:off x="323528" y="2492896"/>
              <a:ext cx="1584176" cy="698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itchFamily="34" charset="0"/>
                  <a:ea typeface="+mn-ea"/>
                  <a:cs typeface="+mn-cs"/>
                </a:rPr>
                <a:t>ICER = </a:t>
              </a: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1979712" y="2383720"/>
              <a:ext cx="6624736" cy="997651"/>
              <a:chOff x="2555776" y="2492896"/>
              <a:chExt cx="6192688" cy="997651"/>
            </a:xfrm>
          </p:grpSpPr>
          <p:sp>
            <p:nvSpPr>
              <p:cNvPr id="9" name="TextBox 3"/>
              <p:cNvSpPr txBox="1">
                <a:spLocks noChangeArrowheads="1"/>
              </p:cNvSpPr>
              <p:nvPr/>
            </p:nvSpPr>
            <p:spPr bwMode="auto">
              <a:xfrm>
                <a:off x="2555776" y="2492896"/>
                <a:ext cx="6192688" cy="997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itchFamily="34" charset="0"/>
                    <a:ea typeface="+mn-ea"/>
                    <a:cs typeface="+mn-cs"/>
                  </a:rPr>
                  <a:t>Total cost of new intervention – total cost of old intervention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itchFamily="34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itchFamily="34" charset="0"/>
                    <a:ea typeface="+mn-ea"/>
                    <a:cs typeface="+mn-cs"/>
                  </a:rPr>
                  <a:t>Outcome of new intervention – outcome of old intervention</a:t>
                </a: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2628198" y="2955157"/>
                <a:ext cx="6047547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1043508" y="4077075"/>
            <a:ext cx="72009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The higher the ICER of an intervention, the less cost-effective the intervention relative to the </a:t>
            </a:r>
            <a:r>
              <a:rPr kumimoji="0" lang="en-GB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comparator.</a:t>
            </a:r>
            <a:endParaRPr kumimoji="0" lang="en-GB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864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peni.nlm.nih.gov/imgs/512/52/3230107/PMC3230107_pets819201.f1_defaul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340768"/>
            <a:ext cx="4896544" cy="5375425"/>
          </a:xfrm>
          <a:prstGeom prst="rect">
            <a:avLst/>
          </a:prstGeom>
          <a:noFill/>
        </p:spPr>
      </p:pic>
      <p:sp>
        <p:nvSpPr>
          <p:cNvPr id="15" name="Right Arrow 14"/>
          <p:cNvSpPr/>
          <p:nvPr/>
        </p:nvSpPr>
        <p:spPr>
          <a:xfrm>
            <a:off x="323528" y="2348880"/>
            <a:ext cx="1512168" cy="122413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Reject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323528" y="4437112"/>
            <a:ext cx="1584176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Questionable</a:t>
            </a:r>
          </a:p>
        </p:txBody>
      </p:sp>
      <p:sp>
        <p:nvSpPr>
          <p:cNvPr id="17" name="Right Arrow 16"/>
          <p:cNvSpPr/>
          <p:nvPr/>
        </p:nvSpPr>
        <p:spPr>
          <a:xfrm flipH="1">
            <a:off x="7236296" y="2276872"/>
            <a:ext cx="1575792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Questionable</a:t>
            </a:r>
          </a:p>
        </p:txBody>
      </p:sp>
      <p:sp>
        <p:nvSpPr>
          <p:cNvPr id="18" name="Right Arrow 17"/>
          <p:cNvSpPr/>
          <p:nvPr/>
        </p:nvSpPr>
        <p:spPr>
          <a:xfrm flipH="1">
            <a:off x="7236296" y="4437112"/>
            <a:ext cx="1512168" cy="1224136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Accept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2810" y="109749"/>
            <a:ext cx="8604696" cy="111166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4000" b="1" dirty="0" smtClean="0">
                <a:effectLst/>
                <a:latin typeface="Trebuchet MS" pitchFamily="34" charset="0"/>
              </a:rPr>
              <a:t>How do we know whether something is cost-effective?</a:t>
            </a:r>
            <a:endParaRPr lang="en-GB" sz="4000" b="1" dirty="0"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05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Addressing Uncertainty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0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6594" y="589557"/>
            <a:ext cx="8604448" cy="11112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GB" sz="4000" b="1" dirty="0">
                <a:latin typeface="Trebuchet MS" pitchFamily="34" charset="0"/>
              </a:rPr>
              <a:t>S</a:t>
            </a:r>
            <a:r>
              <a:rPr lang="en-GB" sz="4000" b="1" dirty="0" smtClean="0">
                <a:effectLst/>
                <a:latin typeface="Trebuchet MS" pitchFamily="34" charset="0"/>
              </a:rPr>
              <a:t>ensitivity analysis</a:t>
            </a:r>
            <a:endParaRPr lang="en-GB" sz="4000" b="1" dirty="0">
              <a:effectLst/>
              <a:latin typeface="Trebuchet MS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60848"/>
            <a:ext cx="8064896" cy="3733800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n-GB" altLang="en-US" sz="5400" b="1" dirty="0" smtClean="0">
                <a:latin typeface="Trebuchet MS" pitchFamily="34" charset="0"/>
              </a:rPr>
              <a:t>	</a:t>
            </a:r>
            <a:endParaRPr lang="en-GB" sz="5400" dirty="0" smtClean="0"/>
          </a:p>
        </p:txBody>
      </p:sp>
      <p:pic>
        <p:nvPicPr>
          <p:cNvPr id="4" name="Picture 3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20884" y="6162317"/>
            <a:ext cx="2081816" cy="53733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99938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nature and extent of the sensitivity analysis determines the quality of an economic evaluation.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 question: Do </a:t>
            </a:r>
            <a:r>
              <a:rPr kumimoji="0" lang="en-GB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plausible changes in the values of the main variables affect the results of the analysis?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76263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– results are robust</a:t>
            </a:r>
          </a:p>
          <a:p>
            <a:pPr marL="576263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Yes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results are not robust</a:t>
            </a:r>
          </a:p>
          <a:p>
            <a:pPr marL="855663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Consider how likely scenario is in practice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100000"/>
              <a:buFont typeface="Wingdings" pitchFamily="2" charset="2"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8167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What if there is limited evidence?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0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176" y="829877"/>
            <a:ext cx="2952328" cy="60555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Critically Assess…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89962"/>
            <a:ext cx="5760640" cy="4968552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+mj-lt"/>
              </a:rPr>
              <a:t>The quality and appropriateness of the methods and analysis undertaken</a:t>
            </a:r>
          </a:p>
          <a:p>
            <a:r>
              <a:rPr lang="en-GB" sz="2800" dirty="0">
                <a:latin typeface="+mj-lt"/>
              </a:rPr>
              <a:t>The </a:t>
            </a:r>
            <a:r>
              <a:rPr lang="en-GB" sz="2800" dirty="0" smtClean="0">
                <a:latin typeface="+mj-lt"/>
              </a:rPr>
              <a:t>quality, appropriateness and relevance of </a:t>
            </a:r>
            <a:r>
              <a:rPr lang="en-GB" sz="2800" dirty="0">
                <a:latin typeface="+mj-lt"/>
              </a:rPr>
              <a:t>the </a:t>
            </a:r>
            <a:r>
              <a:rPr lang="en-GB" sz="2800" dirty="0" smtClean="0">
                <a:latin typeface="+mj-lt"/>
              </a:rPr>
              <a:t>data </a:t>
            </a:r>
            <a:r>
              <a:rPr lang="en-GB" sz="2800" dirty="0">
                <a:latin typeface="+mj-lt"/>
              </a:rPr>
              <a:t>inputs and </a:t>
            </a:r>
            <a:r>
              <a:rPr lang="en-GB" sz="2800" dirty="0" smtClean="0">
                <a:latin typeface="+mj-lt"/>
              </a:rPr>
              <a:t>assumptions</a:t>
            </a:r>
          </a:p>
          <a:p>
            <a:r>
              <a:rPr lang="en-GB" sz="2800" dirty="0" smtClean="0">
                <a:latin typeface="+mj-lt"/>
              </a:rPr>
              <a:t>The accuracy of the findings (including appropriate account for uncertainty)</a:t>
            </a:r>
          </a:p>
          <a:p>
            <a:r>
              <a:rPr lang="en-GB" sz="2800" dirty="0" smtClean="0">
                <a:latin typeface="+mj-lt"/>
              </a:rPr>
              <a:t>The quality of reporting</a:t>
            </a:r>
          </a:p>
          <a:p>
            <a:pPr marL="0" indent="0">
              <a:buNone/>
            </a:pP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805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57808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Consequences? </a:t>
            </a:r>
            <a:endParaRPr lang="en-GB" sz="4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89120"/>
          </a:xfrm>
        </p:spPr>
        <p:txBody>
          <a:bodyPr>
            <a:normAutofit/>
          </a:bodyPr>
          <a:lstStyle/>
          <a:p>
            <a:pPr lvl="1"/>
            <a:endParaRPr lang="en-GB" sz="3200" dirty="0" smtClean="0">
              <a:latin typeface="+mj-lt"/>
            </a:endParaRPr>
          </a:p>
          <a:p>
            <a:pPr lvl="1"/>
            <a:r>
              <a:rPr lang="en-GB" sz="3200" dirty="0" smtClean="0">
                <a:latin typeface="+mj-lt"/>
              </a:rPr>
              <a:t>The available evidence influences allocation decisions, i.e. there is a chance of </a:t>
            </a:r>
            <a:r>
              <a:rPr lang="en-GB" sz="3200" b="1" dirty="0" smtClean="0">
                <a:latin typeface="+mj-lt"/>
              </a:rPr>
              <a:t>making the wrong decision </a:t>
            </a:r>
            <a:r>
              <a:rPr lang="en-GB" sz="3200" dirty="0" smtClean="0">
                <a:latin typeface="+mj-lt"/>
              </a:rPr>
              <a:t>based on poor/misleading evidence</a:t>
            </a:r>
          </a:p>
          <a:p>
            <a:pPr lvl="2"/>
            <a:r>
              <a:rPr lang="en-GB" sz="3200" dirty="0" smtClean="0">
                <a:latin typeface="+mj-lt"/>
              </a:rPr>
              <a:t>Wasting scarce resource</a:t>
            </a:r>
          </a:p>
          <a:p>
            <a:pPr lvl="2"/>
            <a:r>
              <a:rPr lang="en-GB" sz="3200" dirty="0" smtClean="0">
                <a:latin typeface="+mj-lt"/>
              </a:rPr>
              <a:t>Reducing efficiency</a:t>
            </a:r>
          </a:p>
          <a:p>
            <a:pPr lvl="2"/>
            <a:r>
              <a:rPr lang="en-GB" sz="3200" dirty="0" smtClean="0">
                <a:latin typeface="+mj-lt"/>
              </a:rPr>
              <a:t>Potential to cause harm</a:t>
            </a:r>
            <a:endParaRPr lang="en-GB" sz="3200" dirty="0">
              <a:latin typeface="+mj-lt"/>
            </a:endParaRPr>
          </a:p>
          <a:p>
            <a:endParaRPr lang="en-GB" sz="3200" dirty="0">
              <a:latin typeface="+mj-lt"/>
            </a:endParaRPr>
          </a:p>
        </p:txBody>
      </p:sp>
      <p:pic>
        <p:nvPicPr>
          <p:cNvPr id="6" name="Picture 5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949281"/>
            <a:ext cx="2320508" cy="7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3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57808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Most Likely Scenario…</a:t>
            </a:r>
            <a:endParaRPr lang="en-GB" sz="4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8569" y="1804381"/>
            <a:ext cx="7787208" cy="3531099"/>
          </a:xfrm>
        </p:spPr>
        <p:txBody>
          <a:bodyPr>
            <a:normAutofit/>
          </a:bodyPr>
          <a:lstStyle/>
          <a:p>
            <a:pPr lvl="1"/>
            <a:endParaRPr lang="en-GB" sz="3600" dirty="0" smtClean="0">
              <a:latin typeface="+mj-lt"/>
            </a:endParaRPr>
          </a:p>
          <a:p>
            <a:pPr marL="0" indent="0">
              <a:buNone/>
            </a:pPr>
            <a:r>
              <a:rPr lang="en-GB" sz="3600" b="1" dirty="0" smtClean="0">
                <a:latin typeface="+mj-lt"/>
              </a:rPr>
              <a:t>Cost-effectiveness </a:t>
            </a:r>
            <a:endParaRPr lang="en-GB" sz="3600" dirty="0">
              <a:latin typeface="+mj-lt"/>
            </a:endParaRPr>
          </a:p>
          <a:p>
            <a:pPr marL="0" indent="0">
              <a:buNone/>
            </a:pPr>
            <a:r>
              <a:rPr lang="en-GB" sz="3600" dirty="0">
                <a:latin typeface="+mj-lt"/>
              </a:rPr>
              <a:t>No relevant cost-effectiveness analyses were identified in the </a:t>
            </a:r>
            <a:r>
              <a:rPr lang="en-GB" sz="3600" dirty="0" smtClean="0">
                <a:latin typeface="+mj-lt"/>
              </a:rPr>
              <a:t>(repeat) </a:t>
            </a:r>
            <a:r>
              <a:rPr lang="en-GB" sz="3600" dirty="0">
                <a:latin typeface="+mj-lt"/>
              </a:rPr>
              <a:t>literature search. 	</a:t>
            </a:r>
          </a:p>
          <a:p>
            <a:endParaRPr lang="en-GB" sz="3600" dirty="0">
              <a:latin typeface="+mj-lt"/>
            </a:endParaRPr>
          </a:p>
        </p:txBody>
      </p:sp>
      <p:pic>
        <p:nvPicPr>
          <p:cNvPr id="6" name="Picture 5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949281"/>
            <a:ext cx="2320508" cy="7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57808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Most Likely Scenario…</a:t>
            </a:r>
            <a:endParaRPr lang="en-GB" sz="44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8569" y="1804381"/>
            <a:ext cx="7787208" cy="3531099"/>
          </a:xfrm>
        </p:spPr>
        <p:txBody>
          <a:bodyPr>
            <a:normAutofit/>
          </a:bodyPr>
          <a:lstStyle/>
          <a:p>
            <a:pPr lvl="1"/>
            <a:endParaRPr lang="en-GB" sz="3600" dirty="0" smtClean="0">
              <a:latin typeface="+mj-lt"/>
            </a:endParaRPr>
          </a:p>
          <a:p>
            <a:pPr marL="0" indent="0">
              <a:buNone/>
            </a:pPr>
            <a:r>
              <a:rPr lang="en-GB" sz="3600" b="1" dirty="0" smtClean="0">
                <a:latin typeface="+mj-lt"/>
              </a:rPr>
              <a:t>Cost-effectiveness </a:t>
            </a:r>
            <a:endParaRPr lang="en-GB" sz="3600" dirty="0">
              <a:latin typeface="+mj-lt"/>
            </a:endParaRPr>
          </a:p>
          <a:p>
            <a:pPr marL="0" indent="0">
              <a:buNone/>
            </a:pPr>
            <a:r>
              <a:rPr lang="en-GB" sz="3600" dirty="0">
                <a:latin typeface="+mj-lt"/>
              </a:rPr>
              <a:t>No relevant cost-effectiveness analyses were identified in the </a:t>
            </a:r>
            <a:r>
              <a:rPr lang="en-GB" sz="3600" dirty="0" smtClean="0">
                <a:latin typeface="+mj-lt"/>
              </a:rPr>
              <a:t>(repeat) </a:t>
            </a:r>
            <a:r>
              <a:rPr lang="en-GB" sz="3600" dirty="0">
                <a:latin typeface="+mj-lt"/>
              </a:rPr>
              <a:t>literature search. 	</a:t>
            </a:r>
          </a:p>
          <a:p>
            <a:endParaRPr lang="en-GB" sz="3600" dirty="0">
              <a:latin typeface="+mj-lt"/>
            </a:endParaRPr>
          </a:p>
        </p:txBody>
      </p:sp>
      <p:pic>
        <p:nvPicPr>
          <p:cNvPr id="6" name="Picture 5" descr="SCHE logo (colour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949281"/>
            <a:ext cx="2320508" cy="712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15" y="-408375"/>
            <a:ext cx="9644850" cy="629427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15409" y="5885895"/>
            <a:ext cx="9392574" cy="972105"/>
          </a:xfrm>
          <a:prstGeom prst="rect">
            <a:avLst/>
          </a:prstGeom>
          <a:solidFill>
            <a:srgbClr val="F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41538" y="5885895"/>
            <a:ext cx="8074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latin typeface="+mj-lt"/>
              </a:rPr>
              <a:t>Don’t just think budget, think value.</a:t>
            </a:r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538" y="4216893"/>
            <a:ext cx="21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High cost + little benefit = low value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5344" y="4216893"/>
            <a:ext cx="21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Low cost + big benefit = high value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538" y="4960657"/>
            <a:ext cx="21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Low cost + little benefit = low value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15344" y="4960657"/>
            <a:ext cx="21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+mj-lt"/>
              </a:rPr>
              <a:t>High cost + big benefit = high value</a:t>
            </a:r>
            <a:endParaRPr lang="en-GB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196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13648" cy="252028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Any Questions?</a:t>
            </a:r>
            <a:endParaRPr lang="en-GB" sz="3200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3599"/>
            <a:ext cx="9144000" cy="287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 lIns="92075" tIns="46038" rIns="92075" bIns="46038"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What 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H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ealth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E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Arial Unicode MS" pitchFamily="34" charset="-128"/>
              </a:rPr>
              <a:t>conomics?</a:t>
            </a:r>
            <a:endParaRPr lang="en-GB" b="1" dirty="0" smtClean="0">
              <a:solidFill>
                <a:schemeClr val="accent1">
                  <a:lumMod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11560" y="2132860"/>
            <a:ext cx="7704856" cy="3381425"/>
          </a:xfrm>
        </p:spPr>
        <p:txBody>
          <a:bodyPr rtlCol="0">
            <a:normAutofit/>
          </a:bodyPr>
          <a:lstStyle/>
          <a:p>
            <a:pPr marL="320040" indent="-32004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4000" b="1" dirty="0" smtClean="0">
                <a:latin typeface="+mj-lt"/>
              </a:rPr>
              <a:t>   </a:t>
            </a:r>
            <a:r>
              <a:rPr lang="en-GB" sz="4000" dirty="0" smtClean="0">
                <a:latin typeface="+mj-lt"/>
              </a:rPr>
              <a:t>The study of attempts to allocate limited </a:t>
            </a:r>
            <a:r>
              <a:rPr lang="en-GB" sz="4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healthcare</a:t>
            </a:r>
            <a:r>
              <a:rPr lang="en-GB" sz="4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GB" sz="4000" dirty="0" smtClean="0">
                <a:latin typeface="+mj-lt"/>
              </a:rPr>
              <a:t>resources among unlimited wants and needs to achieve the maximum </a:t>
            </a:r>
            <a:r>
              <a:rPr lang="en-GB" sz="40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health</a:t>
            </a:r>
            <a:r>
              <a:rPr lang="en-GB" sz="4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GB" sz="4000" dirty="0" smtClean="0">
                <a:latin typeface="+mj-lt"/>
              </a:rPr>
              <a:t>benefit for society.</a:t>
            </a:r>
          </a:p>
          <a:p>
            <a:pPr marL="320040" indent="-320040" fontAlgn="auto">
              <a:spcAft>
                <a:spcPts val="0"/>
              </a:spcAft>
              <a:buClr>
                <a:schemeClr val="accent3"/>
              </a:buClr>
              <a:buFont typeface="Wingdings"/>
              <a:buChar char=""/>
              <a:defRPr/>
            </a:pPr>
            <a:endParaRPr lang="en-GB" sz="4000" dirty="0" smtClean="0">
              <a:latin typeface="+mj-lt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67550" y="1916113"/>
            <a:ext cx="8209037" cy="3744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3015" name="Picture 6" descr="SCHE logo (colour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30" y="5928744"/>
            <a:ext cx="23209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414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69" y="2550368"/>
            <a:ext cx="74533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altLang="en-US" b="1" dirty="0" smtClean="0">
                <a:solidFill>
                  <a:schemeClr val="accent1">
                    <a:lumMod val="75000"/>
                  </a:schemeClr>
                </a:solidFill>
              </a:rPr>
              <a:t>The root of all choice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11565" y="1587503"/>
            <a:ext cx="8287965" cy="833439"/>
          </a:xfrm>
        </p:spPr>
        <p:txBody>
          <a:bodyPr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altLang="en-US" sz="3200" b="1" dirty="0" smtClean="0">
                <a:latin typeface="+mj-lt"/>
              </a:rPr>
              <a:t>Choices, decisions and prioritisation need to be made because resources are scarce.</a:t>
            </a:r>
          </a:p>
          <a:p>
            <a:pPr marL="274320" indent="-274320" fontAlgn="auto">
              <a:spcAft>
                <a:spcPts val="0"/>
              </a:spcAft>
              <a:buClr>
                <a:srgbClr val="000099"/>
              </a:buClr>
              <a:buFont typeface="Wingdings" pitchFamily="2" charset="2"/>
              <a:buNone/>
              <a:defRPr/>
            </a:pPr>
            <a:endParaRPr lang="en-GB" altLang="en-US" sz="3200" b="1" dirty="0" smtClean="0">
              <a:latin typeface="+mj-lt"/>
            </a:endParaRPr>
          </a:p>
        </p:txBody>
      </p:sp>
      <p:pic>
        <p:nvPicPr>
          <p:cNvPr id="39941" name="Picture 6" descr="SCHE logo (colour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31" y="5949951"/>
            <a:ext cx="23209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2710482"/>
            <a:ext cx="3172164" cy="401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9088" indent="-319088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>
                <a:latin typeface="+mj-lt"/>
              </a:rPr>
              <a:t>Resources (human, financial, capital, environmental) are </a:t>
            </a:r>
            <a:r>
              <a:rPr lang="en-GB" altLang="en-US" sz="2800" b="1" dirty="0" smtClean="0">
                <a:latin typeface="+mj-lt"/>
              </a:rPr>
              <a:t>LIMITED</a:t>
            </a:r>
          </a:p>
          <a:p>
            <a:pPr marL="319088" indent="-319088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altLang="en-US" sz="2800" b="1" dirty="0">
              <a:latin typeface="+mj-lt"/>
            </a:endParaRPr>
          </a:p>
          <a:p>
            <a:pPr marL="319088" indent="-319088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altLang="en-US" sz="2800" dirty="0" smtClean="0">
                <a:latin typeface="+mj-lt"/>
              </a:rPr>
              <a:t>Wants, needs </a:t>
            </a:r>
            <a:r>
              <a:rPr lang="en-GB" altLang="en-US" sz="2800" dirty="0">
                <a:latin typeface="+mj-lt"/>
              </a:rPr>
              <a:t>and desires are </a:t>
            </a:r>
            <a:r>
              <a:rPr lang="en-GB" altLang="en-US" sz="2800" b="1" dirty="0">
                <a:latin typeface="+mj-lt"/>
              </a:rPr>
              <a:t>UNLIMITED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92804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12846" y="515837"/>
            <a:ext cx="8035618" cy="89693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The reasons for increasing unmet need…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808"/>
            <a:ext cx="7342188" cy="4824536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+mj-lt"/>
              </a:rPr>
              <a:t>Higher demand of an aging population with increasing life expectancy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>
                <a:latin typeface="+mj-lt"/>
              </a:rPr>
              <a:t>Decreasing health of the population (e.g. obesity, low activity levels, stress)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+mj-lt"/>
              </a:rPr>
              <a:t>Staffing levels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+mj-lt"/>
              </a:rPr>
              <a:t>Changes in NHS budgets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+mj-lt"/>
              </a:rPr>
              <a:t>Expensive technologies</a:t>
            </a:r>
          </a:p>
          <a:p>
            <a:pPr>
              <a:spcBef>
                <a:spcPct val="0"/>
              </a:spcBef>
              <a:spcAft>
                <a:spcPts val="1800"/>
              </a:spcAft>
            </a:pPr>
            <a:r>
              <a:rPr lang="en-US" sz="2800" dirty="0" smtClean="0">
                <a:latin typeface="+mj-lt"/>
              </a:rPr>
              <a:t>Increasing expectations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997408"/>
            <a:ext cx="3901440" cy="25999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6106">
            <a:off x="0" y="971550"/>
            <a:ext cx="914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0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7060" y="510301"/>
            <a:ext cx="86487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b="1" dirty="0" smtClean="0">
                <a:solidFill>
                  <a:schemeClr val="accent1">
                    <a:lumMod val="75000"/>
                  </a:schemeClr>
                </a:solidFill>
              </a:rPr>
              <a:t>Opportunity cost</a:t>
            </a:r>
          </a:p>
        </p:txBody>
      </p:sp>
      <p:pic>
        <p:nvPicPr>
          <p:cNvPr id="47107" name="Picture 3" descr="SCHE logo (colour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31" y="5949951"/>
            <a:ext cx="23209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363215" y="1891152"/>
            <a:ext cx="8224837" cy="4241800"/>
          </a:xfrm>
        </p:spPr>
        <p:txBody>
          <a:bodyPr rtlCol="0">
            <a:noAutofit/>
          </a:bodyPr>
          <a:lstStyle/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smtClean="0">
                <a:latin typeface="+mj-lt"/>
              </a:rPr>
              <a:t>When </a:t>
            </a:r>
            <a:r>
              <a:rPr lang="en-GB" sz="3200" dirty="0" smtClean="0">
                <a:latin typeface="+mj-lt"/>
              </a:rPr>
              <a:t>resources are limited it is necessary </a:t>
            </a:r>
            <a:r>
              <a:rPr lang="en-GB" sz="3200" b="1" dirty="0" smtClean="0">
                <a:latin typeface="+mj-lt"/>
              </a:rPr>
              <a:t>to give up one thing in order to be able to acquire another thing</a:t>
            </a:r>
            <a:r>
              <a:rPr lang="en-GB" sz="3200" dirty="0" smtClean="0">
                <a:latin typeface="+mj-lt"/>
              </a:rPr>
              <a:t>.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GB" sz="3200" dirty="0">
              <a:latin typeface="+mj-lt"/>
            </a:endParaRP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smtClean="0">
                <a:latin typeface="+mj-lt"/>
              </a:rPr>
              <a:t>Every action and every resource use has an opportunity cost – which does not necessarily mean monetary </a:t>
            </a:r>
            <a:r>
              <a:rPr lang="en-GB" sz="3200" dirty="0" smtClean="0">
                <a:latin typeface="+mj-lt"/>
              </a:rPr>
              <a:t>implications.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03520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80112" y="908724"/>
            <a:ext cx="2880320" cy="569537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908724"/>
            <a:ext cx="4752528" cy="5695377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3445"/>
            <a:ext cx="8640960" cy="71327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 dirty="0" smtClean="0">
                <a:solidFill>
                  <a:schemeClr val="accent1">
                    <a:lumMod val="75000"/>
                  </a:schemeClr>
                </a:solidFill>
              </a:rPr>
              <a:t>The opportunity cost of IVF</a:t>
            </a:r>
            <a:br>
              <a:rPr lang="en-GB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</a:rPr>
              <a:t>(from 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Morris, Devlin and Parker, </a:t>
            </a: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</a:rPr>
              <a:t>2007) </a:t>
            </a:r>
            <a:endParaRPr lang="en-GB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32" name="Picture 8" descr="cochlear implant photo: cochlear implant w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65" y="1484784"/>
            <a:ext cx="2003895" cy="1152128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media5.picsearch.com/is?M78ByUO9wRq7BHI0T2tuDeQiGgdOt4dyEuHos5TJWeI&amp;height=2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78" y="2787453"/>
            <a:ext cx="1549318" cy="1239455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huntingtoneyecare.com/files/2012/03/catarac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20" y="4007847"/>
            <a:ext cx="1156060" cy="1152128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media1.picsearch.com/is?nvKoAx44crejz3F0hqD_bSn_x3NJ2Gt0trzUztt3TtM&amp;height=25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5085998"/>
            <a:ext cx="1944216" cy="1453887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09814" y="1737686"/>
            <a:ext cx="1978210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One-third of a cochlear implant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>
            <a:off x="2407246" y="2060852"/>
            <a:ext cx="402568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8821" y="3091953"/>
            <a:ext cx="2070580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 heart bypass operation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Straight Arrow Connector 7"/>
          <p:cNvCxnSpPr>
            <a:stCxn id="18" idx="3"/>
          </p:cNvCxnSpPr>
          <p:nvPr/>
        </p:nvCxnSpPr>
        <p:spPr>
          <a:xfrm flipV="1">
            <a:off x="2529401" y="3415118"/>
            <a:ext cx="496534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30490" y="4260749"/>
            <a:ext cx="1784389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cataract removals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Straight Arrow Connector 10"/>
          <p:cNvCxnSpPr>
            <a:stCxn id="21" idx="1"/>
            <a:endCxn id="1038" idx="3"/>
          </p:cNvCxnSpPr>
          <p:nvPr/>
        </p:nvCxnSpPr>
        <p:spPr>
          <a:xfrm flipH="1" flipV="1">
            <a:off x="1614880" y="4583911"/>
            <a:ext cx="515610" cy="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2313" y="5489777"/>
            <a:ext cx="1784389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150 MMR vaccinations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>
            <a:stCxn id="24" idx="3"/>
          </p:cNvCxnSpPr>
          <p:nvPr/>
        </p:nvCxnSpPr>
        <p:spPr>
          <a:xfrm flipV="1">
            <a:off x="2216702" y="5812942"/>
            <a:ext cx="401117" cy="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22" descr="http://www.canadianpodcastbuffet.ca/wp-content/uploads/2014/05/teacher-assistant-certificatio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312" y="1390109"/>
            <a:ext cx="2015773" cy="1341475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www.expressandstar.com/wpmvc/wp/wp-content/uploads/2010/06/School-meals.thumb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644" y="4047371"/>
            <a:ext cx="2116331" cy="1410887"/>
          </a:xfrm>
          <a:prstGeom prst="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128529" y="5812941"/>
            <a:ext cx="1854550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2000 school dinners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86430" y="3084015"/>
            <a:ext cx="2214786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Half a junior teaching assistant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>
            <a:stCxn id="31" idx="0"/>
          </p:cNvCxnSpPr>
          <p:nvPr/>
        </p:nvCxnSpPr>
        <p:spPr>
          <a:xfrm flipV="1">
            <a:off x="6993823" y="2716901"/>
            <a:ext cx="0" cy="3671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27584" y="98072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the NHS sector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Straight Arrow Connector 22"/>
          <p:cNvCxnSpPr>
            <a:stCxn id="30" idx="0"/>
            <a:endCxn id="1050" idx="2"/>
          </p:cNvCxnSpPr>
          <p:nvPr/>
        </p:nvCxnSpPr>
        <p:spPr>
          <a:xfrm flipV="1">
            <a:off x="7055804" y="5458258"/>
            <a:ext cx="6" cy="35468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52120" y="98072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C249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Outside the NHS sector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A5C249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 noGrp="1"/>
          </p:cNvSpPr>
          <p:nvPr>
            <p:ph type="title"/>
          </p:nvPr>
        </p:nvSpPr>
        <p:spPr>
          <a:xfrm>
            <a:off x="457200" y="346428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en-GB" sz="4800" b="1" dirty="0" smtClean="0">
                <a:solidFill>
                  <a:srgbClr val="2A467E"/>
                </a:solidFill>
                <a:latin typeface="Calibri" pitchFamily="34" charset="0"/>
                <a:ea typeface="+mn-ea"/>
                <a:cs typeface="Calibri" pitchFamily="34" charset="0"/>
              </a:rPr>
              <a:t>Addressing the 3 E’s</a:t>
            </a:r>
            <a:endParaRPr lang="en-GB" sz="4800" b="1" dirty="0">
              <a:solidFill>
                <a:srgbClr val="2A467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 bwMode="auto">
          <a:xfrm>
            <a:off x="323528" y="1556792"/>
            <a:ext cx="8424936" cy="532859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3000" dirty="0" smtClean="0">
                <a:latin typeface="+mj-lt"/>
              </a:rPr>
              <a:t>Good health is a necessary condition for a happy life.</a:t>
            </a:r>
          </a:p>
          <a:p>
            <a:pPr marL="0" indent="0">
              <a:spcBef>
                <a:spcPts val="0"/>
              </a:spcBef>
              <a:buNone/>
            </a:pPr>
            <a:endParaRPr lang="en-GB" sz="30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000" dirty="0" smtClean="0">
                <a:latin typeface="+mj-lt"/>
              </a:rPr>
              <a:t>Good healthcare, </a:t>
            </a:r>
            <a:r>
              <a:rPr lang="en-GB" sz="3000" b="1" dirty="0" smtClean="0">
                <a:latin typeface="+mj-lt"/>
              </a:rPr>
              <a:t>accessed and used fairly </a:t>
            </a:r>
            <a:r>
              <a:rPr lang="en-GB" sz="3000" dirty="0" smtClean="0">
                <a:latin typeface="+mj-lt"/>
              </a:rPr>
              <a:t>(</a:t>
            </a:r>
            <a:r>
              <a:rPr lang="en-GB" sz="3000" u="sng" dirty="0" smtClean="0">
                <a:latin typeface="+mj-lt"/>
              </a:rPr>
              <a:t>equity</a:t>
            </a:r>
            <a:r>
              <a:rPr lang="en-GB" sz="3000" dirty="0" smtClean="0">
                <a:latin typeface="+mj-lt"/>
              </a:rPr>
              <a:t>) and </a:t>
            </a:r>
            <a:r>
              <a:rPr lang="en-GB" sz="3000" b="1" dirty="0" smtClean="0">
                <a:latin typeface="+mj-lt"/>
              </a:rPr>
              <a:t>equally according to equal needs </a:t>
            </a:r>
            <a:r>
              <a:rPr lang="en-GB" sz="3000" dirty="0" smtClean="0">
                <a:latin typeface="+mj-lt"/>
              </a:rPr>
              <a:t>(</a:t>
            </a:r>
            <a:r>
              <a:rPr lang="en-GB" sz="3000" u="sng" dirty="0" smtClean="0">
                <a:latin typeface="+mj-lt"/>
              </a:rPr>
              <a:t>equality</a:t>
            </a:r>
            <a:r>
              <a:rPr lang="en-GB" sz="3000" dirty="0" smtClean="0">
                <a:latin typeface="+mj-lt"/>
              </a:rPr>
              <a:t>)  is often a necessary condition for good (or better) health.</a:t>
            </a:r>
          </a:p>
          <a:p>
            <a:pPr marL="0" indent="0">
              <a:spcBef>
                <a:spcPts val="0"/>
              </a:spcBef>
              <a:buNone/>
            </a:pPr>
            <a:endParaRPr lang="en-GB" sz="3000" dirty="0">
              <a:latin typeface="+mj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3000" dirty="0" smtClean="0">
                <a:latin typeface="+mj-lt"/>
              </a:rPr>
              <a:t>Appropriate </a:t>
            </a:r>
            <a:r>
              <a:rPr lang="en-GB" sz="3000" b="1" dirty="0" smtClean="0">
                <a:latin typeface="+mj-lt"/>
              </a:rPr>
              <a:t>use of available resources to maximise health outcomes </a:t>
            </a:r>
            <a:r>
              <a:rPr lang="en-GB" sz="3000" dirty="0" smtClean="0">
                <a:latin typeface="+mj-lt"/>
              </a:rPr>
              <a:t>(</a:t>
            </a:r>
            <a:r>
              <a:rPr lang="en-GB" sz="3000" u="sng" dirty="0" smtClean="0">
                <a:latin typeface="+mj-lt"/>
              </a:rPr>
              <a:t>efficiency</a:t>
            </a:r>
            <a:r>
              <a:rPr lang="en-GB" sz="3000" dirty="0" smtClean="0">
                <a:latin typeface="+mj-lt"/>
              </a:rPr>
              <a:t>) is required for good healthcare.</a:t>
            </a: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43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PAM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4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9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PAMS Template</Template>
  <TotalTime>149</TotalTime>
  <Words>1096</Words>
  <Application>Microsoft Office PowerPoint</Application>
  <PresentationFormat>On-screen Show (4:3)</PresentationFormat>
  <Paragraphs>206</Paragraphs>
  <Slides>39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39</vt:i4>
      </vt:variant>
    </vt:vector>
  </HeadingPairs>
  <TitlesOfParts>
    <vt:vector size="63" baseType="lpstr">
      <vt:lpstr>ＭＳ Ｐゴシック</vt:lpstr>
      <vt:lpstr>Arial</vt:lpstr>
      <vt:lpstr>Arial Unicode MS</vt:lpstr>
      <vt:lpstr>ArialMT</vt:lpstr>
      <vt:lpstr>Calibri</vt:lpstr>
      <vt:lpstr>Constantia</vt:lpstr>
      <vt:lpstr>Symbol</vt:lpstr>
      <vt:lpstr>Times New Roman</vt:lpstr>
      <vt:lpstr>Trebuchet MS</vt:lpstr>
      <vt:lpstr>Verdana</vt:lpstr>
      <vt:lpstr>Wingdings</vt:lpstr>
      <vt:lpstr>Wingdings 2</vt:lpstr>
      <vt:lpstr>PAMS</vt:lpstr>
      <vt:lpstr>Flow</vt:lpstr>
      <vt:lpstr>1_Flow</vt:lpstr>
      <vt:lpstr>3_Flow</vt:lpstr>
      <vt:lpstr>8_Flow</vt:lpstr>
      <vt:lpstr>9_Flow</vt:lpstr>
      <vt:lpstr>12_Flow</vt:lpstr>
      <vt:lpstr>10_Flow</vt:lpstr>
      <vt:lpstr>13_Flow</vt:lpstr>
      <vt:lpstr>14_Flow</vt:lpstr>
      <vt:lpstr>11_Flow</vt:lpstr>
      <vt:lpstr>2_Flow</vt:lpstr>
      <vt:lpstr>Health Economics 101 </vt:lpstr>
      <vt:lpstr>What is Health Economics? And why do we need it?</vt:lpstr>
      <vt:lpstr>Economic Evaluation is not “choosing the cheapest” </vt:lpstr>
      <vt:lpstr>What is Health Economics?</vt:lpstr>
      <vt:lpstr>The root of all choice</vt:lpstr>
      <vt:lpstr>The reasons for increasing unmet need…</vt:lpstr>
      <vt:lpstr>Opportunity cost</vt:lpstr>
      <vt:lpstr>The opportunity cost of IVF (from Morris, Devlin and Parker, 2007) </vt:lpstr>
      <vt:lpstr>Addressing the 3 E’s</vt:lpstr>
      <vt:lpstr>Equality vs equity</vt:lpstr>
      <vt:lpstr>Efficiency is about allocation</vt:lpstr>
      <vt:lpstr>Types of efficiency</vt:lpstr>
      <vt:lpstr>The overarching aim </vt:lpstr>
      <vt:lpstr>PowerPoint Presentation</vt:lpstr>
      <vt:lpstr>So, how do we make our choices?</vt:lpstr>
      <vt:lpstr>The Health Economic Evaluation Process</vt:lpstr>
      <vt:lpstr>Health Economics</vt:lpstr>
      <vt:lpstr>PowerPoint Presentation</vt:lpstr>
      <vt:lpstr>Methods of Health Economic Evaluation</vt:lpstr>
      <vt:lpstr>PowerPoint Presentation</vt:lpstr>
      <vt:lpstr>Cost-Utility Analysis (CUA)</vt:lpstr>
      <vt:lpstr>What is a QALY ?</vt:lpstr>
      <vt:lpstr>So, what is a QALY?</vt:lpstr>
      <vt:lpstr>What is a QALY? by Alan Williams </vt:lpstr>
      <vt:lpstr>Considering the Cost of Health Care</vt:lpstr>
      <vt:lpstr>The 2 components to consider</vt:lpstr>
      <vt:lpstr>A matter of perspective</vt:lpstr>
      <vt:lpstr>Undertaking the Analysis</vt:lpstr>
      <vt:lpstr>Possible outcomes</vt:lpstr>
      <vt:lpstr>Incremental cost-effectiveness ratios</vt:lpstr>
      <vt:lpstr>How do we know whether something is cost-effective?</vt:lpstr>
      <vt:lpstr>Addressing Uncertainty</vt:lpstr>
      <vt:lpstr>Sensitivity analysis</vt:lpstr>
      <vt:lpstr>What if there is limited evidence?</vt:lpstr>
      <vt:lpstr>Critically Assess…</vt:lpstr>
      <vt:lpstr>Consequences? </vt:lpstr>
      <vt:lpstr>Most Likely Scenario…</vt:lpstr>
      <vt:lpstr>Most Likely Scenario…</vt:lpstr>
      <vt:lpstr>Any Questions?</vt:lpstr>
    </vt:vector>
  </TitlesOfParts>
  <Company>Swansea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Economics 101</dc:title>
  <dc:creator>Berni Sewell</dc:creator>
  <cp:lastModifiedBy>Berni Sewell</cp:lastModifiedBy>
  <cp:revision>18</cp:revision>
  <dcterms:created xsi:type="dcterms:W3CDTF">2021-07-12T08:22:05Z</dcterms:created>
  <dcterms:modified xsi:type="dcterms:W3CDTF">2021-11-22T12:06:39Z</dcterms:modified>
</cp:coreProperties>
</file>