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99" r:id="rId3"/>
    <p:sldId id="323" r:id="rId4"/>
    <p:sldId id="435" r:id="rId5"/>
    <p:sldId id="433" r:id="rId6"/>
    <p:sldId id="432" r:id="rId7"/>
    <p:sldId id="439" r:id="rId8"/>
    <p:sldId id="450" r:id="rId9"/>
    <p:sldId id="462" r:id="rId10"/>
    <p:sldId id="464" r:id="rId11"/>
    <p:sldId id="465" r:id="rId12"/>
    <p:sldId id="467" r:id="rId13"/>
    <p:sldId id="463" r:id="rId14"/>
    <p:sldId id="466" r:id="rId15"/>
    <p:sldId id="431" r:id="rId16"/>
    <p:sldId id="454" r:id="rId17"/>
    <p:sldId id="438" r:id="rId18"/>
    <p:sldId id="455" r:id="rId19"/>
    <p:sldId id="441" r:id="rId20"/>
    <p:sldId id="447" r:id="rId21"/>
    <p:sldId id="449" r:id="rId22"/>
    <p:sldId id="460" r:id="rId23"/>
    <p:sldId id="453" r:id="rId24"/>
    <p:sldId id="318" r:id="rId25"/>
    <p:sldId id="40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hew Prettyjohns (Velindre - Healthe Technology Wales)" initials="MP(-HTW" lastIdx="5" clrIdx="0">
    <p:extLst>
      <p:ext uri="{19B8F6BF-5375-455C-9EA6-DF929625EA0E}">
        <p15:presenceInfo xmlns:p15="http://schemas.microsoft.com/office/powerpoint/2012/main" userId="S-1-5-21-978635462-3828570294-627434887-10344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8D"/>
    <a:srgbClr val="CF841F"/>
    <a:srgbClr val="D5DBDB"/>
    <a:srgbClr val="183753"/>
    <a:srgbClr val="EAC949"/>
    <a:srgbClr val="005EB8"/>
    <a:srgbClr val="0C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69455" autoAdjust="0"/>
  </p:normalViewPr>
  <p:slideViewPr>
    <p:cSldViewPr snapToGrid="0">
      <p:cViewPr varScale="1">
        <p:scale>
          <a:sx n="62" d="100"/>
          <a:sy n="62" d="100"/>
        </p:scale>
        <p:origin x="145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5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15274-E034-428C-B683-7BD14C998E45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EFC490-0F43-42B9-81B5-843EF964F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61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023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14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98FBDBA-1EA6-4E28-A1E4-F6F995EDE5E3}" type="slidenum">
              <a:rPr lang="en-GB" altLang="en-US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en-GB" altLang="en-US" smtClean="0">
              <a:latin typeface="Arial" pitchFamily="34" charset="0"/>
            </a:endParaRPr>
          </a:p>
        </p:txBody>
      </p:sp>
      <p:sp>
        <p:nvSpPr>
          <p:cNvPr id="27443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816" y="4348993"/>
            <a:ext cx="5026369" cy="36032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68" tIns="44931" rIns="91468" bIns="44931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274436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84200" y="798513"/>
            <a:ext cx="5691188" cy="3201987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655826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8077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635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430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3754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518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3775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98FBDBA-1EA6-4E28-A1E4-F6F995EDE5E3}" type="slidenum">
              <a:rPr lang="en-GB" altLang="en-US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en-GB" altLang="en-US" smtClean="0">
              <a:latin typeface="Arial" pitchFamily="34" charset="0"/>
            </a:endParaRPr>
          </a:p>
        </p:txBody>
      </p:sp>
      <p:sp>
        <p:nvSpPr>
          <p:cNvPr id="27443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816" y="4348993"/>
            <a:ext cx="5026369" cy="36032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68" tIns="44931" rIns="91468" bIns="44931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274436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84200" y="798513"/>
            <a:ext cx="5691188" cy="3201987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2242957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746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235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932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038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41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838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7954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037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776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199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310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HTW_Image_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161" y="1639658"/>
            <a:ext cx="7135258" cy="98050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161" y="593056"/>
            <a:ext cx="7135258" cy="453546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23/11/2021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image3.pd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5921" y="5874214"/>
            <a:ext cx="2810335" cy="7439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187" y="5874214"/>
            <a:ext cx="2396209" cy="74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690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41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077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4077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113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674"/>
            <a:ext cx="10515600" cy="44429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>
                <a:solidFill>
                  <a:srgbClr val="008C8D">
                    <a:tint val="75000"/>
                  </a:srgbClr>
                </a:solidFill>
              </a:rPr>
              <a:pPr/>
              <a:t>23/11/2021</a:t>
            </a:fld>
            <a:endParaRPr lang="en-GB">
              <a:solidFill>
                <a:srgbClr val="008C8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8C8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>
                <a:solidFill>
                  <a:srgbClr val="008C8D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8C8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34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674"/>
            <a:ext cx="10515600" cy="44429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10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2838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708112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672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52748"/>
            <a:ext cx="5181600" cy="44870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52748"/>
            <a:ext cx="5181600" cy="44870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13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11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11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049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832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51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7854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1543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98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7743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044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5838942"/>
            <a:ext cx="12192000" cy="1022400"/>
            <a:chOff x="0" y="5838942"/>
            <a:chExt cx="12192000" cy="10224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5838942"/>
              <a:ext cx="12192000" cy="1022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0245" y="6024384"/>
              <a:ext cx="2098587" cy="651515"/>
            </a:xfrm>
            <a:prstGeom prst="rect">
              <a:avLst/>
            </a:prstGeom>
          </p:spPr>
        </p:pic>
        <p:pic>
          <p:nvPicPr>
            <p:cNvPr id="10" name="image3.pdf"/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275510" y="6024299"/>
              <a:ext cx="2461599" cy="65160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52748"/>
            <a:ext cx="10515600" cy="4288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2C05-2564-4D55-AFD2-860C334FC444}" type="datetimeFigureOut">
              <a:rPr lang="en-GB" smtClean="0"/>
              <a:t>23/11/2021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65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5838942"/>
            <a:ext cx="12192000" cy="1022400"/>
            <a:chOff x="0" y="5838942"/>
            <a:chExt cx="12192000" cy="10224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5838942"/>
              <a:ext cx="12192000" cy="1022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0245" y="6024384"/>
              <a:ext cx="2098587" cy="651515"/>
            </a:xfrm>
            <a:prstGeom prst="rect">
              <a:avLst/>
            </a:prstGeom>
          </p:spPr>
        </p:pic>
        <p:pic>
          <p:nvPicPr>
            <p:cNvPr id="10" name="image3.pdf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75510" y="6024299"/>
              <a:ext cx="2461599" cy="65160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52748"/>
            <a:ext cx="10515600" cy="4288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2C05-2564-4D55-AFD2-860C334FC444}" type="datetimeFigureOut">
              <a:rPr lang="en-GB" smtClean="0">
                <a:solidFill>
                  <a:srgbClr val="008C8D">
                    <a:tint val="75000"/>
                  </a:srgbClr>
                </a:solidFill>
              </a:rPr>
              <a:pPr/>
              <a:t>23/11/2021</a:t>
            </a:fld>
            <a:endParaRPr lang="en-GB">
              <a:solidFill>
                <a:srgbClr val="008C8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008C8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08FB8-C7ED-40FE-860B-76CA8539FC21}" type="slidenum">
              <a:rPr lang="en-GB" smtClean="0">
                <a:solidFill>
                  <a:srgbClr val="008C8D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8C8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7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8521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86972" y="1530598"/>
            <a:ext cx="10439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>Application of the principles of health economics for IPFR</a:t>
            </a:r>
            <a:endParaRPr lang="en-GB" sz="3200" dirty="0"/>
          </a:p>
          <a:p>
            <a:r>
              <a:rPr lang="en-GB" sz="3200" b="1" dirty="0">
                <a:solidFill>
                  <a:srgbClr val="EAC949"/>
                </a:solidFill>
                <a:latin typeface="Karla" pitchFamily="2" charset="0"/>
                <a:ea typeface="Karla" pitchFamily="2" charset="0"/>
              </a:rPr>
              <a:t/>
            </a:r>
            <a:br>
              <a:rPr lang="en-GB" sz="3200" b="1" dirty="0">
                <a:solidFill>
                  <a:srgbClr val="EAC949"/>
                </a:solidFill>
                <a:latin typeface="Karla" pitchFamily="2" charset="0"/>
                <a:ea typeface="Karla" pitchFamily="2" charset="0"/>
              </a:rPr>
            </a:br>
            <a:r>
              <a:rPr lang="en-GB" sz="3200" b="1" dirty="0" smtClean="0">
                <a:solidFill>
                  <a:srgbClr val="EAC949"/>
                </a:solidFill>
                <a:latin typeface="Karla" pitchFamily="2" charset="0"/>
                <a:ea typeface="Karla" pitchFamily="2" charset="0"/>
              </a:rPr>
              <a:t>Sophie Hughes</a:t>
            </a:r>
            <a:r>
              <a:rPr lang="en-GB" sz="320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/>
            </a:r>
            <a:br>
              <a:rPr lang="en-GB" sz="320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>Health Economist, Health Technology Wales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656047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6861" y="2121988"/>
            <a:ext cx="2130724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Person with BRCA2-mutated metastatic adenocarcinoma of minor salivary duct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35533" y="1263873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Olaparib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615161" y="4213475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Alternative PARP inhibitor</a:t>
            </a:r>
            <a:endParaRPr lang="en-GB" dirty="0"/>
          </a:p>
        </p:txBody>
      </p:sp>
      <p:cxnSp>
        <p:nvCxnSpPr>
          <p:cNvPr id="8" name="Straight Arrow Connector 7"/>
          <p:cNvCxnSpPr>
            <a:stCxn id="4" idx="0"/>
            <a:endCxn id="5" idx="1"/>
          </p:cNvCxnSpPr>
          <p:nvPr/>
        </p:nvCxnSpPr>
        <p:spPr>
          <a:xfrm flipV="1">
            <a:off x="1342223" y="1448539"/>
            <a:ext cx="193310" cy="67344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  <a:endCxn id="6" idx="1"/>
          </p:cNvCxnSpPr>
          <p:nvPr/>
        </p:nvCxnSpPr>
        <p:spPr>
          <a:xfrm>
            <a:off x="1342223" y="3876314"/>
            <a:ext cx="272938" cy="66032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04413" y="627323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Non-Response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992429" y="1447640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Response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59889" y="3775529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Non-Response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959889" y="4613119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Response</a:t>
            </a:r>
            <a:endParaRPr lang="en-GB" dirty="0"/>
          </a:p>
        </p:txBody>
      </p:sp>
      <p:cxnSp>
        <p:nvCxnSpPr>
          <p:cNvPr id="17" name="Straight Arrow Connector 16"/>
          <p:cNvCxnSpPr>
            <a:stCxn id="5" idx="3"/>
            <a:endCxn id="11" idx="1"/>
          </p:cNvCxnSpPr>
          <p:nvPr/>
        </p:nvCxnSpPr>
        <p:spPr>
          <a:xfrm flipV="1">
            <a:off x="3666257" y="811989"/>
            <a:ext cx="338156" cy="6365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3"/>
            <a:endCxn id="12" idx="1"/>
          </p:cNvCxnSpPr>
          <p:nvPr/>
        </p:nvCxnSpPr>
        <p:spPr>
          <a:xfrm>
            <a:off x="3666257" y="1448539"/>
            <a:ext cx="326172" cy="18376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5" idx="1"/>
          </p:cNvCxnSpPr>
          <p:nvPr/>
        </p:nvCxnSpPr>
        <p:spPr>
          <a:xfrm flipV="1">
            <a:off x="3755822" y="3960195"/>
            <a:ext cx="204067" cy="7552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3755821" y="4538067"/>
            <a:ext cx="204068" cy="2597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88496" y="241944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Amputation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6119934" y="426610"/>
            <a:ext cx="353359" cy="52387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" idx="3"/>
          </p:cNvCxnSpPr>
          <p:nvPr/>
        </p:nvCxnSpPr>
        <p:spPr>
          <a:xfrm>
            <a:off x="6135137" y="811989"/>
            <a:ext cx="338156" cy="1803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88496" y="807715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 amputation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6412698" y="3423077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Amputation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6463758" y="3984881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 amputation</a:t>
            </a:r>
            <a:endParaRPr lang="en-GB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6074542" y="3590863"/>
            <a:ext cx="354227" cy="54482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5" idx="3"/>
          </p:cNvCxnSpPr>
          <p:nvPr/>
        </p:nvCxnSpPr>
        <p:spPr>
          <a:xfrm>
            <a:off x="6090613" y="3960195"/>
            <a:ext cx="373145" cy="21738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798446"/>
              </p:ext>
            </p:extLst>
          </p:nvPr>
        </p:nvGraphicFramePr>
        <p:xfrm>
          <a:off x="7750998" y="3276808"/>
          <a:ext cx="4221806" cy="2290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09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109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0008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Karla" pitchFamily="2" charset="0"/>
                          <a:ea typeface="Karla" pitchFamily="2" charset="0"/>
                        </a:rPr>
                        <a:t>Total costs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Karla" pitchFamily="2" charset="0"/>
                          <a:ea typeface="Karla" pitchFamily="2" charset="0"/>
                        </a:rPr>
                        <a:t>Total health</a:t>
                      </a:r>
                      <a:r>
                        <a:rPr lang="en-GB" baseline="0" dirty="0" smtClean="0">
                          <a:latin typeface="Karla" pitchFamily="2" charset="0"/>
                          <a:ea typeface="Karla" pitchFamily="2" charset="0"/>
                        </a:rPr>
                        <a:t> benefit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50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Karla" pitchFamily="2" charset="0"/>
                          <a:ea typeface="Karla" pitchFamily="2" charset="0"/>
                        </a:rPr>
                        <a:t>Cost</a:t>
                      </a:r>
                      <a:r>
                        <a:rPr lang="en-GB" sz="1200" baseline="0" dirty="0" smtClean="0">
                          <a:latin typeface="Karla" pitchFamily="2" charset="0"/>
                          <a:ea typeface="Karla" pitchFamily="2" charset="0"/>
                        </a:rPr>
                        <a:t> of alternative, follow-up, management if relapse occurs, amputation surgery </a:t>
                      </a:r>
                      <a:r>
                        <a:rPr lang="en-GB" sz="1200" baseline="0" dirty="0" err="1" smtClean="0">
                          <a:latin typeface="Karla" pitchFamily="2" charset="0"/>
                          <a:ea typeface="Karla" pitchFamily="2" charset="0"/>
                        </a:rPr>
                        <a:t>etc</a:t>
                      </a:r>
                      <a:endParaRPr lang="en-GB" sz="1200" dirty="0" smtClean="0">
                        <a:latin typeface="Karla" pitchFamily="2" charset="0"/>
                        <a:ea typeface="Karla" pitchFamily="2" charset="0"/>
                      </a:endParaRPr>
                    </a:p>
                    <a:p>
                      <a:endParaRPr lang="en-GB" sz="1200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Karla" pitchFamily="2" charset="0"/>
                          <a:ea typeface="Karla" pitchFamily="2" charset="0"/>
                        </a:rPr>
                        <a:t>Survival,</a:t>
                      </a:r>
                      <a:r>
                        <a:rPr lang="en-GB" sz="1200" baseline="0" dirty="0" smtClean="0">
                          <a:latin typeface="Karla" pitchFamily="2" charset="0"/>
                          <a:ea typeface="Karla" pitchFamily="2" charset="0"/>
                        </a:rPr>
                        <a:t> </a:t>
                      </a:r>
                      <a:r>
                        <a:rPr lang="en-GB" sz="1200" dirty="0" smtClean="0">
                          <a:latin typeface="Karla" pitchFamily="2" charset="0"/>
                          <a:ea typeface="Karla" pitchFamily="2" charset="0"/>
                        </a:rPr>
                        <a:t>quality of life</a:t>
                      </a:r>
                    </a:p>
                    <a:p>
                      <a:r>
                        <a:rPr lang="en-GB" sz="1200" dirty="0" smtClean="0">
                          <a:latin typeface="Karla" pitchFamily="2" charset="0"/>
                          <a:ea typeface="Karla" pitchFamily="2" charset="0"/>
                        </a:rPr>
                        <a:t>QALYs</a:t>
                      </a:r>
                      <a:endParaRPr lang="en-GB" sz="1200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052574"/>
              </p:ext>
            </p:extLst>
          </p:nvPr>
        </p:nvGraphicFramePr>
        <p:xfrm>
          <a:off x="7744469" y="241944"/>
          <a:ext cx="4221806" cy="2290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09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109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0008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Karla" pitchFamily="2" charset="0"/>
                          <a:ea typeface="Karla" pitchFamily="2" charset="0"/>
                        </a:rPr>
                        <a:t>Total costs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Karla" pitchFamily="2" charset="0"/>
                          <a:ea typeface="Karla" pitchFamily="2" charset="0"/>
                        </a:rPr>
                        <a:t>Total health</a:t>
                      </a:r>
                      <a:r>
                        <a:rPr lang="en-GB" baseline="0" dirty="0" smtClean="0">
                          <a:latin typeface="Karla" pitchFamily="2" charset="0"/>
                          <a:ea typeface="Karla" pitchFamily="2" charset="0"/>
                        </a:rPr>
                        <a:t> benefit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50024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Karla" pitchFamily="2" charset="0"/>
                          <a:ea typeface="Karla" pitchFamily="2" charset="0"/>
                        </a:rPr>
                        <a:t>Costs of </a:t>
                      </a:r>
                      <a:r>
                        <a:rPr lang="en-GB" sz="1200" dirty="0" err="1" smtClean="0">
                          <a:latin typeface="Karla" pitchFamily="2" charset="0"/>
                          <a:ea typeface="Karla" pitchFamily="2" charset="0"/>
                        </a:rPr>
                        <a:t>olaparib</a:t>
                      </a:r>
                      <a:r>
                        <a:rPr lang="en-GB" sz="1200" dirty="0" smtClean="0">
                          <a:latin typeface="Karla" pitchFamily="2" charset="0"/>
                          <a:ea typeface="Karla" pitchFamily="2" charset="0"/>
                        </a:rPr>
                        <a:t>,</a:t>
                      </a:r>
                      <a:r>
                        <a:rPr lang="en-GB" sz="1200" baseline="0" dirty="0" smtClean="0">
                          <a:latin typeface="Karla" pitchFamily="2" charset="0"/>
                          <a:ea typeface="Karla" pitchFamily="2" charset="0"/>
                        </a:rPr>
                        <a:t> follow-up, management if relapse occurs, amputation surgery </a:t>
                      </a:r>
                      <a:r>
                        <a:rPr lang="en-GB" sz="1200" baseline="0" dirty="0" err="1" smtClean="0">
                          <a:latin typeface="Karla" pitchFamily="2" charset="0"/>
                          <a:ea typeface="Karla" pitchFamily="2" charset="0"/>
                        </a:rPr>
                        <a:t>etc</a:t>
                      </a:r>
                      <a:endParaRPr lang="en-GB" sz="1200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Karla" pitchFamily="2" charset="0"/>
                          <a:ea typeface="Karla" pitchFamily="2" charset="0"/>
                        </a:rPr>
                        <a:t>Survival,</a:t>
                      </a:r>
                      <a:r>
                        <a:rPr lang="en-GB" sz="1200" baseline="0" dirty="0" smtClean="0">
                          <a:latin typeface="Karla" pitchFamily="2" charset="0"/>
                          <a:ea typeface="Karla" pitchFamily="2" charset="0"/>
                        </a:rPr>
                        <a:t> </a:t>
                      </a:r>
                      <a:r>
                        <a:rPr lang="en-GB" sz="1200" dirty="0" smtClean="0">
                          <a:latin typeface="Karla" pitchFamily="2" charset="0"/>
                          <a:ea typeface="Karla" pitchFamily="2" charset="0"/>
                        </a:rPr>
                        <a:t>quality of life</a:t>
                      </a:r>
                    </a:p>
                    <a:p>
                      <a:r>
                        <a:rPr lang="en-GB" sz="1200" dirty="0" smtClean="0">
                          <a:latin typeface="Karla" pitchFamily="2" charset="0"/>
                          <a:ea typeface="Karla" pitchFamily="2" charset="0"/>
                        </a:rPr>
                        <a:t>QALYs</a:t>
                      </a:r>
                      <a:endParaRPr lang="en-GB" sz="1200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cxnSp>
        <p:nvCxnSpPr>
          <p:cNvPr id="31" name="Straight Arrow Connector 30"/>
          <p:cNvCxnSpPr>
            <a:endCxn id="33" idx="1"/>
          </p:cNvCxnSpPr>
          <p:nvPr/>
        </p:nvCxnSpPr>
        <p:spPr>
          <a:xfrm>
            <a:off x="3663558" y="1463618"/>
            <a:ext cx="325652" cy="9753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989210" y="2254316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Death</a:t>
            </a:r>
            <a:endParaRPr lang="en-GB" dirty="0"/>
          </a:p>
        </p:txBody>
      </p:sp>
      <p:cxnSp>
        <p:nvCxnSpPr>
          <p:cNvPr id="34" name="Straight Arrow Connector 33"/>
          <p:cNvCxnSpPr>
            <a:stCxn id="6" idx="3"/>
            <a:endCxn id="36" idx="1"/>
          </p:cNvCxnSpPr>
          <p:nvPr/>
        </p:nvCxnSpPr>
        <p:spPr>
          <a:xfrm>
            <a:off x="3745885" y="4536641"/>
            <a:ext cx="221878" cy="101425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967763" y="5366226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Death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3973124" y="1064667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3960225" y="1974275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3998405" y="4200231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3949953" y="5026311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3856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3973124" y="1064667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3967763" y="5366226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Death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3989210" y="2254316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Death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76861" y="2121988"/>
            <a:ext cx="2130724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Person with BRCA2-mutated metastatic adenocarcinoma of minor salivary duct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35533" y="1263873"/>
            <a:ext cx="221035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Olaparib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615161" y="4213475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Alternative PARP inhibitor</a:t>
            </a:r>
            <a:endParaRPr lang="en-GB" dirty="0"/>
          </a:p>
        </p:txBody>
      </p:sp>
      <p:cxnSp>
        <p:nvCxnSpPr>
          <p:cNvPr id="8" name="Straight Arrow Connector 7"/>
          <p:cNvCxnSpPr>
            <a:stCxn id="4" idx="0"/>
            <a:endCxn id="5" idx="1"/>
          </p:cNvCxnSpPr>
          <p:nvPr/>
        </p:nvCxnSpPr>
        <p:spPr>
          <a:xfrm flipV="1">
            <a:off x="1342223" y="1448539"/>
            <a:ext cx="193310" cy="67344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  <a:endCxn id="6" idx="1"/>
          </p:cNvCxnSpPr>
          <p:nvPr/>
        </p:nvCxnSpPr>
        <p:spPr>
          <a:xfrm>
            <a:off x="1342223" y="3876314"/>
            <a:ext cx="272938" cy="66032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04413" y="627323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Non-Response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992429" y="1447640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Response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59889" y="3775529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Non-Response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959889" y="4613119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Response</a:t>
            </a:r>
            <a:endParaRPr lang="en-GB" dirty="0"/>
          </a:p>
        </p:txBody>
      </p:sp>
      <p:cxnSp>
        <p:nvCxnSpPr>
          <p:cNvPr id="17" name="Straight Arrow Connector 16"/>
          <p:cNvCxnSpPr>
            <a:stCxn id="5" idx="3"/>
            <a:endCxn id="11" idx="1"/>
          </p:cNvCxnSpPr>
          <p:nvPr/>
        </p:nvCxnSpPr>
        <p:spPr>
          <a:xfrm flipV="1">
            <a:off x="3745885" y="811989"/>
            <a:ext cx="258528" cy="6365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3"/>
            <a:endCxn id="12" idx="1"/>
          </p:cNvCxnSpPr>
          <p:nvPr/>
        </p:nvCxnSpPr>
        <p:spPr>
          <a:xfrm>
            <a:off x="3745885" y="1448539"/>
            <a:ext cx="246544" cy="18376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5" idx="1"/>
          </p:cNvCxnSpPr>
          <p:nvPr/>
        </p:nvCxnSpPr>
        <p:spPr>
          <a:xfrm flipV="1">
            <a:off x="3755822" y="3960195"/>
            <a:ext cx="204067" cy="7552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3755821" y="4538067"/>
            <a:ext cx="204068" cy="2597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88496" y="241944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Amputation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6119934" y="426610"/>
            <a:ext cx="353359" cy="52387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" idx="3"/>
          </p:cNvCxnSpPr>
          <p:nvPr/>
        </p:nvCxnSpPr>
        <p:spPr>
          <a:xfrm>
            <a:off x="6135137" y="811989"/>
            <a:ext cx="338156" cy="1803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88496" y="807715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 amputation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6412698" y="3423077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Amputation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6463758" y="3984881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 amputation</a:t>
            </a:r>
            <a:endParaRPr lang="en-GB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6074542" y="3590863"/>
            <a:ext cx="354227" cy="54482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5" idx="3"/>
          </p:cNvCxnSpPr>
          <p:nvPr/>
        </p:nvCxnSpPr>
        <p:spPr>
          <a:xfrm>
            <a:off x="6090613" y="3960195"/>
            <a:ext cx="373145" cy="21738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148965"/>
              </p:ext>
            </p:extLst>
          </p:nvPr>
        </p:nvGraphicFramePr>
        <p:xfrm>
          <a:off x="3755821" y="2994810"/>
          <a:ext cx="8226920" cy="3007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34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34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21189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Karla" pitchFamily="2" charset="0"/>
                          <a:ea typeface="Karla" pitchFamily="2" charset="0"/>
                        </a:rPr>
                        <a:t>Total costs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Karla" pitchFamily="2" charset="0"/>
                          <a:ea typeface="Karla" pitchFamily="2" charset="0"/>
                        </a:rPr>
                        <a:t>Total health</a:t>
                      </a:r>
                      <a:r>
                        <a:rPr lang="en-GB" baseline="0" dirty="0" smtClean="0">
                          <a:latin typeface="Karla" pitchFamily="2" charset="0"/>
                          <a:ea typeface="Karla" pitchFamily="2" charset="0"/>
                        </a:rPr>
                        <a:t> benefit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591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Karla" pitchFamily="2" charset="0"/>
                          <a:ea typeface="Karla" pitchFamily="2" charset="0"/>
                        </a:rPr>
                        <a:t>Up-front cost of alternative PARP inhibitor: </a:t>
                      </a:r>
                      <a:r>
                        <a:rPr lang="en-GB" sz="1600" dirty="0" smtClean="0">
                          <a:solidFill>
                            <a:schemeClr val="accent6"/>
                          </a:solidFill>
                          <a:latin typeface="Karla" pitchFamily="2" charset="0"/>
                          <a:ea typeface="Karla" pitchFamily="2" charset="0"/>
                        </a:rPr>
                        <a:t>£3420 </a:t>
                      </a:r>
                      <a:r>
                        <a:rPr lang="en-GB" sz="1600" dirty="0" err="1" smtClean="0">
                          <a:solidFill>
                            <a:schemeClr val="accent6"/>
                          </a:solidFill>
                          <a:latin typeface="Karla" pitchFamily="2" charset="0"/>
                          <a:ea typeface="Karla" pitchFamily="2" charset="0"/>
                        </a:rPr>
                        <a:t>rucaparib</a:t>
                      </a:r>
                      <a:r>
                        <a:rPr lang="en-GB" sz="1600" baseline="0" dirty="0" smtClean="0">
                          <a:solidFill>
                            <a:schemeClr val="accent6"/>
                          </a:solidFill>
                          <a:latin typeface="Karla" pitchFamily="2" charset="0"/>
                          <a:ea typeface="Karla" pitchFamily="2" charset="0"/>
                        </a:rPr>
                        <a:t> or £2916 </a:t>
                      </a:r>
                      <a:r>
                        <a:rPr lang="en-GB" sz="1600" baseline="0" dirty="0" err="1" smtClean="0">
                          <a:solidFill>
                            <a:schemeClr val="accent6"/>
                          </a:solidFill>
                          <a:latin typeface="Karla" pitchFamily="2" charset="0"/>
                          <a:ea typeface="Karla" pitchFamily="2" charset="0"/>
                        </a:rPr>
                        <a:t>niraparib</a:t>
                      </a:r>
                      <a:r>
                        <a:rPr lang="en-GB" sz="1600" baseline="0" dirty="0" smtClean="0">
                          <a:solidFill>
                            <a:schemeClr val="accent6"/>
                          </a:solidFill>
                          <a:latin typeface="Karla" pitchFamily="2" charset="0"/>
                          <a:ea typeface="Karla" pitchFamily="2" charset="0"/>
                        </a:rPr>
                        <a:t> </a:t>
                      </a:r>
                      <a:r>
                        <a:rPr lang="en-GB" sz="1600" baseline="0" dirty="0" smtClean="0">
                          <a:solidFill>
                            <a:srgbClr val="008C8D"/>
                          </a:solidFill>
                          <a:latin typeface="Karla" pitchFamily="2" charset="0"/>
                          <a:ea typeface="Karla" pitchFamily="2" charset="0"/>
                        </a:rPr>
                        <a:t>(consider </a:t>
                      </a:r>
                      <a:r>
                        <a:rPr lang="en-GB" sz="1600" baseline="0" dirty="0" err="1" smtClean="0">
                          <a:solidFill>
                            <a:srgbClr val="008C8D"/>
                          </a:solidFill>
                          <a:latin typeface="Karla" pitchFamily="2" charset="0"/>
                          <a:ea typeface="Karla" pitchFamily="2" charset="0"/>
                        </a:rPr>
                        <a:t>n</a:t>
                      </a:r>
                      <a:r>
                        <a:rPr lang="en-GB" sz="1600" dirty="0" err="1" smtClean="0">
                          <a:solidFill>
                            <a:srgbClr val="008C8D"/>
                          </a:solidFill>
                          <a:latin typeface="Karla" pitchFamily="2" charset="0"/>
                          <a:ea typeface="Karla" pitchFamily="2" charset="0"/>
                        </a:rPr>
                        <a:t>iraparib</a:t>
                      </a:r>
                      <a:r>
                        <a:rPr lang="en-GB" sz="1600" dirty="0" smtClean="0">
                          <a:latin typeface="Karla" pitchFamily="2" charset="0"/>
                          <a:ea typeface="Karla" pitchFamily="2" charset="0"/>
                        </a:rPr>
                        <a:t> higher monitoring</a:t>
                      </a:r>
                      <a:r>
                        <a:rPr lang="en-GB" sz="1600" baseline="0" dirty="0" smtClean="0">
                          <a:latin typeface="Karla" pitchFamily="2" charset="0"/>
                          <a:ea typeface="Karla" pitchFamily="2" charset="0"/>
                        </a:rPr>
                        <a:t> costs)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Karla" pitchFamily="2" charset="0"/>
                          <a:ea typeface="Karla" pitchFamily="2" charset="0"/>
                        </a:rPr>
                        <a:t>Non-response: </a:t>
                      </a:r>
                      <a:r>
                        <a:rPr lang="en-GB" sz="1600" baseline="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Similar between </a:t>
                      </a:r>
                      <a:r>
                        <a:rPr lang="en-GB" sz="1600" baseline="0" dirty="0" err="1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olaparib</a:t>
                      </a:r>
                      <a:r>
                        <a:rPr lang="en-GB" sz="1600" baseline="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 and alternative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Karla" pitchFamily="2" charset="0"/>
                          <a:ea typeface="Karla" pitchFamily="2" charset="0"/>
                        </a:rPr>
                        <a:t>Toxicity: 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  <a:latin typeface="Karla" pitchFamily="2" charset="0"/>
                          <a:ea typeface="Karla" pitchFamily="2" charset="0"/>
                        </a:rPr>
                        <a:t>Higher toxicity. What are the costs of managing this?</a:t>
                      </a:r>
                    </a:p>
                    <a:p>
                      <a:endParaRPr lang="en-GB" sz="1600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Karla" pitchFamily="2" charset="0"/>
                          <a:ea typeface="Karla" pitchFamily="2" charset="0"/>
                        </a:rPr>
                        <a:t>Non-response: </a:t>
                      </a:r>
                      <a:r>
                        <a:rPr lang="en-GB" sz="160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Similar effectiveness</a:t>
                      </a:r>
                      <a:r>
                        <a:rPr lang="en-GB" sz="1600" baseline="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 therefore similar s</a:t>
                      </a:r>
                      <a:r>
                        <a:rPr lang="en-GB" sz="160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urvival</a:t>
                      </a:r>
                      <a:r>
                        <a:rPr lang="en-GB" sz="1600" baseline="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 and </a:t>
                      </a:r>
                      <a:r>
                        <a:rPr lang="en-GB" sz="160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quality of life</a:t>
                      </a:r>
                    </a:p>
                    <a:p>
                      <a:r>
                        <a:rPr lang="en-GB" sz="1600" dirty="0" smtClean="0">
                          <a:latin typeface="Karla" pitchFamily="2" charset="0"/>
                          <a:ea typeface="Karla" pitchFamily="2" charset="0"/>
                        </a:rPr>
                        <a:t>Toxicity:</a:t>
                      </a:r>
                      <a:r>
                        <a:rPr lang="en-GB" sz="1600" baseline="0" dirty="0" smtClean="0">
                          <a:latin typeface="Karla" pitchFamily="2" charset="0"/>
                          <a:ea typeface="Karla" pitchFamily="2" charset="0"/>
                        </a:rPr>
                        <a:t> 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  <a:latin typeface="Karla" pitchFamily="2" charset="0"/>
                          <a:ea typeface="Karla" pitchFamily="2" charset="0"/>
                        </a:rPr>
                        <a:t>Higher toxicity. Does this have large implications for quality of life?</a:t>
                      </a:r>
                      <a:endParaRPr lang="en-GB" sz="1600" dirty="0" smtClean="0">
                        <a:solidFill>
                          <a:srgbClr val="FF0000"/>
                        </a:solidFill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391937"/>
              </p:ext>
            </p:extLst>
          </p:nvPr>
        </p:nvGraphicFramePr>
        <p:xfrm>
          <a:off x="3745885" y="241944"/>
          <a:ext cx="8220390" cy="2500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01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01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98798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Karla" pitchFamily="2" charset="0"/>
                          <a:ea typeface="Karla" pitchFamily="2" charset="0"/>
                        </a:rPr>
                        <a:t>Total costs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Karla" pitchFamily="2" charset="0"/>
                          <a:ea typeface="Karla" pitchFamily="2" charset="0"/>
                        </a:rPr>
                        <a:t>Total health</a:t>
                      </a:r>
                      <a:r>
                        <a:rPr lang="en-GB" baseline="0" dirty="0" smtClean="0">
                          <a:latin typeface="Karla" pitchFamily="2" charset="0"/>
                          <a:ea typeface="Karla" pitchFamily="2" charset="0"/>
                        </a:rPr>
                        <a:t> benefit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0139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Karla" pitchFamily="2" charset="0"/>
                          <a:ea typeface="Karla" pitchFamily="2" charset="0"/>
                        </a:rPr>
                        <a:t>Up-front costs of </a:t>
                      </a:r>
                      <a:r>
                        <a:rPr lang="en-GB" sz="1600" dirty="0" err="1" smtClean="0">
                          <a:latin typeface="Karla" pitchFamily="2" charset="0"/>
                          <a:ea typeface="Karla" pitchFamily="2" charset="0"/>
                        </a:rPr>
                        <a:t>olaparib</a:t>
                      </a:r>
                      <a:r>
                        <a:rPr lang="en-GB" sz="1600" dirty="0" smtClean="0">
                          <a:latin typeface="Karla" pitchFamily="2" charset="0"/>
                          <a:ea typeface="Karla" pitchFamily="2" charset="0"/>
                        </a:rPr>
                        <a:t>: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latin typeface="Karla" pitchFamily="2" charset="0"/>
                          <a:ea typeface="Karla" pitchFamily="2" charset="0"/>
                        </a:rPr>
                        <a:t>£</a:t>
                      </a:r>
                      <a:r>
                        <a:rPr lang="en-GB" sz="1600" kern="1200" dirty="0" smtClean="0">
                          <a:solidFill>
                            <a:srgbClr val="FF0000"/>
                          </a:solidFill>
                          <a:effectLst/>
                          <a:latin typeface="Karla" pitchFamily="2" charset="0"/>
                          <a:ea typeface="Karla" pitchFamily="2" charset="0"/>
                          <a:cs typeface="+mn-cs"/>
                        </a:rPr>
                        <a:t>5562</a:t>
                      </a:r>
                      <a:r>
                        <a:rPr lang="en-GB" sz="1600" kern="1200" baseline="0" dirty="0" smtClean="0">
                          <a:solidFill>
                            <a:srgbClr val="FF0000"/>
                          </a:solidFill>
                          <a:effectLst/>
                          <a:latin typeface="Karla" pitchFamily="2" charset="0"/>
                          <a:ea typeface="Karla" pitchFamily="2" charset="0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rgbClr val="FF0000"/>
                          </a:solidFill>
                          <a:effectLst/>
                          <a:latin typeface="Karla" pitchFamily="2" charset="0"/>
                          <a:ea typeface="Karla" pitchFamily="2" charset="0"/>
                          <a:cs typeface="+mn-cs"/>
                        </a:rPr>
                        <a:t>per month</a:t>
                      </a:r>
                      <a:endParaRPr lang="en-GB" sz="1600" dirty="0" smtClean="0">
                        <a:latin typeface="Karla" pitchFamily="2" charset="0"/>
                        <a:ea typeface="Karla" pitchFamily="2" charset="0"/>
                      </a:endParaRPr>
                    </a:p>
                    <a:p>
                      <a:r>
                        <a:rPr lang="en-GB" sz="1600" baseline="0" dirty="0" smtClean="0">
                          <a:latin typeface="Karla" pitchFamily="2" charset="0"/>
                          <a:ea typeface="Karla" pitchFamily="2" charset="0"/>
                        </a:rPr>
                        <a:t>Non-response: </a:t>
                      </a:r>
                      <a:r>
                        <a:rPr lang="en-GB" sz="1600" baseline="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Similar between </a:t>
                      </a:r>
                      <a:r>
                        <a:rPr lang="en-GB" sz="1600" baseline="0" dirty="0" err="1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olaparib</a:t>
                      </a:r>
                      <a:r>
                        <a:rPr lang="en-GB" sz="1600" baseline="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 and alternative</a:t>
                      </a:r>
                    </a:p>
                    <a:p>
                      <a:r>
                        <a:rPr lang="en-GB" sz="1600" baseline="0" dirty="0" smtClean="0">
                          <a:latin typeface="Karla" pitchFamily="2" charset="0"/>
                          <a:ea typeface="Karla" pitchFamily="2" charset="0"/>
                        </a:rPr>
                        <a:t>Toxicity: </a:t>
                      </a:r>
                      <a:r>
                        <a:rPr lang="en-GB" sz="1600" baseline="0" dirty="0" smtClean="0">
                          <a:solidFill>
                            <a:schemeClr val="accent6"/>
                          </a:solidFill>
                          <a:latin typeface="Karla" pitchFamily="2" charset="0"/>
                          <a:ea typeface="Karla" pitchFamily="2" charset="0"/>
                        </a:rPr>
                        <a:t>Lower toxicity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latin typeface="Karla" pitchFamily="2" charset="0"/>
                        <a:ea typeface="Karla" pitchFamily="2" charset="0"/>
                      </a:endParaRPr>
                    </a:p>
                    <a:p>
                      <a:endParaRPr lang="en-GB" sz="1600" dirty="0" smtClean="0">
                        <a:latin typeface="Karla" pitchFamily="2" charset="0"/>
                        <a:ea typeface="Karla" pitchFamily="2" charset="0"/>
                      </a:endParaRPr>
                    </a:p>
                    <a:p>
                      <a:r>
                        <a:rPr lang="en-GB" sz="1600" dirty="0" smtClean="0">
                          <a:latin typeface="Karla" pitchFamily="2" charset="0"/>
                          <a:ea typeface="Karla" pitchFamily="2" charset="0"/>
                        </a:rPr>
                        <a:t>Non-response: </a:t>
                      </a:r>
                      <a:r>
                        <a:rPr lang="en-GB" sz="160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Similar effectiveness</a:t>
                      </a:r>
                      <a:r>
                        <a:rPr lang="en-GB" sz="1600" baseline="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 therefore similar s</a:t>
                      </a:r>
                      <a:r>
                        <a:rPr lang="en-GB" sz="160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urvival</a:t>
                      </a:r>
                      <a:r>
                        <a:rPr lang="en-GB" sz="1600" baseline="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 and </a:t>
                      </a:r>
                      <a:r>
                        <a:rPr lang="en-GB" sz="1600" dirty="0" smtClean="0">
                          <a:solidFill>
                            <a:srgbClr val="CF841F"/>
                          </a:solidFill>
                          <a:latin typeface="Karla" pitchFamily="2" charset="0"/>
                          <a:ea typeface="Karla" pitchFamily="2" charset="0"/>
                        </a:rPr>
                        <a:t>quality of life</a:t>
                      </a:r>
                    </a:p>
                    <a:p>
                      <a:r>
                        <a:rPr lang="en-GB" sz="1600" dirty="0" smtClean="0">
                          <a:latin typeface="Karla" pitchFamily="2" charset="0"/>
                          <a:ea typeface="Karla" pitchFamily="2" charset="0"/>
                        </a:rPr>
                        <a:t>Toxicity:</a:t>
                      </a:r>
                      <a:r>
                        <a:rPr lang="en-GB" sz="1600" baseline="0" dirty="0" smtClean="0">
                          <a:latin typeface="Karla" pitchFamily="2" charset="0"/>
                          <a:ea typeface="Karla" pitchFamily="2" charset="0"/>
                        </a:rPr>
                        <a:t> </a:t>
                      </a:r>
                      <a:r>
                        <a:rPr lang="en-GB" sz="1600" baseline="0" dirty="0" smtClean="0">
                          <a:solidFill>
                            <a:schemeClr val="accent6"/>
                          </a:solidFill>
                          <a:latin typeface="Karla" pitchFamily="2" charset="0"/>
                          <a:ea typeface="Karla" pitchFamily="2" charset="0"/>
                        </a:rPr>
                        <a:t>Lower toxicity</a:t>
                      </a:r>
                      <a:endParaRPr lang="en-GB" sz="1600" dirty="0" smtClean="0">
                        <a:solidFill>
                          <a:schemeClr val="accent6"/>
                        </a:solidFill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8360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</p:spPr>
        <p:txBody>
          <a:bodyPr/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Cost-effectiveness thresholds</a:t>
            </a:r>
            <a:endParaRPr lang="en-GB" b="0" dirty="0">
              <a:latin typeface="Karla" pitchFamily="2" charset="0"/>
              <a:ea typeface="Karla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38200" y="1101688"/>
            <a:ext cx="10515600" cy="4731208"/>
            <a:chOff x="459372" y="1119083"/>
            <a:chExt cx="9640284" cy="4357378"/>
          </a:xfrm>
        </p:grpSpPr>
        <p:sp>
          <p:nvSpPr>
            <p:cNvPr id="122882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883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  <a:endParaRPr lang="en-GB" altLang="en-US" sz="3200" b="1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22884" name="Rectangle 5"/>
            <p:cNvSpPr>
              <a:spLocks noChangeArrowheads="1"/>
            </p:cNvSpPr>
            <p:nvPr/>
          </p:nvSpPr>
          <p:spPr bwMode="auto">
            <a:xfrm>
              <a:off x="8473703" y="3255259"/>
              <a:ext cx="940996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 smtClean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  <a:endParaRPr lang="en-GB" altLang="en-US" sz="1800" b="1" dirty="0">
                <a:solidFill>
                  <a:schemeClr val="tx1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122885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2886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888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3331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27" name="Rectangle 11"/>
            <p:cNvSpPr>
              <a:spLocks noChangeArrowheads="1"/>
            </p:cNvSpPr>
            <p:nvPr/>
          </p:nvSpPr>
          <p:spPr bwMode="auto">
            <a:xfrm>
              <a:off x="994639" y="1930341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  <a:endParaRPr lang="en-US" dirty="0">
                <a:solidFill>
                  <a:schemeClr val="bg1"/>
                </a:solidFill>
                <a:ea typeface="+mn-ea"/>
                <a:cs typeface="Arial" charset="0"/>
              </a:endParaRPr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  <a:endParaRPr lang="en-US" dirty="0">
                <a:solidFill>
                  <a:schemeClr val="bg1"/>
                </a:solidFill>
                <a:ea typeface="+mn-ea"/>
                <a:cs typeface="Arial" charset="0"/>
              </a:endParaRPr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 smtClean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  <a:endParaRPr lang="en-GB" altLang="en-US" sz="1800" b="1" dirty="0">
                <a:solidFill>
                  <a:schemeClr val="tx1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12288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2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" name="Straight Connector 2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endCxn id="26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Cost-effective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Cost-effective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Not cost-effective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50427" y="1988564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Not cost-effective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086698" y="2103356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8C8D"/>
                  </a:solidFill>
                </a:rPr>
                <a:t>£20,000 per QALY</a:t>
              </a:r>
              <a:endParaRPr lang="en-GB" dirty="0">
                <a:solidFill>
                  <a:srgbClr val="008C8D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74143" y="1589581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8C8D"/>
                  </a:solidFill>
                </a:rPr>
                <a:t>£30,000 per QALY</a:t>
              </a:r>
              <a:endParaRPr lang="en-GB" dirty="0">
                <a:solidFill>
                  <a:srgbClr val="008C8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05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Case 2: </a:t>
            </a:r>
            <a:r>
              <a:rPr lang="en-GB" dirty="0" err="1" smtClean="0">
                <a:latin typeface="Karla" pitchFamily="2" charset="0"/>
                <a:ea typeface="Karla" pitchFamily="2" charset="0"/>
              </a:rPr>
              <a:t>Pembrolizumab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 for metastatic squamous carcinoma of the lung, beyond 2 years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7163" y="1529008"/>
            <a:ext cx="7802880" cy="4442979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Patient with </a:t>
            </a:r>
            <a:r>
              <a:rPr lang="en-US" dirty="0">
                <a:latin typeface="Karla" pitchFamily="2" charset="0"/>
                <a:ea typeface="Karla" pitchFamily="2" charset="0"/>
              </a:rPr>
              <a:t>Non-Small-Cell Lung Cancer - Squamous Cell Carcinoma T4 N2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M0 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PD-L1 </a:t>
            </a:r>
            <a:r>
              <a:rPr lang="en-GB" dirty="0">
                <a:latin typeface="Karla" pitchFamily="2" charset="0"/>
                <a:ea typeface="Karla" pitchFamily="2" charset="0"/>
              </a:rPr>
              <a:t>– 60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%</a:t>
            </a:r>
          </a:p>
          <a:p>
            <a:r>
              <a:rPr lang="en-US" dirty="0" smtClean="0">
                <a:latin typeface="Karla" pitchFamily="2" charset="0"/>
                <a:ea typeface="Karla" pitchFamily="2" charset="0"/>
              </a:rPr>
              <a:t>Two full years </a:t>
            </a:r>
            <a:r>
              <a:rPr lang="en-US" dirty="0">
                <a:latin typeface="Karla" pitchFamily="2" charset="0"/>
                <a:ea typeface="Karla" pitchFamily="2" charset="0"/>
              </a:rPr>
              <a:t>on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first-line </a:t>
            </a:r>
            <a:r>
              <a:rPr lang="en-US" dirty="0" err="1">
                <a:latin typeface="Karla" pitchFamily="2" charset="0"/>
                <a:ea typeface="Karla" pitchFamily="2" charset="0"/>
              </a:rPr>
              <a:t>P</a:t>
            </a:r>
            <a:r>
              <a:rPr lang="en-US" dirty="0" err="1" smtClean="0">
                <a:latin typeface="Karla" pitchFamily="2" charset="0"/>
                <a:ea typeface="Karla" pitchFamily="2" charset="0"/>
              </a:rPr>
              <a:t>embrolizumab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 monotherapy</a:t>
            </a:r>
          </a:p>
          <a:p>
            <a:r>
              <a:rPr lang="en-US" dirty="0" smtClean="0">
                <a:latin typeface="Karla" pitchFamily="2" charset="0"/>
                <a:ea typeface="Karla" pitchFamily="2" charset="0"/>
              </a:rPr>
              <a:t>Currently in </a:t>
            </a:r>
            <a:r>
              <a:rPr lang="en-US" dirty="0">
                <a:latin typeface="Karla" pitchFamily="2" charset="0"/>
                <a:ea typeface="Karla" pitchFamily="2" charset="0"/>
              </a:rPr>
              <a:t>clinical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remission. </a:t>
            </a:r>
            <a:r>
              <a:rPr lang="en-US" dirty="0" err="1" smtClean="0">
                <a:latin typeface="Karla" pitchFamily="2" charset="0"/>
                <a:ea typeface="Karla" pitchFamily="2" charset="0"/>
              </a:rPr>
              <a:t>Pembrolizumab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 </a:t>
            </a:r>
            <a:r>
              <a:rPr lang="en-US" dirty="0">
                <a:latin typeface="Karla" pitchFamily="2" charset="0"/>
                <a:ea typeface="Karla" pitchFamily="2" charset="0"/>
              </a:rPr>
              <a:t>has been very well tolerated with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negligible 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side </a:t>
            </a:r>
            <a:r>
              <a:rPr lang="en-GB" dirty="0">
                <a:latin typeface="Karla" pitchFamily="2" charset="0"/>
                <a:ea typeface="Karla" pitchFamily="2" charset="0"/>
              </a:rPr>
              <a:t>effects.</a:t>
            </a:r>
            <a:endParaRPr lang="en-US" dirty="0" smtClean="0">
              <a:latin typeface="Karla" pitchFamily="2" charset="0"/>
              <a:ea typeface="Karla" pitchFamily="2" charset="0"/>
            </a:endParaRP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NICE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TA447 states </a:t>
            </a:r>
            <a:r>
              <a:rPr lang="en-US" dirty="0">
                <a:latin typeface="Karla" pitchFamily="2" charset="0"/>
                <a:ea typeface="Karla" pitchFamily="2" charset="0"/>
              </a:rPr>
              <a:t>that treatment is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provided on </a:t>
            </a:r>
            <a:r>
              <a:rPr lang="en-US" dirty="0">
                <a:latin typeface="Karla" pitchFamily="2" charset="0"/>
                <a:ea typeface="Karla" pitchFamily="2" charset="0"/>
              </a:rPr>
              <a:t>the NHS up to a maximum of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two </a:t>
            </a:r>
            <a:r>
              <a:rPr lang="en-US" dirty="0">
                <a:latin typeface="Karla" pitchFamily="2" charset="0"/>
                <a:ea typeface="Karla" pitchFamily="2" charset="0"/>
              </a:rPr>
              <a:t>years. </a:t>
            </a:r>
            <a:endParaRPr lang="en-US" dirty="0" smtClean="0">
              <a:latin typeface="Karla" pitchFamily="2" charset="0"/>
              <a:ea typeface="Karla" pitchFamily="2" charset="0"/>
            </a:endParaRPr>
          </a:p>
          <a:p>
            <a:r>
              <a:rPr lang="en-US" dirty="0" smtClean="0">
                <a:latin typeface="Karla" pitchFamily="2" charset="0"/>
                <a:ea typeface="Karla" pitchFamily="2" charset="0"/>
              </a:rPr>
              <a:t>The request is to continue </a:t>
            </a:r>
            <a:r>
              <a:rPr lang="en-US" dirty="0">
                <a:latin typeface="Karla" pitchFamily="2" charset="0"/>
                <a:ea typeface="Karla" pitchFamily="2" charset="0"/>
              </a:rPr>
              <a:t>treatment with </a:t>
            </a:r>
            <a:r>
              <a:rPr lang="en-US" dirty="0" err="1">
                <a:latin typeface="Karla" pitchFamily="2" charset="0"/>
                <a:ea typeface="Karla" pitchFamily="2" charset="0"/>
              </a:rPr>
              <a:t>Pembrolizumab</a:t>
            </a:r>
            <a:r>
              <a:rPr lang="en-US" dirty="0">
                <a:latin typeface="Karla" pitchFamily="2" charset="0"/>
                <a:ea typeface="Karla" pitchFamily="2" charset="0"/>
              </a:rPr>
              <a:t> monotherapy u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ntil </a:t>
            </a:r>
            <a:r>
              <a:rPr lang="en-US" dirty="0">
                <a:latin typeface="Karla" pitchFamily="2" charset="0"/>
                <a:ea typeface="Karla" pitchFamily="2" charset="0"/>
              </a:rPr>
              <a:t>disease progression or intolerable toxicity</a:t>
            </a:r>
            <a:endParaRPr lang="en-GB" dirty="0" smtClean="0">
              <a:latin typeface="Karla" pitchFamily="2" charset="0"/>
              <a:ea typeface="Karla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46" y="1652575"/>
            <a:ext cx="2706372" cy="269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83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Case 2: </a:t>
            </a:r>
            <a:r>
              <a:rPr lang="en-GB" dirty="0" err="1" smtClean="0">
                <a:latin typeface="Karla" pitchFamily="2" charset="0"/>
                <a:ea typeface="Karla" pitchFamily="2" charset="0"/>
              </a:rPr>
              <a:t>Pembrolizumab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 for metastatic squamous carcinoma of the lung, beyond 2 years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520" y="1652575"/>
            <a:ext cx="7802880" cy="4442979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Population: </a:t>
            </a:r>
            <a:r>
              <a:rPr lang="en-GB" i="1" dirty="0">
                <a:latin typeface="Karla" pitchFamily="2" charset="0"/>
                <a:ea typeface="Karla" pitchFamily="2" charset="0"/>
              </a:rPr>
              <a:t>metastatic squamous carcinoma of the </a:t>
            </a:r>
            <a:r>
              <a:rPr lang="en-GB" i="1" dirty="0" smtClean="0">
                <a:latin typeface="Karla" pitchFamily="2" charset="0"/>
                <a:ea typeface="Karla" pitchFamily="2" charset="0"/>
              </a:rPr>
              <a:t>lung,</a:t>
            </a:r>
            <a:r>
              <a:rPr lang="en-GB" i="1" dirty="0">
                <a:latin typeface="Karla" pitchFamily="2" charset="0"/>
                <a:ea typeface="Karla" pitchFamily="2" charset="0"/>
              </a:rPr>
              <a:t> 60% positive for </a:t>
            </a:r>
            <a:r>
              <a:rPr lang="en-GB" i="1" dirty="0" smtClean="0">
                <a:latin typeface="Karla" pitchFamily="2" charset="0"/>
                <a:ea typeface="Karla" pitchFamily="2" charset="0"/>
              </a:rPr>
              <a:t>PD-L1, previously treated with </a:t>
            </a:r>
            <a:r>
              <a:rPr lang="en-GB" i="1" dirty="0" err="1" smtClean="0">
                <a:latin typeface="Karla" pitchFamily="2" charset="0"/>
                <a:ea typeface="Karla" pitchFamily="2" charset="0"/>
              </a:rPr>
              <a:t>Pembrolizumab</a:t>
            </a:r>
            <a:endParaRPr lang="en-GB" i="1" dirty="0" smtClean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endParaRPr lang="en-GB" dirty="0" smtClean="0">
              <a:latin typeface="Karla" pitchFamily="2" charset="0"/>
              <a:ea typeface="Karla" pitchFamily="2" charset="0"/>
            </a:endParaRPr>
          </a:p>
          <a:p>
            <a:r>
              <a:rPr lang="en-GB" dirty="0" smtClean="0">
                <a:latin typeface="Karla" pitchFamily="2" charset="0"/>
                <a:ea typeface="Karla" pitchFamily="2" charset="0"/>
              </a:rPr>
              <a:t>Intervention: </a:t>
            </a:r>
            <a:r>
              <a:rPr lang="en-GB" i="1" dirty="0" err="1" smtClean="0">
                <a:latin typeface="Karla" pitchFamily="2" charset="0"/>
                <a:ea typeface="Karla" pitchFamily="2" charset="0"/>
              </a:rPr>
              <a:t>Pembrolizumab</a:t>
            </a:r>
            <a:r>
              <a:rPr lang="en-GB" i="1" dirty="0" smtClean="0">
                <a:latin typeface="Karla" pitchFamily="2" charset="0"/>
                <a:ea typeface="Karla" pitchFamily="2" charset="0"/>
              </a:rPr>
              <a:t> beyond 2 years</a:t>
            </a:r>
          </a:p>
          <a:p>
            <a:endParaRPr lang="en-GB" i="1" dirty="0" smtClean="0">
              <a:latin typeface="Karla" pitchFamily="2" charset="0"/>
              <a:ea typeface="Karla" pitchFamily="2" charset="0"/>
            </a:endParaRPr>
          </a:p>
          <a:p>
            <a:r>
              <a:rPr lang="en-GB" dirty="0" smtClean="0">
                <a:latin typeface="Karla" pitchFamily="2" charset="0"/>
                <a:ea typeface="Karla" pitchFamily="2" charset="0"/>
              </a:rPr>
              <a:t>Comparator [What will this patient receive if the request is denied?]: </a:t>
            </a:r>
            <a:r>
              <a:rPr lang="en-GB" i="1" dirty="0">
                <a:latin typeface="Karla" pitchFamily="2" charset="0"/>
                <a:ea typeface="Karla" pitchFamily="2" charset="0"/>
              </a:rPr>
              <a:t>Platinum-based combination chemotherapy</a:t>
            </a:r>
            <a:r>
              <a:rPr lang="en-GB" i="1" dirty="0" smtClean="0">
                <a:latin typeface="Karla" pitchFamily="2" charset="0"/>
                <a:ea typeface="Karla" pitchFamily="2" charset="0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46" y="1652575"/>
            <a:ext cx="2706372" cy="269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932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NICE Technology Appraisal 531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361303"/>
            <a:ext cx="8985271" cy="399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5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IPFR Policy Considerations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r>
              <a:rPr lang="en-US" b="1" dirty="0">
                <a:latin typeface="Karla" pitchFamily="2" charset="0"/>
                <a:ea typeface="Karla" pitchFamily="2" charset="0"/>
              </a:rPr>
              <a:t>If guidelines (e.g. from NICE or AWMSG) recommend </a:t>
            </a:r>
            <a:r>
              <a:rPr lang="en-US" b="1" dirty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not to use </a:t>
            </a:r>
            <a:r>
              <a:rPr lang="en-US" b="1" dirty="0">
                <a:latin typeface="Karla" pitchFamily="2" charset="0"/>
                <a:ea typeface="Karla" pitchFamily="2" charset="0"/>
              </a:rPr>
              <a:t>the intervention/drug; </a:t>
            </a:r>
            <a:endParaRPr lang="en-US" dirty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Karla" pitchFamily="2" charset="0"/>
                <a:ea typeface="Karla" pitchFamily="2" charset="0"/>
              </a:rPr>
              <a:t>Are the patient’s </a:t>
            </a:r>
            <a:r>
              <a:rPr lang="en-US" sz="2000" dirty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clinical circumstances </a:t>
            </a:r>
            <a:r>
              <a:rPr lang="en-US" sz="2000" dirty="0" smtClean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significantly </a:t>
            </a:r>
            <a:r>
              <a:rPr lang="en-US" sz="2000" dirty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different</a:t>
            </a:r>
            <a:r>
              <a:rPr lang="en-US" sz="2000" dirty="0">
                <a:latin typeface="Karla" pitchFamily="2" charset="0"/>
                <a:ea typeface="Karla" pitchFamily="2" charset="0"/>
              </a:rPr>
              <a:t> to the general population of patients for whom the </a:t>
            </a:r>
            <a:r>
              <a:rPr lang="en-US" sz="2000" dirty="0" smtClean="0">
                <a:latin typeface="Karla" pitchFamily="2" charset="0"/>
                <a:ea typeface="Karla" pitchFamily="2" charset="0"/>
              </a:rPr>
              <a:t>recommendation was made?</a:t>
            </a:r>
            <a:endParaRPr lang="en-US" sz="2000" dirty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Karla" pitchFamily="2" charset="0"/>
                <a:ea typeface="Karla" pitchFamily="2" charset="0"/>
              </a:rPr>
              <a:t>Is the patient therefore </a:t>
            </a:r>
            <a:r>
              <a:rPr lang="en-US" sz="2000" dirty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likely to gain significantly more clinical benefit</a:t>
            </a:r>
            <a:r>
              <a:rPr lang="en-US" sz="2000" dirty="0">
                <a:latin typeface="Karla" pitchFamily="2" charset="0"/>
                <a:ea typeface="Karla" pitchFamily="2" charset="0"/>
              </a:rPr>
              <a:t> from the intervention than </a:t>
            </a:r>
            <a:r>
              <a:rPr lang="en-US" sz="2000" dirty="0" smtClean="0">
                <a:latin typeface="Karla" pitchFamily="2" charset="0"/>
                <a:ea typeface="Karla" pitchFamily="2" charset="0"/>
              </a:rPr>
              <a:t>the patients for whom the recommendation was made?</a:t>
            </a:r>
            <a:endParaRPr lang="en-US" sz="2000" dirty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Karla" pitchFamily="2" charset="0"/>
                <a:ea typeface="Karla" pitchFamily="2" charset="0"/>
              </a:rPr>
              <a:t>Is the intervention likely to represent good </a:t>
            </a:r>
            <a:r>
              <a:rPr lang="en-US" sz="2000" dirty="0" smtClean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value </a:t>
            </a:r>
            <a:r>
              <a:rPr lang="en-US" sz="2000" dirty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for money</a:t>
            </a:r>
            <a:r>
              <a:rPr lang="en-US" sz="2000" dirty="0">
                <a:latin typeface="Karla" pitchFamily="2" charset="0"/>
                <a:ea typeface="Karla" pitchFamily="2" charset="0"/>
              </a:rPr>
              <a:t> </a:t>
            </a:r>
            <a:r>
              <a:rPr lang="en-US" sz="2000" dirty="0" smtClean="0">
                <a:latin typeface="Karla" pitchFamily="2" charset="0"/>
                <a:ea typeface="Karla" pitchFamily="2" charset="0"/>
              </a:rPr>
              <a:t>for this </a:t>
            </a:r>
            <a:r>
              <a:rPr lang="en-US" sz="2000" dirty="0">
                <a:latin typeface="Karla" pitchFamily="2" charset="0"/>
                <a:ea typeface="Karla" pitchFamily="2" charset="0"/>
              </a:rPr>
              <a:t>particular </a:t>
            </a:r>
            <a:r>
              <a:rPr lang="en-US" sz="2000" dirty="0" smtClean="0">
                <a:latin typeface="Karla" pitchFamily="2" charset="0"/>
                <a:ea typeface="Karla" pitchFamily="2" charset="0"/>
              </a:rPr>
              <a:t>patient?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348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Evidence informing NICE’s decision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674"/>
            <a:ext cx="8793480" cy="444297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Clinical evidence for the manufacturer-submitted health economic model came from the </a:t>
            </a:r>
            <a:r>
              <a:rPr lang="en-GB" dirty="0" smtClean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KEYNOTE-024 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RCT, which found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a </a:t>
            </a:r>
            <a:r>
              <a:rPr lang="en-US" dirty="0">
                <a:latin typeface="Karla" pitchFamily="2" charset="0"/>
                <a:ea typeface="Karla" pitchFamily="2" charset="0"/>
              </a:rPr>
              <a:t>statistically significant survival benefit for </a:t>
            </a:r>
            <a:r>
              <a:rPr lang="en-US" dirty="0" err="1">
                <a:latin typeface="Karla" pitchFamily="2" charset="0"/>
                <a:ea typeface="Karla" pitchFamily="2" charset="0"/>
              </a:rPr>
              <a:t>pembrolizumab</a:t>
            </a:r>
            <a:r>
              <a:rPr lang="en-US" dirty="0">
                <a:latin typeface="Karla" pitchFamily="2" charset="0"/>
                <a:ea typeface="Karla" pitchFamily="2" charset="0"/>
              </a:rPr>
              <a:t> compared with standard care. </a:t>
            </a:r>
            <a:endParaRPr lang="en-US" dirty="0" smtClean="0">
              <a:latin typeface="Karla" pitchFamily="2" charset="0"/>
              <a:ea typeface="Karla" pitchFamily="2" charset="0"/>
            </a:endParaRP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The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maximum </a:t>
            </a:r>
            <a:r>
              <a:rPr lang="en-US" dirty="0">
                <a:latin typeface="Karla" pitchFamily="2" charset="0"/>
                <a:ea typeface="Karla" pitchFamily="2" charset="0"/>
              </a:rPr>
              <a:t>possible treatment duration with </a:t>
            </a:r>
            <a:r>
              <a:rPr lang="en-US" dirty="0" err="1">
                <a:latin typeface="Karla" pitchFamily="2" charset="0"/>
                <a:ea typeface="Karla" pitchFamily="2" charset="0"/>
              </a:rPr>
              <a:t>pembrolizumab</a:t>
            </a:r>
            <a:r>
              <a:rPr lang="en-US" dirty="0">
                <a:latin typeface="Karla" pitchFamily="2" charset="0"/>
                <a:ea typeface="Karla" pitchFamily="2" charset="0"/>
              </a:rPr>
              <a:t> in KEYNOTE‑024 was </a:t>
            </a:r>
            <a:r>
              <a:rPr lang="en-US" dirty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2 years </a:t>
            </a:r>
            <a:r>
              <a:rPr lang="en-US" dirty="0">
                <a:latin typeface="Karla" pitchFamily="2" charset="0"/>
                <a:ea typeface="Karla" pitchFamily="2" charset="0"/>
              </a:rPr>
              <a:t>(35 cycles). N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o </a:t>
            </a:r>
            <a:r>
              <a:rPr lang="en-US" dirty="0">
                <a:latin typeface="Karla" pitchFamily="2" charset="0"/>
                <a:ea typeface="Karla" pitchFamily="2" charset="0"/>
              </a:rPr>
              <a:t>patients in the </a:t>
            </a:r>
            <a:r>
              <a:rPr lang="en-US" dirty="0" err="1">
                <a:latin typeface="Karla" pitchFamily="2" charset="0"/>
                <a:ea typeface="Karla" pitchFamily="2" charset="0"/>
              </a:rPr>
              <a:t>pembrolizumab</a:t>
            </a:r>
            <a:r>
              <a:rPr lang="en-US" dirty="0">
                <a:latin typeface="Karla" pitchFamily="2" charset="0"/>
                <a:ea typeface="Karla" pitchFamily="2" charset="0"/>
              </a:rPr>
              <a:t> arm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of the trial completed </a:t>
            </a:r>
            <a:r>
              <a:rPr lang="en-US" dirty="0">
                <a:latin typeface="Karla" pitchFamily="2" charset="0"/>
                <a:ea typeface="Karla" pitchFamily="2" charset="0"/>
              </a:rPr>
              <a:t>2 years'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therapy.</a:t>
            </a:r>
          </a:p>
          <a:p>
            <a:r>
              <a:rPr lang="en-US" dirty="0" smtClean="0">
                <a:latin typeface="Karla" pitchFamily="2" charset="0"/>
                <a:ea typeface="Karla" pitchFamily="2" charset="0"/>
              </a:rPr>
              <a:t>The heath economic model included an assumption that, at 2 years, all patients </a:t>
            </a:r>
            <a:r>
              <a:rPr lang="en-US" dirty="0" smtClean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(including those whose disease had not progressed)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would </a:t>
            </a:r>
            <a:r>
              <a:rPr lang="en-US" dirty="0" smtClean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stop treatment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.</a:t>
            </a:r>
          </a:p>
          <a:p>
            <a:r>
              <a:rPr lang="en-US" dirty="0" smtClean="0">
                <a:latin typeface="Karla" pitchFamily="2" charset="0"/>
                <a:ea typeface="Karla" pitchFamily="2" charset="0"/>
              </a:rPr>
              <a:t>There were no scenarios modelled where people who did not progress continued treatment.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Is there any other evidence not considered in the NICE model?</a:t>
            </a:r>
          </a:p>
          <a:p>
            <a:endParaRPr lang="en-US" dirty="0" smtClean="0">
              <a:latin typeface="Karla" pitchFamily="2" charset="0"/>
              <a:ea typeface="Karla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489" y="733407"/>
            <a:ext cx="2424452" cy="239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25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606" y="2332514"/>
            <a:ext cx="2130724" cy="203132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Person with metastatic squamous carcinoma of the lung, previously treated with </a:t>
            </a:r>
            <a:r>
              <a:rPr lang="en-GB" dirty="0" err="1" smtClean="0"/>
              <a:t>pembrolizumab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26167" y="2009349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Pembrolizumab</a:t>
            </a:r>
            <a:r>
              <a:rPr lang="en-GB" dirty="0" smtClean="0"/>
              <a:t> after 2 years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726167" y="3891175"/>
            <a:ext cx="2130724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Stopping and receiving platinum-based chemotherapy</a:t>
            </a:r>
            <a:endParaRPr lang="en-GB" dirty="0"/>
          </a:p>
        </p:txBody>
      </p:sp>
      <p:cxnSp>
        <p:nvCxnSpPr>
          <p:cNvPr id="8" name="Straight Arrow Connector 7"/>
          <p:cNvCxnSpPr>
            <a:stCxn id="4" idx="3"/>
            <a:endCxn id="5" idx="1"/>
          </p:cNvCxnSpPr>
          <p:nvPr/>
        </p:nvCxnSpPr>
        <p:spPr>
          <a:xfrm flipV="1">
            <a:off x="2408330" y="2332515"/>
            <a:ext cx="317837" cy="101566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  <a:endCxn id="6" idx="1"/>
          </p:cNvCxnSpPr>
          <p:nvPr/>
        </p:nvCxnSpPr>
        <p:spPr>
          <a:xfrm>
            <a:off x="2408330" y="3348177"/>
            <a:ext cx="317837" cy="114316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19567" y="1437450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Outcome if successful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319567" y="2443332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Outcome if not successful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319567" y="3575583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Outcome if successful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319567" y="4564690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Outcome if not successful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768413"/>
              </p:ext>
            </p:extLst>
          </p:nvPr>
        </p:nvGraphicFramePr>
        <p:xfrm>
          <a:off x="7743217" y="1158380"/>
          <a:ext cx="4221806" cy="2134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28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189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0008">
                <a:tc>
                  <a:txBody>
                    <a:bodyPr/>
                    <a:lstStyle/>
                    <a:p>
                      <a:r>
                        <a:rPr lang="en-GB" dirty="0" smtClean="0"/>
                        <a:t>Costs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QALYs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46702">
                <a:tc>
                  <a:txBody>
                    <a:bodyPr/>
                    <a:lstStyle/>
                    <a:p>
                      <a:r>
                        <a:rPr lang="en-GB" sz="1400" baseline="0" dirty="0" err="1" smtClean="0"/>
                        <a:t>Pembrolizumab</a:t>
                      </a:r>
                      <a:r>
                        <a:rPr lang="en-GB" sz="1400" baseline="0" dirty="0" smtClean="0"/>
                        <a:t> acquisition, administration, monitoring, c</a:t>
                      </a:r>
                      <a:r>
                        <a:rPr lang="en-GB" sz="1400" dirty="0" smtClean="0"/>
                        <a:t>osts</a:t>
                      </a:r>
                      <a:r>
                        <a:rPr lang="en-GB" sz="1400" baseline="0" dirty="0" smtClean="0"/>
                        <a:t> in people in whom treatment is successful,</a:t>
                      </a:r>
                      <a:endParaRPr lang="en-GB" sz="1400" dirty="0" smtClean="0"/>
                    </a:p>
                    <a:p>
                      <a:r>
                        <a:rPr lang="en-GB" sz="1400" dirty="0" smtClean="0"/>
                        <a:t>costs if</a:t>
                      </a:r>
                      <a:r>
                        <a:rPr lang="en-GB" sz="1400" baseline="0" dirty="0" smtClean="0"/>
                        <a:t> treatment unsuccessful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QALYs (a</a:t>
                      </a:r>
                      <a:r>
                        <a:rPr lang="en-GB" sz="1400" baseline="0" dirty="0" smtClean="0"/>
                        <a:t> measure of quality and length of life) if successful, QALYs if unsuccessful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01481"/>
              </p:ext>
            </p:extLst>
          </p:nvPr>
        </p:nvGraphicFramePr>
        <p:xfrm>
          <a:off x="7743217" y="3391323"/>
          <a:ext cx="4221806" cy="2200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1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37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0008">
                <a:tc>
                  <a:txBody>
                    <a:bodyPr/>
                    <a:lstStyle/>
                    <a:p>
                      <a:r>
                        <a:rPr lang="en-GB" dirty="0" smtClean="0"/>
                        <a:t>Costs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QALYs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50024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Platinum-based chemotherapy acquisition, administration, monitoring, c</a:t>
                      </a:r>
                      <a:r>
                        <a:rPr lang="en-GB" sz="1400" dirty="0" smtClean="0"/>
                        <a:t>osts</a:t>
                      </a:r>
                      <a:r>
                        <a:rPr lang="en-GB" sz="1400" baseline="0" dirty="0" smtClean="0"/>
                        <a:t> in people successfully managed with platinum-based chemotherapy,</a:t>
                      </a:r>
                      <a:endParaRPr lang="en-GB" sz="1400" dirty="0"/>
                    </a:p>
                    <a:p>
                      <a:r>
                        <a:rPr lang="en-GB" sz="1400" dirty="0" smtClean="0"/>
                        <a:t>costs if</a:t>
                      </a:r>
                      <a:r>
                        <a:rPr lang="en-GB" sz="1400" baseline="0" dirty="0" smtClean="0"/>
                        <a:t> treatment unsuccessful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QALYs if successful, QALYs if unsuccessful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cxnSp>
        <p:nvCxnSpPr>
          <p:cNvPr id="27" name="Straight Arrow Connector 26"/>
          <p:cNvCxnSpPr>
            <a:endCxn id="11" idx="1"/>
          </p:cNvCxnSpPr>
          <p:nvPr/>
        </p:nvCxnSpPr>
        <p:spPr>
          <a:xfrm flipV="1">
            <a:off x="4856891" y="1760616"/>
            <a:ext cx="462676" cy="57189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3"/>
            <a:endCxn id="12" idx="1"/>
          </p:cNvCxnSpPr>
          <p:nvPr/>
        </p:nvCxnSpPr>
        <p:spPr>
          <a:xfrm>
            <a:off x="4856891" y="2332515"/>
            <a:ext cx="462676" cy="43398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6" idx="3"/>
            <a:endCxn id="13" idx="1"/>
          </p:cNvCxnSpPr>
          <p:nvPr/>
        </p:nvCxnSpPr>
        <p:spPr>
          <a:xfrm flipV="1">
            <a:off x="4856891" y="3898749"/>
            <a:ext cx="462676" cy="59259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" idx="3"/>
            <a:endCxn id="14" idx="1"/>
          </p:cNvCxnSpPr>
          <p:nvPr/>
        </p:nvCxnSpPr>
        <p:spPr>
          <a:xfrm>
            <a:off x="4856891" y="4491340"/>
            <a:ext cx="462676" cy="39651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650310" y="1437450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4753600" y="2885758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4773485" y="3485168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4773485" y="5230632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50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</p:spPr>
        <p:txBody>
          <a:bodyPr/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Decision problem: Post-2 years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54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</p:spPr>
        <p:txBody>
          <a:bodyPr/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Cost-effectiveness thresholds</a:t>
            </a:r>
            <a:endParaRPr lang="en-GB" b="0" dirty="0">
              <a:latin typeface="Karla" pitchFamily="2" charset="0"/>
              <a:ea typeface="Karla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38200" y="1101688"/>
            <a:ext cx="10515600" cy="4731208"/>
            <a:chOff x="459372" y="1119083"/>
            <a:chExt cx="9640284" cy="4357378"/>
          </a:xfrm>
        </p:grpSpPr>
        <p:sp>
          <p:nvSpPr>
            <p:cNvPr id="122882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883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 smtClean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  <a:endParaRPr lang="en-GB" altLang="en-US" sz="3200" b="1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22884" name="Rectangle 5"/>
            <p:cNvSpPr>
              <a:spLocks noChangeArrowheads="1"/>
            </p:cNvSpPr>
            <p:nvPr/>
          </p:nvSpPr>
          <p:spPr bwMode="auto">
            <a:xfrm>
              <a:off x="8473703" y="3255259"/>
              <a:ext cx="940996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 smtClean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  <a:endParaRPr lang="en-GB" altLang="en-US" sz="1800" b="1" dirty="0">
                <a:solidFill>
                  <a:schemeClr val="tx1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122885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2886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888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3331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27" name="Rectangle 11"/>
            <p:cNvSpPr>
              <a:spLocks noChangeArrowheads="1"/>
            </p:cNvSpPr>
            <p:nvPr/>
          </p:nvSpPr>
          <p:spPr bwMode="auto">
            <a:xfrm>
              <a:off x="994639" y="1930341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  <a:endParaRPr lang="en-US" dirty="0">
                <a:solidFill>
                  <a:schemeClr val="bg1"/>
                </a:solidFill>
                <a:ea typeface="+mn-ea"/>
                <a:cs typeface="Arial" charset="0"/>
              </a:endParaRPr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  <a:endParaRPr lang="en-US" dirty="0">
                <a:solidFill>
                  <a:schemeClr val="bg1"/>
                </a:solidFill>
                <a:ea typeface="+mn-ea"/>
                <a:cs typeface="Arial" charset="0"/>
              </a:endParaRPr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 smtClean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  <a:endParaRPr lang="en-GB" altLang="en-US" sz="1800" b="1" dirty="0">
                <a:solidFill>
                  <a:schemeClr val="tx1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12288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2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" name="Straight Connector 2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endCxn id="26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Cost-effective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Cost-effective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Not cost-effective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50427" y="1988564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Not cost-effective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086698" y="2103356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8C8D"/>
                  </a:solidFill>
                </a:rPr>
                <a:t>£20,000 per QALY</a:t>
              </a:r>
              <a:endParaRPr lang="en-GB" dirty="0">
                <a:solidFill>
                  <a:srgbClr val="008C8D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74143" y="1589581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8C8D"/>
                  </a:solidFill>
                </a:rPr>
                <a:t>£30,000 per QALY</a:t>
              </a:r>
              <a:endParaRPr lang="en-GB" dirty="0">
                <a:solidFill>
                  <a:srgbClr val="008C8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6929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590" y="2087287"/>
            <a:ext cx="5290428" cy="5083231"/>
          </a:xfrm>
          <a:prstGeom prst="rect">
            <a:avLst/>
          </a:prstGeom>
        </p:spPr>
      </p:pic>
      <p:sp>
        <p:nvSpPr>
          <p:cNvPr id="6" name="Content Placeholder 6"/>
          <p:cNvSpPr>
            <a:spLocks noGrp="1"/>
          </p:cNvSpPr>
          <p:nvPr>
            <p:ph idx="1"/>
          </p:nvPr>
        </p:nvSpPr>
        <p:spPr>
          <a:xfrm>
            <a:off x="664580" y="1248681"/>
            <a:ext cx="9497992" cy="3830466"/>
          </a:xfrm>
        </p:spPr>
        <p:txBody>
          <a:bodyPr>
            <a:noAutofit/>
          </a:bodyPr>
          <a:lstStyle/>
          <a:p>
            <a:r>
              <a:rPr lang="en-GB" sz="2000" dirty="0" smtClean="0">
                <a:latin typeface="Karla" pitchFamily="2" charset="0"/>
                <a:ea typeface="Karla" pitchFamily="2" charset="0"/>
              </a:rPr>
              <a:t>Introduction to health economics in IPFR</a:t>
            </a:r>
          </a:p>
          <a:p>
            <a:r>
              <a:rPr lang="en-GB" sz="2000" dirty="0">
                <a:latin typeface="Karla" pitchFamily="2" charset="0"/>
                <a:ea typeface="Karla" pitchFamily="2" charset="0"/>
              </a:rPr>
              <a:t>Case </a:t>
            </a:r>
            <a:r>
              <a:rPr lang="en-GB" sz="2000" dirty="0" smtClean="0">
                <a:latin typeface="Karla" pitchFamily="2" charset="0"/>
                <a:ea typeface="Karla" pitchFamily="2" charset="0"/>
              </a:rPr>
              <a:t>1: </a:t>
            </a:r>
            <a:r>
              <a:rPr lang="en-GB" sz="2000" dirty="0" err="1">
                <a:latin typeface="Karla" pitchFamily="2" charset="0"/>
                <a:ea typeface="Karla" pitchFamily="2" charset="0"/>
              </a:rPr>
              <a:t>Olaparib</a:t>
            </a:r>
            <a:r>
              <a:rPr lang="en-GB" sz="2000" dirty="0">
                <a:latin typeface="Karla" pitchFamily="2" charset="0"/>
                <a:ea typeface="Karla" pitchFamily="2" charset="0"/>
              </a:rPr>
              <a:t> maintenance therapy for BRCA2 mutated metastatic adenocarcinoma of minor salivary </a:t>
            </a:r>
            <a:r>
              <a:rPr lang="en-GB" sz="2000" dirty="0" smtClean="0">
                <a:latin typeface="Karla" pitchFamily="2" charset="0"/>
                <a:ea typeface="Karla" pitchFamily="2" charset="0"/>
              </a:rPr>
              <a:t>duct</a:t>
            </a:r>
          </a:p>
          <a:p>
            <a:r>
              <a:rPr lang="en-GB" sz="2000" dirty="0" smtClean="0">
                <a:latin typeface="Karla" pitchFamily="2" charset="0"/>
                <a:ea typeface="Karla" pitchFamily="2" charset="0"/>
              </a:rPr>
              <a:t>Case 2: </a:t>
            </a:r>
            <a:r>
              <a:rPr lang="en-GB" sz="2000" dirty="0" err="1" smtClean="0">
                <a:latin typeface="Karla" pitchFamily="2" charset="0"/>
                <a:ea typeface="Karla" pitchFamily="2" charset="0"/>
              </a:rPr>
              <a:t>Pembrolizumab</a:t>
            </a:r>
            <a:r>
              <a:rPr lang="en-GB" sz="2000" dirty="0" smtClean="0">
                <a:latin typeface="Karla" pitchFamily="2" charset="0"/>
                <a:ea typeface="Karla" pitchFamily="2" charset="0"/>
              </a:rPr>
              <a:t> (beyond 2 years) for metastatic squamous lung carcinoma</a:t>
            </a:r>
          </a:p>
          <a:p>
            <a:r>
              <a:rPr lang="en-GB" sz="2000" dirty="0" smtClean="0">
                <a:latin typeface="Karla" pitchFamily="2" charset="0"/>
                <a:ea typeface="Karla" pitchFamily="2" charset="0"/>
              </a:rPr>
              <a:t>Key messages</a:t>
            </a:r>
            <a:endParaRPr lang="en-GB" sz="2000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Contents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9567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Tips: if you have health economic studies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Start with a very clear PICO for your case</a:t>
            </a:r>
          </a:p>
          <a:p>
            <a:r>
              <a:rPr lang="en-GB" dirty="0" smtClean="0">
                <a:latin typeface="Karla" pitchFamily="2" charset="0"/>
                <a:ea typeface="Karla" pitchFamily="2" charset="0"/>
              </a:rPr>
              <a:t>Do we have any health economic evidence? How well does it match the PICO for this case?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What type of health economic study is it? Does it present just costs, or cost per QALY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?</a:t>
            </a:r>
          </a:p>
          <a:p>
            <a:r>
              <a:rPr lang="en-GB" dirty="0" smtClean="0">
                <a:latin typeface="Karla" pitchFamily="2" charset="0"/>
                <a:ea typeface="Karla" pitchFamily="2" charset="0"/>
              </a:rPr>
              <a:t>Check scenario analyses in health economic studies, which may match your case more closely than the population in the base case</a:t>
            </a:r>
          </a:p>
          <a:p>
            <a:r>
              <a:rPr lang="en-GB" dirty="0" smtClean="0">
                <a:latin typeface="Karla" pitchFamily="2" charset="0"/>
                <a:ea typeface="Karla" pitchFamily="2" charset="0"/>
              </a:rPr>
              <a:t>Is the study setting applicable to the UK? Are there any obvious limitations? </a:t>
            </a:r>
          </a:p>
        </p:txBody>
      </p:sp>
    </p:spTree>
    <p:extLst>
      <p:ext uri="{BB962C8B-B14F-4D97-AF65-F5344CB8AC3E}">
        <p14:creationId xmlns:p14="http://schemas.microsoft.com/office/powerpoint/2010/main" val="7876583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Tips: if you don’t!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Start with a very clear PICO</a:t>
            </a:r>
          </a:p>
          <a:p>
            <a:r>
              <a:rPr lang="en-GB" dirty="0" smtClean="0">
                <a:latin typeface="Karla" pitchFamily="2" charset="0"/>
                <a:ea typeface="Karla" pitchFamily="2" charset="0"/>
              </a:rPr>
              <a:t>Try to find the costs of the intervention and the correct comparator</a:t>
            </a:r>
          </a:p>
          <a:p>
            <a:r>
              <a:rPr lang="en-GB" dirty="0" smtClean="0">
                <a:latin typeface="Karla" pitchFamily="2" charset="0"/>
                <a:ea typeface="Karla" pitchFamily="2" charset="0"/>
              </a:rPr>
              <a:t>Consider the effectiveness evidence, and think about what the implications are for costs and QALYs. For example, does the intervention group have fewer recurrences than the comparator?</a:t>
            </a:r>
          </a:p>
          <a:p>
            <a:r>
              <a:rPr lang="en-GB" dirty="0" smtClean="0">
                <a:latin typeface="Karla" pitchFamily="2" charset="0"/>
                <a:ea typeface="Karla" pitchFamily="2" charset="0"/>
              </a:rPr>
              <a:t>Quality of life: Do people who receive the intervention have a better quality of life than people who receive the comparator? This may justify additional costs</a:t>
            </a:r>
          </a:p>
        </p:txBody>
      </p:sp>
    </p:spTree>
    <p:extLst>
      <p:ext uri="{BB962C8B-B14F-4D97-AF65-F5344CB8AC3E}">
        <p14:creationId xmlns:p14="http://schemas.microsoft.com/office/powerpoint/2010/main" val="16226189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1"/>
          </p:nvPr>
        </p:nvSpPr>
        <p:spPr>
          <a:xfrm>
            <a:off x="838200" y="1387577"/>
            <a:ext cx="7840579" cy="3830466"/>
          </a:xfrm>
        </p:spPr>
        <p:txBody>
          <a:bodyPr>
            <a:noAutofit/>
          </a:bodyPr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We started with a discussion of the consideration of health economics in IPFR</a:t>
            </a:r>
          </a:p>
          <a:p>
            <a:r>
              <a:rPr lang="en-GB" dirty="0" smtClean="0">
                <a:latin typeface="Karla" pitchFamily="2" charset="0"/>
                <a:ea typeface="Karla" pitchFamily="2" charset="0"/>
              </a:rPr>
              <a:t>We first considered a case in which there was extant negative NICE Guidance, including an economic model</a:t>
            </a:r>
          </a:p>
          <a:p>
            <a:r>
              <a:rPr lang="en-GB" dirty="0" smtClean="0">
                <a:latin typeface="Karla" pitchFamily="2" charset="0"/>
                <a:ea typeface="Karla" pitchFamily="2" charset="0"/>
              </a:rPr>
              <a:t>Next we considered a case with no HTA advice</a:t>
            </a:r>
          </a:p>
          <a:p>
            <a:r>
              <a:rPr lang="en-GB" dirty="0" smtClean="0">
                <a:latin typeface="Karla" pitchFamily="2" charset="0"/>
                <a:ea typeface="Karla" pitchFamily="2" charset="0"/>
              </a:rPr>
              <a:t>What to think about when we do and do not have health economic evidence</a:t>
            </a:r>
          </a:p>
          <a:p>
            <a:endParaRPr lang="en-GB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Summary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683" y="2199405"/>
            <a:ext cx="3604117" cy="301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9018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852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69147"/>
            <a:ext cx="10515600" cy="736562"/>
          </a:xfrm>
        </p:spPr>
        <p:txBody>
          <a:bodyPr>
            <a:noAutofit/>
          </a:bodyPr>
          <a:lstStyle/>
          <a:p>
            <a:pPr algn="ctr"/>
            <a:r>
              <a:rPr lang="en-GB" sz="7200" dirty="0" err="1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>Diolch</a:t>
            </a:r>
            <a:r>
              <a:rPr lang="en-GB" sz="720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> </a:t>
            </a:r>
            <a:r>
              <a:rPr lang="en-GB" sz="7200" dirty="0">
                <a:solidFill>
                  <a:srgbClr val="EAC949"/>
                </a:solidFill>
                <a:latin typeface="Karla" pitchFamily="2" charset="0"/>
                <a:ea typeface="Karla" pitchFamily="2" charset="0"/>
              </a:rPr>
              <a:t>|</a:t>
            </a:r>
            <a:r>
              <a:rPr lang="en-GB" sz="720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> Thank you</a:t>
            </a:r>
            <a:br>
              <a:rPr lang="en-GB" sz="720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</a:br>
            <a:r>
              <a:rPr lang="en-GB" sz="720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/>
            </a:r>
            <a:br>
              <a:rPr lang="en-GB" sz="720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</a:br>
            <a:r>
              <a:rPr lang="en-GB" b="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>www.healthtechnology.wales</a:t>
            </a:r>
            <a:br>
              <a:rPr lang="en-GB" b="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</a:br>
            <a:r>
              <a:rPr lang="en-GB" b="0" dirty="0" err="1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>info@healthtechnology.wales</a:t>
            </a:r>
            <a:r>
              <a:rPr lang="en-GB" b="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/>
            </a:r>
            <a:br>
              <a:rPr lang="en-GB" b="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</a:br>
            <a:r>
              <a:rPr lang="en-GB" b="0" dirty="0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>@</a:t>
            </a:r>
            <a:r>
              <a:rPr lang="en-GB" b="0" dirty="0" err="1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>HealthTechWales</a:t>
            </a:r>
            <a:endParaRPr lang="en-GB" b="0" dirty="0">
              <a:solidFill>
                <a:schemeClr val="bg1"/>
              </a:solidFill>
              <a:latin typeface="Karla" pitchFamily="2" charset="0"/>
              <a:ea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163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7" r="36679"/>
          <a:stretch/>
        </p:blipFill>
        <p:spPr>
          <a:xfrm>
            <a:off x="0" y="0"/>
            <a:ext cx="12186138" cy="58400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145" y="1887205"/>
            <a:ext cx="7843847" cy="206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826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Introduction: IPFRs and decision-making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Karla" pitchFamily="2" charset="0"/>
                <a:ea typeface="Karla" pitchFamily="2" charset="0"/>
              </a:rPr>
              <a:t>Definition: </a:t>
            </a:r>
            <a:r>
              <a:rPr lang="en-US" dirty="0">
                <a:latin typeface="Karla" pitchFamily="2" charset="0"/>
                <a:ea typeface="Karla" pitchFamily="2" charset="0"/>
              </a:rPr>
              <a:t>requests to a Health Board or WHSSC to fund NHS healthcare for individual patients who fall outside the range of services and treatments that a Health Board has arranged to routinely provide, or commission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latin typeface="Karla" pitchFamily="2" charset="0"/>
                <a:ea typeface="Karla" pitchFamily="2" charset="0"/>
              </a:rPr>
              <a:t>Robust decision-making involves consideration of:</a:t>
            </a:r>
          </a:p>
          <a:p>
            <a:r>
              <a:rPr lang="en-US" dirty="0" smtClean="0">
                <a:latin typeface="Karla" pitchFamily="2" charset="0"/>
                <a:ea typeface="Karla" pitchFamily="2" charset="0"/>
              </a:rPr>
              <a:t>Evidence outlining </a:t>
            </a:r>
            <a:r>
              <a:rPr lang="en-US" dirty="0">
                <a:latin typeface="Karla" pitchFamily="2" charset="0"/>
                <a:ea typeface="Karla" pitchFamily="2" charset="0"/>
              </a:rPr>
              <a:t>the patient’s individual clinical circumstances. </a:t>
            </a:r>
            <a:endParaRPr lang="en-US" dirty="0" smtClean="0">
              <a:latin typeface="Karla" pitchFamily="2" charset="0"/>
              <a:ea typeface="Karla" pitchFamily="2" charset="0"/>
            </a:endParaRP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Evidence demonstrating expected significant clinical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benefit</a:t>
            </a:r>
          </a:p>
          <a:p>
            <a:r>
              <a:rPr lang="en-US" dirty="0" smtClean="0">
                <a:latin typeface="Karla" pitchFamily="2" charset="0"/>
                <a:ea typeface="Karla" pitchFamily="2" charset="0"/>
              </a:rPr>
              <a:t>Clinical and cost effectiveness evidence</a:t>
            </a:r>
          </a:p>
          <a:p>
            <a:r>
              <a:rPr lang="en-US" dirty="0" smtClean="0">
                <a:latin typeface="Karla" pitchFamily="2" charset="0"/>
                <a:ea typeface="Karla" pitchFamily="2" charset="0"/>
              </a:rPr>
              <a:t>Ethical considerations</a:t>
            </a:r>
            <a:endParaRPr lang="en-US" dirty="0">
              <a:latin typeface="Karla" pitchFamily="2" charset="0"/>
              <a:ea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572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Introduction: Health economics in decision-making for IPFRs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12133"/>
            <a:ext cx="7162800" cy="4442979"/>
          </a:xfrm>
        </p:spPr>
        <p:txBody>
          <a:bodyPr>
            <a:normAutofit/>
          </a:bodyPr>
          <a:lstStyle/>
          <a:p>
            <a:r>
              <a:rPr lang="en-US" dirty="0">
                <a:latin typeface="Karla" pitchFamily="2" charset="0"/>
                <a:ea typeface="Karla" pitchFamily="2" charset="0"/>
              </a:rPr>
              <a:t>W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hy is the </a:t>
            </a:r>
            <a:r>
              <a:rPr lang="en-US" dirty="0">
                <a:latin typeface="Karla" pitchFamily="2" charset="0"/>
                <a:ea typeface="Karla" pitchFamily="2" charset="0"/>
              </a:rPr>
              <a:t>patient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likely </a:t>
            </a:r>
            <a:r>
              <a:rPr lang="en-US" dirty="0">
                <a:latin typeface="Karla" pitchFamily="2" charset="0"/>
                <a:ea typeface="Karla" pitchFamily="2" charset="0"/>
              </a:rPr>
              <a:t>to gain a significant clinical benefit from the proposed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intervention?</a:t>
            </a:r>
            <a:endParaRPr lang="en-US" dirty="0">
              <a:latin typeface="Karla" pitchFamily="2" charset="0"/>
              <a:ea typeface="Karla" pitchFamily="2" charset="0"/>
            </a:endParaRPr>
          </a:p>
          <a:p>
            <a:r>
              <a:rPr lang="en-US" dirty="0" smtClean="0">
                <a:latin typeface="Karla" pitchFamily="2" charset="0"/>
                <a:ea typeface="Karla" pitchFamily="2" charset="0"/>
              </a:rPr>
              <a:t>Does the </a:t>
            </a:r>
            <a:r>
              <a:rPr lang="en-US" dirty="0">
                <a:latin typeface="Karla" pitchFamily="2" charset="0"/>
                <a:ea typeface="Karla" pitchFamily="2" charset="0"/>
              </a:rPr>
              <a:t>intervention for that particular patient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represent value for money, compared with the alternative if the IPFR is declined? (i.e. is the incremental cost justified by the expected clinical benefits?)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0" t="23547" r="34814" b="24846"/>
          <a:stretch/>
        </p:blipFill>
        <p:spPr>
          <a:xfrm>
            <a:off x="8330049" y="1712133"/>
            <a:ext cx="2909456" cy="291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335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46" y="608966"/>
            <a:ext cx="10515600" cy="73656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Case 1: </a:t>
            </a:r>
            <a:r>
              <a:rPr lang="en-GB" dirty="0" err="1" smtClean="0">
                <a:latin typeface="Karla" pitchFamily="2" charset="0"/>
                <a:ea typeface="Karla" pitchFamily="2" charset="0"/>
              </a:rPr>
              <a:t>Olaparib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 </a:t>
            </a:r>
            <a:r>
              <a:rPr lang="en-GB" dirty="0">
                <a:latin typeface="Karla" pitchFamily="2" charset="0"/>
                <a:ea typeface="Karla" pitchFamily="2" charset="0"/>
              </a:rPr>
              <a:t>Maintenance therapy for BRCA2 mutated metastatic adenocarcinoma of minor salivary duct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8560" y="1223914"/>
            <a:ext cx="8138160" cy="4442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Karla" pitchFamily="2" charset="0"/>
                <a:ea typeface="Karla" pitchFamily="2" charset="0"/>
              </a:rPr>
              <a:t>Population: Salivary </a:t>
            </a:r>
            <a:r>
              <a:rPr lang="en-GB" dirty="0">
                <a:latin typeface="Karla" pitchFamily="2" charset="0"/>
                <a:ea typeface="Karla" pitchFamily="2" charset="0"/>
              </a:rPr>
              <a:t>gland tumour/cancer (BRCA positive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), demonstrated platinum sensitive</a:t>
            </a:r>
          </a:p>
          <a:p>
            <a:pPr marL="0" indent="0">
              <a:buNone/>
            </a:pPr>
            <a:endParaRPr lang="en-GB" dirty="0" smtClean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r>
              <a:rPr lang="en-GB" dirty="0" smtClean="0">
                <a:latin typeface="Karla" pitchFamily="2" charset="0"/>
                <a:ea typeface="Karla" pitchFamily="2" charset="0"/>
              </a:rPr>
              <a:t>Intervention: </a:t>
            </a:r>
            <a:r>
              <a:rPr lang="en-GB" dirty="0" err="1" smtClean="0">
                <a:latin typeface="Karla" pitchFamily="2" charset="0"/>
                <a:ea typeface="Karla" pitchFamily="2" charset="0"/>
              </a:rPr>
              <a:t>Olaparib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 maintenance therapy</a:t>
            </a:r>
          </a:p>
          <a:p>
            <a:pPr marL="0" indent="0">
              <a:buNone/>
            </a:pPr>
            <a:endParaRPr lang="en-GB" dirty="0" smtClean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Comparator [What will this patient receive if the request is denied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?]: </a:t>
            </a:r>
            <a:r>
              <a:rPr lang="en-GB" dirty="0" err="1" smtClean="0">
                <a:latin typeface="Karla" pitchFamily="2" charset="0"/>
                <a:ea typeface="Karla" pitchFamily="2" charset="0"/>
              </a:rPr>
              <a:t>Rucaparib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? </a:t>
            </a:r>
            <a:r>
              <a:rPr lang="en-GB" dirty="0" err="1" smtClean="0">
                <a:latin typeface="Karla" pitchFamily="2" charset="0"/>
                <a:ea typeface="Karla" pitchFamily="2" charset="0"/>
              </a:rPr>
              <a:t>Niraparib</a:t>
            </a:r>
            <a:r>
              <a:rPr lang="en-GB" dirty="0" smtClean="0">
                <a:latin typeface="Karla" pitchFamily="2" charset="0"/>
                <a:ea typeface="Karla" pitchFamily="2" charset="0"/>
              </a:rPr>
              <a:t>? Best supportive care?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46" y="1652575"/>
            <a:ext cx="2706372" cy="269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222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Karla" pitchFamily="2" charset="0"/>
                <a:ea typeface="Karla" pitchFamily="2" charset="0"/>
              </a:rPr>
              <a:t>IPFR Policy Considerations</a:t>
            </a:r>
            <a:endParaRPr lang="en-GB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US" b="1" dirty="0">
                <a:latin typeface="Karla" pitchFamily="2" charset="0"/>
                <a:ea typeface="Karla" pitchFamily="2" charset="0"/>
              </a:rPr>
              <a:t>If the intervention has </a:t>
            </a:r>
            <a:r>
              <a:rPr lang="en-US" b="1" dirty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not been appraised </a:t>
            </a:r>
            <a:r>
              <a:rPr lang="en-US" b="1" dirty="0">
                <a:latin typeface="Karla" pitchFamily="2" charset="0"/>
                <a:ea typeface="Karla" pitchFamily="2" charset="0"/>
              </a:rPr>
              <a:t>(e.g. in the case of medicines, by AWMSG or NICE); </a:t>
            </a:r>
            <a:endParaRPr lang="en-US" dirty="0">
              <a:latin typeface="Karla" pitchFamily="2" charset="0"/>
              <a:ea typeface="Karla" pitchFamily="2" charset="0"/>
            </a:endParaRPr>
          </a:p>
          <a:p>
            <a:endParaRPr lang="en-GB" dirty="0">
              <a:latin typeface="Karla" pitchFamily="2" charset="0"/>
              <a:ea typeface="Karla" pitchFamily="2" charset="0"/>
            </a:endParaRPr>
          </a:p>
          <a:p>
            <a:r>
              <a:rPr lang="en-US" dirty="0" smtClean="0">
                <a:latin typeface="Karla" pitchFamily="2" charset="0"/>
                <a:ea typeface="Karla" pitchFamily="2" charset="0"/>
              </a:rPr>
              <a:t>Is the </a:t>
            </a:r>
            <a:r>
              <a:rPr lang="en-US" dirty="0">
                <a:latin typeface="Karla" pitchFamily="2" charset="0"/>
                <a:ea typeface="Karla" pitchFamily="2" charset="0"/>
              </a:rPr>
              <a:t>patient </a:t>
            </a:r>
            <a:r>
              <a:rPr lang="en-US" dirty="0" smtClean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likely </a:t>
            </a:r>
            <a:r>
              <a:rPr lang="en-US" dirty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to gain significant clinical </a:t>
            </a:r>
            <a:r>
              <a:rPr lang="en-US" dirty="0" smtClean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benefit</a:t>
            </a:r>
            <a:r>
              <a:rPr lang="en-US" dirty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?</a:t>
            </a:r>
          </a:p>
          <a:p>
            <a:endParaRPr lang="en-GB" dirty="0">
              <a:latin typeface="Karla" pitchFamily="2" charset="0"/>
              <a:ea typeface="Karla" pitchFamily="2" charset="0"/>
            </a:endParaRPr>
          </a:p>
          <a:p>
            <a:r>
              <a:rPr lang="en-US" dirty="0" smtClean="0">
                <a:latin typeface="Karla" pitchFamily="2" charset="0"/>
                <a:ea typeface="Karla" pitchFamily="2" charset="0"/>
              </a:rPr>
              <a:t>The </a:t>
            </a:r>
            <a:r>
              <a:rPr lang="en-US" dirty="0">
                <a:latin typeface="Karla" pitchFamily="2" charset="0"/>
                <a:ea typeface="Karla" pitchFamily="2" charset="0"/>
              </a:rPr>
              <a:t>IPFR panel must be satisfied that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the intervention represents good </a:t>
            </a:r>
            <a:r>
              <a:rPr lang="en-US" dirty="0">
                <a:solidFill>
                  <a:srgbClr val="FF0000"/>
                </a:solidFill>
                <a:latin typeface="Karla" pitchFamily="2" charset="0"/>
                <a:ea typeface="Karla" pitchFamily="2" charset="0"/>
              </a:rPr>
              <a:t>value for money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for </a:t>
            </a:r>
            <a:r>
              <a:rPr lang="en-US" dirty="0">
                <a:latin typeface="Karla" pitchFamily="2" charset="0"/>
                <a:ea typeface="Karla" pitchFamily="2" charset="0"/>
              </a:rPr>
              <a:t>that particular </a:t>
            </a:r>
            <a:r>
              <a:rPr lang="en-US" dirty="0" smtClean="0">
                <a:latin typeface="Karla" pitchFamily="2" charset="0"/>
                <a:ea typeface="Karla" pitchFamily="2" charset="0"/>
              </a:rPr>
              <a:t>patient.</a:t>
            </a:r>
            <a:endParaRPr lang="en-GB" dirty="0">
              <a:latin typeface="Karla" pitchFamily="2" charset="0"/>
              <a:ea typeface="Karla" pitchFamily="2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7668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6861" y="2121988"/>
            <a:ext cx="2130724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Person with BRCA2-mutated metastatic adenocarcinoma of minor salivary duct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56417" y="1016491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Olaparib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56417" y="4351067"/>
            <a:ext cx="2130724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Alternative PARP inhibitor?</a:t>
            </a:r>
          </a:p>
          <a:p>
            <a:r>
              <a:rPr lang="en-GB" dirty="0" smtClean="0"/>
              <a:t>Other? Best supportive care?</a:t>
            </a:r>
            <a:endParaRPr lang="en-GB" dirty="0"/>
          </a:p>
        </p:txBody>
      </p:sp>
      <p:cxnSp>
        <p:nvCxnSpPr>
          <p:cNvPr id="8" name="Straight Arrow Connector 7"/>
          <p:cNvCxnSpPr>
            <a:stCxn id="4" idx="0"/>
            <a:endCxn id="5" idx="1"/>
          </p:cNvCxnSpPr>
          <p:nvPr/>
        </p:nvCxnSpPr>
        <p:spPr>
          <a:xfrm flipV="1">
            <a:off x="1342223" y="1201157"/>
            <a:ext cx="1214194" cy="92083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  <a:endCxn id="6" idx="1"/>
          </p:cNvCxnSpPr>
          <p:nvPr/>
        </p:nvCxnSpPr>
        <p:spPr>
          <a:xfrm>
            <a:off x="1342223" y="3876314"/>
            <a:ext cx="1214194" cy="10749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91208" y="379941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Outcome if successful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891208" y="1385823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Outcome if not successful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891208" y="3757915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Outcome if successful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891208" y="4747022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Outcome if not successful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000" y="1770266"/>
            <a:ext cx="3471110" cy="245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252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6861" y="2121988"/>
            <a:ext cx="2130724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Person with BRCA2-mutated metastatic adenocarcinoma of minor salivary duct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007777" y="1016491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Olaparib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007777" y="4351067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Alternative PARP inhibitor</a:t>
            </a:r>
          </a:p>
        </p:txBody>
      </p:sp>
      <p:cxnSp>
        <p:nvCxnSpPr>
          <p:cNvPr id="8" name="Straight Arrow Connector 7"/>
          <p:cNvCxnSpPr>
            <a:stCxn id="4" idx="0"/>
            <a:endCxn id="5" idx="1"/>
          </p:cNvCxnSpPr>
          <p:nvPr/>
        </p:nvCxnSpPr>
        <p:spPr>
          <a:xfrm flipV="1">
            <a:off x="1342223" y="1201157"/>
            <a:ext cx="665554" cy="92083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  <a:endCxn id="6" idx="1"/>
          </p:cNvCxnSpPr>
          <p:nvPr/>
        </p:nvCxnSpPr>
        <p:spPr>
          <a:xfrm>
            <a:off x="1342223" y="3876314"/>
            <a:ext cx="665554" cy="79791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13129" y="554826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Non-Response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013127" y="1262969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Response</a:t>
            </a:r>
            <a:endParaRPr lang="en-GB" dirty="0"/>
          </a:p>
        </p:txBody>
      </p:sp>
      <p:cxnSp>
        <p:nvCxnSpPr>
          <p:cNvPr id="17" name="Straight Arrow Connector 16"/>
          <p:cNvCxnSpPr>
            <a:stCxn id="5" idx="3"/>
            <a:endCxn id="11" idx="1"/>
          </p:cNvCxnSpPr>
          <p:nvPr/>
        </p:nvCxnSpPr>
        <p:spPr>
          <a:xfrm flipV="1">
            <a:off x="4138501" y="739492"/>
            <a:ext cx="874628" cy="4616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3"/>
            <a:endCxn id="12" idx="1"/>
          </p:cNvCxnSpPr>
          <p:nvPr/>
        </p:nvCxnSpPr>
        <p:spPr>
          <a:xfrm>
            <a:off x="4138501" y="1201157"/>
            <a:ext cx="874626" cy="24647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530935" y="608508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4542359" y="1521715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cxnSp>
        <p:nvCxnSpPr>
          <p:cNvPr id="55" name="Straight Arrow Connector 54"/>
          <p:cNvCxnSpPr>
            <a:endCxn id="60" idx="1"/>
          </p:cNvCxnSpPr>
          <p:nvPr/>
        </p:nvCxnSpPr>
        <p:spPr>
          <a:xfrm>
            <a:off x="4138501" y="1242432"/>
            <a:ext cx="874627" cy="92561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542360" y="1029559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5013128" y="1983380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Death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5013128" y="3876314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Non-Response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5013127" y="4597125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Response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4530934" y="3929996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4542358" y="4843203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4542359" y="4351047"/>
            <a:ext cx="6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?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5013127" y="5304868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Death</a:t>
            </a:r>
            <a:endParaRPr lang="en-GB" dirty="0"/>
          </a:p>
        </p:txBody>
      </p:sp>
      <p:cxnSp>
        <p:nvCxnSpPr>
          <p:cNvPr id="68" name="Straight Arrow Connector 67"/>
          <p:cNvCxnSpPr/>
          <p:nvPr/>
        </p:nvCxnSpPr>
        <p:spPr>
          <a:xfrm flipV="1">
            <a:off x="4138501" y="4199480"/>
            <a:ext cx="874628" cy="3231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endCxn id="63" idx="1"/>
          </p:cNvCxnSpPr>
          <p:nvPr/>
        </p:nvCxnSpPr>
        <p:spPr>
          <a:xfrm>
            <a:off x="4138501" y="4522645"/>
            <a:ext cx="874626" cy="25914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4138501" y="4563920"/>
            <a:ext cx="874627" cy="92561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189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6861" y="2121988"/>
            <a:ext cx="2130724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Person with BRCA2-mutated metastatic adenocarcinoma of minor salivary duct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007777" y="1016491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Olaparib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007777" y="4351067"/>
            <a:ext cx="21307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Alternative PARP inhibitor</a:t>
            </a:r>
          </a:p>
        </p:txBody>
      </p:sp>
      <p:cxnSp>
        <p:nvCxnSpPr>
          <p:cNvPr id="8" name="Straight Arrow Connector 7"/>
          <p:cNvCxnSpPr>
            <a:stCxn id="4" idx="0"/>
            <a:endCxn id="5" idx="1"/>
          </p:cNvCxnSpPr>
          <p:nvPr/>
        </p:nvCxnSpPr>
        <p:spPr>
          <a:xfrm flipV="1">
            <a:off x="1342223" y="1201157"/>
            <a:ext cx="665554" cy="92083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  <a:endCxn id="6" idx="1"/>
          </p:cNvCxnSpPr>
          <p:nvPr/>
        </p:nvCxnSpPr>
        <p:spPr>
          <a:xfrm>
            <a:off x="1342223" y="3876314"/>
            <a:ext cx="665554" cy="79791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42569" y="693325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Non-Response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326498" y="1441745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Response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342569" y="3806850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Non-Response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342569" y="4551543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Response</a:t>
            </a:r>
            <a:endParaRPr lang="en-GB" dirty="0"/>
          </a:p>
        </p:txBody>
      </p:sp>
      <p:cxnSp>
        <p:nvCxnSpPr>
          <p:cNvPr id="17" name="Straight Arrow Connector 16"/>
          <p:cNvCxnSpPr>
            <a:stCxn id="5" idx="3"/>
            <a:endCxn id="11" idx="1"/>
          </p:cNvCxnSpPr>
          <p:nvPr/>
        </p:nvCxnSpPr>
        <p:spPr>
          <a:xfrm flipV="1">
            <a:off x="4138501" y="877991"/>
            <a:ext cx="204068" cy="32316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3"/>
            <a:endCxn id="12" idx="1"/>
          </p:cNvCxnSpPr>
          <p:nvPr/>
        </p:nvCxnSpPr>
        <p:spPr>
          <a:xfrm>
            <a:off x="4138501" y="1201157"/>
            <a:ext cx="187997" cy="42525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5" idx="1"/>
          </p:cNvCxnSpPr>
          <p:nvPr/>
        </p:nvCxnSpPr>
        <p:spPr>
          <a:xfrm flipV="1">
            <a:off x="4138502" y="3991516"/>
            <a:ext cx="204067" cy="7552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3"/>
            <a:endCxn id="16" idx="1"/>
          </p:cNvCxnSpPr>
          <p:nvPr/>
        </p:nvCxnSpPr>
        <p:spPr>
          <a:xfrm>
            <a:off x="4138501" y="4674233"/>
            <a:ext cx="204068" cy="6197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811449" y="307946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Amputation</a:t>
            </a:r>
            <a:endParaRPr lang="en-GB" dirty="0"/>
          </a:p>
        </p:txBody>
      </p:sp>
      <p:cxnSp>
        <p:nvCxnSpPr>
          <p:cNvPr id="29" name="Straight Arrow Connector 28"/>
          <p:cNvCxnSpPr>
            <a:stCxn id="11" idx="3"/>
            <a:endCxn id="28" idx="1"/>
          </p:cNvCxnSpPr>
          <p:nvPr/>
        </p:nvCxnSpPr>
        <p:spPr>
          <a:xfrm flipV="1">
            <a:off x="6473293" y="492612"/>
            <a:ext cx="338156" cy="38537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" idx="3"/>
          </p:cNvCxnSpPr>
          <p:nvPr/>
        </p:nvCxnSpPr>
        <p:spPr>
          <a:xfrm>
            <a:off x="6473293" y="877991"/>
            <a:ext cx="338156" cy="1803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811449" y="873717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 amputation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6811449" y="3437518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Amputation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6811449" y="4003289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 amputation</a:t>
            </a:r>
            <a:endParaRPr lang="en-GB" dirty="0"/>
          </a:p>
        </p:txBody>
      </p:sp>
      <p:cxnSp>
        <p:nvCxnSpPr>
          <p:cNvPr id="39" name="Straight Arrow Connector 38"/>
          <p:cNvCxnSpPr>
            <a:stCxn id="15" idx="3"/>
            <a:endCxn id="37" idx="1"/>
          </p:cNvCxnSpPr>
          <p:nvPr/>
        </p:nvCxnSpPr>
        <p:spPr>
          <a:xfrm flipV="1">
            <a:off x="6473293" y="3622184"/>
            <a:ext cx="338156" cy="36933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5" idx="3"/>
          </p:cNvCxnSpPr>
          <p:nvPr/>
        </p:nvCxnSpPr>
        <p:spPr>
          <a:xfrm>
            <a:off x="6473293" y="3991516"/>
            <a:ext cx="373145" cy="21738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27" idx="1"/>
          </p:cNvCxnSpPr>
          <p:nvPr/>
        </p:nvCxnSpPr>
        <p:spPr>
          <a:xfrm>
            <a:off x="4151127" y="1176157"/>
            <a:ext cx="175371" cy="116507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326498" y="2156564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Death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326498" y="5303690"/>
            <a:ext cx="213072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Death</a:t>
            </a:r>
            <a:endParaRPr lang="en-GB" dirty="0"/>
          </a:p>
        </p:txBody>
      </p:sp>
      <p:cxnSp>
        <p:nvCxnSpPr>
          <p:cNvPr id="31" name="Straight Arrow Connector 30"/>
          <p:cNvCxnSpPr>
            <a:stCxn id="6" idx="3"/>
            <a:endCxn id="30" idx="1"/>
          </p:cNvCxnSpPr>
          <p:nvPr/>
        </p:nvCxnSpPr>
        <p:spPr>
          <a:xfrm>
            <a:off x="4138501" y="4674233"/>
            <a:ext cx="187997" cy="81412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783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TW">
      <a:dk1>
        <a:srgbClr val="008C8D"/>
      </a:dk1>
      <a:lt1>
        <a:srgbClr val="FFFFFF"/>
      </a:lt1>
      <a:dk2>
        <a:srgbClr val="008C8D"/>
      </a:dk2>
      <a:lt2>
        <a:srgbClr val="FFFFFF"/>
      </a:lt2>
      <a:accent1>
        <a:srgbClr val="17B3B2"/>
      </a:accent1>
      <a:accent2>
        <a:srgbClr val="183753"/>
      </a:accent2>
      <a:accent3>
        <a:srgbClr val="005EB8"/>
      </a:accent3>
      <a:accent4>
        <a:srgbClr val="EAC948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Theme">
  <a:themeElements>
    <a:clrScheme name="HTW">
      <a:dk1>
        <a:srgbClr val="008C8D"/>
      </a:dk1>
      <a:lt1>
        <a:srgbClr val="FFFFFF"/>
      </a:lt1>
      <a:dk2>
        <a:srgbClr val="008C8D"/>
      </a:dk2>
      <a:lt2>
        <a:srgbClr val="FFFFFF"/>
      </a:lt2>
      <a:accent1>
        <a:srgbClr val="17B3B2"/>
      </a:accent1>
      <a:accent2>
        <a:srgbClr val="183753"/>
      </a:accent2>
      <a:accent3>
        <a:srgbClr val="005EB8"/>
      </a:accent3>
      <a:accent4>
        <a:srgbClr val="EAC948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5419</TotalTime>
  <Words>1295</Words>
  <Application>Microsoft Office PowerPoint</Application>
  <PresentationFormat>Widescreen</PresentationFormat>
  <Paragraphs>239</Paragraphs>
  <Slides>24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ＭＳ Ｐゴシック</vt:lpstr>
      <vt:lpstr>Arial</vt:lpstr>
      <vt:lpstr>Arial Narrow</vt:lpstr>
      <vt:lpstr>Calibri</vt:lpstr>
      <vt:lpstr>Karla</vt:lpstr>
      <vt:lpstr>Times New Roman</vt:lpstr>
      <vt:lpstr>Trebuchet MS</vt:lpstr>
      <vt:lpstr>Office Theme</vt:lpstr>
      <vt:lpstr>4_Office Theme</vt:lpstr>
      <vt:lpstr>PowerPoint Presentation</vt:lpstr>
      <vt:lpstr>Contents</vt:lpstr>
      <vt:lpstr>Introduction: IPFRs and decision-making</vt:lpstr>
      <vt:lpstr>Introduction: Health economics in decision-making for IPFRs</vt:lpstr>
      <vt:lpstr>Case 1: Olaparib Maintenance therapy for BRCA2 mutated metastatic adenocarcinoma of minor salivary duct </vt:lpstr>
      <vt:lpstr>IPFR Policy Considerations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Cost-effectiveness thresholds</vt:lpstr>
      <vt:lpstr>Case 2: Pembrolizumab for metastatic squamous carcinoma of the lung, beyond 2 years</vt:lpstr>
      <vt:lpstr>Case 2: Pembrolizumab for metastatic squamous carcinoma of the lung, beyond 2 years</vt:lpstr>
      <vt:lpstr>NICE Technology Appraisal 531</vt:lpstr>
      <vt:lpstr>IPFR Policy Considerations</vt:lpstr>
      <vt:lpstr>Evidence informing NICE’s decision</vt:lpstr>
      <vt:lpstr>Decision problem: Post-2 years</vt:lpstr>
      <vt:lpstr>Cost-effectiveness thresholds</vt:lpstr>
      <vt:lpstr>Tips: if you have health economic studies</vt:lpstr>
      <vt:lpstr>Tips: if you don’t!</vt:lpstr>
      <vt:lpstr>Summary</vt:lpstr>
      <vt:lpstr>Diolch | Thank you  www.healthtechnology.wales info@healthtechnology.wales @HealthTechWales</vt:lpstr>
      <vt:lpstr>PowerPoint Presentation</vt:lpstr>
    </vt:vector>
  </TitlesOfParts>
  <Company>Velindre NHS Trust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Elston (Velindre - Health Technology Wales Researcher)</dc:creator>
  <cp:lastModifiedBy>Sophie Hughes (Velindre - Health Technology Wales)</cp:lastModifiedBy>
  <cp:revision>408</cp:revision>
  <dcterms:created xsi:type="dcterms:W3CDTF">2018-10-26T12:19:17Z</dcterms:created>
  <dcterms:modified xsi:type="dcterms:W3CDTF">2021-11-23T19:08:31Z</dcterms:modified>
</cp:coreProperties>
</file>