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680" r:id="rId2"/>
    <p:sldId id="789" r:id="rId3"/>
    <p:sldId id="790" r:id="rId4"/>
    <p:sldId id="791" r:id="rId5"/>
    <p:sldId id="792" r:id="rId6"/>
    <p:sldId id="793" r:id="rId7"/>
    <p:sldId id="781" r:id="rId8"/>
    <p:sldId id="794" r:id="rId9"/>
    <p:sldId id="822" r:id="rId10"/>
    <p:sldId id="829" r:id="rId11"/>
    <p:sldId id="825" r:id="rId12"/>
    <p:sldId id="824" r:id="rId13"/>
    <p:sldId id="813" r:id="rId14"/>
    <p:sldId id="806" r:id="rId15"/>
    <p:sldId id="808" r:id="rId16"/>
    <p:sldId id="815" r:id="rId17"/>
    <p:sldId id="814" r:id="rId18"/>
    <p:sldId id="818" r:id="rId19"/>
    <p:sldId id="805" r:id="rId20"/>
    <p:sldId id="811" r:id="rId21"/>
    <p:sldId id="830" r:id="rId22"/>
    <p:sldId id="795" r:id="rId23"/>
    <p:sldId id="821" r:id="rId24"/>
    <p:sldId id="81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DBB82F3-B6CF-CA4B-B563-47AE2E2848CD}">
          <p14:sldIdLst>
            <p14:sldId id="680"/>
            <p14:sldId id="789"/>
            <p14:sldId id="790"/>
            <p14:sldId id="791"/>
            <p14:sldId id="792"/>
            <p14:sldId id="793"/>
            <p14:sldId id="781"/>
            <p14:sldId id="794"/>
            <p14:sldId id="822"/>
            <p14:sldId id="829"/>
            <p14:sldId id="825"/>
            <p14:sldId id="824"/>
            <p14:sldId id="813"/>
            <p14:sldId id="806"/>
            <p14:sldId id="808"/>
            <p14:sldId id="815"/>
            <p14:sldId id="814"/>
            <p14:sldId id="818"/>
            <p14:sldId id="805"/>
            <p14:sldId id="811"/>
            <p14:sldId id="830"/>
            <p14:sldId id="795"/>
            <p14:sldId id="821"/>
            <p14:sldId id="8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0043"/>
    <a:srgbClr val="012A54"/>
    <a:srgbClr val="F4AA00"/>
    <a:srgbClr val="29C42A"/>
    <a:srgbClr val="00C4DF"/>
    <a:srgbClr val="9B9F9F"/>
    <a:srgbClr val="DC2782"/>
    <a:srgbClr val="00325F"/>
    <a:srgbClr val="FF7E79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16" autoAdjust="0"/>
    <p:restoredTop sz="82348" autoAdjust="0"/>
  </p:normalViewPr>
  <p:slideViewPr>
    <p:cSldViewPr>
      <p:cViewPr varScale="1">
        <p:scale>
          <a:sx n="87" d="100"/>
          <a:sy n="87" d="100"/>
        </p:scale>
        <p:origin x="253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BD311-BF07-42C1-B711-AFE755DC7FD0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313A9-074A-4702-AD8F-44083AB9BA7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111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F174C-7E29-1A4B-93CD-1AB61B2227F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6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C3E72-7C2F-CEB7-C734-078F9AB075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2A8871-9547-8691-8751-E7AD392F17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113675-5B25-F99E-4668-1996323642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E32FA5-80C5-6EBD-0853-1FEB629B7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964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E77309-E58D-587C-62A4-C9BD1AB24D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D0CD78-256A-7D3A-A1BD-1935FE6FCF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FA6A7B-A7AE-6B4C-27BF-705D4678D0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B85E98-D950-7C3B-09CC-AED7AB9A9E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163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F239F-FBE5-EB8C-1B46-64138FEC9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2C4691-A452-F3DE-62AD-3DE3BE1169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DD83BB-5914-1BD9-415C-F412AEC91A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1498F4-3CCA-E2EF-DBDB-7ECB47AC7A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42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542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1963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5517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112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760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8127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180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4595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6723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BD7CD-0D4B-DF5C-A523-CBCFA7407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1A1C7C-544F-C37D-0F31-275F5F65B6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58C097-87BF-DB96-1FA7-7DCB4BA9AB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9EEE8-C52E-B200-997A-0117A3241B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0579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9593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1BF1F1-DA24-CB36-2CA8-837224AE7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759C23-DA03-C244-D7D2-DEC840AA45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7BAC90-85FF-4B26-1EC3-83D6EE80E9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1B476-9F78-A2B7-5C86-FD8450D55E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7882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3 12 16 3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203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639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555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391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428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41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991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D1F92-8A5C-0372-FC8E-1E50227D06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D2ECDB-3570-5267-DAB1-09900A89C6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635C04-AD4F-8DD1-2FE2-7697B8BD51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95B34-74DD-99AF-8F54-2C7D6463A2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313A9-074A-4702-AD8F-44083AB9BA7E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112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462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10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460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059372"/>
            <a:ext cx="8329641" cy="5066797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 rot="10800000">
            <a:off x="379148" y="925551"/>
            <a:ext cx="8419171" cy="1588"/>
          </a:xfrm>
          <a:prstGeom prst="line">
            <a:avLst/>
          </a:prstGeom>
          <a:ln w="19050">
            <a:solidFill>
              <a:srgbClr val="7467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8" descr="DSS-RGB-WG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0669" y="209762"/>
            <a:ext cx="1864367" cy="538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 userDrawn="1"/>
        </p:nvCxnSpPr>
        <p:spPr>
          <a:xfrm rot="10800000">
            <a:off x="379148" y="925551"/>
            <a:ext cx="8419171" cy="1588"/>
          </a:xfrm>
          <a:prstGeom prst="line">
            <a:avLst/>
          </a:prstGeom>
          <a:ln w="19050">
            <a:solidFill>
              <a:srgbClr val="7467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8" descr="DSS-RGB-WG10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0669" y="209762"/>
            <a:ext cx="1864367" cy="538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1896972"/>
      </p:ext>
    </p:extLst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822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42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03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425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90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14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617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21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DEB8B-259B-4F42-B6B2-9610B3B5F891}" type="datetimeFigureOut">
              <a:rPr lang="en-GB" smtClean="0"/>
              <a:pPr/>
              <a:t>26/08/2025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48C4E-49E7-4FE4-9B25-4413D4CEDE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030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tiff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5.tiff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7.png"/><Relationship Id="rId10" Type="http://schemas.openxmlformats.org/officeDocument/2006/relationships/image" Target="../media/image11.png"/><Relationship Id="rId4" Type="http://schemas.openxmlformats.org/officeDocument/2006/relationships/image" Target="../media/image16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5.tiff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7.png"/><Relationship Id="rId10" Type="http://schemas.openxmlformats.org/officeDocument/2006/relationships/image" Target="../media/image11.png"/><Relationship Id="rId4" Type="http://schemas.openxmlformats.org/officeDocument/2006/relationships/image" Target="../media/image16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5.tiff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7.png"/><Relationship Id="rId10" Type="http://schemas.openxmlformats.org/officeDocument/2006/relationships/image" Target="../media/image11.png"/><Relationship Id="rId4" Type="http://schemas.openxmlformats.org/officeDocument/2006/relationships/image" Target="../media/image16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5" t="-904" r="27759" b="42425"/>
          <a:stretch/>
        </p:blipFill>
        <p:spPr bwMode="auto">
          <a:xfrm>
            <a:off x="472938" y="442477"/>
            <a:ext cx="1029292" cy="1267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/>
          <a:srcRect t="6048" b="41948"/>
          <a:stretch/>
        </p:blipFill>
        <p:spPr>
          <a:xfrm>
            <a:off x="0" y="4365105"/>
            <a:ext cx="9180512" cy="25271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"/>
            <a:ext cx="9180512" cy="436510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400" b="1" dirty="0">
              <a:solidFill>
                <a:srgbClr val="FFFFFF"/>
              </a:solidFill>
              <a:latin typeface="Perpetua Titling MT" panose="02020502060505020804" pitchFamily="18" charset="77"/>
              <a:cs typeface="Perpetua Titling MT"/>
            </a:endParaRPr>
          </a:p>
          <a:p>
            <a:pPr algn="ctr"/>
            <a:endParaRPr lang="en-GB" sz="4400" b="1" dirty="0">
              <a:solidFill>
                <a:srgbClr val="FFFFFF"/>
              </a:solidFill>
              <a:latin typeface="Perpetua Titling MT" panose="02020502060505020804" pitchFamily="18" charset="77"/>
              <a:cs typeface="Perpetua Titling MT"/>
            </a:endParaRPr>
          </a:p>
          <a:p>
            <a:pPr algn="ctr"/>
            <a:r>
              <a:rPr lang="en-GB" sz="4400" dirty="0">
                <a:latin typeface="Perpetua Titling MT" panose="02020502060505020804" pitchFamily="18" charset="77"/>
              </a:rPr>
              <a:t>Propranolol</a:t>
            </a:r>
          </a:p>
          <a:p>
            <a:pPr algn="ctr"/>
            <a:r>
              <a:rPr lang="en-GB" sz="2400" dirty="0">
                <a:solidFill>
                  <a:srgbClr val="FFFFFF"/>
                </a:solidFill>
                <a:latin typeface="Perpetua Titling MT" panose="02020502060505020804" pitchFamily="18" charset="77"/>
                <a:cs typeface="Perpetua Titling MT"/>
              </a:rPr>
              <a:t>A Regional PERSPECTIVE</a:t>
            </a:r>
            <a:endParaRPr lang="en-GB" sz="2400" dirty="0">
              <a:solidFill>
                <a:srgbClr val="FFFFFF"/>
              </a:solidFill>
              <a:latin typeface="Perpetua" panose="02020502060401020303" pitchFamily="18" charset="77"/>
              <a:cs typeface="Perpetua Titling MT"/>
            </a:endParaRPr>
          </a:p>
          <a:p>
            <a:pPr algn="ctr"/>
            <a:endParaRPr lang="en-US" sz="1000" b="1" dirty="0">
              <a:solidFill>
                <a:srgbClr val="FFFFFF"/>
              </a:solidFill>
              <a:latin typeface="Perpetua Titling MT"/>
              <a:cs typeface="Perpetua Titling MT"/>
            </a:endParaRPr>
          </a:p>
          <a:p>
            <a:pPr algn="ctr"/>
            <a:r>
              <a:rPr lang="en-US" sz="2000" i="1" dirty="0">
                <a:solidFill>
                  <a:srgbClr val="FFFFFF"/>
                </a:solidFill>
                <a:latin typeface="Perpetua" charset="0"/>
                <a:ea typeface="Perpetua" charset="0"/>
                <a:cs typeface="Perpetua" charset="0"/>
              </a:rPr>
              <a:t>Emma Morrison</a:t>
            </a:r>
          </a:p>
          <a:p>
            <a:pPr algn="ctr"/>
            <a:r>
              <a:rPr lang="en-US" sz="2000" i="1" dirty="0">
                <a:solidFill>
                  <a:srgbClr val="FFFFFF"/>
                </a:solidFill>
                <a:latin typeface="Perpetua" charset="0"/>
                <a:ea typeface="Perpetua" charset="0"/>
                <a:cs typeface="Perpetua" charset="0"/>
              </a:rPr>
              <a:t>July 2025</a:t>
            </a:r>
          </a:p>
        </p:txBody>
      </p:sp>
      <p:cxnSp>
        <p:nvCxnSpPr>
          <p:cNvPr id="3" name="Straight Connector 2"/>
          <p:cNvCxnSpPr>
            <a:cxnSpLocks/>
          </p:cNvCxnSpPr>
          <p:nvPr/>
        </p:nvCxnSpPr>
        <p:spPr>
          <a:xfrm>
            <a:off x="0" y="4365105"/>
            <a:ext cx="9180512" cy="0"/>
          </a:xfrm>
          <a:prstGeom prst="line">
            <a:avLst/>
          </a:prstGeom>
          <a:ln w="50800">
            <a:solidFill>
              <a:srgbClr val="CF1E4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B952BC8F-7135-1B49-A0C6-88DDC0643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65703"/>
            <a:ext cx="1029292" cy="10292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720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83433-9373-6084-B5E3-CCD79101E2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32E6FE-F752-6DCB-1F9D-2B25FE91E5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F57A3CB-C975-D0F5-3CFA-BFBC99570D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2276872"/>
            <a:ext cx="8084016" cy="29410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3E26D4E-0B25-EB1E-88ED-96580AB41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OD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CE22A7-4298-DD3C-28C3-D01FF85DF66B}"/>
              </a:ext>
            </a:extLst>
          </p:cNvPr>
          <p:cNvSpPr/>
          <p:nvPr/>
        </p:nvSpPr>
        <p:spPr>
          <a:xfrm>
            <a:off x="-8312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0A1316C3-54C0-FB8E-200A-2022BF1FD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735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C22EB-9540-CFBD-CA4D-C09DED3EE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DBD20E94-EE9A-7770-5386-0CCA433A3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776" y="58614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060FBC0-E8B8-7047-BBCF-414825BDA7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2370661"/>
              </p:ext>
            </p:extLst>
          </p:nvPr>
        </p:nvGraphicFramePr>
        <p:xfrm>
          <a:off x="614919" y="1484784"/>
          <a:ext cx="7842785" cy="36030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2482">
                  <a:extLst>
                    <a:ext uri="{9D8B030D-6E8A-4147-A177-3AD203B41FA5}">
                      <a16:colId xmlns:a16="http://schemas.microsoft.com/office/drawing/2014/main" val="3640335282"/>
                    </a:ext>
                  </a:extLst>
                </a:gridCol>
                <a:gridCol w="780867">
                  <a:extLst>
                    <a:ext uri="{9D8B030D-6E8A-4147-A177-3AD203B41FA5}">
                      <a16:colId xmlns:a16="http://schemas.microsoft.com/office/drawing/2014/main" val="656197748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3885462883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2016357465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65795405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1454584644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3105684731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3217476255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3635760707"/>
                    </a:ext>
                  </a:extLst>
                </a:gridCol>
              </a:tblGrid>
              <a:tr h="273523">
                <a:tc>
                  <a:txBody>
                    <a:bodyPr/>
                    <a:lstStyle/>
                    <a:p>
                      <a:pPr algn="r" rtl="0" fontAlgn="ctr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 err="1">
                          <a:effectLst/>
                          <a:latin typeface="+mn-lt"/>
                        </a:rPr>
                        <a:t>jan-jun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 2019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 -dec 2019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 err="1">
                          <a:effectLst/>
                          <a:latin typeface="+mn-lt"/>
                        </a:rPr>
                        <a:t>jan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 -  </a:t>
                      </a:r>
                      <a:r>
                        <a:rPr lang="en-GB" sz="1600" u="none" strike="noStrike" dirty="0" err="1">
                          <a:effectLst/>
                          <a:latin typeface="+mn-lt"/>
                        </a:rPr>
                        <a:t>jun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 2020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-dec 2020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 err="1">
                          <a:effectLst/>
                          <a:latin typeface="+mn-lt"/>
                        </a:rPr>
                        <a:t>jan-jun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 2021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 - dec 2021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 err="1">
                          <a:effectLst/>
                          <a:latin typeface="+mn-lt"/>
                        </a:rPr>
                        <a:t>jan-jun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 2022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-dec 2022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921674"/>
                  </a:ext>
                </a:extLst>
              </a:tr>
              <a:tr h="7774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Total 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46 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46 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70 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70 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93 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62 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48 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42 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0635400"/>
                  </a:ext>
                </a:extLst>
              </a:tr>
              <a:tr h="7774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Discharged from ED (n, %total)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27 (59%)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24 (52%)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26 (37%)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31 (44%)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56 (60%)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47 (76%)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35 (73%)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35 (83%)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002596"/>
                  </a:ext>
                </a:extLst>
              </a:tr>
              <a:tr h="7774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Ward </a:t>
                      </a:r>
                    </a:p>
                    <a:p>
                      <a:pPr algn="l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(n, %total)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18(39%)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17 (37%)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37 (53%)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33 (47%)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26 (28%)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13 (21%)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10 (21%)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5 (12%)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6037320"/>
                  </a:ext>
                </a:extLst>
              </a:tr>
              <a:tr h="7774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Critical care </a:t>
                      </a:r>
                    </a:p>
                    <a:p>
                      <a:pPr algn="l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(n, %total)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5 (11%)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7 (10%)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6 (9%)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11 (12%)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2 (3%)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2 (5%)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7734375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09F96B44-02E8-F173-C4E3-6502E31D3136}"/>
              </a:ext>
            </a:extLst>
          </p:cNvPr>
          <p:cNvSpPr txBox="1">
            <a:spLocks/>
          </p:cNvSpPr>
          <p:nvPr/>
        </p:nvSpPr>
        <p:spPr>
          <a:xfrm>
            <a:off x="457200" y="166626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OD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329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316FE-1C2C-073E-B315-7986AD923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84EDF383-F47C-99CF-D19A-AD8958BB4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776" y="58614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60C83D5-80C4-893C-60E2-7ABC8F32D1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830127"/>
              </p:ext>
            </p:extLst>
          </p:nvPr>
        </p:nvGraphicFramePr>
        <p:xfrm>
          <a:off x="425872" y="1617203"/>
          <a:ext cx="8363260" cy="43320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7257">
                  <a:extLst>
                    <a:ext uri="{9D8B030D-6E8A-4147-A177-3AD203B41FA5}">
                      <a16:colId xmlns:a16="http://schemas.microsoft.com/office/drawing/2014/main" val="131537133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3640335282"/>
                    </a:ext>
                  </a:extLst>
                </a:gridCol>
                <a:gridCol w="302037">
                  <a:extLst>
                    <a:ext uri="{9D8B030D-6E8A-4147-A177-3AD203B41FA5}">
                      <a16:colId xmlns:a16="http://schemas.microsoft.com/office/drawing/2014/main" val="656197748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1294983350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885462883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628084928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2016357465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1954701825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65795405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267756245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1454584644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943621320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105684731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010556243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217476255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1945028072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635760707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2457524780"/>
                    </a:ext>
                  </a:extLst>
                </a:gridCol>
              </a:tblGrid>
              <a:tr h="182004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jan-jun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2019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-dec 2019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jan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- 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jun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2020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-dec 2020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jan-jun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2021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- dec 2021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jan-jun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2022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-dec 2022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921674"/>
                  </a:ext>
                </a:extLst>
              </a:tr>
              <a:tr h="18200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6249434"/>
                  </a:ext>
                </a:extLst>
              </a:tr>
              <a:tr h="44089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Age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Years (median, Q1-Q3)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29 (21-41)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30(22-44)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30(23-44)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31 (24-37)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29 (22-36)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23(22-36)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28(23-45)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31 (23 -39)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939459"/>
                  </a:ext>
                </a:extLst>
              </a:tr>
              <a:tr h="440897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o 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of agents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Single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8 (17%)</a:t>
                      </a: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14 (30%)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25 (36%)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27 (39%)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37 (40%)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22 (36%)</a:t>
                      </a: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20 (42%)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 (24%)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936386"/>
                  </a:ext>
                </a:extLst>
              </a:tr>
              <a:tr h="4408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Multiple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38 (83%)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31 (67%)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45 (64%)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43 (61%)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55 (59%)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40 (64%)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28 (58%)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32 (76%)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0535920"/>
                  </a:ext>
                </a:extLst>
              </a:tr>
              <a:tr h="4408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Unknown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5700762"/>
                  </a:ext>
                </a:extLst>
              </a:tr>
              <a:tr h="440897"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Intent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Self-harm </a:t>
                      </a:r>
                    </a:p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(n, %total)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42 (91%)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38 (83%)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63 (90%)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65 (93%)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78 (84%)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57 (92%)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39 (81%)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36 (86%)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4742430"/>
                  </a:ext>
                </a:extLst>
              </a:tr>
              <a:tr h="4408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Accidental</a:t>
                      </a:r>
                    </a:p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(n, %total)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 (7%)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 (7%)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 (8%)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1928359"/>
                  </a:ext>
                </a:extLst>
              </a:tr>
              <a:tr h="4408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Recreational (n, %total)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2(3%)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(5%)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6306229"/>
                  </a:ext>
                </a:extLst>
              </a:tr>
              <a:tr h="4408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Unknown</a:t>
                      </a:r>
                    </a:p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(n, %total)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 (9%)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 (4%)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11 (12%)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 (5%)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 (10%)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 (7%)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315850"/>
                  </a:ext>
                </a:extLst>
              </a:tr>
              <a:tr h="44089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Deaths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Total number (n)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381060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CD6CC231-0B91-8587-5A26-942A8F374C09}"/>
              </a:ext>
            </a:extLst>
          </p:cNvPr>
          <p:cNvSpPr txBox="1">
            <a:spLocks/>
          </p:cNvSpPr>
          <p:nvPr/>
        </p:nvSpPr>
        <p:spPr>
          <a:xfrm>
            <a:off x="457200" y="166626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OD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752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107504" y="302765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Prescriptions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7BC315E-8F06-E9A6-668D-64E81C4A6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/>
              <a:t>Prescription data pulled from the Lothians (City, East, West and Mid)</a:t>
            </a:r>
          </a:p>
          <a:p>
            <a:pPr marL="0" indent="0">
              <a:buNone/>
            </a:pPr>
            <a:r>
              <a:rPr lang="en-GB" sz="2000" dirty="0"/>
              <a:t>Annual data considered (Jan-Jan)</a:t>
            </a:r>
          </a:p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5359334-15DB-C020-8361-DB513EF2C4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011201"/>
              </p:ext>
            </p:extLst>
          </p:nvPr>
        </p:nvGraphicFramePr>
        <p:xfrm>
          <a:off x="780890" y="2513409"/>
          <a:ext cx="7582219" cy="2047508"/>
        </p:xfrm>
        <a:graphic>
          <a:graphicData uri="http://schemas.openxmlformats.org/drawingml/2006/table">
            <a:tbl>
              <a:tblPr firstRow="1" firstCol="1" bandRow="1"/>
              <a:tblGrid>
                <a:gridCol w="1424758">
                  <a:extLst>
                    <a:ext uri="{9D8B030D-6E8A-4147-A177-3AD203B41FA5}">
                      <a16:colId xmlns:a16="http://schemas.microsoft.com/office/drawing/2014/main" val="2250160019"/>
                    </a:ext>
                  </a:extLst>
                </a:gridCol>
                <a:gridCol w="1070208">
                  <a:extLst>
                    <a:ext uri="{9D8B030D-6E8A-4147-A177-3AD203B41FA5}">
                      <a16:colId xmlns:a16="http://schemas.microsoft.com/office/drawing/2014/main" val="370568153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825860114"/>
                    </a:ext>
                  </a:extLst>
                </a:gridCol>
                <a:gridCol w="1399865">
                  <a:extLst>
                    <a:ext uri="{9D8B030D-6E8A-4147-A177-3AD203B41FA5}">
                      <a16:colId xmlns:a16="http://schemas.microsoft.com/office/drawing/2014/main" val="1049010537"/>
                    </a:ext>
                  </a:extLst>
                </a:gridCol>
                <a:gridCol w="1231626">
                  <a:extLst>
                    <a:ext uri="{9D8B030D-6E8A-4147-A177-3AD203B41FA5}">
                      <a16:colId xmlns:a16="http://schemas.microsoft.com/office/drawing/2014/main" val="2701616527"/>
                    </a:ext>
                  </a:extLst>
                </a:gridCol>
                <a:gridCol w="1231626">
                  <a:extLst>
                    <a:ext uri="{9D8B030D-6E8A-4147-A177-3AD203B41FA5}">
                      <a16:colId xmlns:a16="http://schemas.microsoft.com/office/drawing/2014/main" val="3067129987"/>
                    </a:ext>
                  </a:extLst>
                </a:gridCol>
              </a:tblGrid>
              <a:tr h="504056">
                <a:tc gridSpan="2">
                  <a:txBody>
                    <a:bodyPr/>
                    <a:lstStyle/>
                    <a:p>
                      <a:r>
                        <a:rPr lang="en-GB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Year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693916"/>
                  </a:ext>
                </a:extLst>
              </a:tr>
              <a:tr h="385863">
                <a:tc gridSpan="2">
                  <a:txBody>
                    <a:bodyPr/>
                    <a:lstStyle/>
                    <a:p>
                      <a:r>
                        <a:rPr lang="en-GB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2018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2019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2020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2021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416388"/>
                  </a:ext>
                </a:extLst>
              </a:tr>
              <a:tr h="385863">
                <a:tc gridSpan="2">
                  <a:txBody>
                    <a:bodyPr/>
                    <a:lstStyle/>
                    <a:p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N</a:t>
                      </a:r>
                      <a:r>
                        <a:rPr lang="en-GB" sz="1400" kern="1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 </a:t>
                      </a: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Prescription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73823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81403 (+10.8%)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85338 (+4.8%)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91899 (+7.7%)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440254"/>
                  </a:ext>
                </a:extLst>
              </a:tr>
              <a:tr h="385863">
                <a:tc rowSpan="2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en-GB" sz="140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23733 (32.1%)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25927 (31.8%)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26225 (30.7%)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27932 (30.9%)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9151650"/>
                  </a:ext>
                </a:extLst>
              </a:tr>
              <a:tr h="385863">
                <a:tc vMerge="1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en-GB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50090 (67.8%)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55476 (68.1%)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58165 (68.2%)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63967 (69.6%)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5324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403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0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Prescriptions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3BCE3D-9B45-FAA3-DCFF-98FAC8776F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6914" y="1399382"/>
            <a:ext cx="5750172" cy="43955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26814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94992" y="404664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7818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Prescriptions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FA933A4-FB3C-92CD-882C-1448F52E6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608810"/>
            <a:ext cx="8229600" cy="1689051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e.g. Propranolol 160 mg tablet = 1 DDD, 28 tablets = 28 DDD per prescription</a:t>
            </a:r>
          </a:p>
          <a:p>
            <a:pPr lvl="2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15BB36D-056A-A961-865E-5AFAE40D80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1853" y="1495400"/>
            <a:ext cx="3620294" cy="33993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4168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107504" y="302765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Prescriptions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7BC315E-8F06-E9A6-668D-64E81C4A6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/>
              <a:t>Prescription data pulled from the Lothians (City, East, West and Mid)</a:t>
            </a:r>
          </a:p>
          <a:p>
            <a:pPr marL="0" indent="0">
              <a:buNone/>
            </a:pPr>
            <a:r>
              <a:rPr lang="en-GB" sz="2000" dirty="0"/>
              <a:t>Annual data considered (Jan-Jan)</a:t>
            </a:r>
          </a:p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5359334-15DB-C020-8361-DB513EF2C435}"/>
              </a:ext>
            </a:extLst>
          </p:cNvPr>
          <p:cNvGraphicFramePr>
            <a:graphicFrameLocks noGrp="1"/>
          </p:cNvGraphicFramePr>
          <p:nvPr/>
        </p:nvGraphicFramePr>
        <p:xfrm>
          <a:off x="780890" y="2513409"/>
          <a:ext cx="7582219" cy="2047508"/>
        </p:xfrm>
        <a:graphic>
          <a:graphicData uri="http://schemas.openxmlformats.org/drawingml/2006/table">
            <a:tbl>
              <a:tblPr firstRow="1" firstCol="1" bandRow="1"/>
              <a:tblGrid>
                <a:gridCol w="1424758">
                  <a:extLst>
                    <a:ext uri="{9D8B030D-6E8A-4147-A177-3AD203B41FA5}">
                      <a16:colId xmlns:a16="http://schemas.microsoft.com/office/drawing/2014/main" val="2250160019"/>
                    </a:ext>
                  </a:extLst>
                </a:gridCol>
                <a:gridCol w="1070208">
                  <a:extLst>
                    <a:ext uri="{9D8B030D-6E8A-4147-A177-3AD203B41FA5}">
                      <a16:colId xmlns:a16="http://schemas.microsoft.com/office/drawing/2014/main" val="370568153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825860114"/>
                    </a:ext>
                  </a:extLst>
                </a:gridCol>
                <a:gridCol w="1399865">
                  <a:extLst>
                    <a:ext uri="{9D8B030D-6E8A-4147-A177-3AD203B41FA5}">
                      <a16:colId xmlns:a16="http://schemas.microsoft.com/office/drawing/2014/main" val="1049010537"/>
                    </a:ext>
                  </a:extLst>
                </a:gridCol>
                <a:gridCol w="1231626">
                  <a:extLst>
                    <a:ext uri="{9D8B030D-6E8A-4147-A177-3AD203B41FA5}">
                      <a16:colId xmlns:a16="http://schemas.microsoft.com/office/drawing/2014/main" val="2701616527"/>
                    </a:ext>
                  </a:extLst>
                </a:gridCol>
                <a:gridCol w="1231626">
                  <a:extLst>
                    <a:ext uri="{9D8B030D-6E8A-4147-A177-3AD203B41FA5}">
                      <a16:colId xmlns:a16="http://schemas.microsoft.com/office/drawing/2014/main" val="3067129987"/>
                    </a:ext>
                  </a:extLst>
                </a:gridCol>
              </a:tblGrid>
              <a:tr h="504056">
                <a:tc gridSpan="2">
                  <a:txBody>
                    <a:bodyPr/>
                    <a:lstStyle/>
                    <a:p>
                      <a:r>
                        <a:rPr lang="en-GB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Year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693916"/>
                  </a:ext>
                </a:extLst>
              </a:tr>
              <a:tr h="385863">
                <a:tc gridSpan="2">
                  <a:txBody>
                    <a:bodyPr/>
                    <a:lstStyle/>
                    <a:p>
                      <a:r>
                        <a:rPr lang="en-GB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2018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2019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2020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2021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416388"/>
                  </a:ext>
                </a:extLst>
              </a:tr>
              <a:tr h="385863">
                <a:tc gridSpan="2">
                  <a:txBody>
                    <a:bodyPr/>
                    <a:lstStyle/>
                    <a:p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N</a:t>
                      </a:r>
                      <a:r>
                        <a:rPr lang="en-GB" sz="1400" kern="1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 </a:t>
                      </a: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Prescription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73823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81403 (+10.8%)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85338 (+4.8%)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91899 (+7.7%)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440254"/>
                  </a:ext>
                </a:extLst>
              </a:tr>
              <a:tr h="385863">
                <a:tc rowSpan="2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en-GB" sz="140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23733 (32.1%)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25927 (31.8%)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26225 (30.7%)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27932 (30.9%)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9151650"/>
                  </a:ext>
                </a:extLst>
              </a:tr>
              <a:tr h="385863">
                <a:tc vMerge="1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en-GB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50090 (67.8%)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55476 (68.1%)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58165 (68.2%)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63967 (69.6%)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5324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675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107504" y="302765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Prescriptions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7BC315E-8F06-E9A6-668D-64E81C4A6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/>
              <a:t>Prescription data pulled from the Lothians (City, East, West and Mid)</a:t>
            </a:r>
          </a:p>
          <a:p>
            <a:pPr marL="0" indent="0">
              <a:buNone/>
            </a:pPr>
            <a:r>
              <a:rPr lang="en-GB" sz="2000" dirty="0"/>
              <a:t>Annual data considered (Jan-Jan)</a:t>
            </a:r>
          </a:p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5359334-15DB-C020-8361-DB513EF2C4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355193"/>
              </p:ext>
            </p:extLst>
          </p:nvPr>
        </p:nvGraphicFramePr>
        <p:xfrm>
          <a:off x="780890" y="2513409"/>
          <a:ext cx="7582219" cy="3130193"/>
        </p:xfrm>
        <a:graphic>
          <a:graphicData uri="http://schemas.openxmlformats.org/drawingml/2006/table">
            <a:tbl>
              <a:tblPr firstRow="1" firstCol="1" bandRow="1"/>
              <a:tblGrid>
                <a:gridCol w="1424758">
                  <a:extLst>
                    <a:ext uri="{9D8B030D-6E8A-4147-A177-3AD203B41FA5}">
                      <a16:colId xmlns:a16="http://schemas.microsoft.com/office/drawing/2014/main" val="2250160019"/>
                    </a:ext>
                  </a:extLst>
                </a:gridCol>
                <a:gridCol w="1070208">
                  <a:extLst>
                    <a:ext uri="{9D8B030D-6E8A-4147-A177-3AD203B41FA5}">
                      <a16:colId xmlns:a16="http://schemas.microsoft.com/office/drawing/2014/main" val="370568153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825860114"/>
                    </a:ext>
                  </a:extLst>
                </a:gridCol>
                <a:gridCol w="1399865">
                  <a:extLst>
                    <a:ext uri="{9D8B030D-6E8A-4147-A177-3AD203B41FA5}">
                      <a16:colId xmlns:a16="http://schemas.microsoft.com/office/drawing/2014/main" val="1049010537"/>
                    </a:ext>
                  </a:extLst>
                </a:gridCol>
                <a:gridCol w="1231626">
                  <a:extLst>
                    <a:ext uri="{9D8B030D-6E8A-4147-A177-3AD203B41FA5}">
                      <a16:colId xmlns:a16="http://schemas.microsoft.com/office/drawing/2014/main" val="2701616527"/>
                    </a:ext>
                  </a:extLst>
                </a:gridCol>
                <a:gridCol w="1231626">
                  <a:extLst>
                    <a:ext uri="{9D8B030D-6E8A-4147-A177-3AD203B41FA5}">
                      <a16:colId xmlns:a16="http://schemas.microsoft.com/office/drawing/2014/main" val="3067129987"/>
                    </a:ext>
                  </a:extLst>
                </a:gridCol>
              </a:tblGrid>
              <a:tr h="504056">
                <a:tc gridSpan="2">
                  <a:txBody>
                    <a:bodyPr/>
                    <a:lstStyle/>
                    <a:p>
                      <a:r>
                        <a:rPr lang="en-GB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Year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693916"/>
                  </a:ext>
                </a:extLst>
              </a:tr>
              <a:tr h="385863">
                <a:tc gridSpan="2">
                  <a:txBody>
                    <a:bodyPr/>
                    <a:lstStyle/>
                    <a:p>
                      <a:r>
                        <a:rPr lang="en-GB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2018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2019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2020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2021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416388"/>
                  </a:ext>
                </a:extLst>
              </a:tr>
              <a:tr h="385863">
                <a:tc gridSpan="2">
                  <a:txBody>
                    <a:bodyPr/>
                    <a:lstStyle/>
                    <a:p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N</a:t>
                      </a:r>
                      <a:r>
                        <a:rPr lang="en-GB" sz="1400" kern="1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 </a:t>
                      </a: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Prescription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73823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81403 (+10.8%)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85338 (+4.8%)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91899 (+7.7%)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440254"/>
                  </a:ext>
                </a:extLst>
              </a:tr>
              <a:tr h="385863">
                <a:tc rowSpan="2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en-GB" sz="140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23733 (32.1%)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25927 (31.8%)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26225 (30.7%)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27932 (30.9%)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9151650"/>
                  </a:ext>
                </a:extLst>
              </a:tr>
              <a:tr h="385863">
                <a:tc vMerge="1">
                  <a:txBody>
                    <a:bodyPr/>
                    <a:lstStyle/>
                    <a:p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en-GB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50090 (67.8%)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55476 (68.1%)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58165 (68.2%)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63967 (69.6%)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532414"/>
                  </a:ext>
                </a:extLst>
              </a:tr>
              <a:tr h="360895">
                <a:tc rowSpan="3">
                  <a:txBody>
                    <a:bodyPr/>
                    <a:lstStyle/>
                    <a:p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Modified Release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MR 80 mg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21913 (29.7%)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22911 (28.1%)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23393 (27.4%)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24261 (26.4%)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208672"/>
                  </a:ext>
                </a:extLst>
              </a:tr>
              <a:tr h="3608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MR 160 mg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4330 (5.9%)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4527 (5.6%)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4587 (5.3%)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4726 (5.1%)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2898087"/>
                  </a:ext>
                </a:extLst>
              </a:tr>
              <a:tr h="3608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MR Total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26243 (35.6%)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27438 (33.7%)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27980 (32.8%)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28987 (31.5%)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26385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95099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107504" y="302765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Prescriptions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4455196-2343-F718-570D-C1FD6215DC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3728" y="1196752"/>
            <a:ext cx="4704153" cy="469532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780939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Interventions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E558C-B253-DC44-A44B-F33C9739E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102860" cy="4940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i="0" u="none" strike="noStrike" dirty="0">
                <a:solidFill>
                  <a:srgbClr val="212121"/>
                </a:solidFill>
                <a:effectLst/>
              </a:rPr>
              <a:t>October 2022 </a:t>
            </a:r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12121"/>
                </a:solidFill>
              </a:rPr>
              <a:t>Publication about propranolol (evidence and risks) in regional prescribing bulletin</a:t>
            </a:r>
          </a:p>
          <a:p>
            <a:pPr lvl="1"/>
            <a:r>
              <a:rPr lang="en-GB" sz="1800" dirty="0">
                <a:solidFill>
                  <a:srgbClr val="212121"/>
                </a:solidFill>
              </a:rPr>
              <a:t>Principally used as resource in primary care (GP practices and primary care pharmacy)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212121"/>
                </a:solidFill>
              </a:rPr>
              <a:t>Alert added to GP prescribing systems for all propranolol prescriptions</a:t>
            </a:r>
          </a:p>
          <a:p>
            <a:pPr lvl="1"/>
            <a:r>
              <a:rPr lang="en-GB" sz="1800" b="0" i="0" u="none" strike="noStrike" dirty="0">
                <a:solidFill>
                  <a:srgbClr val="0E0E0E"/>
                </a:solidFill>
                <a:effectLst/>
              </a:rPr>
              <a:t>‘Severe overdosages with propranolol may cause cardiovascular collapse, CNS depression, and convulsions. There is increasing incidence of severe overdose nationally’</a:t>
            </a:r>
            <a:endParaRPr lang="en-GB" sz="1800" dirty="0">
              <a:solidFill>
                <a:srgbClr val="212121"/>
              </a:solidFill>
            </a:endParaRPr>
          </a:p>
          <a:p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212121"/>
                </a:solidFill>
              </a:rPr>
              <a:t>May 2023 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212121"/>
                </a:solidFill>
              </a:rPr>
              <a:t>Spearheaded by Primary Care Pharmacy (Central and East Clusters)</a:t>
            </a:r>
          </a:p>
          <a:p>
            <a:pPr lvl="1"/>
            <a:r>
              <a:rPr lang="en-GB" sz="1800" dirty="0">
                <a:solidFill>
                  <a:srgbClr val="212121"/>
                </a:solidFill>
              </a:rPr>
              <a:t>MR to IR </a:t>
            </a:r>
          </a:p>
          <a:p>
            <a:pPr lvl="1"/>
            <a:r>
              <a:rPr lang="en-GB" sz="1800" dirty="0">
                <a:solidFill>
                  <a:srgbClr val="212121"/>
                </a:solidFill>
              </a:rPr>
              <a:t>‘Daylight’ app link on script</a:t>
            </a:r>
          </a:p>
          <a:p>
            <a:pPr lvl="2"/>
            <a:r>
              <a:rPr lang="en-GB" sz="1400" dirty="0"/>
              <a:t>Digital therapeutic app that uses Cognitive Behavioural Therapy (CBT) techniques to help individuals manage and reduce anxiety and worry</a:t>
            </a:r>
            <a:endParaRPr lang="en-GB" sz="1400" dirty="0">
              <a:solidFill>
                <a:srgbClr val="212121"/>
              </a:solidFill>
            </a:endParaRPr>
          </a:p>
          <a:p>
            <a:pPr lvl="1"/>
            <a:endParaRPr lang="en-GB" sz="800" dirty="0">
              <a:solidFill>
                <a:srgbClr val="212121"/>
              </a:solidFill>
            </a:endParaRPr>
          </a:p>
          <a:p>
            <a:endParaRPr lang="en-GB" sz="1200" dirty="0">
              <a:solidFill>
                <a:srgbClr val="212121"/>
              </a:solidFill>
            </a:endParaRPr>
          </a:p>
          <a:p>
            <a:endParaRPr lang="en-GB" sz="1200" dirty="0">
              <a:solidFill>
                <a:srgbClr val="212121"/>
              </a:solidFill>
            </a:endParaRPr>
          </a:p>
          <a:p>
            <a:endParaRPr lang="en-GB" sz="1200" b="0" i="0" u="none" strike="noStrike" dirty="0">
              <a:solidFill>
                <a:srgbClr val="212121"/>
              </a:solidFill>
              <a:effectLst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682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D21A181-BAE5-0FF6-803D-05819ABAD6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pic>
        <p:nvPicPr>
          <p:cNvPr id="27" name="Picture 26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74851555-4C9C-33B8-9419-AEB6390C54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22" y="4471893"/>
            <a:ext cx="5568352" cy="1160617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A2E064BD-01A6-B847-FD71-C7D13C92E95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014" y="476672"/>
            <a:ext cx="4640003" cy="1168037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3" name="Picture 1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ED8D2D46-9D6E-BD30-5E5C-C06B3436C24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6" y="1109087"/>
            <a:ext cx="4860032" cy="1206590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5" name="Picture 14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79056BB7-6898-94D7-0BEE-C431311D363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33" y="1565084"/>
            <a:ext cx="4572000" cy="988397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1" name="Picture 20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7F35093F-2C5F-93C2-D6E7-57635BF3023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77" y="2712294"/>
            <a:ext cx="4712525" cy="1231249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0" name="Picture 9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B7F5613-3E7A-B44D-6170-72BCEB54B64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58" y="3249611"/>
            <a:ext cx="4626022" cy="1140516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8" name="Picture 7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143BDDE8-94F8-CB74-F3DB-E5F967D3F8C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108" y="836536"/>
            <a:ext cx="5093931" cy="1258709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3" name="Picture 22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E82C7767-5344-1AA1-F9D6-962AC3389E3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600" y="1729024"/>
            <a:ext cx="4815210" cy="1029842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9" name="Picture 2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335D20CD-EFFD-9901-6A5C-C0F9444602D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582" y="2034656"/>
            <a:ext cx="4497738" cy="1708818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7" name="Picture 16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40B3AB2-EBDB-9C9A-1DBA-F00CFB890B6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47" y="2537688"/>
            <a:ext cx="5171365" cy="1247637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5" name="Picture 24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8E62A0A0-5B2D-5124-219F-0D26E77C011F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396" y="3938478"/>
            <a:ext cx="5171364" cy="1082100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9" name="Picture 1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49E908AB-4369-71D4-AFE0-D1BFE0926063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790" y="4566753"/>
            <a:ext cx="4792488" cy="999591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59304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Summary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E558C-B253-DC44-A44B-F33C9739E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102860" cy="4940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0" i="0" u="none" strike="noStrike" dirty="0">
                <a:solidFill>
                  <a:srgbClr val="212121"/>
                </a:solidFill>
                <a:effectLst/>
              </a:rPr>
              <a:t>Increased propranolol OD presentations since Sept 2019</a:t>
            </a:r>
          </a:p>
          <a:p>
            <a:r>
              <a:rPr lang="en-GB" sz="1800" dirty="0">
                <a:solidFill>
                  <a:srgbClr val="212121"/>
                </a:solidFill>
              </a:rPr>
              <a:t>Mainly young women</a:t>
            </a:r>
            <a:endParaRPr lang="en-GB" sz="1800" b="0" i="0" u="none" strike="noStrike" dirty="0">
              <a:solidFill>
                <a:srgbClr val="212121"/>
              </a:solidFill>
              <a:effectLst/>
            </a:endParaRPr>
          </a:p>
          <a:p>
            <a:r>
              <a:rPr lang="en-GB" sz="1800" dirty="0">
                <a:solidFill>
                  <a:srgbClr val="212121"/>
                </a:solidFill>
              </a:rPr>
              <a:t>More admissions to critical care</a:t>
            </a:r>
          </a:p>
          <a:p>
            <a:r>
              <a:rPr lang="en-GB" sz="1800" dirty="0">
                <a:solidFill>
                  <a:srgbClr val="212121"/>
                </a:solidFill>
              </a:rPr>
              <a:t>More deaths in 2021</a:t>
            </a:r>
          </a:p>
          <a:p>
            <a:pPr marL="0" indent="0">
              <a:buNone/>
            </a:pPr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12121"/>
                </a:solidFill>
              </a:rPr>
              <a:t>Overdose admissions down-trending since Sept 2021</a:t>
            </a:r>
          </a:p>
          <a:p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12121"/>
                </a:solidFill>
              </a:rPr>
              <a:t>Increased prescribing of propranolol since 2018</a:t>
            </a:r>
          </a:p>
          <a:p>
            <a:r>
              <a:rPr lang="en-GB" sz="1800" dirty="0">
                <a:solidFill>
                  <a:srgbClr val="212121"/>
                </a:solidFill>
              </a:rPr>
              <a:t>Majority immediate release and prescribed to female patients</a:t>
            </a:r>
          </a:p>
          <a:p>
            <a:r>
              <a:rPr lang="en-GB" sz="1800" dirty="0">
                <a:solidFill>
                  <a:srgbClr val="212121"/>
                </a:solidFill>
              </a:rPr>
              <a:t>More being prescribed to aged 30 -39 age group</a:t>
            </a:r>
          </a:p>
          <a:p>
            <a:r>
              <a:rPr lang="en-GB" sz="1800" dirty="0">
                <a:solidFill>
                  <a:srgbClr val="212121"/>
                </a:solidFill>
              </a:rPr>
              <a:t>More prescriptions, not more propranolol per prescription</a:t>
            </a:r>
          </a:p>
          <a:p>
            <a:endParaRPr lang="en-GB" sz="1800" dirty="0">
              <a:solidFill>
                <a:srgbClr val="212121"/>
              </a:solidFill>
            </a:endParaRPr>
          </a:p>
          <a:p>
            <a:r>
              <a:rPr lang="en-GB" sz="1800" dirty="0">
                <a:solidFill>
                  <a:srgbClr val="212121"/>
                </a:solidFill>
              </a:rPr>
              <a:t>Ongoing investigation of prescribing interventions </a:t>
            </a:r>
          </a:p>
          <a:p>
            <a:endParaRPr lang="en-GB" sz="1800" dirty="0">
              <a:solidFill>
                <a:srgbClr val="212121"/>
              </a:solidFill>
            </a:endParaRPr>
          </a:p>
          <a:p>
            <a:endParaRPr lang="en-GB" sz="1800" dirty="0">
              <a:solidFill>
                <a:srgbClr val="212121"/>
              </a:solidFill>
            </a:endParaRPr>
          </a:p>
          <a:p>
            <a:endParaRPr lang="en-GB" sz="1800" dirty="0">
              <a:solidFill>
                <a:srgbClr val="212121"/>
              </a:solidFill>
            </a:endParaRPr>
          </a:p>
          <a:p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212121"/>
              </a:solidFill>
            </a:endParaRPr>
          </a:p>
          <a:p>
            <a:pPr lvl="1"/>
            <a:endParaRPr lang="en-GB" sz="800" dirty="0">
              <a:solidFill>
                <a:srgbClr val="212121"/>
              </a:solidFill>
            </a:endParaRPr>
          </a:p>
          <a:p>
            <a:endParaRPr lang="en-GB" sz="1200" dirty="0">
              <a:solidFill>
                <a:srgbClr val="212121"/>
              </a:solidFill>
            </a:endParaRPr>
          </a:p>
          <a:p>
            <a:endParaRPr lang="en-GB" sz="1200" dirty="0">
              <a:solidFill>
                <a:srgbClr val="212121"/>
              </a:solidFill>
            </a:endParaRPr>
          </a:p>
          <a:p>
            <a:endParaRPr lang="en-GB" sz="1200" b="0" i="0" u="none" strike="noStrike" dirty="0">
              <a:solidFill>
                <a:srgbClr val="212121"/>
              </a:solidFill>
              <a:effectLst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8476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FC0B8-1C23-57BB-AADC-128254670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0F6227-3C18-FA6A-D09E-EE72BED295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304791-E24A-08F5-56A6-AC813EAD1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Summary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5267A-9DE5-2FC0-92B0-740AE41FC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102860" cy="4940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0" i="0" u="none" strike="noStrike" dirty="0">
                <a:solidFill>
                  <a:srgbClr val="212121"/>
                </a:solidFill>
                <a:effectLst/>
              </a:rPr>
              <a:t>Increased propranolol OD presentations since Sept 2019</a:t>
            </a:r>
          </a:p>
          <a:p>
            <a:r>
              <a:rPr lang="en-GB" sz="1800" dirty="0">
                <a:solidFill>
                  <a:srgbClr val="212121"/>
                </a:solidFill>
              </a:rPr>
              <a:t>Mainly young women</a:t>
            </a:r>
            <a:endParaRPr lang="en-GB" sz="1800" b="0" i="0" u="none" strike="noStrike" dirty="0">
              <a:solidFill>
                <a:srgbClr val="212121"/>
              </a:solidFill>
              <a:effectLst/>
            </a:endParaRPr>
          </a:p>
          <a:p>
            <a:r>
              <a:rPr lang="en-GB" sz="1800" dirty="0">
                <a:solidFill>
                  <a:srgbClr val="212121"/>
                </a:solidFill>
              </a:rPr>
              <a:t>More admissions to critical care</a:t>
            </a:r>
          </a:p>
          <a:p>
            <a:r>
              <a:rPr lang="en-GB" sz="1800" dirty="0">
                <a:solidFill>
                  <a:srgbClr val="212121"/>
                </a:solidFill>
              </a:rPr>
              <a:t>More deaths in 2021</a:t>
            </a:r>
          </a:p>
          <a:p>
            <a:pPr marL="0" indent="0">
              <a:buNone/>
            </a:pPr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12121"/>
                </a:solidFill>
              </a:rPr>
              <a:t>Overdose admissions down-trending since Sept 2021</a:t>
            </a:r>
          </a:p>
          <a:p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12121"/>
                </a:solidFill>
              </a:rPr>
              <a:t>Increased prescribing of propranolol since 2018</a:t>
            </a:r>
          </a:p>
          <a:p>
            <a:r>
              <a:rPr lang="en-GB" sz="1800" dirty="0">
                <a:solidFill>
                  <a:srgbClr val="212121"/>
                </a:solidFill>
              </a:rPr>
              <a:t>Majority immediate release and prescribed to female patients</a:t>
            </a:r>
          </a:p>
          <a:p>
            <a:r>
              <a:rPr lang="en-GB" sz="1800" dirty="0">
                <a:solidFill>
                  <a:srgbClr val="212121"/>
                </a:solidFill>
              </a:rPr>
              <a:t>More being prescribed to aged 30 -39 age group</a:t>
            </a:r>
          </a:p>
          <a:p>
            <a:r>
              <a:rPr lang="en-GB" sz="1800" dirty="0">
                <a:solidFill>
                  <a:srgbClr val="212121"/>
                </a:solidFill>
              </a:rPr>
              <a:t>More prescriptions, not more propranolol per prescription</a:t>
            </a:r>
          </a:p>
          <a:p>
            <a:endParaRPr lang="en-GB" sz="1800" dirty="0">
              <a:solidFill>
                <a:srgbClr val="212121"/>
              </a:solidFill>
            </a:endParaRPr>
          </a:p>
          <a:p>
            <a:r>
              <a:rPr lang="en-GB" sz="1800" dirty="0">
                <a:solidFill>
                  <a:srgbClr val="212121"/>
                </a:solidFill>
              </a:rPr>
              <a:t>Ongoing investigation of prescribing interventions </a:t>
            </a:r>
          </a:p>
          <a:p>
            <a:endParaRPr lang="en-GB" sz="1800" dirty="0">
              <a:solidFill>
                <a:srgbClr val="212121"/>
              </a:solidFill>
            </a:endParaRPr>
          </a:p>
          <a:p>
            <a:endParaRPr lang="en-GB" sz="1800" dirty="0">
              <a:solidFill>
                <a:srgbClr val="212121"/>
              </a:solidFill>
            </a:endParaRPr>
          </a:p>
          <a:p>
            <a:endParaRPr lang="en-GB" sz="1800" dirty="0">
              <a:solidFill>
                <a:srgbClr val="212121"/>
              </a:solidFill>
            </a:endParaRPr>
          </a:p>
          <a:p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212121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212121"/>
              </a:solidFill>
            </a:endParaRPr>
          </a:p>
          <a:p>
            <a:pPr lvl="1"/>
            <a:endParaRPr lang="en-GB" sz="800" dirty="0">
              <a:solidFill>
                <a:srgbClr val="212121"/>
              </a:solidFill>
            </a:endParaRPr>
          </a:p>
          <a:p>
            <a:endParaRPr lang="en-GB" sz="1200" dirty="0">
              <a:solidFill>
                <a:srgbClr val="212121"/>
              </a:solidFill>
            </a:endParaRPr>
          </a:p>
          <a:p>
            <a:endParaRPr lang="en-GB" sz="1200" dirty="0">
              <a:solidFill>
                <a:srgbClr val="212121"/>
              </a:solidFill>
            </a:endParaRPr>
          </a:p>
          <a:p>
            <a:endParaRPr lang="en-GB" sz="1200" b="0" i="0" u="none" strike="noStrike" dirty="0">
              <a:solidFill>
                <a:srgbClr val="212121"/>
              </a:solidFill>
              <a:effectLst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A3022B-1F9B-C093-FD2A-9AEBC05AA9C1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746F2AE3-098E-F988-C5A8-5C7D8F628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381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Acknowledgements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B8EA5D-20D3-58A5-3410-46C054026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/>
              <a:t>National Poisons Information Service (Edinburgh)</a:t>
            </a:r>
          </a:p>
          <a:p>
            <a:r>
              <a:rPr lang="en-GB" sz="2200" dirty="0"/>
              <a:t>Michal Klatka</a:t>
            </a:r>
          </a:p>
          <a:p>
            <a:r>
              <a:rPr lang="en-GB" sz="2200" dirty="0"/>
              <a:t>Gill Jackson</a:t>
            </a:r>
          </a:p>
          <a:p>
            <a:r>
              <a:rPr lang="en-GB" sz="2200" dirty="0"/>
              <a:t>Aravindan </a:t>
            </a:r>
            <a:r>
              <a:rPr lang="en-GB" sz="2200" dirty="0" err="1"/>
              <a:t>Veiraiah</a:t>
            </a:r>
            <a:endParaRPr lang="en-GB" sz="2200" dirty="0"/>
          </a:p>
          <a:p>
            <a:pPr marL="57150" indent="0">
              <a:buNone/>
            </a:pPr>
            <a:r>
              <a:rPr lang="en-GB" sz="2200" dirty="0"/>
              <a:t>Medicines Governance and Guidance NHS Lothian</a:t>
            </a:r>
          </a:p>
          <a:p>
            <a:r>
              <a:rPr lang="en-GB" sz="2200" dirty="0"/>
              <a:t>Lesley Macher</a:t>
            </a:r>
          </a:p>
          <a:p>
            <a:r>
              <a:rPr lang="en-GB" sz="2200" dirty="0"/>
              <a:t>Jane Browning</a:t>
            </a:r>
          </a:p>
          <a:p>
            <a:pPr marL="57150" indent="0">
              <a:buNone/>
            </a:pPr>
            <a:r>
              <a:rPr lang="en-GB" sz="2200" dirty="0"/>
              <a:t>Primary Care Pharmacy NHS Lothian</a:t>
            </a:r>
          </a:p>
          <a:p>
            <a:pPr marL="514350" indent="-457200"/>
            <a:r>
              <a:rPr lang="en-GB" sz="2200" dirty="0"/>
              <a:t>Hazel Garven</a:t>
            </a:r>
          </a:p>
          <a:p>
            <a:pPr marL="57150" indent="0">
              <a:buNone/>
            </a:pPr>
            <a:r>
              <a:rPr lang="en-GB" sz="2200" dirty="0"/>
              <a:t>Primary care in NHS Lothian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5" name="Picture 4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C809C19-3054-CE19-CF19-469C5A935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559" y="587552"/>
            <a:ext cx="1650781" cy="16507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Screen Shot 2014-11-10 at 21.46.50.png">
            <a:extLst>
              <a:ext uri="{FF2B5EF4-FFF2-40B4-BE49-F238E27FC236}">
                <a16:creationId xmlns:a16="http://schemas.microsoft.com/office/drawing/2014/main" id="{92C87D6C-25B4-71EC-5232-F7A8F93F3D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0" y="2578189"/>
            <a:ext cx="1917700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NPIS logo transparent">
            <a:extLst>
              <a:ext uri="{FF2B5EF4-FFF2-40B4-BE49-F238E27FC236}">
                <a16:creationId xmlns:a16="http://schemas.microsoft.com/office/drawing/2014/main" id="{196D6FA8-B431-B931-F1A1-37DF5D2B3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217" y="4712507"/>
            <a:ext cx="159702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6386F4-4997-0598-B80F-D4C3FBE257A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466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CE836D-CD8E-8E09-B88B-638D73CA3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8C8428D-79A3-3B82-6549-096445BED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776" y="58614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1B9E111-FB13-0BCE-7000-B56E30B2D5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770606"/>
              </p:ext>
            </p:extLst>
          </p:nvPr>
        </p:nvGraphicFramePr>
        <p:xfrm>
          <a:off x="390370" y="869717"/>
          <a:ext cx="8363260" cy="58716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7257">
                  <a:extLst>
                    <a:ext uri="{9D8B030D-6E8A-4147-A177-3AD203B41FA5}">
                      <a16:colId xmlns:a16="http://schemas.microsoft.com/office/drawing/2014/main" val="131537133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3640335282"/>
                    </a:ext>
                  </a:extLst>
                </a:gridCol>
                <a:gridCol w="302037">
                  <a:extLst>
                    <a:ext uri="{9D8B030D-6E8A-4147-A177-3AD203B41FA5}">
                      <a16:colId xmlns:a16="http://schemas.microsoft.com/office/drawing/2014/main" val="656197748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1294983350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885462883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628084928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2016357465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1954701825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65795405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267756245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1454584644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943621320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105684731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010556243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217476255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1945028072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3635760707"/>
                    </a:ext>
                  </a:extLst>
                </a:gridCol>
                <a:gridCol w="426658">
                  <a:extLst>
                    <a:ext uri="{9D8B030D-6E8A-4147-A177-3AD203B41FA5}">
                      <a16:colId xmlns:a16="http://schemas.microsoft.com/office/drawing/2014/main" val="2457524780"/>
                    </a:ext>
                  </a:extLst>
                </a:gridCol>
              </a:tblGrid>
              <a:tr h="57499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r" rtl="0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jan-jun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2019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-dec 2019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jan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- 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jun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2020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-dec 2020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jan-jun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2021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- dec 2021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jan-jun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2022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jul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-dec 2022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921674"/>
                  </a:ext>
                </a:extLst>
              </a:tr>
              <a:tr h="15005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6249434"/>
                  </a:ext>
                </a:extLst>
              </a:tr>
              <a:tr h="341027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Emergency Department (ED)present.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46 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46 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70 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70 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93 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62 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48 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42 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0635400"/>
                  </a:ext>
                </a:extLst>
              </a:tr>
              <a:tr h="341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Male </a:t>
                      </a:r>
                    </a:p>
                    <a:p>
                      <a:pPr algn="l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(n, %total)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16 (35%)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12 (26%)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14 (20%)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20 (29%)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19 (20%)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14 (23%)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1 (30%)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15</a:t>
                      </a:r>
                    </a:p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(36%)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2748669"/>
                  </a:ext>
                </a:extLst>
              </a:tr>
              <a:tr h="341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Female </a:t>
                      </a:r>
                    </a:p>
                    <a:p>
                      <a:pPr algn="l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(n, %total)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30 (65%)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34 (74%)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56 (80%)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50 (71%)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74 (80%)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48 (77%)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34 (70%)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27 (64%)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435887"/>
                  </a:ext>
                </a:extLst>
              </a:tr>
              <a:tr h="423681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Admissions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Discharged from ED (n, %total)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27 (59%)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24 (52.2%)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26 (37%)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31 (44%)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56 (60%)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47 (76%)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35 (73%)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35 (83%)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002596"/>
                  </a:ext>
                </a:extLst>
              </a:tr>
              <a:tr h="28245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Ward (n, %total)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18(39%)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 (37%)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37 (53%)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33 (47%)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26 (28%)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13 (21%)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 (21%)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 (12%)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6037320"/>
                  </a:ext>
                </a:extLst>
              </a:tr>
              <a:tr h="3752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Critical care (n, %total)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 (11%)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7 (10%)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6 (9%)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11 (12%)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(5%)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7734375"/>
                  </a:ext>
                </a:extLst>
              </a:tr>
              <a:tr h="32019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Age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Years (median, Q1-Q3)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29 (21-41)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30(22-44)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30(23-44)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31 (24-37)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29 (22-36)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23(22-36)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28(23-45)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31 (23 -39)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939459"/>
                  </a:ext>
                </a:extLst>
              </a:tr>
              <a:tr h="141227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o 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of agents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Single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8 (17%)</a:t>
                      </a: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14 (30%)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25 (36%)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27 (39%)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37 (40%)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22 (36%)</a:t>
                      </a: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20 (42%)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 (24%)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936386"/>
                  </a:ext>
                </a:extLst>
              </a:tr>
              <a:tr h="17850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Multiple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38 (83%)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31 (67%)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45 (64%)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43 (61%)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55 (59%)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40 (64%)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28 (58%)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32 (76%)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0535920"/>
                  </a:ext>
                </a:extLst>
              </a:tr>
              <a:tr h="15005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Unknown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5700762"/>
                  </a:ext>
                </a:extLst>
              </a:tr>
              <a:tr h="811519"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Intent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Self-harm </a:t>
                      </a:r>
                    </a:p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(n, %total)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42 (91%)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38 (83%)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63 (90%)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65 (93%)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78 (84%)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57 (92%)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39 (81%)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36 (86%)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4742430"/>
                  </a:ext>
                </a:extLst>
              </a:tr>
              <a:tr h="4129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Accidental</a:t>
                      </a:r>
                    </a:p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(n, %total)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 (7%)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 (7%)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(1%)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 (8%)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1928359"/>
                  </a:ext>
                </a:extLst>
              </a:tr>
              <a:tr h="4129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  <a:latin typeface="+mn-lt"/>
                        </a:rPr>
                        <a:t>Recreational (n, %total)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2(3%)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(5%)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6306229"/>
                  </a:ext>
                </a:extLst>
              </a:tr>
              <a:tr h="4129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Unknown</a:t>
                      </a:r>
                    </a:p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(n, %total)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 (2%)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 (9%)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 (4%)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 (3%)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11 (12%)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 (5%)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 (10%)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 (7%)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747" marR="5747" marT="574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31585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Deaths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Total number (n)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rtl="0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7" marR="5747" marT="57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381060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B1BEF0E3-FF16-D950-7B33-C04DD3A6ACF0}"/>
              </a:ext>
            </a:extLst>
          </p:cNvPr>
          <p:cNvSpPr txBox="1">
            <a:spLocks/>
          </p:cNvSpPr>
          <p:nvPr/>
        </p:nvSpPr>
        <p:spPr>
          <a:xfrm>
            <a:off x="457200" y="166626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OD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0094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404664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Extra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F018825-23E6-8F79-6CC9-82787A4BB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503019"/>
              </p:ext>
            </p:extLst>
          </p:nvPr>
        </p:nvGraphicFramePr>
        <p:xfrm>
          <a:off x="1403648" y="2397708"/>
          <a:ext cx="6911279" cy="25782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0903">
                  <a:extLst>
                    <a:ext uri="{9D8B030D-6E8A-4147-A177-3AD203B41FA5}">
                      <a16:colId xmlns:a16="http://schemas.microsoft.com/office/drawing/2014/main" val="2651092688"/>
                    </a:ext>
                  </a:extLst>
                </a:gridCol>
                <a:gridCol w="1102594">
                  <a:extLst>
                    <a:ext uri="{9D8B030D-6E8A-4147-A177-3AD203B41FA5}">
                      <a16:colId xmlns:a16="http://schemas.microsoft.com/office/drawing/2014/main" val="2828690101"/>
                    </a:ext>
                  </a:extLst>
                </a:gridCol>
                <a:gridCol w="1102594">
                  <a:extLst>
                    <a:ext uri="{9D8B030D-6E8A-4147-A177-3AD203B41FA5}">
                      <a16:colId xmlns:a16="http://schemas.microsoft.com/office/drawing/2014/main" val="1309551705"/>
                    </a:ext>
                  </a:extLst>
                </a:gridCol>
                <a:gridCol w="1102594">
                  <a:extLst>
                    <a:ext uri="{9D8B030D-6E8A-4147-A177-3AD203B41FA5}">
                      <a16:colId xmlns:a16="http://schemas.microsoft.com/office/drawing/2014/main" val="639589151"/>
                    </a:ext>
                  </a:extLst>
                </a:gridCol>
                <a:gridCol w="1102594">
                  <a:extLst>
                    <a:ext uri="{9D8B030D-6E8A-4147-A177-3AD203B41FA5}">
                      <a16:colId xmlns:a16="http://schemas.microsoft.com/office/drawing/2014/main" val="2112793969"/>
                    </a:ext>
                  </a:extLst>
                </a:gridCol>
              </a:tblGrid>
              <a:tr h="515646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 2018- 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GB" sz="11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 2019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1" marR="66701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 2019- 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GB" sz="11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 2020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1" marR="66701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 2020-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GB" sz="11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 2021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1" marR="66701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 2021-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 2022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1" marR="66701" marT="0" marB="0"/>
                </a:tc>
                <a:extLst>
                  <a:ext uri="{0D108BD9-81ED-4DB2-BD59-A6C34878D82A}">
                    <a16:rowId xmlns:a16="http://schemas.microsoft.com/office/drawing/2014/main" val="3316421938"/>
                  </a:ext>
                </a:extLst>
              </a:tr>
              <a:tr h="5156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Presented M (%)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4633297"/>
                  </a:ext>
                </a:extLst>
              </a:tr>
              <a:tr h="5156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ITU M (%)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880867"/>
                  </a:ext>
                </a:extLst>
              </a:tr>
              <a:tr h="5156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Presented F(%)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3141121"/>
                  </a:ext>
                </a:extLst>
              </a:tr>
              <a:tr h="5156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ITU F (%)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67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087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554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4E1FA39-8153-6A86-FB06-BD3D47FFA9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pic>
        <p:nvPicPr>
          <p:cNvPr id="17" name="Picture 16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40B3AB2-EBDB-9C9A-1DBA-F00CFB890B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47" y="2537688"/>
            <a:ext cx="5171365" cy="1247637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7" name="Picture 26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74851555-4C9C-33B8-9419-AEB6390C54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22" y="4471893"/>
            <a:ext cx="5568352" cy="1160617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A2E064BD-01A6-B847-FD71-C7D13C92E95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2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014" y="476672"/>
            <a:ext cx="4640003" cy="1168037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3" name="Picture 1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ED8D2D46-9D6E-BD30-5E5C-C06B3436C24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6" y="1109087"/>
            <a:ext cx="4860032" cy="1206590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5" name="Picture 14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79056BB7-6898-94D7-0BEE-C431311D36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33" y="1565084"/>
            <a:ext cx="4572000" cy="988397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1" name="Picture 20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7F35093F-2C5F-93C2-D6E7-57635BF3023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77" y="2712294"/>
            <a:ext cx="4712525" cy="1231249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0" name="Picture 9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B7F5613-3E7A-B44D-6170-72BCEB54B64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58" y="3249611"/>
            <a:ext cx="4626022" cy="1140516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8" name="Picture 7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143BDDE8-94F8-CB74-F3DB-E5F967D3F8C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108" y="836536"/>
            <a:ext cx="5093931" cy="1258709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3" name="Picture 22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E82C7767-5344-1AA1-F9D6-962AC3389E3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600" y="1729024"/>
            <a:ext cx="4815210" cy="1029842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9" name="Picture 2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335D20CD-EFFD-9901-6A5C-C0F9444602D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582" y="2034656"/>
            <a:ext cx="4497738" cy="1708818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5" name="Picture 24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8E62A0A0-5B2D-5124-219F-0D26E77C011F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duotone>
              <a:prstClr val="black"/>
              <a:schemeClr val="accent1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396" y="3938478"/>
            <a:ext cx="5171364" cy="1082100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9" name="Picture 1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49E908AB-4369-71D4-AFE0-D1BFE0926063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790" y="4566753"/>
            <a:ext cx="4792488" cy="999591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28280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D416BE-80C1-CBD6-BBF7-97048E633B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pic>
        <p:nvPicPr>
          <p:cNvPr id="17" name="Picture 16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40B3AB2-EBDB-9C9A-1DBA-F00CFB890B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47" y="2537688"/>
            <a:ext cx="5171365" cy="1247637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7" name="Picture 26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74851555-4C9C-33B8-9419-AEB6390C54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22" y="4471893"/>
            <a:ext cx="5568352" cy="1160617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A2E064BD-01A6-B847-FD71-C7D13C92E95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2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014" y="476672"/>
            <a:ext cx="4640003" cy="1168037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3" name="Picture 1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ED8D2D46-9D6E-BD30-5E5C-C06B3436C24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6" y="1109087"/>
            <a:ext cx="4860032" cy="1206590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5" name="Picture 14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79056BB7-6898-94D7-0BEE-C431311D36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33" y="1565084"/>
            <a:ext cx="4572000" cy="988397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1" name="Picture 20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7F35093F-2C5F-93C2-D6E7-57635BF3023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77" y="2712294"/>
            <a:ext cx="4712525" cy="1231249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0" name="Picture 9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B7F5613-3E7A-B44D-6170-72BCEB54B64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58" y="3249611"/>
            <a:ext cx="4626022" cy="1140516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8" name="Picture 7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143BDDE8-94F8-CB74-F3DB-E5F967D3F8C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108" y="836536"/>
            <a:ext cx="5093931" cy="1258709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3" name="Picture 22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E82C7767-5344-1AA1-F9D6-962AC3389E3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600" y="1729024"/>
            <a:ext cx="4815210" cy="1029842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9" name="Picture 2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335D20CD-EFFD-9901-6A5C-C0F9444602D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582" y="2034656"/>
            <a:ext cx="4497738" cy="1708818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5" name="Picture 24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8E62A0A0-5B2D-5124-219F-0D26E77C011F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duotone>
              <a:prstClr val="black"/>
              <a:schemeClr val="accent1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396" y="3938478"/>
            <a:ext cx="5171364" cy="1082100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9" name="Picture 1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49E908AB-4369-71D4-AFE0-D1BFE0926063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790" y="4566753"/>
            <a:ext cx="4792488" cy="999591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53501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AE8644-99E8-3B3E-CFF7-6DA590F5F7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pic>
        <p:nvPicPr>
          <p:cNvPr id="17" name="Picture 16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40B3AB2-EBDB-9C9A-1DBA-F00CFB890B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47" y="2537688"/>
            <a:ext cx="5171365" cy="1247637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7" name="Picture 26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74851555-4C9C-33B8-9419-AEB6390C54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22" y="4471893"/>
            <a:ext cx="5568352" cy="1160617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A2E064BD-01A6-B847-FD71-C7D13C92E95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2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014" y="476672"/>
            <a:ext cx="4640003" cy="1168037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3" name="Picture 1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ED8D2D46-9D6E-BD30-5E5C-C06B3436C24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accent2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6" y="1109087"/>
            <a:ext cx="4860032" cy="1206590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5" name="Picture 14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79056BB7-6898-94D7-0BEE-C431311D36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accent2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33" y="1565084"/>
            <a:ext cx="4572000" cy="988397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1" name="Picture 20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7F35093F-2C5F-93C2-D6E7-57635BF3023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77" y="2712294"/>
            <a:ext cx="4712525" cy="1231249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0" name="Picture 9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B7F5613-3E7A-B44D-6170-72BCEB54B64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58" y="3249611"/>
            <a:ext cx="4626022" cy="1140516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8" name="Picture 7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143BDDE8-94F8-CB74-F3DB-E5F967D3F8C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108" y="836536"/>
            <a:ext cx="5093931" cy="1258709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3" name="Picture 22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E82C7767-5344-1AA1-F9D6-962AC3389E3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600" y="1729024"/>
            <a:ext cx="4815210" cy="1029842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9" name="Picture 2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335D20CD-EFFD-9901-6A5C-C0F9444602D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582" y="2034656"/>
            <a:ext cx="4497738" cy="1708818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5" name="Picture 24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8E62A0A0-5B2D-5124-219F-0D26E77C011F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duotone>
              <a:prstClr val="black"/>
              <a:schemeClr val="accent1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396" y="3938478"/>
            <a:ext cx="5171364" cy="1082100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9" name="Picture 1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49E908AB-4369-71D4-AFE0-D1BFE0926063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790" y="4566753"/>
            <a:ext cx="4792488" cy="999591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39193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Anxiety in the UK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E558C-B253-DC44-A44B-F33C9739E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570" y="1353427"/>
            <a:ext cx="8102860" cy="5735954"/>
          </a:xfrm>
        </p:spPr>
        <p:txBody>
          <a:bodyPr>
            <a:normAutofit fontScale="62500" lnSpcReduction="20000"/>
          </a:bodyPr>
          <a:lstStyle/>
          <a:p>
            <a:pPr marL="0" indent="0" algn="l">
              <a:buNone/>
            </a:pPr>
            <a:r>
              <a:rPr lang="en-GB" sz="3500" i="0" u="none" strike="noStrike" dirty="0">
                <a:effectLst/>
                <a:latin typeface="Perpetua" panose="02020502060401020303" pitchFamily="18" charset="77"/>
              </a:rPr>
              <a:t>In 2021, those aged 16 to 29 years highest incidence of reported anxiety (28%)</a:t>
            </a:r>
            <a:r>
              <a:rPr lang="en-GB" sz="3500" i="0" u="none" strike="noStrike" baseline="30000" dirty="0">
                <a:effectLst/>
                <a:latin typeface="Perpetua" panose="02020502060401020303" pitchFamily="18" charset="77"/>
              </a:rPr>
              <a:t>1</a:t>
            </a:r>
          </a:p>
          <a:p>
            <a:r>
              <a:rPr lang="en-GB" sz="3500" i="0" u="none" strike="noStrike" dirty="0">
                <a:effectLst/>
                <a:latin typeface="Perpetua" panose="02020502060401020303" pitchFamily="18" charset="77"/>
              </a:rPr>
              <a:t>Decreasing through the age groups, least likely aged 70 and over (5%)</a:t>
            </a:r>
            <a:r>
              <a:rPr lang="en-GB" sz="3500" i="0" u="none" strike="noStrike" baseline="30000" dirty="0">
                <a:effectLst/>
                <a:latin typeface="Perpetua" panose="02020502060401020303" pitchFamily="18" charset="77"/>
              </a:rPr>
              <a:t>1</a:t>
            </a:r>
          </a:p>
          <a:p>
            <a:pPr marL="0" indent="0">
              <a:buNone/>
            </a:pPr>
            <a:endParaRPr lang="en-GB" sz="1300" i="0" u="none" strike="noStrike" baseline="30000" dirty="0">
              <a:effectLst/>
              <a:latin typeface="Perpetua" panose="02020502060401020303" pitchFamily="18" charset="77"/>
            </a:endParaRPr>
          </a:p>
          <a:p>
            <a:pPr marL="0" indent="0">
              <a:buNone/>
            </a:pPr>
            <a:r>
              <a:rPr lang="en-GB" sz="3500" i="0" u="none" strike="noStrike" dirty="0">
                <a:effectLst/>
                <a:latin typeface="Perpetua" panose="02020502060401020303" pitchFamily="18" charset="77"/>
              </a:rPr>
              <a:t>In 2022/23, 37.1% of women and 29.9% of men reported high levels of anxiety </a:t>
            </a:r>
            <a:r>
              <a:rPr lang="en-GB" sz="3500" baseline="30000" dirty="0">
                <a:latin typeface="Perpetua" panose="02020502060401020303" pitchFamily="18" charset="77"/>
              </a:rPr>
              <a:t>2</a:t>
            </a:r>
            <a:endParaRPr lang="en-GB" sz="3500" i="0" u="none" strike="noStrike" dirty="0">
              <a:effectLst/>
              <a:latin typeface="Perpetua" panose="02020502060401020303" pitchFamily="18" charset="77"/>
            </a:endParaRPr>
          </a:p>
          <a:p>
            <a:r>
              <a:rPr lang="en-GB" sz="3500" i="0" u="none" strike="noStrike" dirty="0">
                <a:effectLst/>
                <a:latin typeface="Perpetua" panose="02020502060401020303" pitchFamily="18" charset="77"/>
              </a:rPr>
              <a:t>2012 to 2015, 21.8% of women and 18.3% of men</a:t>
            </a:r>
            <a:r>
              <a:rPr lang="en-GB" sz="3500" i="0" u="none" strike="noStrike" baseline="30000" dirty="0">
                <a:effectLst/>
                <a:latin typeface="Perpetua" panose="02020502060401020303" pitchFamily="18" charset="77"/>
              </a:rPr>
              <a:t>3</a:t>
            </a:r>
          </a:p>
          <a:p>
            <a:pPr marL="0" indent="0">
              <a:buNone/>
            </a:pPr>
            <a:endParaRPr lang="en-GB" sz="1300" i="0" u="none" strike="noStrike" dirty="0">
              <a:effectLst/>
              <a:latin typeface="Perpetua" panose="02020502060401020303" pitchFamily="18" charset="77"/>
            </a:endParaRPr>
          </a:p>
          <a:p>
            <a:pPr marL="0" indent="0" algn="l">
              <a:buNone/>
            </a:pPr>
            <a:r>
              <a:rPr lang="en-GB" sz="3500" i="0" u="none" strike="noStrike" dirty="0">
                <a:effectLst/>
                <a:latin typeface="Perpetua" panose="02020502060401020303" pitchFamily="18" charset="77"/>
              </a:rPr>
              <a:t>Increased reported anxiety during the  pandemic, but now decreasing.</a:t>
            </a:r>
          </a:p>
          <a:p>
            <a:r>
              <a:rPr lang="en-GB" sz="3500" i="0" u="none" strike="noStrike" dirty="0">
                <a:effectLst/>
                <a:latin typeface="Perpetua" panose="02020502060401020303" pitchFamily="18" charset="77"/>
              </a:rPr>
              <a:t>19.8% reported anxiety during 2018/19</a:t>
            </a:r>
          </a:p>
          <a:p>
            <a:r>
              <a:rPr lang="en-GB" sz="3500" i="0" u="none" strike="noStrike" dirty="0">
                <a:effectLst/>
                <a:latin typeface="Perpetua" panose="02020502060401020303" pitchFamily="18" charset="77"/>
              </a:rPr>
              <a:t>24.2% during 2020/21</a:t>
            </a:r>
          </a:p>
          <a:p>
            <a:r>
              <a:rPr lang="en-GB" sz="3500" i="0" u="none" strike="noStrike" dirty="0">
                <a:effectLst/>
                <a:latin typeface="Perpetua" panose="02020502060401020303" pitchFamily="18" charset="77"/>
              </a:rPr>
              <a:t>22.5% during 2021/22</a:t>
            </a:r>
            <a:r>
              <a:rPr lang="en-GB" sz="3500" i="0" u="none" strike="noStrike" baseline="30000" dirty="0">
                <a:effectLst/>
                <a:latin typeface="Perpetua" panose="02020502060401020303" pitchFamily="18" charset="77"/>
              </a:rPr>
              <a:t> 2</a:t>
            </a:r>
          </a:p>
          <a:p>
            <a:endParaRPr lang="en-GB" sz="1300" baseline="30000" dirty="0">
              <a:latin typeface="Perpetua" panose="02020502060401020303" pitchFamily="18" charset="77"/>
            </a:endParaRPr>
          </a:p>
          <a:p>
            <a:pPr marL="0" indent="0">
              <a:buNone/>
            </a:pPr>
            <a:r>
              <a:rPr lang="en-GB" sz="3500" dirty="0">
                <a:effectLst/>
                <a:latin typeface="Perpetua" panose="02020502060401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Increasing incidence of  anxiety recording in primary care since 2013</a:t>
            </a:r>
            <a:r>
              <a:rPr lang="en-GB" sz="3500" baseline="30000" dirty="0">
                <a:effectLst/>
                <a:latin typeface="Perpetua" panose="02020502060401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  <a:p>
            <a:pPr marL="0" indent="0">
              <a:buNone/>
            </a:pPr>
            <a:endParaRPr lang="en-GB" sz="2600" i="0" u="none" strike="noStrike" dirty="0">
              <a:effectLst/>
              <a:latin typeface="Perpetua" panose="02020502060401020303" pitchFamily="18" charset="77"/>
            </a:endParaRPr>
          </a:p>
          <a:p>
            <a:pPr marL="0" indent="0">
              <a:buNone/>
            </a:pPr>
            <a:endParaRPr lang="en-GB" sz="2100" baseline="30000" dirty="0">
              <a:effectLst/>
              <a:latin typeface="Perpetua" panose="02020502060401020303" pitchFamily="18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en-GB" sz="1500" i="0" u="none" strike="noStrike" dirty="0">
                <a:effectLst/>
                <a:latin typeface="Perpetua" panose="02020502060401020303" pitchFamily="18" charset="77"/>
              </a:rPr>
              <a:t>1. ONS. (2021). Depression or anxiety in adults</a:t>
            </a:r>
            <a:r>
              <a:rPr lang="en-GB" sz="1500" dirty="0">
                <a:effectLst/>
                <a:latin typeface="Perpetua" panose="02020502060401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</a:p>
          <a:p>
            <a:pPr marL="0" indent="0" algn="r">
              <a:buNone/>
            </a:pPr>
            <a:r>
              <a:rPr lang="en-GB" sz="1500" dirty="0">
                <a:latin typeface="Perpetua" panose="02020502060401020303" pitchFamily="18" charset="77"/>
              </a:rPr>
              <a:t>2</a:t>
            </a:r>
            <a:r>
              <a:rPr lang="en-GB" sz="1500" b="0" i="0" u="none" strike="noStrike" dirty="0">
                <a:effectLst/>
                <a:latin typeface="Perpetua" panose="02020502060401020303" pitchFamily="18" charset="77"/>
              </a:rPr>
              <a:t>. ONS. (2023). Public opinions and social trends, Great Britain: personal well-being and loneliness. </a:t>
            </a:r>
          </a:p>
          <a:p>
            <a:pPr marL="0" indent="0" algn="r">
              <a:buNone/>
            </a:pPr>
            <a:r>
              <a:rPr lang="en-GB" sz="1500" dirty="0">
                <a:latin typeface="Perpetua" panose="02020502060401020303" pitchFamily="18" charset="77"/>
              </a:rPr>
              <a:t>3</a:t>
            </a:r>
            <a:r>
              <a:rPr lang="en-GB" sz="1500" b="0" i="0" u="none" strike="noStrike" dirty="0">
                <a:effectLst/>
                <a:latin typeface="Perpetua" panose="02020502060401020303" pitchFamily="18" charset="77"/>
              </a:rPr>
              <a:t>. ONS. (2017). Measuring National Well-being: Anxiety.</a:t>
            </a:r>
          </a:p>
          <a:p>
            <a:pPr marL="0" indent="0" algn="r">
              <a:buNone/>
            </a:pPr>
            <a:r>
              <a:rPr lang="en-GB" sz="1500" dirty="0">
                <a:effectLst/>
                <a:latin typeface="Perpetua" panose="02020502060401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4. Archer C et al. Trends in the recording of anxiety in UK primary care. Soc Psychiatry </a:t>
            </a:r>
            <a:r>
              <a:rPr lang="en-GB" sz="1500" dirty="0" err="1">
                <a:effectLst/>
                <a:latin typeface="Perpetua" panose="02020502060401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Psychiatr</a:t>
            </a:r>
            <a:r>
              <a:rPr lang="en-GB" sz="1500" dirty="0">
                <a:effectLst/>
                <a:latin typeface="Perpetua" panose="02020502060401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500" dirty="0" err="1">
                <a:effectLst/>
                <a:latin typeface="Perpetua" panose="02020502060401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Epidemiol</a:t>
            </a:r>
            <a:r>
              <a:rPr lang="en-GB" sz="1500" dirty="0">
                <a:effectLst/>
                <a:latin typeface="Perpetua" panose="02020502060401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. 2022;57:375-38</a:t>
            </a:r>
            <a:endParaRPr lang="en-GB" sz="1900" dirty="0">
              <a:effectLst/>
              <a:latin typeface="Perpetua" panose="02020502060401020303" pitchFamily="18" charset="77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53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Anxiety Management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E558C-B253-DC44-A44B-F33C9739E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10286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3000" b="1" dirty="0">
                <a:latin typeface="Perpetua" panose="02020502060401020303" pitchFamily="18" charset="77"/>
              </a:rPr>
              <a:t>NICE CG113 </a:t>
            </a:r>
            <a:r>
              <a:rPr lang="en-GB" sz="3000" b="1" i="0" u="none" strike="noStrike" dirty="0">
                <a:solidFill>
                  <a:srgbClr val="0E0E0E"/>
                </a:solidFill>
                <a:effectLst/>
                <a:latin typeface="Perpetua" panose="02020502060401020303" pitchFamily="18" charset="77"/>
              </a:rPr>
              <a:t>Generalised anxiety disorder and panic disorder in adults: management</a:t>
            </a:r>
          </a:p>
          <a:p>
            <a:pPr marL="0" indent="0">
              <a:buNone/>
            </a:pPr>
            <a:endParaRPr lang="en-GB" sz="2400" dirty="0">
              <a:latin typeface="Perpetua" panose="02020502060401020303" pitchFamily="18" charset="77"/>
            </a:endParaRPr>
          </a:p>
          <a:p>
            <a:pPr marL="0" indent="0">
              <a:buNone/>
            </a:pPr>
            <a:r>
              <a:rPr lang="en-GB" sz="2400" dirty="0">
                <a:latin typeface="Perpetua" panose="02020502060401020303" pitchFamily="18" charset="77"/>
              </a:rPr>
              <a:t>Stepped approach:</a:t>
            </a:r>
          </a:p>
          <a:p>
            <a:pPr marL="0" indent="0">
              <a:buNone/>
            </a:pPr>
            <a:r>
              <a:rPr lang="en-GB" sz="2400" dirty="0">
                <a:latin typeface="Perpetua" panose="02020502060401020303" pitchFamily="18" charset="77"/>
              </a:rPr>
              <a:t>1.Treat everything that may be contributing </a:t>
            </a:r>
          </a:p>
          <a:p>
            <a:pPr marL="0" indent="0">
              <a:buNone/>
            </a:pPr>
            <a:r>
              <a:rPr lang="en-GB" sz="2400" dirty="0">
                <a:latin typeface="Perpetua" panose="02020502060401020303" pitchFamily="18" charset="77"/>
              </a:rPr>
              <a:t>2. Psychotherapies, </a:t>
            </a:r>
          </a:p>
          <a:p>
            <a:pPr marL="0" indent="0">
              <a:buNone/>
            </a:pPr>
            <a:r>
              <a:rPr lang="en-GB" sz="2400" dirty="0">
                <a:latin typeface="Perpetua" panose="02020502060401020303" pitchFamily="18" charset="77"/>
              </a:rPr>
              <a:t>3. Pharmacotherapy</a:t>
            </a:r>
          </a:p>
          <a:p>
            <a:pPr marL="0" indent="0">
              <a:buNone/>
            </a:pPr>
            <a:r>
              <a:rPr lang="en-GB" sz="2400" dirty="0">
                <a:latin typeface="Perpetua" panose="02020502060401020303" pitchFamily="18" charset="77"/>
              </a:rPr>
              <a:t>4. MDT</a:t>
            </a:r>
          </a:p>
          <a:p>
            <a:pPr marL="0" indent="0">
              <a:buNone/>
            </a:pPr>
            <a:endParaRPr lang="en-GB" sz="2400" dirty="0">
              <a:latin typeface="Perpetua" panose="02020502060401020303" pitchFamily="18" charset="77"/>
            </a:endParaRPr>
          </a:p>
          <a:p>
            <a:pPr marL="0" indent="0">
              <a:buNone/>
            </a:pPr>
            <a:r>
              <a:rPr lang="en-GB" sz="2400" dirty="0">
                <a:latin typeface="Perpetua" panose="02020502060401020303" pitchFamily="18" charset="77"/>
              </a:rPr>
              <a:t>Therapeutics: </a:t>
            </a:r>
          </a:p>
          <a:p>
            <a:r>
              <a:rPr lang="en-GB" sz="2400" dirty="0">
                <a:latin typeface="Perpetua" panose="02020502060401020303" pitchFamily="18" charset="77"/>
              </a:rPr>
              <a:t>SSRI – SNRI – </a:t>
            </a:r>
            <a:r>
              <a:rPr lang="en-GB" sz="2400" dirty="0" err="1">
                <a:latin typeface="Perpetua" panose="02020502060401020303" pitchFamily="18" charset="77"/>
              </a:rPr>
              <a:t>Pregablin</a:t>
            </a:r>
            <a:endParaRPr lang="en-GB" sz="2400" dirty="0">
              <a:latin typeface="Perpetua" panose="02020502060401020303" pitchFamily="18" charset="77"/>
            </a:endParaRPr>
          </a:p>
          <a:p>
            <a:r>
              <a:rPr lang="en-GB" sz="2400" dirty="0">
                <a:latin typeface="Perpetua" panose="02020502060401020303" pitchFamily="18" charset="77"/>
              </a:rPr>
              <a:t>Benzos not indicated outside short term management of crisis</a:t>
            </a:r>
          </a:p>
          <a:p>
            <a:r>
              <a:rPr lang="en-GB" sz="2400" dirty="0">
                <a:latin typeface="Perpetua" panose="02020502060401020303" pitchFamily="18" charset="77"/>
              </a:rPr>
              <a:t>No mention of propranolol</a:t>
            </a:r>
          </a:p>
          <a:p>
            <a:pPr marL="0" indent="0">
              <a:buNone/>
            </a:pPr>
            <a:endParaRPr lang="en-GB" sz="2400" dirty="0">
              <a:latin typeface="Perpetua" panose="02020502060401020303" pitchFamily="18" charset="77"/>
            </a:endParaRPr>
          </a:p>
          <a:p>
            <a:pPr marL="0" indent="0">
              <a:buNone/>
            </a:pPr>
            <a:r>
              <a:rPr lang="en-GB" sz="2400" dirty="0">
                <a:latin typeface="Perpetua" panose="02020502060401020303" pitchFamily="18" charset="77"/>
              </a:rPr>
              <a:t>Migraine prophylaxis (CG150) includes HSIB warning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795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8DF71-5F7A-FBCA-139A-892AD6D6D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67F65-63F1-3629-DB1C-07390DBD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l"/>
            <a:r>
              <a:rPr lang="en-GB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in Anxiety Management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E558C-B253-DC44-A44B-F33C9739E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102860" cy="49403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000" dirty="0"/>
              <a:t>Poor evidence base for long-term use</a:t>
            </a:r>
          </a:p>
          <a:p>
            <a:r>
              <a:rPr lang="en-GB" sz="2000" dirty="0"/>
              <a:t>Not endorsed by national guidance</a:t>
            </a:r>
          </a:p>
          <a:p>
            <a:r>
              <a:rPr lang="en-GB" sz="2000" dirty="0"/>
              <a:t>No more effective than benzos in Anxiety and PTSD</a:t>
            </a:r>
            <a:r>
              <a:rPr lang="en-GB" sz="2000" baseline="30000" dirty="0"/>
              <a:t>1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Evidence for short term use in preop</a:t>
            </a:r>
            <a:r>
              <a:rPr lang="en-GB" sz="2000" baseline="30000" dirty="0"/>
              <a:t>2</a:t>
            </a:r>
            <a:r>
              <a:rPr lang="en-GB" sz="2000" dirty="0"/>
              <a:t>, performance anxiety</a:t>
            </a:r>
            <a:r>
              <a:rPr lang="en-GB" sz="2000" baseline="30000" dirty="0"/>
              <a:t>3, 4</a:t>
            </a:r>
            <a:r>
              <a:rPr lang="en-GB" sz="2000" dirty="0"/>
              <a:t> and phobic behaviours</a:t>
            </a:r>
            <a:r>
              <a:rPr lang="en-GB" sz="2000" baseline="30000" dirty="0"/>
              <a:t>5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?Prescription of desperation</a:t>
            </a:r>
          </a:p>
          <a:p>
            <a:r>
              <a:rPr lang="en-GB" sz="2000" dirty="0"/>
              <a:t>Poor access to psychological therapies</a:t>
            </a:r>
            <a:r>
              <a:rPr lang="en-GB" sz="2000" baseline="30000" dirty="0"/>
              <a:t>5</a:t>
            </a:r>
          </a:p>
          <a:p>
            <a:r>
              <a:rPr lang="en-GB" sz="2000" dirty="0"/>
              <a:t>Relieve physical manifestations of anxiety</a:t>
            </a:r>
            <a:r>
              <a:rPr lang="en-GB" sz="2000" baseline="30000" dirty="0"/>
              <a:t>1</a:t>
            </a:r>
          </a:p>
          <a:p>
            <a:r>
              <a:rPr lang="en-GB" sz="2000" dirty="0"/>
              <a:t>Increased awareness of benzo SEs vs propranolol SEs by prescribers</a:t>
            </a:r>
          </a:p>
          <a:p>
            <a:r>
              <a:rPr lang="en-GB" sz="2000" dirty="0"/>
              <a:t>Prescriber bias </a:t>
            </a:r>
          </a:p>
          <a:p>
            <a:endParaRPr lang="en-GB" sz="2000" dirty="0"/>
          </a:p>
          <a:p>
            <a:r>
              <a:rPr lang="en-GB" sz="2000" dirty="0"/>
              <a:t>Local experience: more commonly used in primary care not secondary</a:t>
            </a:r>
          </a:p>
          <a:p>
            <a:endParaRPr lang="en-GB" sz="2000" dirty="0"/>
          </a:p>
          <a:p>
            <a:endParaRPr lang="en-GB" sz="2000" dirty="0"/>
          </a:p>
          <a:p>
            <a:pPr marL="228600" indent="-228600" algn="r">
              <a:buFont typeface="+mj-lt"/>
              <a:buAutoNum type="arabicPeriod"/>
            </a:pPr>
            <a:r>
              <a:rPr lang="en-GB" sz="1200" b="0" i="0" u="none" strike="noStrike" dirty="0" err="1">
                <a:solidFill>
                  <a:srgbClr val="212121"/>
                </a:solidFill>
                <a:effectLst/>
              </a:rPr>
              <a:t>Steenen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 SA, et al.. Propranolol for the treatment of anxiety disorders: Systematic review and meta-analysis. J </a:t>
            </a:r>
            <a:r>
              <a:rPr lang="en-GB" sz="1200" b="0" i="0" u="none" strike="noStrike" dirty="0" err="1">
                <a:solidFill>
                  <a:srgbClr val="212121"/>
                </a:solidFill>
                <a:effectLst/>
              </a:rPr>
              <a:t>Psychopharmacol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. 2016;30:128-39. Dyck JB, Chung F. A comparison of propranolol and diazepam for preoperative anxiolysis. Can J </a:t>
            </a:r>
            <a:r>
              <a:rPr lang="en-GB" sz="1200" b="0" i="0" u="none" strike="noStrike" dirty="0" err="1">
                <a:solidFill>
                  <a:srgbClr val="212121"/>
                </a:solidFill>
                <a:effectLst/>
              </a:rPr>
              <a:t>Anaesth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. 1991;38:704-9.</a:t>
            </a:r>
          </a:p>
          <a:p>
            <a:pPr marL="228600" indent="-228600" algn="r">
              <a:buFont typeface="+mj-lt"/>
              <a:buAutoNum type="arabicPeriod"/>
            </a:pPr>
            <a:r>
              <a:rPr lang="en-GB" sz="1200" b="0" i="0" u="none" strike="noStrike" dirty="0" err="1">
                <a:solidFill>
                  <a:srgbClr val="212121"/>
                </a:solidFill>
                <a:effectLst/>
              </a:rPr>
              <a:t>Brantigan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 CO, </a:t>
            </a:r>
            <a:r>
              <a:rPr lang="en-GB" sz="1200" b="0" i="0" u="none" strike="noStrike" dirty="0" err="1">
                <a:solidFill>
                  <a:srgbClr val="212121"/>
                </a:solidFill>
                <a:effectLst/>
              </a:rPr>
              <a:t>Brantigan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 TA, Joseph N. Effect of beta blockade and beta stimulation on stage fright. Am J Med. 1982 ;72:88-94..</a:t>
            </a:r>
          </a:p>
          <a:p>
            <a:pPr marL="228600" indent="-228600" algn="r">
              <a:buFont typeface="+mj-lt"/>
              <a:buAutoNum type="arabicPeriod"/>
            </a:pP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Clark DB, </a:t>
            </a:r>
            <a:r>
              <a:rPr lang="en-GB" sz="1200" b="0" i="0" u="none" strike="noStrike" dirty="0" err="1">
                <a:solidFill>
                  <a:srgbClr val="212121"/>
                </a:solidFill>
                <a:effectLst/>
              </a:rPr>
              <a:t>Agras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 WS. The assessment and treatment of performance anxiety in musicians. Am J Psychiatry. 1991;148:598-605..</a:t>
            </a:r>
          </a:p>
          <a:p>
            <a:pPr marL="228600" indent="-228600" algn="r">
              <a:buFont typeface="+mj-lt"/>
              <a:buAutoNum type="arabicPeriod"/>
            </a:pPr>
            <a:r>
              <a:rPr lang="en-GB" sz="1200" b="0" i="0" u="none" strike="noStrike" dirty="0" err="1">
                <a:solidFill>
                  <a:srgbClr val="212121"/>
                </a:solidFill>
                <a:effectLst/>
              </a:rPr>
              <a:t>Soeter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 M, </a:t>
            </a:r>
            <a:r>
              <a:rPr lang="en-GB" sz="1200" b="0" i="0" u="none" strike="noStrike" dirty="0" err="1">
                <a:solidFill>
                  <a:srgbClr val="212121"/>
                </a:solidFill>
                <a:effectLst/>
              </a:rPr>
              <a:t>Kindt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 M. An Abrupt Transformation of Phobic </a:t>
            </a:r>
            <a:r>
              <a:rPr lang="en-GB" sz="1200" b="0" i="0" u="none" strike="noStrike" dirty="0" err="1">
                <a:solidFill>
                  <a:srgbClr val="212121"/>
                </a:solidFill>
                <a:effectLst/>
              </a:rPr>
              <a:t>Behavior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 After a Post-Retrieval Amnesic Agent. </a:t>
            </a:r>
            <a:r>
              <a:rPr lang="en-GB" sz="1200" b="0" i="0" u="none" strike="noStrike" dirty="0" err="1">
                <a:solidFill>
                  <a:srgbClr val="212121"/>
                </a:solidFill>
                <a:effectLst/>
              </a:rPr>
              <a:t>Biol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 Psychiatry. 2015;78:880-6.</a:t>
            </a:r>
          </a:p>
          <a:p>
            <a:pPr marL="228600" indent="-228600" algn="r">
              <a:buFont typeface="+mj-lt"/>
              <a:buAutoNum type="arabicPeriod"/>
            </a:pP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National Audit Office: Progress in improving mental health service in England (Press Release). </a:t>
            </a:r>
            <a:r>
              <a:rPr lang="en-GB" sz="1200" dirty="0">
                <a:solidFill>
                  <a:srgbClr val="212121"/>
                </a:solidFill>
              </a:rPr>
              <a:t>Feb 2023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20F06-CE99-214B-B8D8-A2636ECFB5D2}"/>
              </a:ext>
            </a:extLst>
          </p:cNvPr>
          <p:cNvSpPr/>
          <p:nvPr/>
        </p:nvSpPr>
        <p:spPr>
          <a:xfrm>
            <a:off x="0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50CEF7C6-A44F-264D-91EB-8C7287095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750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7CF33-848B-F21A-B05B-B507723B4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379990C-F1BB-FDED-B384-5AFDF26E2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Perpetua" panose="02020502060401020303" pitchFamily="18" charset="77"/>
              </a:rPr>
              <a:t>Propranolol OD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EB53A3-5946-43D5-5C81-55C0BEF76449}"/>
              </a:ext>
            </a:extLst>
          </p:cNvPr>
          <p:cNvSpPr/>
          <p:nvPr/>
        </p:nvSpPr>
        <p:spPr>
          <a:xfrm>
            <a:off x="-8312" y="6237312"/>
            <a:ext cx="9188824" cy="695394"/>
          </a:xfrm>
          <a:prstGeom prst="rect">
            <a:avLst/>
          </a:prstGeom>
          <a:solidFill>
            <a:srgbClr val="0032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http://youth2000project.com/wp-content/uploads/NHS_Lothian_logo-300x300.jpg">
            <a:extLst>
              <a:ext uri="{FF2B5EF4-FFF2-40B4-BE49-F238E27FC236}">
                <a16:creationId xmlns:a16="http://schemas.microsoft.com/office/drawing/2014/main" id="{3C4DF455-B840-FDC4-571F-8153D761E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0932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3E96DFF-EBBF-4283-77D1-07A95437BC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6774" r="14193" b="18853"/>
          <a:stretch/>
        </p:blipFill>
        <p:spPr>
          <a:xfrm>
            <a:off x="0" y="-27384"/>
            <a:ext cx="9144000" cy="68598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87FD0F-657F-A31E-89B5-2C82205B706B}"/>
              </a:ext>
            </a:extLst>
          </p:cNvPr>
          <p:cNvSpPr txBox="1"/>
          <p:nvPr/>
        </p:nvSpPr>
        <p:spPr>
          <a:xfrm>
            <a:off x="719572" y="1700808"/>
            <a:ext cx="770485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/>
              <a:t>ED p</a:t>
            </a:r>
            <a:r>
              <a:rPr lang="en-GB" sz="1800" dirty="0"/>
              <a:t>resentation data pulled from the Royal Infirmary of Edinburgh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ED department serves population of Central, East and Midlothian, population ~800,000.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800" dirty="0"/>
              <a:t>Toxicology  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ED triage note reviewed for ‘overdose’ (not coding)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Caldicott approval as surveillance programme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Basic information and outcome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Not linked to pharmacy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Data collect 2019 onwards, presented 6 monthly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Tx/>
              <a:buChar char="-"/>
            </a:pPr>
            <a:endParaRPr lang="en-GB" sz="18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910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40169</TotalTime>
  <Words>2191</Words>
  <Application>Microsoft Office PowerPoint</Application>
  <PresentationFormat>On-screen Show (4:3)</PresentationFormat>
  <Paragraphs>624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Perpetua</vt:lpstr>
      <vt:lpstr>Perpetua Titling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Anxiety in the UK</vt:lpstr>
      <vt:lpstr>Anxiety Management</vt:lpstr>
      <vt:lpstr>Propranolol in Anxiety Management</vt:lpstr>
      <vt:lpstr>Propranolol OD</vt:lpstr>
      <vt:lpstr>Propranolol OD</vt:lpstr>
      <vt:lpstr>PowerPoint Presentation</vt:lpstr>
      <vt:lpstr>PowerPoint Presentation</vt:lpstr>
      <vt:lpstr>Propranolol Prescriptions</vt:lpstr>
      <vt:lpstr>Propranolol Prescriptions</vt:lpstr>
      <vt:lpstr>Propranolol Prescriptions</vt:lpstr>
      <vt:lpstr>Propranolol Prescriptions</vt:lpstr>
      <vt:lpstr>Propranolol Prescriptions</vt:lpstr>
      <vt:lpstr>Propranolol Prescriptions</vt:lpstr>
      <vt:lpstr>Interventions</vt:lpstr>
      <vt:lpstr>Summary</vt:lpstr>
      <vt:lpstr>Summary</vt:lpstr>
      <vt:lpstr>Acknowledgements</vt:lpstr>
      <vt:lpstr>PowerPoint Presentation</vt:lpstr>
      <vt:lpstr>Extra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Morrison</dc:creator>
  <cp:lastModifiedBy>Anne Coles (Cardiff and Vale UHB - Awttc)</cp:lastModifiedBy>
  <cp:revision>124</cp:revision>
  <dcterms:created xsi:type="dcterms:W3CDTF">2019-11-08T13:27:48Z</dcterms:created>
  <dcterms:modified xsi:type="dcterms:W3CDTF">2025-08-26T06:47:27Z</dcterms:modified>
</cp:coreProperties>
</file>