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7"/>
  </p:notesMasterIdLst>
  <p:sldIdLst>
    <p:sldId id="408" r:id="rId5"/>
    <p:sldId id="438" r:id="rId6"/>
    <p:sldId id="257" r:id="rId7"/>
    <p:sldId id="263" r:id="rId8"/>
    <p:sldId id="391" r:id="rId9"/>
    <p:sldId id="435" r:id="rId10"/>
    <p:sldId id="436" r:id="rId11"/>
    <p:sldId id="421" r:id="rId12"/>
    <p:sldId id="420" r:id="rId13"/>
    <p:sldId id="411" r:id="rId14"/>
    <p:sldId id="414" r:id="rId15"/>
    <p:sldId id="413" r:id="rId16"/>
    <p:sldId id="428" r:id="rId17"/>
    <p:sldId id="430" r:id="rId18"/>
    <p:sldId id="262" r:id="rId19"/>
    <p:sldId id="410" r:id="rId20"/>
    <p:sldId id="409" r:id="rId21"/>
    <p:sldId id="417" r:id="rId22"/>
    <p:sldId id="260" r:id="rId23"/>
    <p:sldId id="261" r:id="rId24"/>
    <p:sldId id="418" r:id="rId25"/>
    <p:sldId id="419" r:id="rId26"/>
    <p:sldId id="426" r:id="rId27"/>
    <p:sldId id="427" r:id="rId28"/>
    <p:sldId id="274" r:id="rId29"/>
    <p:sldId id="397" r:id="rId30"/>
    <p:sldId id="423" r:id="rId31"/>
    <p:sldId id="424" r:id="rId32"/>
    <p:sldId id="429" r:id="rId33"/>
    <p:sldId id="425" r:id="rId34"/>
    <p:sldId id="422" r:id="rId35"/>
    <p:sldId id="392" r:id="rId36"/>
    <p:sldId id="401" r:id="rId37"/>
    <p:sldId id="404" r:id="rId38"/>
    <p:sldId id="405" r:id="rId39"/>
    <p:sldId id="437" r:id="rId40"/>
    <p:sldId id="271" r:id="rId41"/>
    <p:sldId id="431" r:id="rId42"/>
    <p:sldId id="432" r:id="rId43"/>
    <p:sldId id="433" r:id="rId44"/>
    <p:sldId id="434" r:id="rId45"/>
    <p:sldId id="259"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4F9EAC-AEB8-C4D3-FFD0-76F7D30D548C}" v="5" dt="2024-07-01T12:06:14.613"/>
    <p1510:client id="{99558CEA-C486-9140-BB0C-93D213179D9A}" v="382" dt="2024-07-01T11:46:25.6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41"/>
    <p:restoredTop sz="94562"/>
  </p:normalViewPr>
  <p:slideViewPr>
    <p:cSldViewPr snapToGrid="0" snapToObjects="1">
      <p:cViewPr varScale="1">
        <p:scale>
          <a:sx n="105" d="100"/>
          <a:sy n="105" d="100"/>
        </p:scale>
        <p:origin x="984" y="9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1DD768-4DF7-4E8D-8958-942E8A05AC08}"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A83D47E-2374-4D51-BBE8-3D36072E2956}">
      <dgm:prSet/>
      <dgm:spPr/>
      <dgm:t>
        <a:bodyPr/>
        <a:lstStyle/>
        <a:p>
          <a:pPr>
            <a:lnSpc>
              <a:spcPct val="100000"/>
            </a:lnSpc>
          </a:pPr>
          <a:r>
            <a:rPr lang="en-GB" dirty="0">
              <a:latin typeface="+mj-lt"/>
            </a:rPr>
            <a:t>A brief recap and overview of adherence</a:t>
          </a:r>
          <a:endParaRPr lang="en-US" dirty="0">
            <a:latin typeface="+mj-lt"/>
          </a:endParaRPr>
        </a:p>
      </dgm:t>
    </dgm:pt>
    <dgm:pt modelId="{71D8CAD9-AE83-4C85-95C3-4493CFE06F5E}" type="parTrans" cxnId="{EF16970F-5BE6-4401-B355-93F7EE1C693A}">
      <dgm:prSet/>
      <dgm:spPr/>
      <dgm:t>
        <a:bodyPr/>
        <a:lstStyle/>
        <a:p>
          <a:endParaRPr lang="en-US"/>
        </a:p>
      </dgm:t>
    </dgm:pt>
    <dgm:pt modelId="{56C9396C-FBAF-4EB5-ADB1-B3DF2A824510}" type="sibTrans" cxnId="{EF16970F-5BE6-4401-B355-93F7EE1C693A}">
      <dgm:prSet/>
      <dgm:spPr/>
      <dgm:t>
        <a:bodyPr/>
        <a:lstStyle/>
        <a:p>
          <a:endParaRPr lang="en-US"/>
        </a:p>
      </dgm:t>
    </dgm:pt>
    <dgm:pt modelId="{75057990-4199-4E49-AA9F-DED63FC76432}">
      <dgm:prSet/>
      <dgm:spPr/>
      <dgm:t>
        <a:bodyPr/>
        <a:lstStyle/>
        <a:p>
          <a:pPr>
            <a:lnSpc>
              <a:spcPct val="100000"/>
            </a:lnSpc>
          </a:pPr>
          <a:r>
            <a:rPr lang="en-GB" dirty="0">
              <a:latin typeface="+mj-lt"/>
            </a:rPr>
            <a:t>An introduction to behavioural science and health psychology theory </a:t>
          </a:r>
          <a:endParaRPr lang="en-US" dirty="0">
            <a:latin typeface="+mj-lt"/>
          </a:endParaRPr>
        </a:p>
      </dgm:t>
    </dgm:pt>
    <dgm:pt modelId="{23485D08-B7C1-4D10-A82E-C77C2EA1D1C3}" type="parTrans" cxnId="{996FF229-EA77-4607-B4E8-3512D9119546}">
      <dgm:prSet/>
      <dgm:spPr/>
      <dgm:t>
        <a:bodyPr/>
        <a:lstStyle/>
        <a:p>
          <a:endParaRPr lang="en-US"/>
        </a:p>
      </dgm:t>
    </dgm:pt>
    <dgm:pt modelId="{30A4479B-0AE0-4A76-B4B8-99D5E3532785}" type="sibTrans" cxnId="{996FF229-EA77-4607-B4E8-3512D9119546}">
      <dgm:prSet/>
      <dgm:spPr/>
      <dgm:t>
        <a:bodyPr/>
        <a:lstStyle/>
        <a:p>
          <a:endParaRPr lang="en-US"/>
        </a:p>
      </dgm:t>
    </dgm:pt>
    <dgm:pt modelId="{645E1552-B92E-417D-96A2-3B0BE975E36A}">
      <dgm:prSet/>
      <dgm:spPr/>
      <dgm:t>
        <a:bodyPr/>
        <a:lstStyle/>
        <a:p>
          <a:pPr>
            <a:lnSpc>
              <a:spcPct val="100000"/>
            </a:lnSpc>
          </a:pPr>
          <a:r>
            <a:rPr lang="en-GB" dirty="0">
              <a:latin typeface="+mj-lt"/>
            </a:rPr>
            <a:t>Practice points for reflection </a:t>
          </a:r>
          <a:endParaRPr lang="en-US" dirty="0">
            <a:latin typeface="+mj-lt"/>
          </a:endParaRPr>
        </a:p>
      </dgm:t>
    </dgm:pt>
    <dgm:pt modelId="{0A8CF4B8-30E0-40DD-8154-6EAC6304B668}" type="parTrans" cxnId="{94F5734C-CDF3-451A-8860-0624F367712A}">
      <dgm:prSet/>
      <dgm:spPr/>
      <dgm:t>
        <a:bodyPr/>
        <a:lstStyle/>
        <a:p>
          <a:endParaRPr lang="en-US"/>
        </a:p>
      </dgm:t>
    </dgm:pt>
    <dgm:pt modelId="{C3F11925-DA34-425E-95CF-D5E027EAE453}" type="sibTrans" cxnId="{94F5734C-CDF3-451A-8860-0624F367712A}">
      <dgm:prSet/>
      <dgm:spPr/>
      <dgm:t>
        <a:bodyPr/>
        <a:lstStyle/>
        <a:p>
          <a:endParaRPr lang="en-US"/>
        </a:p>
      </dgm:t>
    </dgm:pt>
    <dgm:pt modelId="{90EFEA8F-C3B2-41DE-9F09-A6089BFF33A4}">
      <dgm:prSet/>
      <dgm:spPr/>
      <dgm:t>
        <a:bodyPr/>
        <a:lstStyle/>
        <a:p>
          <a:pPr>
            <a:lnSpc>
              <a:spcPct val="100000"/>
            </a:lnSpc>
          </a:pPr>
          <a:r>
            <a:rPr lang="en-GB" dirty="0">
              <a:latin typeface="+mj-lt"/>
            </a:rPr>
            <a:t>Examples of projects in Cardiff Metropolitan University designed to support adherence and shared decision-making </a:t>
          </a:r>
          <a:endParaRPr lang="en-US" dirty="0">
            <a:latin typeface="+mj-lt"/>
          </a:endParaRPr>
        </a:p>
      </dgm:t>
    </dgm:pt>
    <dgm:pt modelId="{996EEA55-8AEB-41A2-8EF1-9B4F68547FD1}" type="parTrans" cxnId="{638674E7-C8FC-406A-B6C6-8CC1A4D30B9B}">
      <dgm:prSet/>
      <dgm:spPr/>
      <dgm:t>
        <a:bodyPr/>
        <a:lstStyle/>
        <a:p>
          <a:endParaRPr lang="en-US"/>
        </a:p>
      </dgm:t>
    </dgm:pt>
    <dgm:pt modelId="{F95E8AFB-1AC2-4299-9A72-2B694EF88807}" type="sibTrans" cxnId="{638674E7-C8FC-406A-B6C6-8CC1A4D30B9B}">
      <dgm:prSet/>
      <dgm:spPr/>
      <dgm:t>
        <a:bodyPr/>
        <a:lstStyle/>
        <a:p>
          <a:endParaRPr lang="en-US"/>
        </a:p>
      </dgm:t>
    </dgm:pt>
    <dgm:pt modelId="{8EDD523A-02F0-4246-A74A-662C8B354EB7}" type="pres">
      <dgm:prSet presAssocID="{881DD768-4DF7-4E8D-8958-942E8A05AC08}" presName="root" presStyleCnt="0">
        <dgm:presLayoutVars>
          <dgm:dir/>
          <dgm:resizeHandles val="exact"/>
        </dgm:presLayoutVars>
      </dgm:prSet>
      <dgm:spPr/>
    </dgm:pt>
    <dgm:pt modelId="{23F9E7B8-4DD1-4F65-8AB2-73713B64D243}" type="pres">
      <dgm:prSet presAssocID="{4A83D47E-2374-4D51-BBE8-3D36072E2956}" presName="compNode" presStyleCnt="0"/>
      <dgm:spPr/>
    </dgm:pt>
    <dgm:pt modelId="{3D409851-B3BA-4290-9354-D663D2228D25}" type="pres">
      <dgm:prSet presAssocID="{4A83D47E-2374-4D51-BBE8-3D36072E2956}" presName="bgRect" presStyleLbl="bgShp" presStyleIdx="0" presStyleCnt="4" custLinFactNeighborY="-14679"/>
      <dgm:spPr/>
    </dgm:pt>
    <dgm:pt modelId="{E38A9B4A-F970-4BAF-947F-9FAD47FDD24F}" type="pres">
      <dgm:prSet presAssocID="{4A83D47E-2374-4D51-BBE8-3D36072E2956}" presName="iconRect" presStyleLbl="node1" presStyleIdx="0" presStyleCnt="4"/>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List"/>
        </a:ext>
      </dgm:extLst>
    </dgm:pt>
    <dgm:pt modelId="{07047DF6-5991-4AD8-98A5-27C128B5D278}" type="pres">
      <dgm:prSet presAssocID="{4A83D47E-2374-4D51-BBE8-3D36072E2956}" presName="spaceRect" presStyleCnt="0"/>
      <dgm:spPr/>
    </dgm:pt>
    <dgm:pt modelId="{BA5C3893-5F4E-4D6A-B5E6-7BEEEE0ADBD3}" type="pres">
      <dgm:prSet presAssocID="{4A83D47E-2374-4D51-BBE8-3D36072E2956}" presName="parTx" presStyleLbl="revTx" presStyleIdx="0" presStyleCnt="4">
        <dgm:presLayoutVars>
          <dgm:chMax val="0"/>
          <dgm:chPref val="0"/>
        </dgm:presLayoutVars>
      </dgm:prSet>
      <dgm:spPr/>
    </dgm:pt>
    <dgm:pt modelId="{59121020-5B18-4457-A3B1-9DE82AD1850C}" type="pres">
      <dgm:prSet presAssocID="{56C9396C-FBAF-4EB5-ADB1-B3DF2A824510}" presName="sibTrans" presStyleCnt="0"/>
      <dgm:spPr/>
    </dgm:pt>
    <dgm:pt modelId="{1A370A57-5498-40E0-9149-3102354D8234}" type="pres">
      <dgm:prSet presAssocID="{75057990-4199-4E49-AA9F-DED63FC76432}" presName="compNode" presStyleCnt="0"/>
      <dgm:spPr/>
    </dgm:pt>
    <dgm:pt modelId="{741E94BA-2DC0-4F68-BDDA-68D58F263704}" type="pres">
      <dgm:prSet presAssocID="{75057990-4199-4E49-AA9F-DED63FC76432}" presName="bgRect" presStyleLbl="bgShp" presStyleIdx="1" presStyleCnt="4"/>
      <dgm:spPr/>
    </dgm:pt>
    <dgm:pt modelId="{6798FACC-C2AD-45FC-B0A3-4A6A46AD41DE}" type="pres">
      <dgm:prSet presAssocID="{75057990-4199-4E49-AA9F-DED63FC76432}" presName="iconRect" presStyleLbl="node1" presStyleIdx="1" presStyleCnt="4"/>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rain in head"/>
        </a:ext>
      </dgm:extLst>
    </dgm:pt>
    <dgm:pt modelId="{A8426AA0-CA90-483B-8EE8-28E817148EAF}" type="pres">
      <dgm:prSet presAssocID="{75057990-4199-4E49-AA9F-DED63FC76432}" presName="spaceRect" presStyleCnt="0"/>
      <dgm:spPr/>
    </dgm:pt>
    <dgm:pt modelId="{D7710D84-AEEA-4AEC-8DCE-2D9F8A517AB7}" type="pres">
      <dgm:prSet presAssocID="{75057990-4199-4E49-AA9F-DED63FC76432}" presName="parTx" presStyleLbl="revTx" presStyleIdx="1" presStyleCnt="4">
        <dgm:presLayoutVars>
          <dgm:chMax val="0"/>
          <dgm:chPref val="0"/>
        </dgm:presLayoutVars>
      </dgm:prSet>
      <dgm:spPr/>
    </dgm:pt>
    <dgm:pt modelId="{AEA3F249-BD17-4D60-A545-83F4E3EB564B}" type="pres">
      <dgm:prSet presAssocID="{30A4479B-0AE0-4A76-B4B8-99D5E3532785}" presName="sibTrans" presStyleCnt="0"/>
      <dgm:spPr/>
    </dgm:pt>
    <dgm:pt modelId="{FA9482E1-CF72-4542-8E1E-6925421EE45A}" type="pres">
      <dgm:prSet presAssocID="{645E1552-B92E-417D-96A2-3B0BE975E36A}" presName="compNode" presStyleCnt="0"/>
      <dgm:spPr/>
    </dgm:pt>
    <dgm:pt modelId="{F19C5769-3018-467F-BAC8-29089110C0C2}" type="pres">
      <dgm:prSet presAssocID="{645E1552-B92E-417D-96A2-3B0BE975E36A}" presName="bgRect" presStyleLbl="bgShp" presStyleIdx="2" presStyleCnt="4"/>
      <dgm:spPr/>
    </dgm:pt>
    <dgm:pt modelId="{02F28C88-9449-4AF1-92D5-6975697771A1}" type="pres">
      <dgm:prSet presAssocID="{645E1552-B92E-417D-96A2-3B0BE975E36A}" presName="iconRect" presStyleLbl="node1" presStyleIdx="2" presStyleCnt="4"/>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ead with Gears"/>
        </a:ext>
      </dgm:extLst>
    </dgm:pt>
    <dgm:pt modelId="{4651A1D2-E1D1-41E9-AA0A-5D9632F02E0F}" type="pres">
      <dgm:prSet presAssocID="{645E1552-B92E-417D-96A2-3B0BE975E36A}" presName="spaceRect" presStyleCnt="0"/>
      <dgm:spPr/>
    </dgm:pt>
    <dgm:pt modelId="{C601B952-889F-465D-A315-E6E258389568}" type="pres">
      <dgm:prSet presAssocID="{645E1552-B92E-417D-96A2-3B0BE975E36A}" presName="parTx" presStyleLbl="revTx" presStyleIdx="2" presStyleCnt="4">
        <dgm:presLayoutVars>
          <dgm:chMax val="0"/>
          <dgm:chPref val="0"/>
        </dgm:presLayoutVars>
      </dgm:prSet>
      <dgm:spPr/>
    </dgm:pt>
    <dgm:pt modelId="{C9C8EC6E-BA32-4F9F-810F-161B6EA48A7A}" type="pres">
      <dgm:prSet presAssocID="{C3F11925-DA34-425E-95CF-D5E027EAE453}" presName="sibTrans" presStyleCnt="0"/>
      <dgm:spPr/>
    </dgm:pt>
    <dgm:pt modelId="{C8C19EE6-E84E-41CC-8A72-DEF44B5D43D5}" type="pres">
      <dgm:prSet presAssocID="{90EFEA8F-C3B2-41DE-9F09-A6089BFF33A4}" presName="compNode" presStyleCnt="0"/>
      <dgm:spPr/>
    </dgm:pt>
    <dgm:pt modelId="{040390C5-3A85-4E64-91A0-A79013A95C46}" type="pres">
      <dgm:prSet presAssocID="{90EFEA8F-C3B2-41DE-9F09-A6089BFF33A4}" presName="bgRect" presStyleLbl="bgShp" presStyleIdx="3" presStyleCnt="4"/>
      <dgm:spPr/>
    </dgm:pt>
    <dgm:pt modelId="{4526BBE3-AC76-4C05-B098-B121CA8B6E1E}" type="pres">
      <dgm:prSet presAssocID="{90EFEA8F-C3B2-41DE-9F09-A6089BFF33A4}" presName="iconRect" presStyleLbl="node1" presStyleIdx="3" presStyleCnt="4"/>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Boardroom with solid fill"/>
        </a:ext>
      </dgm:extLst>
    </dgm:pt>
    <dgm:pt modelId="{97CAEF18-69FC-429E-8F61-42DAA6E910C0}" type="pres">
      <dgm:prSet presAssocID="{90EFEA8F-C3B2-41DE-9F09-A6089BFF33A4}" presName="spaceRect" presStyleCnt="0"/>
      <dgm:spPr/>
    </dgm:pt>
    <dgm:pt modelId="{4DBDB19C-2566-468D-9069-785AC1A39F13}" type="pres">
      <dgm:prSet presAssocID="{90EFEA8F-C3B2-41DE-9F09-A6089BFF33A4}" presName="parTx" presStyleLbl="revTx" presStyleIdx="3" presStyleCnt="4">
        <dgm:presLayoutVars>
          <dgm:chMax val="0"/>
          <dgm:chPref val="0"/>
        </dgm:presLayoutVars>
      </dgm:prSet>
      <dgm:spPr/>
    </dgm:pt>
  </dgm:ptLst>
  <dgm:cxnLst>
    <dgm:cxn modelId="{FF67E00E-C818-4709-B082-06B1B95CF01E}" type="presOf" srcId="{75057990-4199-4E49-AA9F-DED63FC76432}" destId="{D7710D84-AEEA-4AEC-8DCE-2D9F8A517AB7}" srcOrd="0" destOrd="0" presId="urn:microsoft.com/office/officeart/2018/2/layout/IconVerticalSolidList"/>
    <dgm:cxn modelId="{EF16970F-5BE6-4401-B355-93F7EE1C693A}" srcId="{881DD768-4DF7-4E8D-8958-942E8A05AC08}" destId="{4A83D47E-2374-4D51-BBE8-3D36072E2956}" srcOrd="0" destOrd="0" parTransId="{71D8CAD9-AE83-4C85-95C3-4493CFE06F5E}" sibTransId="{56C9396C-FBAF-4EB5-ADB1-B3DF2A824510}"/>
    <dgm:cxn modelId="{8158F926-4B59-41C8-B5D8-8E755194B059}" type="presOf" srcId="{90EFEA8F-C3B2-41DE-9F09-A6089BFF33A4}" destId="{4DBDB19C-2566-468D-9069-785AC1A39F13}" srcOrd="0" destOrd="0" presId="urn:microsoft.com/office/officeart/2018/2/layout/IconVerticalSolidList"/>
    <dgm:cxn modelId="{996FF229-EA77-4607-B4E8-3512D9119546}" srcId="{881DD768-4DF7-4E8D-8958-942E8A05AC08}" destId="{75057990-4199-4E49-AA9F-DED63FC76432}" srcOrd="1" destOrd="0" parTransId="{23485D08-B7C1-4D10-A82E-C77C2EA1D1C3}" sibTransId="{30A4479B-0AE0-4A76-B4B8-99D5E3532785}"/>
    <dgm:cxn modelId="{94F5734C-CDF3-451A-8860-0624F367712A}" srcId="{881DD768-4DF7-4E8D-8958-942E8A05AC08}" destId="{645E1552-B92E-417D-96A2-3B0BE975E36A}" srcOrd="2" destOrd="0" parTransId="{0A8CF4B8-30E0-40DD-8154-6EAC6304B668}" sibTransId="{C3F11925-DA34-425E-95CF-D5E027EAE453}"/>
    <dgm:cxn modelId="{C0BD36B6-61A4-401B-BFCE-054207C6580D}" type="presOf" srcId="{4A83D47E-2374-4D51-BBE8-3D36072E2956}" destId="{BA5C3893-5F4E-4D6A-B5E6-7BEEEE0ADBD3}" srcOrd="0" destOrd="0" presId="urn:microsoft.com/office/officeart/2018/2/layout/IconVerticalSolidList"/>
    <dgm:cxn modelId="{C347C7B8-1503-4185-9122-F021669B94A3}" type="presOf" srcId="{645E1552-B92E-417D-96A2-3B0BE975E36A}" destId="{C601B952-889F-465D-A315-E6E258389568}" srcOrd="0" destOrd="0" presId="urn:microsoft.com/office/officeart/2018/2/layout/IconVerticalSolidList"/>
    <dgm:cxn modelId="{D4705DDB-20D2-4E2A-8FB3-1490CB66A1A2}" type="presOf" srcId="{881DD768-4DF7-4E8D-8958-942E8A05AC08}" destId="{8EDD523A-02F0-4246-A74A-662C8B354EB7}" srcOrd="0" destOrd="0" presId="urn:microsoft.com/office/officeart/2018/2/layout/IconVerticalSolidList"/>
    <dgm:cxn modelId="{638674E7-C8FC-406A-B6C6-8CC1A4D30B9B}" srcId="{881DD768-4DF7-4E8D-8958-942E8A05AC08}" destId="{90EFEA8F-C3B2-41DE-9F09-A6089BFF33A4}" srcOrd="3" destOrd="0" parTransId="{996EEA55-8AEB-41A2-8EF1-9B4F68547FD1}" sibTransId="{F95E8AFB-1AC2-4299-9A72-2B694EF88807}"/>
    <dgm:cxn modelId="{9EC34642-513B-42FD-953D-69DCA8FF1315}" type="presParOf" srcId="{8EDD523A-02F0-4246-A74A-662C8B354EB7}" destId="{23F9E7B8-4DD1-4F65-8AB2-73713B64D243}" srcOrd="0" destOrd="0" presId="urn:microsoft.com/office/officeart/2018/2/layout/IconVerticalSolidList"/>
    <dgm:cxn modelId="{9382BE7B-310D-4A13-A85E-639A5B546F32}" type="presParOf" srcId="{23F9E7B8-4DD1-4F65-8AB2-73713B64D243}" destId="{3D409851-B3BA-4290-9354-D663D2228D25}" srcOrd="0" destOrd="0" presId="urn:microsoft.com/office/officeart/2018/2/layout/IconVerticalSolidList"/>
    <dgm:cxn modelId="{807A1784-4FB6-46DF-8A97-F26F7802FDF9}" type="presParOf" srcId="{23F9E7B8-4DD1-4F65-8AB2-73713B64D243}" destId="{E38A9B4A-F970-4BAF-947F-9FAD47FDD24F}" srcOrd="1" destOrd="0" presId="urn:microsoft.com/office/officeart/2018/2/layout/IconVerticalSolidList"/>
    <dgm:cxn modelId="{5D287E9A-52EA-4C20-A7E7-D530BE939E8A}" type="presParOf" srcId="{23F9E7B8-4DD1-4F65-8AB2-73713B64D243}" destId="{07047DF6-5991-4AD8-98A5-27C128B5D278}" srcOrd="2" destOrd="0" presId="urn:microsoft.com/office/officeart/2018/2/layout/IconVerticalSolidList"/>
    <dgm:cxn modelId="{47E68053-3035-4F19-9840-C2BE7B461031}" type="presParOf" srcId="{23F9E7B8-4DD1-4F65-8AB2-73713B64D243}" destId="{BA5C3893-5F4E-4D6A-B5E6-7BEEEE0ADBD3}" srcOrd="3" destOrd="0" presId="urn:microsoft.com/office/officeart/2018/2/layout/IconVerticalSolidList"/>
    <dgm:cxn modelId="{11462790-5F79-451B-B286-B5651FE1137C}" type="presParOf" srcId="{8EDD523A-02F0-4246-A74A-662C8B354EB7}" destId="{59121020-5B18-4457-A3B1-9DE82AD1850C}" srcOrd="1" destOrd="0" presId="urn:microsoft.com/office/officeart/2018/2/layout/IconVerticalSolidList"/>
    <dgm:cxn modelId="{C2AA069D-0F19-4715-90A0-3DA124A2AB08}" type="presParOf" srcId="{8EDD523A-02F0-4246-A74A-662C8B354EB7}" destId="{1A370A57-5498-40E0-9149-3102354D8234}" srcOrd="2" destOrd="0" presId="urn:microsoft.com/office/officeart/2018/2/layout/IconVerticalSolidList"/>
    <dgm:cxn modelId="{669AA192-D967-4EAA-B7C6-9A44591AA73F}" type="presParOf" srcId="{1A370A57-5498-40E0-9149-3102354D8234}" destId="{741E94BA-2DC0-4F68-BDDA-68D58F263704}" srcOrd="0" destOrd="0" presId="urn:microsoft.com/office/officeart/2018/2/layout/IconVerticalSolidList"/>
    <dgm:cxn modelId="{DA6A268A-6409-4318-B1B1-B44B558D3133}" type="presParOf" srcId="{1A370A57-5498-40E0-9149-3102354D8234}" destId="{6798FACC-C2AD-45FC-B0A3-4A6A46AD41DE}" srcOrd="1" destOrd="0" presId="urn:microsoft.com/office/officeart/2018/2/layout/IconVerticalSolidList"/>
    <dgm:cxn modelId="{A36465FD-7BA1-4DB4-91E6-6DA2C7CC3820}" type="presParOf" srcId="{1A370A57-5498-40E0-9149-3102354D8234}" destId="{A8426AA0-CA90-483B-8EE8-28E817148EAF}" srcOrd="2" destOrd="0" presId="urn:microsoft.com/office/officeart/2018/2/layout/IconVerticalSolidList"/>
    <dgm:cxn modelId="{0ECF3F43-A0DF-45F2-B5C5-CC40F683AF06}" type="presParOf" srcId="{1A370A57-5498-40E0-9149-3102354D8234}" destId="{D7710D84-AEEA-4AEC-8DCE-2D9F8A517AB7}" srcOrd="3" destOrd="0" presId="urn:microsoft.com/office/officeart/2018/2/layout/IconVerticalSolidList"/>
    <dgm:cxn modelId="{36DB18FE-8930-4A59-B957-8D375BEAD6AF}" type="presParOf" srcId="{8EDD523A-02F0-4246-A74A-662C8B354EB7}" destId="{AEA3F249-BD17-4D60-A545-83F4E3EB564B}" srcOrd="3" destOrd="0" presId="urn:microsoft.com/office/officeart/2018/2/layout/IconVerticalSolidList"/>
    <dgm:cxn modelId="{A603A189-092F-4F2C-A46A-706B726796D9}" type="presParOf" srcId="{8EDD523A-02F0-4246-A74A-662C8B354EB7}" destId="{FA9482E1-CF72-4542-8E1E-6925421EE45A}" srcOrd="4" destOrd="0" presId="urn:microsoft.com/office/officeart/2018/2/layout/IconVerticalSolidList"/>
    <dgm:cxn modelId="{23220C57-1412-428C-BF69-297CE9135808}" type="presParOf" srcId="{FA9482E1-CF72-4542-8E1E-6925421EE45A}" destId="{F19C5769-3018-467F-BAC8-29089110C0C2}" srcOrd="0" destOrd="0" presId="urn:microsoft.com/office/officeart/2018/2/layout/IconVerticalSolidList"/>
    <dgm:cxn modelId="{9CD70462-2F1D-441F-A182-2508C70AFA32}" type="presParOf" srcId="{FA9482E1-CF72-4542-8E1E-6925421EE45A}" destId="{02F28C88-9449-4AF1-92D5-6975697771A1}" srcOrd="1" destOrd="0" presId="urn:microsoft.com/office/officeart/2018/2/layout/IconVerticalSolidList"/>
    <dgm:cxn modelId="{F7CA9788-35B7-4ED6-8AC0-BF0A2A2C0037}" type="presParOf" srcId="{FA9482E1-CF72-4542-8E1E-6925421EE45A}" destId="{4651A1D2-E1D1-41E9-AA0A-5D9632F02E0F}" srcOrd="2" destOrd="0" presId="urn:microsoft.com/office/officeart/2018/2/layout/IconVerticalSolidList"/>
    <dgm:cxn modelId="{79230F53-926B-41C1-86A5-B16FC0814A7B}" type="presParOf" srcId="{FA9482E1-CF72-4542-8E1E-6925421EE45A}" destId="{C601B952-889F-465D-A315-E6E258389568}" srcOrd="3" destOrd="0" presId="urn:microsoft.com/office/officeart/2018/2/layout/IconVerticalSolidList"/>
    <dgm:cxn modelId="{0DE93BBD-71B9-455F-AF35-D9F8232F07F6}" type="presParOf" srcId="{8EDD523A-02F0-4246-A74A-662C8B354EB7}" destId="{C9C8EC6E-BA32-4F9F-810F-161B6EA48A7A}" srcOrd="5" destOrd="0" presId="urn:microsoft.com/office/officeart/2018/2/layout/IconVerticalSolidList"/>
    <dgm:cxn modelId="{05B28525-CBD0-450C-B016-F4E0530507F6}" type="presParOf" srcId="{8EDD523A-02F0-4246-A74A-662C8B354EB7}" destId="{C8C19EE6-E84E-41CC-8A72-DEF44B5D43D5}" srcOrd="6" destOrd="0" presId="urn:microsoft.com/office/officeart/2018/2/layout/IconVerticalSolidList"/>
    <dgm:cxn modelId="{BE53AA93-C130-4D93-B070-3097E4441825}" type="presParOf" srcId="{C8C19EE6-E84E-41CC-8A72-DEF44B5D43D5}" destId="{040390C5-3A85-4E64-91A0-A79013A95C46}" srcOrd="0" destOrd="0" presId="urn:microsoft.com/office/officeart/2018/2/layout/IconVerticalSolidList"/>
    <dgm:cxn modelId="{8D370964-2B03-4455-A64E-BBFDF36307EB}" type="presParOf" srcId="{C8C19EE6-E84E-41CC-8A72-DEF44B5D43D5}" destId="{4526BBE3-AC76-4C05-B098-B121CA8B6E1E}" srcOrd="1" destOrd="0" presId="urn:microsoft.com/office/officeart/2018/2/layout/IconVerticalSolidList"/>
    <dgm:cxn modelId="{CBC12D55-DC2A-4F23-8F62-57DBDE56DC70}" type="presParOf" srcId="{C8C19EE6-E84E-41CC-8A72-DEF44B5D43D5}" destId="{97CAEF18-69FC-429E-8F61-42DAA6E910C0}" srcOrd="2" destOrd="0" presId="urn:microsoft.com/office/officeart/2018/2/layout/IconVerticalSolidList"/>
    <dgm:cxn modelId="{B37423FA-F40B-4228-8911-5AC575FEE618}" type="presParOf" srcId="{C8C19EE6-E84E-41CC-8A72-DEF44B5D43D5}" destId="{4DBDB19C-2566-468D-9069-785AC1A39F1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409851-B3BA-4290-9354-D663D2228D25}">
      <dsp:nvSpPr>
        <dsp:cNvPr id="0" name=""/>
        <dsp:cNvSpPr/>
      </dsp:nvSpPr>
      <dsp:spPr>
        <a:xfrm>
          <a:off x="0" y="0"/>
          <a:ext cx="10515600" cy="9516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8A9B4A-F970-4BAF-947F-9FAD47FDD24F}">
      <dsp:nvSpPr>
        <dsp:cNvPr id="0" name=""/>
        <dsp:cNvSpPr/>
      </dsp:nvSpPr>
      <dsp:spPr>
        <a:xfrm>
          <a:off x="287888" y="216009"/>
          <a:ext cx="523433" cy="523433"/>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5C3893-5F4E-4D6A-B5E6-7BEEEE0ADBD3}">
      <dsp:nvSpPr>
        <dsp:cNvPr id="0" name=""/>
        <dsp:cNvSpPr/>
      </dsp:nvSpPr>
      <dsp:spPr>
        <a:xfrm>
          <a:off x="1099209" y="1877"/>
          <a:ext cx="9416390" cy="951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21" tIns="100721" rIns="100721" bIns="100721" numCol="1" spcCol="1270" anchor="ctr" anchorCtr="0">
          <a:noAutofit/>
        </a:bodyPr>
        <a:lstStyle/>
        <a:p>
          <a:pPr marL="0" lvl="0" indent="0" algn="l" defTabSz="977900">
            <a:lnSpc>
              <a:spcPct val="100000"/>
            </a:lnSpc>
            <a:spcBef>
              <a:spcPct val="0"/>
            </a:spcBef>
            <a:spcAft>
              <a:spcPct val="35000"/>
            </a:spcAft>
            <a:buNone/>
          </a:pPr>
          <a:r>
            <a:rPr lang="en-GB" sz="2200" kern="1200" dirty="0">
              <a:latin typeface="+mj-lt"/>
            </a:rPr>
            <a:t>A brief recap and overview of adherence</a:t>
          </a:r>
          <a:endParaRPr lang="en-US" sz="2200" kern="1200" dirty="0">
            <a:latin typeface="+mj-lt"/>
          </a:endParaRPr>
        </a:p>
      </dsp:txBody>
      <dsp:txXfrm>
        <a:off x="1099209" y="1877"/>
        <a:ext cx="9416390" cy="951696"/>
      </dsp:txXfrm>
    </dsp:sp>
    <dsp:sp modelId="{741E94BA-2DC0-4F68-BDDA-68D58F263704}">
      <dsp:nvSpPr>
        <dsp:cNvPr id="0" name=""/>
        <dsp:cNvSpPr/>
      </dsp:nvSpPr>
      <dsp:spPr>
        <a:xfrm>
          <a:off x="0" y="1191498"/>
          <a:ext cx="10515600" cy="9516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98FACC-C2AD-45FC-B0A3-4A6A46AD41DE}">
      <dsp:nvSpPr>
        <dsp:cNvPr id="0" name=""/>
        <dsp:cNvSpPr/>
      </dsp:nvSpPr>
      <dsp:spPr>
        <a:xfrm>
          <a:off x="287888" y="1405630"/>
          <a:ext cx="523433" cy="523433"/>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710D84-AEEA-4AEC-8DCE-2D9F8A517AB7}">
      <dsp:nvSpPr>
        <dsp:cNvPr id="0" name=""/>
        <dsp:cNvSpPr/>
      </dsp:nvSpPr>
      <dsp:spPr>
        <a:xfrm>
          <a:off x="1099209" y="1191498"/>
          <a:ext cx="9416390" cy="951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21" tIns="100721" rIns="100721" bIns="100721" numCol="1" spcCol="1270" anchor="ctr" anchorCtr="0">
          <a:noAutofit/>
        </a:bodyPr>
        <a:lstStyle/>
        <a:p>
          <a:pPr marL="0" lvl="0" indent="0" algn="l" defTabSz="977900">
            <a:lnSpc>
              <a:spcPct val="100000"/>
            </a:lnSpc>
            <a:spcBef>
              <a:spcPct val="0"/>
            </a:spcBef>
            <a:spcAft>
              <a:spcPct val="35000"/>
            </a:spcAft>
            <a:buNone/>
          </a:pPr>
          <a:r>
            <a:rPr lang="en-GB" sz="2200" kern="1200" dirty="0">
              <a:latin typeface="+mj-lt"/>
            </a:rPr>
            <a:t>An introduction to behavioural science and health psychology theory </a:t>
          </a:r>
          <a:endParaRPr lang="en-US" sz="2200" kern="1200" dirty="0">
            <a:latin typeface="+mj-lt"/>
          </a:endParaRPr>
        </a:p>
      </dsp:txBody>
      <dsp:txXfrm>
        <a:off x="1099209" y="1191498"/>
        <a:ext cx="9416390" cy="951696"/>
      </dsp:txXfrm>
    </dsp:sp>
    <dsp:sp modelId="{F19C5769-3018-467F-BAC8-29089110C0C2}">
      <dsp:nvSpPr>
        <dsp:cNvPr id="0" name=""/>
        <dsp:cNvSpPr/>
      </dsp:nvSpPr>
      <dsp:spPr>
        <a:xfrm>
          <a:off x="0" y="2381119"/>
          <a:ext cx="10515600" cy="9516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F28C88-9449-4AF1-92D5-6975697771A1}">
      <dsp:nvSpPr>
        <dsp:cNvPr id="0" name=""/>
        <dsp:cNvSpPr/>
      </dsp:nvSpPr>
      <dsp:spPr>
        <a:xfrm>
          <a:off x="287888" y="2595251"/>
          <a:ext cx="523433" cy="523433"/>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601B952-889F-465D-A315-E6E258389568}">
      <dsp:nvSpPr>
        <dsp:cNvPr id="0" name=""/>
        <dsp:cNvSpPr/>
      </dsp:nvSpPr>
      <dsp:spPr>
        <a:xfrm>
          <a:off x="1099209" y="2381119"/>
          <a:ext cx="9416390" cy="951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21" tIns="100721" rIns="100721" bIns="100721" numCol="1" spcCol="1270" anchor="ctr" anchorCtr="0">
          <a:noAutofit/>
        </a:bodyPr>
        <a:lstStyle/>
        <a:p>
          <a:pPr marL="0" lvl="0" indent="0" algn="l" defTabSz="977900">
            <a:lnSpc>
              <a:spcPct val="100000"/>
            </a:lnSpc>
            <a:spcBef>
              <a:spcPct val="0"/>
            </a:spcBef>
            <a:spcAft>
              <a:spcPct val="35000"/>
            </a:spcAft>
            <a:buNone/>
          </a:pPr>
          <a:r>
            <a:rPr lang="en-GB" sz="2200" kern="1200" dirty="0">
              <a:latin typeface="+mj-lt"/>
            </a:rPr>
            <a:t>Practice points for reflection </a:t>
          </a:r>
          <a:endParaRPr lang="en-US" sz="2200" kern="1200" dirty="0">
            <a:latin typeface="+mj-lt"/>
          </a:endParaRPr>
        </a:p>
      </dsp:txBody>
      <dsp:txXfrm>
        <a:off x="1099209" y="2381119"/>
        <a:ext cx="9416390" cy="951696"/>
      </dsp:txXfrm>
    </dsp:sp>
    <dsp:sp modelId="{040390C5-3A85-4E64-91A0-A79013A95C46}">
      <dsp:nvSpPr>
        <dsp:cNvPr id="0" name=""/>
        <dsp:cNvSpPr/>
      </dsp:nvSpPr>
      <dsp:spPr>
        <a:xfrm>
          <a:off x="0" y="3570740"/>
          <a:ext cx="10515600" cy="9516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26BBE3-AC76-4C05-B098-B121CA8B6E1E}">
      <dsp:nvSpPr>
        <dsp:cNvPr id="0" name=""/>
        <dsp:cNvSpPr/>
      </dsp:nvSpPr>
      <dsp:spPr>
        <a:xfrm>
          <a:off x="287888" y="3784872"/>
          <a:ext cx="523433" cy="523433"/>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BDB19C-2566-468D-9069-785AC1A39F13}">
      <dsp:nvSpPr>
        <dsp:cNvPr id="0" name=""/>
        <dsp:cNvSpPr/>
      </dsp:nvSpPr>
      <dsp:spPr>
        <a:xfrm>
          <a:off x="1099209" y="3570740"/>
          <a:ext cx="9416390" cy="951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21" tIns="100721" rIns="100721" bIns="100721" numCol="1" spcCol="1270" anchor="ctr" anchorCtr="0">
          <a:noAutofit/>
        </a:bodyPr>
        <a:lstStyle/>
        <a:p>
          <a:pPr marL="0" lvl="0" indent="0" algn="l" defTabSz="977900">
            <a:lnSpc>
              <a:spcPct val="100000"/>
            </a:lnSpc>
            <a:spcBef>
              <a:spcPct val="0"/>
            </a:spcBef>
            <a:spcAft>
              <a:spcPct val="35000"/>
            </a:spcAft>
            <a:buNone/>
          </a:pPr>
          <a:r>
            <a:rPr lang="en-GB" sz="2200" kern="1200" dirty="0">
              <a:latin typeface="+mj-lt"/>
            </a:rPr>
            <a:t>Examples of projects in Cardiff Metropolitan University designed to support adherence and shared decision-making </a:t>
          </a:r>
          <a:endParaRPr lang="en-US" sz="2200" kern="1200" dirty="0">
            <a:latin typeface="+mj-lt"/>
          </a:endParaRPr>
        </a:p>
      </dsp:txBody>
      <dsp:txXfrm>
        <a:off x="1099209" y="3570740"/>
        <a:ext cx="9416390" cy="95169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8ACD08-5DF5-BD4B-807B-F11B16FFC28F}" type="datetimeFigureOut">
              <a:rPr lang="en-US" smtClean="0"/>
              <a:t>8/2/2024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B902F4-BDC4-E545-963F-EE58C192BFC7}" type="slidenum">
              <a:rPr lang="en-US" smtClean="0"/>
              <a:t>‹#›</a:t>
            </a:fld>
            <a:endParaRPr lang="en-US"/>
          </a:p>
        </p:txBody>
      </p:sp>
    </p:spTree>
    <p:extLst>
      <p:ext uri="{BB962C8B-B14F-4D97-AF65-F5344CB8AC3E}">
        <p14:creationId xmlns:p14="http://schemas.microsoft.com/office/powerpoint/2010/main" val="4190417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1</a:t>
            </a:fld>
            <a:endParaRPr lang="en-US"/>
          </a:p>
        </p:txBody>
      </p:sp>
    </p:spTree>
    <p:extLst>
      <p:ext uri="{BB962C8B-B14F-4D97-AF65-F5344CB8AC3E}">
        <p14:creationId xmlns:p14="http://schemas.microsoft.com/office/powerpoint/2010/main" val="4136449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deceptively simple model. At its heart, it posits that to enact a behaviour one needs the capability, opportunity and motivation to do so. </a:t>
            </a:r>
          </a:p>
          <a:p>
            <a:r>
              <a:rPr lang="en-GB" dirty="0"/>
              <a:t>Fans of American courtroom drama will perhaps recognise this reflected in the three aspects the jury needs to consider in order to make a conviction: the motive, the means and the opportunity.</a:t>
            </a:r>
          </a:p>
          <a:p>
            <a:endParaRPr lang="en-GB" dirty="0"/>
          </a:p>
          <a:p>
            <a:r>
              <a:rPr lang="en-GB" dirty="0"/>
              <a:t>This is a synthesis of multiple psychological frameworks that have been distilled down to their simplest moving parts. </a:t>
            </a:r>
          </a:p>
          <a:p>
            <a:r>
              <a:rPr lang="en-GB" dirty="0"/>
              <a:t>Directional arrows…</a:t>
            </a:r>
          </a:p>
        </p:txBody>
      </p:sp>
      <p:sp>
        <p:nvSpPr>
          <p:cNvPr id="4" name="Slide Number Placeholder 3"/>
          <p:cNvSpPr>
            <a:spLocks noGrp="1"/>
          </p:cNvSpPr>
          <p:nvPr>
            <p:ph type="sldNum" sz="quarter" idx="5"/>
          </p:nvPr>
        </p:nvSpPr>
        <p:spPr/>
        <p:txBody>
          <a:bodyPr/>
          <a:lstStyle/>
          <a:p>
            <a:fld id="{C52C206A-6FB1-44FB-B3CA-0AF7F61B94CA}" type="slidenum">
              <a:rPr lang="en-GB" smtClean="0"/>
              <a:t>24</a:t>
            </a:fld>
            <a:endParaRPr lang="en-GB"/>
          </a:p>
        </p:txBody>
      </p:sp>
    </p:spTree>
    <p:extLst>
      <p:ext uri="{BB962C8B-B14F-4D97-AF65-F5344CB8AC3E}">
        <p14:creationId xmlns:p14="http://schemas.microsoft.com/office/powerpoint/2010/main" val="2926563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do these beliefs relate to medication adherence? </a:t>
            </a:r>
          </a:p>
          <a:p>
            <a:endParaRPr lang="en-GB" dirty="0"/>
          </a:p>
          <a:p>
            <a:r>
              <a:rPr lang="en-GB" dirty="0"/>
              <a:t>Stronger beliefs about the necessity of medication will lead to greater medication adherence. </a:t>
            </a:r>
          </a:p>
          <a:p>
            <a:endParaRPr lang="en-GB" dirty="0"/>
          </a:p>
          <a:p>
            <a:r>
              <a:rPr lang="en-GB" dirty="0"/>
              <a:t>Greater concerns about medication will lead to worse adherence.</a:t>
            </a:r>
          </a:p>
        </p:txBody>
      </p:sp>
      <p:sp>
        <p:nvSpPr>
          <p:cNvPr id="4" name="Slide Number Placeholder 3"/>
          <p:cNvSpPr>
            <a:spLocks noGrp="1"/>
          </p:cNvSpPr>
          <p:nvPr>
            <p:ph type="sldNum" sz="quarter" idx="5"/>
          </p:nvPr>
        </p:nvSpPr>
        <p:spPr/>
        <p:txBody>
          <a:bodyPr/>
          <a:lstStyle/>
          <a:p>
            <a:fld id="{586FAAB7-69A8-AF4B-922C-2DD4BE3E6C8D}" type="slidenum">
              <a:rPr lang="en-GB" altLang="en-US" smtClean="0"/>
              <a:pPr/>
              <a:t>31</a:t>
            </a:fld>
            <a:endParaRPr lang="en-GB" altLang="en-US"/>
          </a:p>
        </p:txBody>
      </p:sp>
    </p:spTree>
    <p:extLst>
      <p:ext uri="{BB962C8B-B14F-4D97-AF65-F5344CB8AC3E}">
        <p14:creationId xmlns:p14="http://schemas.microsoft.com/office/powerpoint/2010/main" val="2342725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do these beliefs relate to medication adherence? </a:t>
            </a:r>
          </a:p>
          <a:p>
            <a:endParaRPr lang="en-GB" dirty="0"/>
          </a:p>
          <a:p>
            <a:r>
              <a:rPr lang="en-GB" dirty="0"/>
              <a:t>Stronger beliefs about the necessity of medication will lead to greater medication adherence. </a:t>
            </a:r>
          </a:p>
          <a:p>
            <a:endParaRPr lang="en-GB" dirty="0"/>
          </a:p>
          <a:p>
            <a:r>
              <a:rPr lang="en-GB" dirty="0"/>
              <a:t>Greater concerns about medication will lead to worse adherence.</a:t>
            </a:r>
          </a:p>
        </p:txBody>
      </p:sp>
      <p:sp>
        <p:nvSpPr>
          <p:cNvPr id="4" name="Slide Number Placeholder 3"/>
          <p:cNvSpPr>
            <a:spLocks noGrp="1"/>
          </p:cNvSpPr>
          <p:nvPr>
            <p:ph type="sldNum" sz="quarter" idx="5"/>
          </p:nvPr>
        </p:nvSpPr>
        <p:spPr/>
        <p:txBody>
          <a:bodyPr/>
          <a:lstStyle/>
          <a:p>
            <a:fld id="{586FAAB7-69A8-AF4B-922C-2DD4BE3E6C8D}" type="slidenum">
              <a:rPr lang="en-GB" altLang="en-US" smtClean="0"/>
              <a:pPr/>
              <a:t>32</a:t>
            </a:fld>
            <a:endParaRPr lang="en-GB" altLang="en-US"/>
          </a:p>
        </p:txBody>
      </p:sp>
    </p:spTree>
    <p:extLst>
      <p:ext uri="{BB962C8B-B14F-4D97-AF65-F5344CB8AC3E}">
        <p14:creationId xmlns:p14="http://schemas.microsoft.com/office/powerpoint/2010/main" val="3801518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Misaligned goals: Inhaler use once a day vs one inhaler a year</a:t>
            </a:r>
          </a:p>
        </p:txBody>
      </p:sp>
      <p:sp>
        <p:nvSpPr>
          <p:cNvPr id="4" name="Slide Number Placeholder 3"/>
          <p:cNvSpPr>
            <a:spLocks noGrp="1"/>
          </p:cNvSpPr>
          <p:nvPr>
            <p:ph type="sldNum" sz="quarter" idx="5"/>
          </p:nvPr>
        </p:nvSpPr>
        <p:spPr/>
        <p:txBody>
          <a:bodyPr/>
          <a:lstStyle/>
          <a:p>
            <a:fld id="{3FB902F4-BDC4-E545-963F-EE58C192BFC7}" type="slidenum">
              <a:rPr lang="en-US" smtClean="0"/>
              <a:t>33</a:t>
            </a:fld>
            <a:endParaRPr lang="en-US"/>
          </a:p>
        </p:txBody>
      </p:sp>
    </p:spTree>
    <p:extLst>
      <p:ext uri="{BB962C8B-B14F-4D97-AF65-F5344CB8AC3E}">
        <p14:creationId xmlns:p14="http://schemas.microsoft.com/office/powerpoint/2010/main" val="3739242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2</a:t>
            </a:fld>
            <a:endParaRPr lang="en-US"/>
          </a:p>
        </p:txBody>
      </p:sp>
    </p:spTree>
    <p:extLst>
      <p:ext uri="{BB962C8B-B14F-4D97-AF65-F5344CB8AC3E}">
        <p14:creationId xmlns:p14="http://schemas.microsoft.com/office/powerpoint/2010/main" val="1451926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86FAAB7-69A8-AF4B-922C-2DD4BE3E6C8D}" type="slidenum">
              <a:rPr lang="en-GB" altLang="en-US" smtClean="0"/>
              <a:pPr/>
              <a:t>5</a:t>
            </a:fld>
            <a:endParaRPr lang="en-GB" altLang="en-US"/>
          </a:p>
        </p:txBody>
      </p:sp>
    </p:spTree>
    <p:extLst>
      <p:ext uri="{BB962C8B-B14F-4D97-AF65-F5344CB8AC3E}">
        <p14:creationId xmlns:p14="http://schemas.microsoft.com/office/powerpoint/2010/main" val="4054826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86FAAB7-69A8-AF4B-922C-2DD4BE3E6C8D}" type="slidenum">
              <a:rPr lang="en-GB" altLang="en-US" smtClean="0"/>
              <a:pPr/>
              <a:t>6</a:t>
            </a:fld>
            <a:endParaRPr lang="en-GB" altLang="en-US"/>
          </a:p>
        </p:txBody>
      </p:sp>
    </p:spTree>
    <p:extLst>
      <p:ext uri="{BB962C8B-B14F-4D97-AF65-F5344CB8AC3E}">
        <p14:creationId xmlns:p14="http://schemas.microsoft.com/office/powerpoint/2010/main" val="936172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86FAAB7-69A8-AF4B-922C-2DD4BE3E6C8D}" type="slidenum">
              <a:rPr lang="en-GB" altLang="en-US" smtClean="0"/>
              <a:pPr/>
              <a:t>7</a:t>
            </a:fld>
            <a:endParaRPr lang="en-GB" altLang="en-US"/>
          </a:p>
        </p:txBody>
      </p:sp>
    </p:spTree>
    <p:extLst>
      <p:ext uri="{BB962C8B-B14F-4D97-AF65-F5344CB8AC3E}">
        <p14:creationId xmlns:p14="http://schemas.microsoft.com/office/powerpoint/2010/main" val="2051589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86FAAB7-69A8-AF4B-922C-2DD4BE3E6C8D}" type="slidenum">
              <a:rPr lang="en-GB" altLang="en-US" smtClean="0"/>
              <a:pPr/>
              <a:t>14</a:t>
            </a:fld>
            <a:endParaRPr lang="en-GB" altLang="en-US"/>
          </a:p>
        </p:txBody>
      </p:sp>
    </p:spTree>
    <p:extLst>
      <p:ext uri="{BB962C8B-B14F-4D97-AF65-F5344CB8AC3E}">
        <p14:creationId xmlns:p14="http://schemas.microsoft.com/office/powerpoint/2010/main" val="3271067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Behaviour is often thought of as unpredictable. It’s less unpredictable than we might think, but often more complex. It’s that complexity we need to understand and unpack before we can start to build interventions and strategies to support behaviour change.</a:t>
            </a:r>
          </a:p>
        </p:txBody>
      </p:sp>
      <p:sp>
        <p:nvSpPr>
          <p:cNvPr id="4" name="Slide Number Placeholder 3"/>
          <p:cNvSpPr>
            <a:spLocks noGrp="1"/>
          </p:cNvSpPr>
          <p:nvPr>
            <p:ph type="sldNum" sz="quarter" idx="5"/>
          </p:nvPr>
        </p:nvSpPr>
        <p:spPr/>
        <p:txBody>
          <a:bodyPr/>
          <a:lstStyle/>
          <a:p>
            <a:fld id="{C52C206A-6FB1-44FB-B3CA-0AF7F61B94CA}" type="slidenum">
              <a:rPr lang="en-GB" smtClean="0"/>
              <a:t>18</a:t>
            </a:fld>
            <a:endParaRPr lang="en-GB"/>
          </a:p>
        </p:txBody>
      </p:sp>
    </p:spTree>
    <p:extLst>
      <p:ext uri="{BB962C8B-B14F-4D97-AF65-F5344CB8AC3E}">
        <p14:creationId xmlns:p14="http://schemas.microsoft.com/office/powerpoint/2010/main" val="2304726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deceptively simple model. At its heart, it posits that to enact a behaviour one needs the capability, opportunity and motivation to do so. </a:t>
            </a:r>
          </a:p>
          <a:p>
            <a:r>
              <a:rPr lang="en-GB" dirty="0"/>
              <a:t>Fans of American courtroom drama will perhaps recognise this reflected in the three aspects the jury needs to consider in order to make a conviction: the motive, the means and the opportunity.</a:t>
            </a:r>
          </a:p>
          <a:p>
            <a:endParaRPr lang="en-GB" dirty="0"/>
          </a:p>
          <a:p>
            <a:r>
              <a:rPr lang="en-GB" dirty="0"/>
              <a:t>This is a synthesis of multiple psychological frameworks that have been distilled down to their simplest moving parts. </a:t>
            </a:r>
          </a:p>
          <a:p>
            <a:r>
              <a:rPr lang="en-GB" dirty="0"/>
              <a:t>Directional arrows…</a:t>
            </a:r>
          </a:p>
        </p:txBody>
      </p:sp>
      <p:sp>
        <p:nvSpPr>
          <p:cNvPr id="4" name="Slide Number Placeholder 3"/>
          <p:cNvSpPr>
            <a:spLocks noGrp="1"/>
          </p:cNvSpPr>
          <p:nvPr>
            <p:ph type="sldNum" sz="quarter" idx="5"/>
          </p:nvPr>
        </p:nvSpPr>
        <p:spPr/>
        <p:txBody>
          <a:bodyPr/>
          <a:lstStyle/>
          <a:p>
            <a:fld id="{C52C206A-6FB1-44FB-B3CA-0AF7F61B94CA}" type="slidenum">
              <a:rPr lang="en-GB" smtClean="0"/>
              <a:t>19</a:t>
            </a:fld>
            <a:endParaRPr lang="en-GB"/>
          </a:p>
        </p:txBody>
      </p:sp>
    </p:spTree>
    <p:extLst>
      <p:ext uri="{BB962C8B-B14F-4D97-AF65-F5344CB8AC3E}">
        <p14:creationId xmlns:p14="http://schemas.microsoft.com/office/powerpoint/2010/main" val="30742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deceptively simple model. At its heart, it posits that to enact a behaviour one needs the capability, opportunity and motivation to do so. </a:t>
            </a:r>
          </a:p>
          <a:p>
            <a:r>
              <a:rPr lang="en-GB" dirty="0"/>
              <a:t>Fans of American courtroom drama will perhaps recognise this reflected in the three aspects the jury needs to consider in order to make a conviction: the motive, the means and the opportunity.</a:t>
            </a:r>
          </a:p>
          <a:p>
            <a:endParaRPr lang="en-GB" dirty="0"/>
          </a:p>
          <a:p>
            <a:r>
              <a:rPr lang="en-GB" dirty="0"/>
              <a:t>This is a synthesis of multiple psychological frameworks that have been distilled down to their simplest moving parts. </a:t>
            </a:r>
          </a:p>
          <a:p>
            <a:r>
              <a:rPr lang="en-GB" dirty="0"/>
              <a:t>Directional arrows…</a:t>
            </a:r>
          </a:p>
        </p:txBody>
      </p:sp>
      <p:sp>
        <p:nvSpPr>
          <p:cNvPr id="4" name="Slide Number Placeholder 3"/>
          <p:cNvSpPr>
            <a:spLocks noGrp="1"/>
          </p:cNvSpPr>
          <p:nvPr>
            <p:ph type="sldNum" sz="quarter" idx="5"/>
          </p:nvPr>
        </p:nvSpPr>
        <p:spPr/>
        <p:txBody>
          <a:bodyPr/>
          <a:lstStyle/>
          <a:p>
            <a:fld id="{C52C206A-6FB1-44FB-B3CA-0AF7F61B94CA}" type="slidenum">
              <a:rPr lang="en-GB" smtClean="0"/>
              <a:t>23</a:t>
            </a:fld>
            <a:endParaRPr lang="en-GB"/>
          </a:p>
        </p:txBody>
      </p:sp>
    </p:spTree>
    <p:extLst>
      <p:ext uri="{BB962C8B-B14F-4D97-AF65-F5344CB8AC3E}">
        <p14:creationId xmlns:p14="http://schemas.microsoft.com/office/powerpoint/2010/main" val="2640559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610600" y="6356350"/>
            <a:ext cx="3235036" cy="365125"/>
          </a:xfrm>
        </p:spPr>
        <p:txBody>
          <a:bodyPr/>
          <a:lstStyle/>
          <a:p>
            <a:fld id="{0C31D5D2-5FC6-8744-87A0-60E5ED809D74}" type="slidenum">
              <a:rPr lang="en-US" smtClean="0"/>
              <a:t>‹#›</a:t>
            </a:fld>
            <a:endParaRPr lang="en-US"/>
          </a:p>
        </p:txBody>
      </p:sp>
      <p:sp>
        <p:nvSpPr>
          <p:cNvPr id="8" name="Title 7"/>
          <p:cNvSpPr>
            <a:spLocks noGrp="1"/>
          </p:cNvSpPr>
          <p:nvPr>
            <p:ph type="title"/>
          </p:nvPr>
        </p:nvSpPr>
        <p:spPr>
          <a:xfrm>
            <a:off x="357447" y="365126"/>
            <a:ext cx="11488189" cy="2004002"/>
          </a:xfrm>
        </p:spPr>
        <p:txBody>
          <a:bodyPr/>
          <a:lstStyle/>
          <a:p>
            <a:r>
              <a:rPr lang="en-US" dirty="0"/>
              <a:t>Click to edit Master title style</a:t>
            </a:r>
          </a:p>
        </p:txBody>
      </p:sp>
      <p:sp>
        <p:nvSpPr>
          <p:cNvPr id="10" name="Text Placeholder 9"/>
          <p:cNvSpPr>
            <a:spLocks noGrp="1"/>
          </p:cNvSpPr>
          <p:nvPr>
            <p:ph type="body" sz="quarter" idx="13"/>
          </p:nvPr>
        </p:nvSpPr>
        <p:spPr>
          <a:xfrm>
            <a:off x="357448" y="2660074"/>
            <a:ext cx="5503025" cy="318377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9"/>
          <p:cNvSpPr>
            <a:spLocks noGrp="1"/>
          </p:cNvSpPr>
          <p:nvPr>
            <p:ph type="body" sz="quarter" idx="14"/>
          </p:nvPr>
        </p:nvSpPr>
        <p:spPr>
          <a:xfrm>
            <a:off x="6342611" y="2660074"/>
            <a:ext cx="5503025" cy="318377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009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ull Size Imag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8B3C2983-82D2-B044-89BE-33B1BA491A21}"/>
              </a:ext>
            </a:extLst>
          </p:cNvPr>
          <p:cNvSpPr>
            <a:spLocks noGrp="1"/>
          </p:cNvSpPr>
          <p:nvPr>
            <p:ph type="pic" sz="quarter" idx="13"/>
          </p:nvPr>
        </p:nvSpPr>
        <p:spPr>
          <a:xfrm>
            <a:off x="868100" y="0"/>
            <a:ext cx="11323899" cy="6858000"/>
          </a:xfrm>
          <a:prstGeom prst="rect">
            <a:avLst/>
          </a:prstGeom>
        </p:spPr>
        <p:txBody>
          <a:bodyPr/>
          <a:lstStyle/>
          <a:p>
            <a:r>
              <a:rPr lang="en-US"/>
              <a:t>Click icon to add picture</a:t>
            </a:r>
          </a:p>
        </p:txBody>
      </p:sp>
    </p:spTree>
    <p:extLst>
      <p:ext uri="{BB962C8B-B14F-4D97-AF65-F5344CB8AC3E}">
        <p14:creationId xmlns:p14="http://schemas.microsoft.com/office/powerpoint/2010/main" val="1123062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01529186-C76C-224B-8218-E1D6BB202E0F}"/>
              </a:ext>
            </a:extLst>
          </p:cNvPr>
          <p:cNvSpPr>
            <a:spLocks noGrp="1"/>
          </p:cNvSpPr>
          <p:nvPr>
            <p:ph type="dt" sz="half" idx="10"/>
          </p:nvPr>
        </p:nvSpPr>
        <p:spPr/>
        <p:txBody>
          <a:bodyPr/>
          <a:lstStyle>
            <a:lvl1pPr>
              <a:defRPr/>
            </a:lvl1pPr>
          </a:lstStyle>
          <a:p>
            <a:pPr>
              <a:defRPr/>
            </a:pPr>
            <a:endParaRPr lang="en-GB"/>
          </a:p>
        </p:txBody>
      </p:sp>
      <p:sp>
        <p:nvSpPr>
          <p:cNvPr id="4" name="Footer Placeholder 4">
            <a:extLst>
              <a:ext uri="{FF2B5EF4-FFF2-40B4-BE49-F238E27FC236}">
                <a16:creationId xmlns:a16="http://schemas.microsoft.com/office/drawing/2014/main" id="{CCEE6123-235B-8C41-84ED-D552FC1D6EA5}"/>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C4309027-DFE6-9147-9688-475613337608}"/>
              </a:ext>
            </a:extLst>
          </p:cNvPr>
          <p:cNvSpPr>
            <a:spLocks noGrp="1"/>
          </p:cNvSpPr>
          <p:nvPr>
            <p:ph type="sldNum" sz="quarter" idx="12"/>
          </p:nvPr>
        </p:nvSpPr>
        <p:spPr/>
        <p:txBody>
          <a:bodyPr/>
          <a:lstStyle>
            <a:lvl1pPr>
              <a:defRPr/>
            </a:lvl1pPr>
          </a:lstStyle>
          <a:p>
            <a:fld id="{6760791F-B35A-7D49-A74C-2864EB00CC35}" type="slidenum">
              <a:rPr lang="en-GB" altLang="en-US"/>
              <a:pPr/>
              <a:t>‹#›</a:t>
            </a:fld>
            <a:endParaRPr lang="en-GB" altLang="en-US"/>
          </a:p>
        </p:txBody>
      </p:sp>
    </p:spTree>
    <p:extLst>
      <p:ext uri="{BB962C8B-B14F-4D97-AF65-F5344CB8AC3E}">
        <p14:creationId xmlns:p14="http://schemas.microsoft.com/office/powerpoint/2010/main" val="108128197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879519-F871-4AD8-BBA9-352EFEDF1EAE}" type="slidenum">
              <a:rPr lang="en-US" smtClean="0"/>
              <a:pPr/>
              <a:t>‹#›</a:t>
            </a:fld>
            <a:endParaRPr lang="en-US" sz="1400"/>
          </a:p>
        </p:txBody>
      </p:sp>
    </p:spTree>
    <p:extLst>
      <p:ext uri="{BB962C8B-B14F-4D97-AF65-F5344CB8AC3E}">
        <p14:creationId xmlns:p14="http://schemas.microsoft.com/office/powerpoint/2010/main" val="4158260439"/>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18523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31D5D2-5FC6-8744-87A0-60E5ED809D74}" type="slidenum">
              <a:rPr lang="en-US" smtClean="0"/>
              <a:t>‹#›</a:t>
            </a:fld>
            <a:endParaRPr lang="en-US"/>
          </a:p>
        </p:txBody>
      </p:sp>
      <p:pic>
        <p:nvPicPr>
          <p:cNvPr id="7" name="Picture 6">
            <a:extLst>
              <a:ext uri="{FF2B5EF4-FFF2-40B4-BE49-F238E27FC236}">
                <a16:creationId xmlns:a16="http://schemas.microsoft.com/office/drawing/2014/main" id="{1CE69DE6-CCAC-D142-BFB0-1B237553C42E}"/>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0021" y="6453045"/>
            <a:ext cx="1974231" cy="171733"/>
          </a:xfrm>
          <a:prstGeom prst="rect">
            <a:avLst/>
          </a:prstGeom>
        </p:spPr>
      </p:pic>
    </p:spTree>
    <p:extLst>
      <p:ext uri="{BB962C8B-B14F-4D97-AF65-F5344CB8AC3E}">
        <p14:creationId xmlns:p14="http://schemas.microsoft.com/office/powerpoint/2010/main" val="890727882"/>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 Id="rId9" Type="http://schemas.openxmlformats.org/officeDocument/2006/relationships/image" Target="../media/image4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5.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55.jpg"/></Relationships>
</file>

<file path=ppt/slides/_rels/slide3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hyperlink" Target="https://www.weds-wales.co.uk/wp-content/uploads/2022/08/ADRENAL_INSUFFICIENCY_ENGLISH.pdf" TargetMode="External"/><Relationship Id="rId2" Type="http://schemas.openxmlformats.org/officeDocument/2006/relationships/image" Target="../media/image60.png"/><Relationship Id="rId1" Type="http://schemas.openxmlformats.org/officeDocument/2006/relationships/slideLayout" Target="../slideLayouts/slideLayout5.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5.xml"/><Relationship Id="rId5" Type="http://schemas.openxmlformats.org/officeDocument/2006/relationships/hyperlink" Target="https://www.weds-wales.co.uk/wp-content/uploads/2022/08/HYDROCORTISONE_A5_ENGLISH_ADULT_INJECTION_BOOKLET.pdf" TargetMode="External"/><Relationship Id="rId4" Type="http://schemas.openxmlformats.org/officeDocument/2006/relationships/image" Target="../media/image67.png"/></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356DE9-59E7-2348-8ABC-3B866B5629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02920" y="484013"/>
            <a:ext cx="3986158" cy="1179004"/>
          </a:xfrm>
          <a:prstGeom prst="rect">
            <a:avLst/>
          </a:prstGeom>
        </p:spPr>
      </p:pic>
      <p:sp>
        <p:nvSpPr>
          <p:cNvPr id="6" name="Rectangle 5">
            <a:extLst>
              <a:ext uri="{FF2B5EF4-FFF2-40B4-BE49-F238E27FC236}">
                <a16:creationId xmlns:a16="http://schemas.microsoft.com/office/drawing/2014/main" id="{6C553240-22DC-F54C-951A-6201BB6A90E6}"/>
              </a:ext>
            </a:extLst>
          </p:cNvPr>
          <p:cNvSpPr/>
          <p:nvPr/>
        </p:nvSpPr>
        <p:spPr>
          <a:xfrm>
            <a:off x="593125" y="6368964"/>
            <a:ext cx="2733171" cy="410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50789" y="2029314"/>
            <a:ext cx="10948086" cy="4339650"/>
          </a:xfrm>
          <a:prstGeom prst="rect">
            <a:avLst/>
          </a:prstGeom>
          <a:noFill/>
        </p:spPr>
        <p:txBody>
          <a:bodyPr wrap="square" rtlCol="0">
            <a:spAutoFit/>
          </a:bodyPr>
          <a:lstStyle/>
          <a:p>
            <a:pPr algn="ctr"/>
            <a:r>
              <a:rPr lang="en-US" sz="4000" b="1" dirty="0">
                <a:solidFill>
                  <a:schemeClr val="accent1">
                    <a:lumMod val="50000"/>
                  </a:schemeClr>
                </a:solidFill>
                <a:latin typeface="+mj-lt"/>
              </a:rPr>
              <a:t>Adherence and shared decision-making: </a:t>
            </a:r>
          </a:p>
          <a:p>
            <a:pPr algn="ctr"/>
            <a:r>
              <a:rPr lang="en-US" sz="4000" b="1" dirty="0">
                <a:solidFill>
                  <a:schemeClr val="accent1">
                    <a:lumMod val="50000"/>
                  </a:schemeClr>
                </a:solidFill>
                <a:latin typeface="+mj-lt"/>
              </a:rPr>
              <a:t>how beliefs influence </a:t>
            </a:r>
            <a:r>
              <a:rPr lang="en-US" sz="4000" b="1" dirty="0" err="1">
                <a:solidFill>
                  <a:schemeClr val="accent1">
                    <a:lumMod val="50000"/>
                  </a:schemeClr>
                </a:solidFill>
                <a:latin typeface="+mj-lt"/>
              </a:rPr>
              <a:t>behaviour</a:t>
            </a:r>
            <a:endParaRPr lang="en-US" sz="4000" b="1" dirty="0">
              <a:solidFill>
                <a:schemeClr val="accent1">
                  <a:lumMod val="50000"/>
                </a:schemeClr>
              </a:solidFill>
              <a:latin typeface="+mj-lt"/>
            </a:endParaRPr>
          </a:p>
          <a:p>
            <a:pPr algn="ctr"/>
            <a:endParaRPr lang="en-US" sz="2000" b="1" dirty="0">
              <a:solidFill>
                <a:srgbClr val="002060"/>
              </a:solidFill>
              <a:latin typeface="+mj-lt"/>
            </a:endParaRPr>
          </a:p>
          <a:p>
            <a:pPr algn="ctr"/>
            <a:r>
              <a:rPr lang="en-US" sz="3200" dirty="0">
                <a:solidFill>
                  <a:srgbClr val="002060"/>
                </a:solidFill>
                <a:latin typeface="+mj-lt"/>
              </a:rPr>
              <a:t>Dr Sarah Brown</a:t>
            </a:r>
          </a:p>
          <a:p>
            <a:pPr algn="ctr"/>
            <a:endParaRPr lang="en-US" sz="2400" dirty="0">
              <a:solidFill>
                <a:srgbClr val="002060"/>
              </a:solidFill>
              <a:latin typeface="+mj-lt"/>
            </a:endParaRPr>
          </a:p>
          <a:p>
            <a:pPr algn="ctr"/>
            <a:r>
              <a:rPr lang="en-US" sz="2400" dirty="0">
                <a:solidFill>
                  <a:srgbClr val="002060"/>
                </a:solidFill>
                <a:latin typeface="+mj-lt"/>
              </a:rPr>
              <a:t>Community Pharmacist</a:t>
            </a:r>
          </a:p>
          <a:p>
            <a:pPr algn="ctr"/>
            <a:endParaRPr lang="en-US" sz="1600" dirty="0">
              <a:solidFill>
                <a:srgbClr val="002060"/>
              </a:solidFill>
              <a:latin typeface="+mj-lt"/>
            </a:endParaRPr>
          </a:p>
          <a:p>
            <a:pPr algn="ctr"/>
            <a:r>
              <a:rPr lang="en-US" sz="2400" dirty="0">
                <a:solidFill>
                  <a:srgbClr val="002060"/>
                </a:solidFill>
                <a:latin typeface="+mj-lt"/>
              </a:rPr>
              <a:t>Research Associate in Applied Psychology and Population Health</a:t>
            </a:r>
          </a:p>
          <a:p>
            <a:pPr algn="ctr"/>
            <a:r>
              <a:rPr lang="en-US" sz="2400" dirty="0">
                <a:solidFill>
                  <a:srgbClr val="002060"/>
                </a:solidFill>
                <a:latin typeface="+mj-lt"/>
              </a:rPr>
              <a:t>School of Sport and Health Sciences</a:t>
            </a:r>
          </a:p>
          <a:p>
            <a:pPr algn="ctr"/>
            <a:r>
              <a:rPr lang="en-US" sz="2400" dirty="0">
                <a:solidFill>
                  <a:srgbClr val="002060"/>
                </a:solidFill>
                <a:latin typeface="+mj-lt"/>
              </a:rPr>
              <a:t>Cardiff Metropolitan University</a:t>
            </a:r>
            <a:endParaRPr lang="en-US" sz="2800" dirty="0">
              <a:solidFill>
                <a:srgbClr val="002060"/>
              </a:solidFill>
              <a:latin typeface="+mj-lt"/>
            </a:endParaRPr>
          </a:p>
        </p:txBody>
      </p:sp>
    </p:spTree>
    <p:extLst>
      <p:ext uri="{BB962C8B-B14F-4D97-AF65-F5344CB8AC3E}">
        <p14:creationId xmlns:p14="http://schemas.microsoft.com/office/powerpoint/2010/main" val="719655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D079082-C368-A93F-1D10-8A3C9F484BF3}"/>
              </a:ext>
            </a:extLst>
          </p:cNvPr>
          <p:cNvSpPr/>
          <p:nvPr/>
        </p:nvSpPr>
        <p:spPr>
          <a:xfrm>
            <a:off x="8396253" y="3080211"/>
            <a:ext cx="2759236" cy="2133583"/>
          </a:xfrm>
          <a:prstGeom prst="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D76B32B9-0D15-1537-0CC5-54839E1CBE27}"/>
              </a:ext>
            </a:extLst>
          </p:cNvPr>
          <p:cNvSpPr/>
          <p:nvPr/>
        </p:nvSpPr>
        <p:spPr>
          <a:xfrm>
            <a:off x="4715417" y="3080212"/>
            <a:ext cx="3680779" cy="2133583"/>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C8FD2B59-C5A7-4B7A-2916-1B857680CDA7}"/>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3534642"/>
            <a:ext cx="436434" cy="436434"/>
          </a:xfrm>
          <a:prstGeom prst="rect">
            <a:avLst/>
          </a:prstGeom>
        </p:spPr>
      </p:pic>
      <p:pic>
        <p:nvPicPr>
          <p:cNvPr id="2" name="Picture 1">
            <a:extLst>
              <a:ext uri="{FF2B5EF4-FFF2-40B4-BE49-F238E27FC236}">
                <a16:creationId xmlns:a16="http://schemas.microsoft.com/office/drawing/2014/main" id="{EA6507DC-DB2A-451B-A69B-FD9A64A9334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3539198"/>
            <a:ext cx="436434" cy="436434"/>
          </a:xfrm>
          <a:prstGeom prst="rect">
            <a:avLst/>
          </a:prstGeom>
        </p:spPr>
      </p:pic>
      <p:pic>
        <p:nvPicPr>
          <p:cNvPr id="4" name="Picture 3">
            <a:extLst>
              <a:ext uri="{FF2B5EF4-FFF2-40B4-BE49-F238E27FC236}">
                <a16:creationId xmlns:a16="http://schemas.microsoft.com/office/drawing/2014/main" id="{09AEF2A8-C0A6-939F-AB5B-4DE9B72319F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3552990"/>
            <a:ext cx="436434" cy="436434"/>
          </a:xfrm>
          <a:prstGeom prst="rect">
            <a:avLst/>
          </a:prstGeom>
        </p:spPr>
      </p:pic>
      <p:pic>
        <p:nvPicPr>
          <p:cNvPr id="6" name="Picture 5">
            <a:extLst>
              <a:ext uri="{FF2B5EF4-FFF2-40B4-BE49-F238E27FC236}">
                <a16:creationId xmlns:a16="http://schemas.microsoft.com/office/drawing/2014/main" id="{AE0AEEA4-20FE-1CB1-7D5C-399975E90E92}"/>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3552990"/>
            <a:ext cx="436434" cy="436434"/>
          </a:xfrm>
          <a:prstGeom prst="rect">
            <a:avLst/>
          </a:prstGeom>
        </p:spPr>
      </p:pic>
      <p:pic>
        <p:nvPicPr>
          <p:cNvPr id="7" name="Picture 6">
            <a:extLst>
              <a:ext uri="{FF2B5EF4-FFF2-40B4-BE49-F238E27FC236}">
                <a16:creationId xmlns:a16="http://schemas.microsoft.com/office/drawing/2014/main" id="{72186A7A-29E4-9371-83E8-00336FB1F68B}"/>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0893" y="3539198"/>
            <a:ext cx="436434" cy="436434"/>
          </a:xfrm>
          <a:prstGeom prst="rect">
            <a:avLst/>
          </a:prstGeom>
        </p:spPr>
      </p:pic>
      <p:pic>
        <p:nvPicPr>
          <p:cNvPr id="8" name="Picture 7">
            <a:extLst>
              <a:ext uri="{FF2B5EF4-FFF2-40B4-BE49-F238E27FC236}">
                <a16:creationId xmlns:a16="http://schemas.microsoft.com/office/drawing/2014/main" id="{A554B02F-76F8-53B5-68A6-EBBC3014180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959762" y="3552990"/>
            <a:ext cx="436434" cy="436434"/>
          </a:xfrm>
          <a:prstGeom prst="rect">
            <a:avLst/>
          </a:prstGeom>
        </p:spPr>
      </p:pic>
      <p:pic>
        <p:nvPicPr>
          <p:cNvPr id="9" name="Picture 8">
            <a:extLst>
              <a:ext uri="{FF2B5EF4-FFF2-40B4-BE49-F238E27FC236}">
                <a16:creationId xmlns:a16="http://schemas.microsoft.com/office/drawing/2014/main" id="{213EF53A-0AFA-489D-FA33-F595B51AAA6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608630" y="3534642"/>
            <a:ext cx="436434" cy="436434"/>
          </a:xfrm>
          <a:prstGeom prst="rect">
            <a:avLst/>
          </a:prstGeom>
        </p:spPr>
      </p:pic>
      <p:pic>
        <p:nvPicPr>
          <p:cNvPr id="10" name="Picture 9">
            <a:extLst>
              <a:ext uri="{FF2B5EF4-FFF2-40B4-BE49-F238E27FC236}">
                <a16:creationId xmlns:a16="http://schemas.microsoft.com/office/drawing/2014/main" id="{B9228C23-986C-8410-FA4A-FD7CB35301A4}"/>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257498" y="3529837"/>
            <a:ext cx="436434" cy="436434"/>
          </a:xfrm>
          <a:prstGeom prst="rect">
            <a:avLst/>
          </a:prstGeom>
        </p:spPr>
      </p:pic>
      <p:pic>
        <p:nvPicPr>
          <p:cNvPr id="11" name="Picture 10">
            <a:extLst>
              <a:ext uri="{FF2B5EF4-FFF2-40B4-BE49-F238E27FC236}">
                <a16:creationId xmlns:a16="http://schemas.microsoft.com/office/drawing/2014/main" id="{4F2C1221-ABA6-F7DA-2678-6D7BB9C7595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3552990"/>
            <a:ext cx="436434" cy="436434"/>
          </a:xfrm>
          <a:prstGeom prst="rect">
            <a:avLst/>
          </a:prstGeom>
        </p:spPr>
      </p:pic>
      <p:pic>
        <p:nvPicPr>
          <p:cNvPr id="12" name="Picture 11">
            <a:extLst>
              <a:ext uri="{FF2B5EF4-FFF2-40B4-BE49-F238E27FC236}">
                <a16:creationId xmlns:a16="http://schemas.microsoft.com/office/drawing/2014/main" id="{296BC73C-13F1-7A0D-A0DD-85433CC316D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3552990"/>
            <a:ext cx="436434" cy="436434"/>
          </a:xfrm>
          <a:prstGeom prst="rect">
            <a:avLst/>
          </a:prstGeom>
        </p:spPr>
      </p:pic>
      <p:pic>
        <p:nvPicPr>
          <p:cNvPr id="13" name="Picture 12">
            <a:extLst>
              <a:ext uri="{FF2B5EF4-FFF2-40B4-BE49-F238E27FC236}">
                <a16:creationId xmlns:a16="http://schemas.microsoft.com/office/drawing/2014/main" id="{46A7CECB-2317-DA71-8A4B-844C4FE3F866}"/>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4278170"/>
            <a:ext cx="436434" cy="436434"/>
          </a:xfrm>
          <a:prstGeom prst="rect">
            <a:avLst/>
          </a:prstGeom>
        </p:spPr>
      </p:pic>
      <p:pic>
        <p:nvPicPr>
          <p:cNvPr id="14" name="Picture 13">
            <a:extLst>
              <a:ext uri="{FF2B5EF4-FFF2-40B4-BE49-F238E27FC236}">
                <a16:creationId xmlns:a16="http://schemas.microsoft.com/office/drawing/2014/main" id="{6E49DDF2-A231-6951-76F9-6465C8033C1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4282726"/>
            <a:ext cx="436434" cy="436434"/>
          </a:xfrm>
          <a:prstGeom prst="rect">
            <a:avLst/>
          </a:prstGeom>
        </p:spPr>
      </p:pic>
      <p:pic>
        <p:nvPicPr>
          <p:cNvPr id="15" name="Picture 14">
            <a:extLst>
              <a:ext uri="{FF2B5EF4-FFF2-40B4-BE49-F238E27FC236}">
                <a16:creationId xmlns:a16="http://schemas.microsoft.com/office/drawing/2014/main" id="{58AD2304-F208-2A41-F518-7643123987D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4296518"/>
            <a:ext cx="436434" cy="436434"/>
          </a:xfrm>
          <a:prstGeom prst="rect">
            <a:avLst/>
          </a:prstGeom>
        </p:spPr>
      </p:pic>
      <p:pic>
        <p:nvPicPr>
          <p:cNvPr id="16" name="Picture 15">
            <a:extLst>
              <a:ext uri="{FF2B5EF4-FFF2-40B4-BE49-F238E27FC236}">
                <a16:creationId xmlns:a16="http://schemas.microsoft.com/office/drawing/2014/main" id="{5B4960A8-DF73-4C29-2866-C19332493F73}"/>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4296518"/>
            <a:ext cx="436434" cy="436434"/>
          </a:xfrm>
          <a:prstGeom prst="rect">
            <a:avLst/>
          </a:prstGeom>
        </p:spPr>
      </p:pic>
      <p:pic>
        <p:nvPicPr>
          <p:cNvPr id="17" name="Picture 16">
            <a:extLst>
              <a:ext uri="{FF2B5EF4-FFF2-40B4-BE49-F238E27FC236}">
                <a16:creationId xmlns:a16="http://schemas.microsoft.com/office/drawing/2014/main" id="{5BE548FF-80A1-7C0D-BF94-7B85E3CD722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0893" y="4282726"/>
            <a:ext cx="436434" cy="436434"/>
          </a:xfrm>
          <a:prstGeom prst="rect">
            <a:avLst/>
          </a:prstGeom>
        </p:spPr>
      </p:pic>
      <p:pic>
        <p:nvPicPr>
          <p:cNvPr id="18" name="Picture 17">
            <a:extLst>
              <a:ext uri="{FF2B5EF4-FFF2-40B4-BE49-F238E27FC236}">
                <a16:creationId xmlns:a16="http://schemas.microsoft.com/office/drawing/2014/main" id="{B3DE3A3E-BEBD-CFE3-3336-59EA4C848D7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959762" y="4296518"/>
            <a:ext cx="436434" cy="436434"/>
          </a:xfrm>
          <a:prstGeom prst="rect">
            <a:avLst/>
          </a:prstGeom>
        </p:spPr>
      </p:pic>
      <p:pic>
        <p:nvPicPr>
          <p:cNvPr id="19" name="Picture 18">
            <a:extLst>
              <a:ext uri="{FF2B5EF4-FFF2-40B4-BE49-F238E27FC236}">
                <a16:creationId xmlns:a16="http://schemas.microsoft.com/office/drawing/2014/main" id="{D3B63B20-7397-B0AF-D0B4-975E95BA456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608630" y="4278170"/>
            <a:ext cx="436434" cy="436434"/>
          </a:xfrm>
          <a:prstGeom prst="rect">
            <a:avLst/>
          </a:prstGeom>
        </p:spPr>
      </p:pic>
      <p:pic>
        <p:nvPicPr>
          <p:cNvPr id="20" name="Picture 19">
            <a:extLst>
              <a:ext uri="{FF2B5EF4-FFF2-40B4-BE49-F238E27FC236}">
                <a16:creationId xmlns:a16="http://schemas.microsoft.com/office/drawing/2014/main" id="{F168894C-DD77-8083-336E-62D9B5E98FF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257498" y="4273365"/>
            <a:ext cx="436434" cy="436434"/>
          </a:xfrm>
          <a:prstGeom prst="rect">
            <a:avLst/>
          </a:prstGeom>
        </p:spPr>
      </p:pic>
      <p:pic>
        <p:nvPicPr>
          <p:cNvPr id="21" name="Picture 20">
            <a:extLst>
              <a:ext uri="{FF2B5EF4-FFF2-40B4-BE49-F238E27FC236}">
                <a16:creationId xmlns:a16="http://schemas.microsoft.com/office/drawing/2014/main" id="{20735873-9EAE-AA37-88FC-AF76D365725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4296518"/>
            <a:ext cx="436434" cy="436434"/>
          </a:xfrm>
          <a:prstGeom prst="rect">
            <a:avLst/>
          </a:prstGeom>
        </p:spPr>
      </p:pic>
      <p:pic>
        <p:nvPicPr>
          <p:cNvPr id="25" name="Picture 24" descr="A cartoon of people sitting at a table with a computer and a monitor&#10;&#10;Description automatically generated">
            <a:extLst>
              <a:ext uri="{FF2B5EF4-FFF2-40B4-BE49-F238E27FC236}">
                <a16:creationId xmlns:a16="http://schemas.microsoft.com/office/drawing/2014/main" id="{E2CE4A5B-BC64-F943-F165-7E0CCFAB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3857" y="616096"/>
            <a:ext cx="1032186" cy="631254"/>
          </a:xfrm>
          <a:prstGeom prst="rect">
            <a:avLst/>
          </a:prstGeom>
        </p:spPr>
      </p:pic>
      <p:pic>
        <p:nvPicPr>
          <p:cNvPr id="26" name="Picture 39">
            <a:extLst>
              <a:ext uri="{FF2B5EF4-FFF2-40B4-BE49-F238E27FC236}">
                <a16:creationId xmlns:a16="http://schemas.microsoft.com/office/drawing/2014/main" id="{CBC28D1A-E79D-4A0C-CDE2-2BAFE4811C6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91671" y="671084"/>
            <a:ext cx="212902" cy="34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33">
            <a:extLst>
              <a:ext uri="{FF2B5EF4-FFF2-40B4-BE49-F238E27FC236}">
                <a16:creationId xmlns:a16="http://schemas.microsoft.com/office/drawing/2014/main" id="{FD5FA565-B396-ADCC-9E3C-578638D2B930}"/>
              </a:ext>
            </a:extLst>
          </p:cNvPr>
          <p:cNvSpPr txBox="1"/>
          <p:nvPr/>
        </p:nvSpPr>
        <p:spPr>
          <a:xfrm>
            <a:off x="4350814" y="1022575"/>
            <a:ext cx="665017" cy="584775"/>
          </a:xfrm>
          <a:prstGeom prst="rect">
            <a:avLst/>
          </a:prstGeom>
          <a:noFill/>
        </p:spPr>
        <p:txBody>
          <a:bodyPr wrap="square" rtlCol="0">
            <a:spAutoFit/>
          </a:bodyPr>
          <a:lstStyle/>
          <a:p>
            <a:pPr algn="ctr"/>
            <a:r>
              <a:rPr lang="en-GB" sz="1600">
                <a:latin typeface="Aptos Display" panose="020B0004020202020204" pitchFamily="34" charset="0"/>
              </a:rPr>
              <a:t>First dose</a:t>
            </a:r>
          </a:p>
        </p:txBody>
      </p:sp>
      <p:sp>
        <p:nvSpPr>
          <p:cNvPr id="35" name="TextBox 34">
            <a:extLst>
              <a:ext uri="{FF2B5EF4-FFF2-40B4-BE49-F238E27FC236}">
                <a16:creationId xmlns:a16="http://schemas.microsoft.com/office/drawing/2014/main" id="{84EBFB15-A151-C902-578C-2A0B35299EE4}"/>
              </a:ext>
            </a:extLst>
          </p:cNvPr>
          <p:cNvSpPr txBox="1"/>
          <p:nvPr/>
        </p:nvSpPr>
        <p:spPr>
          <a:xfrm>
            <a:off x="8049243" y="1030167"/>
            <a:ext cx="665017" cy="584775"/>
          </a:xfrm>
          <a:prstGeom prst="rect">
            <a:avLst/>
          </a:prstGeom>
          <a:noFill/>
        </p:spPr>
        <p:txBody>
          <a:bodyPr wrap="square" rtlCol="0">
            <a:spAutoFit/>
          </a:bodyPr>
          <a:lstStyle/>
          <a:p>
            <a:pPr algn="ctr"/>
            <a:r>
              <a:rPr lang="en-GB" sz="1600">
                <a:latin typeface="Aptos Display" panose="020B0004020202020204" pitchFamily="34" charset="0"/>
              </a:rPr>
              <a:t>Last dose</a:t>
            </a:r>
          </a:p>
        </p:txBody>
      </p:sp>
      <p:sp>
        <p:nvSpPr>
          <p:cNvPr id="36" name="TextBox 35">
            <a:extLst>
              <a:ext uri="{FF2B5EF4-FFF2-40B4-BE49-F238E27FC236}">
                <a16:creationId xmlns:a16="http://schemas.microsoft.com/office/drawing/2014/main" id="{AEF445AA-B163-7549-1B07-EC4D41549884}"/>
              </a:ext>
            </a:extLst>
          </p:cNvPr>
          <p:cNvSpPr txBox="1"/>
          <p:nvPr/>
        </p:nvSpPr>
        <p:spPr>
          <a:xfrm>
            <a:off x="10108944" y="1037671"/>
            <a:ext cx="1219199" cy="584775"/>
          </a:xfrm>
          <a:prstGeom prst="rect">
            <a:avLst/>
          </a:prstGeom>
          <a:noFill/>
        </p:spPr>
        <p:txBody>
          <a:bodyPr wrap="square" rtlCol="0">
            <a:spAutoFit/>
          </a:bodyPr>
          <a:lstStyle/>
          <a:p>
            <a:pPr algn="ctr"/>
            <a:r>
              <a:rPr lang="en-GB" sz="1600">
                <a:latin typeface="Aptos Display" panose="020B0004020202020204" pitchFamily="34" charset="0"/>
              </a:rPr>
              <a:t>End of prescribing</a:t>
            </a:r>
          </a:p>
        </p:txBody>
      </p:sp>
      <p:sp>
        <p:nvSpPr>
          <p:cNvPr id="45" name="TextBox 44">
            <a:extLst>
              <a:ext uri="{FF2B5EF4-FFF2-40B4-BE49-F238E27FC236}">
                <a16:creationId xmlns:a16="http://schemas.microsoft.com/office/drawing/2014/main" id="{F69594A4-F9D4-BA91-EB82-5BDCF8A9BBD4}"/>
              </a:ext>
            </a:extLst>
          </p:cNvPr>
          <p:cNvSpPr txBox="1"/>
          <p:nvPr/>
        </p:nvSpPr>
        <p:spPr>
          <a:xfrm>
            <a:off x="699455" y="1279695"/>
            <a:ext cx="1394686" cy="338554"/>
          </a:xfrm>
          <a:prstGeom prst="rect">
            <a:avLst/>
          </a:prstGeom>
          <a:noFill/>
        </p:spPr>
        <p:txBody>
          <a:bodyPr wrap="square" rtlCol="0">
            <a:spAutoFit/>
          </a:bodyPr>
          <a:lstStyle/>
          <a:p>
            <a:pPr algn="ctr"/>
            <a:r>
              <a:rPr lang="en-GB" sz="1600">
                <a:latin typeface="Aptos Display" panose="020B0004020202020204" pitchFamily="34" charset="0"/>
              </a:rPr>
              <a:t>Consultation</a:t>
            </a:r>
            <a:endParaRPr lang="en-GB">
              <a:latin typeface="Aptos Display" panose="020B0004020202020204" pitchFamily="34" charset="0"/>
            </a:endParaRPr>
          </a:p>
        </p:txBody>
      </p:sp>
      <p:sp>
        <p:nvSpPr>
          <p:cNvPr id="46" name="TextBox 45">
            <a:extLst>
              <a:ext uri="{FF2B5EF4-FFF2-40B4-BE49-F238E27FC236}">
                <a16:creationId xmlns:a16="http://schemas.microsoft.com/office/drawing/2014/main" id="{28734F0F-3CC5-0437-09D7-A458C0724ED1}"/>
              </a:ext>
            </a:extLst>
          </p:cNvPr>
          <p:cNvSpPr txBox="1"/>
          <p:nvPr/>
        </p:nvSpPr>
        <p:spPr>
          <a:xfrm>
            <a:off x="2700779" y="1033972"/>
            <a:ext cx="1394686" cy="584775"/>
          </a:xfrm>
          <a:prstGeom prst="rect">
            <a:avLst/>
          </a:prstGeom>
          <a:noFill/>
        </p:spPr>
        <p:txBody>
          <a:bodyPr wrap="square" rtlCol="0">
            <a:spAutoFit/>
          </a:bodyPr>
          <a:lstStyle/>
          <a:p>
            <a:pPr algn="ctr"/>
            <a:r>
              <a:rPr lang="en-GB" sz="1600">
                <a:latin typeface="Aptos Display" panose="020B0004020202020204" pitchFamily="34" charset="0"/>
              </a:rPr>
              <a:t>First prescription</a:t>
            </a:r>
          </a:p>
        </p:txBody>
      </p:sp>
      <p:cxnSp>
        <p:nvCxnSpPr>
          <p:cNvPr id="48" name="Straight Arrow Connector 47">
            <a:extLst>
              <a:ext uri="{FF2B5EF4-FFF2-40B4-BE49-F238E27FC236}">
                <a16:creationId xmlns:a16="http://schemas.microsoft.com/office/drawing/2014/main" id="{AC9ED51F-D5F5-7263-A27E-564D72A677F3}"/>
              </a:ext>
            </a:extLst>
          </p:cNvPr>
          <p:cNvCxnSpPr>
            <a:cxnSpLocks/>
          </p:cNvCxnSpPr>
          <p:nvPr/>
        </p:nvCxnSpPr>
        <p:spPr>
          <a:xfrm>
            <a:off x="699455" y="1678325"/>
            <a:ext cx="1045603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64734B0-415E-44DA-975F-84C3580628AB}"/>
              </a:ext>
            </a:extLst>
          </p:cNvPr>
          <p:cNvSpPr txBox="1"/>
          <p:nvPr/>
        </p:nvSpPr>
        <p:spPr>
          <a:xfrm>
            <a:off x="336955" y="1752620"/>
            <a:ext cx="1394686" cy="369332"/>
          </a:xfrm>
          <a:prstGeom prst="rect">
            <a:avLst/>
          </a:prstGeom>
          <a:noFill/>
        </p:spPr>
        <p:txBody>
          <a:bodyPr wrap="square" rtlCol="0">
            <a:spAutoFit/>
          </a:bodyPr>
          <a:lstStyle/>
          <a:p>
            <a:pPr algn="ctr"/>
            <a:r>
              <a:rPr lang="en-GB">
                <a:latin typeface="Aptos Display" panose="020B0004020202020204" pitchFamily="34" charset="0"/>
              </a:rPr>
              <a:t>TIME</a:t>
            </a:r>
          </a:p>
        </p:txBody>
      </p:sp>
      <p:cxnSp>
        <p:nvCxnSpPr>
          <p:cNvPr id="65" name="Straight Connector 64">
            <a:extLst>
              <a:ext uri="{FF2B5EF4-FFF2-40B4-BE49-F238E27FC236}">
                <a16:creationId xmlns:a16="http://schemas.microsoft.com/office/drawing/2014/main" id="{8C5ADDD1-DF27-6019-BB83-B0815B8BFA7A}"/>
              </a:ext>
            </a:extLst>
          </p:cNvPr>
          <p:cNvCxnSpPr/>
          <p:nvPr/>
        </p:nvCxnSpPr>
        <p:spPr>
          <a:xfrm flipV="1">
            <a:off x="4715474" y="1693262"/>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174B6D94-6DB0-FC45-42FA-C75AC4CE0C26}"/>
              </a:ext>
            </a:extLst>
          </p:cNvPr>
          <p:cNvCxnSpPr/>
          <p:nvPr/>
        </p:nvCxnSpPr>
        <p:spPr>
          <a:xfrm flipV="1">
            <a:off x="8396651"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B7A828B-DFB3-9FAB-0743-B40902570F58}"/>
              </a:ext>
            </a:extLst>
          </p:cNvPr>
          <p:cNvCxnSpPr/>
          <p:nvPr/>
        </p:nvCxnSpPr>
        <p:spPr>
          <a:xfrm flipV="1">
            <a:off x="11155487"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pic>
        <p:nvPicPr>
          <p:cNvPr id="68" name="Picture 67">
            <a:extLst>
              <a:ext uri="{FF2B5EF4-FFF2-40B4-BE49-F238E27FC236}">
                <a16:creationId xmlns:a16="http://schemas.microsoft.com/office/drawing/2014/main" id="{B54FF72C-DE6D-0F91-BC69-8D6FC87B2D5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98214" y="4296518"/>
            <a:ext cx="436434" cy="436434"/>
          </a:xfrm>
          <a:prstGeom prst="rect">
            <a:avLst/>
          </a:prstGeom>
        </p:spPr>
      </p:pic>
    </p:spTree>
    <p:extLst>
      <p:ext uri="{BB962C8B-B14F-4D97-AF65-F5344CB8AC3E}">
        <p14:creationId xmlns:p14="http://schemas.microsoft.com/office/powerpoint/2010/main" val="2202862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D079082-C368-A93F-1D10-8A3C9F484BF3}"/>
              </a:ext>
            </a:extLst>
          </p:cNvPr>
          <p:cNvSpPr/>
          <p:nvPr/>
        </p:nvSpPr>
        <p:spPr>
          <a:xfrm>
            <a:off x="8396253" y="3080211"/>
            <a:ext cx="2759236" cy="2133583"/>
          </a:xfrm>
          <a:prstGeom prst="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D76B32B9-0D15-1537-0CC5-54839E1CBE27}"/>
              </a:ext>
            </a:extLst>
          </p:cNvPr>
          <p:cNvSpPr/>
          <p:nvPr/>
        </p:nvSpPr>
        <p:spPr>
          <a:xfrm>
            <a:off x="4715417" y="3080212"/>
            <a:ext cx="3680779" cy="2133583"/>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C8FD2B59-C5A7-4B7A-2916-1B857680CDA7}"/>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3534642"/>
            <a:ext cx="436434" cy="436434"/>
          </a:xfrm>
          <a:prstGeom prst="rect">
            <a:avLst/>
          </a:prstGeom>
        </p:spPr>
      </p:pic>
      <p:pic>
        <p:nvPicPr>
          <p:cNvPr id="2" name="Picture 1">
            <a:extLst>
              <a:ext uri="{FF2B5EF4-FFF2-40B4-BE49-F238E27FC236}">
                <a16:creationId xmlns:a16="http://schemas.microsoft.com/office/drawing/2014/main" id="{EA6507DC-DB2A-451B-A69B-FD9A64A9334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3539198"/>
            <a:ext cx="436434" cy="436434"/>
          </a:xfrm>
          <a:prstGeom prst="rect">
            <a:avLst/>
          </a:prstGeom>
        </p:spPr>
      </p:pic>
      <p:pic>
        <p:nvPicPr>
          <p:cNvPr id="4" name="Picture 3">
            <a:extLst>
              <a:ext uri="{FF2B5EF4-FFF2-40B4-BE49-F238E27FC236}">
                <a16:creationId xmlns:a16="http://schemas.microsoft.com/office/drawing/2014/main" id="{09AEF2A8-C0A6-939F-AB5B-4DE9B72319F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3552990"/>
            <a:ext cx="436434" cy="436434"/>
          </a:xfrm>
          <a:prstGeom prst="rect">
            <a:avLst/>
          </a:prstGeom>
        </p:spPr>
      </p:pic>
      <p:pic>
        <p:nvPicPr>
          <p:cNvPr id="6" name="Picture 5">
            <a:extLst>
              <a:ext uri="{FF2B5EF4-FFF2-40B4-BE49-F238E27FC236}">
                <a16:creationId xmlns:a16="http://schemas.microsoft.com/office/drawing/2014/main" id="{AE0AEEA4-20FE-1CB1-7D5C-399975E90E92}"/>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3552990"/>
            <a:ext cx="436434" cy="436434"/>
          </a:xfrm>
          <a:prstGeom prst="rect">
            <a:avLst/>
          </a:prstGeom>
        </p:spPr>
      </p:pic>
      <p:pic>
        <p:nvPicPr>
          <p:cNvPr id="7" name="Picture 6">
            <a:extLst>
              <a:ext uri="{FF2B5EF4-FFF2-40B4-BE49-F238E27FC236}">
                <a16:creationId xmlns:a16="http://schemas.microsoft.com/office/drawing/2014/main" id="{72186A7A-29E4-9371-83E8-00336FB1F68B}"/>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0893" y="3539198"/>
            <a:ext cx="436434" cy="436434"/>
          </a:xfrm>
          <a:prstGeom prst="rect">
            <a:avLst/>
          </a:prstGeom>
        </p:spPr>
      </p:pic>
      <p:pic>
        <p:nvPicPr>
          <p:cNvPr id="8" name="Picture 7">
            <a:extLst>
              <a:ext uri="{FF2B5EF4-FFF2-40B4-BE49-F238E27FC236}">
                <a16:creationId xmlns:a16="http://schemas.microsoft.com/office/drawing/2014/main" id="{A554B02F-76F8-53B5-68A6-EBBC3014180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959762" y="3552990"/>
            <a:ext cx="436434" cy="436434"/>
          </a:xfrm>
          <a:prstGeom prst="rect">
            <a:avLst/>
          </a:prstGeom>
        </p:spPr>
      </p:pic>
      <p:pic>
        <p:nvPicPr>
          <p:cNvPr id="9" name="Picture 8">
            <a:extLst>
              <a:ext uri="{FF2B5EF4-FFF2-40B4-BE49-F238E27FC236}">
                <a16:creationId xmlns:a16="http://schemas.microsoft.com/office/drawing/2014/main" id="{213EF53A-0AFA-489D-FA33-F595B51AAA6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608630" y="3534642"/>
            <a:ext cx="436434" cy="436434"/>
          </a:xfrm>
          <a:prstGeom prst="rect">
            <a:avLst/>
          </a:prstGeom>
        </p:spPr>
      </p:pic>
      <p:pic>
        <p:nvPicPr>
          <p:cNvPr id="10" name="Picture 9">
            <a:extLst>
              <a:ext uri="{FF2B5EF4-FFF2-40B4-BE49-F238E27FC236}">
                <a16:creationId xmlns:a16="http://schemas.microsoft.com/office/drawing/2014/main" id="{B9228C23-986C-8410-FA4A-FD7CB35301A4}"/>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257498" y="3529837"/>
            <a:ext cx="436434" cy="436434"/>
          </a:xfrm>
          <a:prstGeom prst="rect">
            <a:avLst/>
          </a:prstGeom>
        </p:spPr>
      </p:pic>
      <p:pic>
        <p:nvPicPr>
          <p:cNvPr id="11" name="Picture 10">
            <a:extLst>
              <a:ext uri="{FF2B5EF4-FFF2-40B4-BE49-F238E27FC236}">
                <a16:creationId xmlns:a16="http://schemas.microsoft.com/office/drawing/2014/main" id="{4F2C1221-ABA6-F7DA-2678-6D7BB9C7595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3552990"/>
            <a:ext cx="436434" cy="436434"/>
          </a:xfrm>
          <a:prstGeom prst="rect">
            <a:avLst/>
          </a:prstGeom>
        </p:spPr>
      </p:pic>
      <p:pic>
        <p:nvPicPr>
          <p:cNvPr id="12" name="Picture 11">
            <a:extLst>
              <a:ext uri="{FF2B5EF4-FFF2-40B4-BE49-F238E27FC236}">
                <a16:creationId xmlns:a16="http://schemas.microsoft.com/office/drawing/2014/main" id="{296BC73C-13F1-7A0D-A0DD-85433CC316D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3552990"/>
            <a:ext cx="436434" cy="436434"/>
          </a:xfrm>
          <a:prstGeom prst="rect">
            <a:avLst/>
          </a:prstGeom>
        </p:spPr>
      </p:pic>
      <p:pic>
        <p:nvPicPr>
          <p:cNvPr id="13" name="Picture 12">
            <a:extLst>
              <a:ext uri="{FF2B5EF4-FFF2-40B4-BE49-F238E27FC236}">
                <a16:creationId xmlns:a16="http://schemas.microsoft.com/office/drawing/2014/main" id="{46A7CECB-2317-DA71-8A4B-844C4FE3F866}"/>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4278170"/>
            <a:ext cx="436434" cy="436434"/>
          </a:xfrm>
          <a:prstGeom prst="rect">
            <a:avLst/>
          </a:prstGeom>
        </p:spPr>
      </p:pic>
      <p:pic>
        <p:nvPicPr>
          <p:cNvPr id="14" name="Picture 13">
            <a:extLst>
              <a:ext uri="{FF2B5EF4-FFF2-40B4-BE49-F238E27FC236}">
                <a16:creationId xmlns:a16="http://schemas.microsoft.com/office/drawing/2014/main" id="{6E49DDF2-A231-6951-76F9-6465C8033C1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4282726"/>
            <a:ext cx="436434" cy="436434"/>
          </a:xfrm>
          <a:prstGeom prst="rect">
            <a:avLst/>
          </a:prstGeom>
        </p:spPr>
      </p:pic>
      <p:pic>
        <p:nvPicPr>
          <p:cNvPr id="15" name="Picture 14">
            <a:extLst>
              <a:ext uri="{FF2B5EF4-FFF2-40B4-BE49-F238E27FC236}">
                <a16:creationId xmlns:a16="http://schemas.microsoft.com/office/drawing/2014/main" id="{58AD2304-F208-2A41-F518-7643123987D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4296518"/>
            <a:ext cx="436434" cy="436434"/>
          </a:xfrm>
          <a:prstGeom prst="rect">
            <a:avLst/>
          </a:prstGeom>
        </p:spPr>
      </p:pic>
      <p:pic>
        <p:nvPicPr>
          <p:cNvPr id="16" name="Picture 15">
            <a:extLst>
              <a:ext uri="{FF2B5EF4-FFF2-40B4-BE49-F238E27FC236}">
                <a16:creationId xmlns:a16="http://schemas.microsoft.com/office/drawing/2014/main" id="{5B4960A8-DF73-4C29-2866-C19332493F73}"/>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4296518"/>
            <a:ext cx="436434" cy="436434"/>
          </a:xfrm>
          <a:prstGeom prst="rect">
            <a:avLst/>
          </a:prstGeom>
        </p:spPr>
      </p:pic>
      <p:pic>
        <p:nvPicPr>
          <p:cNvPr id="17" name="Picture 16">
            <a:extLst>
              <a:ext uri="{FF2B5EF4-FFF2-40B4-BE49-F238E27FC236}">
                <a16:creationId xmlns:a16="http://schemas.microsoft.com/office/drawing/2014/main" id="{5BE548FF-80A1-7C0D-BF94-7B85E3CD722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0893" y="4282726"/>
            <a:ext cx="436434" cy="436434"/>
          </a:xfrm>
          <a:prstGeom prst="rect">
            <a:avLst/>
          </a:prstGeom>
        </p:spPr>
      </p:pic>
      <p:pic>
        <p:nvPicPr>
          <p:cNvPr id="18" name="Picture 17">
            <a:extLst>
              <a:ext uri="{FF2B5EF4-FFF2-40B4-BE49-F238E27FC236}">
                <a16:creationId xmlns:a16="http://schemas.microsoft.com/office/drawing/2014/main" id="{B3DE3A3E-BEBD-CFE3-3336-59EA4C848D7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959762" y="4296518"/>
            <a:ext cx="436434" cy="436434"/>
          </a:xfrm>
          <a:prstGeom prst="rect">
            <a:avLst/>
          </a:prstGeom>
        </p:spPr>
      </p:pic>
      <p:pic>
        <p:nvPicPr>
          <p:cNvPr id="19" name="Picture 18">
            <a:extLst>
              <a:ext uri="{FF2B5EF4-FFF2-40B4-BE49-F238E27FC236}">
                <a16:creationId xmlns:a16="http://schemas.microsoft.com/office/drawing/2014/main" id="{D3B63B20-7397-B0AF-D0B4-975E95BA456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608630" y="4278170"/>
            <a:ext cx="436434" cy="436434"/>
          </a:xfrm>
          <a:prstGeom prst="rect">
            <a:avLst/>
          </a:prstGeom>
        </p:spPr>
      </p:pic>
      <p:pic>
        <p:nvPicPr>
          <p:cNvPr id="20" name="Picture 19">
            <a:extLst>
              <a:ext uri="{FF2B5EF4-FFF2-40B4-BE49-F238E27FC236}">
                <a16:creationId xmlns:a16="http://schemas.microsoft.com/office/drawing/2014/main" id="{F168894C-DD77-8083-336E-62D9B5E98FF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257498" y="4273365"/>
            <a:ext cx="436434" cy="436434"/>
          </a:xfrm>
          <a:prstGeom prst="rect">
            <a:avLst/>
          </a:prstGeom>
        </p:spPr>
      </p:pic>
      <p:pic>
        <p:nvPicPr>
          <p:cNvPr id="21" name="Picture 20">
            <a:extLst>
              <a:ext uri="{FF2B5EF4-FFF2-40B4-BE49-F238E27FC236}">
                <a16:creationId xmlns:a16="http://schemas.microsoft.com/office/drawing/2014/main" id="{20735873-9EAE-AA37-88FC-AF76D365725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4296518"/>
            <a:ext cx="436434" cy="436434"/>
          </a:xfrm>
          <a:prstGeom prst="rect">
            <a:avLst/>
          </a:prstGeom>
        </p:spPr>
      </p:pic>
      <p:pic>
        <p:nvPicPr>
          <p:cNvPr id="22" name="Picture 21">
            <a:extLst>
              <a:ext uri="{FF2B5EF4-FFF2-40B4-BE49-F238E27FC236}">
                <a16:creationId xmlns:a16="http://schemas.microsoft.com/office/drawing/2014/main" id="{A0045BDA-D385-821D-5490-2747A9B9320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4296518"/>
            <a:ext cx="436434" cy="436434"/>
          </a:xfrm>
          <a:prstGeom prst="rect">
            <a:avLst/>
          </a:prstGeom>
        </p:spPr>
      </p:pic>
      <p:pic>
        <p:nvPicPr>
          <p:cNvPr id="25" name="Picture 24" descr="A cartoon of people sitting at a table with a computer and a monitor&#10;&#10;Description automatically generated">
            <a:extLst>
              <a:ext uri="{FF2B5EF4-FFF2-40B4-BE49-F238E27FC236}">
                <a16:creationId xmlns:a16="http://schemas.microsoft.com/office/drawing/2014/main" id="{E2CE4A5B-BC64-F943-F165-7E0CCFAB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278" y="634844"/>
            <a:ext cx="956188" cy="584775"/>
          </a:xfrm>
          <a:prstGeom prst="rect">
            <a:avLst/>
          </a:prstGeom>
        </p:spPr>
      </p:pic>
      <p:pic>
        <p:nvPicPr>
          <p:cNvPr id="26" name="Picture 39">
            <a:extLst>
              <a:ext uri="{FF2B5EF4-FFF2-40B4-BE49-F238E27FC236}">
                <a16:creationId xmlns:a16="http://schemas.microsoft.com/office/drawing/2014/main" id="{CBC28D1A-E79D-4A0C-CDE2-2BAFE4811C6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46899" y="634844"/>
            <a:ext cx="207761" cy="33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8" name="Straight Arrow Connector 27">
            <a:extLst>
              <a:ext uri="{FF2B5EF4-FFF2-40B4-BE49-F238E27FC236}">
                <a16:creationId xmlns:a16="http://schemas.microsoft.com/office/drawing/2014/main" id="{44189459-71CE-E3E5-0C75-180896219D0A}"/>
              </a:ext>
            </a:extLst>
          </p:cNvPr>
          <p:cNvCxnSpPr>
            <a:cxnSpLocks/>
          </p:cNvCxnSpPr>
          <p:nvPr/>
        </p:nvCxnSpPr>
        <p:spPr>
          <a:xfrm flipH="1" flipV="1">
            <a:off x="4715416" y="5225268"/>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D5FA565-B396-ADCC-9E3C-578638D2B930}"/>
              </a:ext>
            </a:extLst>
          </p:cNvPr>
          <p:cNvSpPr txBox="1"/>
          <p:nvPr/>
        </p:nvSpPr>
        <p:spPr>
          <a:xfrm>
            <a:off x="4350814" y="1022575"/>
            <a:ext cx="665017" cy="584775"/>
          </a:xfrm>
          <a:prstGeom prst="rect">
            <a:avLst/>
          </a:prstGeom>
          <a:noFill/>
        </p:spPr>
        <p:txBody>
          <a:bodyPr wrap="square" rtlCol="0">
            <a:spAutoFit/>
          </a:bodyPr>
          <a:lstStyle/>
          <a:p>
            <a:pPr algn="ctr"/>
            <a:r>
              <a:rPr lang="en-GB" sz="1600">
                <a:latin typeface="Aptos Display" panose="020B0004020202020204" pitchFamily="34" charset="0"/>
              </a:rPr>
              <a:t>First dose</a:t>
            </a:r>
          </a:p>
        </p:txBody>
      </p:sp>
      <p:sp>
        <p:nvSpPr>
          <p:cNvPr id="35" name="TextBox 34">
            <a:extLst>
              <a:ext uri="{FF2B5EF4-FFF2-40B4-BE49-F238E27FC236}">
                <a16:creationId xmlns:a16="http://schemas.microsoft.com/office/drawing/2014/main" id="{84EBFB15-A151-C902-578C-2A0B35299EE4}"/>
              </a:ext>
            </a:extLst>
          </p:cNvPr>
          <p:cNvSpPr txBox="1"/>
          <p:nvPr/>
        </p:nvSpPr>
        <p:spPr>
          <a:xfrm>
            <a:off x="8049243" y="1030167"/>
            <a:ext cx="665017" cy="584775"/>
          </a:xfrm>
          <a:prstGeom prst="rect">
            <a:avLst/>
          </a:prstGeom>
          <a:noFill/>
        </p:spPr>
        <p:txBody>
          <a:bodyPr wrap="square" rtlCol="0">
            <a:spAutoFit/>
          </a:bodyPr>
          <a:lstStyle/>
          <a:p>
            <a:pPr algn="ctr"/>
            <a:r>
              <a:rPr lang="en-GB" sz="1600">
                <a:latin typeface="Aptos Display" panose="020B0004020202020204" pitchFamily="34" charset="0"/>
              </a:rPr>
              <a:t>Last dose</a:t>
            </a:r>
          </a:p>
        </p:txBody>
      </p:sp>
      <p:sp>
        <p:nvSpPr>
          <p:cNvPr id="36" name="TextBox 35">
            <a:extLst>
              <a:ext uri="{FF2B5EF4-FFF2-40B4-BE49-F238E27FC236}">
                <a16:creationId xmlns:a16="http://schemas.microsoft.com/office/drawing/2014/main" id="{AEF445AA-B163-7549-1B07-EC4D41549884}"/>
              </a:ext>
            </a:extLst>
          </p:cNvPr>
          <p:cNvSpPr txBox="1"/>
          <p:nvPr/>
        </p:nvSpPr>
        <p:spPr>
          <a:xfrm>
            <a:off x="10108944" y="1037671"/>
            <a:ext cx="1219199" cy="584775"/>
          </a:xfrm>
          <a:prstGeom prst="rect">
            <a:avLst/>
          </a:prstGeom>
          <a:noFill/>
        </p:spPr>
        <p:txBody>
          <a:bodyPr wrap="square" rtlCol="0">
            <a:spAutoFit/>
          </a:bodyPr>
          <a:lstStyle/>
          <a:p>
            <a:pPr algn="ctr"/>
            <a:r>
              <a:rPr lang="en-GB" sz="1600">
                <a:latin typeface="Aptos Display" panose="020B0004020202020204" pitchFamily="34" charset="0"/>
              </a:rPr>
              <a:t>End of prescribing</a:t>
            </a:r>
          </a:p>
        </p:txBody>
      </p:sp>
      <p:cxnSp>
        <p:nvCxnSpPr>
          <p:cNvPr id="38" name="Straight Arrow Connector 37">
            <a:extLst>
              <a:ext uri="{FF2B5EF4-FFF2-40B4-BE49-F238E27FC236}">
                <a16:creationId xmlns:a16="http://schemas.microsoft.com/office/drawing/2014/main" id="{2E821633-9CF2-04B0-559C-97192B41A582}"/>
              </a:ext>
            </a:extLst>
          </p:cNvPr>
          <p:cNvCxnSpPr>
            <a:cxnSpLocks/>
          </p:cNvCxnSpPr>
          <p:nvPr/>
        </p:nvCxnSpPr>
        <p:spPr>
          <a:xfrm>
            <a:off x="4715417" y="2816958"/>
            <a:ext cx="36807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F50DAAB-3957-F82B-EDDA-298EBCA37DC6}"/>
              </a:ext>
            </a:extLst>
          </p:cNvPr>
          <p:cNvCxnSpPr>
            <a:cxnSpLocks/>
          </p:cNvCxnSpPr>
          <p:nvPr/>
        </p:nvCxnSpPr>
        <p:spPr>
          <a:xfrm>
            <a:off x="8396196" y="2816958"/>
            <a:ext cx="275929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F698D35E-C40F-08F9-C0DB-92F14995FA08}"/>
              </a:ext>
            </a:extLst>
          </p:cNvPr>
          <p:cNvSpPr txBox="1"/>
          <p:nvPr/>
        </p:nvSpPr>
        <p:spPr>
          <a:xfrm>
            <a:off x="5889795" y="2443586"/>
            <a:ext cx="1332022"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Persistence</a:t>
            </a:r>
          </a:p>
        </p:txBody>
      </p:sp>
      <p:sp>
        <p:nvSpPr>
          <p:cNvPr id="44" name="TextBox 43">
            <a:extLst>
              <a:ext uri="{FF2B5EF4-FFF2-40B4-BE49-F238E27FC236}">
                <a16:creationId xmlns:a16="http://schemas.microsoft.com/office/drawing/2014/main" id="{809CF063-9598-5121-C6C6-0987EAC123A0}"/>
              </a:ext>
            </a:extLst>
          </p:cNvPr>
          <p:cNvSpPr txBox="1"/>
          <p:nvPr/>
        </p:nvSpPr>
        <p:spPr>
          <a:xfrm>
            <a:off x="8946978" y="2470458"/>
            <a:ext cx="1826473"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Non-persistence</a:t>
            </a:r>
          </a:p>
        </p:txBody>
      </p:sp>
      <p:sp>
        <p:nvSpPr>
          <p:cNvPr id="45" name="TextBox 44">
            <a:extLst>
              <a:ext uri="{FF2B5EF4-FFF2-40B4-BE49-F238E27FC236}">
                <a16:creationId xmlns:a16="http://schemas.microsoft.com/office/drawing/2014/main" id="{F69594A4-F9D4-BA91-EB82-5BDCF8A9BBD4}"/>
              </a:ext>
            </a:extLst>
          </p:cNvPr>
          <p:cNvSpPr txBox="1"/>
          <p:nvPr/>
        </p:nvSpPr>
        <p:spPr>
          <a:xfrm>
            <a:off x="699455" y="1279695"/>
            <a:ext cx="1394686" cy="338554"/>
          </a:xfrm>
          <a:prstGeom prst="rect">
            <a:avLst/>
          </a:prstGeom>
          <a:noFill/>
        </p:spPr>
        <p:txBody>
          <a:bodyPr wrap="square" rtlCol="0">
            <a:spAutoFit/>
          </a:bodyPr>
          <a:lstStyle/>
          <a:p>
            <a:pPr algn="ctr"/>
            <a:r>
              <a:rPr lang="en-GB" sz="1600">
                <a:latin typeface="Aptos Display" panose="020B0004020202020204" pitchFamily="34" charset="0"/>
              </a:rPr>
              <a:t>Consultation</a:t>
            </a:r>
            <a:endParaRPr lang="en-GB">
              <a:latin typeface="Aptos Display" panose="020B0004020202020204" pitchFamily="34" charset="0"/>
            </a:endParaRPr>
          </a:p>
        </p:txBody>
      </p:sp>
      <p:sp>
        <p:nvSpPr>
          <p:cNvPr id="46" name="TextBox 45">
            <a:extLst>
              <a:ext uri="{FF2B5EF4-FFF2-40B4-BE49-F238E27FC236}">
                <a16:creationId xmlns:a16="http://schemas.microsoft.com/office/drawing/2014/main" id="{28734F0F-3CC5-0437-09D7-A458C0724ED1}"/>
              </a:ext>
            </a:extLst>
          </p:cNvPr>
          <p:cNvSpPr txBox="1"/>
          <p:nvPr/>
        </p:nvSpPr>
        <p:spPr>
          <a:xfrm>
            <a:off x="2700779" y="1033972"/>
            <a:ext cx="1394686" cy="584775"/>
          </a:xfrm>
          <a:prstGeom prst="rect">
            <a:avLst/>
          </a:prstGeom>
          <a:noFill/>
        </p:spPr>
        <p:txBody>
          <a:bodyPr wrap="square" rtlCol="0">
            <a:spAutoFit/>
          </a:bodyPr>
          <a:lstStyle/>
          <a:p>
            <a:pPr algn="ctr"/>
            <a:r>
              <a:rPr lang="en-GB" sz="1600">
                <a:latin typeface="Aptos Display" panose="020B0004020202020204" pitchFamily="34" charset="0"/>
              </a:rPr>
              <a:t>First prescription</a:t>
            </a:r>
          </a:p>
        </p:txBody>
      </p:sp>
      <p:cxnSp>
        <p:nvCxnSpPr>
          <p:cNvPr id="48" name="Straight Arrow Connector 47">
            <a:extLst>
              <a:ext uri="{FF2B5EF4-FFF2-40B4-BE49-F238E27FC236}">
                <a16:creationId xmlns:a16="http://schemas.microsoft.com/office/drawing/2014/main" id="{AC9ED51F-D5F5-7263-A27E-564D72A677F3}"/>
              </a:ext>
            </a:extLst>
          </p:cNvPr>
          <p:cNvCxnSpPr>
            <a:cxnSpLocks/>
          </p:cNvCxnSpPr>
          <p:nvPr/>
        </p:nvCxnSpPr>
        <p:spPr>
          <a:xfrm>
            <a:off x="699455" y="1678325"/>
            <a:ext cx="1045603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64734B0-415E-44DA-975F-84C3580628AB}"/>
              </a:ext>
            </a:extLst>
          </p:cNvPr>
          <p:cNvSpPr txBox="1"/>
          <p:nvPr/>
        </p:nvSpPr>
        <p:spPr>
          <a:xfrm>
            <a:off x="336955" y="1752620"/>
            <a:ext cx="1394686" cy="369332"/>
          </a:xfrm>
          <a:prstGeom prst="rect">
            <a:avLst/>
          </a:prstGeom>
          <a:noFill/>
        </p:spPr>
        <p:txBody>
          <a:bodyPr wrap="square" rtlCol="0">
            <a:spAutoFit/>
          </a:bodyPr>
          <a:lstStyle/>
          <a:p>
            <a:pPr algn="ctr"/>
            <a:r>
              <a:rPr lang="en-GB">
                <a:latin typeface="Aptos Display" panose="020B0004020202020204" pitchFamily="34" charset="0"/>
              </a:rPr>
              <a:t>TIME</a:t>
            </a:r>
          </a:p>
        </p:txBody>
      </p:sp>
      <p:cxnSp>
        <p:nvCxnSpPr>
          <p:cNvPr id="58" name="Straight Arrow Connector 57">
            <a:extLst>
              <a:ext uri="{FF2B5EF4-FFF2-40B4-BE49-F238E27FC236}">
                <a16:creationId xmlns:a16="http://schemas.microsoft.com/office/drawing/2014/main" id="{15E800A7-B364-7F1F-6500-D8E4F3145BC3}"/>
              </a:ext>
            </a:extLst>
          </p:cNvPr>
          <p:cNvCxnSpPr>
            <a:cxnSpLocks/>
          </p:cNvCxnSpPr>
          <p:nvPr/>
        </p:nvCxnSpPr>
        <p:spPr>
          <a:xfrm flipH="1" flipV="1">
            <a:off x="8396195" y="5232143"/>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F38B1FEC-3847-EC18-33C1-157BA08752C1}"/>
              </a:ext>
            </a:extLst>
          </p:cNvPr>
          <p:cNvSpPr txBox="1"/>
          <p:nvPr/>
        </p:nvSpPr>
        <p:spPr>
          <a:xfrm>
            <a:off x="4018074" y="5938975"/>
            <a:ext cx="1394686"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Initiation</a:t>
            </a:r>
            <a:endParaRPr lang="en-GB">
              <a:solidFill>
                <a:srgbClr val="0070C0"/>
              </a:solidFill>
              <a:latin typeface="Aptos Display" panose="020B0004020202020204" pitchFamily="34" charset="0"/>
            </a:endParaRPr>
          </a:p>
        </p:txBody>
      </p:sp>
      <p:sp>
        <p:nvSpPr>
          <p:cNvPr id="61" name="TextBox 60">
            <a:extLst>
              <a:ext uri="{FF2B5EF4-FFF2-40B4-BE49-F238E27FC236}">
                <a16:creationId xmlns:a16="http://schemas.microsoft.com/office/drawing/2014/main" id="{25561963-9CC7-E1E7-78C6-3F44DBBFDEEE}"/>
              </a:ext>
            </a:extLst>
          </p:cNvPr>
          <p:cNvSpPr txBox="1"/>
          <p:nvPr/>
        </p:nvSpPr>
        <p:spPr>
          <a:xfrm>
            <a:off x="7669023" y="5921031"/>
            <a:ext cx="1573685"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Discontinuation</a:t>
            </a:r>
            <a:endParaRPr lang="en-GB">
              <a:solidFill>
                <a:srgbClr val="0070C0"/>
              </a:solidFill>
              <a:latin typeface="Aptos Display" panose="020B0004020202020204" pitchFamily="34" charset="0"/>
            </a:endParaRPr>
          </a:p>
        </p:txBody>
      </p:sp>
      <p:cxnSp>
        <p:nvCxnSpPr>
          <p:cNvPr id="62" name="Straight Arrow Connector 61">
            <a:extLst>
              <a:ext uri="{FF2B5EF4-FFF2-40B4-BE49-F238E27FC236}">
                <a16:creationId xmlns:a16="http://schemas.microsoft.com/office/drawing/2014/main" id="{D7F5472A-5F71-42C2-F570-D868C45FAB05}"/>
              </a:ext>
            </a:extLst>
          </p:cNvPr>
          <p:cNvCxnSpPr>
            <a:cxnSpLocks/>
          </p:cNvCxnSpPr>
          <p:nvPr/>
        </p:nvCxnSpPr>
        <p:spPr>
          <a:xfrm>
            <a:off x="4715474" y="5381897"/>
            <a:ext cx="36807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4CD4AF3A-F93B-22A4-202A-733CECBFACE3}"/>
              </a:ext>
            </a:extLst>
          </p:cNvPr>
          <p:cNvSpPr txBox="1"/>
          <p:nvPr/>
        </p:nvSpPr>
        <p:spPr>
          <a:xfrm>
            <a:off x="5886171" y="5380722"/>
            <a:ext cx="1573685"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Implementation</a:t>
            </a:r>
            <a:endParaRPr lang="en-GB">
              <a:solidFill>
                <a:srgbClr val="0070C0"/>
              </a:solidFill>
              <a:latin typeface="Aptos Display" panose="020B0004020202020204" pitchFamily="34" charset="0"/>
            </a:endParaRPr>
          </a:p>
        </p:txBody>
      </p:sp>
      <p:cxnSp>
        <p:nvCxnSpPr>
          <p:cNvPr id="65" name="Straight Connector 64">
            <a:extLst>
              <a:ext uri="{FF2B5EF4-FFF2-40B4-BE49-F238E27FC236}">
                <a16:creationId xmlns:a16="http://schemas.microsoft.com/office/drawing/2014/main" id="{8C5ADDD1-DF27-6019-BB83-B0815B8BFA7A}"/>
              </a:ext>
            </a:extLst>
          </p:cNvPr>
          <p:cNvCxnSpPr/>
          <p:nvPr/>
        </p:nvCxnSpPr>
        <p:spPr>
          <a:xfrm flipV="1">
            <a:off x="4715474" y="1693262"/>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174B6D94-6DB0-FC45-42FA-C75AC4CE0C26}"/>
              </a:ext>
            </a:extLst>
          </p:cNvPr>
          <p:cNvCxnSpPr/>
          <p:nvPr/>
        </p:nvCxnSpPr>
        <p:spPr>
          <a:xfrm flipV="1">
            <a:off x="8396651"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B7A828B-DFB3-9FAB-0743-B40902570F58}"/>
              </a:ext>
            </a:extLst>
          </p:cNvPr>
          <p:cNvCxnSpPr/>
          <p:nvPr/>
        </p:nvCxnSpPr>
        <p:spPr>
          <a:xfrm flipV="1">
            <a:off x="11155487"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11638CE-2BC2-0024-0761-C20C1AFAB2CA}"/>
              </a:ext>
            </a:extLst>
          </p:cNvPr>
          <p:cNvSpPr txBox="1"/>
          <p:nvPr/>
        </p:nvSpPr>
        <p:spPr>
          <a:xfrm>
            <a:off x="3332785" y="6524632"/>
            <a:ext cx="8672475" cy="215444"/>
          </a:xfrm>
          <a:prstGeom prst="rect">
            <a:avLst/>
          </a:prstGeom>
          <a:noFill/>
        </p:spPr>
        <p:txBody>
          <a:bodyPr wrap="square" rtlCol="0">
            <a:spAutoFit/>
          </a:bodyPr>
          <a:lstStyle/>
          <a:p>
            <a:r>
              <a:rPr lang="en-GB" sz="800" kern="0" dirty="0" err="1">
                <a:effectLst/>
                <a:latin typeface="Aptos" panose="020B0004020202020204" pitchFamily="34" charset="0"/>
                <a:ea typeface="Aptos" panose="020B0004020202020204" pitchFamily="34" charset="0"/>
                <a:cs typeface="Times New Roman" panose="02020603050405020304" pitchFamily="18" charset="0"/>
              </a:rPr>
              <a:t>Vrijens</a:t>
            </a:r>
            <a:r>
              <a:rPr lang="en-GB" sz="800" kern="0" dirty="0">
                <a:effectLst/>
                <a:latin typeface="Aptos" panose="020B0004020202020204" pitchFamily="34" charset="0"/>
                <a:ea typeface="Aptos" panose="020B0004020202020204" pitchFamily="34" charset="0"/>
                <a:cs typeface="Times New Roman" panose="02020603050405020304" pitchFamily="18" charset="0"/>
              </a:rPr>
              <a:t> B, De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Geest</a:t>
            </a:r>
            <a:r>
              <a:rPr lang="en-GB" sz="800" kern="0" dirty="0">
                <a:effectLst/>
                <a:latin typeface="Aptos" panose="020B0004020202020204" pitchFamily="34" charset="0"/>
                <a:ea typeface="Aptos" panose="020B0004020202020204" pitchFamily="34" charset="0"/>
                <a:cs typeface="Times New Roman" panose="02020603050405020304" pitchFamily="18" charset="0"/>
              </a:rPr>
              <a:t> S, Hughes DA,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Przemyslaw</a:t>
            </a:r>
            <a:r>
              <a:rPr lang="en-GB" sz="800" kern="0" dirty="0">
                <a:effectLst/>
                <a:latin typeface="Aptos" panose="020B0004020202020204" pitchFamily="34" charset="0"/>
                <a:ea typeface="Aptos" panose="020B0004020202020204" pitchFamily="34" charset="0"/>
                <a:cs typeface="Times New Roman" panose="02020603050405020304" pitchFamily="18" charset="0"/>
              </a:rPr>
              <a:t> K,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Demonceau</a:t>
            </a:r>
            <a:r>
              <a:rPr lang="en-GB" sz="800" kern="0" dirty="0">
                <a:effectLst/>
                <a:latin typeface="Aptos" panose="020B0004020202020204" pitchFamily="34" charset="0"/>
                <a:ea typeface="Aptos" panose="020B0004020202020204" pitchFamily="34" charset="0"/>
                <a:cs typeface="Times New Roman" panose="02020603050405020304" pitchFamily="18" charset="0"/>
              </a:rPr>
              <a:t> J,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Ruppar</a:t>
            </a:r>
            <a:r>
              <a:rPr lang="en-GB" sz="800" kern="0" dirty="0">
                <a:effectLst/>
                <a:latin typeface="Aptos" panose="020B0004020202020204" pitchFamily="34" charset="0"/>
                <a:ea typeface="Aptos" panose="020B0004020202020204" pitchFamily="34" charset="0"/>
                <a:cs typeface="Times New Roman" panose="02020603050405020304" pitchFamily="18" charset="0"/>
              </a:rPr>
              <a:t> T, et al. A new taxonomy for describing and defining adherence to medications. Br J Clin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Pharmacol</a:t>
            </a:r>
            <a:r>
              <a:rPr lang="en-GB" sz="800" kern="0" dirty="0">
                <a:effectLst/>
                <a:latin typeface="Aptos" panose="020B0004020202020204" pitchFamily="34" charset="0"/>
                <a:ea typeface="Aptos" panose="020B0004020202020204" pitchFamily="34" charset="0"/>
                <a:cs typeface="Times New Roman" panose="02020603050405020304" pitchFamily="18" charset="0"/>
              </a:rPr>
              <a:t>. 2012;73(5):691–705. </a:t>
            </a:r>
            <a:endParaRPr lang="en-GB" sz="800" dirty="0"/>
          </a:p>
        </p:txBody>
      </p:sp>
    </p:spTree>
    <p:extLst>
      <p:ext uri="{BB962C8B-B14F-4D97-AF65-F5344CB8AC3E}">
        <p14:creationId xmlns:p14="http://schemas.microsoft.com/office/powerpoint/2010/main" val="113875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60" grpId="0"/>
      <p:bldP spid="61" grpId="0"/>
      <p:bldP spid="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5B8FE5F-2802-65A2-771D-CE766290F610}"/>
              </a:ext>
            </a:extLst>
          </p:cNvPr>
          <p:cNvSpPr/>
          <p:nvPr/>
        </p:nvSpPr>
        <p:spPr>
          <a:xfrm>
            <a:off x="4714961" y="1703259"/>
            <a:ext cx="6450369" cy="4556322"/>
          </a:xfrm>
          <a:prstGeom prst="rect">
            <a:avLst/>
          </a:prstGeom>
          <a:solidFill>
            <a:schemeClr val="accent4">
              <a:lumMod val="40000"/>
              <a:lumOff val="60000"/>
              <a:alpha val="6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4D079082-C368-A93F-1D10-8A3C9F484BF3}"/>
              </a:ext>
            </a:extLst>
          </p:cNvPr>
          <p:cNvSpPr/>
          <p:nvPr/>
        </p:nvSpPr>
        <p:spPr>
          <a:xfrm>
            <a:off x="8396253" y="3080211"/>
            <a:ext cx="2759236" cy="2133583"/>
          </a:xfrm>
          <a:prstGeom prst="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D76B32B9-0D15-1537-0CC5-54839E1CBE27}"/>
              </a:ext>
            </a:extLst>
          </p:cNvPr>
          <p:cNvSpPr/>
          <p:nvPr/>
        </p:nvSpPr>
        <p:spPr>
          <a:xfrm>
            <a:off x="4715417" y="3080212"/>
            <a:ext cx="3680779" cy="2133583"/>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C8FD2B59-C5A7-4B7A-2916-1B857680CDA7}"/>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3534642"/>
            <a:ext cx="436434" cy="436434"/>
          </a:xfrm>
          <a:prstGeom prst="rect">
            <a:avLst/>
          </a:prstGeom>
        </p:spPr>
      </p:pic>
      <p:pic>
        <p:nvPicPr>
          <p:cNvPr id="2" name="Picture 1">
            <a:extLst>
              <a:ext uri="{FF2B5EF4-FFF2-40B4-BE49-F238E27FC236}">
                <a16:creationId xmlns:a16="http://schemas.microsoft.com/office/drawing/2014/main" id="{EA6507DC-DB2A-451B-A69B-FD9A64A9334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3539198"/>
            <a:ext cx="436434" cy="436434"/>
          </a:xfrm>
          <a:prstGeom prst="rect">
            <a:avLst/>
          </a:prstGeom>
        </p:spPr>
      </p:pic>
      <p:pic>
        <p:nvPicPr>
          <p:cNvPr id="4" name="Picture 3">
            <a:extLst>
              <a:ext uri="{FF2B5EF4-FFF2-40B4-BE49-F238E27FC236}">
                <a16:creationId xmlns:a16="http://schemas.microsoft.com/office/drawing/2014/main" id="{09AEF2A8-C0A6-939F-AB5B-4DE9B72319F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3552990"/>
            <a:ext cx="436434" cy="436434"/>
          </a:xfrm>
          <a:prstGeom prst="rect">
            <a:avLst/>
          </a:prstGeom>
        </p:spPr>
      </p:pic>
      <p:pic>
        <p:nvPicPr>
          <p:cNvPr id="6" name="Picture 5">
            <a:extLst>
              <a:ext uri="{FF2B5EF4-FFF2-40B4-BE49-F238E27FC236}">
                <a16:creationId xmlns:a16="http://schemas.microsoft.com/office/drawing/2014/main" id="{AE0AEEA4-20FE-1CB1-7D5C-399975E90E92}"/>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3552990"/>
            <a:ext cx="436434" cy="436434"/>
          </a:xfrm>
          <a:prstGeom prst="rect">
            <a:avLst/>
          </a:prstGeom>
        </p:spPr>
      </p:pic>
      <p:pic>
        <p:nvPicPr>
          <p:cNvPr id="7" name="Picture 6">
            <a:extLst>
              <a:ext uri="{FF2B5EF4-FFF2-40B4-BE49-F238E27FC236}">
                <a16:creationId xmlns:a16="http://schemas.microsoft.com/office/drawing/2014/main" id="{72186A7A-29E4-9371-83E8-00336FB1F68B}"/>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0893" y="3539198"/>
            <a:ext cx="436434" cy="436434"/>
          </a:xfrm>
          <a:prstGeom prst="rect">
            <a:avLst/>
          </a:prstGeom>
        </p:spPr>
      </p:pic>
      <p:pic>
        <p:nvPicPr>
          <p:cNvPr id="8" name="Picture 7">
            <a:extLst>
              <a:ext uri="{FF2B5EF4-FFF2-40B4-BE49-F238E27FC236}">
                <a16:creationId xmlns:a16="http://schemas.microsoft.com/office/drawing/2014/main" id="{A554B02F-76F8-53B5-68A6-EBBC3014180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959762" y="3552990"/>
            <a:ext cx="436434" cy="436434"/>
          </a:xfrm>
          <a:prstGeom prst="rect">
            <a:avLst/>
          </a:prstGeom>
        </p:spPr>
      </p:pic>
      <p:pic>
        <p:nvPicPr>
          <p:cNvPr id="9" name="Picture 8">
            <a:extLst>
              <a:ext uri="{FF2B5EF4-FFF2-40B4-BE49-F238E27FC236}">
                <a16:creationId xmlns:a16="http://schemas.microsoft.com/office/drawing/2014/main" id="{213EF53A-0AFA-489D-FA33-F595B51AAA6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608630" y="3534642"/>
            <a:ext cx="436434" cy="436434"/>
          </a:xfrm>
          <a:prstGeom prst="rect">
            <a:avLst/>
          </a:prstGeom>
        </p:spPr>
      </p:pic>
      <p:pic>
        <p:nvPicPr>
          <p:cNvPr id="10" name="Picture 9">
            <a:extLst>
              <a:ext uri="{FF2B5EF4-FFF2-40B4-BE49-F238E27FC236}">
                <a16:creationId xmlns:a16="http://schemas.microsoft.com/office/drawing/2014/main" id="{B9228C23-986C-8410-FA4A-FD7CB35301A4}"/>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257498" y="3529837"/>
            <a:ext cx="436434" cy="436434"/>
          </a:xfrm>
          <a:prstGeom prst="rect">
            <a:avLst/>
          </a:prstGeom>
        </p:spPr>
      </p:pic>
      <p:pic>
        <p:nvPicPr>
          <p:cNvPr id="11" name="Picture 10">
            <a:extLst>
              <a:ext uri="{FF2B5EF4-FFF2-40B4-BE49-F238E27FC236}">
                <a16:creationId xmlns:a16="http://schemas.microsoft.com/office/drawing/2014/main" id="{4F2C1221-ABA6-F7DA-2678-6D7BB9C7595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3552990"/>
            <a:ext cx="436434" cy="436434"/>
          </a:xfrm>
          <a:prstGeom prst="rect">
            <a:avLst/>
          </a:prstGeom>
        </p:spPr>
      </p:pic>
      <p:pic>
        <p:nvPicPr>
          <p:cNvPr id="12" name="Picture 11">
            <a:extLst>
              <a:ext uri="{FF2B5EF4-FFF2-40B4-BE49-F238E27FC236}">
                <a16:creationId xmlns:a16="http://schemas.microsoft.com/office/drawing/2014/main" id="{296BC73C-13F1-7A0D-A0DD-85433CC316D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3552990"/>
            <a:ext cx="436434" cy="436434"/>
          </a:xfrm>
          <a:prstGeom prst="rect">
            <a:avLst/>
          </a:prstGeom>
        </p:spPr>
      </p:pic>
      <p:pic>
        <p:nvPicPr>
          <p:cNvPr id="13" name="Picture 12">
            <a:extLst>
              <a:ext uri="{FF2B5EF4-FFF2-40B4-BE49-F238E27FC236}">
                <a16:creationId xmlns:a16="http://schemas.microsoft.com/office/drawing/2014/main" id="{46A7CECB-2317-DA71-8A4B-844C4FE3F866}"/>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4278170"/>
            <a:ext cx="436434" cy="436434"/>
          </a:xfrm>
          <a:prstGeom prst="rect">
            <a:avLst/>
          </a:prstGeom>
        </p:spPr>
      </p:pic>
      <p:pic>
        <p:nvPicPr>
          <p:cNvPr id="14" name="Picture 13">
            <a:extLst>
              <a:ext uri="{FF2B5EF4-FFF2-40B4-BE49-F238E27FC236}">
                <a16:creationId xmlns:a16="http://schemas.microsoft.com/office/drawing/2014/main" id="{6E49DDF2-A231-6951-76F9-6465C8033C1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4282726"/>
            <a:ext cx="436434" cy="436434"/>
          </a:xfrm>
          <a:prstGeom prst="rect">
            <a:avLst/>
          </a:prstGeom>
        </p:spPr>
      </p:pic>
      <p:pic>
        <p:nvPicPr>
          <p:cNvPr id="15" name="Picture 14">
            <a:extLst>
              <a:ext uri="{FF2B5EF4-FFF2-40B4-BE49-F238E27FC236}">
                <a16:creationId xmlns:a16="http://schemas.microsoft.com/office/drawing/2014/main" id="{58AD2304-F208-2A41-F518-7643123987D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4296518"/>
            <a:ext cx="436434" cy="436434"/>
          </a:xfrm>
          <a:prstGeom prst="rect">
            <a:avLst/>
          </a:prstGeom>
        </p:spPr>
      </p:pic>
      <p:pic>
        <p:nvPicPr>
          <p:cNvPr id="16" name="Picture 15">
            <a:extLst>
              <a:ext uri="{FF2B5EF4-FFF2-40B4-BE49-F238E27FC236}">
                <a16:creationId xmlns:a16="http://schemas.microsoft.com/office/drawing/2014/main" id="{5B4960A8-DF73-4C29-2866-C19332493F73}"/>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4296518"/>
            <a:ext cx="436434" cy="436434"/>
          </a:xfrm>
          <a:prstGeom prst="rect">
            <a:avLst/>
          </a:prstGeom>
        </p:spPr>
      </p:pic>
      <p:pic>
        <p:nvPicPr>
          <p:cNvPr id="17" name="Picture 16">
            <a:extLst>
              <a:ext uri="{FF2B5EF4-FFF2-40B4-BE49-F238E27FC236}">
                <a16:creationId xmlns:a16="http://schemas.microsoft.com/office/drawing/2014/main" id="{5BE548FF-80A1-7C0D-BF94-7B85E3CD722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0893" y="4282726"/>
            <a:ext cx="436434" cy="436434"/>
          </a:xfrm>
          <a:prstGeom prst="rect">
            <a:avLst/>
          </a:prstGeom>
        </p:spPr>
      </p:pic>
      <p:pic>
        <p:nvPicPr>
          <p:cNvPr id="18" name="Picture 17">
            <a:extLst>
              <a:ext uri="{FF2B5EF4-FFF2-40B4-BE49-F238E27FC236}">
                <a16:creationId xmlns:a16="http://schemas.microsoft.com/office/drawing/2014/main" id="{B3DE3A3E-BEBD-CFE3-3336-59EA4C848D7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959762" y="4296518"/>
            <a:ext cx="436434" cy="436434"/>
          </a:xfrm>
          <a:prstGeom prst="rect">
            <a:avLst/>
          </a:prstGeom>
        </p:spPr>
      </p:pic>
      <p:pic>
        <p:nvPicPr>
          <p:cNvPr id="19" name="Picture 18">
            <a:extLst>
              <a:ext uri="{FF2B5EF4-FFF2-40B4-BE49-F238E27FC236}">
                <a16:creationId xmlns:a16="http://schemas.microsoft.com/office/drawing/2014/main" id="{D3B63B20-7397-B0AF-D0B4-975E95BA456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608630" y="4278170"/>
            <a:ext cx="436434" cy="436434"/>
          </a:xfrm>
          <a:prstGeom prst="rect">
            <a:avLst/>
          </a:prstGeom>
        </p:spPr>
      </p:pic>
      <p:pic>
        <p:nvPicPr>
          <p:cNvPr id="20" name="Picture 19">
            <a:extLst>
              <a:ext uri="{FF2B5EF4-FFF2-40B4-BE49-F238E27FC236}">
                <a16:creationId xmlns:a16="http://schemas.microsoft.com/office/drawing/2014/main" id="{F168894C-DD77-8083-336E-62D9B5E98FF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257498" y="4273365"/>
            <a:ext cx="436434" cy="436434"/>
          </a:xfrm>
          <a:prstGeom prst="rect">
            <a:avLst/>
          </a:prstGeom>
        </p:spPr>
      </p:pic>
      <p:pic>
        <p:nvPicPr>
          <p:cNvPr id="21" name="Picture 20">
            <a:extLst>
              <a:ext uri="{FF2B5EF4-FFF2-40B4-BE49-F238E27FC236}">
                <a16:creationId xmlns:a16="http://schemas.microsoft.com/office/drawing/2014/main" id="{20735873-9EAE-AA37-88FC-AF76D365725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4296518"/>
            <a:ext cx="436434" cy="436434"/>
          </a:xfrm>
          <a:prstGeom prst="rect">
            <a:avLst/>
          </a:prstGeom>
        </p:spPr>
      </p:pic>
      <p:pic>
        <p:nvPicPr>
          <p:cNvPr id="22" name="Picture 21">
            <a:extLst>
              <a:ext uri="{FF2B5EF4-FFF2-40B4-BE49-F238E27FC236}">
                <a16:creationId xmlns:a16="http://schemas.microsoft.com/office/drawing/2014/main" id="{A0045BDA-D385-821D-5490-2747A9B9320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4296518"/>
            <a:ext cx="436434" cy="436434"/>
          </a:xfrm>
          <a:prstGeom prst="rect">
            <a:avLst/>
          </a:prstGeom>
        </p:spPr>
      </p:pic>
      <p:pic>
        <p:nvPicPr>
          <p:cNvPr id="25" name="Picture 24" descr="A cartoon of people sitting at a table with a computer and a monitor&#10;&#10;Description automatically generated">
            <a:extLst>
              <a:ext uri="{FF2B5EF4-FFF2-40B4-BE49-F238E27FC236}">
                <a16:creationId xmlns:a16="http://schemas.microsoft.com/office/drawing/2014/main" id="{E2CE4A5B-BC64-F943-F165-7E0CCFAB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6063" y="713818"/>
            <a:ext cx="876817" cy="536235"/>
          </a:xfrm>
          <a:prstGeom prst="rect">
            <a:avLst/>
          </a:prstGeom>
        </p:spPr>
      </p:pic>
      <p:pic>
        <p:nvPicPr>
          <p:cNvPr id="26" name="Picture 39">
            <a:extLst>
              <a:ext uri="{FF2B5EF4-FFF2-40B4-BE49-F238E27FC236}">
                <a16:creationId xmlns:a16="http://schemas.microsoft.com/office/drawing/2014/main" id="{CBC28D1A-E79D-4A0C-CDE2-2BAFE4811C6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84746" y="657055"/>
            <a:ext cx="232888" cy="380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8" name="Straight Arrow Connector 27">
            <a:extLst>
              <a:ext uri="{FF2B5EF4-FFF2-40B4-BE49-F238E27FC236}">
                <a16:creationId xmlns:a16="http://schemas.microsoft.com/office/drawing/2014/main" id="{44189459-71CE-E3E5-0C75-180896219D0A}"/>
              </a:ext>
            </a:extLst>
          </p:cNvPr>
          <p:cNvCxnSpPr>
            <a:cxnSpLocks/>
          </p:cNvCxnSpPr>
          <p:nvPr/>
        </p:nvCxnSpPr>
        <p:spPr>
          <a:xfrm flipH="1" flipV="1">
            <a:off x="4715416" y="5225268"/>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D5FA565-B396-ADCC-9E3C-578638D2B930}"/>
              </a:ext>
            </a:extLst>
          </p:cNvPr>
          <p:cNvSpPr txBox="1"/>
          <p:nvPr/>
        </p:nvSpPr>
        <p:spPr>
          <a:xfrm>
            <a:off x="4350814" y="1022575"/>
            <a:ext cx="665017" cy="584775"/>
          </a:xfrm>
          <a:prstGeom prst="rect">
            <a:avLst/>
          </a:prstGeom>
          <a:noFill/>
        </p:spPr>
        <p:txBody>
          <a:bodyPr wrap="square" rtlCol="0">
            <a:spAutoFit/>
          </a:bodyPr>
          <a:lstStyle/>
          <a:p>
            <a:pPr algn="ctr"/>
            <a:r>
              <a:rPr lang="en-GB" sz="1600">
                <a:latin typeface="Aptos Display" panose="020B0004020202020204" pitchFamily="34" charset="0"/>
              </a:rPr>
              <a:t>First dose</a:t>
            </a:r>
          </a:p>
        </p:txBody>
      </p:sp>
      <p:sp>
        <p:nvSpPr>
          <p:cNvPr id="35" name="TextBox 34">
            <a:extLst>
              <a:ext uri="{FF2B5EF4-FFF2-40B4-BE49-F238E27FC236}">
                <a16:creationId xmlns:a16="http://schemas.microsoft.com/office/drawing/2014/main" id="{84EBFB15-A151-C902-578C-2A0B35299EE4}"/>
              </a:ext>
            </a:extLst>
          </p:cNvPr>
          <p:cNvSpPr txBox="1"/>
          <p:nvPr/>
        </p:nvSpPr>
        <p:spPr>
          <a:xfrm>
            <a:off x="8049243" y="1030167"/>
            <a:ext cx="665017" cy="584775"/>
          </a:xfrm>
          <a:prstGeom prst="rect">
            <a:avLst/>
          </a:prstGeom>
          <a:noFill/>
        </p:spPr>
        <p:txBody>
          <a:bodyPr wrap="square" rtlCol="0">
            <a:spAutoFit/>
          </a:bodyPr>
          <a:lstStyle/>
          <a:p>
            <a:pPr algn="ctr"/>
            <a:r>
              <a:rPr lang="en-GB" sz="1600">
                <a:latin typeface="Aptos Display" panose="020B0004020202020204" pitchFamily="34" charset="0"/>
              </a:rPr>
              <a:t>Last dose</a:t>
            </a:r>
          </a:p>
        </p:txBody>
      </p:sp>
      <p:sp>
        <p:nvSpPr>
          <p:cNvPr id="36" name="TextBox 35">
            <a:extLst>
              <a:ext uri="{FF2B5EF4-FFF2-40B4-BE49-F238E27FC236}">
                <a16:creationId xmlns:a16="http://schemas.microsoft.com/office/drawing/2014/main" id="{AEF445AA-B163-7549-1B07-EC4D41549884}"/>
              </a:ext>
            </a:extLst>
          </p:cNvPr>
          <p:cNvSpPr txBox="1"/>
          <p:nvPr/>
        </p:nvSpPr>
        <p:spPr>
          <a:xfrm>
            <a:off x="10108944" y="1037671"/>
            <a:ext cx="1219199" cy="584775"/>
          </a:xfrm>
          <a:prstGeom prst="rect">
            <a:avLst/>
          </a:prstGeom>
          <a:noFill/>
        </p:spPr>
        <p:txBody>
          <a:bodyPr wrap="square" rtlCol="0">
            <a:spAutoFit/>
          </a:bodyPr>
          <a:lstStyle/>
          <a:p>
            <a:pPr algn="ctr"/>
            <a:r>
              <a:rPr lang="en-GB" sz="1600">
                <a:latin typeface="Aptos Display" panose="020B0004020202020204" pitchFamily="34" charset="0"/>
              </a:rPr>
              <a:t>End of prescribing</a:t>
            </a:r>
          </a:p>
        </p:txBody>
      </p:sp>
      <p:cxnSp>
        <p:nvCxnSpPr>
          <p:cNvPr id="38" name="Straight Arrow Connector 37">
            <a:extLst>
              <a:ext uri="{FF2B5EF4-FFF2-40B4-BE49-F238E27FC236}">
                <a16:creationId xmlns:a16="http://schemas.microsoft.com/office/drawing/2014/main" id="{2E821633-9CF2-04B0-559C-97192B41A582}"/>
              </a:ext>
            </a:extLst>
          </p:cNvPr>
          <p:cNvCxnSpPr>
            <a:cxnSpLocks/>
          </p:cNvCxnSpPr>
          <p:nvPr/>
        </p:nvCxnSpPr>
        <p:spPr>
          <a:xfrm>
            <a:off x="4715417" y="2816958"/>
            <a:ext cx="36807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F50DAAB-3957-F82B-EDDA-298EBCA37DC6}"/>
              </a:ext>
            </a:extLst>
          </p:cNvPr>
          <p:cNvCxnSpPr>
            <a:cxnSpLocks/>
          </p:cNvCxnSpPr>
          <p:nvPr/>
        </p:nvCxnSpPr>
        <p:spPr>
          <a:xfrm>
            <a:off x="8396196" y="2816958"/>
            <a:ext cx="275929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F698D35E-C40F-08F9-C0DB-92F14995FA08}"/>
              </a:ext>
            </a:extLst>
          </p:cNvPr>
          <p:cNvSpPr txBox="1"/>
          <p:nvPr/>
        </p:nvSpPr>
        <p:spPr>
          <a:xfrm>
            <a:off x="5889795" y="2443586"/>
            <a:ext cx="1332022"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Persistence</a:t>
            </a:r>
          </a:p>
        </p:txBody>
      </p:sp>
      <p:sp>
        <p:nvSpPr>
          <p:cNvPr id="44" name="TextBox 43">
            <a:extLst>
              <a:ext uri="{FF2B5EF4-FFF2-40B4-BE49-F238E27FC236}">
                <a16:creationId xmlns:a16="http://schemas.microsoft.com/office/drawing/2014/main" id="{809CF063-9598-5121-C6C6-0987EAC123A0}"/>
              </a:ext>
            </a:extLst>
          </p:cNvPr>
          <p:cNvSpPr txBox="1"/>
          <p:nvPr/>
        </p:nvSpPr>
        <p:spPr>
          <a:xfrm>
            <a:off x="8946978" y="2470458"/>
            <a:ext cx="1826473"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Non-persistence</a:t>
            </a:r>
          </a:p>
        </p:txBody>
      </p:sp>
      <p:sp>
        <p:nvSpPr>
          <p:cNvPr id="45" name="TextBox 44">
            <a:extLst>
              <a:ext uri="{FF2B5EF4-FFF2-40B4-BE49-F238E27FC236}">
                <a16:creationId xmlns:a16="http://schemas.microsoft.com/office/drawing/2014/main" id="{F69594A4-F9D4-BA91-EB82-5BDCF8A9BBD4}"/>
              </a:ext>
            </a:extLst>
          </p:cNvPr>
          <p:cNvSpPr txBox="1"/>
          <p:nvPr/>
        </p:nvSpPr>
        <p:spPr>
          <a:xfrm>
            <a:off x="699455" y="1279695"/>
            <a:ext cx="1394686" cy="338554"/>
          </a:xfrm>
          <a:prstGeom prst="rect">
            <a:avLst/>
          </a:prstGeom>
          <a:noFill/>
        </p:spPr>
        <p:txBody>
          <a:bodyPr wrap="square" rtlCol="0">
            <a:spAutoFit/>
          </a:bodyPr>
          <a:lstStyle/>
          <a:p>
            <a:pPr algn="ctr"/>
            <a:r>
              <a:rPr lang="en-GB" sz="1600">
                <a:latin typeface="Aptos Display" panose="020B0004020202020204" pitchFamily="34" charset="0"/>
              </a:rPr>
              <a:t>Consultation</a:t>
            </a:r>
            <a:endParaRPr lang="en-GB">
              <a:latin typeface="Aptos Display" panose="020B0004020202020204" pitchFamily="34" charset="0"/>
            </a:endParaRPr>
          </a:p>
        </p:txBody>
      </p:sp>
      <p:sp>
        <p:nvSpPr>
          <p:cNvPr id="46" name="TextBox 45">
            <a:extLst>
              <a:ext uri="{FF2B5EF4-FFF2-40B4-BE49-F238E27FC236}">
                <a16:creationId xmlns:a16="http://schemas.microsoft.com/office/drawing/2014/main" id="{28734F0F-3CC5-0437-09D7-A458C0724ED1}"/>
              </a:ext>
            </a:extLst>
          </p:cNvPr>
          <p:cNvSpPr txBox="1"/>
          <p:nvPr/>
        </p:nvSpPr>
        <p:spPr>
          <a:xfrm>
            <a:off x="2700779" y="1033972"/>
            <a:ext cx="1394686" cy="584775"/>
          </a:xfrm>
          <a:prstGeom prst="rect">
            <a:avLst/>
          </a:prstGeom>
          <a:noFill/>
        </p:spPr>
        <p:txBody>
          <a:bodyPr wrap="square" rtlCol="0">
            <a:spAutoFit/>
          </a:bodyPr>
          <a:lstStyle/>
          <a:p>
            <a:pPr algn="ctr"/>
            <a:r>
              <a:rPr lang="en-GB" sz="1600">
                <a:latin typeface="Aptos Display" panose="020B0004020202020204" pitchFamily="34" charset="0"/>
              </a:rPr>
              <a:t>First prescription</a:t>
            </a:r>
          </a:p>
        </p:txBody>
      </p:sp>
      <p:cxnSp>
        <p:nvCxnSpPr>
          <p:cNvPr id="48" name="Straight Arrow Connector 47">
            <a:extLst>
              <a:ext uri="{FF2B5EF4-FFF2-40B4-BE49-F238E27FC236}">
                <a16:creationId xmlns:a16="http://schemas.microsoft.com/office/drawing/2014/main" id="{AC9ED51F-D5F5-7263-A27E-564D72A677F3}"/>
              </a:ext>
            </a:extLst>
          </p:cNvPr>
          <p:cNvCxnSpPr>
            <a:cxnSpLocks/>
          </p:cNvCxnSpPr>
          <p:nvPr/>
        </p:nvCxnSpPr>
        <p:spPr>
          <a:xfrm>
            <a:off x="699455" y="1678325"/>
            <a:ext cx="1045603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64734B0-415E-44DA-975F-84C3580628AB}"/>
              </a:ext>
            </a:extLst>
          </p:cNvPr>
          <p:cNvSpPr txBox="1"/>
          <p:nvPr/>
        </p:nvSpPr>
        <p:spPr>
          <a:xfrm>
            <a:off x="336955" y="1752620"/>
            <a:ext cx="1394686" cy="369332"/>
          </a:xfrm>
          <a:prstGeom prst="rect">
            <a:avLst/>
          </a:prstGeom>
          <a:noFill/>
        </p:spPr>
        <p:txBody>
          <a:bodyPr wrap="square" rtlCol="0">
            <a:spAutoFit/>
          </a:bodyPr>
          <a:lstStyle/>
          <a:p>
            <a:pPr algn="ctr"/>
            <a:r>
              <a:rPr lang="en-GB">
                <a:latin typeface="Aptos Display" panose="020B0004020202020204" pitchFamily="34" charset="0"/>
              </a:rPr>
              <a:t>TIME</a:t>
            </a:r>
          </a:p>
        </p:txBody>
      </p:sp>
      <p:cxnSp>
        <p:nvCxnSpPr>
          <p:cNvPr id="58" name="Straight Arrow Connector 57">
            <a:extLst>
              <a:ext uri="{FF2B5EF4-FFF2-40B4-BE49-F238E27FC236}">
                <a16:creationId xmlns:a16="http://schemas.microsoft.com/office/drawing/2014/main" id="{15E800A7-B364-7F1F-6500-D8E4F3145BC3}"/>
              </a:ext>
            </a:extLst>
          </p:cNvPr>
          <p:cNvCxnSpPr>
            <a:cxnSpLocks/>
          </p:cNvCxnSpPr>
          <p:nvPr/>
        </p:nvCxnSpPr>
        <p:spPr>
          <a:xfrm flipH="1" flipV="1">
            <a:off x="8396195" y="5232143"/>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0631514C-15B4-0195-D89C-3D3523191DA3}"/>
              </a:ext>
            </a:extLst>
          </p:cNvPr>
          <p:cNvCxnSpPr>
            <a:cxnSpLocks/>
          </p:cNvCxnSpPr>
          <p:nvPr/>
        </p:nvCxnSpPr>
        <p:spPr>
          <a:xfrm flipH="1" flipV="1">
            <a:off x="11155487" y="5225267"/>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F38B1FEC-3847-EC18-33C1-157BA08752C1}"/>
              </a:ext>
            </a:extLst>
          </p:cNvPr>
          <p:cNvSpPr txBox="1"/>
          <p:nvPr/>
        </p:nvSpPr>
        <p:spPr>
          <a:xfrm>
            <a:off x="4018074" y="5938975"/>
            <a:ext cx="1394686"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Initiation</a:t>
            </a:r>
            <a:endParaRPr lang="en-GB">
              <a:solidFill>
                <a:srgbClr val="0070C0"/>
              </a:solidFill>
              <a:latin typeface="Aptos Display" panose="020B0004020202020204" pitchFamily="34" charset="0"/>
            </a:endParaRPr>
          </a:p>
        </p:txBody>
      </p:sp>
      <p:sp>
        <p:nvSpPr>
          <p:cNvPr id="61" name="TextBox 60">
            <a:extLst>
              <a:ext uri="{FF2B5EF4-FFF2-40B4-BE49-F238E27FC236}">
                <a16:creationId xmlns:a16="http://schemas.microsoft.com/office/drawing/2014/main" id="{25561963-9CC7-E1E7-78C6-3F44DBBFDEEE}"/>
              </a:ext>
            </a:extLst>
          </p:cNvPr>
          <p:cNvSpPr txBox="1"/>
          <p:nvPr/>
        </p:nvSpPr>
        <p:spPr>
          <a:xfrm>
            <a:off x="7669023" y="5921031"/>
            <a:ext cx="1573685"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Discontinuation</a:t>
            </a:r>
            <a:endParaRPr lang="en-GB">
              <a:solidFill>
                <a:srgbClr val="0070C0"/>
              </a:solidFill>
              <a:latin typeface="Aptos Display" panose="020B0004020202020204" pitchFamily="34" charset="0"/>
            </a:endParaRPr>
          </a:p>
        </p:txBody>
      </p:sp>
      <p:cxnSp>
        <p:nvCxnSpPr>
          <p:cNvPr id="62" name="Straight Arrow Connector 61">
            <a:extLst>
              <a:ext uri="{FF2B5EF4-FFF2-40B4-BE49-F238E27FC236}">
                <a16:creationId xmlns:a16="http://schemas.microsoft.com/office/drawing/2014/main" id="{D7F5472A-5F71-42C2-F570-D868C45FAB05}"/>
              </a:ext>
            </a:extLst>
          </p:cNvPr>
          <p:cNvCxnSpPr>
            <a:cxnSpLocks/>
          </p:cNvCxnSpPr>
          <p:nvPr/>
        </p:nvCxnSpPr>
        <p:spPr>
          <a:xfrm>
            <a:off x="4715474" y="5381897"/>
            <a:ext cx="36807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4CD4AF3A-F93B-22A4-202A-733CECBFACE3}"/>
              </a:ext>
            </a:extLst>
          </p:cNvPr>
          <p:cNvSpPr txBox="1"/>
          <p:nvPr/>
        </p:nvSpPr>
        <p:spPr>
          <a:xfrm>
            <a:off x="5886171" y="5380722"/>
            <a:ext cx="1573685"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Implementation</a:t>
            </a:r>
            <a:endParaRPr lang="en-GB">
              <a:solidFill>
                <a:srgbClr val="0070C0"/>
              </a:solidFill>
              <a:latin typeface="Aptos Display" panose="020B0004020202020204" pitchFamily="34" charset="0"/>
            </a:endParaRPr>
          </a:p>
        </p:txBody>
      </p:sp>
      <p:cxnSp>
        <p:nvCxnSpPr>
          <p:cNvPr id="65" name="Straight Connector 64">
            <a:extLst>
              <a:ext uri="{FF2B5EF4-FFF2-40B4-BE49-F238E27FC236}">
                <a16:creationId xmlns:a16="http://schemas.microsoft.com/office/drawing/2014/main" id="{8C5ADDD1-DF27-6019-BB83-B0815B8BFA7A}"/>
              </a:ext>
            </a:extLst>
          </p:cNvPr>
          <p:cNvCxnSpPr/>
          <p:nvPr/>
        </p:nvCxnSpPr>
        <p:spPr>
          <a:xfrm flipV="1">
            <a:off x="4715474" y="1693262"/>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174B6D94-6DB0-FC45-42FA-C75AC4CE0C26}"/>
              </a:ext>
            </a:extLst>
          </p:cNvPr>
          <p:cNvCxnSpPr/>
          <p:nvPr/>
        </p:nvCxnSpPr>
        <p:spPr>
          <a:xfrm flipV="1">
            <a:off x="8396651"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B7A828B-DFB3-9FAB-0743-B40902570F58}"/>
              </a:ext>
            </a:extLst>
          </p:cNvPr>
          <p:cNvCxnSpPr/>
          <p:nvPr/>
        </p:nvCxnSpPr>
        <p:spPr>
          <a:xfrm flipV="1">
            <a:off x="11155487"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4BFEDBE-AE4D-020C-4C92-6647E4280FC5}"/>
              </a:ext>
            </a:extLst>
          </p:cNvPr>
          <p:cNvSpPr txBox="1"/>
          <p:nvPr/>
        </p:nvSpPr>
        <p:spPr>
          <a:xfrm>
            <a:off x="6654702" y="411240"/>
            <a:ext cx="2821835" cy="369332"/>
          </a:xfrm>
          <a:prstGeom prst="rect">
            <a:avLst/>
          </a:prstGeom>
          <a:noFill/>
        </p:spPr>
        <p:txBody>
          <a:bodyPr wrap="square" rtlCol="0">
            <a:spAutoFit/>
          </a:bodyPr>
          <a:lstStyle/>
          <a:p>
            <a:pPr algn="ctr"/>
            <a:r>
              <a:rPr lang="en-GB"/>
              <a:t>Adherence to medication</a:t>
            </a:r>
          </a:p>
        </p:txBody>
      </p:sp>
      <p:cxnSp>
        <p:nvCxnSpPr>
          <p:cNvPr id="29" name="Straight Arrow Connector 28">
            <a:extLst>
              <a:ext uri="{FF2B5EF4-FFF2-40B4-BE49-F238E27FC236}">
                <a16:creationId xmlns:a16="http://schemas.microsoft.com/office/drawing/2014/main" id="{06E917A5-D007-03E7-E157-325D21373C9B}"/>
              </a:ext>
            </a:extLst>
          </p:cNvPr>
          <p:cNvCxnSpPr>
            <a:cxnSpLocks/>
          </p:cNvCxnSpPr>
          <p:nvPr/>
        </p:nvCxnSpPr>
        <p:spPr>
          <a:xfrm>
            <a:off x="9476537" y="600364"/>
            <a:ext cx="16789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88E2FF40-E046-8155-CABB-D3A380B5C88B}"/>
              </a:ext>
            </a:extLst>
          </p:cNvPr>
          <p:cNvCxnSpPr>
            <a:cxnSpLocks/>
            <a:stCxn id="23" idx="1"/>
          </p:cNvCxnSpPr>
          <p:nvPr/>
        </p:nvCxnSpPr>
        <p:spPr>
          <a:xfrm flipH="1" flipV="1">
            <a:off x="4755454" y="591482"/>
            <a:ext cx="1899248" cy="44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6450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5B8FE5F-2802-65A2-771D-CE766290F610}"/>
              </a:ext>
            </a:extLst>
          </p:cNvPr>
          <p:cNvSpPr/>
          <p:nvPr/>
        </p:nvSpPr>
        <p:spPr>
          <a:xfrm>
            <a:off x="699456" y="1703259"/>
            <a:ext cx="10465874" cy="4556322"/>
          </a:xfrm>
          <a:prstGeom prst="rect">
            <a:avLst/>
          </a:prstGeom>
          <a:solidFill>
            <a:schemeClr val="accent4">
              <a:lumMod val="40000"/>
              <a:lumOff val="60000"/>
              <a:alpha val="6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4D079082-C368-A93F-1D10-8A3C9F484BF3}"/>
              </a:ext>
            </a:extLst>
          </p:cNvPr>
          <p:cNvSpPr/>
          <p:nvPr/>
        </p:nvSpPr>
        <p:spPr>
          <a:xfrm>
            <a:off x="8396253" y="3080211"/>
            <a:ext cx="2759236" cy="2133583"/>
          </a:xfrm>
          <a:prstGeom prst="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D76B32B9-0D15-1537-0CC5-54839E1CBE27}"/>
              </a:ext>
            </a:extLst>
          </p:cNvPr>
          <p:cNvSpPr/>
          <p:nvPr/>
        </p:nvSpPr>
        <p:spPr>
          <a:xfrm>
            <a:off x="4715417" y="3080212"/>
            <a:ext cx="3680779" cy="2133583"/>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C8FD2B59-C5A7-4B7A-2916-1B857680CDA7}"/>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3534642"/>
            <a:ext cx="436434" cy="436434"/>
          </a:xfrm>
          <a:prstGeom prst="rect">
            <a:avLst/>
          </a:prstGeom>
        </p:spPr>
      </p:pic>
      <p:pic>
        <p:nvPicPr>
          <p:cNvPr id="2" name="Picture 1">
            <a:extLst>
              <a:ext uri="{FF2B5EF4-FFF2-40B4-BE49-F238E27FC236}">
                <a16:creationId xmlns:a16="http://schemas.microsoft.com/office/drawing/2014/main" id="{EA6507DC-DB2A-451B-A69B-FD9A64A9334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3539198"/>
            <a:ext cx="436434" cy="436434"/>
          </a:xfrm>
          <a:prstGeom prst="rect">
            <a:avLst/>
          </a:prstGeom>
        </p:spPr>
      </p:pic>
      <p:pic>
        <p:nvPicPr>
          <p:cNvPr id="4" name="Picture 3">
            <a:extLst>
              <a:ext uri="{FF2B5EF4-FFF2-40B4-BE49-F238E27FC236}">
                <a16:creationId xmlns:a16="http://schemas.microsoft.com/office/drawing/2014/main" id="{09AEF2A8-C0A6-939F-AB5B-4DE9B72319F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3552990"/>
            <a:ext cx="436434" cy="436434"/>
          </a:xfrm>
          <a:prstGeom prst="rect">
            <a:avLst/>
          </a:prstGeom>
        </p:spPr>
      </p:pic>
      <p:pic>
        <p:nvPicPr>
          <p:cNvPr id="6" name="Picture 5">
            <a:extLst>
              <a:ext uri="{FF2B5EF4-FFF2-40B4-BE49-F238E27FC236}">
                <a16:creationId xmlns:a16="http://schemas.microsoft.com/office/drawing/2014/main" id="{AE0AEEA4-20FE-1CB1-7D5C-399975E90E92}"/>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3552990"/>
            <a:ext cx="436434" cy="436434"/>
          </a:xfrm>
          <a:prstGeom prst="rect">
            <a:avLst/>
          </a:prstGeom>
        </p:spPr>
      </p:pic>
      <p:pic>
        <p:nvPicPr>
          <p:cNvPr id="7" name="Picture 6">
            <a:extLst>
              <a:ext uri="{FF2B5EF4-FFF2-40B4-BE49-F238E27FC236}">
                <a16:creationId xmlns:a16="http://schemas.microsoft.com/office/drawing/2014/main" id="{72186A7A-29E4-9371-83E8-00336FB1F68B}"/>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0893" y="3539198"/>
            <a:ext cx="436434" cy="436434"/>
          </a:xfrm>
          <a:prstGeom prst="rect">
            <a:avLst/>
          </a:prstGeom>
        </p:spPr>
      </p:pic>
      <p:pic>
        <p:nvPicPr>
          <p:cNvPr id="8" name="Picture 7">
            <a:extLst>
              <a:ext uri="{FF2B5EF4-FFF2-40B4-BE49-F238E27FC236}">
                <a16:creationId xmlns:a16="http://schemas.microsoft.com/office/drawing/2014/main" id="{A554B02F-76F8-53B5-68A6-EBBC3014180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959762" y="3552990"/>
            <a:ext cx="436434" cy="436434"/>
          </a:xfrm>
          <a:prstGeom prst="rect">
            <a:avLst/>
          </a:prstGeom>
        </p:spPr>
      </p:pic>
      <p:pic>
        <p:nvPicPr>
          <p:cNvPr id="9" name="Picture 8">
            <a:extLst>
              <a:ext uri="{FF2B5EF4-FFF2-40B4-BE49-F238E27FC236}">
                <a16:creationId xmlns:a16="http://schemas.microsoft.com/office/drawing/2014/main" id="{213EF53A-0AFA-489D-FA33-F595B51AAA6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608630" y="3534642"/>
            <a:ext cx="436434" cy="436434"/>
          </a:xfrm>
          <a:prstGeom prst="rect">
            <a:avLst/>
          </a:prstGeom>
        </p:spPr>
      </p:pic>
      <p:pic>
        <p:nvPicPr>
          <p:cNvPr id="10" name="Picture 9">
            <a:extLst>
              <a:ext uri="{FF2B5EF4-FFF2-40B4-BE49-F238E27FC236}">
                <a16:creationId xmlns:a16="http://schemas.microsoft.com/office/drawing/2014/main" id="{B9228C23-986C-8410-FA4A-FD7CB35301A4}"/>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257498" y="3529837"/>
            <a:ext cx="436434" cy="436434"/>
          </a:xfrm>
          <a:prstGeom prst="rect">
            <a:avLst/>
          </a:prstGeom>
        </p:spPr>
      </p:pic>
      <p:pic>
        <p:nvPicPr>
          <p:cNvPr id="11" name="Picture 10">
            <a:extLst>
              <a:ext uri="{FF2B5EF4-FFF2-40B4-BE49-F238E27FC236}">
                <a16:creationId xmlns:a16="http://schemas.microsoft.com/office/drawing/2014/main" id="{4F2C1221-ABA6-F7DA-2678-6D7BB9C7595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3552990"/>
            <a:ext cx="436434" cy="436434"/>
          </a:xfrm>
          <a:prstGeom prst="rect">
            <a:avLst/>
          </a:prstGeom>
        </p:spPr>
      </p:pic>
      <p:pic>
        <p:nvPicPr>
          <p:cNvPr id="12" name="Picture 11">
            <a:extLst>
              <a:ext uri="{FF2B5EF4-FFF2-40B4-BE49-F238E27FC236}">
                <a16:creationId xmlns:a16="http://schemas.microsoft.com/office/drawing/2014/main" id="{296BC73C-13F1-7A0D-A0DD-85433CC316D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3552990"/>
            <a:ext cx="436434" cy="436434"/>
          </a:xfrm>
          <a:prstGeom prst="rect">
            <a:avLst/>
          </a:prstGeom>
        </p:spPr>
      </p:pic>
      <p:pic>
        <p:nvPicPr>
          <p:cNvPr id="13" name="Picture 12">
            <a:extLst>
              <a:ext uri="{FF2B5EF4-FFF2-40B4-BE49-F238E27FC236}">
                <a16:creationId xmlns:a16="http://schemas.microsoft.com/office/drawing/2014/main" id="{46A7CECB-2317-DA71-8A4B-844C4FE3F866}"/>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4278170"/>
            <a:ext cx="436434" cy="436434"/>
          </a:xfrm>
          <a:prstGeom prst="rect">
            <a:avLst/>
          </a:prstGeom>
        </p:spPr>
      </p:pic>
      <p:pic>
        <p:nvPicPr>
          <p:cNvPr id="14" name="Picture 13">
            <a:extLst>
              <a:ext uri="{FF2B5EF4-FFF2-40B4-BE49-F238E27FC236}">
                <a16:creationId xmlns:a16="http://schemas.microsoft.com/office/drawing/2014/main" id="{6E49DDF2-A231-6951-76F9-6465C8033C1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4282726"/>
            <a:ext cx="436434" cy="436434"/>
          </a:xfrm>
          <a:prstGeom prst="rect">
            <a:avLst/>
          </a:prstGeom>
        </p:spPr>
      </p:pic>
      <p:pic>
        <p:nvPicPr>
          <p:cNvPr id="15" name="Picture 14">
            <a:extLst>
              <a:ext uri="{FF2B5EF4-FFF2-40B4-BE49-F238E27FC236}">
                <a16:creationId xmlns:a16="http://schemas.microsoft.com/office/drawing/2014/main" id="{58AD2304-F208-2A41-F518-7643123987D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4296518"/>
            <a:ext cx="436434" cy="436434"/>
          </a:xfrm>
          <a:prstGeom prst="rect">
            <a:avLst/>
          </a:prstGeom>
        </p:spPr>
      </p:pic>
      <p:pic>
        <p:nvPicPr>
          <p:cNvPr id="16" name="Picture 15">
            <a:extLst>
              <a:ext uri="{FF2B5EF4-FFF2-40B4-BE49-F238E27FC236}">
                <a16:creationId xmlns:a16="http://schemas.microsoft.com/office/drawing/2014/main" id="{5B4960A8-DF73-4C29-2866-C19332493F73}"/>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4296518"/>
            <a:ext cx="436434" cy="436434"/>
          </a:xfrm>
          <a:prstGeom prst="rect">
            <a:avLst/>
          </a:prstGeom>
        </p:spPr>
      </p:pic>
      <p:pic>
        <p:nvPicPr>
          <p:cNvPr id="17" name="Picture 16">
            <a:extLst>
              <a:ext uri="{FF2B5EF4-FFF2-40B4-BE49-F238E27FC236}">
                <a16:creationId xmlns:a16="http://schemas.microsoft.com/office/drawing/2014/main" id="{5BE548FF-80A1-7C0D-BF94-7B85E3CD722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310893" y="4282726"/>
            <a:ext cx="436434" cy="436434"/>
          </a:xfrm>
          <a:prstGeom prst="rect">
            <a:avLst/>
          </a:prstGeom>
        </p:spPr>
      </p:pic>
      <p:pic>
        <p:nvPicPr>
          <p:cNvPr id="18" name="Picture 17">
            <a:extLst>
              <a:ext uri="{FF2B5EF4-FFF2-40B4-BE49-F238E27FC236}">
                <a16:creationId xmlns:a16="http://schemas.microsoft.com/office/drawing/2014/main" id="{B3DE3A3E-BEBD-CFE3-3336-59EA4C848D7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7959762" y="4296518"/>
            <a:ext cx="436434" cy="436434"/>
          </a:xfrm>
          <a:prstGeom prst="rect">
            <a:avLst/>
          </a:prstGeom>
        </p:spPr>
      </p:pic>
      <p:pic>
        <p:nvPicPr>
          <p:cNvPr id="19" name="Picture 18">
            <a:extLst>
              <a:ext uri="{FF2B5EF4-FFF2-40B4-BE49-F238E27FC236}">
                <a16:creationId xmlns:a16="http://schemas.microsoft.com/office/drawing/2014/main" id="{D3B63B20-7397-B0AF-D0B4-975E95BA456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608630" y="4278170"/>
            <a:ext cx="436434" cy="436434"/>
          </a:xfrm>
          <a:prstGeom prst="rect">
            <a:avLst/>
          </a:prstGeom>
        </p:spPr>
      </p:pic>
      <p:pic>
        <p:nvPicPr>
          <p:cNvPr id="20" name="Picture 19">
            <a:extLst>
              <a:ext uri="{FF2B5EF4-FFF2-40B4-BE49-F238E27FC236}">
                <a16:creationId xmlns:a16="http://schemas.microsoft.com/office/drawing/2014/main" id="{F168894C-DD77-8083-336E-62D9B5E98FF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257498" y="4273365"/>
            <a:ext cx="436434" cy="436434"/>
          </a:xfrm>
          <a:prstGeom prst="rect">
            <a:avLst/>
          </a:prstGeom>
        </p:spPr>
      </p:pic>
      <p:pic>
        <p:nvPicPr>
          <p:cNvPr id="21" name="Picture 20">
            <a:extLst>
              <a:ext uri="{FF2B5EF4-FFF2-40B4-BE49-F238E27FC236}">
                <a16:creationId xmlns:a16="http://schemas.microsoft.com/office/drawing/2014/main" id="{20735873-9EAE-AA37-88FC-AF76D365725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4296518"/>
            <a:ext cx="436434" cy="436434"/>
          </a:xfrm>
          <a:prstGeom prst="rect">
            <a:avLst/>
          </a:prstGeom>
        </p:spPr>
      </p:pic>
      <p:pic>
        <p:nvPicPr>
          <p:cNvPr id="22" name="Picture 21">
            <a:extLst>
              <a:ext uri="{FF2B5EF4-FFF2-40B4-BE49-F238E27FC236}">
                <a16:creationId xmlns:a16="http://schemas.microsoft.com/office/drawing/2014/main" id="{A0045BDA-D385-821D-5490-2747A9B9320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4296518"/>
            <a:ext cx="436434" cy="436434"/>
          </a:xfrm>
          <a:prstGeom prst="rect">
            <a:avLst/>
          </a:prstGeom>
        </p:spPr>
      </p:pic>
      <p:pic>
        <p:nvPicPr>
          <p:cNvPr id="25" name="Picture 24" descr="A cartoon of people sitting at a table with a computer and a monitor&#10;&#10;Description automatically generated">
            <a:extLst>
              <a:ext uri="{FF2B5EF4-FFF2-40B4-BE49-F238E27FC236}">
                <a16:creationId xmlns:a16="http://schemas.microsoft.com/office/drawing/2014/main" id="{E2CE4A5B-BC64-F943-F165-7E0CCFAB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6063" y="713818"/>
            <a:ext cx="876817" cy="536235"/>
          </a:xfrm>
          <a:prstGeom prst="rect">
            <a:avLst/>
          </a:prstGeom>
        </p:spPr>
      </p:pic>
      <p:pic>
        <p:nvPicPr>
          <p:cNvPr id="26" name="Picture 39">
            <a:extLst>
              <a:ext uri="{FF2B5EF4-FFF2-40B4-BE49-F238E27FC236}">
                <a16:creationId xmlns:a16="http://schemas.microsoft.com/office/drawing/2014/main" id="{CBC28D1A-E79D-4A0C-CDE2-2BAFE4811C6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84746" y="657055"/>
            <a:ext cx="232888" cy="380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8" name="Straight Arrow Connector 27">
            <a:extLst>
              <a:ext uri="{FF2B5EF4-FFF2-40B4-BE49-F238E27FC236}">
                <a16:creationId xmlns:a16="http://schemas.microsoft.com/office/drawing/2014/main" id="{44189459-71CE-E3E5-0C75-180896219D0A}"/>
              </a:ext>
            </a:extLst>
          </p:cNvPr>
          <p:cNvCxnSpPr>
            <a:cxnSpLocks/>
          </p:cNvCxnSpPr>
          <p:nvPr/>
        </p:nvCxnSpPr>
        <p:spPr>
          <a:xfrm flipH="1" flipV="1">
            <a:off x="4715416" y="5225268"/>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D5FA565-B396-ADCC-9E3C-578638D2B930}"/>
              </a:ext>
            </a:extLst>
          </p:cNvPr>
          <p:cNvSpPr txBox="1"/>
          <p:nvPr/>
        </p:nvSpPr>
        <p:spPr>
          <a:xfrm>
            <a:off x="4350814" y="1022575"/>
            <a:ext cx="665017" cy="584775"/>
          </a:xfrm>
          <a:prstGeom prst="rect">
            <a:avLst/>
          </a:prstGeom>
          <a:noFill/>
        </p:spPr>
        <p:txBody>
          <a:bodyPr wrap="square" rtlCol="0">
            <a:spAutoFit/>
          </a:bodyPr>
          <a:lstStyle/>
          <a:p>
            <a:pPr algn="ctr"/>
            <a:r>
              <a:rPr lang="en-GB" sz="1600">
                <a:latin typeface="Aptos Display" panose="020B0004020202020204" pitchFamily="34" charset="0"/>
              </a:rPr>
              <a:t>First dose</a:t>
            </a:r>
          </a:p>
        </p:txBody>
      </p:sp>
      <p:sp>
        <p:nvSpPr>
          <p:cNvPr id="35" name="TextBox 34">
            <a:extLst>
              <a:ext uri="{FF2B5EF4-FFF2-40B4-BE49-F238E27FC236}">
                <a16:creationId xmlns:a16="http://schemas.microsoft.com/office/drawing/2014/main" id="{84EBFB15-A151-C902-578C-2A0B35299EE4}"/>
              </a:ext>
            </a:extLst>
          </p:cNvPr>
          <p:cNvSpPr txBox="1"/>
          <p:nvPr/>
        </p:nvSpPr>
        <p:spPr>
          <a:xfrm>
            <a:off x="8049243" y="1030167"/>
            <a:ext cx="665017" cy="584775"/>
          </a:xfrm>
          <a:prstGeom prst="rect">
            <a:avLst/>
          </a:prstGeom>
          <a:noFill/>
        </p:spPr>
        <p:txBody>
          <a:bodyPr wrap="square" rtlCol="0">
            <a:spAutoFit/>
          </a:bodyPr>
          <a:lstStyle/>
          <a:p>
            <a:pPr algn="ctr"/>
            <a:r>
              <a:rPr lang="en-GB" sz="1600">
                <a:latin typeface="Aptos Display" panose="020B0004020202020204" pitchFamily="34" charset="0"/>
              </a:rPr>
              <a:t>Last dose</a:t>
            </a:r>
          </a:p>
        </p:txBody>
      </p:sp>
      <p:sp>
        <p:nvSpPr>
          <p:cNvPr id="36" name="TextBox 35">
            <a:extLst>
              <a:ext uri="{FF2B5EF4-FFF2-40B4-BE49-F238E27FC236}">
                <a16:creationId xmlns:a16="http://schemas.microsoft.com/office/drawing/2014/main" id="{AEF445AA-B163-7549-1B07-EC4D41549884}"/>
              </a:ext>
            </a:extLst>
          </p:cNvPr>
          <p:cNvSpPr txBox="1"/>
          <p:nvPr/>
        </p:nvSpPr>
        <p:spPr>
          <a:xfrm>
            <a:off x="10108944" y="1037671"/>
            <a:ext cx="1219199" cy="584775"/>
          </a:xfrm>
          <a:prstGeom prst="rect">
            <a:avLst/>
          </a:prstGeom>
          <a:noFill/>
        </p:spPr>
        <p:txBody>
          <a:bodyPr wrap="square" rtlCol="0">
            <a:spAutoFit/>
          </a:bodyPr>
          <a:lstStyle/>
          <a:p>
            <a:pPr algn="ctr"/>
            <a:r>
              <a:rPr lang="en-GB" sz="1600">
                <a:latin typeface="Aptos Display" panose="020B0004020202020204" pitchFamily="34" charset="0"/>
              </a:rPr>
              <a:t>End of prescribing</a:t>
            </a:r>
          </a:p>
        </p:txBody>
      </p:sp>
      <p:cxnSp>
        <p:nvCxnSpPr>
          <p:cNvPr id="38" name="Straight Arrow Connector 37">
            <a:extLst>
              <a:ext uri="{FF2B5EF4-FFF2-40B4-BE49-F238E27FC236}">
                <a16:creationId xmlns:a16="http://schemas.microsoft.com/office/drawing/2014/main" id="{2E821633-9CF2-04B0-559C-97192B41A582}"/>
              </a:ext>
            </a:extLst>
          </p:cNvPr>
          <p:cNvCxnSpPr>
            <a:cxnSpLocks/>
          </p:cNvCxnSpPr>
          <p:nvPr/>
        </p:nvCxnSpPr>
        <p:spPr>
          <a:xfrm>
            <a:off x="4715417" y="2816958"/>
            <a:ext cx="36807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F50DAAB-3957-F82B-EDDA-298EBCA37DC6}"/>
              </a:ext>
            </a:extLst>
          </p:cNvPr>
          <p:cNvCxnSpPr>
            <a:cxnSpLocks/>
          </p:cNvCxnSpPr>
          <p:nvPr/>
        </p:nvCxnSpPr>
        <p:spPr>
          <a:xfrm>
            <a:off x="8396196" y="2816958"/>
            <a:ext cx="275929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F698D35E-C40F-08F9-C0DB-92F14995FA08}"/>
              </a:ext>
            </a:extLst>
          </p:cNvPr>
          <p:cNvSpPr txBox="1"/>
          <p:nvPr/>
        </p:nvSpPr>
        <p:spPr>
          <a:xfrm>
            <a:off x="5889795" y="2443586"/>
            <a:ext cx="1332022"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Persistence</a:t>
            </a:r>
          </a:p>
        </p:txBody>
      </p:sp>
      <p:sp>
        <p:nvSpPr>
          <p:cNvPr id="44" name="TextBox 43">
            <a:extLst>
              <a:ext uri="{FF2B5EF4-FFF2-40B4-BE49-F238E27FC236}">
                <a16:creationId xmlns:a16="http://schemas.microsoft.com/office/drawing/2014/main" id="{809CF063-9598-5121-C6C6-0987EAC123A0}"/>
              </a:ext>
            </a:extLst>
          </p:cNvPr>
          <p:cNvSpPr txBox="1"/>
          <p:nvPr/>
        </p:nvSpPr>
        <p:spPr>
          <a:xfrm>
            <a:off x="8946978" y="2470458"/>
            <a:ext cx="1826473"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Non-persistence</a:t>
            </a:r>
          </a:p>
        </p:txBody>
      </p:sp>
      <p:sp>
        <p:nvSpPr>
          <p:cNvPr id="45" name="TextBox 44">
            <a:extLst>
              <a:ext uri="{FF2B5EF4-FFF2-40B4-BE49-F238E27FC236}">
                <a16:creationId xmlns:a16="http://schemas.microsoft.com/office/drawing/2014/main" id="{F69594A4-F9D4-BA91-EB82-5BDCF8A9BBD4}"/>
              </a:ext>
            </a:extLst>
          </p:cNvPr>
          <p:cNvSpPr txBox="1"/>
          <p:nvPr/>
        </p:nvSpPr>
        <p:spPr>
          <a:xfrm>
            <a:off x="699455" y="1279695"/>
            <a:ext cx="1394686" cy="338554"/>
          </a:xfrm>
          <a:prstGeom prst="rect">
            <a:avLst/>
          </a:prstGeom>
          <a:noFill/>
        </p:spPr>
        <p:txBody>
          <a:bodyPr wrap="square" rtlCol="0">
            <a:spAutoFit/>
          </a:bodyPr>
          <a:lstStyle/>
          <a:p>
            <a:pPr algn="ctr"/>
            <a:r>
              <a:rPr lang="en-GB" sz="1600">
                <a:latin typeface="Aptos Display" panose="020B0004020202020204" pitchFamily="34" charset="0"/>
              </a:rPr>
              <a:t>Consultation</a:t>
            </a:r>
            <a:endParaRPr lang="en-GB">
              <a:latin typeface="Aptos Display" panose="020B0004020202020204" pitchFamily="34" charset="0"/>
            </a:endParaRPr>
          </a:p>
        </p:txBody>
      </p:sp>
      <p:sp>
        <p:nvSpPr>
          <p:cNvPr id="46" name="TextBox 45">
            <a:extLst>
              <a:ext uri="{FF2B5EF4-FFF2-40B4-BE49-F238E27FC236}">
                <a16:creationId xmlns:a16="http://schemas.microsoft.com/office/drawing/2014/main" id="{28734F0F-3CC5-0437-09D7-A458C0724ED1}"/>
              </a:ext>
            </a:extLst>
          </p:cNvPr>
          <p:cNvSpPr txBox="1"/>
          <p:nvPr/>
        </p:nvSpPr>
        <p:spPr>
          <a:xfrm>
            <a:off x="2700779" y="1033972"/>
            <a:ext cx="1394686" cy="584775"/>
          </a:xfrm>
          <a:prstGeom prst="rect">
            <a:avLst/>
          </a:prstGeom>
          <a:noFill/>
        </p:spPr>
        <p:txBody>
          <a:bodyPr wrap="square" rtlCol="0">
            <a:spAutoFit/>
          </a:bodyPr>
          <a:lstStyle/>
          <a:p>
            <a:pPr algn="ctr"/>
            <a:r>
              <a:rPr lang="en-GB" sz="1600">
                <a:latin typeface="Aptos Display" panose="020B0004020202020204" pitchFamily="34" charset="0"/>
              </a:rPr>
              <a:t>First prescription</a:t>
            </a:r>
          </a:p>
        </p:txBody>
      </p:sp>
      <p:cxnSp>
        <p:nvCxnSpPr>
          <p:cNvPr id="48" name="Straight Arrow Connector 47">
            <a:extLst>
              <a:ext uri="{FF2B5EF4-FFF2-40B4-BE49-F238E27FC236}">
                <a16:creationId xmlns:a16="http://schemas.microsoft.com/office/drawing/2014/main" id="{AC9ED51F-D5F5-7263-A27E-564D72A677F3}"/>
              </a:ext>
            </a:extLst>
          </p:cNvPr>
          <p:cNvCxnSpPr>
            <a:cxnSpLocks/>
          </p:cNvCxnSpPr>
          <p:nvPr/>
        </p:nvCxnSpPr>
        <p:spPr>
          <a:xfrm>
            <a:off x="699455" y="1678325"/>
            <a:ext cx="1045603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64734B0-415E-44DA-975F-84C3580628AB}"/>
              </a:ext>
            </a:extLst>
          </p:cNvPr>
          <p:cNvSpPr txBox="1"/>
          <p:nvPr/>
        </p:nvSpPr>
        <p:spPr>
          <a:xfrm>
            <a:off x="336955" y="1752620"/>
            <a:ext cx="1394686" cy="369332"/>
          </a:xfrm>
          <a:prstGeom prst="rect">
            <a:avLst/>
          </a:prstGeom>
          <a:noFill/>
        </p:spPr>
        <p:txBody>
          <a:bodyPr wrap="square" rtlCol="0">
            <a:spAutoFit/>
          </a:bodyPr>
          <a:lstStyle/>
          <a:p>
            <a:pPr algn="ctr"/>
            <a:r>
              <a:rPr lang="en-GB">
                <a:latin typeface="Aptos Display" panose="020B0004020202020204" pitchFamily="34" charset="0"/>
              </a:rPr>
              <a:t>TIME</a:t>
            </a:r>
          </a:p>
        </p:txBody>
      </p:sp>
      <p:cxnSp>
        <p:nvCxnSpPr>
          <p:cNvPr id="58" name="Straight Arrow Connector 57">
            <a:extLst>
              <a:ext uri="{FF2B5EF4-FFF2-40B4-BE49-F238E27FC236}">
                <a16:creationId xmlns:a16="http://schemas.microsoft.com/office/drawing/2014/main" id="{15E800A7-B364-7F1F-6500-D8E4F3145BC3}"/>
              </a:ext>
            </a:extLst>
          </p:cNvPr>
          <p:cNvCxnSpPr>
            <a:cxnSpLocks/>
          </p:cNvCxnSpPr>
          <p:nvPr/>
        </p:nvCxnSpPr>
        <p:spPr>
          <a:xfrm flipH="1" flipV="1">
            <a:off x="8396195" y="5232143"/>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0631514C-15B4-0195-D89C-3D3523191DA3}"/>
              </a:ext>
            </a:extLst>
          </p:cNvPr>
          <p:cNvCxnSpPr>
            <a:cxnSpLocks/>
          </p:cNvCxnSpPr>
          <p:nvPr/>
        </p:nvCxnSpPr>
        <p:spPr>
          <a:xfrm flipH="1" flipV="1">
            <a:off x="11155487" y="5225267"/>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F38B1FEC-3847-EC18-33C1-157BA08752C1}"/>
              </a:ext>
            </a:extLst>
          </p:cNvPr>
          <p:cNvSpPr txBox="1"/>
          <p:nvPr/>
        </p:nvSpPr>
        <p:spPr>
          <a:xfrm>
            <a:off x="4018074" y="5938975"/>
            <a:ext cx="1394686"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Initiation</a:t>
            </a:r>
            <a:endParaRPr lang="en-GB">
              <a:solidFill>
                <a:srgbClr val="0070C0"/>
              </a:solidFill>
              <a:latin typeface="Aptos Display" panose="020B0004020202020204" pitchFamily="34" charset="0"/>
            </a:endParaRPr>
          </a:p>
        </p:txBody>
      </p:sp>
      <p:sp>
        <p:nvSpPr>
          <p:cNvPr id="61" name="TextBox 60">
            <a:extLst>
              <a:ext uri="{FF2B5EF4-FFF2-40B4-BE49-F238E27FC236}">
                <a16:creationId xmlns:a16="http://schemas.microsoft.com/office/drawing/2014/main" id="{25561963-9CC7-E1E7-78C6-3F44DBBFDEEE}"/>
              </a:ext>
            </a:extLst>
          </p:cNvPr>
          <p:cNvSpPr txBox="1"/>
          <p:nvPr/>
        </p:nvSpPr>
        <p:spPr>
          <a:xfrm>
            <a:off x="7669023" y="5921031"/>
            <a:ext cx="1573685"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Discontinuation</a:t>
            </a:r>
            <a:endParaRPr lang="en-GB">
              <a:solidFill>
                <a:srgbClr val="0070C0"/>
              </a:solidFill>
              <a:latin typeface="Aptos Display" panose="020B0004020202020204" pitchFamily="34" charset="0"/>
            </a:endParaRPr>
          </a:p>
        </p:txBody>
      </p:sp>
      <p:cxnSp>
        <p:nvCxnSpPr>
          <p:cNvPr id="62" name="Straight Arrow Connector 61">
            <a:extLst>
              <a:ext uri="{FF2B5EF4-FFF2-40B4-BE49-F238E27FC236}">
                <a16:creationId xmlns:a16="http://schemas.microsoft.com/office/drawing/2014/main" id="{D7F5472A-5F71-42C2-F570-D868C45FAB05}"/>
              </a:ext>
            </a:extLst>
          </p:cNvPr>
          <p:cNvCxnSpPr>
            <a:cxnSpLocks/>
          </p:cNvCxnSpPr>
          <p:nvPr/>
        </p:nvCxnSpPr>
        <p:spPr>
          <a:xfrm>
            <a:off x="4715474" y="5381897"/>
            <a:ext cx="36807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4CD4AF3A-F93B-22A4-202A-733CECBFACE3}"/>
              </a:ext>
            </a:extLst>
          </p:cNvPr>
          <p:cNvSpPr txBox="1"/>
          <p:nvPr/>
        </p:nvSpPr>
        <p:spPr>
          <a:xfrm>
            <a:off x="5886171" y="5380722"/>
            <a:ext cx="1573685"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Implementation</a:t>
            </a:r>
            <a:endParaRPr lang="en-GB">
              <a:solidFill>
                <a:srgbClr val="0070C0"/>
              </a:solidFill>
              <a:latin typeface="Aptos Display" panose="020B0004020202020204" pitchFamily="34" charset="0"/>
            </a:endParaRPr>
          </a:p>
        </p:txBody>
      </p:sp>
      <p:cxnSp>
        <p:nvCxnSpPr>
          <p:cNvPr id="65" name="Straight Connector 64">
            <a:extLst>
              <a:ext uri="{FF2B5EF4-FFF2-40B4-BE49-F238E27FC236}">
                <a16:creationId xmlns:a16="http://schemas.microsoft.com/office/drawing/2014/main" id="{8C5ADDD1-DF27-6019-BB83-B0815B8BFA7A}"/>
              </a:ext>
            </a:extLst>
          </p:cNvPr>
          <p:cNvCxnSpPr/>
          <p:nvPr/>
        </p:nvCxnSpPr>
        <p:spPr>
          <a:xfrm flipV="1">
            <a:off x="4715474" y="1693262"/>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174B6D94-6DB0-FC45-42FA-C75AC4CE0C26}"/>
              </a:ext>
            </a:extLst>
          </p:cNvPr>
          <p:cNvCxnSpPr/>
          <p:nvPr/>
        </p:nvCxnSpPr>
        <p:spPr>
          <a:xfrm flipV="1">
            <a:off x="8396651"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B7A828B-DFB3-9FAB-0743-B40902570F58}"/>
              </a:ext>
            </a:extLst>
          </p:cNvPr>
          <p:cNvCxnSpPr/>
          <p:nvPr/>
        </p:nvCxnSpPr>
        <p:spPr>
          <a:xfrm flipV="1">
            <a:off x="11155487"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4BFEDBE-AE4D-020C-4C92-6647E4280FC5}"/>
              </a:ext>
            </a:extLst>
          </p:cNvPr>
          <p:cNvSpPr txBox="1"/>
          <p:nvPr/>
        </p:nvSpPr>
        <p:spPr>
          <a:xfrm>
            <a:off x="3860800" y="413749"/>
            <a:ext cx="4000500" cy="369332"/>
          </a:xfrm>
          <a:prstGeom prst="rect">
            <a:avLst/>
          </a:prstGeom>
          <a:noFill/>
        </p:spPr>
        <p:txBody>
          <a:bodyPr wrap="square" rtlCol="0">
            <a:spAutoFit/>
          </a:bodyPr>
          <a:lstStyle/>
          <a:p>
            <a:pPr algn="ctr"/>
            <a:r>
              <a:rPr lang="en-GB" dirty="0"/>
              <a:t>Supporting/ management of adherence</a:t>
            </a:r>
          </a:p>
        </p:txBody>
      </p:sp>
      <p:cxnSp>
        <p:nvCxnSpPr>
          <p:cNvPr id="29" name="Straight Arrow Connector 28">
            <a:extLst>
              <a:ext uri="{FF2B5EF4-FFF2-40B4-BE49-F238E27FC236}">
                <a16:creationId xmlns:a16="http://schemas.microsoft.com/office/drawing/2014/main" id="{06E917A5-D007-03E7-E157-325D21373C9B}"/>
              </a:ext>
            </a:extLst>
          </p:cNvPr>
          <p:cNvCxnSpPr>
            <a:cxnSpLocks/>
          </p:cNvCxnSpPr>
          <p:nvPr/>
        </p:nvCxnSpPr>
        <p:spPr>
          <a:xfrm>
            <a:off x="8049243" y="598415"/>
            <a:ext cx="3106244" cy="194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88E2FF40-E046-8155-CABB-D3A380B5C88B}"/>
              </a:ext>
            </a:extLst>
          </p:cNvPr>
          <p:cNvCxnSpPr>
            <a:cxnSpLocks/>
          </p:cNvCxnSpPr>
          <p:nvPr/>
        </p:nvCxnSpPr>
        <p:spPr>
          <a:xfrm flipH="1">
            <a:off x="699455" y="580471"/>
            <a:ext cx="298354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5632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a:extLst>
              <a:ext uri="{FF2B5EF4-FFF2-40B4-BE49-F238E27FC236}">
                <a16:creationId xmlns:a16="http://schemas.microsoft.com/office/drawing/2014/main" id="{4F3F11AC-C4F0-3249-A85C-13ED7A6F4574}"/>
              </a:ext>
            </a:extLst>
          </p:cNvPr>
          <p:cNvSpPr>
            <a:spLocks noGrp="1" noChangeArrowheads="1"/>
          </p:cNvSpPr>
          <p:nvPr>
            <p:ph idx="1"/>
          </p:nvPr>
        </p:nvSpPr>
        <p:spPr>
          <a:xfrm>
            <a:off x="1416423" y="2043581"/>
            <a:ext cx="9359153" cy="3544048"/>
          </a:xfrm>
        </p:spPr>
        <p:txBody>
          <a:bodyPr>
            <a:normAutofit fontScale="92500" lnSpcReduction="20000"/>
          </a:bodyPr>
          <a:lstStyle/>
          <a:p>
            <a:pPr marL="0" indent="0">
              <a:buNone/>
            </a:pPr>
            <a:r>
              <a:rPr lang="en-US" altLang="en-US" sz="4400" dirty="0">
                <a:latin typeface="+mj-lt"/>
              </a:rPr>
              <a:t>The extent to which a person’s </a:t>
            </a:r>
            <a:r>
              <a:rPr lang="en-US" altLang="en-US" sz="4400" dirty="0" err="1">
                <a:latin typeface="+mj-lt"/>
              </a:rPr>
              <a:t>behaviour</a:t>
            </a:r>
            <a:r>
              <a:rPr lang="en-US" altLang="en-US" sz="4400" dirty="0">
                <a:latin typeface="+mj-lt"/>
              </a:rPr>
              <a:t> </a:t>
            </a:r>
          </a:p>
          <a:p>
            <a:pPr marL="0" indent="0">
              <a:buNone/>
            </a:pPr>
            <a:endParaRPr lang="en-US" altLang="en-US" sz="2400" dirty="0">
              <a:latin typeface="+mj-lt"/>
            </a:endParaRPr>
          </a:p>
          <a:p>
            <a:pPr marL="0" indent="0">
              <a:buNone/>
            </a:pPr>
            <a:r>
              <a:rPr lang="en-US" altLang="en-US" sz="4400" dirty="0">
                <a:latin typeface="+mj-lt"/>
              </a:rPr>
              <a:t>– taking medication, following a diet, and/or executing lifestyle changes, </a:t>
            </a:r>
          </a:p>
          <a:p>
            <a:pPr marL="0" indent="0">
              <a:buNone/>
            </a:pPr>
            <a:endParaRPr lang="en-US" altLang="en-US" sz="2400" dirty="0">
              <a:latin typeface="+mj-lt"/>
            </a:endParaRPr>
          </a:p>
          <a:p>
            <a:pPr marL="0" indent="0">
              <a:buNone/>
            </a:pPr>
            <a:r>
              <a:rPr lang="en-US" altLang="en-US" sz="4400" dirty="0">
                <a:latin typeface="+mj-lt"/>
              </a:rPr>
              <a:t>corresponds with </a:t>
            </a:r>
            <a:r>
              <a:rPr lang="en-US" altLang="en-US" sz="4400" dirty="0">
                <a:highlight>
                  <a:srgbClr val="FFFF00"/>
                </a:highlight>
                <a:latin typeface="+mj-lt"/>
              </a:rPr>
              <a:t>agreed</a:t>
            </a:r>
            <a:r>
              <a:rPr lang="en-US" altLang="en-US" sz="4400" dirty="0">
                <a:latin typeface="+mj-lt"/>
              </a:rPr>
              <a:t> recommendations from a health care provider.</a:t>
            </a:r>
          </a:p>
        </p:txBody>
      </p:sp>
      <p:sp>
        <p:nvSpPr>
          <p:cNvPr id="14340" name="TextBox 3">
            <a:extLst>
              <a:ext uri="{FF2B5EF4-FFF2-40B4-BE49-F238E27FC236}">
                <a16:creationId xmlns:a16="http://schemas.microsoft.com/office/drawing/2014/main" id="{371B86D8-5DFC-2346-9129-E6C8E5C783CA}"/>
              </a:ext>
            </a:extLst>
          </p:cNvPr>
          <p:cNvSpPr txBox="1">
            <a:spLocks noChangeArrowheads="1"/>
          </p:cNvSpPr>
          <p:nvPr/>
        </p:nvSpPr>
        <p:spPr bwMode="auto">
          <a:xfrm>
            <a:off x="8093675" y="6367464"/>
            <a:ext cx="36142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anose="020B0502020104020203" pitchFamily="34" charset="77"/>
              </a:defRPr>
            </a:lvl1pPr>
            <a:lvl2pPr marL="742950" indent="-285750">
              <a:defRPr>
                <a:solidFill>
                  <a:schemeClr val="tx1"/>
                </a:solidFill>
                <a:latin typeface="Gill Sans MT" panose="020B0502020104020203" pitchFamily="34" charset="77"/>
              </a:defRPr>
            </a:lvl2pPr>
            <a:lvl3pPr marL="1143000" indent="-228600">
              <a:defRPr>
                <a:solidFill>
                  <a:schemeClr val="tx1"/>
                </a:solidFill>
                <a:latin typeface="Gill Sans MT" panose="020B0502020104020203" pitchFamily="34" charset="77"/>
              </a:defRPr>
            </a:lvl3pPr>
            <a:lvl4pPr marL="1600200" indent="-228600">
              <a:defRPr>
                <a:solidFill>
                  <a:schemeClr val="tx1"/>
                </a:solidFill>
                <a:latin typeface="Gill Sans MT" panose="020B0502020104020203" pitchFamily="34" charset="77"/>
              </a:defRPr>
            </a:lvl4pPr>
            <a:lvl5pPr marL="2057400" indent="-228600">
              <a:defRPr>
                <a:solidFill>
                  <a:schemeClr val="tx1"/>
                </a:solidFill>
                <a:latin typeface="Gill Sans MT" panose="020B0502020104020203" pitchFamily="34" charset="77"/>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77"/>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77"/>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77"/>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77"/>
              </a:defRPr>
            </a:lvl9pPr>
          </a:lstStyle>
          <a:p>
            <a:r>
              <a:rPr lang="en-GB" sz="800" dirty="0" err="1">
                <a:latin typeface="+mn-lt"/>
              </a:rPr>
              <a:t>Sabate</a:t>
            </a:r>
            <a:r>
              <a:rPr lang="en-GB" sz="800" dirty="0">
                <a:latin typeface="+mn-lt"/>
              </a:rPr>
              <a:t>́ E. Adherence to long-term therapies: Evidence for action. </a:t>
            </a:r>
            <a:r>
              <a:rPr lang="en-GB" sz="800" dirty="0" err="1">
                <a:latin typeface="+mn-lt"/>
              </a:rPr>
              <a:t>Sabate</a:t>
            </a:r>
            <a:r>
              <a:rPr lang="en-GB" sz="800" dirty="0">
                <a:latin typeface="+mn-lt"/>
              </a:rPr>
              <a:t>́ E, editor. Geneva, Switzerland: Geneva : World Health Organization; 2003. </a:t>
            </a:r>
          </a:p>
        </p:txBody>
      </p:sp>
      <p:sp>
        <p:nvSpPr>
          <p:cNvPr id="4" name="Title 3">
            <a:extLst>
              <a:ext uri="{FF2B5EF4-FFF2-40B4-BE49-F238E27FC236}">
                <a16:creationId xmlns:a16="http://schemas.microsoft.com/office/drawing/2014/main" id="{E7DFC2F6-1032-77A6-390A-8F895BB53A9D}"/>
              </a:ext>
            </a:extLst>
          </p:cNvPr>
          <p:cNvSpPr>
            <a:spLocks noGrp="1"/>
          </p:cNvSpPr>
          <p:nvPr>
            <p:ph type="title"/>
          </p:nvPr>
        </p:nvSpPr>
        <p:spPr/>
        <p:txBody>
          <a:bodyPr/>
          <a:lstStyle/>
          <a:p>
            <a:r>
              <a:rPr lang="en-GB" dirty="0"/>
              <a:t>Definition of adherence</a:t>
            </a:r>
          </a:p>
        </p:txBody>
      </p:sp>
      <p:sp>
        <p:nvSpPr>
          <p:cNvPr id="5" name="Rectangle 4">
            <a:extLst>
              <a:ext uri="{FF2B5EF4-FFF2-40B4-BE49-F238E27FC236}">
                <a16:creationId xmlns:a16="http://schemas.microsoft.com/office/drawing/2014/main" id="{8223915D-1844-F363-37E7-1A7AC2BC38B6}"/>
              </a:ext>
            </a:extLst>
          </p:cNvPr>
          <p:cNvSpPr/>
          <p:nvPr/>
        </p:nvSpPr>
        <p:spPr>
          <a:xfrm>
            <a:off x="905436" y="1667435"/>
            <a:ext cx="10336306" cy="4052047"/>
          </a:xfrm>
          <a:prstGeom prst="rect">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5163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356BADE-13B4-9887-F6D9-41A98A180163}"/>
              </a:ext>
            </a:extLst>
          </p:cNvPr>
          <p:cNvSpPr txBox="1">
            <a:spLocks/>
          </p:cNvSpPr>
          <p:nvPr/>
        </p:nvSpPr>
        <p:spPr>
          <a:xfrm>
            <a:off x="1285462" y="636237"/>
            <a:ext cx="9708107" cy="85035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latin typeface="Calibri Light" panose="020F0302020204030204" pitchFamily="34" charset="0"/>
                <a:cs typeface="Calibri Light" panose="020F0302020204030204" pitchFamily="34" charset="0"/>
              </a:rPr>
              <a:t>Shared decision-making </a:t>
            </a:r>
            <a:r>
              <a:rPr lang="en-GB" sz="3200" dirty="0">
                <a:latin typeface="Calibri Light" panose="020F0302020204030204" pitchFamily="34" charset="0"/>
                <a:cs typeface="Calibri Light" panose="020F0302020204030204" pitchFamily="34" charset="0"/>
              </a:rPr>
              <a:t>ensures that individuals are supported to make decisions that are right for them. It is a collaborative process through which a clinician supports a patient to reach a decision about their treatment.</a:t>
            </a:r>
          </a:p>
          <a:p>
            <a:endParaRPr lang="en-GB" sz="3200" dirty="0">
              <a:latin typeface="Calibri Light" panose="020F0302020204030204" pitchFamily="34" charset="0"/>
              <a:cs typeface="Calibri Light" panose="020F0302020204030204" pitchFamily="34" charset="0"/>
            </a:endParaRPr>
          </a:p>
          <a:p>
            <a:r>
              <a:rPr lang="en-GB" sz="3200" dirty="0">
                <a:latin typeface="Calibri Light" panose="020F0302020204030204" pitchFamily="34" charset="0"/>
                <a:cs typeface="Calibri Light" panose="020F0302020204030204" pitchFamily="34" charset="0"/>
              </a:rPr>
              <a:t>The conversation brings together:</a:t>
            </a:r>
          </a:p>
          <a:p>
            <a:endParaRPr lang="en-GB" sz="32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the clinician’s expertise, such as treatment options, evidence, risks and benefits</a:t>
            </a:r>
          </a:p>
          <a:p>
            <a:pPr marL="457200" indent="-457200">
              <a:buFont typeface="Arial" panose="020B0604020202020204" pitchFamily="34" charset="0"/>
              <a:buChar char="•"/>
            </a:pPr>
            <a:endParaRPr lang="en-GB" sz="32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what the patient knows best: their preferences, personal circumstances, goals, values and beliefs.</a:t>
            </a:r>
            <a:br>
              <a:rPr lang="en-GB" dirty="0"/>
            </a:br>
            <a:endParaRPr lang="en-GB" dirty="0"/>
          </a:p>
        </p:txBody>
      </p:sp>
      <p:sp>
        <p:nvSpPr>
          <p:cNvPr id="6" name="Picture Placeholder 1">
            <a:extLst>
              <a:ext uri="{FF2B5EF4-FFF2-40B4-BE49-F238E27FC236}">
                <a16:creationId xmlns:a16="http://schemas.microsoft.com/office/drawing/2014/main" id="{7F9D464A-FE7C-8CDB-C962-6B783B0A7AB3}"/>
              </a:ext>
            </a:extLst>
          </p:cNvPr>
          <p:cNvSpPr txBox="1">
            <a:spLocks/>
          </p:cNvSpPr>
          <p:nvPr/>
        </p:nvSpPr>
        <p:spPr>
          <a:xfrm>
            <a:off x="868100" y="271849"/>
            <a:ext cx="11323899" cy="6858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
        <p:nvSpPr>
          <p:cNvPr id="5" name="TextBox 4">
            <a:extLst>
              <a:ext uri="{FF2B5EF4-FFF2-40B4-BE49-F238E27FC236}">
                <a16:creationId xmlns:a16="http://schemas.microsoft.com/office/drawing/2014/main" id="{D7184BEC-E513-A60A-7C03-D79D41FE78BC}"/>
              </a:ext>
            </a:extLst>
          </p:cNvPr>
          <p:cNvSpPr txBox="1"/>
          <p:nvPr/>
        </p:nvSpPr>
        <p:spPr>
          <a:xfrm>
            <a:off x="9285871" y="6134705"/>
            <a:ext cx="2089033" cy="369332"/>
          </a:xfrm>
          <a:prstGeom prst="rect">
            <a:avLst/>
          </a:prstGeom>
          <a:noFill/>
        </p:spPr>
        <p:txBody>
          <a:bodyPr wrap="none" rtlCol="0">
            <a:spAutoFit/>
          </a:bodyPr>
          <a:lstStyle/>
          <a:p>
            <a:r>
              <a:rPr lang="en-GB" dirty="0">
                <a:latin typeface="+mj-lt"/>
              </a:rPr>
              <a:t>(NHS England, 2024)</a:t>
            </a:r>
          </a:p>
        </p:txBody>
      </p:sp>
      <p:sp>
        <p:nvSpPr>
          <p:cNvPr id="7" name="TextBox 6">
            <a:extLst>
              <a:ext uri="{FF2B5EF4-FFF2-40B4-BE49-F238E27FC236}">
                <a16:creationId xmlns:a16="http://schemas.microsoft.com/office/drawing/2014/main" id="{106E12A1-0D51-8417-A610-200ED407C483}"/>
              </a:ext>
            </a:extLst>
          </p:cNvPr>
          <p:cNvSpPr txBox="1"/>
          <p:nvPr/>
        </p:nvSpPr>
        <p:spPr>
          <a:xfrm>
            <a:off x="4212034" y="6579096"/>
            <a:ext cx="7972054" cy="215444"/>
          </a:xfrm>
          <a:prstGeom prst="rect">
            <a:avLst/>
          </a:prstGeom>
          <a:noFill/>
        </p:spPr>
        <p:txBody>
          <a:bodyPr wrap="none" rtlCol="0">
            <a:spAutoFit/>
          </a:bodyPr>
          <a:lstStyle/>
          <a:p>
            <a:r>
              <a:rPr lang="en-GB" sz="800" dirty="0">
                <a:latin typeface="+mj-lt"/>
              </a:rPr>
              <a:t>NHS England, 2024. </a:t>
            </a:r>
            <a:r>
              <a:rPr lang="en-GB" sz="800" kern="0" dirty="0">
                <a:effectLst/>
                <a:latin typeface="Aptos" panose="020B0004020202020204" pitchFamily="34" charset="0"/>
                <a:ea typeface="Aptos" panose="020B0004020202020204" pitchFamily="34" charset="0"/>
                <a:cs typeface="Times New Roman" panose="02020603050405020304" pitchFamily="18" charset="0"/>
              </a:rPr>
              <a:t>NHS England. Shared decision-making [Internet]. [cited 2024 May 1]. Available from: https://</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www.england.nhs.uk</a:t>
            </a:r>
            <a:r>
              <a:rPr lang="en-GB" sz="800" kern="0" dirty="0">
                <a:effectLst/>
                <a:latin typeface="Aptos" panose="020B0004020202020204" pitchFamily="34" charset="0"/>
                <a:ea typeface="Aptos" panose="020B0004020202020204" pitchFamily="34" charset="0"/>
                <a:cs typeface="Times New Roman" panose="02020603050405020304" pitchFamily="18" charset="0"/>
              </a:rPr>
              <a:t>/</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personalisedcare</a:t>
            </a:r>
            <a:r>
              <a:rPr lang="en-GB" sz="800" kern="0" dirty="0">
                <a:effectLst/>
                <a:latin typeface="Aptos" panose="020B0004020202020204" pitchFamily="34" charset="0"/>
                <a:ea typeface="Aptos" panose="020B0004020202020204" pitchFamily="34" charset="0"/>
                <a:cs typeface="Times New Roman" panose="02020603050405020304" pitchFamily="18" charset="0"/>
              </a:rPr>
              <a:t>/shared-decision-making/</a:t>
            </a:r>
            <a:r>
              <a:rPr lang="en-GB" sz="800" dirty="0">
                <a:effectLst/>
              </a:rPr>
              <a:t> </a:t>
            </a:r>
            <a:endParaRPr lang="en-GB" sz="800" dirty="0">
              <a:latin typeface="+mj-lt"/>
            </a:endParaRPr>
          </a:p>
        </p:txBody>
      </p:sp>
    </p:spTree>
    <p:extLst>
      <p:ext uri="{BB962C8B-B14F-4D97-AF65-F5344CB8AC3E}">
        <p14:creationId xmlns:p14="http://schemas.microsoft.com/office/powerpoint/2010/main" val="388077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2A8196A-7840-345C-75D7-44474A20B8B4}"/>
              </a:ext>
            </a:extLst>
          </p:cNvPr>
          <p:cNvSpPr/>
          <p:nvPr/>
        </p:nvSpPr>
        <p:spPr>
          <a:xfrm>
            <a:off x="868100" y="4919959"/>
            <a:ext cx="10383374" cy="1139687"/>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le 1">
            <a:extLst>
              <a:ext uri="{FF2B5EF4-FFF2-40B4-BE49-F238E27FC236}">
                <a16:creationId xmlns:a16="http://schemas.microsoft.com/office/drawing/2014/main" id="{5356BADE-13B4-9887-F6D9-41A98A180163}"/>
              </a:ext>
            </a:extLst>
          </p:cNvPr>
          <p:cNvSpPr txBox="1">
            <a:spLocks/>
          </p:cNvSpPr>
          <p:nvPr/>
        </p:nvSpPr>
        <p:spPr>
          <a:xfrm>
            <a:off x="1285462" y="636237"/>
            <a:ext cx="9708107" cy="85035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Calibri Light" panose="020F0302020204030204" pitchFamily="34" charset="0"/>
                <a:cs typeface="Calibri Light" panose="020F0302020204030204" pitchFamily="34" charset="0"/>
              </a:rPr>
              <a:t>Shared decision-making ensures that individuals are supported to make decisions that are right for them. It is a collaborative process through which a clinician supports a patient to reach a decision about their treatment.</a:t>
            </a:r>
          </a:p>
          <a:p>
            <a:endParaRPr lang="en-GB" sz="3200" dirty="0">
              <a:latin typeface="Calibri Light" panose="020F0302020204030204" pitchFamily="34" charset="0"/>
              <a:cs typeface="Calibri Light" panose="020F0302020204030204" pitchFamily="34" charset="0"/>
            </a:endParaRPr>
          </a:p>
          <a:p>
            <a:r>
              <a:rPr lang="en-GB" sz="3200" dirty="0">
                <a:latin typeface="Calibri Light" panose="020F0302020204030204" pitchFamily="34" charset="0"/>
                <a:cs typeface="Calibri Light" panose="020F0302020204030204" pitchFamily="34" charset="0"/>
              </a:rPr>
              <a:t>The conversation brings together:</a:t>
            </a:r>
          </a:p>
          <a:p>
            <a:endParaRPr lang="en-GB" sz="32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3200" dirty="0">
                <a:latin typeface="Calibri Light" panose="020F0302020204030204" pitchFamily="34" charset="0"/>
                <a:cs typeface="Calibri Light" panose="020F0302020204030204" pitchFamily="34" charset="0"/>
              </a:rPr>
              <a:t>the clinician’s expertise, such as treatment options, evidence, risks and benefits</a:t>
            </a:r>
          </a:p>
          <a:p>
            <a:pPr marL="457200" indent="-457200">
              <a:buFont typeface="Arial" panose="020B0604020202020204" pitchFamily="34" charset="0"/>
              <a:buChar char="•"/>
            </a:pPr>
            <a:endParaRPr lang="en-GB" sz="32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3200" dirty="0">
                <a:solidFill>
                  <a:schemeClr val="bg1"/>
                </a:solidFill>
                <a:latin typeface="Calibri Light" panose="020F0302020204030204" pitchFamily="34" charset="0"/>
                <a:cs typeface="Calibri Light" panose="020F0302020204030204" pitchFamily="34" charset="0"/>
              </a:rPr>
              <a:t>what the patient knows best: their preferences, personal circumstances, goals, values and beliefs.</a:t>
            </a:r>
            <a:br>
              <a:rPr lang="en-GB" dirty="0"/>
            </a:br>
            <a:endParaRPr lang="en-GB" dirty="0"/>
          </a:p>
        </p:txBody>
      </p:sp>
      <p:sp>
        <p:nvSpPr>
          <p:cNvPr id="6" name="Picture Placeholder 1">
            <a:extLst>
              <a:ext uri="{FF2B5EF4-FFF2-40B4-BE49-F238E27FC236}">
                <a16:creationId xmlns:a16="http://schemas.microsoft.com/office/drawing/2014/main" id="{7F9D464A-FE7C-8CDB-C962-6B783B0A7AB3}"/>
              </a:ext>
            </a:extLst>
          </p:cNvPr>
          <p:cNvSpPr txBox="1">
            <a:spLocks/>
          </p:cNvSpPr>
          <p:nvPr/>
        </p:nvSpPr>
        <p:spPr>
          <a:xfrm>
            <a:off x="868100" y="271849"/>
            <a:ext cx="11323899" cy="6858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p:txBody>
      </p:sp>
      <p:sp>
        <p:nvSpPr>
          <p:cNvPr id="5" name="TextBox 4">
            <a:extLst>
              <a:ext uri="{FF2B5EF4-FFF2-40B4-BE49-F238E27FC236}">
                <a16:creationId xmlns:a16="http://schemas.microsoft.com/office/drawing/2014/main" id="{D7184BEC-E513-A60A-7C03-D79D41FE78BC}"/>
              </a:ext>
            </a:extLst>
          </p:cNvPr>
          <p:cNvSpPr txBox="1"/>
          <p:nvPr/>
        </p:nvSpPr>
        <p:spPr>
          <a:xfrm>
            <a:off x="9285871" y="6134705"/>
            <a:ext cx="2089033" cy="369332"/>
          </a:xfrm>
          <a:prstGeom prst="rect">
            <a:avLst/>
          </a:prstGeom>
          <a:noFill/>
        </p:spPr>
        <p:txBody>
          <a:bodyPr wrap="none" rtlCol="0">
            <a:spAutoFit/>
          </a:bodyPr>
          <a:lstStyle/>
          <a:p>
            <a:r>
              <a:rPr lang="en-GB" dirty="0">
                <a:latin typeface="+mj-lt"/>
              </a:rPr>
              <a:t>(NHS England, 2024)</a:t>
            </a:r>
          </a:p>
        </p:txBody>
      </p:sp>
      <p:sp>
        <p:nvSpPr>
          <p:cNvPr id="7" name="TextBox 6">
            <a:extLst>
              <a:ext uri="{FF2B5EF4-FFF2-40B4-BE49-F238E27FC236}">
                <a16:creationId xmlns:a16="http://schemas.microsoft.com/office/drawing/2014/main" id="{106E12A1-0D51-8417-A610-200ED407C483}"/>
              </a:ext>
            </a:extLst>
          </p:cNvPr>
          <p:cNvSpPr txBox="1"/>
          <p:nvPr/>
        </p:nvSpPr>
        <p:spPr>
          <a:xfrm>
            <a:off x="4212034" y="6579096"/>
            <a:ext cx="7972054" cy="215444"/>
          </a:xfrm>
          <a:prstGeom prst="rect">
            <a:avLst/>
          </a:prstGeom>
          <a:noFill/>
        </p:spPr>
        <p:txBody>
          <a:bodyPr wrap="none" rtlCol="0">
            <a:spAutoFit/>
          </a:bodyPr>
          <a:lstStyle/>
          <a:p>
            <a:r>
              <a:rPr lang="en-GB" sz="800" dirty="0">
                <a:latin typeface="+mj-lt"/>
              </a:rPr>
              <a:t>NHS England, 2024. </a:t>
            </a:r>
            <a:r>
              <a:rPr lang="en-GB" sz="800" kern="0" dirty="0">
                <a:effectLst/>
                <a:latin typeface="Aptos" panose="020B0004020202020204" pitchFamily="34" charset="0"/>
                <a:ea typeface="Aptos" panose="020B0004020202020204" pitchFamily="34" charset="0"/>
                <a:cs typeface="Times New Roman" panose="02020603050405020304" pitchFamily="18" charset="0"/>
              </a:rPr>
              <a:t>NHS England. Shared decision-making [Internet]. [cited 2024 May 1]. Available from: https://</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www.england.nhs.uk</a:t>
            </a:r>
            <a:r>
              <a:rPr lang="en-GB" sz="800" kern="0" dirty="0">
                <a:effectLst/>
                <a:latin typeface="Aptos" panose="020B0004020202020204" pitchFamily="34" charset="0"/>
                <a:ea typeface="Aptos" panose="020B0004020202020204" pitchFamily="34" charset="0"/>
                <a:cs typeface="Times New Roman" panose="02020603050405020304" pitchFamily="18" charset="0"/>
              </a:rPr>
              <a:t>/</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personalisedcare</a:t>
            </a:r>
            <a:r>
              <a:rPr lang="en-GB" sz="800" kern="0" dirty="0">
                <a:effectLst/>
                <a:latin typeface="Aptos" panose="020B0004020202020204" pitchFamily="34" charset="0"/>
                <a:ea typeface="Aptos" panose="020B0004020202020204" pitchFamily="34" charset="0"/>
                <a:cs typeface="Times New Roman" panose="02020603050405020304" pitchFamily="18" charset="0"/>
              </a:rPr>
              <a:t>/shared-decision-making/</a:t>
            </a:r>
            <a:r>
              <a:rPr lang="en-GB" sz="800" dirty="0">
                <a:effectLst/>
              </a:rPr>
              <a:t> </a:t>
            </a:r>
            <a:endParaRPr lang="en-GB" sz="800" dirty="0">
              <a:latin typeface="+mj-lt"/>
            </a:endParaRPr>
          </a:p>
        </p:txBody>
      </p:sp>
    </p:spTree>
    <p:extLst>
      <p:ext uri="{BB962C8B-B14F-4D97-AF65-F5344CB8AC3E}">
        <p14:creationId xmlns:p14="http://schemas.microsoft.com/office/powerpoint/2010/main" val="2496688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72DEB9-6246-B8EB-1A61-8AC6575DD2CC}"/>
              </a:ext>
            </a:extLst>
          </p:cNvPr>
          <p:cNvSpPr txBox="1"/>
          <p:nvPr/>
        </p:nvSpPr>
        <p:spPr>
          <a:xfrm>
            <a:off x="361950" y="529129"/>
            <a:ext cx="11474450" cy="523220"/>
          </a:xfrm>
          <a:prstGeom prst="rect">
            <a:avLst/>
          </a:prstGeom>
          <a:noFill/>
        </p:spPr>
        <p:txBody>
          <a:bodyPr wrap="square">
            <a:spAutoFit/>
          </a:bodyPr>
          <a:lstStyle/>
          <a:p>
            <a:r>
              <a:rPr lang="en-GB" altLang="en-US" sz="2800" dirty="0">
                <a:latin typeface="Calibri Light" panose="020F0302020204030204" pitchFamily="34" charset="0"/>
                <a:cs typeface="Calibri Light" panose="020F0302020204030204" pitchFamily="34" charset="0"/>
              </a:rPr>
              <a:t>Following an agreed treatment plan involves enacting or changing behaviours:</a:t>
            </a:r>
          </a:p>
        </p:txBody>
      </p:sp>
      <p:pic>
        <p:nvPicPr>
          <p:cNvPr id="5" name="Picture 4" descr="Amber bottle of gel capsules">
            <a:extLst>
              <a:ext uri="{FF2B5EF4-FFF2-40B4-BE49-F238E27FC236}">
                <a16:creationId xmlns:a16="http://schemas.microsoft.com/office/drawing/2014/main" id="{7A50D176-38A1-ED49-719B-FB3CABB975E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48813" y="1504109"/>
            <a:ext cx="2519569" cy="1714827"/>
          </a:xfrm>
          <a:prstGeom prst="rect">
            <a:avLst/>
          </a:prstGeom>
        </p:spPr>
      </p:pic>
      <p:pic>
        <p:nvPicPr>
          <p:cNvPr id="9" name="Picture 8">
            <a:extLst>
              <a:ext uri="{FF2B5EF4-FFF2-40B4-BE49-F238E27FC236}">
                <a16:creationId xmlns:a16="http://schemas.microsoft.com/office/drawing/2014/main" id="{63082C04-996B-45EF-FEF0-7094D9DCEE2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406529" y="4051424"/>
            <a:ext cx="2519569" cy="1679712"/>
          </a:xfrm>
          <a:prstGeom prst="rect">
            <a:avLst/>
          </a:prstGeom>
        </p:spPr>
      </p:pic>
      <p:pic>
        <p:nvPicPr>
          <p:cNvPr id="11" name="Picture 10" descr="Bowl of food">
            <a:extLst>
              <a:ext uri="{FF2B5EF4-FFF2-40B4-BE49-F238E27FC236}">
                <a16:creationId xmlns:a16="http://schemas.microsoft.com/office/drawing/2014/main" id="{EA418D62-A245-AEE0-94BF-99B6E9D6DF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32696" y="1497673"/>
            <a:ext cx="2504020" cy="1721263"/>
          </a:xfrm>
          <a:prstGeom prst="rect">
            <a:avLst/>
          </a:prstGeom>
        </p:spPr>
      </p:pic>
      <p:pic>
        <p:nvPicPr>
          <p:cNvPr id="13" name="Picture 12" descr="Legs of person in athletic shoes and leggings running on wet path">
            <a:extLst>
              <a:ext uri="{FF2B5EF4-FFF2-40B4-BE49-F238E27FC236}">
                <a16:creationId xmlns:a16="http://schemas.microsoft.com/office/drawing/2014/main" id="{EEF2590C-6582-6C96-B426-99E8DA6FF91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39966" y="1503967"/>
            <a:ext cx="2581893" cy="1721262"/>
          </a:xfrm>
          <a:prstGeom prst="rect">
            <a:avLst/>
          </a:prstGeom>
        </p:spPr>
      </p:pic>
      <p:sp>
        <p:nvSpPr>
          <p:cNvPr id="15" name="TextBox 14">
            <a:extLst>
              <a:ext uri="{FF2B5EF4-FFF2-40B4-BE49-F238E27FC236}">
                <a16:creationId xmlns:a16="http://schemas.microsoft.com/office/drawing/2014/main" id="{BABEDBE3-A61F-6DB9-A5B2-4F97E6349231}"/>
              </a:ext>
            </a:extLst>
          </p:cNvPr>
          <p:cNvSpPr txBox="1"/>
          <p:nvPr/>
        </p:nvSpPr>
        <p:spPr>
          <a:xfrm>
            <a:off x="2227671" y="3382497"/>
            <a:ext cx="2120348" cy="369332"/>
          </a:xfrm>
          <a:prstGeom prst="rect">
            <a:avLst/>
          </a:prstGeom>
          <a:noFill/>
        </p:spPr>
        <p:txBody>
          <a:bodyPr wrap="square" rtlCol="0">
            <a:spAutoFit/>
          </a:bodyPr>
          <a:lstStyle/>
          <a:p>
            <a:r>
              <a:rPr lang="en-GB" dirty="0">
                <a:latin typeface="Calibri Light" panose="020F0302020204030204" pitchFamily="34" charset="0"/>
                <a:cs typeface="Calibri Light" panose="020F0302020204030204" pitchFamily="34" charset="0"/>
              </a:rPr>
              <a:t>Taking medication</a:t>
            </a:r>
          </a:p>
        </p:txBody>
      </p:sp>
      <p:sp>
        <p:nvSpPr>
          <p:cNvPr id="16" name="TextBox 15">
            <a:extLst>
              <a:ext uri="{FF2B5EF4-FFF2-40B4-BE49-F238E27FC236}">
                <a16:creationId xmlns:a16="http://schemas.microsoft.com/office/drawing/2014/main" id="{A862A52C-E536-7796-814D-DEBB9255232C}"/>
              </a:ext>
            </a:extLst>
          </p:cNvPr>
          <p:cNvSpPr txBox="1"/>
          <p:nvPr/>
        </p:nvSpPr>
        <p:spPr>
          <a:xfrm>
            <a:off x="3287845" y="5959539"/>
            <a:ext cx="2710656" cy="369332"/>
          </a:xfrm>
          <a:prstGeom prst="rect">
            <a:avLst/>
          </a:prstGeom>
          <a:noFill/>
        </p:spPr>
        <p:txBody>
          <a:bodyPr wrap="square" rtlCol="0">
            <a:spAutoFit/>
          </a:bodyPr>
          <a:lstStyle/>
          <a:p>
            <a:r>
              <a:rPr lang="en-GB" dirty="0">
                <a:latin typeface="Calibri Light" panose="020F0302020204030204" pitchFamily="34" charset="0"/>
                <a:cs typeface="Calibri Light" panose="020F0302020204030204" pitchFamily="34" charset="0"/>
              </a:rPr>
              <a:t>Monitoring their condition</a:t>
            </a:r>
          </a:p>
        </p:txBody>
      </p:sp>
      <p:pic>
        <p:nvPicPr>
          <p:cNvPr id="18" name="Picture 17" descr="Healthcare worker speaking with patient">
            <a:extLst>
              <a:ext uri="{FF2B5EF4-FFF2-40B4-BE49-F238E27FC236}">
                <a16:creationId xmlns:a16="http://schemas.microsoft.com/office/drawing/2014/main" id="{2904A382-4DA5-2505-F69E-3CC58E3C16F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87128" y="4039760"/>
            <a:ext cx="2519569" cy="1679713"/>
          </a:xfrm>
          <a:prstGeom prst="rect">
            <a:avLst/>
          </a:prstGeom>
        </p:spPr>
      </p:pic>
      <p:sp>
        <p:nvSpPr>
          <p:cNvPr id="19" name="TextBox 18">
            <a:extLst>
              <a:ext uri="{FF2B5EF4-FFF2-40B4-BE49-F238E27FC236}">
                <a16:creationId xmlns:a16="http://schemas.microsoft.com/office/drawing/2014/main" id="{8F073CF4-718D-1B00-D301-7FFD60AD7E79}"/>
              </a:ext>
            </a:extLst>
          </p:cNvPr>
          <p:cNvSpPr txBox="1"/>
          <p:nvPr/>
        </p:nvSpPr>
        <p:spPr>
          <a:xfrm>
            <a:off x="6487127" y="5959539"/>
            <a:ext cx="2519570" cy="369332"/>
          </a:xfrm>
          <a:prstGeom prst="rect">
            <a:avLst/>
          </a:prstGeom>
          <a:noFill/>
        </p:spPr>
        <p:txBody>
          <a:bodyPr wrap="square" rtlCol="0">
            <a:spAutoFit/>
          </a:bodyPr>
          <a:lstStyle/>
          <a:p>
            <a:pPr algn="ctr"/>
            <a:r>
              <a:rPr lang="en-GB" dirty="0">
                <a:latin typeface="Calibri Light" panose="020F0302020204030204" pitchFamily="34" charset="0"/>
                <a:cs typeface="Calibri Light" panose="020F0302020204030204" pitchFamily="34" charset="0"/>
              </a:rPr>
              <a:t>Attending appointments</a:t>
            </a:r>
          </a:p>
        </p:txBody>
      </p:sp>
      <p:sp>
        <p:nvSpPr>
          <p:cNvPr id="20" name="TextBox 19">
            <a:extLst>
              <a:ext uri="{FF2B5EF4-FFF2-40B4-BE49-F238E27FC236}">
                <a16:creationId xmlns:a16="http://schemas.microsoft.com/office/drawing/2014/main" id="{F2FBEFDA-544C-EB27-5E3B-0D75DAC47179}"/>
              </a:ext>
            </a:extLst>
          </p:cNvPr>
          <p:cNvSpPr txBox="1"/>
          <p:nvPr/>
        </p:nvSpPr>
        <p:spPr>
          <a:xfrm>
            <a:off x="5282932" y="3365729"/>
            <a:ext cx="5699528" cy="369332"/>
          </a:xfrm>
          <a:prstGeom prst="rect">
            <a:avLst/>
          </a:prstGeom>
          <a:noFill/>
        </p:spPr>
        <p:txBody>
          <a:bodyPr wrap="square" rtlCol="0">
            <a:spAutoFit/>
          </a:bodyPr>
          <a:lstStyle/>
          <a:p>
            <a:r>
              <a:rPr lang="en-GB" dirty="0">
                <a:latin typeface="Calibri Light" panose="020F0302020204030204" pitchFamily="34" charset="0"/>
                <a:cs typeface="Calibri Light" panose="020F0302020204030204" pitchFamily="34" charset="0"/>
              </a:rPr>
              <a:t>Adjusting lifestyle: e.g. exercise or dietary changes</a:t>
            </a:r>
          </a:p>
        </p:txBody>
      </p:sp>
    </p:spTree>
    <p:extLst>
      <p:ext uri="{BB962C8B-B14F-4D97-AF65-F5344CB8AC3E}">
        <p14:creationId xmlns:p14="http://schemas.microsoft.com/office/powerpoint/2010/main" val="1882436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CB8440-70C6-37A8-A845-961533890558}"/>
              </a:ext>
            </a:extLst>
          </p:cNvPr>
          <p:cNvSpPr txBox="1"/>
          <p:nvPr/>
        </p:nvSpPr>
        <p:spPr>
          <a:xfrm>
            <a:off x="870857" y="600891"/>
            <a:ext cx="10415452" cy="769441"/>
          </a:xfrm>
          <a:prstGeom prst="rect">
            <a:avLst/>
          </a:prstGeom>
          <a:noFill/>
        </p:spPr>
        <p:txBody>
          <a:bodyPr wrap="square" rtlCol="0">
            <a:spAutoFit/>
          </a:bodyPr>
          <a:lstStyle/>
          <a:p>
            <a:r>
              <a:rPr lang="en-GB" sz="4400" dirty="0">
                <a:latin typeface="+mj-lt"/>
              </a:rPr>
              <a:t>Why use behavioural science?</a:t>
            </a:r>
          </a:p>
        </p:txBody>
      </p:sp>
      <p:sp>
        <p:nvSpPr>
          <p:cNvPr id="3" name="TextBox 2">
            <a:extLst>
              <a:ext uri="{FF2B5EF4-FFF2-40B4-BE49-F238E27FC236}">
                <a16:creationId xmlns:a16="http://schemas.microsoft.com/office/drawing/2014/main" id="{05C2C2B6-4C25-A616-280C-3F3B2C8CC227}"/>
              </a:ext>
            </a:extLst>
          </p:cNvPr>
          <p:cNvSpPr txBox="1"/>
          <p:nvPr/>
        </p:nvSpPr>
        <p:spPr>
          <a:xfrm>
            <a:off x="870857" y="1759132"/>
            <a:ext cx="10415452" cy="4985980"/>
          </a:xfrm>
          <a:prstGeom prst="rect">
            <a:avLst/>
          </a:prstGeom>
          <a:noFill/>
        </p:spPr>
        <p:txBody>
          <a:bodyPr wrap="square" rtlCol="0">
            <a:spAutoFit/>
          </a:bodyPr>
          <a:lstStyle/>
          <a:p>
            <a:pPr marL="285750" indent="-285750">
              <a:buFont typeface="Arial" panose="020B0604020202020204" pitchFamily="34" charset="0"/>
              <a:buChar char="•"/>
            </a:pPr>
            <a:r>
              <a:rPr lang="en-GB" sz="2900" dirty="0">
                <a:latin typeface="+mj-lt"/>
              </a:rPr>
              <a:t>Our behaviour is complex and influenced by a range of internal and external factors.</a:t>
            </a:r>
          </a:p>
          <a:p>
            <a:pPr marL="285750" indent="-285750">
              <a:buFont typeface="Arial" panose="020B0604020202020204" pitchFamily="34" charset="0"/>
              <a:buChar char="•"/>
            </a:pPr>
            <a:endParaRPr lang="en-GB" sz="2900" dirty="0">
              <a:latin typeface="+mj-lt"/>
            </a:endParaRPr>
          </a:p>
          <a:p>
            <a:pPr marL="285750" indent="-285750">
              <a:buFont typeface="Arial" panose="020B0604020202020204" pitchFamily="34" charset="0"/>
              <a:buChar char="•"/>
            </a:pPr>
            <a:r>
              <a:rPr lang="en-GB" sz="2900" dirty="0">
                <a:latin typeface="+mj-lt"/>
              </a:rPr>
              <a:t>Until we understand why behaviour occurs, we can’t identify the most appropriate methods/techniques to support behaviour change.</a:t>
            </a:r>
          </a:p>
          <a:p>
            <a:pPr marL="285750" indent="-285750">
              <a:buFont typeface="Arial" panose="020B0604020202020204" pitchFamily="34" charset="0"/>
              <a:buChar char="•"/>
            </a:pPr>
            <a:endParaRPr lang="en-GB" sz="2900" dirty="0">
              <a:latin typeface="+mj-lt"/>
            </a:endParaRPr>
          </a:p>
          <a:p>
            <a:pPr marL="285750" indent="-285750">
              <a:buFont typeface="Arial" panose="020B0604020202020204" pitchFamily="34" charset="0"/>
              <a:buChar char="•"/>
            </a:pPr>
            <a:r>
              <a:rPr lang="en-GB" sz="2900" dirty="0">
                <a:latin typeface="+mj-lt"/>
              </a:rPr>
              <a:t>Practitioners and policymakers need a systematic and evidence-based method to understand behaviour and support behaviour change.</a:t>
            </a:r>
            <a:endParaRPr lang="en-GB" sz="2900"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7124235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612AA-C272-F41C-7779-EE4FD09FD342}"/>
              </a:ext>
            </a:extLst>
          </p:cNvPr>
          <p:cNvSpPr>
            <a:spLocks noGrp="1"/>
          </p:cNvSpPr>
          <p:nvPr>
            <p:ph type="title"/>
          </p:nvPr>
        </p:nvSpPr>
        <p:spPr>
          <a:xfrm>
            <a:off x="357448" y="12151"/>
            <a:ext cx="11488189" cy="1574367"/>
          </a:xfrm>
        </p:spPr>
        <p:txBody>
          <a:bodyPr/>
          <a:lstStyle/>
          <a:p>
            <a:r>
              <a:rPr lang="en-GB" dirty="0"/>
              <a:t>The COM-B Model </a:t>
            </a:r>
            <a:r>
              <a:rPr lang="en-GB" sz="1600" dirty="0"/>
              <a:t>(Michie et al, 2011)</a:t>
            </a:r>
          </a:p>
        </p:txBody>
      </p:sp>
      <p:pic>
        <p:nvPicPr>
          <p:cNvPr id="5" name="Picture 2">
            <a:extLst>
              <a:ext uri="{FF2B5EF4-FFF2-40B4-BE49-F238E27FC236}">
                <a16:creationId xmlns:a16="http://schemas.microsoft.com/office/drawing/2014/main" id="{1A882A4B-367E-7F4D-3CF9-29204E30DF7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85980" y="1346886"/>
            <a:ext cx="8055425" cy="4680584"/>
          </a:xfrm>
          <a:prstGeom prst="rect">
            <a:avLst/>
          </a:prstGeom>
          <a:noFill/>
          <a:ln w="9525">
            <a:noFill/>
            <a:miter lim="800000"/>
            <a:headEnd/>
            <a:tailEnd/>
          </a:ln>
        </p:spPr>
      </p:pic>
      <p:sp>
        <p:nvSpPr>
          <p:cNvPr id="4" name="TextBox 3">
            <a:extLst>
              <a:ext uri="{FF2B5EF4-FFF2-40B4-BE49-F238E27FC236}">
                <a16:creationId xmlns:a16="http://schemas.microsoft.com/office/drawing/2014/main" id="{66248D57-A905-5A10-9C9C-C455B03B90F4}"/>
              </a:ext>
            </a:extLst>
          </p:cNvPr>
          <p:cNvSpPr txBox="1"/>
          <p:nvPr/>
        </p:nvSpPr>
        <p:spPr>
          <a:xfrm>
            <a:off x="7290486" y="6310416"/>
            <a:ext cx="4779903" cy="338554"/>
          </a:xfrm>
          <a:prstGeom prst="rect">
            <a:avLst/>
          </a:prstGeom>
          <a:noFill/>
        </p:spPr>
        <p:txBody>
          <a:bodyPr wrap="square" rtlCol="0">
            <a:spAutoFit/>
          </a:bodyPr>
          <a:lstStyle/>
          <a:p>
            <a:r>
              <a:rPr lang="en-GB" sz="800" kern="0" dirty="0">
                <a:effectLst/>
                <a:latin typeface="Aptos" panose="020B0004020202020204" pitchFamily="34" charset="0"/>
                <a:ea typeface="Aptos" panose="020B0004020202020204" pitchFamily="34" charset="0"/>
                <a:cs typeface="Times New Roman" panose="02020603050405020304" pitchFamily="18" charset="0"/>
              </a:rPr>
              <a:t>Michie S, van Stralen MM, West R. The behaviour change wheel: A new method for characterising and designing behaviour change interventions. Implement Sci. 2011;6(1):42. </a:t>
            </a:r>
            <a:endParaRPr lang="en-GB" sz="800" dirty="0"/>
          </a:p>
        </p:txBody>
      </p:sp>
    </p:spTree>
    <p:extLst>
      <p:ext uri="{BB962C8B-B14F-4D97-AF65-F5344CB8AC3E}">
        <p14:creationId xmlns:p14="http://schemas.microsoft.com/office/powerpoint/2010/main" val="2153511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356DE9-59E7-2348-8ABC-3B866B5629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8111" y="2692400"/>
            <a:ext cx="3986158" cy="1179004"/>
          </a:xfrm>
          <a:prstGeom prst="rect">
            <a:avLst/>
          </a:prstGeom>
        </p:spPr>
      </p:pic>
      <p:sp>
        <p:nvSpPr>
          <p:cNvPr id="6" name="Rectangle 5">
            <a:extLst>
              <a:ext uri="{FF2B5EF4-FFF2-40B4-BE49-F238E27FC236}">
                <a16:creationId xmlns:a16="http://schemas.microsoft.com/office/drawing/2014/main" id="{6C553240-22DC-F54C-951A-6201BB6A90E6}"/>
              </a:ext>
            </a:extLst>
          </p:cNvPr>
          <p:cNvSpPr/>
          <p:nvPr/>
        </p:nvSpPr>
        <p:spPr>
          <a:xfrm>
            <a:off x="593125" y="6368964"/>
            <a:ext cx="2733171" cy="410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23556" y="451494"/>
            <a:ext cx="10948086" cy="523220"/>
          </a:xfrm>
          <a:prstGeom prst="rect">
            <a:avLst/>
          </a:prstGeom>
          <a:noFill/>
        </p:spPr>
        <p:txBody>
          <a:bodyPr wrap="square" rtlCol="0">
            <a:spAutoFit/>
          </a:bodyPr>
          <a:lstStyle/>
          <a:p>
            <a:pPr algn="ctr"/>
            <a:r>
              <a:rPr lang="en-US" sz="2800" b="1" dirty="0">
                <a:solidFill>
                  <a:srgbClr val="002060"/>
                </a:solidFill>
                <a:latin typeface="+mj-lt"/>
              </a:rPr>
              <a:t>Transdisciplinary working within Cardiff Metropolitan University</a:t>
            </a:r>
          </a:p>
        </p:txBody>
      </p:sp>
      <p:pic>
        <p:nvPicPr>
          <p:cNvPr id="2" name="Picture 1">
            <a:extLst>
              <a:ext uri="{FF2B5EF4-FFF2-40B4-BE49-F238E27FC236}">
                <a16:creationId xmlns:a16="http://schemas.microsoft.com/office/drawing/2014/main" id="{96AE4B34-45E2-B608-C159-682FFED5A2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8111" y="4165600"/>
            <a:ext cx="4108193" cy="1954084"/>
          </a:xfrm>
          <a:prstGeom prst="rect">
            <a:avLst/>
          </a:prstGeom>
        </p:spPr>
      </p:pic>
      <p:sp>
        <p:nvSpPr>
          <p:cNvPr id="4" name="TextBox 3">
            <a:extLst>
              <a:ext uri="{FF2B5EF4-FFF2-40B4-BE49-F238E27FC236}">
                <a16:creationId xmlns:a16="http://schemas.microsoft.com/office/drawing/2014/main" id="{783C1478-7C6C-52CB-868F-BB94F5266D35}"/>
              </a:ext>
            </a:extLst>
          </p:cNvPr>
          <p:cNvSpPr txBox="1"/>
          <p:nvPr/>
        </p:nvSpPr>
        <p:spPr>
          <a:xfrm>
            <a:off x="6363805" y="2626928"/>
            <a:ext cx="4560084" cy="3539430"/>
          </a:xfrm>
          <a:prstGeom prst="rect">
            <a:avLst/>
          </a:prstGeom>
          <a:noFill/>
        </p:spPr>
        <p:txBody>
          <a:bodyPr wrap="square" rtlCol="0">
            <a:spAutoFit/>
          </a:bodyPr>
          <a:lstStyle/>
          <a:p>
            <a:r>
              <a:rPr lang="en-GB" sz="3200" dirty="0">
                <a:solidFill>
                  <a:schemeClr val="accent1">
                    <a:lumMod val="50000"/>
                  </a:schemeClr>
                </a:solidFill>
                <a:latin typeface="+mj-lt"/>
              </a:rPr>
              <a:t>Professor Delyth James</a:t>
            </a:r>
          </a:p>
          <a:p>
            <a:r>
              <a:rPr lang="en-GB" sz="3200" dirty="0">
                <a:solidFill>
                  <a:schemeClr val="accent1">
                    <a:lumMod val="50000"/>
                  </a:schemeClr>
                </a:solidFill>
                <a:latin typeface="+mj-lt"/>
              </a:rPr>
              <a:t>Dr Rhiannon Phillips</a:t>
            </a:r>
          </a:p>
          <a:p>
            <a:r>
              <a:rPr lang="en-GB" sz="3200" dirty="0">
                <a:solidFill>
                  <a:schemeClr val="accent1">
                    <a:lumMod val="50000"/>
                  </a:schemeClr>
                </a:solidFill>
                <a:latin typeface="+mj-lt"/>
              </a:rPr>
              <a:t>Dr Britt </a:t>
            </a:r>
            <a:r>
              <a:rPr lang="en-GB" sz="3200" dirty="0" err="1">
                <a:solidFill>
                  <a:schemeClr val="accent1">
                    <a:lumMod val="50000"/>
                  </a:schemeClr>
                </a:solidFill>
                <a:latin typeface="+mj-lt"/>
              </a:rPr>
              <a:t>Hallingberg</a:t>
            </a:r>
            <a:endParaRPr lang="en-GB" sz="3200" dirty="0">
              <a:solidFill>
                <a:schemeClr val="accent1">
                  <a:lumMod val="50000"/>
                </a:schemeClr>
              </a:solidFill>
              <a:latin typeface="+mj-lt"/>
            </a:endParaRPr>
          </a:p>
          <a:p>
            <a:r>
              <a:rPr lang="en-GB" sz="3200" dirty="0">
                <a:solidFill>
                  <a:schemeClr val="accent1">
                    <a:lumMod val="50000"/>
                  </a:schemeClr>
                </a:solidFill>
                <a:latin typeface="+mj-lt"/>
              </a:rPr>
              <a:t>Dr Heidi Seage</a:t>
            </a:r>
          </a:p>
          <a:p>
            <a:r>
              <a:rPr lang="en-GB" sz="3200" dirty="0">
                <a:solidFill>
                  <a:schemeClr val="accent1">
                    <a:lumMod val="50000"/>
                  </a:schemeClr>
                </a:solidFill>
                <a:latin typeface="+mj-lt"/>
              </a:rPr>
              <a:t>Professor Barry McDonnell</a:t>
            </a:r>
          </a:p>
          <a:p>
            <a:r>
              <a:rPr lang="en-GB" sz="3200" dirty="0">
                <a:solidFill>
                  <a:schemeClr val="accent1">
                    <a:lumMod val="50000"/>
                  </a:schemeClr>
                </a:solidFill>
                <a:latin typeface="+mj-lt"/>
              </a:rPr>
              <a:t>Dr Imtiaz Khan</a:t>
            </a:r>
          </a:p>
          <a:p>
            <a:r>
              <a:rPr lang="en-GB" sz="3200" dirty="0">
                <a:solidFill>
                  <a:schemeClr val="accent1">
                    <a:lumMod val="50000"/>
                  </a:schemeClr>
                </a:solidFill>
                <a:latin typeface="+mj-lt"/>
              </a:rPr>
              <a:t>Amelia Huw-Morgan</a:t>
            </a:r>
          </a:p>
        </p:txBody>
      </p:sp>
      <p:sp>
        <p:nvSpPr>
          <p:cNvPr id="7" name="TextBox 6">
            <a:extLst>
              <a:ext uri="{FF2B5EF4-FFF2-40B4-BE49-F238E27FC236}">
                <a16:creationId xmlns:a16="http://schemas.microsoft.com/office/drawing/2014/main" id="{2E1CA435-8EAD-BC5D-59FA-49B176513E19}"/>
              </a:ext>
            </a:extLst>
          </p:cNvPr>
          <p:cNvSpPr txBox="1"/>
          <p:nvPr/>
        </p:nvSpPr>
        <p:spPr>
          <a:xfrm>
            <a:off x="723556" y="1223994"/>
            <a:ext cx="10998199" cy="1200329"/>
          </a:xfrm>
          <a:prstGeom prst="rect">
            <a:avLst/>
          </a:prstGeom>
          <a:noFill/>
        </p:spPr>
        <p:txBody>
          <a:bodyPr wrap="square" rtlCol="0">
            <a:spAutoFit/>
          </a:bodyPr>
          <a:lstStyle/>
          <a:p>
            <a:r>
              <a:rPr lang="en-GB" sz="2400" dirty="0">
                <a:solidFill>
                  <a:schemeClr val="accent1">
                    <a:lumMod val="50000"/>
                  </a:schemeClr>
                </a:solidFill>
                <a:latin typeface="+mj-lt"/>
              </a:rPr>
              <a:t>Colleagues with expertise in Pharmacy, Applied Psychology, Behavioural Science, Implementation Science, Health Psychology, Cardiovascular Physiology, Biomedical Sciences, Data Science and Art &amp; Design. </a:t>
            </a:r>
          </a:p>
        </p:txBody>
      </p:sp>
    </p:spTree>
    <p:extLst>
      <p:ext uri="{BB962C8B-B14F-4D97-AF65-F5344CB8AC3E}">
        <p14:creationId xmlns:p14="http://schemas.microsoft.com/office/powerpoint/2010/main" val="23112850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27430C-2B67-8BA8-E2A5-65E84156A1A7}"/>
              </a:ext>
            </a:extLst>
          </p:cNvPr>
          <p:cNvSpPr>
            <a:spLocks noGrp="1"/>
          </p:cNvSpPr>
          <p:nvPr>
            <p:ph type="body" sz="quarter" idx="13"/>
          </p:nvPr>
        </p:nvSpPr>
        <p:spPr>
          <a:xfrm>
            <a:off x="424105" y="2251864"/>
            <a:ext cx="11068497" cy="3982781"/>
          </a:xfrm>
        </p:spPr>
        <p:txBody>
          <a:bodyPr>
            <a:normAutofit fontScale="92500" lnSpcReduction="10000"/>
          </a:bodyPr>
          <a:lstStyle/>
          <a:p>
            <a:r>
              <a:rPr lang="en-GB" dirty="0"/>
              <a:t>Physical capability			</a:t>
            </a:r>
            <a:r>
              <a:rPr lang="en-GB" i="1" dirty="0"/>
              <a:t>The physical skill, strength or stamina to 						engage in a behaviour.</a:t>
            </a:r>
          </a:p>
          <a:p>
            <a:pPr marL="0" indent="0">
              <a:buNone/>
            </a:pPr>
            <a:r>
              <a:rPr lang="en-GB" dirty="0"/>
              <a:t>					e.g., strength, physique, physical skills.</a:t>
            </a:r>
          </a:p>
          <a:p>
            <a:endParaRPr lang="en-GB" dirty="0"/>
          </a:p>
          <a:p>
            <a:r>
              <a:rPr lang="en-GB" dirty="0"/>
              <a:t>Psychological capability		</a:t>
            </a:r>
            <a:r>
              <a:rPr lang="en-GB" i="1" dirty="0"/>
              <a:t>Knowledge or psychological skills to engage 					in the necessary mental processes.</a:t>
            </a:r>
          </a:p>
          <a:p>
            <a:pPr marL="0" indent="0">
              <a:buNone/>
            </a:pPr>
            <a:r>
              <a:rPr lang="en-GB" dirty="0"/>
              <a:t>					e.g., awareness of how to perform 						behaviour, reasoning ability and memory 						capacity, mental resilience, self-regulatory 					abilities.</a:t>
            </a:r>
          </a:p>
        </p:txBody>
      </p:sp>
      <p:pic>
        <p:nvPicPr>
          <p:cNvPr id="6" name="Picture 5">
            <a:extLst>
              <a:ext uri="{FF2B5EF4-FFF2-40B4-BE49-F238E27FC236}">
                <a16:creationId xmlns:a16="http://schemas.microsoft.com/office/drawing/2014/main" id="{49DF8EC8-22FF-0F0D-DC87-A5909193B41C}"/>
              </a:ext>
            </a:extLst>
          </p:cNvPr>
          <p:cNvPicPr>
            <a:picLocks noChangeAspect="1"/>
          </p:cNvPicPr>
          <p:nvPr/>
        </p:nvPicPr>
        <p:blipFill>
          <a:blip r:embed="rId2"/>
          <a:stretch>
            <a:fillRect/>
          </a:stretch>
        </p:blipFill>
        <p:spPr>
          <a:xfrm>
            <a:off x="609600" y="623354"/>
            <a:ext cx="3405744" cy="1085674"/>
          </a:xfrm>
          <a:prstGeom prst="rect">
            <a:avLst/>
          </a:prstGeom>
        </p:spPr>
      </p:pic>
      <p:pic>
        <p:nvPicPr>
          <p:cNvPr id="8" name="Picture 7">
            <a:extLst>
              <a:ext uri="{FF2B5EF4-FFF2-40B4-BE49-F238E27FC236}">
                <a16:creationId xmlns:a16="http://schemas.microsoft.com/office/drawing/2014/main" id="{020FC5B3-3D4A-5572-4015-C926FCF54793}"/>
              </a:ext>
            </a:extLst>
          </p:cNvPr>
          <p:cNvPicPr>
            <a:picLocks noChangeAspect="1"/>
          </p:cNvPicPr>
          <p:nvPr/>
        </p:nvPicPr>
        <p:blipFill>
          <a:blip r:embed="rId3"/>
          <a:stretch>
            <a:fillRect/>
          </a:stretch>
        </p:blipFill>
        <p:spPr>
          <a:xfrm>
            <a:off x="6726835" y="644967"/>
            <a:ext cx="3301081" cy="1042447"/>
          </a:xfrm>
          <a:prstGeom prst="rect">
            <a:avLst/>
          </a:prstGeom>
        </p:spPr>
      </p:pic>
      <p:cxnSp>
        <p:nvCxnSpPr>
          <p:cNvPr id="16" name="Straight Arrow Connector 15">
            <a:extLst>
              <a:ext uri="{FF2B5EF4-FFF2-40B4-BE49-F238E27FC236}">
                <a16:creationId xmlns:a16="http://schemas.microsoft.com/office/drawing/2014/main" id="{4F5D09D6-59C4-4CFE-A31A-82FD9DA2036C}"/>
              </a:ext>
            </a:extLst>
          </p:cNvPr>
          <p:cNvCxnSpPr>
            <a:cxnSpLocks/>
            <a:stCxn id="6" idx="3"/>
          </p:cNvCxnSpPr>
          <p:nvPr/>
        </p:nvCxnSpPr>
        <p:spPr>
          <a:xfrm>
            <a:off x="4015344" y="1166191"/>
            <a:ext cx="2576525" cy="0"/>
          </a:xfrm>
          <a:prstGeom prst="straightConnector1">
            <a:avLst/>
          </a:prstGeom>
          <a:ln w="635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2919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27430C-2B67-8BA8-E2A5-65E84156A1A7}"/>
              </a:ext>
            </a:extLst>
          </p:cNvPr>
          <p:cNvSpPr>
            <a:spLocks noGrp="1"/>
          </p:cNvSpPr>
          <p:nvPr>
            <p:ph type="body" sz="quarter" idx="13"/>
          </p:nvPr>
        </p:nvSpPr>
        <p:spPr>
          <a:xfrm>
            <a:off x="561751" y="2561043"/>
            <a:ext cx="11068497" cy="3183774"/>
          </a:xfrm>
        </p:spPr>
        <p:txBody>
          <a:bodyPr>
            <a:normAutofit lnSpcReduction="10000"/>
          </a:bodyPr>
          <a:lstStyle/>
          <a:p>
            <a:r>
              <a:rPr lang="en-GB" dirty="0"/>
              <a:t>Physical opportunity	</a:t>
            </a:r>
            <a:r>
              <a:rPr lang="en-GB" i="1" dirty="0"/>
              <a:t>Physical environment that enables the behaviour. </a:t>
            </a:r>
          </a:p>
          <a:p>
            <a:pPr marL="0" indent="0">
              <a:buNone/>
            </a:pPr>
            <a:r>
              <a:rPr lang="en-GB" dirty="0"/>
              <a:t>				e.g., time, resources, suitable location, 					physical cues that prompt behaviour.</a:t>
            </a:r>
          </a:p>
          <a:p>
            <a:endParaRPr lang="en-GB" dirty="0"/>
          </a:p>
          <a:p>
            <a:r>
              <a:rPr lang="en-GB" dirty="0"/>
              <a:t>Social opportunity	</a:t>
            </a:r>
            <a:r>
              <a:rPr lang="en-GB" i="1" dirty="0"/>
              <a:t>Interpersonal influences, social cues and cultural 				norms that influence the behaviour.</a:t>
            </a:r>
          </a:p>
          <a:p>
            <a:pPr marL="0" indent="0">
              <a:buNone/>
            </a:pPr>
            <a:r>
              <a:rPr lang="en-GB" dirty="0"/>
              <a:t>				e.g., social support, social norms, formal rules.</a:t>
            </a:r>
          </a:p>
        </p:txBody>
      </p:sp>
      <p:pic>
        <p:nvPicPr>
          <p:cNvPr id="8" name="Picture 7">
            <a:extLst>
              <a:ext uri="{FF2B5EF4-FFF2-40B4-BE49-F238E27FC236}">
                <a16:creationId xmlns:a16="http://schemas.microsoft.com/office/drawing/2014/main" id="{020FC5B3-3D4A-5572-4015-C926FCF54793}"/>
              </a:ext>
            </a:extLst>
          </p:cNvPr>
          <p:cNvPicPr>
            <a:picLocks noChangeAspect="1"/>
          </p:cNvPicPr>
          <p:nvPr/>
        </p:nvPicPr>
        <p:blipFill>
          <a:blip r:embed="rId2"/>
          <a:stretch>
            <a:fillRect/>
          </a:stretch>
        </p:blipFill>
        <p:spPr>
          <a:xfrm>
            <a:off x="6687078" y="591959"/>
            <a:ext cx="3301081" cy="1042447"/>
          </a:xfrm>
          <a:prstGeom prst="rect">
            <a:avLst/>
          </a:prstGeom>
        </p:spPr>
      </p:pic>
      <p:cxnSp>
        <p:nvCxnSpPr>
          <p:cNvPr id="16" name="Straight Arrow Connector 15">
            <a:extLst>
              <a:ext uri="{FF2B5EF4-FFF2-40B4-BE49-F238E27FC236}">
                <a16:creationId xmlns:a16="http://schemas.microsoft.com/office/drawing/2014/main" id="{4F5D09D6-59C4-4CFE-A31A-82FD9DA2036C}"/>
              </a:ext>
            </a:extLst>
          </p:cNvPr>
          <p:cNvCxnSpPr>
            <a:cxnSpLocks/>
          </p:cNvCxnSpPr>
          <p:nvPr/>
        </p:nvCxnSpPr>
        <p:spPr>
          <a:xfrm flipV="1">
            <a:off x="4150106" y="1113183"/>
            <a:ext cx="2402006" cy="10442"/>
          </a:xfrm>
          <a:prstGeom prst="straightConnector1">
            <a:avLst/>
          </a:prstGeom>
          <a:ln w="635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7EE5DA34-7743-D3AF-A441-80BED1683FED}"/>
              </a:ext>
            </a:extLst>
          </p:cNvPr>
          <p:cNvPicPr>
            <a:picLocks noChangeAspect="1"/>
          </p:cNvPicPr>
          <p:nvPr/>
        </p:nvPicPr>
        <p:blipFill>
          <a:blip r:embed="rId3"/>
          <a:stretch>
            <a:fillRect/>
          </a:stretch>
        </p:blipFill>
        <p:spPr>
          <a:xfrm>
            <a:off x="569843" y="591959"/>
            <a:ext cx="3405744" cy="1063332"/>
          </a:xfrm>
          <a:prstGeom prst="rect">
            <a:avLst/>
          </a:prstGeom>
        </p:spPr>
      </p:pic>
    </p:spTree>
    <p:extLst>
      <p:ext uri="{BB962C8B-B14F-4D97-AF65-F5344CB8AC3E}">
        <p14:creationId xmlns:p14="http://schemas.microsoft.com/office/powerpoint/2010/main" val="32367232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27430C-2B67-8BA8-E2A5-65E84156A1A7}"/>
              </a:ext>
            </a:extLst>
          </p:cNvPr>
          <p:cNvSpPr>
            <a:spLocks noGrp="1"/>
          </p:cNvSpPr>
          <p:nvPr>
            <p:ph type="body" sz="quarter" idx="13"/>
          </p:nvPr>
        </p:nvSpPr>
        <p:spPr>
          <a:xfrm>
            <a:off x="561751" y="2561043"/>
            <a:ext cx="11068497" cy="3183774"/>
          </a:xfrm>
        </p:spPr>
        <p:txBody>
          <a:bodyPr>
            <a:normAutofit fontScale="92500" lnSpcReduction="10000"/>
          </a:bodyPr>
          <a:lstStyle/>
          <a:p>
            <a:r>
              <a:rPr lang="en-GB" dirty="0"/>
              <a:t>Reflective motivation	</a:t>
            </a:r>
            <a:r>
              <a:rPr lang="en-GB" i="1" dirty="0"/>
              <a:t>Evaluations and intentions that influence the 					behaviour. </a:t>
            </a:r>
          </a:p>
          <a:p>
            <a:pPr marL="0" indent="0">
              <a:buNone/>
            </a:pPr>
            <a:r>
              <a:rPr lang="en-GB" dirty="0"/>
              <a:t>				e.g., forming and enacting plans, making conscious 				decisions.</a:t>
            </a:r>
          </a:p>
          <a:p>
            <a:endParaRPr lang="en-GB" dirty="0"/>
          </a:p>
          <a:p>
            <a:r>
              <a:rPr lang="en-GB" dirty="0"/>
              <a:t>Automatic motivation	</a:t>
            </a:r>
            <a:r>
              <a:rPr lang="en-GB" i="1" dirty="0"/>
              <a:t>Automatic processes involving emotional reactions, 				impulses and reflex responses.</a:t>
            </a:r>
          </a:p>
          <a:p>
            <a:pPr marL="0" indent="0">
              <a:buNone/>
            </a:pPr>
            <a:r>
              <a:rPr lang="en-GB" dirty="0"/>
              <a:t>				e.g., habits and instinct, emotions.</a:t>
            </a:r>
          </a:p>
        </p:txBody>
      </p:sp>
      <p:pic>
        <p:nvPicPr>
          <p:cNvPr id="8" name="Picture 7">
            <a:extLst>
              <a:ext uri="{FF2B5EF4-FFF2-40B4-BE49-F238E27FC236}">
                <a16:creationId xmlns:a16="http://schemas.microsoft.com/office/drawing/2014/main" id="{020FC5B3-3D4A-5572-4015-C926FCF54793}"/>
              </a:ext>
            </a:extLst>
          </p:cNvPr>
          <p:cNvPicPr>
            <a:picLocks noChangeAspect="1"/>
          </p:cNvPicPr>
          <p:nvPr/>
        </p:nvPicPr>
        <p:blipFill>
          <a:blip r:embed="rId2"/>
          <a:stretch>
            <a:fillRect/>
          </a:stretch>
        </p:blipFill>
        <p:spPr>
          <a:xfrm>
            <a:off x="6687078" y="591959"/>
            <a:ext cx="3301081" cy="1042447"/>
          </a:xfrm>
          <a:prstGeom prst="rect">
            <a:avLst/>
          </a:prstGeom>
        </p:spPr>
      </p:pic>
      <p:cxnSp>
        <p:nvCxnSpPr>
          <p:cNvPr id="16" name="Straight Arrow Connector 15">
            <a:extLst>
              <a:ext uri="{FF2B5EF4-FFF2-40B4-BE49-F238E27FC236}">
                <a16:creationId xmlns:a16="http://schemas.microsoft.com/office/drawing/2014/main" id="{4F5D09D6-59C4-4CFE-A31A-82FD9DA2036C}"/>
              </a:ext>
            </a:extLst>
          </p:cNvPr>
          <p:cNvCxnSpPr>
            <a:cxnSpLocks/>
          </p:cNvCxnSpPr>
          <p:nvPr/>
        </p:nvCxnSpPr>
        <p:spPr>
          <a:xfrm flipV="1">
            <a:off x="4150106" y="1113183"/>
            <a:ext cx="2402006" cy="10442"/>
          </a:xfrm>
          <a:prstGeom prst="straightConnector1">
            <a:avLst/>
          </a:prstGeom>
          <a:ln w="635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F172C28-22C7-2731-96AB-19A550088392}"/>
              </a:ext>
            </a:extLst>
          </p:cNvPr>
          <p:cNvPicPr>
            <a:picLocks noChangeAspect="1"/>
          </p:cNvPicPr>
          <p:nvPr/>
        </p:nvPicPr>
        <p:blipFill>
          <a:blip r:embed="rId3"/>
          <a:stretch>
            <a:fillRect/>
          </a:stretch>
        </p:blipFill>
        <p:spPr>
          <a:xfrm>
            <a:off x="609396" y="558907"/>
            <a:ext cx="3405744" cy="1075499"/>
          </a:xfrm>
          <a:prstGeom prst="rect">
            <a:avLst/>
          </a:prstGeom>
        </p:spPr>
      </p:pic>
    </p:spTree>
    <p:extLst>
      <p:ext uri="{BB962C8B-B14F-4D97-AF65-F5344CB8AC3E}">
        <p14:creationId xmlns:p14="http://schemas.microsoft.com/office/powerpoint/2010/main" val="21690553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612AA-C272-F41C-7779-EE4FD09FD342}"/>
              </a:ext>
            </a:extLst>
          </p:cNvPr>
          <p:cNvSpPr>
            <a:spLocks noGrp="1"/>
          </p:cNvSpPr>
          <p:nvPr>
            <p:ph type="title"/>
          </p:nvPr>
        </p:nvSpPr>
        <p:spPr>
          <a:xfrm>
            <a:off x="357448" y="12151"/>
            <a:ext cx="11488189" cy="1574367"/>
          </a:xfrm>
        </p:spPr>
        <p:txBody>
          <a:bodyPr/>
          <a:lstStyle/>
          <a:p>
            <a:r>
              <a:rPr lang="en-GB" dirty="0"/>
              <a:t>The COM-B Model </a:t>
            </a:r>
            <a:r>
              <a:rPr lang="en-GB" sz="1600" dirty="0"/>
              <a:t>(Michie et al, 2011)</a:t>
            </a:r>
          </a:p>
        </p:txBody>
      </p:sp>
      <p:pic>
        <p:nvPicPr>
          <p:cNvPr id="5" name="Picture 2">
            <a:extLst>
              <a:ext uri="{FF2B5EF4-FFF2-40B4-BE49-F238E27FC236}">
                <a16:creationId xmlns:a16="http://schemas.microsoft.com/office/drawing/2014/main" id="{1A882A4B-367E-7F4D-3CF9-29204E30DF7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89380" y="1374940"/>
            <a:ext cx="8055425" cy="4680584"/>
          </a:xfrm>
          <a:prstGeom prst="rect">
            <a:avLst/>
          </a:prstGeom>
          <a:noFill/>
          <a:ln w="9525">
            <a:noFill/>
            <a:miter lim="800000"/>
            <a:headEnd/>
            <a:tailEnd/>
          </a:ln>
        </p:spPr>
      </p:pic>
      <p:sp>
        <p:nvSpPr>
          <p:cNvPr id="4" name="TextBox 3">
            <a:extLst>
              <a:ext uri="{FF2B5EF4-FFF2-40B4-BE49-F238E27FC236}">
                <a16:creationId xmlns:a16="http://schemas.microsoft.com/office/drawing/2014/main" id="{66248D57-A905-5A10-9C9C-C455B03B90F4}"/>
              </a:ext>
            </a:extLst>
          </p:cNvPr>
          <p:cNvSpPr txBox="1"/>
          <p:nvPr/>
        </p:nvSpPr>
        <p:spPr>
          <a:xfrm>
            <a:off x="7290486" y="6310416"/>
            <a:ext cx="4779903" cy="338554"/>
          </a:xfrm>
          <a:prstGeom prst="rect">
            <a:avLst/>
          </a:prstGeom>
          <a:noFill/>
        </p:spPr>
        <p:txBody>
          <a:bodyPr wrap="square" rtlCol="0">
            <a:spAutoFit/>
          </a:bodyPr>
          <a:lstStyle/>
          <a:p>
            <a:r>
              <a:rPr lang="en-GB" sz="800" kern="0" dirty="0">
                <a:effectLst/>
                <a:latin typeface="Aptos" panose="020B0004020202020204" pitchFamily="34" charset="0"/>
                <a:ea typeface="Aptos" panose="020B0004020202020204" pitchFamily="34" charset="0"/>
                <a:cs typeface="Times New Roman" panose="02020603050405020304" pitchFamily="18" charset="0"/>
              </a:rPr>
              <a:t>Michie S, van Stralen MM, West R. The behaviour change wheel: A new method for characterising and designing behaviour change interventions. Implement Sci. 2011;6(1):42. </a:t>
            </a:r>
            <a:endParaRPr lang="en-GB" sz="800" dirty="0"/>
          </a:p>
        </p:txBody>
      </p:sp>
      <p:pic>
        <p:nvPicPr>
          <p:cNvPr id="3" name="Picture 2" descr="NI pharmacies can claim £1,894 for monitored dosage system patients :: C+D">
            <a:extLst>
              <a:ext uri="{FF2B5EF4-FFF2-40B4-BE49-F238E27FC236}">
                <a16:creationId xmlns:a16="http://schemas.microsoft.com/office/drawing/2014/main" id="{4E7E1049-D3F5-3B93-2D00-A8619B7D9AC3}"/>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87600" y="1559565"/>
            <a:ext cx="859389" cy="5724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NI pharmacies can claim £1,894 for monitored dosage system patients :: C+D">
            <a:extLst>
              <a:ext uri="{FF2B5EF4-FFF2-40B4-BE49-F238E27FC236}">
                <a16:creationId xmlns:a16="http://schemas.microsoft.com/office/drawing/2014/main" id="{1AF90CA1-ADDC-2BF6-410F-02DAB845EBE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87599" y="3452699"/>
            <a:ext cx="859389" cy="57246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538C54A-AA6A-1593-D0EC-4EC1C151EC61}"/>
              </a:ext>
            </a:extLst>
          </p:cNvPr>
          <p:cNvSpPr txBox="1"/>
          <p:nvPr/>
        </p:nvSpPr>
        <p:spPr>
          <a:xfrm>
            <a:off x="547195" y="1559565"/>
            <a:ext cx="1840405" cy="646331"/>
          </a:xfrm>
          <a:prstGeom prst="rect">
            <a:avLst/>
          </a:prstGeom>
          <a:noFill/>
        </p:spPr>
        <p:txBody>
          <a:bodyPr wrap="square" rtlCol="0">
            <a:spAutoFit/>
          </a:bodyPr>
          <a:lstStyle/>
          <a:p>
            <a:r>
              <a:rPr lang="en-GB" dirty="0">
                <a:latin typeface="+mj-lt"/>
              </a:rPr>
              <a:t>Psychological capability </a:t>
            </a:r>
          </a:p>
        </p:txBody>
      </p:sp>
      <p:sp>
        <p:nvSpPr>
          <p:cNvPr id="9" name="TextBox 8">
            <a:extLst>
              <a:ext uri="{FF2B5EF4-FFF2-40B4-BE49-F238E27FC236}">
                <a16:creationId xmlns:a16="http://schemas.microsoft.com/office/drawing/2014/main" id="{EBB0AF7F-07A1-CEE8-0845-4ABA59DF221F}"/>
              </a:ext>
            </a:extLst>
          </p:cNvPr>
          <p:cNvSpPr txBox="1"/>
          <p:nvPr/>
        </p:nvSpPr>
        <p:spPr>
          <a:xfrm>
            <a:off x="588338" y="3392066"/>
            <a:ext cx="1840405" cy="646331"/>
          </a:xfrm>
          <a:prstGeom prst="rect">
            <a:avLst/>
          </a:prstGeom>
          <a:noFill/>
        </p:spPr>
        <p:txBody>
          <a:bodyPr wrap="square" rtlCol="0">
            <a:spAutoFit/>
          </a:bodyPr>
          <a:lstStyle/>
          <a:p>
            <a:r>
              <a:rPr lang="en-GB" dirty="0">
                <a:latin typeface="+mj-lt"/>
              </a:rPr>
              <a:t>Automatic motivation</a:t>
            </a:r>
          </a:p>
        </p:txBody>
      </p:sp>
    </p:spTree>
    <p:extLst>
      <p:ext uri="{BB962C8B-B14F-4D97-AF65-F5344CB8AC3E}">
        <p14:creationId xmlns:p14="http://schemas.microsoft.com/office/powerpoint/2010/main" val="42561991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612AA-C272-F41C-7779-EE4FD09FD342}"/>
              </a:ext>
            </a:extLst>
          </p:cNvPr>
          <p:cNvSpPr>
            <a:spLocks noGrp="1"/>
          </p:cNvSpPr>
          <p:nvPr>
            <p:ph type="title"/>
          </p:nvPr>
        </p:nvSpPr>
        <p:spPr>
          <a:xfrm>
            <a:off x="357448" y="12151"/>
            <a:ext cx="11488189" cy="1574367"/>
          </a:xfrm>
        </p:spPr>
        <p:txBody>
          <a:bodyPr/>
          <a:lstStyle/>
          <a:p>
            <a:r>
              <a:rPr lang="en-GB" sz="4000" dirty="0"/>
              <a:t>Applying the COM-B Model to medication adherence</a:t>
            </a:r>
            <a:r>
              <a:rPr lang="en-GB" dirty="0"/>
              <a:t> </a:t>
            </a:r>
            <a:r>
              <a:rPr lang="en-GB" sz="1600" dirty="0"/>
              <a:t>(Jackson, Eliasson &amp; Weinman, 2014)</a:t>
            </a:r>
          </a:p>
        </p:txBody>
      </p:sp>
      <p:sp>
        <p:nvSpPr>
          <p:cNvPr id="4" name="TextBox 3">
            <a:extLst>
              <a:ext uri="{FF2B5EF4-FFF2-40B4-BE49-F238E27FC236}">
                <a16:creationId xmlns:a16="http://schemas.microsoft.com/office/drawing/2014/main" id="{66248D57-A905-5A10-9C9C-C455B03B90F4}"/>
              </a:ext>
            </a:extLst>
          </p:cNvPr>
          <p:cNvSpPr txBox="1"/>
          <p:nvPr/>
        </p:nvSpPr>
        <p:spPr>
          <a:xfrm>
            <a:off x="7290486" y="6310416"/>
            <a:ext cx="4779903" cy="338554"/>
          </a:xfrm>
          <a:prstGeom prst="rect">
            <a:avLst/>
          </a:prstGeom>
          <a:noFill/>
        </p:spPr>
        <p:txBody>
          <a:bodyPr wrap="square" rtlCol="0">
            <a:spAutoFit/>
          </a:bodyPr>
          <a:lstStyle/>
          <a:p>
            <a:pPr algn="ctr"/>
            <a:r>
              <a:rPr lang="en-GB" sz="800" dirty="0"/>
              <a:t>Jackson C, Eliasson L, Weinman J (2014). Applying COM-B to medication adherence. </a:t>
            </a:r>
            <a:r>
              <a:rPr lang="en-GB" sz="800" i="1" dirty="0"/>
              <a:t>Bulletin of the European Health Psychology Society (EHP). </a:t>
            </a:r>
            <a:r>
              <a:rPr lang="en-GB" sz="800" dirty="0"/>
              <a:t>Vol 16; 1. pp 7-17. </a:t>
            </a:r>
          </a:p>
        </p:txBody>
      </p:sp>
      <p:pic>
        <p:nvPicPr>
          <p:cNvPr id="6" name="Content Placeholder 4" descr="Table&#10;&#10;Description automatically generated">
            <a:extLst>
              <a:ext uri="{FF2B5EF4-FFF2-40B4-BE49-F238E27FC236}">
                <a16:creationId xmlns:a16="http://schemas.microsoft.com/office/drawing/2014/main" id="{35FA0947-B4A7-5024-0E87-6EB0151D533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05364" y="1232452"/>
            <a:ext cx="5107650" cy="4919870"/>
          </a:xfrm>
          <a:prstGeom prst="rect">
            <a:avLst/>
          </a:prstGeom>
          <a:ln>
            <a:solidFill>
              <a:schemeClr val="tx1">
                <a:lumMod val="50000"/>
                <a:lumOff val="50000"/>
              </a:schemeClr>
            </a:solidFill>
          </a:ln>
        </p:spPr>
      </p:pic>
    </p:spTree>
    <p:extLst>
      <p:ext uri="{BB962C8B-B14F-4D97-AF65-F5344CB8AC3E}">
        <p14:creationId xmlns:p14="http://schemas.microsoft.com/office/powerpoint/2010/main" val="3451331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9D21DE0-662F-AEEC-8F3C-D2E68B0E22BA}"/>
              </a:ext>
            </a:extLst>
          </p:cNvPr>
          <p:cNvSpPr/>
          <p:nvPr/>
        </p:nvSpPr>
        <p:spPr>
          <a:xfrm>
            <a:off x="370220" y="1872914"/>
            <a:ext cx="5389419" cy="3504126"/>
          </a:xfrm>
          <a:prstGeom prst="rect">
            <a:avLst/>
          </a:prstGeom>
          <a:solidFill>
            <a:schemeClr val="bg1"/>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C22A2D2F-D155-B499-18B7-F7C19458691D}"/>
              </a:ext>
            </a:extLst>
          </p:cNvPr>
          <p:cNvSpPr/>
          <p:nvPr/>
        </p:nvSpPr>
        <p:spPr>
          <a:xfrm>
            <a:off x="6013730" y="1872914"/>
            <a:ext cx="5832764" cy="3504126"/>
          </a:xfrm>
          <a:prstGeom prst="rect">
            <a:avLst/>
          </a:prstGeom>
          <a:solidFill>
            <a:schemeClr val="bg1"/>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642B99EA-AE42-9CF4-783E-400D407868BF}"/>
              </a:ext>
            </a:extLst>
          </p:cNvPr>
          <p:cNvSpPr txBox="1"/>
          <p:nvPr/>
        </p:nvSpPr>
        <p:spPr>
          <a:xfrm>
            <a:off x="6268103" y="2015715"/>
            <a:ext cx="5461000" cy="523220"/>
          </a:xfrm>
          <a:prstGeom prst="rect">
            <a:avLst/>
          </a:prstGeom>
          <a:noFill/>
        </p:spPr>
        <p:txBody>
          <a:bodyPr wrap="square" rtlCol="0">
            <a:spAutoFit/>
          </a:bodyPr>
          <a:lstStyle/>
          <a:p>
            <a:r>
              <a:rPr lang="en-GB" sz="2400" dirty="0">
                <a:latin typeface="+mj-lt"/>
              </a:rPr>
              <a:t>    </a:t>
            </a:r>
            <a:r>
              <a:rPr lang="en-GB" sz="2800" dirty="0">
                <a:latin typeface="+mj-lt"/>
              </a:rPr>
              <a:t>our</a:t>
            </a:r>
            <a:r>
              <a:rPr lang="en-GB" sz="2400" dirty="0">
                <a:latin typeface="+mj-lt"/>
              </a:rPr>
              <a:t> </a:t>
            </a:r>
            <a:r>
              <a:rPr lang="en-GB" sz="2800" b="1" dirty="0">
                <a:solidFill>
                  <a:srgbClr val="BE5107"/>
                </a:solidFill>
                <a:latin typeface="+mj-lt"/>
              </a:rPr>
              <a:t>beliefs about the treatment</a:t>
            </a:r>
          </a:p>
        </p:txBody>
      </p:sp>
      <p:sp>
        <p:nvSpPr>
          <p:cNvPr id="5" name="TextBox 4">
            <a:extLst>
              <a:ext uri="{FF2B5EF4-FFF2-40B4-BE49-F238E27FC236}">
                <a16:creationId xmlns:a16="http://schemas.microsoft.com/office/drawing/2014/main" id="{35967D5D-50D3-F0E5-A8FD-A9637EFF9E35}"/>
              </a:ext>
            </a:extLst>
          </p:cNvPr>
          <p:cNvSpPr txBox="1"/>
          <p:nvPr/>
        </p:nvSpPr>
        <p:spPr>
          <a:xfrm>
            <a:off x="531809" y="1211195"/>
            <a:ext cx="6806015" cy="1323439"/>
          </a:xfrm>
          <a:prstGeom prst="rect">
            <a:avLst/>
          </a:prstGeom>
          <a:noFill/>
        </p:spPr>
        <p:txBody>
          <a:bodyPr wrap="square" rtlCol="0">
            <a:spAutoFit/>
          </a:bodyPr>
          <a:lstStyle/>
          <a:p>
            <a:r>
              <a:rPr lang="en-GB" sz="2800" dirty="0">
                <a:latin typeface="+mj-lt"/>
              </a:rPr>
              <a:t>Medication adherence can be influenced by: </a:t>
            </a:r>
          </a:p>
          <a:p>
            <a:endParaRPr lang="en-GB" sz="2400" dirty="0">
              <a:latin typeface="+mj-lt"/>
            </a:endParaRPr>
          </a:p>
          <a:p>
            <a:r>
              <a:rPr lang="en-GB" sz="2400" dirty="0">
                <a:latin typeface="+mj-lt"/>
              </a:rPr>
              <a:t>    </a:t>
            </a:r>
            <a:r>
              <a:rPr lang="en-GB" sz="2800" dirty="0">
                <a:latin typeface="+mj-lt"/>
              </a:rPr>
              <a:t>our </a:t>
            </a:r>
            <a:r>
              <a:rPr lang="en-GB" sz="2800" b="1" dirty="0">
                <a:solidFill>
                  <a:srgbClr val="BE5107"/>
                </a:solidFill>
                <a:latin typeface="+mj-lt"/>
              </a:rPr>
              <a:t>beliefs about the illness </a:t>
            </a:r>
            <a:endParaRPr lang="en-GB" sz="2400" dirty="0">
              <a:solidFill>
                <a:srgbClr val="BE5107"/>
              </a:solidFill>
              <a:latin typeface="+mj-lt"/>
            </a:endParaRPr>
          </a:p>
        </p:txBody>
      </p:sp>
      <p:sp>
        <p:nvSpPr>
          <p:cNvPr id="2" name="Freeform 58">
            <a:extLst>
              <a:ext uri="{FF2B5EF4-FFF2-40B4-BE49-F238E27FC236}">
                <a16:creationId xmlns:a16="http://schemas.microsoft.com/office/drawing/2014/main" id="{943C95AD-10D2-4367-A91C-503176AB8894}"/>
              </a:ext>
            </a:extLst>
          </p:cNvPr>
          <p:cNvSpPr>
            <a:spLocks noChangeArrowheads="1"/>
          </p:cNvSpPr>
          <p:nvPr/>
        </p:nvSpPr>
        <p:spPr bwMode="auto">
          <a:xfrm>
            <a:off x="7337824" y="3564590"/>
            <a:ext cx="186764" cy="2747"/>
          </a:xfrm>
          <a:custGeom>
            <a:avLst/>
            <a:gdLst>
              <a:gd name="T0" fmla="*/ 0 w 298"/>
              <a:gd name="T1" fmla="*/ 0 h 1"/>
              <a:gd name="T2" fmla="*/ 297 w 298"/>
              <a:gd name="T3" fmla="*/ 0 h 1"/>
              <a:gd name="T4" fmla="*/ 0 w 298"/>
              <a:gd name="T5" fmla="*/ 0 h 1"/>
            </a:gdLst>
            <a:ahLst/>
            <a:cxnLst>
              <a:cxn ang="0">
                <a:pos x="T0" y="T1"/>
              </a:cxn>
              <a:cxn ang="0">
                <a:pos x="T2" y="T3"/>
              </a:cxn>
              <a:cxn ang="0">
                <a:pos x="T4" y="T5"/>
              </a:cxn>
            </a:cxnLst>
            <a:rect l="0" t="0" r="r" b="b"/>
            <a:pathLst>
              <a:path w="298" h="1">
                <a:moveTo>
                  <a:pt x="0" y="0"/>
                </a:moveTo>
                <a:lnTo>
                  <a:pt x="297" y="0"/>
                </a:lnTo>
                <a:lnTo>
                  <a:pt x="0" y="0"/>
                </a:lnTo>
              </a:path>
            </a:pathLst>
          </a:custGeom>
          <a:solidFill>
            <a:srgbClr val="073FA7"/>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atin typeface="Poppins" pitchFamily="2" charset="77"/>
            </a:endParaRPr>
          </a:p>
        </p:txBody>
      </p:sp>
      <p:sp>
        <p:nvSpPr>
          <p:cNvPr id="3" name="TextBox 2">
            <a:extLst>
              <a:ext uri="{FF2B5EF4-FFF2-40B4-BE49-F238E27FC236}">
                <a16:creationId xmlns:a16="http://schemas.microsoft.com/office/drawing/2014/main" id="{6A657435-CF0E-3A6D-A3C2-CE7F4EC8E8D8}"/>
              </a:ext>
            </a:extLst>
          </p:cNvPr>
          <p:cNvSpPr txBox="1"/>
          <p:nvPr/>
        </p:nvSpPr>
        <p:spPr>
          <a:xfrm>
            <a:off x="424982" y="220619"/>
            <a:ext cx="11516139" cy="769441"/>
          </a:xfrm>
          <a:prstGeom prst="rect">
            <a:avLst/>
          </a:prstGeom>
          <a:noFill/>
        </p:spPr>
        <p:txBody>
          <a:bodyPr wrap="square" rtlCol="0" anchor="b">
            <a:spAutoFit/>
          </a:bodyPr>
          <a:lstStyle/>
          <a:p>
            <a:r>
              <a:rPr lang="en-GB" sz="4400" spc="-145" dirty="0">
                <a:latin typeface="+mj-lt"/>
                <a:cs typeface="Poppins" pitchFamily="2" charset="77"/>
              </a:rPr>
              <a:t>Exploring motivation</a:t>
            </a:r>
          </a:p>
        </p:txBody>
      </p:sp>
      <p:sp>
        <p:nvSpPr>
          <p:cNvPr id="7" name="Freeform 381">
            <a:extLst>
              <a:ext uri="{FF2B5EF4-FFF2-40B4-BE49-F238E27FC236}">
                <a16:creationId xmlns:a16="http://schemas.microsoft.com/office/drawing/2014/main" id="{FEF12AF8-2D8B-4C5D-7166-1613E7DB7E0F}"/>
              </a:ext>
            </a:extLst>
          </p:cNvPr>
          <p:cNvSpPr>
            <a:spLocks noChangeArrowheads="1"/>
          </p:cNvSpPr>
          <p:nvPr/>
        </p:nvSpPr>
        <p:spPr bwMode="auto">
          <a:xfrm>
            <a:off x="544566" y="2186685"/>
            <a:ext cx="157598" cy="277398"/>
          </a:xfrm>
          <a:custGeom>
            <a:avLst/>
            <a:gdLst>
              <a:gd name="T0" fmla="*/ 262 w 278"/>
              <a:gd name="T1" fmla="*/ 203 h 445"/>
              <a:gd name="T2" fmla="*/ 262 w 278"/>
              <a:gd name="T3" fmla="*/ 203 h 445"/>
              <a:gd name="T4" fmla="*/ 262 w 278"/>
              <a:gd name="T5" fmla="*/ 203 h 445"/>
              <a:gd name="T6" fmla="*/ 261 w 278"/>
              <a:gd name="T7" fmla="*/ 202 h 445"/>
              <a:gd name="T8" fmla="*/ 261 w 278"/>
              <a:gd name="T9" fmla="*/ 202 h 445"/>
              <a:gd name="T10" fmla="*/ 261 w 278"/>
              <a:gd name="T11" fmla="*/ 202 h 445"/>
              <a:gd name="T12" fmla="*/ 95 w 278"/>
              <a:gd name="T13" fmla="*/ 19 h 445"/>
              <a:gd name="T14" fmla="*/ 95 w 278"/>
              <a:gd name="T15" fmla="*/ 19 h 445"/>
              <a:gd name="T16" fmla="*/ 35 w 278"/>
              <a:gd name="T17" fmla="*/ 16 h 445"/>
              <a:gd name="T18" fmla="*/ 35 w 278"/>
              <a:gd name="T19" fmla="*/ 16 h 445"/>
              <a:gd name="T20" fmla="*/ 32 w 278"/>
              <a:gd name="T21" fmla="*/ 76 h 445"/>
              <a:gd name="T22" fmla="*/ 170 w 278"/>
              <a:gd name="T23" fmla="*/ 228 h 445"/>
              <a:gd name="T24" fmla="*/ 19 w 278"/>
              <a:gd name="T25" fmla="*/ 365 h 445"/>
              <a:gd name="T26" fmla="*/ 19 w 278"/>
              <a:gd name="T27" fmla="*/ 365 h 445"/>
              <a:gd name="T28" fmla="*/ 16 w 278"/>
              <a:gd name="T29" fmla="*/ 425 h 445"/>
              <a:gd name="T30" fmla="*/ 16 w 278"/>
              <a:gd name="T31" fmla="*/ 425 h 445"/>
              <a:gd name="T32" fmla="*/ 75 w 278"/>
              <a:gd name="T33" fmla="*/ 428 h 445"/>
              <a:gd name="T34" fmla="*/ 258 w 278"/>
              <a:gd name="T35" fmla="*/ 262 h 445"/>
              <a:gd name="T36" fmla="*/ 258 w 278"/>
              <a:gd name="T37" fmla="*/ 262 h 445"/>
              <a:gd name="T38" fmla="*/ 262 w 278"/>
              <a:gd name="T39" fmla="*/ 20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8" h="445">
                <a:moveTo>
                  <a:pt x="262" y="203"/>
                </a:moveTo>
                <a:lnTo>
                  <a:pt x="262" y="203"/>
                </a:lnTo>
                <a:lnTo>
                  <a:pt x="262" y="203"/>
                </a:lnTo>
                <a:cubicBezTo>
                  <a:pt x="262" y="203"/>
                  <a:pt x="261" y="203"/>
                  <a:pt x="261" y="202"/>
                </a:cubicBezTo>
                <a:lnTo>
                  <a:pt x="261" y="202"/>
                </a:lnTo>
                <a:lnTo>
                  <a:pt x="261" y="202"/>
                </a:lnTo>
                <a:lnTo>
                  <a:pt x="95" y="19"/>
                </a:lnTo>
                <a:lnTo>
                  <a:pt x="95" y="19"/>
                </a:lnTo>
                <a:cubicBezTo>
                  <a:pt x="79" y="2"/>
                  <a:pt x="52" y="0"/>
                  <a:pt x="35" y="16"/>
                </a:cubicBezTo>
                <a:lnTo>
                  <a:pt x="35" y="16"/>
                </a:lnTo>
                <a:cubicBezTo>
                  <a:pt x="18" y="31"/>
                  <a:pt x="17" y="58"/>
                  <a:pt x="32" y="76"/>
                </a:cubicBezTo>
                <a:lnTo>
                  <a:pt x="170" y="228"/>
                </a:lnTo>
                <a:lnTo>
                  <a:pt x="19" y="365"/>
                </a:lnTo>
                <a:lnTo>
                  <a:pt x="19" y="365"/>
                </a:lnTo>
                <a:cubicBezTo>
                  <a:pt x="2" y="381"/>
                  <a:pt x="0" y="408"/>
                  <a:pt x="16" y="425"/>
                </a:cubicBezTo>
                <a:lnTo>
                  <a:pt x="16" y="425"/>
                </a:lnTo>
                <a:cubicBezTo>
                  <a:pt x="32" y="443"/>
                  <a:pt x="58" y="444"/>
                  <a:pt x="75" y="428"/>
                </a:cubicBezTo>
                <a:lnTo>
                  <a:pt x="258" y="262"/>
                </a:lnTo>
                <a:lnTo>
                  <a:pt x="258" y="262"/>
                </a:lnTo>
                <a:cubicBezTo>
                  <a:pt x="276" y="247"/>
                  <a:pt x="277" y="220"/>
                  <a:pt x="262" y="203"/>
                </a:cubicBezTo>
              </a:path>
            </a:pathLst>
          </a:custGeom>
          <a:solidFill>
            <a:schemeClr val="accent3"/>
          </a:solidFill>
          <a:ln>
            <a:noFill/>
          </a:ln>
          <a:effectLst/>
        </p:spPr>
        <p:txBody>
          <a:bodyPr wrap="none" anchor="ctr"/>
          <a:lstStyle/>
          <a:p>
            <a:endParaRPr lang="en-US">
              <a:latin typeface="Poppins" pitchFamily="2" charset="77"/>
            </a:endParaRPr>
          </a:p>
        </p:txBody>
      </p:sp>
      <p:sp>
        <p:nvSpPr>
          <p:cNvPr id="9" name="Freeform 381">
            <a:extLst>
              <a:ext uri="{FF2B5EF4-FFF2-40B4-BE49-F238E27FC236}">
                <a16:creationId xmlns:a16="http://schemas.microsoft.com/office/drawing/2014/main" id="{A35F6251-A018-0ED6-ECF6-5B848B70DFC5}"/>
              </a:ext>
            </a:extLst>
          </p:cNvPr>
          <p:cNvSpPr>
            <a:spLocks noChangeArrowheads="1"/>
          </p:cNvSpPr>
          <p:nvPr/>
        </p:nvSpPr>
        <p:spPr bwMode="auto">
          <a:xfrm>
            <a:off x="6280809" y="2138626"/>
            <a:ext cx="157598" cy="277398"/>
          </a:xfrm>
          <a:custGeom>
            <a:avLst/>
            <a:gdLst>
              <a:gd name="T0" fmla="*/ 262 w 278"/>
              <a:gd name="T1" fmla="*/ 203 h 445"/>
              <a:gd name="T2" fmla="*/ 262 w 278"/>
              <a:gd name="T3" fmla="*/ 203 h 445"/>
              <a:gd name="T4" fmla="*/ 262 w 278"/>
              <a:gd name="T5" fmla="*/ 203 h 445"/>
              <a:gd name="T6" fmla="*/ 261 w 278"/>
              <a:gd name="T7" fmla="*/ 202 h 445"/>
              <a:gd name="T8" fmla="*/ 261 w 278"/>
              <a:gd name="T9" fmla="*/ 202 h 445"/>
              <a:gd name="T10" fmla="*/ 261 w 278"/>
              <a:gd name="T11" fmla="*/ 202 h 445"/>
              <a:gd name="T12" fmla="*/ 95 w 278"/>
              <a:gd name="T13" fmla="*/ 19 h 445"/>
              <a:gd name="T14" fmla="*/ 95 w 278"/>
              <a:gd name="T15" fmla="*/ 19 h 445"/>
              <a:gd name="T16" fmla="*/ 35 w 278"/>
              <a:gd name="T17" fmla="*/ 16 h 445"/>
              <a:gd name="T18" fmla="*/ 35 w 278"/>
              <a:gd name="T19" fmla="*/ 16 h 445"/>
              <a:gd name="T20" fmla="*/ 32 w 278"/>
              <a:gd name="T21" fmla="*/ 76 h 445"/>
              <a:gd name="T22" fmla="*/ 170 w 278"/>
              <a:gd name="T23" fmla="*/ 228 h 445"/>
              <a:gd name="T24" fmla="*/ 19 w 278"/>
              <a:gd name="T25" fmla="*/ 365 h 445"/>
              <a:gd name="T26" fmla="*/ 19 w 278"/>
              <a:gd name="T27" fmla="*/ 365 h 445"/>
              <a:gd name="T28" fmla="*/ 16 w 278"/>
              <a:gd name="T29" fmla="*/ 425 h 445"/>
              <a:gd name="T30" fmla="*/ 16 w 278"/>
              <a:gd name="T31" fmla="*/ 425 h 445"/>
              <a:gd name="T32" fmla="*/ 75 w 278"/>
              <a:gd name="T33" fmla="*/ 428 h 445"/>
              <a:gd name="T34" fmla="*/ 258 w 278"/>
              <a:gd name="T35" fmla="*/ 262 h 445"/>
              <a:gd name="T36" fmla="*/ 258 w 278"/>
              <a:gd name="T37" fmla="*/ 262 h 445"/>
              <a:gd name="T38" fmla="*/ 262 w 278"/>
              <a:gd name="T39" fmla="*/ 20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8" h="445">
                <a:moveTo>
                  <a:pt x="262" y="203"/>
                </a:moveTo>
                <a:lnTo>
                  <a:pt x="262" y="203"/>
                </a:lnTo>
                <a:lnTo>
                  <a:pt x="262" y="203"/>
                </a:lnTo>
                <a:cubicBezTo>
                  <a:pt x="262" y="203"/>
                  <a:pt x="261" y="203"/>
                  <a:pt x="261" y="202"/>
                </a:cubicBezTo>
                <a:lnTo>
                  <a:pt x="261" y="202"/>
                </a:lnTo>
                <a:lnTo>
                  <a:pt x="261" y="202"/>
                </a:lnTo>
                <a:lnTo>
                  <a:pt x="95" y="19"/>
                </a:lnTo>
                <a:lnTo>
                  <a:pt x="95" y="19"/>
                </a:lnTo>
                <a:cubicBezTo>
                  <a:pt x="79" y="2"/>
                  <a:pt x="52" y="0"/>
                  <a:pt x="35" y="16"/>
                </a:cubicBezTo>
                <a:lnTo>
                  <a:pt x="35" y="16"/>
                </a:lnTo>
                <a:cubicBezTo>
                  <a:pt x="18" y="31"/>
                  <a:pt x="17" y="58"/>
                  <a:pt x="32" y="76"/>
                </a:cubicBezTo>
                <a:lnTo>
                  <a:pt x="170" y="228"/>
                </a:lnTo>
                <a:lnTo>
                  <a:pt x="19" y="365"/>
                </a:lnTo>
                <a:lnTo>
                  <a:pt x="19" y="365"/>
                </a:lnTo>
                <a:cubicBezTo>
                  <a:pt x="2" y="381"/>
                  <a:pt x="0" y="408"/>
                  <a:pt x="16" y="425"/>
                </a:cubicBezTo>
                <a:lnTo>
                  <a:pt x="16" y="425"/>
                </a:lnTo>
                <a:cubicBezTo>
                  <a:pt x="32" y="443"/>
                  <a:pt x="58" y="444"/>
                  <a:pt x="75" y="428"/>
                </a:cubicBezTo>
                <a:lnTo>
                  <a:pt x="258" y="262"/>
                </a:lnTo>
                <a:lnTo>
                  <a:pt x="258" y="262"/>
                </a:lnTo>
                <a:cubicBezTo>
                  <a:pt x="276" y="247"/>
                  <a:pt x="277" y="220"/>
                  <a:pt x="262" y="203"/>
                </a:cubicBezTo>
              </a:path>
            </a:pathLst>
          </a:custGeom>
          <a:solidFill>
            <a:schemeClr val="accent3"/>
          </a:solidFill>
          <a:ln>
            <a:noFill/>
          </a:ln>
          <a:effectLst/>
        </p:spPr>
        <p:txBody>
          <a:bodyPr wrap="none" anchor="ctr"/>
          <a:lstStyle/>
          <a:p>
            <a:endParaRPr lang="en-US">
              <a:latin typeface="Poppins" pitchFamily="2" charset="77"/>
            </a:endParaRPr>
          </a:p>
        </p:txBody>
      </p:sp>
      <p:sp>
        <p:nvSpPr>
          <p:cNvPr id="10" name="Rectangle 9">
            <a:extLst>
              <a:ext uri="{FF2B5EF4-FFF2-40B4-BE49-F238E27FC236}">
                <a16:creationId xmlns:a16="http://schemas.microsoft.com/office/drawing/2014/main" id="{C24B8958-D866-EBAE-8A2A-FB2D3C1D4A74}"/>
              </a:ext>
            </a:extLst>
          </p:cNvPr>
          <p:cNvSpPr/>
          <p:nvPr/>
        </p:nvSpPr>
        <p:spPr>
          <a:xfrm>
            <a:off x="817711" y="5538839"/>
            <a:ext cx="10624945" cy="589072"/>
          </a:xfrm>
          <a:prstGeom prst="rect">
            <a:avLst/>
          </a:prstGeom>
        </p:spPr>
        <p:txBody>
          <a:bodyPr wrap="square">
            <a:spAutoFit/>
          </a:bodyPr>
          <a:lstStyle/>
          <a:p>
            <a:pPr>
              <a:lnSpc>
                <a:spcPct val="150000"/>
              </a:lnSpc>
            </a:pPr>
            <a:r>
              <a:rPr lang="en-GB" sz="2400" dirty="0">
                <a:latin typeface="+mj-lt"/>
              </a:rPr>
              <a:t>Misconceptions can lead to less desirable health behaviours</a:t>
            </a:r>
          </a:p>
        </p:txBody>
      </p:sp>
      <p:sp>
        <p:nvSpPr>
          <p:cNvPr id="11" name="Freeform 381">
            <a:extLst>
              <a:ext uri="{FF2B5EF4-FFF2-40B4-BE49-F238E27FC236}">
                <a16:creationId xmlns:a16="http://schemas.microsoft.com/office/drawing/2014/main" id="{98757324-B472-D18E-38F8-DD17F59BA71C}"/>
              </a:ext>
            </a:extLst>
          </p:cNvPr>
          <p:cNvSpPr>
            <a:spLocks noChangeArrowheads="1"/>
          </p:cNvSpPr>
          <p:nvPr/>
        </p:nvSpPr>
        <p:spPr bwMode="auto">
          <a:xfrm>
            <a:off x="531809" y="5694676"/>
            <a:ext cx="157598" cy="277398"/>
          </a:xfrm>
          <a:custGeom>
            <a:avLst/>
            <a:gdLst>
              <a:gd name="T0" fmla="*/ 262 w 278"/>
              <a:gd name="T1" fmla="*/ 203 h 445"/>
              <a:gd name="T2" fmla="*/ 262 w 278"/>
              <a:gd name="T3" fmla="*/ 203 h 445"/>
              <a:gd name="T4" fmla="*/ 262 w 278"/>
              <a:gd name="T5" fmla="*/ 203 h 445"/>
              <a:gd name="T6" fmla="*/ 261 w 278"/>
              <a:gd name="T7" fmla="*/ 202 h 445"/>
              <a:gd name="T8" fmla="*/ 261 w 278"/>
              <a:gd name="T9" fmla="*/ 202 h 445"/>
              <a:gd name="T10" fmla="*/ 261 w 278"/>
              <a:gd name="T11" fmla="*/ 202 h 445"/>
              <a:gd name="T12" fmla="*/ 95 w 278"/>
              <a:gd name="T13" fmla="*/ 19 h 445"/>
              <a:gd name="T14" fmla="*/ 95 w 278"/>
              <a:gd name="T15" fmla="*/ 19 h 445"/>
              <a:gd name="T16" fmla="*/ 35 w 278"/>
              <a:gd name="T17" fmla="*/ 16 h 445"/>
              <a:gd name="T18" fmla="*/ 35 w 278"/>
              <a:gd name="T19" fmla="*/ 16 h 445"/>
              <a:gd name="T20" fmla="*/ 32 w 278"/>
              <a:gd name="T21" fmla="*/ 76 h 445"/>
              <a:gd name="T22" fmla="*/ 170 w 278"/>
              <a:gd name="T23" fmla="*/ 228 h 445"/>
              <a:gd name="T24" fmla="*/ 19 w 278"/>
              <a:gd name="T25" fmla="*/ 365 h 445"/>
              <a:gd name="T26" fmla="*/ 19 w 278"/>
              <a:gd name="T27" fmla="*/ 365 h 445"/>
              <a:gd name="T28" fmla="*/ 16 w 278"/>
              <a:gd name="T29" fmla="*/ 425 h 445"/>
              <a:gd name="T30" fmla="*/ 16 w 278"/>
              <a:gd name="T31" fmla="*/ 425 h 445"/>
              <a:gd name="T32" fmla="*/ 75 w 278"/>
              <a:gd name="T33" fmla="*/ 428 h 445"/>
              <a:gd name="T34" fmla="*/ 258 w 278"/>
              <a:gd name="T35" fmla="*/ 262 h 445"/>
              <a:gd name="T36" fmla="*/ 258 w 278"/>
              <a:gd name="T37" fmla="*/ 262 h 445"/>
              <a:gd name="T38" fmla="*/ 262 w 278"/>
              <a:gd name="T39" fmla="*/ 20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8" h="445">
                <a:moveTo>
                  <a:pt x="262" y="203"/>
                </a:moveTo>
                <a:lnTo>
                  <a:pt x="262" y="203"/>
                </a:lnTo>
                <a:lnTo>
                  <a:pt x="262" y="203"/>
                </a:lnTo>
                <a:cubicBezTo>
                  <a:pt x="262" y="203"/>
                  <a:pt x="261" y="203"/>
                  <a:pt x="261" y="202"/>
                </a:cubicBezTo>
                <a:lnTo>
                  <a:pt x="261" y="202"/>
                </a:lnTo>
                <a:lnTo>
                  <a:pt x="261" y="202"/>
                </a:lnTo>
                <a:lnTo>
                  <a:pt x="95" y="19"/>
                </a:lnTo>
                <a:lnTo>
                  <a:pt x="95" y="19"/>
                </a:lnTo>
                <a:cubicBezTo>
                  <a:pt x="79" y="2"/>
                  <a:pt x="52" y="0"/>
                  <a:pt x="35" y="16"/>
                </a:cubicBezTo>
                <a:lnTo>
                  <a:pt x="35" y="16"/>
                </a:lnTo>
                <a:cubicBezTo>
                  <a:pt x="18" y="31"/>
                  <a:pt x="17" y="58"/>
                  <a:pt x="32" y="76"/>
                </a:cubicBezTo>
                <a:lnTo>
                  <a:pt x="170" y="228"/>
                </a:lnTo>
                <a:lnTo>
                  <a:pt x="19" y="365"/>
                </a:lnTo>
                <a:lnTo>
                  <a:pt x="19" y="365"/>
                </a:lnTo>
                <a:cubicBezTo>
                  <a:pt x="2" y="381"/>
                  <a:pt x="0" y="408"/>
                  <a:pt x="16" y="425"/>
                </a:cubicBezTo>
                <a:lnTo>
                  <a:pt x="16" y="425"/>
                </a:lnTo>
                <a:cubicBezTo>
                  <a:pt x="32" y="443"/>
                  <a:pt x="58" y="444"/>
                  <a:pt x="75" y="428"/>
                </a:cubicBezTo>
                <a:lnTo>
                  <a:pt x="258" y="262"/>
                </a:lnTo>
                <a:lnTo>
                  <a:pt x="258" y="262"/>
                </a:lnTo>
                <a:cubicBezTo>
                  <a:pt x="276" y="247"/>
                  <a:pt x="277" y="220"/>
                  <a:pt x="262" y="203"/>
                </a:cubicBezTo>
              </a:path>
            </a:pathLst>
          </a:custGeom>
          <a:solidFill>
            <a:schemeClr val="accent3"/>
          </a:solidFill>
          <a:ln>
            <a:noFill/>
          </a:ln>
          <a:effectLst/>
        </p:spPr>
        <p:txBody>
          <a:bodyPr wrap="none" anchor="ctr"/>
          <a:lstStyle/>
          <a:p>
            <a:endParaRPr lang="en-US" dirty="0">
              <a:latin typeface="Poppins" pitchFamily="2" charset="77"/>
            </a:endParaRPr>
          </a:p>
        </p:txBody>
      </p:sp>
      <p:pic>
        <p:nvPicPr>
          <p:cNvPr id="16" name="Picture 15" descr="A blue and grey heart with a blue stripe&#10;&#10;Description automatically generated">
            <a:extLst>
              <a:ext uri="{FF2B5EF4-FFF2-40B4-BE49-F238E27FC236}">
                <a16:creationId xmlns:a16="http://schemas.microsoft.com/office/drawing/2014/main" id="{08E7AC21-801C-A9F4-9E07-F3EA88F9B8A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49478" y="3100203"/>
            <a:ext cx="739823" cy="739823"/>
          </a:xfrm>
          <a:prstGeom prst="rect">
            <a:avLst/>
          </a:prstGeom>
        </p:spPr>
      </p:pic>
      <p:pic>
        <p:nvPicPr>
          <p:cNvPr id="30" name="Graphic 29" descr="Thought bubble outline">
            <a:extLst>
              <a:ext uri="{FF2B5EF4-FFF2-40B4-BE49-F238E27FC236}">
                <a16:creationId xmlns:a16="http://schemas.microsoft.com/office/drawing/2014/main" id="{FFAB07C0-1746-E1A8-BD96-AF7E852E6A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313450">
            <a:off x="8162379" y="2431228"/>
            <a:ext cx="2238692" cy="2238692"/>
          </a:xfrm>
          <a:prstGeom prst="rect">
            <a:avLst/>
          </a:prstGeom>
        </p:spPr>
      </p:pic>
      <p:pic>
        <p:nvPicPr>
          <p:cNvPr id="33" name="Graphic 32" descr="Female Profile outline">
            <a:extLst>
              <a:ext uri="{FF2B5EF4-FFF2-40B4-BE49-F238E27FC236}">
                <a16:creationId xmlns:a16="http://schemas.microsoft.com/office/drawing/2014/main" id="{FB7CDDBC-8DE3-D0EB-AFB1-F3A1152567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6289" y="3979550"/>
            <a:ext cx="1210199" cy="1210199"/>
          </a:xfrm>
          <a:prstGeom prst="rect">
            <a:avLst/>
          </a:prstGeom>
        </p:spPr>
      </p:pic>
      <p:pic>
        <p:nvPicPr>
          <p:cNvPr id="35" name="Graphic 34" descr="Male profile outline">
            <a:extLst>
              <a:ext uri="{FF2B5EF4-FFF2-40B4-BE49-F238E27FC236}">
                <a16:creationId xmlns:a16="http://schemas.microsoft.com/office/drawing/2014/main" id="{DC8853B9-9ACD-B7FA-7A27-CD1ACF850C1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02912" y="3904717"/>
            <a:ext cx="1291548" cy="1291548"/>
          </a:xfrm>
          <a:prstGeom prst="rect">
            <a:avLst/>
          </a:prstGeom>
        </p:spPr>
      </p:pic>
      <p:pic>
        <p:nvPicPr>
          <p:cNvPr id="36" name="Graphic 35" descr="Thought bubble outline">
            <a:extLst>
              <a:ext uri="{FF2B5EF4-FFF2-40B4-BE49-F238E27FC236}">
                <a16:creationId xmlns:a16="http://schemas.microsoft.com/office/drawing/2014/main" id="{163F6BAB-BCCE-E652-E088-A2DBCEE66D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313450">
            <a:off x="2450751" y="2613857"/>
            <a:ext cx="2238692" cy="2238692"/>
          </a:xfrm>
          <a:prstGeom prst="rect">
            <a:avLst/>
          </a:prstGeom>
        </p:spPr>
      </p:pic>
      <p:pic>
        <p:nvPicPr>
          <p:cNvPr id="40" name="Picture 39">
            <a:extLst>
              <a:ext uri="{FF2B5EF4-FFF2-40B4-BE49-F238E27FC236}">
                <a16:creationId xmlns:a16="http://schemas.microsoft.com/office/drawing/2014/main" id="{401AB63E-D3B5-77DF-E83E-532A41535814}"/>
              </a:ext>
            </a:extLst>
          </p:cNvPr>
          <p:cNvPicPr>
            <a:picLocks noChangeAspect="1"/>
          </p:cNvPicPr>
          <p:nvPr/>
        </p:nvPicPr>
        <p:blipFill>
          <a:blip r:embed="rId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32368">
            <a:off x="9005717" y="3017402"/>
            <a:ext cx="552016" cy="552016"/>
          </a:xfrm>
          <a:prstGeom prst="rect">
            <a:avLst/>
          </a:prstGeom>
        </p:spPr>
      </p:pic>
    </p:spTree>
    <p:extLst>
      <p:ext uri="{BB962C8B-B14F-4D97-AF65-F5344CB8AC3E}">
        <p14:creationId xmlns:p14="http://schemas.microsoft.com/office/powerpoint/2010/main" val="3022561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14" grpId="0"/>
      <p:bldP spid="5" grpId="0" build="allAtOnce"/>
      <p:bldP spid="10" grpId="0"/>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CF6A084C-7E92-1327-F730-B91C531F2E86}"/>
              </a:ext>
            </a:extLst>
          </p:cNvPr>
          <p:cNvSpPr txBox="1"/>
          <p:nvPr/>
        </p:nvSpPr>
        <p:spPr>
          <a:xfrm>
            <a:off x="943970" y="262764"/>
            <a:ext cx="10335908" cy="1261884"/>
          </a:xfrm>
          <a:prstGeom prst="rect">
            <a:avLst/>
          </a:prstGeom>
          <a:noFill/>
        </p:spPr>
        <p:txBody>
          <a:bodyPr wrap="square">
            <a:spAutoFit/>
          </a:bodyPr>
          <a:lstStyle/>
          <a:p>
            <a:r>
              <a:rPr lang="en-GB" altLang="en-US" sz="3600" dirty="0">
                <a:latin typeface="+mj-lt"/>
                <a:cs typeface="Calibri Light" panose="020F0302020204030204" pitchFamily="34" charset="0"/>
              </a:rPr>
              <a:t>Health Psychology theory:  beliefs about illness </a:t>
            </a:r>
          </a:p>
          <a:p>
            <a:r>
              <a:rPr lang="en-GB" altLang="en-US" sz="2400" dirty="0">
                <a:latin typeface="+mj-lt"/>
                <a:cs typeface="Calibri Light" panose="020F0302020204030204" pitchFamily="34" charset="0"/>
              </a:rPr>
              <a:t>Common-sense model of self-regulation </a:t>
            </a:r>
            <a:r>
              <a:rPr lang="en-GB" altLang="en-US" sz="1600" dirty="0">
                <a:latin typeface="+mj-lt"/>
                <a:cs typeface="Calibri Light" panose="020F0302020204030204" pitchFamily="34" charset="0"/>
              </a:rPr>
              <a:t>(Leventhal, 1992)</a:t>
            </a:r>
            <a:br>
              <a:rPr lang="en-GB" altLang="en-US" sz="1600" b="1" dirty="0">
                <a:solidFill>
                  <a:schemeClr val="accent1"/>
                </a:solidFill>
                <a:latin typeface="+mj-lt"/>
                <a:cs typeface="Calibri Light" panose="020F0302020204030204" pitchFamily="34" charset="0"/>
              </a:rPr>
            </a:br>
            <a:endParaRPr lang="en-GB" sz="1600" b="1" dirty="0">
              <a:latin typeface="+mj-lt"/>
              <a:cs typeface="Calibri Light" panose="020F0302020204030204" pitchFamily="34" charset="0"/>
            </a:endParaRPr>
          </a:p>
        </p:txBody>
      </p:sp>
      <p:sp>
        <p:nvSpPr>
          <p:cNvPr id="6" name="Rectangle 5">
            <a:extLst>
              <a:ext uri="{FF2B5EF4-FFF2-40B4-BE49-F238E27FC236}">
                <a16:creationId xmlns:a16="http://schemas.microsoft.com/office/drawing/2014/main" id="{DF7B4455-C75C-E60F-F1E8-861541D6B721}"/>
              </a:ext>
            </a:extLst>
          </p:cNvPr>
          <p:cNvSpPr/>
          <p:nvPr/>
        </p:nvSpPr>
        <p:spPr>
          <a:xfrm>
            <a:off x="968995" y="2874710"/>
            <a:ext cx="10304060" cy="2991225"/>
          </a:xfrm>
          <a:prstGeom prst="rect">
            <a:avLst/>
          </a:prstGeom>
          <a:solidFill>
            <a:schemeClr val="accent1">
              <a:lumMod val="20000"/>
              <a:lumOff val="80000"/>
            </a:schemeClr>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dirty="0"/>
          </a:p>
        </p:txBody>
      </p:sp>
      <p:sp>
        <p:nvSpPr>
          <p:cNvPr id="7" name="TextBox 6">
            <a:extLst>
              <a:ext uri="{FF2B5EF4-FFF2-40B4-BE49-F238E27FC236}">
                <a16:creationId xmlns:a16="http://schemas.microsoft.com/office/drawing/2014/main" id="{6259DB1D-D250-F52B-EF7C-F79CD788C273}"/>
              </a:ext>
            </a:extLst>
          </p:cNvPr>
          <p:cNvSpPr txBox="1"/>
          <p:nvPr/>
        </p:nvSpPr>
        <p:spPr>
          <a:xfrm>
            <a:off x="1933437" y="2900900"/>
            <a:ext cx="4339988" cy="280506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400" b="1" dirty="0">
                <a:solidFill>
                  <a:srgbClr val="00B0F0"/>
                </a:solidFill>
                <a:latin typeface="+mj-lt"/>
                <a:cs typeface="Calibri Light" panose="020F0302020204030204" pitchFamily="34" charset="0"/>
              </a:rPr>
              <a:t>Identity			</a:t>
            </a:r>
          </a:p>
          <a:p>
            <a:pPr marL="342900" indent="-342900">
              <a:lnSpc>
                <a:spcPct val="150000"/>
              </a:lnSpc>
              <a:buFont typeface="Arial" panose="020B0604020202020204" pitchFamily="34" charset="0"/>
              <a:buChar char="•"/>
            </a:pPr>
            <a:r>
              <a:rPr lang="en-GB" sz="2400" b="1" dirty="0">
                <a:solidFill>
                  <a:srgbClr val="00B0F0"/>
                </a:solidFill>
                <a:latin typeface="+mj-lt"/>
                <a:cs typeface="Calibri Light" panose="020F0302020204030204" pitchFamily="34" charset="0"/>
              </a:rPr>
              <a:t>Cause</a:t>
            </a:r>
          </a:p>
          <a:p>
            <a:pPr marL="342900" indent="-342900">
              <a:lnSpc>
                <a:spcPct val="150000"/>
              </a:lnSpc>
              <a:buFont typeface="Arial" panose="020B0604020202020204" pitchFamily="34" charset="0"/>
              <a:buChar char="•"/>
            </a:pPr>
            <a:r>
              <a:rPr lang="en-GB" sz="2400" b="1" dirty="0">
                <a:solidFill>
                  <a:srgbClr val="00B0F0"/>
                </a:solidFill>
                <a:latin typeface="+mj-lt"/>
                <a:cs typeface="Calibri Light" panose="020F0302020204030204" pitchFamily="34" charset="0"/>
              </a:rPr>
              <a:t>Timeline</a:t>
            </a:r>
          </a:p>
          <a:p>
            <a:pPr marL="342900" indent="-342900">
              <a:lnSpc>
                <a:spcPct val="150000"/>
              </a:lnSpc>
              <a:buFont typeface="Arial" panose="020B0604020202020204" pitchFamily="34" charset="0"/>
              <a:buChar char="•"/>
            </a:pPr>
            <a:r>
              <a:rPr lang="en-GB" sz="2400" b="1" dirty="0">
                <a:solidFill>
                  <a:srgbClr val="00B0F0"/>
                </a:solidFill>
                <a:latin typeface="+mj-lt"/>
                <a:cs typeface="Calibri Light" panose="020F0302020204030204" pitchFamily="34" charset="0"/>
              </a:rPr>
              <a:t>Consequences</a:t>
            </a:r>
          </a:p>
          <a:p>
            <a:pPr marL="342900" indent="-342900">
              <a:lnSpc>
                <a:spcPct val="150000"/>
              </a:lnSpc>
              <a:buFont typeface="Arial" panose="020B0604020202020204" pitchFamily="34" charset="0"/>
              <a:buChar char="•"/>
            </a:pPr>
            <a:r>
              <a:rPr lang="en-GB" sz="2400" b="1" dirty="0">
                <a:solidFill>
                  <a:srgbClr val="00B0F0"/>
                </a:solidFill>
                <a:latin typeface="+mj-lt"/>
                <a:cs typeface="Calibri Light" panose="020F0302020204030204" pitchFamily="34" charset="0"/>
              </a:rPr>
              <a:t>Cure/control</a:t>
            </a:r>
          </a:p>
        </p:txBody>
      </p:sp>
      <p:sp>
        <p:nvSpPr>
          <p:cNvPr id="8" name="TextBox 7">
            <a:extLst>
              <a:ext uri="{FF2B5EF4-FFF2-40B4-BE49-F238E27FC236}">
                <a16:creationId xmlns:a16="http://schemas.microsoft.com/office/drawing/2014/main" id="{46B9899D-6075-6FA5-D699-2FB7D0B8FF27}"/>
              </a:ext>
            </a:extLst>
          </p:cNvPr>
          <p:cNvSpPr txBox="1"/>
          <p:nvPr/>
        </p:nvSpPr>
        <p:spPr>
          <a:xfrm>
            <a:off x="4516275" y="2889988"/>
            <a:ext cx="6093726" cy="2805063"/>
          </a:xfrm>
          <a:prstGeom prst="rect">
            <a:avLst/>
          </a:prstGeom>
          <a:noFill/>
        </p:spPr>
        <p:txBody>
          <a:bodyPr wrap="square" rtlCol="0">
            <a:spAutoFit/>
          </a:bodyPr>
          <a:lstStyle/>
          <a:p>
            <a:pPr>
              <a:lnSpc>
                <a:spcPct val="150000"/>
              </a:lnSpc>
            </a:pPr>
            <a:r>
              <a:rPr lang="en-GB" sz="2400" dirty="0">
                <a:solidFill>
                  <a:schemeClr val="accent1">
                    <a:lumMod val="50000"/>
                  </a:schemeClr>
                </a:solidFill>
                <a:latin typeface="Calibri Light" panose="020F0302020204030204" pitchFamily="34" charset="0"/>
                <a:cs typeface="Calibri Light" panose="020F0302020204030204" pitchFamily="34" charset="0"/>
              </a:rPr>
              <a:t>What is it? (symptoms, diagnosis)	</a:t>
            </a:r>
          </a:p>
          <a:p>
            <a:pPr>
              <a:lnSpc>
                <a:spcPct val="150000"/>
              </a:lnSpc>
            </a:pPr>
            <a:r>
              <a:rPr lang="en-GB" sz="2400" dirty="0">
                <a:solidFill>
                  <a:schemeClr val="accent1">
                    <a:lumMod val="50000"/>
                  </a:schemeClr>
                </a:solidFill>
                <a:latin typeface="Calibri Light" panose="020F0302020204030204" pitchFamily="34" charset="0"/>
                <a:cs typeface="Calibri Light" panose="020F0302020204030204" pitchFamily="34" charset="0"/>
              </a:rPr>
              <a:t>What caused this?</a:t>
            </a:r>
          </a:p>
          <a:p>
            <a:pPr>
              <a:lnSpc>
                <a:spcPct val="150000"/>
              </a:lnSpc>
            </a:pPr>
            <a:r>
              <a:rPr lang="en-GB" sz="2400" dirty="0">
                <a:solidFill>
                  <a:schemeClr val="accent1">
                    <a:lumMod val="50000"/>
                  </a:schemeClr>
                </a:solidFill>
                <a:latin typeface="Calibri Light" panose="020F0302020204030204" pitchFamily="34" charset="0"/>
                <a:cs typeface="Calibri Light" panose="020F0302020204030204" pitchFamily="34" charset="0"/>
              </a:rPr>
              <a:t>How long will it last? (acute vs chronic, cyclical)</a:t>
            </a:r>
          </a:p>
          <a:p>
            <a:pPr>
              <a:lnSpc>
                <a:spcPct val="150000"/>
              </a:lnSpc>
            </a:pPr>
            <a:r>
              <a:rPr lang="en-GB" sz="2400" dirty="0">
                <a:solidFill>
                  <a:schemeClr val="accent1">
                    <a:lumMod val="50000"/>
                  </a:schemeClr>
                </a:solidFill>
                <a:latin typeface="Calibri Light" panose="020F0302020204030204" pitchFamily="34" charset="0"/>
                <a:cs typeface="Calibri Light" panose="020F0302020204030204" pitchFamily="34" charset="0"/>
              </a:rPr>
              <a:t>What will happen as a result?</a:t>
            </a:r>
          </a:p>
          <a:p>
            <a:pPr>
              <a:lnSpc>
                <a:spcPct val="150000"/>
              </a:lnSpc>
            </a:pPr>
            <a:r>
              <a:rPr lang="en-GB" sz="2400" dirty="0">
                <a:solidFill>
                  <a:schemeClr val="accent1">
                    <a:lumMod val="50000"/>
                  </a:schemeClr>
                </a:solidFill>
                <a:latin typeface="Calibri Light" panose="020F0302020204030204" pitchFamily="34" charset="0"/>
                <a:cs typeface="Calibri Light" panose="020F0302020204030204" pitchFamily="34" charset="0"/>
              </a:rPr>
              <a:t>What will make it better?</a:t>
            </a:r>
          </a:p>
        </p:txBody>
      </p:sp>
      <p:sp>
        <p:nvSpPr>
          <p:cNvPr id="9" name="TextBox 8">
            <a:extLst>
              <a:ext uri="{FF2B5EF4-FFF2-40B4-BE49-F238E27FC236}">
                <a16:creationId xmlns:a16="http://schemas.microsoft.com/office/drawing/2014/main" id="{F0619A50-9144-4D1A-4345-53CFF539EA08}"/>
              </a:ext>
            </a:extLst>
          </p:cNvPr>
          <p:cNvSpPr txBox="1"/>
          <p:nvPr/>
        </p:nvSpPr>
        <p:spPr>
          <a:xfrm>
            <a:off x="943970" y="2257165"/>
            <a:ext cx="10304059" cy="523220"/>
          </a:xfrm>
          <a:prstGeom prst="rect">
            <a:avLst/>
          </a:prstGeom>
          <a:noFill/>
        </p:spPr>
        <p:txBody>
          <a:bodyPr wrap="square" rtlCol="0">
            <a:spAutoFit/>
          </a:bodyPr>
          <a:lstStyle/>
          <a:p>
            <a:pPr algn="ctr"/>
            <a:r>
              <a:rPr lang="en-GB" sz="2800" dirty="0">
                <a:solidFill>
                  <a:schemeClr val="bg1"/>
                </a:solidFill>
                <a:latin typeface="Calibri Light" panose="020F0302020204030204" pitchFamily="34" charset="0"/>
                <a:cs typeface="Calibri Light" panose="020F0302020204030204" pitchFamily="34" charset="0"/>
              </a:rPr>
              <a:t> </a:t>
            </a:r>
            <a:r>
              <a:rPr lang="en-GB" sz="2400" dirty="0">
                <a:solidFill>
                  <a:schemeClr val="accent1">
                    <a:lumMod val="50000"/>
                  </a:schemeClr>
                </a:solidFill>
                <a:latin typeface="Calibri Light" panose="020F0302020204030204" pitchFamily="34" charset="0"/>
                <a:cs typeface="Calibri Light" panose="020F0302020204030204" pitchFamily="34" charset="0"/>
              </a:rPr>
              <a:t>formation of illness representation</a:t>
            </a:r>
            <a:endParaRPr lang="en-GB" sz="2800" dirty="0">
              <a:solidFill>
                <a:schemeClr val="accent1">
                  <a:lumMod val="50000"/>
                </a:schemeClr>
              </a:solidFill>
              <a:latin typeface="Calibri Light" panose="020F0302020204030204" pitchFamily="34" charset="0"/>
              <a:cs typeface="Calibri Light" panose="020F0302020204030204" pitchFamily="34" charset="0"/>
            </a:endParaRPr>
          </a:p>
        </p:txBody>
      </p:sp>
      <p:sp>
        <p:nvSpPr>
          <p:cNvPr id="11" name="TextBox 10">
            <a:extLst>
              <a:ext uri="{FF2B5EF4-FFF2-40B4-BE49-F238E27FC236}">
                <a16:creationId xmlns:a16="http://schemas.microsoft.com/office/drawing/2014/main" id="{64BB3C83-67E7-80E2-9219-4900AB6320BC}"/>
              </a:ext>
            </a:extLst>
          </p:cNvPr>
          <p:cNvSpPr txBox="1"/>
          <p:nvPr/>
        </p:nvSpPr>
        <p:spPr>
          <a:xfrm>
            <a:off x="943970" y="1340978"/>
            <a:ext cx="10304059" cy="461665"/>
          </a:xfrm>
          <a:prstGeom prst="rect">
            <a:avLst/>
          </a:prstGeom>
          <a:noFill/>
        </p:spPr>
        <p:txBody>
          <a:bodyPr wrap="square" rtlCol="0">
            <a:spAutoFit/>
          </a:bodyPr>
          <a:lstStyle/>
          <a:p>
            <a:pPr algn="ctr"/>
            <a:r>
              <a:rPr lang="en-GB" sz="2400" dirty="0">
                <a:latin typeface="Calibri Light" panose="020F0302020204030204" pitchFamily="34" charset="0"/>
                <a:cs typeface="Calibri Light" panose="020F0302020204030204" pitchFamily="34" charset="0"/>
              </a:rPr>
              <a:t>Symptom or diagnosis</a:t>
            </a:r>
          </a:p>
        </p:txBody>
      </p:sp>
      <p:cxnSp>
        <p:nvCxnSpPr>
          <p:cNvPr id="13" name="Straight Arrow Connector 12">
            <a:extLst>
              <a:ext uri="{FF2B5EF4-FFF2-40B4-BE49-F238E27FC236}">
                <a16:creationId xmlns:a16="http://schemas.microsoft.com/office/drawing/2014/main" id="{052B08A5-3478-CE52-9A5C-D3235EEABDF8}"/>
              </a:ext>
            </a:extLst>
          </p:cNvPr>
          <p:cNvCxnSpPr>
            <a:cxnSpLocks/>
          </p:cNvCxnSpPr>
          <p:nvPr/>
        </p:nvCxnSpPr>
        <p:spPr>
          <a:xfrm>
            <a:off x="6096001" y="1797514"/>
            <a:ext cx="0" cy="561119"/>
          </a:xfrm>
          <a:prstGeom prst="straightConnector1">
            <a:avLst/>
          </a:prstGeom>
          <a:ln w="88900">
            <a:solidFill>
              <a:srgbClr val="1C2044"/>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D30533A-0A2F-F9E8-A3E8-8CBE98F66380}"/>
              </a:ext>
            </a:extLst>
          </p:cNvPr>
          <p:cNvCxnSpPr>
            <a:cxnSpLocks/>
          </p:cNvCxnSpPr>
          <p:nvPr/>
        </p:nvCxnSpPr>
        <p:spPr>
          <a:xfrm>
            <a:off x="6096001" y="5865935"/>
            <a:ext cx="0" cy="542757"/>
          </a:xfrm>
          <a:prstGeom prst="straightConnector1">
            <a:avLst/>
          </a:prstGeom>
          <a:ln w="88900">
            <a:solidFill>
              <a:srgbClr val="1C2044"/>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453C540-FE04-B96E-2E58-3DF4409A337E}"/>
              </a:ext>
            </a:extLst>
          </p:cNvPr>
          <p:cNvSpPr txBox="1"/>
          <p:nvPr/>
        </p:nvSpPr>
        <p:spPr>
          <a:xfrm>
            <a:off x="943970" y="6290675"/>
            <a:ext cx="10304059" cy="461665"/>
          </a:xfrm>
          <a:prstGeom prst="rect">
            <a:avLst/>
          </a:prstGeom>
          <a:noFill/>
        </p:spPr>
        <p:txBody>
          <a:bodyPr wrap="square" rtlCol="0">
            <a:spAutoFit/>
          </a:bodyPr>
          <a:lstStyle/>
          <a:p>
            <a:pPr algn="ctr"/>
            <a:r>
              <a:rPr lang="en-GB" sz="2400" dirty="0">
                <a:latin typeface="Calibri Light" panose="020F0302020204030204" pitchFamily="34" charset="0"/>
                <a:cs typeface="Calibri Light" panose="020F0302020204030204" pitchFamily="34" charset="0"/>
              </a:rPr>
              <a:t>Health-related coping behaviour</a:t>
            </a:r>
          </a:p>
        </p:txBody>
      </p:sp>
      <p:sp>
        <p:nvSpPr>
          <p:cNvPr id="2" name="TextBox 1">
            <a:extLst>
              <a:ext uri="{FF2B5EF4-FFF2-40B4-BE49-F238E27FC236}">
                <a16:creationId xmlns:a16="http://schemas.microsoft.com/office/drawing/2014/main" id="{EFAB2AC3-277A-86E9-1FA5-20FB31B88455}"/>
              </a:ext>
            </a:extLst>
          </p:cNvPr>
          <p:cNvSpPr txBox="1"/>
          <p:nvPr/>
        </p:nvSpPr>
        <p:spPr>
          <a:xfrm>
            <a:off x="8637373" y="6290674"/>
            <a:ext cx="3385752" cy="461665"/>
          </a:xfrm>
          <a:prstGeom prst="rect">
            <a:avLst/>
          </a:prstGeom>
          <a:noFill/>
        </p:spPr>
        <p:txBody>
          <a:bodyPr wrap="square" rtlCol="0">
            <a:spAutoFit/>
          </a:bodyPr>
          <a:lstStyle/>
          <a:p>
            <a:r>
              <a:rPr lang="en-GB" sz="800" kern="0" dirty="0">
                <a:effectLst/>
                <a:latin typeface="Aptos" panose="020B0004020202020204" pitchFamily="34" charset="0"/>
                <a:ea typeface="Aptos" panose="020B0004020202020204" pitchFamily="34" charset="0"/>
                <a:cs typeface="Times New Roman" panose="02020603050405020304" pitchFamily="18" charset="0"/>
              </a:rPr>
              <a:t>Leventhal H,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Diefenbach</a:t>
            </a:r>
            <a:r>
              <a:rPr lang="en-GB" sz="800" kern="0" dirty="0">
                <a:effectLst/>
                <a:latin typeface="Aptos" panose="020B0004020202020204" pitchFamily="34" charset="0"/>
                <a:ea typeface="Aptos" panose="020B0004020202020204" pitchFamily="34" charset="0"/>
                <a:cs typeface="Times New Roman" panose="02020603050405020304" pitchFamily="18" charset="0"/>
              </a:rPr>
              <a:t> M, Leventhal EA. Illness cognition: Using common sense to understand treatment adherence and affect cognition interactions. Cognit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Ther</a:t>
            </a:r>
            <a:r>
              <a:rPr lang="en-GB" sz="800" kern="0" dirty="0">
                <a:effectLst/>
                <a:latin typeface="Aptos" panose="020B0004020202020204" pitchFamily="34" charset="0"/>
                <a:ea typeface="Aptos" panose="020B0004020202020204" pitchFamily="34" charset="0"/>
                <a:cs typeface="Times New Roman" panose="02020603050405020304" pitchFamily="18" charset="0"/>
              </a:rPr>
              <a:t> Res. 1992;16(2):143–63.</a:t>
            </a:r>
            <a:r>
              <a:rPr lang="en-GB" sz="800" dirty="0">
                <a:effectLst/>
              </a:rPr>
              <a:t> </a:t>
            </a:r>
            <a:endParaRPr lang="en-GB" sz="800" dirty="0"/>
          </a:p>
        </p:txBody>
      </p:sp>
    </p:spTree>
    <p:extLst>
      <p:ext uri="{BB962C8B-B14F-4D97-AF65-F5344CB8AC3E}">
        <p14:creationId xmlns:p14="http://schemas.microsoft.com/office/powerpoint/2010/main" val="6997807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1682570-AAD9-A44D-FE73-0DE783844C48}"/>
              </a:ext>
            </a:extLst>
          </p:cNvPr>
          <p:cNvSpPr/>
          <p:nvPr/>
        </p:nvSpPr>
        <p:spPr>
          <a:xfrm>
            <a:off x="6265760" y="2474259"/>
            <a:ext cx="1815353" cy="68580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DB884A1-9BE3-F82E-E9B9-B10757667F85}"/>
              </a:ext>
            </a:extLst>
          </p:cNvPr>
          <p:cNvSpPr/>
          <p:nvPr/>
        </p:nvSpPr>
        <p:spPr>
          <a:xfrm>
            <a:off x="4061012" y="2474259"/>
            <a:ext cx="1815353" cy="68580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6443FADB-C95B-48B6-D038-BD04DFB6EAE9}"/>
              </a:ext>
            </a:extLst>
          </p:cNvPr>
          <p:cNvSpPr/>
          <p:nvPr/>
        </p:nvSpPr>
        <p:spPr>
          <a:xfrm>
            <a:off x="2206387" y="3521676"/>
            <a:ext cx="1525354" cy="667265"/>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875B5956-CC0D-8545-437A-BDD26A6A8864}"/>
              </a:ext>
            </a:extLst>
          </p:cNvPr>
          <p:cNvSpPr>
            <a:spLocks noGrp="1"/>
          </p:cNvSpPr>
          <p:nvPr>
            <p:ph type="sldNum" sz="quarter" idx="12"/>
          </p:nvPr>
        </p:nvSpPr>
        <p:spPr/>
        <p:txBody>
          <a:bodyPr/>
          <a:lstStyle/>
          <a:p>
            <a:fld id="{6760791F-B35A-7D49-A74C-2864EB00CC35}" type="slidenum">
              <a:rPr lang="en-GB" altLang="en-US" smtClean="0"/>
              <a:pPr/>
              <a:t>27</a:t>
            </a:fld>
            <a:endParaRPr lang="en-GB" altLang="en-US"/>
          </a:p>
        </p:txBody>
      </p:sp>
      <p:pic>
        <p:nvPicPr>
          <p:cNvPr id="4" name="Picture 3" descr="A picture containing box and whisker chart&#10;&#10;Description automatically generated">
            <a:extLst>
              <a:ext uri="{FF2B5EF4-FFF2-40B4-BE49-F238E27FC236}">
                <a16:creationId xmlns:a16="http://schemas.microsoft.com/office/drawing/2014/main" id="{66ACE476-471D-C8E3-241F-85AE39D3C298}"/>
              </a:ext>
            </a:extLst>
          </p:cNvPr>
          <p:cNvPicPr>
            <a:picLocks/>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06387" y="1881623"/>
            <a:ext cx="8079475" cy="3957850"/>
          </a:xfrm>
          <a:prstGeom prst="rect">
            <a:avLst/>
          </a:prstGeom>
          <a:noFill/>
          <a:ln>
            <a:noFill/>
          </a:ln>
        </p:spPr>
      </p:pic>
      <p:sp>
        <p:nvSpPr>
          <p:cNvPr id="5" name="TextBox 4">
            <a:extLst>
              <a:ext uri="{FF2B5EF4-FFF2-40B4-BE49-F238E27FC236}">
                <a16:creationId xmlns:a16="http://schemas.microsoft.com/office/drawing/2014/main" id="{3D2F5EDD-DAD1-04AE-A291-E5330FCBF0E5}"/>
              </a:ext>
            </a:extLst>
          </p:cNvPr>
          <p:cNvSpPr txBox="1"/>
          <p:nvPr/>
        </p:nvSpPr>
        <p:spPr>
          <a:xfrm>
            <a:off x="707409" y="250407"/>
            <a:ext cx="10927306" cy="1261884"/>
          </a:xfrm>
          <a:prstGeom prst="rect">
            <a:avLst/>
          </a:prstGeom>
          <a:noFill/>
        </p:spPr>
        <p:txBody>
          <a:bodyPr wrap="square">
            <a:spAutoFit/>
          </a:bodyPr>
          <a:lstStyle/>
          <a:p>
            <a:r>
              <a:rPr lang="en-GB" altLang="en-US" sz="3600" dirty="0">
                <a:latin typeface="+mj-lt"/>
                <a:cs typeface="Calibri Light" panose="020F0302020204030204" pitchFamily="34" charset="0"/>
              </a:rPr>
              <a:t>Health Psychology theory:  beliefs about illness</a:t>
            </a:r>
          </a:p>
          <a:p>
            <a:r>
              <a:rPr lang="en-GB" altLang="en-US" sz="2400" dirty="0">
                <a:latin typeface="+mj-lt"/>
                <a:cs typeface="Calibri Light" panose="020F0302020204030204" pitchFamily="34" charset="0"/>
              </a:rPr>
              <a:t>Common-Sense Model of Self-Regulation </a:t>
            </a:r>
            <a:r>
              <a:rPr lang="en-GB" altLang="en-US" sz="1600" dirty="0">
                <a:latin typeface="+mj-lt"/>
                <a:cs typeface="Calibri Light" panose="020F0302020204030204" pitchFamily="34" charset="0"/>
              </a:rPr>
              <a:t>(Leventhal, 1992)</a:t>
            </a:r>
            <a:br>
              <a:rPr lang="en-GB" altLang="en-US" sz="1600" dirty="0">
                <a:solidFill>
                  <a:schemeClr val="accent1"/>
                </a:solidFill>
                <a:latin typeface="+mj-lt"/>
                <a:cs typeface="Calibri Light" panose="020F0302020204030204" pitchFamily="34" charset="0"/>
              </a:rPr>
            </a:br>
            <a:endParaRPr lang="en-GB" sz="1600" dirty="0">
              <a:latin typeface="+mj-lt"/>
              <a:cs typeface="Calibri Light" panose="020F0302020204030204" pitchFamily="34" charset="0"/>
            </a:endParaRPr>
          </a:p>
        </p:txBody>
      </p:sp>
    </p:spTree>
    <p:extLst>
      <p:ext uri="{BB962C8B-B14F-4D97-AF65-F5344CB8AC3E}">
        <p14:creationId xmlns:p14="http://schemas.microsoft.com/office/powerpoint/2010/main" val="20782769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36FC5-60AD-9EC5-42AB-D05F0138849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D58A6B0-0076-DF13-3CF7-A2DF2B57ADAC}"/>
              </a:ext>
            </a:extLst>
          </p:cNvPr>
          <p:cNvSpPr/>
          <p:nvPr/>
        </p:nvSpPr>
        <p:spPr>
          <a:xfrm>
            <a:off x="8498541" y="2407024"/>
            <a:ext cx="1814616" cy="685800"/>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8A8A4049-BDFE-B0BF-54D5-7A90F5C7CD68}"/>
              </a:ext>
            </a:extLst>
          </p:cNvPr>
          <p:cNvSpPr>
            <a:spLocks noGrp="1"/>
          </p:cNvSpPr>
          <p:nvPr>
            <p:ph type="sldNum" sz="quarter" idx="12"/>
          </p:nvPr>
        </p:nvSpPr>
        <p:spPr/>
        <p:txBody>
          <a:bodyPr/>
          <a:lstStyle/>
          <a:p>
            <a:fld id="{6760791F-B35A-7D49-A74C-2864EB00CC35}" type="slidenum">
              <a:rPr lang="en-GB" altLang="en-US" smtClean="0"/>
              <a:pPr/>
              <a:t>28</a:t>
            </a:fld>
            <a:endParaRPr lang="en-GB" altLang="en-US"/>
          </a:p>
        </p:txBody>
      </p:sp>
      <p:pic>
        <p:nvPicPr>
          <p:cNvPr id="4" name="Picture 3" descr="A picture containing box and whisker chart&#10;&#10;Description automatically generated">
            <a:extLst>
              <a:ext uri="{FF2B5EF4-FFF2-40B4-BE49-F238E27FC236}">
                <a16:creationId xmlns:a16="http://schemas.microsoft.com/office/drawing/2014/main" id="{52BAAE9C-131C-4171-5CDB-E14F29D221DC}"/>
              </a:ext>
            </a:extLst>
          </p:cNvPr>
          <p:cNvPicPr>
            <a:picLocks/>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33682" y="1785267"/>
            <a:ext cx="8079475" cy="3957850"/>
          </a:xfrm>
          <a:prstGeom prst="rect">
            <a:avLst/>
          </a:prstGeom>
          <a:noFill/>
          <a:ln>
            <a:noFill/>
          </a:ln>
        </p:spPr>
      </p:pic>
      <p:sp>
        <p:nvSpPr>
          <p:cNvPr id="7" name="TextBox 6">
            <a:extLst>
              <a:ext uri="{FF2B5EF4-FFF2-40B4-BE49-F238E27FC236}">
                <a16:creationId xmlns:a16="http://schemas.microsoft.com/office/drawing/2014/main" id="{3EA099F2-B15A-F51A-5B88-F67D9342E2DB}"/>
              </a:ext>
            </a:extLst>
          </p:cNvPr>
          <p:cNvSpPr txBox="1"/>
          <p:nvPr/>
        </p:nvSpPr>
        <p:spPr>
          <a:xfrm>
            <a:off x="543697" y="5991367"/>
            <a:ext cx="11091017" cy="400110"/>
          </a:xfrm>
          <a:prstGeom prst="rect">
            <a:avLst/>
          </a:prstGeom>
          <a:noFill/>
        </p:spPr>
        <p:txBody>
          <a:bodyPr wrap="square" rtlCol="0">
            <a:spAutoFit/>
          </a:bodyPr>
          <a:lstStyle/>
          <a:p>
            <a:r>
              <a:rPr lang="en-GB" sz="2000" dirty="0">
                <a:latin typeface="Calibri Light" panose="020F0302020204030204" pitchFamily="34" charset="0"/>
                <a:cs typeface="Calibri Light" panose="020F0302020204030204" pitchFamily="34" charset="0"/>
              </a:rPr>
              <a:t>We appraise our chosen action (coping procedure) and may modify our behaviour based on that appraisal.</a:t>
            </a:r>
          </a:p>
        </p:txBody>
      </p:sp>
      <p:sp>
        <p:nvSpPr>
          <p:cNvPr id="6" name="TextBox 5">
            <a:extLst>
              <a:ext uri="{FF2B5EF4-FFF2-40B4-BE49-F238E27FC236}">
                <a16:creationId xmlns:a16="http://schemas.microsoft.com/office/drawing/2014/main" id="{AA56C116-E92F-3FCF-7AD5-31973B544A6C}"/>
              </a:ext>
            </a:extLst>
          </p:cNvPr>
          <p:cNvSpPr txBox="1"/>
          <p:nvPr/>
        </p:nvSpPr>
        <p:spPr>
          <a:xfrm>
            <a:off x="707409" y="250407"/>
            <a:ext cx="10927306" cy="1754326"/>
          </a:xfrm>
          <a:prstGeom prst="rect">
            <a:avLst/>
          </a:prstGeom>
          <a:noFill/>
        </p:spPr>
        <p:txBody>
          <a:bodyPr wrap="square">
            <a:spAutoFit/>
          </a:bodyPr>
          <a:lstStyle/>
          <a:p>
            <a:r>
              <a:rPr lang="en-GB" altLang="en-US" sz="3600" dirty="0">
                <a:latin typeface="+mj-lt"/>
                <a:cs typeface="Calibri Light" panose="020F0302020204030204" pitchFamily="34" charset="0"/>
              </a:rPr>
              <a:t>Health Psychology theory:  beliefs about illness</a:t>
            </a:r>
          </a:p>
          <a:p>
            <a:r>
              <a:rPr lang="en-GB" altLang="en-US" sz="2400" dirty="0">
                <a:latin typeface="+mj-lt"/>
                <a:cs typeface="Calibri Light" panose="020F0302020204030204" pitchFamily="34" charset="0"/>
              </a:rPr>
              <a:t>Common-Sense Model of </a:t>
            </a:r>
            <a:r>
              <a:rPr lang="en-GB" altLang="en-US" sz="2400" dirty="0" err="1">
                <a:latin typeface="+mj-lt"/>
                <a:cs typeface="Calibri Light" panose="020F0302020204030204" pitchFamily="34" charset="0"/>
              </a:rPr>
              <a:t>Sepf</a:t>
            </a:r>
            <a:r>
              <a:rPr lang="en-GB" altLang="en-US" sz="2400" dirty="0">
                <a:latin typeface="+mj-lt"/>
                <a:cs typeface="Calibri Light" panose="020F0302020204030204" pitchFamily="34" charset="0"/>
              </a:rPr>
              <a:t>-Regulation </a:t>
            </a:r>
            <a:r>
              <a:rPr lang="en-GB" altLang="en-US" sz="1600" dirty="0">
                <a:latin typeface="+mj-lt"/>
                <a:cs typeface="Calibri Light" panose="020F0302020204030204" pitchFamily="34" charset="0"/>
              </a:rPr>
              <a:t>(Leventhal, 1992)</a:t>
            </a:r>
            <a:br>
              <a:rPr lang="en-GB" altLang="en-US" sz="4400" dirty="0">
                <a:solidFill>
                  <a:schemeClr val="accent1"/>
                </a:solidFill>
                <a:latin typeface="+mj-lt"/>
                <a:cs typeface="Calibri Light" panose="020F0302020204030204" pitchFamily="34" charset="0"/>
              </a:rPr>
            </a:br>
            <a:endParaRPr lang="en-GB" sz="4400" dirty="0">
              <a:latin typeface="+mj-lt"/>
              <a:cs typeface="Calibri Light" panose="020F0302020204030204" pitchFamily="34" charset="0"/>
            </a:endParaRPr>
          </a:p>
        </p:txBody>
      </p:sp>
      <p:cxnSp>
        <p:nvCxnSpPr>
          <p:cNvPr id="14" name="Straight Connector 13">
            <a:extLst>
              <a:ext uri="{FF2B5EF4-FFF2-40B4-BE49-F238E27FC236}">
                <a16:creationId xmlns:a16="http://schemas.microsoft.com/office/drawing/2014/main" id="{44E18100-C429-757D-5E86-5FBD24A11FAE}"/>
              </a:ext>
            </a:extLst>
          </p:cNvPr>
          <p:cNvCxnSpPr>
            <a:cxnSpLocks/>
          </p:cNvCxnSpPr>
          <p:nvPr/>
        </p:nvCxnSpPr>
        <p:spPr>
          <a:xfrm flipV="1">
            <a:off x="9399494" y="1762125"/>
            <a:ext cx="0" cy="644899"/>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14B8DC7-B6E3-4473-9EF9-DE5DDAECBA88}"/>
              </a:ext>
            </a:extLst>
          </p:cNvPr>
          <p:cNvCxnSpPr>
            <a:cxnSpLocks/>
          </p:cNvCxnSpPr>
          <p:nvPr/>
        </p:nvCxnSpPr>
        <p:spPr>
          <a:xfrm flipH="1">
            <a:off x="4997450" y="1785267"/>
            <a:ext cx="440204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2ECB873-E148-5EC9-70D1-B028E76B413D}"/>
              </a:ext>
            </a:extLst>
          </p:cNvPr>
          <p:cNvCxnSpPr/>
          <p:nvPr/>
        </p:nvCxnSpPr>
        <p:spPr>
          <a:xfrm>
            <a:off x="5021778" y="1785267"/>
            <a:ext cx="0" cy="621757"/>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CBEE838-A712-39BD-3775-80BC4BD995CB}"/>
              </a:ext>
            </a:extLst>
          </p:cNvPr>
          <p:cNvCxnSpPr>
            <a:cxnSpLocks/>
          </p:cNvCxnSpPr>
          <p:nvPr/>
        </p:nvCxnSpPr>
        <p:spPr>
          <a:xfrm>
            <a:off x="5921375" y="2743200"/>
            <a:ext cx="384175"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15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A0A321C3-961E-9BDE-B536-57765B4D5287}"/>
              </a:ext>
            </a:extLst>
          </p:cNvPr>
          <p:cNvSpPr/>
          <p:nvPr/>
        </p:nvSpPr>
        <p:spPr>
          <a:xfrm>
            <a:off x="9881495" y="3080209"/>
            <a:ext cx="1273990" cy="2133583"/>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861BC91-77B7-0241-D56C-A80633315764}"/>
              </a:ext>
            </a:extLst>
          </p:cNvPr>
          <p:cNvSpPr/>
          <p:nvPr/>
        </p:nvSpPr>
        <p:spPr>
          <a:xfrm>
            <a:off x="8408561" y="3080210"/>
            <a:ext cx="1461025" cy="2133583"/>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4D079082-C368-A93F-1D10-8A3C9F484BF3}"/>
              </a:ext>
            </a:extLst>
          </p:cNvPr>
          <p:cNvSpPr/>
          <p:nvPr/>
        </p:nvSpPr>
        <p:spPr>
          <a:xfrm>
            <a:off x="7158187" y="3080210"/>
            <a:ext cx="1237607" cy="2133583"/>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D76B32B9-0D15-1537-0CC5-54839E1CBE27}"/>
              </a:ext>
            </a:extLst>
          </p:cNvPr>
          <p:cNvSpPr/>
          <p:nvPr/>
        </p:nvSpPr>
        <p:spPr>
          <a:xfrm>
            <a:off x="4715418" y="3080212"/>
            <a:ext cx="2432130" cy="2133583"/>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C8FD2B59-C5A7-4B7A-2916-1B857680CDA7}"/>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3534642"/>
            <a:ext cx="436434" cy="436434"/>
          </a:xfrm>
          <a:prstGeom prst="rect">
            <a:avLst/>
          </a:prstGeom>
        </p:spPr>
      </p:pic>
      <p:pic>
        <p:nvPicPr>
          <p:cNvPr id="2" name="Picture 1">
            <a:extLst>
              <a:ext uri="{FF2B5EF4-FFF2-40B4-BE49-F238E27FC236}">
                <a16:creationId xmlns:a16="http://schemas.microsoft.com/office/drawing/2014/main" id="{EA6507DC-DB2A-451B-A69B-FD9A64A9334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3539198"/>
            <a:ext cx="436434" cy="436434"/>
          </a:xfrm>
          <a:prstGeom prst="rect">
            <a:avLst/>
          </a:prstGeom>
        </p:spPr>
      </p:pic>
      <p:pic>
        <p:nvPicPr>
          <p:cNvPr id="4" name="Picture 3">
            <a:extLst>
              <a:ext uri="{FF2B5EF4-FFF2-40B4-BE49-F238E27FC236}">
                <a16:creationId xmlns:a16="http://schemas.microsoft.com/office/drawing/2014/main" id="{09AEF2A8-C0A6-939F-AB5B-4DE9B72319F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3552990"/>
            <a:ext cx="436434" cy="436434"/>
          </a:xfrm>
          <a:prstGeom prst="rect">
            <a:avLst/>
          </a:prstGeom>
        </p:spPr>
      </p:pic>
      <p:pic>
        <p:nvPicPr>
          <p:cNvPr id="6" name="Picture 5">
            <a:extLst>
              <a:ext uri="{FF2B5EF4-FFF2-40B4-BE49-F238E27FC236}">
                <a16:creationId xmlns:a16="http://schemas.microsoft.com/office/drawing/2014/main" id="{AE0AEEA4-20FE-1CB1-7D5C-399975E90E92}"/>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3552990"/>
            <a:ext cx="436434" cy="436434"/>
          </a:xfrm>
          <a:prstGeom prst="rect">
            <a:avLst/>
          </a:prstGeom>
        </p:spPr>
      </p:pic>
      <p:pic>
        <p:nvPicPr>
          <p:cNvPr id="7" name="Picture 6">
            <a:extLst>
              <a:ext uri="{FF2B5EF4-FFF2-40B4-BE49-F238E27FC236}">
                <a16:creationId xmlns:a16="http://schemas.microsoft.com/office/drawing/2014/main" id="{72186A7A-29E4-9371-83E8-00336FB1F68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310893" y="3539198"/>
            <a:ext cx="436434" cy="436434"/>
          </a:xfrm>
          <a:prstGeom prst="rect">
            <a:avLst/>
          </a:prstGeom>
        </p:spPr>
      </p:pic>
      <p:pic>
        <p:nvPicPr>
          <p:cNvPr id="8" name="Picture 7">
            <a:extLst>
              <a:ext uri="{FF2B5EF4-FFF2-40B4-BE49-F238E27FC236}">
                <a16:creationId xmlns:a16="http://schemas.microsoft.com/office/drawing/2014/main" id="{A554B02F-76F8-53B5-68A6-EBBC3014180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959762" y="3552990"/>
            <a:ext cx="436434" cy="436434"/>
          </a:xfrm>
          <a:prstGeom prst="rect">
            <a:avLst/>
          </a:prstGeom>
        </p:spPr>
      </p:pic>
      <p:pic>
        <p:nvPicPr>
          <p:cNvPr id="9" name="Picture 8">
            <a:extLst>
              <a:ext uri="{FF2B5EF4-FFF2-40B4-BE49-F238E27FC236}">
                <a16:creationId xmlns:a16="http://schemas.microsoft.com/office/drawing/2014/main" id="{213EF53A-0AFA-489D-FA33-F595B51AAA65}"/>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8608630" y="3534642"/>
            <a:ext cx="436434" cy="436434"/>
          </a:xfrm>
          <a:prstGeom prst="rect">
            <a:avLst/>
          </a:prstGeom>
        </p:spPr>
      </p:pic>
      <p:pic>
        <p:nvPicPr>
          <p:cNvPr id="10" name="Picture 9">
            <a:extLst>
              <a:ext uri="{FF2B5EF4-FFF2-40B4-BE49-F238E27FC236}">
                <a16:creationId xmlns:a16="http://schemas.microsoft.com/office/drawing/2014/main" id="{B9228C23-986C-8410-FA4A-FD7CB35301A4}"/>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9257498" y="3529837"/>
            <a:ext cx="436434" cy="436434"/>
          </a:xfrm>
          <a:prstGeom prst="rect">
            <a:avLst/>
          </a:prstGeom>
        </p:spPr>
      </p:pic>
      <p:pic>
        <p:nvPicPr>
          <p:cNvPr id="11" name="Picture 10">
            <a:extLst>
              <a:ext uri="{FF2B5EF4-FFF2-40B4-BE49-F238E27FC236}">
                <a16:creationId xmlns:a16="http://schemas.microsoft.com/office/drawing/2014/main" id="{4F2C1221-ABA6-F7DA-2678-6D7BB9C7595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3552990"/>
            <a:ext cx="436434" cy="436434"/>
          </a:xfrm>
          <a:prstGeom prst="rect">
            <a:avLst/>
          </a:prstGeom>
        </p:spPr>
      </p:pic>
      <p:pic>
        <p:nvPicPr>
          <p:cNvPr id="12" name="Picture 11">
            <a:extLst>
              <a:ext uri="{FF2B5EF4-FFF2-40B4-BE49-F238E27FC236}">
                <a16:creationId xmlns:a16="http://schemas.microsoft.com/office/drawing/2014/main" id="{296BC73C-13F1-7A0D-A0DD-85433CC316D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3552990"/>
            <a:ext cx="436434" cy="436434"/>
          </a:xfrm>
          <a:prstGeom prst="rect">
            <a:avLst/>
          </a:prstGeom>
        </p:spPr>
      </p:pic>
      <p:pic>
        <p:nvPicPr>
          <p:cNvPr id="13" name="Picture 12">
            <a:extLst>
              <a:ext uri="{FF2B5EF4-FFF2-40B4-BE49-F238E27FC236}">
                <a16:creationId xmlns:a16="http://schemas.microsoft.com/office/drawing/2014/main" id="{46A7CECB-2317-DA71-8A4B-844C4FE3F866}"/>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4715417" y="4278170"/>
            <a:ext cx="436434" cy="436434"/>
          </a:xfrm>
          <a:prstGeom prst="rect">
            <a:avLst/>
          </a:prstGeom>
        </p:spPr>
      </p:pic>
      <p:pic>
        <p:nvPicPr>
          <p:cNvPr id="14" name="Picture 13">
            <a:extLst>
              <a:ext uri="{FF2B5EF4-FFF2-40B4-BE49-F238E27FC236}">
                <a16:creationId xmlns:a16="http://schemas.microsoft.com/office/drawing/2014/main" id="{6E49DDF2-A231-6951-76F9-6465C8033C1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5364286" y="4282726"/>
            <a:ext cx="436434" cy="436434"/>
          </a:xfrm>
          <a:prstGeom prst="rect">
            <a:avLst/>
          </a:prstGeom>
        </p:spPr>
      </p:pic>
      <p:pic>
        <p:nvPicPr>
          <p:cNvPr id="15" name="Picture 14">
            <a:extLst>
              <a:ext uri="{FF2B5EF4-FFF2-40B4-BE49-F238E27FC236}">
                <a16:creationId xmlns:a16="http://schemas.microsoft.com/office/drawing/2014/main" id="{58AD2304-F208-2A41-F518-7643123987DC}"/>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13155" y="4296518"/>
            <a:ext cx="436434" cy="436434"/>
          </a:xfrm>
          <a:prstGeom prst="rect">
            <a:avLst/>
          </a:prstGeom>
        </p:spPr>
      </p:pic>
      <p:pic>
        <p:nvPicPr>
          <p:cNvPr id="16" name="Picture 15">
            <a:extLst>
              <a:ext uri="{FF2B5EF4-FFF2-40B4-BE49-F238E27FC236}">
                <a16:creationId xmlns:a16="http://schemas.microsoft.com/office/drawing/2014/main" id="{5B4960A8-DF73-4C29-2866-C19332493F73}"/>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662024" y="4296518"/>
            <a:ext cx="436434" cy="436434"/>
          </a:xfrm>
          <a:prstGeom prst="rect">
            <a:avLst/>
          </a:prstGeom>
        </p:spPr>
      </p:pic>
      <p:pic>
        <p:nvPicPr>
          <p:cNvPr id="17" name="Picture 16">
            <a:extLst>
              <a:ext uri="{FF2B5EF4-FFF2-40B4-BE49-F238E27FC236}">
                <a16:creationId xmlns:a16="http://schemas.microsoft.com/office/drawing/2014/main" id="{5BE548FF-80A1-7C0D-BF94-7B85E3CD722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310893" y="4282726"/>
            <a:ext cx="436434" cy="436434"/>
          </a:xfrm>
          <a:prstGeom prst="rect">
            <a:avLst/>
          </a:prstGeom>
        </p:spPr>
      </p:pic>
      <p:pic>
        <p:nvPicPr>
          <p:cNvPr id="18" name="Picture 17">
            <a:extLst>
              <a:ext uri="{FF2B5EF4-FFF2-40B4-BE49-F238E27FC236}">
                <a16:creationId xmlns:a16="http://schemas.microsoft.com/office/drawing/2014/main" id="{B3DE3A3E-BEBD-CFE3-3336-59EA4C848D74}"/>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959762" y="4296518"/>
            <a:ext cx="436434" cy="436434"/>
          </a:xfrm>
          <a:prstGeom prst="rect">
            <a:avLst/>
          </a:prstGeom>
        </p:spPr>
      </p:pic>
      <p:pic>
        <p:nvPicPr>
          <p:cNvPr id="19" name="Picture 18">
            <a:extLst>
              <a:ext uri="{FF2B5EF4-FFF2-40B4-BE49-F238E27FC236}">
                <a16:creationId xmlns:a16="http://schemas.microsoft.com/office/drawing/2014/main" id="{D3B63B20-7397-B0AF-D0B4-975E95BA4565}"/>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8608630" y="4278170"/>
            <a:ext cx="436434" cy="436434"/>
          </a:xfrm>
          <a:prstGeom prst="rect">
            <a:avLst/>
          </a:prstGeom>
        </p:spPr>
      </p:pic>
      <p:pic>
        <p:nvPicPr>
          <p:cNvPr id="20" name="Picture 19">
            <a:extLst>
              <a:ext uri="{FF2B5EF4-FFF2-40B4-BE49-F238E27FC236}">
                <a16:creationId xmlns:a16="http://schemas.microsoft.com/office/drawing/2014/main" id="{F168894C-DD77-8083-336E-62D9B5E98FF9}"/>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9257498" y="4273365"/>
            <a:ext cx="436434" cy="436434"/>
          </a:xfrm>
          <a:prstGeom prst="rect">
            <a:avLst/>
          </a:prstGeom>
        </p:spPr>
      </p:pic>
      <p:pic>
        <p:nvPicPr>
          <p:cNvPr id="21" name="Picture 20">
            <a:extLst>
              <a:ext uri="{FF2B5EF4-FFF2-40B4-BE49-F238E27FC236}">
                <a16:creationId xmlns:a16="http://schemas.microsoft.com/office/drawing/2014/main" id="{20735873-9EAE-AA37-88FC-AF76D365725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9906366" y="4296518"/>
            <a:ext cx="436434" cy="436434"/>
          </a:xfrm>
          <a:prstGeom prst="rect">
            <a:avLst/>
          </a:prstGeom>
        </p:spPr>
      </p:pic>
      <p:pic>
        <p:nvPicPr>
          <p:cNvPr id="22" name="Picture 21">
            <a:extLst>
              <a:ext uri="{FF2B5EF4-FFF2-40B4-BE49-F238E27FC236}">
                <a16:creationId xmlns:a16="http://schemas.microsoft.com/office/drawing/2014/main" id="{A0045BDA-D385-821D-5490-2747A9B9320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555234" y="4296518"/>
            <a:ext cx="436434" cy="436434"/>
          </a:xfrm>
          <a:prstGeom prst="rect">
            <a:avLst/>
          </a:prstGeom>
        </p:spPr>
      </p:pic>
      <p:pic>
        <p:nvPicPr>
          <p:cNvPr id="25" name="Picture 24" descr="A cartoon of people sitting at a table with a computer and a monitor&#10;&#10;Description automatically generated">
            <a:extLst>
              <a:ext uri="{FF2B5EF4-FFF2-40B4-BE49-F238E27FC236}">
                <a16:creationId xmlns:a16="http://schemas.microsoft.com/office/drawing/2014/main" id="{E2CE4A5B-BC64-F943-F165-7E0CCFAB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9455" y="312576"/>
            <a:ext cx="1509180" cy="922969"/>
          </a:xfrm>
          <a:prstGeom prst="rect">
            <a:avLst/>
          </a:prstGeom>
        </p:spPr>
      </p:pic>
      <p:pic>
        <p:nvPicPr>
          <p:cNvPr id="26" name="Picture 39">
            <a:extLst>
              <a:ext uri="{FF2B5EF4-FFF2-40B4-BE49-F238E27FC236}">
                <a16:creationId xmlns:a16="http://schemas.microsoft.com/office/drawing/2014/main" id="{CBC28D1A-E79D-4A0C-CDE2-2BAFE4811C6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65298" y="177039"/>
            <a:ext cx="465649" cy="76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8" name="Straight Arrow Connector 27">
            <a:extLst>
              <a:ext uri="{FF2B5EF4-FFF2-40B4-BE49-F238E27FC236}">
                <a16:creationId xmlns:a16="http://schemas.microsoft.com/office/drawing/2014/main" id="{44189459-71CE-E3E5-0C75-180896219D0A}"/>
              </a:ext>
            </a:extLst>
          </p:cNvPr>
          <p:cNvCxnSpPr>
            <a:cxnSpLocks/>
          </p:cNvCxnSpPr>
          <p:nvPr/>
        </p:nvCxnSpPr>
        <p:spPr>
          <a:xfrm flipH="1" flipV="1">
            <a:off x="4715416" y="5225268"/>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D5FA565-B396-ADCC-9E3C-578638D2B930}"/>
              </a:ext>
            </a:extLst>
          </p:cNvPr>
          <p:cNvSpPr txBox="1"/>
          <p:nvPr/>
        </p:nvSpPr>
        <p:spPr>
          <a:xfrm>
            <a:off x="4350814" y="1022575"/>
            <a:ext cx="665017" cy="584775"/>
          </a:xfrm>
          <a:prstGeom prst="rect">
            <a:avLst/>
          </a:prstGeom>
          <a:noFill/>
        </p:spPr>
        <p:txBody>
          <a:bodyPr wrap="square" rtlCol="0">
            <a:spAutoFit/>
          </a:bodyPr>
          <a:lstStyle/>
          <a:p>
            <a:pPr algn="ctr"/>
            <a:r>
              <a:rPr lang="en-GB" sz="1600">
                <a:latin typeface="Aptos Display" panose="020B0004020202020204" pitchFamily="34" charset="0"/>
              </a:rPr>
              <a:t>First dose</a:t>
            </a:r>
          </a:p>
        </p:txBody>
      </p:sp>
      <p:sp>
        <p:nvSpPr>
          <p:cNvPr id="35" name="TextBox 34">
            <a:extLst>
              <a:ext uri="{FF2B5EF4-FFF2-40B4-BE49-F238E27FC236}">
                <a16:creationId xmlns:a16="http://schemas.microsoft.com/office/drawing/2014/main" id="{84EBFB15-A151-C902-578C-2A0B35299EE4}"/>
              </a:ext>
            </a:extLst>
          </p:cNvPr>
          <p:cNvSpPr txBox="1"/>
          <p:nvPr/>
        </p:nvSpPr>
        <p:spPr>
          <a:xfrm>
            <a:off x="9537077" y="1019256"/>
            <a:ext cx="665017" cy="584775"/>
          </a:xfrm>
          <a:prstGeom prst="rect">
            <a:avLst/>
          </a:prstGeom>
          <a:noFill/>
        </p:spPr>
        <p:txBody>
          <a:bodyPr wrap="square" rtlCol="0">
            <a:spAutoFit/>
          </a:bodyPr>
          <a:lstStyle/>
          <a:p>
            <a:pPr algn="ctr"/>
            <a:r>
              <a:rPr lang="en-GB" sz="1600" dirty="0">
                <a:latin typeface="Aptos Display" panose="020B0004020202020204" pitchFamily="34" charset="0"/>
              </a:rPr>
              <a:t>Last dose</a:t>
            </a:r>
          </a:p>
        </p:txBody>
      </p:sp>
      <p:sp>
        <p:nvSpPr>
          <p:cNvPr id="36" name="TextBox 35">
            <a:extLst>
              <a:ext uri="{FF2B5EF4-FFF2-40B4-BE49-F238E27FC236}">
                <a16:creationId xmlns:a16="http://schemas.microsoft.com/office/drawing/2014/main" id="{AEF445AA-B163-7549-1B07-EC4D41549884}"/>
              </a:ext>
            </a:extLst>
          </p:cNvPr>
          <p:cNvSpPr txBox="1"/>
          <p:nvPr/>
        </p:nvSpPr>
        <p:spPr>
          <a:xfrm>
            <a:off x="10108944" y="1037671"/>
            <a:ext cx="1219199" cy="584775"/>
          </a:xfrm>
          <a:prstGeom prst="rect">
            <a:avLst/>
          </a:prstGeom>
          <a:noFill/>
        </p:spPr>
        <p:txBody>
          <a:bodyPr wrap="square" rtlCol="0">
            <a:spAutoFit/>
          </a:bodyPr>
          <a:lstStyle/>
          <a:p>
            <a:pPr algn="ctr"/>
            <a:r>
              <a:rPr lang="en-GB" sz="1600" dirty="0">
                <a:latin typeface="Aptos Display" panose="020B0004020202020204" pitchFamily="34" charset="0"/>
              </a:rPr>
              <a:t>End of prescribing</a:t>
            </a:r>
          </a:p>
        </p:txBody>
      </p:sp>
      <p:cxnSp>
        <p:nvCxnSpPr>
          <p:cNvPr id="38" name="Straight Arrow Connector 37">
            <a:extLst>
              <a:ext uri="{FF2B5EF4-FFF2-40B4-BE49-F238E27FC236}">
                <a16:creationId xmlns:a16="http://schemas.microsoft.com/office/drawing/2014/main" id="{2E821633-9CF2-04B0-559C-97192B41A582}"/>
              </a:ext>
            </a:extLst>
          </p:cNvPr>
          <p:cNvCxnSpPr>
            <a:cxnSpLocks/>
          </p:cNvCxnSpPr>
          <p:nvPr/>
        </p:nvCxnSpPr>
        <p:spPr>
          <a:xfrm>
            <a:off x="4715417" y="2816958"/>
            <a:ext cx="244277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F50DAAB-3957-F82B-EDDA-298EBCA37DC6}"/>
              </a:ext>
            </a:extLst>
          </p:cNvPr>
          <p:cNvCxnSpPr>
            <a:cxnSpLocks/>
          </p:cNvCxnSpPr>
          <p:nvPr/>
        </p:nvCxnSpPr>
        <p:spPr>
          <a:xfrm>
            <a:off x="8396196" y="2816958"/>
            <a:ext cx="147339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F698D35E-C40F-08F9-C0DB-92F14995FA08}"/>
              </a:ext>
            </a:extLst>
          </p:cNvPr>
          <p:cNvSpPr txBox="1"/>
          <p:nvPr/>
        </p:nvSpPr>
        <p:spPr>
          <a:xfrm>
            <a:off x="5265500" y="2385215"/>
            <a:ext cx="1332022" cy="338554"/>
          </a:xfrm>
          <a:prstGeom prst="rect">
            <a:avLst/>
          </a:prstGeom>
          <a:noFill/>
        </p:spPr>
        <p:txBody>
          <a:bodyPr wrap="square" rtlCol="0">
            <a:spAutoFit/>
          </a:bodyPr>
          <a:lstStyle/>
          <a:p>
            <a:pPr algn="ctr"/>
            <a:r>
              <a:rPr lang="en-GB" sz="1600" dirty="0">
                <a:solidFill>
                  <a:srgbClr val="0070C0"/>
                </a:solidFill>
                <a:latin typeface="Aptos Display" panose="020B0004020202020204" pitchFamily="34" charset="0"/>
              </a:rPr>
              <a:t>Persistence</a:t>
            </a:r>
          </a:p>
        </p:txBody>
      </p:sp>
      <p:sp>
        <p:nvSpPr>
          <p:cNvPr id="44" name="TextBox 43">
            <a:extLst>
              <a:ext uri="{FF2B5EF4-FFF2-40B4-BE49-F238E27FC236}">
                <a16:creationId xmlns:a16="http://schemas.microsoft.com/office/drawing/2014/main" id="{809CF063-9598-5121-C6C6-0987EAC123A0}"/>
              </a:ext>
            </a:extLst>
          </p:cNvPr>
          <p:cNvSpPr txBox="1"/>
          <p:nvPr/>
        </p:nvSpPr>
        <p:spPr>
          <a:xfrm>
            <a:off x="7196807" y="2143893"/>
            <a:ext cx="1161966" cy="584775"/>
          </a:xfrm>
          <a:prstGeom prst="rect">
            <a:avLst/>
          </a:prstGeom>
          <a:noFill/>
        </p:spPr>
        <p:txBody>
          <a:bodyPr wrap="square" rtlCol="0">
            <a:spAutoFit/>
          </a:bodyPr>
          <a:lstStyle/>
          <a:p>
            <a:pPr algn="ctr"/>
            <a:r>
              <a:rPr lang="en-GB" sz="1600" dirty="0">
                <a:solidFill>
                  <a:srgbClr val="0070C0"/>
                </a:solidFill>
                <a:latin typeface="Aptos Display" panose="020B0004020202020204" pitchFamily="34" charset="0"/>
              </a:rPr>
              <a:t>Non-persistence</a:t>
            </a:r>
          </a:p>
        </p:txBody>
      </p:sp>
      <p:sp>
        <p:nvSpPr>
          <p:cNvPr id="45" name="TextBox 44">
            <a:extLst>
              <a:ext uri="{FF2B5EF4-FFF2-40B4-BE49-F238E27FC236}">
                <a16:creationId xmlns:a16="http://schemas.microsoft.com/office/drawing/2014/main" id="{F69594A4-F9D4-BA91-EB82-5BDCF8A9BBD4}"/>
              </a:ext>
            </a:extLst>
          </p:cNvPr>
          <p:cNvSpPr txBox="1"/>
          <p:nvPr/>
        </p:nvSpPr>
        <p:spPr>
          <a:xfrm>
            <a:off x="699455" y="1279695"/>
            <a:ext cx="1394686" cy="338554"/>
          </a:xfrm>
          <a:prstGeom prst="rect">
            <a:avLst/>
          </a:prstGeom>
          <a:noFill/>
        </p:spPr>
        <p:txBody>
          <a:bodyPr wrap="square" rtlCol="0">
            <a:spAutoFit/>
          </a:bodyPr>
          <a:lstStyle/>
          <a:p>
            <a:pPr algn="ctr"/>
            <a:r>
              <a:rPr lang="en-GB" sz="1600">
                <a:latin typeface="Aptos Display" panose="020B0004020202020204" pitchFamily="34" charset="0"/>
              </a:rPr>
              <a:t>Consultation</a:t>
            </a:r>
            <a:endParaRPr lang="en-GB">
              <a:latin typeface="Aptos Display" panose="020B0004020202020204" pitchFamily="34" charset="0"/>
            </a:endParaRPr>
          </a:p>
        </p:txBody>
      </p:sp>
      <p:sp>
        <p:nvSpPr>
          <p:cNvPr id="46" name="TextBox 45">
            <a:extLst>
              <a:ext uri="{FF2B5EF4-FFF2-40B4-BE49-F238E27FC236}">
                <a16:creationId xmlns:a16="http://schemas.microsoft.com/office/drawing/2014/main" id="{28734F0F-3CC5-0437-09D7-A458C0724ED1}"/>
              </a:ext>
            </a:extLst>
          </p:cNvPr>
          <p:cNvSpPr txBox="1"/>
          <p:nvPr/>
        </p:nvSpPr>
        <p:spPr>
          <a:xfrm>
            <a:off x="2700779" y="1033972"/>
            <a:ext cx="1394686" cy="584775"/>
          </a:xfrm>
          <a:prstGeom prst="rect">
            <a:avLst/>
          </a:prstGeom>
          <a:noFill/>
        </p:spPr>
        <p:txBody>
          <a:bodyPr wrap="square" rtlCol="0">
            <a:spAutoFit/>
          </a:bodyPr>
          <a:lstStyle/>
          <a:p>
            <a:pPr algn="ctr"/>
            <a:r>
              <a:rPr lang="en-GB" sz="1600">
                <a:latin typeface="Aptos Display" panose="020B0004020202020204" pitchFamily="34" charset="0"/>
              </a:rPr>
              <a:t>First prescription</a:t>
            </a:r>
          </a:p>
        </p:txBody>
      </p:sp>
      <p:cxnSp>
        <p:nvCxnSpPr>
          <p:cNvPr id="48" name="Straight Arrow Connector 47">
            <a:extLst>
              <a:ext uri="{FF2B5EF4-FFF2-40B4-BE49-F238E27FC236}">
                <a16:creationId xmlns:a16="http://schemas.microsoft.com/office/drawing/2014/main" id="{AC9ED51F-D5F5-7263-A27E-564D72A677F3}"/>
              </a:ext>
            </a:extLst>
          </p:cNvPr>
          <p:cNvCxnSpPr>
            <a:cxnSpLocks/>
          </p:cNvCxnSpPr>
          <p:nvPr/>
        </p:nvCxnSpPr>
        <p:spPr>
          <a:xfrm>
            <a:off x="699455" y="1678325"/>
            <a:ext cx="1045603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64734B0-415E-44DA-975F-84C3580628AB}"/>
              </a:ext>
            </a:extLst>
          </p:cNvPr>
          <p:cNvSpPr txBox="1"/>
          <p:nvPr/>
        </p:nvSpPr>
        <p:spPr>
          <a:xfrm>
            <a:off x="336955" y="1752620"/>
            <a:ext cx="1394686" cy="369332"/>
          </a:xfrm>
          <a:prstGeom prst="rect">
            <a:avLst/>
          </a:prstGeom>
          <a:noFill/>
        </p:spPr>
        <p:txBody>
          <a:bodyPr wrap="square" rtlCol="0">
            <a:spAutoFit/>
          </a:bodyPr>
          <a:lstStyle/>
          <a:p>
            <a:pPr algn="ctr"/>
            <a:r>
              <a:rPr lang="en-GB">
                <a:latin typeface="Aptos Display" panose="020B0004020202020204" pitchFamily="34" charset="0"/>
              </a:rPr>
              <a:t>TIME</a:t>
            </a:r>
          </a:p>
        </p:txBody>
      </p:sp>
      <p:cxnSp>
        <p:nvCxnSpPr>
          <p:cNvPr id="58" name="Straight Arrow Connector 57">
            <a:extLst>
              <a:ext uri="{FF2B5EF4-FFF2-40B4-BE49-F238E27FC236}">
                <a16:creationId xmlns:a16="http://schemas.microsoft.com/office/drawing/2014/main" id="{15E800A7-B364-7F1F-6500-D8E4F3145BC3}"/>
              </a:ext>
            </a:extLst>
          </p:cNvPr>
          <p:cNvCxnSpPr>
            <a:cxnSpLocks/>
          </p:cNvCxnSpPr>
          <p:nvPr/>
        </p:nvCxnSpPr>
        <p:spPr>
          <a:xfrm flipH="1" flipV="1">
            <a:off x="9877484" y="5237133"/>
            <a:ext cx="1" cy="718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F38B1FEC-3847-EC18-33C1-157BA08752C1}"/>
              </a:ext>
            </a:extLst>
          </p:cNvPr>
          <p:cNvSpPr txBox="1"/>
          <p:nvPr/>
        </p:nvSpPr>
        <p:spPr>
          <a:xfrm>
            <a:off x="4018074" y="5938975"/>
            <a:ext cx="1394686" cy="338554"/>
          </a:xfrm>
          <a:prstGeom prst="rect">
            <a:avLst/>
          </a:prstGeom>
          <a:noFill/>
        </p:spPr>
        <p:txBody>
          <a:bodyPr wrap="square" rtlCol="0">
            <a:spAutoFit/>
          </a:bodyPr>
          <a:lstStyle/>
          <a:p>
            <a:pPr algn="ctr"/>
            <a:r>
              <a:rPr lang="en-GB" sz="1600">
                <a:solidFill>
                  <a:srgbClr val="0070C0"/>
                </a:solidFill>
                <a:latin typeface="Aptos Display" panose="020B0004020202020204" pitchFamily="34" charset="0"/>
              </a:rPr>
              <a:t>Initiation</a:t>
            </a:r>
            <a:endParaRPr lang="en-GB">
              <a:solidFill>
                <a:srgbClr val="0070C0"/>
              </a:solidFill>
              <a:latin typeface="Aptos Display" panose="020B0004020202020204" pitchFamily="34" charset="0"/>
            </a:endParaRPr>
          </a:p>
        </p:txBody>
      </p:sp>
      <p:sp>
        <p:nvSpPr>
          <p:cNvPr id="61" name="TextBox 60">
            <a:extLst>
              <a:ext uri="{FF2B5EF4-FFF2-40B4-BE49-F238E27FC236}">
                <a16:creationId xmlns:a16="http://schemas.microsoft.com/office/drawing/2014/main" id="{25561963-9CC7-E1E7-78C6-3F44DBBFDEEE}"/>
              </a:ext>
            </a:extLst>
          </p:cNvPr>
          <p:cNvSpPr txBox="1"/>
          <p:nvPr/>
        </p:nvSpPr>
        <p:spPr>
          <a:xfrm>
            <a:off x="9150312" y="5926021"/>
            <a:ext cx="1573685" cy="338554"/>
          </a:xfrm>
          <a:prstGeom prst="rect">
            <a:avLst/>
          </a:prstGeom>
          <a:noFill/>
        </p:spPr>
        <p:txBody>
          <a:bodyPr wrap="square" rtlCol="0">
            <a:spAutoFit/>
          </a:bodyPr>
          <a:lstStyle/>
          <a:p>
            <a:pPr algn="ctr"/>
            <a:r>
              <a:rPr lang="en-GB" sz="1600" dirty="0">
                <a:solidFill>
                  <a:srgbClr val="0070C0"/>
                </a:solidFill>
                <a:latin typeface="Aptos Display" panose="020B0004020202020204" pitchFamily="34" charset="0"/>
              </a:rPr>
              <a:t>Discontinuation</a:t>
            </a:r>
            <a:endParaRPr lang="en-GB" dirty="0">
              <a:solidFill>
                <a:srgbClr val="0070C0"/>
              </a:solidFill>
              <a:latin typeface="Aptos Display" panose="020B0004020202020204" pitchFamily="34" charset="0"/>
            </a:endParaRPr>
          </a:p>
        </p:txBody>
      </p:sp>
      <p:cxnSp>
        <p:nvCxnSpPr>
          <p:cNvPr id="62" name="Straight Arrow Connector 61">
            <a:extLst>
              <a:ext uri="{FF2B5EF4-FFF2-40B4-BE49-F238E27FC236}">
                <a16:creationId xmlns:a16="http://schemas.microsoft.com/office/drawing/2014/main" id="{D7F5472A-5F71-42C2-F570-D868C45FAB05}"/>
              </a:ext>
            </a:extLst>
          </p:cNvPr>
          <p:cNvCxnSpPr>
            <a:cxnSpLocks/>
          </p:cNvCxnSpPr>
          <p:nvPr/>
        </p:nvCxnSpPr>
        <p:spPr>
          <a:xfrm>
            <a:off x="4703474" y="5381897"/>
            <a:ext cx="5186010" cy="180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4CD4AF3A-F93B-22A4-202A-733CECBFACE3}"/>
              </a:ext>
            </a:extLst>
          </p:cNvPr>
          <p:cNvSpPr txBox="1"/>
          <p:nvPr/>
        </p:nvSpPr>
        <p:spPr>
          <a:xfrm>
            <a:off x="6596400" y="5418245"/>
            <a:ext cx="1573685" cy="338554"/>
          </a:xfrm>
          <a:prstGeom prst="rect">
            <a:avLst/>
          </a:prstGeom>
          <a:noFill/>
        </p:spPr>
        <p:txBody>
          <a:bodyPr wrap="square" rtlCol="0">
            <a:spAutoFit/>
          </a:bodyPr>
          <a:lstStyle/>
          <a:p>
            <a:pPr algn="ctr"/>
            <a:r>
              <a:rPr lang="en-GB" sz="1600" dirty="0">
                <a:solidFill>
                  <a:srgbClr val="0070C0"/>
                </a:solidFill>
                <a:latin typeface="Aptos Display" panose="020B0004020202020204" pitchFamily="34" charset="0"/>
              </a:rPr>
              <a:t>Implementation</a:t>
            </a:r>
            <a:endParaRPr lang="en-GB" dirty="0">
              <a:solidFill>
                <a:srgbClr val="0070C0"/>
              </a:solidFill>
              <a:latin typeface="Aptos Display" panose="020B0004020202020204" pitchFamily="34" charset="0"/>
            </a:endParaRPr>
          </a:p>
        </p:txBody>
      </p:sp>
      <p:cxnSp>
        <p:nvCxnSpPr>
          <p:cNvPr id="65" name="Straight Connector 64">
            <a:extLst>
              <a:ext uri="{FF2B5EF4-FFF2-40B4-BE49-F238E27FC236}">
                <a16:creationId xmlns:a16="http://schemas.microsoft.com/office/drawing/2014/main" id="{8C5ADDD1-DF27-6019-BB83-B0815B8BFA7A}"/>
              </a:ext>
            </a:extLst>
          </p:cNvPr>
          <p:cNvCxnSpPr/>
          <p:nvPr/>
        </p:nvCxnSpPr>
        <p:spPr>
          <a:xfrm flipV="1">
            <a:off x="4715474" y="1693262"/>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174B6D94-6DB0-FC45-42FA-C75AC4CE0C26}"/>
              </a:ext>
            </a:extLst>
          </p:cNvPr>
          <p:cNvCxnSpPr/>
          <p:nvPr/>
        </p:nvCxnSpPr>
        <p:spPr>
          <a:xfrm flipV="1">
            <a:off x="9884485" y="1682350"/>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B7A828B-DFB3-9FAB-0743-B40902570F58}"/>
              </a:ext>
            </a:extLst>
          </p:cNvPr>
          <p:cNvCxnSpPr/>
          <p:nvPr/>
        </p:nvCxnSpPr>
        <p:spPr>
          <a:xfrm flipV="1">
            <a:off x="11155487" y="1693261"/>
            <a:ext cx="0" cy="1386950"/>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11638CE-2BC2-0024-0761-C20C1AFAB2CA}"/>
              </a:ext>
            </a:extLst>
          </p:cNvPr>
          <p:cNvSpPr txBox="1"/>
          <p:nvPr/>
        </p:nvSpPr>
        <p:spPr>
          <a:xfrm>
            <a:off x="3332785" y="6524632"/>
            <a:ext cx="8672475" cy="215444"/>
          </a:xfrm>
          <a:prstGeom prst="rect">
            <a:avLst/>
          </a:prstGeom>
          <a:noFill/>
        </p:spPr>
        <p:txBody>
          <a:bodyPr wrap="square" rtlCol="0">
            <a:spAutoFit/>
          </a:bodyPr>
          <a:lstStyle/>
          <a:p>
            <a:r>
              <a:rPr lang="en-GB" sz="800" kern="0" dirty="0" err="1">
                <a:effectLst/>
                <a:latin typeface="Aptos" panose="020B0004020202020204" pitchFamily="34" charset="0"/>
                <a:ea typeface="Aptos" panose="020B0004020202020204" pitchFamily="34" charset="0"/>
                <a:cs typeface="Times New Roman" panose="02020603050405020304" pitchFamily="18" charset="0"/>
              </a:rPr>
              <a:t>Vrijens</a:t>
            </a:r>
            <a:r>
              <a:rPr lang="en-GB" sz="800" kern="0" dirty="0">
                <a:effectLst/>
                <a:latin typeface="Aptos" panose="020B0004020202020204" pitchFamily="34" charset="0"/>
                <a:ea typeface="Aptos" panose="020B0004020202020204" pitchFamily="34" charset="0"/>
                <a:cs typeface="Times New Roman" panose="02020603050405020304" pitchFamily="18" charset="0"/>
              </a:rPr>
              <a:t> B, De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Geest</a:t>
            </a:r>
            <a:r>
              <a:rPr lang="en-GB" sz="800" kern="0" dirty="0">
                <a:effectLst/>
                <a:latin typeface="Aptos" panose="020B0004020202020204" pitchFamily="34" charset="0"/>
                <a:ea typeface="Aptos" panose="020B0004020202020204" pitchFamily="34" charset="0"/>
                <a:cs typeface="Times New Roman" panose="02020603050405020304" pitchFamily="18" charset="0"/>
              </a:rPr>
              <a:t> S, Hughes DA,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Przemyslaw</a:t>
            </a:r>
            <a:r>
              <a:rPr lang="en-GB" sz="800" kern="0" dirty="0">
                <a:effectLst/>
                <a:latin typeface="Aptos" panose="020B0004020202020204" pitchFamily="34" charset="0"/>
                <a:ea typeface="Aptos" panose="020B0004020202020204" pitchFamily="34" charset="0"/>
                <a:cs typeface="Times New Roman" panose="02020603050405020304" pitchFamily="18" charset="0"/>
              </a:rPr>
              <a:t> K,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Demonceau</a:t>
            </a:r>
            <a:r>
              <a:rPr lang="en-GB" sz="800" kern="0" dirty="0">
                <a:effectLst/>
                <a:latin typeface="Aptos" panose="020B0004020202020204" pitchFamily="34" charset="0"/>
                <a:ea typeface="Aptos" panose="020B0004020202020204" pitchFamily="34" charset="0"/>
                <a:cs typeface="Times New Roman" panose="02020603050405020304" pitchFamily="18" charset="0"/>
              </a:rPr>
              <a:t> J,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Ruppar</a:t>
            </a:r>
            <a:r>
              <a:rPr lang="en-GB" sz="800" kern="0" dirty="0">
                <a:effectLst/>
                <a:latin typeface="Aptos" panose="020B0004020202020204" pitchFamily="34" charset="0"/>
                <a:ea typeface="Aptos" panose="020B0004020202020204" pitchFamily="34" charset="0"/>
                <a:cs typeface="Times New Roman" panose="02020603050405020304" pitchFamily="18" charset="0"/>
              </a:rPr>
              <a:t> T, et al. A new taxonomy for describing and defining adherence to medications. Br J Clin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Pharmacol</a:t>
            </a:r>
            <a:r>
              <a:rPr lang="en-GB" sz="800" kern="0" dirty="0">
                <a:effectLst/>
                <a:latin typeface="Aptos" panose="020B0004020202020204" pitchFamily="34" charset="0"/>
                <a:ea typeface="Aptos" panose="020B0004020202020204" pitchFamily="34" charset="0"/>
                <a:cs typeface="Times New Roman" panose="02020603050405020304" pitchFamily="18" charset="0"/>
              </a:rPr>
              <a:t>. 2012;73(5):691–705. </a:t>
            </a:r>
            <a:endParaRPr lang="en-GB" sz="800" dirty="0"/>
          </a:p>
        </p:txBody>
      </p:sp>
      <p:cxnSp>
        <p:nvCxnSpPr>
          <p:cNvPr id="47" name="Straight Arrow Connector 46">
            <a:extLst>
              <a:ext uri="{FF2B5EF4-FFF2-40B4-BE49-F238E27FC236}">
                <a16:creationId xmlns:a16="http://schemas.microsoft.com/office/drawing/2014/main" id="{2C785C36-E80D-7801-E4FA-156576DF0F9C}"/>
              </a:ext>
            </a:extLst>
          </p:cNvPr>
          <p:cNvCxnSpPr>
            <a:cxnSpLocks/>
          </p:cNvCxnSpPr>
          <p:nvPr/>
        </p:nvCxnSpPr>
        <p:spPr>
          <a:xfrm>
            <a:off x="7158187" y="2816958"/>
            <a:ext cx="122356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526C308-9A22-C3EB-D007-536A5B30F083}"/>
              </a:ext>
            </a:extLst>
          </p:cNvPr>
          <p:cNvCxnSpPr>
            <a:cxnSpLocks/>
          </p:cNvCxnSpPr>
          <p:nvPr/>
        </p:nvCxnSpPr>
        <p:spPr>
          <a:xfrm>
            <a:off x="9869586" y="2816958"/>
            <a:ext cx="128589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87DA5109-3B4B-50BB-D0D5-6F50CA00E641}"/>
              </a:ext>
            </a:extLst>
          </p:cNvPr>
          <p:cNvSpPr txBox="1"/>
          <p:nvPr/>
        </p:nvSpPr>
        <p:spPr>
          <a:xfrm>
            <a:off x="9955642" y="2163237"/>
            <a:ext cx="1161966" cy="584775"/>
          </a:xfrm>
          <a:prstGeom prst="rect">
            <a:avLst/>
          </a:prstGeom>
          <a:noFill/>
        </p:spPr>
        <p:txBody>
          <a:bodyPr wrap="square" rtlCol="0">
            <a:spAutoFit/>
          </a:bodyPr>
          <a:lstStyle/>
          <a:p>
            <a:pPr algn="ctr"/>
            <a:r>
              <a:rPr lang="en-GB" sz="1600" dirty="0">
                <a:solidFill>
                  <a:srgbClr val="0070C0"/>
                </a:solidFill>
                <a:latin typeface="Aptos Display" panose="020B0004020202020204" pitchFamily="34" charset="0"/>
              </a:rPr>
              <a:t>Non-persistence</a:t>
            </a:r>
          </a:p>
        </p:txBody>
      </p:sp>
      <p:sp>
        <p:nvSpPr>
          <p:cNvPr id="54" name="TextBox 53">
            <a:extLst>
              <a:ext uri="{FF2B5EF4-FFF2-40B4-BE49-F238E27FC236}">
                <a16:creationId xmlns:a16="http://schemas.microsoft.com/office/drawing/2014/main" id="{AF5C5EF5-B602-396E-41B5-AAB5EA9F0D30}"/>
              </a:ext>
            </a:extLst>
          </p:cNvPr>
          <p:cNvSpPr txBox="1"/>
          <p:nvPr/>
        </p:nvSpPr>
        <p:spPr>
          <a:xfrm>
            <a:off x="8444047" y="2388125"/>
            <a:ext cx="1332022" cy="338554"/>
          </a:xfrm>
          <a:prstGeom prst="rect">
            <a:avLst/>
          </a:prstGeom>
          <a:noFill/>
        </p:spPr>
        <p:txBody>
          <a:bodyPr wrap="square" rtlCol="0">
            <a:spAutoFit/>
          </a:bodyPr>
          <a:lstStyle/>
          <a:p>
            <a:pPr algn="ctr"/>
            <a:r>
              <a:rPr lang="en-GB" sz="1600" dirty="0">
                <a:solidFill>
                  <a:srgbClr val="0070C0"/>
                </a:solidFill>
                <a:latin typeface="Aptos Display" panose="020B0004020202020204" pitchFamily="34" charset="0"/>
              </a:rPr>
              <a:t>Persistence</a:t>
            </a:r>
          </a:p>
        </p:txBody>
      </p:sp>
      <p:sp>
        <p:nvSpPr>
          <p:cNvPr id="55" name="TextBox 54">
            <a:extLst>
              <a:ext uri="{FF2B5EF4-FFF2-40B4-BE49-F238E27FC236}">
                <a16:creationId xmlns:a16="http://schemas.microsoft.com/office/drawing/2014/main" id="{45B08F59-7940-3DAE-DDCD-A8344B4A86E0}"/>
              </a:ext>
            </a:extLst>
          </p:cNvPr>
          <p:cNvSpPr txBox="1"/>
          <p:nvPr/>
        </p:nvSpPr>
        <p:spPr>
          <a:xfrm>
            <a:off x="831655" y="2610241"/>
            <a:ext cx="2959100" cy="2862322"/>
          </a:xfrm>
          <a:prstGeom prst="rect">
            <a:avLst/>
          </a:prstGeom>
          <a:noFill/>
        </p:spPr>
        <p:txBody>
          <a:bodyPr wrap="square" rtlCol="0">
            <a:spAutoFit/>
          </a:bodyPr>
          <a:lstStyle/>
          <a:p>
            <a:pPr algn="ctr"/>
            <a:r>
              <a:rPr lang="en-GB" sz="3600" dirty="0">
                <a:latin typeface="+mj-lt"/>
              </a:rPr>
              <a:t>Drug ‘holidays’ </a:t>
            </a:r>
          </a:p>
          <a:p>
            <a:pPr algn="ctr"/>
            <a:r>
              <a:rPr lang="en-GB" sz="3600" dirty="0">
                <a:latin typeface="+mj-lt"/>
              </a:rPr>
              <a:t>may form part of the appraisal process</a:t>
            </a:r>
          </a:p>
        </p:txBody>
      </p:sp>
    </p:spTree>
    <p:extLst>
      <p:ext uri="{BB962C8B-B14F-4D97-AF65-F5344CB8AC3E}">
        <p14:creationId xmlns:p14="http://schemas.microsoft.com/office/powerpoint/2010/main" val="3372855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E19E84C2-4052-C076-65D0-7656B413B422}"/>
              </a:ext>
            </a:extLst>
          </p:cNvPr>
          <p:cNvSpPr>
            <a:spLocks noGrp="1"/>
          </p:cNvSpPr>
          <p:nvPr>
            <p:ph type="title"/>
          </p:nvPr>
        </p:nvSpPr>
        <p:spPr>
          <a:xfrm>
            <a:off x="838200" y="365125"/>
            <a:ext cx="10515600" cy="1325563"/>
          </a:xfrm>
        </p:spPr>
        <p:txBody>
          <a:bodyPr/>
          <a:lstStyle/>
          <a:p>
            <a:r>
              <a:rPr lang="en-GB" dirty="0"/>
              <a:t>In this session:</a:t>
            </a:r>
          </a:p>
        </p:txBody>
      </p:sp>
      <p:graphicFrame>
        <p:nvGraphicFramePr>
          <p:cNvPr id="5" name="TextBox 2">
            <a:extLst>
              <a:ext uri="{FF2B5EF4-FFF2-40B4-BE49-F238E27FC236}">
                <a16:creationId xmlns:a16="http://schemas.microsoft.com/office/drawing/2014/main" id="{87796DF9-C6D7-8F59-1D4F-B2178A074367}"/>
              </a:ext>
            </a:extLst>
          </p:cNvPr>
          <p:cNvGraphicFramePr/>
          <p:nvPr>
            <p:extLst>
              <p:ext uri="{D42A27DB-BD31-4B8C-83A1-F6EECF244321}">
                <p14:modId xmlns:p14="http://schemas.microsoft.com/office/powerpoint/2010/main" val="2063246241"/>
              </p:ext>
            </p:extLst>
          </p:nvPr>
        </p:nvGraphicFramePr>
        <p:xfrm>
          <a:off x="838200" y="1525588"/>
          <a:ext cx="10515600" cy="4524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08493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D7D47-F3C0-DEC4-23F2-59FE415C8797}"/>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6CC6175F-FB62-5A7D-42D8-DC91EFD74738}"/>
              </a:ext>
            </a:extLst>
          </p:cNvPr>
          <p:cNvSpPr txBox="1"/>
          <p:nvPr/>
        </p:nvSpPr>
        <p:spPr>
          <a:xfrm>
            <a:off x="755998" y="236553"/>
            <a:ext cx="10629336" cy="1261884"/>
          </a:xfrm>
          <a:prstGeom prst="rect">
            <a:avLst/>
          </a:prstGeom>
          <a:noFill/>
        </p:spPr>
        <p:txBody>
          <a:bodyPr wrap="square">
            <a:spAutoFit/>
          </a:bodyPr>
          <a:lstStyle/>
          <a:p>
            <a:r>
              <a:rPr lang="en-GB" altLang="en-US" sz="3600" dirty="0">
                <a:latin typeface="+mj-lt"/>
                <a:cs typeface="Calibri Light" panose="020F0302020204030204" pitchFamily="34" charset="0"/>
              </a:rPr>
              <a:t>Health Psychology theory:  beliefs about medicines</a:t>
            </a:r>
          </a:p>
          <a:p>
            <a:r>
              <a:rPr lang="en-GB" altLang="en-US" sz="2400" dirty="0">
                <a:latin typeface="+mj-lt"/>
                <a:cs typeface="Calibri Light" panose="020F0302020204030204" pitchFamily="34" charset="0"/>
              </a:rPr>
              <a:t>Necessity-Concerns Framework </a:t>
            </a:r>
            <a:r>
              <a:rPr lang="en-GB" altLang="en-US" sz="1600" dirty="0">
                <a:latin typeface="+mj-lt"/>
                <a:cs typeface="Calibri Light" panose="020F0302020204030204" pitchFamily="34" charset="0"/>
              </a:rPr>
              <a:t>(Horne et al, 1999)</a:t>
            </a:r>
            <a:br>
              <a:rPr lang="en-GB" altLang="en-US" sz="1600" dirty="0">
                <a:solidFill>
                  <a:schemeClr val="accent1"/>
                </a:solidFill>
                <a:latin typeface="+mj-lt"/>
                <a:cs typeface="Calibri Light" panose="020F0302020204030204" pitchFamily="34" charset="0"/>
              </a:rPr>
            </a:br>
            <a:endParaRPr lang="en-GB" sz="1600" dirty="0">
              <a:latin typeface="+mj-lt"/>
              <a:cs typeface="Calibri Light" panose="020F0302020204030204" pitchFamily="34" charset="0"/>
            </a:endParaRPr>
          </a:p>
        </p:txBody>
      </p:sp>
      <p:sp>
        <p:nvSpPr>
          <p:cNvPr id="7" name="TextBox 6">
            <a:extLst>
              <a:ext uri="{FF2B5EF4-FFF2-40B4-BE49-F238E27FC236}">
                <a16:creationId xmlns:a16="http://schemas.microsoft.com/office/drawing/2014/main" id="{A3CB84D6-0B54-A7FE-74DC-C7460C297D0D}"/>
              </a:ext>
            </a:extLst>
          </p:cNvPr>
          <p:cNvSpPr txBox="1"/>
          <p:nvPr/>
        </p:nvSpPr>
        <p:spPr>
          <a:xfrm>
            <a:off x="755998" y="1513825"/>
            <a:ext cx="10922764" cy="830997"/>
          </a:xfrm>
          <a:prstGeom prst="rect">
            <a:avLst/>
          </a:prstGeom>
          <a:noFill/>
        </p:spPr>
        <p:txBody>
          <a:bodyPr wrap="square" rtlCol="0">
            <a:spAutoFit/>
          </a:bodyPr>
          <a:lstStyle/>
          <a:p>
            <a:r>
              <a:rPr lang="en-GB" sz="2400" dirty="0">
                <a:latin typeface="Calibri Light" panose="020F0302020204030204" pitchFamily="34" charset="0"/>
                <a:cs typeface="Calibri Light" panose="020F0302020204030204" pitchFamily="34" charset="0"/>
              </a:rPr>
              <a:t>The Necessity-Concerns Framework considers how our beliefs about medicines influence our medication-taking behaviour.</a:t>
            </a:r>
          </a:p>
        </p:txBody>
      </p:sp>
      <p:pic>
        <p:nvPicPr>
          <p:cNvPr id="8" name="Picture 7" descr="Amber bottle of gel capsules">
            <a:extLst>
              <a:ext uri="{FF2B5EF4-FFF2-40B4-BE49-F238E27FC236}">
                <a16:creationId xmlns:a16="http://schemas.microsoft.com/office/drawing/2014/main" id="{8314F2E4-D36F-6C70-2848-E9208EC2C0A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53697" y="2991678"/>
            <a:ext cx="3882305" cy="2588204"/>
          </a:xfrm>
          <a:prstGeom prst="rect">
            <a:avLst/>
          </a:prstGeom>
        </p:spPr>
      </p:pic>
      <p:sp>
        <p:nvSpPr>
          <p:cNvPr id="2" name="TextBox 1">
            <a:extLst>
              <a:ext uri="{FF2B5EF4-FFF2-40B4-BE49-F238E27FC236}">
                <a16:creationId xmlns:a16="http://schemas.microsoft.com/office/drawing/2014/main" id="{BFD6174D-B6EB-B71A-8CA6-2D393526E32D}"/>
              </a:ext>
            </a:extLst>
          </p:cNvPr>
          <p:cNvSpPr txBox="1"/>
          <p:nvPr/>
        </p:nvSpPr>
        <p:spPr>
          <a:xfrm>
            <a:off x="755998" y="2683565"/>
            <a:ext cx="6340541" cy="3416320"/>
          </a:xfrm>
          <a:prstGeom prst="rect">
            <a:avLst/>
          </a:prstGeom>
          <a:noFill/>
        </p:spPr>
        <p:txBody>
          <a:bodyPr wrap="square" rtlCol="0">
            <a:spAutoFit/>
          </a:bodyPr>
          <a:lstStyle/>
          <a:p>
            <a:r>
              <a:rPr lang="en-GB" sz="2400" dirty="0">
                <a:latin typeface="Calibri Light" panose="020F0302020204030204" pitchFamily="34" charset="0"/>
                <a:cs typeface="Calibri Light" panose="020F0302020204030204" pitchFamily="34" charset="0"/>
              </a:rPr>
              <a:t>Our medicine-taking behaviour will be influenced by our beliefs about:</a:t>
            </a:r>
          </a:p>
          <a:p>
            <a:endParaRPr lang="en-GB" sz="2400"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sz="2400" dirty="0">
                <a:latin typeface="Calibri Light" panose="020F0302020204030204" pitchFamily="34" charset="0"/>
                <a:cs typeface="Calibri Light" panose="020F0302020204030204" pitchFamily="34" charset="0"/>
              </a:rPr>
              <a:t>Medicines in </a:t>
            </a:r>
            <a:r>
              <a:rPr lang="en-GB" sz="2400" dirty="0">
                <a:solidFill>
                  <a:schemeClr val="accent2"/>
                </a:solidFill>
                <a:latin typeface="Calibri Light" panose="020F0302020204030204" pitchFamily="34" charset="0"/>
                <a:cs typeface="Calibri Light" panose="020F0302020204030204" pitchFamily="34" charset="0"/>
              </a:rPr>
              <a:t>general</a:t>
            </a:r>
            <a:r>
              <a:rPr lang="en-GB" sz="2400" dirty="0">
                <a:latin typeface="Calibri Light" panose="020F0302020204030204" pitchFamily="34" charset="0"/>
                <a:cs typeface="Calibri Light" panose="020F0302020204030204" pitchFamily="34" charset="0"/>
              </a:rPr>
              <a:t>                                    (beliefs that medicines are harmful, overprescribed etc)</a:t>
            </a:r>
          </a:p>
          <a:p>
            <a:pPr marL="285750" indent="-285750">
              <a:buFont typeface="Arial" panose="020B0604020202020204" pitchFamily="34" charset="0"/>
              <a:buChar char="•"/>
            </a:pPr>
            <a:endParaRPr lang="en-GB" sz="2400"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sz="2400" dirty="0">
                <a:latin typeface="Calibri Light" panose="020F0302020204030204" pitchFamily="34" charset="0"/>
                <a:cs typeface="Calibri Light" panose="020F0302020204030204" pitchFamily="34" charset="0"/>
              </a:rPr>
              <a:t>The </a:t>
            </a:r>
            <a:r>
              <a:rPr lang="en-GB" sz="2400" dirty="0">
                <a:solidFill>
                  <a:schemeClr val="accent2"/>
                </a:solidFill>
                <a:latin typeface="Calibri Light" panose="020F0302020204030204" pitchFamily="34" charset="0"/>
                <a:cs typeface="Calibri Light" panose="020F0302020204030204" pitchFamily="34" charset="0"/>
              </a:rPr>
              <a:t>specific</a:t>
            </a:r>
            <a:r>
              <a:rPr lang="en-GB" sz="2400" dirty="0">
                <a:latin typeface="Calibri Light" panose="020F0302020204030204" pitchFamily="34" charset="0"/>
                <a:cs typeface="Calibri Light" panose="020F0302020204030204" pitchFamily="34" charset="0"/>
              </a:rPr>
              <a:t> medicines we have been prescribed or are being offered</a:t>
            </a:r>
          </a:p>
        </p:txBody>
      </p:sp>
      <p:sp>
        <p:nvSpPr>
          <p:cNvPr id="4" name="TextBox 3">
            <a:extLst>
              <a:ext uri="{FF2B5EF4-FFF2-40B4-BE49-F238E27FC236}">
                <a16:creationId xmlns:a16="http://schemas.microsoft.com/office/drawing/2014/main" id="{AF08F914-E088-6E05-75B4-A1DA0E3B7A26}"/>
              </a:ext>
            </a:extLst>
          </p:cNvPr>
          <p:cNvSpPr txBox="1"/>
          <p:nvPr/>
        </p:nvSpPr>
        <p:spPr>
          <a:xfrm>
            <a:off x="7096539" y="6159782"/>
            <a:ext cx="4946302" cy="461665"/>
          </a:xfrm>
          <a:prstGeom prst="rect">
            <a:avLst/>
          </a:prstGeom>
          <a:noFill/>
        </p:spPr>
        <p:txBody>
          <a:bodyPr wrap="square" rtlCol="0">
            <a:spAutoFit/>
          </a:bodyPr>
          <a:lstStyle/>
          <a:p>
            <a:r>
              <a:rPr lang="en-GB" sz="800" kern="0" dirty="0">
                <a:effectLst/>
                <a:latin typeface="Aptos" panose="020B0004020202020204" pitchFamily="34" charset="0"/>
                <a:ea typeface="Aptos" panose="020B0004020202020204" pitchFamily="34" charset="0"/>
                <a:cs typeface="Times New Roman" panose="02020603050405020304" pitchFamily="18" charset="0"/>
              </a:rPr>
              <a:t>Horne R, Weinman J, Hankins M. The beliefs about medicines questionnaire: The development and evaluation of a new method for assessing the cognitive representation of medication. </a:t>
            </a:r>
            <a:r>
              <a:rPr lang="en-GB" sz="800" kern="0" dirty="0" err="1">
                <a:effectLst/>
                <a:latin typeface="Aptos" panose="020B0004020202020204" pitchFamily="34" charset="0"/>
                <a:ea typeface="Aptos" panose="020B0004020202020204" pitchFamily="34" charset="0"/>
                <a:cs typeface="Times New Roman" panose="02020603050405020304" pitchFamily="18" charset="0"/>
              </a:rPr>
              <a:t>Psychol</a:t>
            </a:r>
            <a:r>
              <a:rPr lang="en-GB" sz="800" kern="0" dirty="0">
                <a:effectLst/>
                <a:latin typeface="Aptos" panose="020B0004020202020204" pitchFamily="34" charset="0"/>
                <a:ea typeface="Aptos" panose="020B0004020202020204" pitchFamily="34" charset="0"/>
                <a:cs typeface="Times New Roman" panose="02020603050405020304" pitchFamily="18" charset="0"/>
              </a:rPr>
              <a:t> Heal. 1999;14(1):1–24.</a:t>
            </a:r>
            <a:r>
              <a:rPr lang="en-GB" sz="800" dirty="0">
                <a:effectLst/>
              </a:rPr>
              <a:t> </a:t>
            </a:r>
            <a:endParaRPr lang="en-GB" sz="800" dirty="0"/>
          </a:p>
        </p:txBody>
      </p:sp>
    </p:spTree>
    <p:extLst>
      <p:ext uri="{BB962C8B-B14F-4D97-AF65-F5344CB8AC3E}">
        <p14:creationId xmlns:p14="http://schemas.microsoft.com/office/powerpoint/2010/main" val="2060575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23DB053-98EB-F005-53B6-C360D965D898}"/>
              </a:ext>
            </a:extLst>
          </p:cNvPr>
          <p:cNvSpPr txBox="1"/>
          <p:nvPr/>
        </p:nvSpPr>
        <p:spPr>
          <a:xfrm>
            <a:off x="755998" y="236553"/>
            <a:ext cx="10629336" cy="1015663"/>
          </a:xfrm>
          <a:prstGeom prst="rect">
            <a:avLst/>
          </a:prstGeom>
          <a:noFill/>
        </p:spPr>
        <p:txBody>
          <a:bodyPr wrap="square">
            <a:spAutoFit/>
          </a:bodyPr>
          <a:lstStyle/>
          <a:p>
            <a:r>
              <a:rPr lang="en-GB" altLang="en-US" sz="3600" dirty="0">
                <a:latin typeface="+mj-lt"/>
                <a:cs typeface="Calibri Light" panose="020F0302020204030204" pitchFamily="34" charset="0"/>
              </a:rPr>
              <a:t>Health Psychology theory:  beliefs about medicines</a:t>
            </a:r>
          </a:p>
          <a:p>
            <a:r>
              <a:rPr lang="en-GB" altLang="en-US" sz="2400" dirty="0">
                <a:latin typeface="+mj-lt"/>
                <a:cs typeface="Calibri Light" panose="020F0302020204030204" pitchFamily="34" charset="0"/>
              </a:rPr>
              <a:t>Necessity-Concerns Framework </a:t>
            </a:r>
            <a:r>
              <a:rPr lang="en-GB" altLang="en-US" sz="1600" dirty="0">
                <a:latin typeface="+mj-lt"/>
                <a:cs typeface="Calibri Light" panose="020F0302020204030204" pitchFamily="34" charset="0"/>
              </a:rPr>
              <a:t>(Horne et al, 1999)</a:t>
            </a:r>
            <a:endParaRPr lang="en-GB" sz="1600" dirty="0">
              <a:latin typeface="+mj-lt"/>
              <a:cs typeface="Calibri Light" panose="020F0302020204030204" pitchFamily="34" charset="0"/>
            </a:endParaRPr>
          </a:p>
        </p:txBody>
      </p:sp>
      <p:pic>
        <p:nvPicPr>
          <p:cNvPr id="9" name="Content Placeholder 1">
            <a:extLst>
              <a:ext uri="{FF2B5EF4-FFF2-40B4-BE49-F238E27FC236}">
                <a16:creationId xmlns:a16="http://schemas.microsoft.com/office/drawing/2014/main" id="{D19E3C3A-EAD7-2A92-A130-83538C77BE17}"/>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a:xfrm>
            <a:off x="617119" y="2057402"/>
            <a:ext cx="5884661" cy="3224124"/>
          </a:xfrm>
          <a:prstGeom prst="rect">
            <a:avLst/>
          </a:prstGeom>
        </p:spPr>
      </p:pic>
      <p:sp>
        <p:nvSpPr>
          <p:cNvPr id="12" name="TextBox 11">
            <a:extLst>
              <a:ext uri="{FF2B5EF4-FFF2-40B4-BE49-F238E27FC236}">
                <a16:creationId xmlns:a16="http://schemas.microsoft.com/office/drawing/2014/main" id="{CF891309-C14F-6BE1-3D2C-CDE0DE0F9D44}"/>
              </a:ext>
            </a:extLst>
          </p:cNvPr>
          <p:cNvSpPr txBox="1"/>
          <p:nvPr/>
        </p:nvSpPr>
        <p:spPr>
          <a:xfrm>
            <a:off x="7137400" y="2172070"/>
            <a:ext cx="4437481" cy="3108543"/>
          </a:xfrm>
          <a:prstGeom prst="rect">
            <a:avLst/>
          </a:prstGeom>
          <a:noFill/>
        </p:spPr>
        <p:txBody>
          <a:bodyPr wrap="square" rtlCol="0">
            <a:spAutoFit/>
          </a:bodyPr>
          <a:lstStyle/>
          <a:p>
            <a:r>
              <a:rPr lang="en-GB" sz="2800" dirty="0">
                <a:latin typeface="+mj-lt"/>
              </a:rPr>
              <a:t>Specific beliefs about each medication: an individual may adhere to one medication but not another.</a:t>
            </a:r>
          </a:p>
          <a:p>
            <a:endParaRPr lang="en-GB" sz="2800" dirty="0">
              <a:latin typeface="+mj-lt"/>
            </a:endParaRPr>
          </a:p>
          <a:p>
            <a:r>
              <a:rPr lang="en-GB" sz="2800" dirty="0">
                <a:latin typeface="+mj-lt"/>
              </a:rPr>
              <a:t>Specific to the individual: is this necessary </a:t>
            </a:r>
            <a:r>
              <a:rPr lang="en-GB" sz="2800" i="1" dirty="0">
                <a:latin typeface="+mj-lt"/>
              </a:rPr>
              <a:t>for me</a:t>
            </a:r>
            <a:r>
              <a:rPr lang="en-GB" sz="2800" dirty="0">
                <a:latin typeface="+mj-lt"/>
              </a:rPr>
              <a:t>?</a:t>
            </a:r>
          </a:p>
        </p:txBody>
      </p:sp>
    </p:spTree>
    <p:extLst>
      <p:ext uri="{BB962C8B-B14F-4D97-AF65-F5344CB8AC3E}">
        <p14:creationId xmlns:p14="http://schemas.microsoft.com/office/powerpoint/2010/main" val="940839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0E77E1-519B-494C-9B6F-AB83018A26DB}"/>
              </a:ext>
            </a:extLst>
          </p:cNvPr>
          <p:cNvSpPr/>
          <p:nvPr/>
        </p:nvSpPr>
        <p:spPr>
          <a:xfrm>
            <a:off x="1112967" y="2060576"/>
            <a:ext cx="2663825" cy="1368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Beliefs in necessity of medication</a:t>
            </a:r>
          </a:p>
        </p:txBody>
      </p:sp>
      <p:sp>
        <p:nvSpPr>
          <p:cNvPr id="6" name="Content Placeholder 5">
            <a:extLst>
              <a:ext uri="{FF2B5EF4-FFF2-40B4-BE49-F238E27FC236}">
                <a16:creationId xmlns:a16="http://schemas.microsoft.com/office/drawing/2014/main" id="{D81FC234-AFE6-5646-8C63-BD150F1CB5D1}"/>
              </a:ext>
            </a:extLst>
          </p:cNvPr>
          <p:cNvSpPr>
            <a:spLocks noGrp="1"/>
          </p:cNvSpPr>
          <p:nvPr>
            <p:ph idx="1"/>
          </p:nvPr>
        </p:nvSpPr>
        <p:spPr>
          <a:xfrm>
            <a:off x="5145217" y="2062162"/>
            <a:ext cx="2665413" cy="1366838"/>
          </a:xfr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spcCol="0" rtlCol="0" fromWordArt="0" anchor="ctr" forceAA="0">
            <a:noAutofit/>
          </a:bodyPr>
          <a:lstStyle/>
          <a:p>
            <a:pPr marL="0" indent="0" algn="ctr">
              <a:buNone/>
              <a:defRPr/>
            </a:pPr>
            <a:r>
              <a:rPr lang="en-US" sz="3200" dirty="0"/>
              <a:t>adherence</a:t>
            </a:r>
          </a:p>
        </p:txBody>
      </p:sp>
      <p:sp>
        <p:nvSpPr>
          <p:cNvPr id="7" name="Rectangle 6">
            <a:extLst>
              <a:ext uri="{FF2B5EF4-FFF2-40B4-BE49-F238E27FC236}">
                <a16:creationId xmlns:a16="http://schemas.microsoft.com/office/drawing/2014/main" id="{51E1CDBF-613D-FF40-85F9-A193DC14EC3B}"/>
              </a:ext>
            </a:extLst>
          </p:cNvPr>
          <p:cNvSpPr/>
          <p:nvPr/>
        </p:nvSpPr>
        <p:spPr>
          <a:xfrm>
            <a:off x="1092330" y="4005263"/>
            <a:ext cx="2663825" cy="1368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Concerns about medication</a:t>
            </a:r>
          </a:p>
        </p:txBody>
      </p:sp>
      <p:sp>
        <p:nvSpPr>
          <p:cNvPr id="8" name="Rectangle 7">
            <a:extLst>
              <a:ext uri="{FF2B5EF4-FFF2-40B4-BE49-F238E27FC236}">
                <a16:creationId xmlns:a16="http://schemas.microsoft.com/office/drawing/2014/main" id="{6B9DA17D-F625-2848-9704-6199AA566CB2}"/>
              </a:ext>
            </a:extLst>
          </p:cNvPr>
          <p:cNvSpPr/>
          <p:nvPr/>
        </p:nvSpPr>
        <p:spPr>
          <a:xfrm>
            <a:off x="5145217" y="3979863"/>
            <a:ext cx="2665413" cy="13684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t>adherence</a:t>
            </a:r>
          </a:p>
        </p:txBody>
      </p:sp>
      <p:sp>
        <p:nvSpPr>
          <p:cNvPr id="9" name="Up Arrow 8">
            <a:extLst>
              <a:ext uri="{FF2B5EF4-FFF2-40B4-BE49-F238E27FC236}">
                <a16:creationId xmlns:a16="http://schemas.microsoft.com/office/drawing/2014/main" id="{9073D9E7-E8DB-B040-A92C-67EABA52088C}"/>
              </a:ext>
            </a:extLst>
          </p:cNvPr>
          <p:cNvSpPr/>
          <p:nvPr/>
        </p:nvSpPr>
        <p:spPr>
          <a:xfrm>
            <a:off x="512891" y="2205037"/>
            <a:ext cx="261938" cy="1079500"/>
          </a:xfrm>
          <a:prstGeom prst="up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Up Arrow 9">
            <a:extLst>
              <a:ext uri="{FF2B5EF4-FFF2-40B4-BE49-F238E27FC236}">
                <a16:creationId xmlns:a16="http://schemas.microsoft.com/office/drawing/2014/main" id="{74CA2955-1F81-204F-8B38-E5B14D43BB6F}"/>
              </a:ext>
            </a:extLst>
          </p:cNvPr>
          <p:cNvSpPr/>
          <p:nvPr/>
        </p:nvSpPr>
        <p:spPr>
          <a:xfrm>
            <a:off x="4654680" y="2217737"/>
            <a:ext cx="261937" cy="1079500"/>
          </a:xfrm>
          <a:prstGeom prst="upArrow">
            <a:avLst/>
          </a:prstGeom>
          <a:solidFill>
            <a:srgbClr val="FF8B11"/>
          </a:solidFill>
          <a:ln>
            <a:solidFill>
              <a:srgbClr val="FF8B1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Up Arrow 10">
            <a:extLst>
              <a:ext uri="{FF2B5EF4-FFF2-40B4-BE49-F238E27FC236}">
                <a16:creationId xmlns:a16="http://schemas.microsoft.com/office/drawing/2014/main" id="{C6AF7AF2-F7CD-A748-98AD-3BE1699BFCA6}"/>
              </a:ext>
            </a:extLst>
          </p:cNvPr>
          <p:cNvSpPr/>
          <p:nvPr/>
        </p:nvSpPr>
        <p:spPr>
          <a:xfrm rot="10800000">
            <a:off x="4654680" y="4124325"/>
            <a:ext cx="261937" cy="1079500"/>
          </a:xfrm>
          <a:prstGeom prst="upArrow">
            <a:avLst/>
          </a:prstGeom>
          <a:solidFill>
            <a:srgbClr val="FF8B11"/>
          </a:solidFill>
          <a:ln>
            <a:solidFill>
              <a:srgbClr val="FF8B1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Up Arrow 11">
            <a:extLst>
              <a:ext uri="{FF2B5EF4-FFF2-40B4-BE49-F238E27FC236}">
                <a16:creationId xmlns:a16="http://schemas.microsoft.com/office/drawing/2014/main" id="{B0319156-570A-3A49-B793-889284629F84}"/>
              </a:ext>
            </a:extLst>
          </p:cNvPr>
          <p:cNvSpPr/>
          <p:nvPr/>
        </p:nvSpPr>
        <p:spPr>
          <a:xfrm>
            <a:off x="573216" y="4184650"/>
            <a:ext cx="261938" cy="1079500"/>
          </a:xfrm>
          <a:prstGeom prst="up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707" name="TextBox 12">
            <a:extLst>
              <a:ext uri="{FF2B5EF4-FFF2-40B4-BE49-F238E27FC236}">
                <a16:creationId xmlns:a16="http://schemas.microsoft.com/office/drawing/2014/main" id="{F27FB2AE-7AA1-9146-B9D6-67281EA4BE45}"/>
              </a:ext>
            </a:extLst>
          </p:cNvPr>
          <p:cNvSpPr txBox="1">
            <a:spLocks noChangeArrowheads="1"/>
          </p:cNvSpPr>
          <p:nvPr/>
        </p:nvSpPr>
        <p:spPr bwMode="auto">
          <a:xfrm>
            <a:off x="4116516" y="2528887"/>
            <a:ext cx="439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77"/>
              </a:defRPr>
            </a:lvl1pPr>
            <a:lvl2pPr marL="742950" indent="-285750">
              <a:defRPr>
                <a:solidFill>
                  <a:schemeClr val="tx1"/>
                </a:solidFill>
                <a:latin typeface="Gill Sans MT" panose="020B0502020104020203" pitchFamily="34" charset="77"/>
              </a:defRPr>
            </a:lvl2pPr>
            <a:lvl3pPr marL="1143000" indent="-228600">
              <a:defRPr>
                <a:solidFill>
                  <a:schemeClr val="tx1"/>
                </a:solidFill>
                <a:latin typeface="Gill Sans MT" panose="020B0502020104020203" pitchFamily="34" charset="77"/>
              </a:defRPr>
            </a:lvl3pPr>
            <a:lvl4pPr marL="1600200" indent="-228600">
              <a:defRPr>
                <a:solidFill>
                  <a:schemeClr val="tx1"/>
                </a:solidFill>
                <a:latin typeface="Gill Sans MT" panose="020B0502020104020203" pitchFamily="34" charset="77"/>
              </a:defRPr>
            </a:lvl4pPr>
            <a:lvl5pPr marL="2057400" indent="-228600">
              <a:defRPr>
                <a:solidFill>
                  <a:schemeClr val="tx1"/>
                </a:solidFill>
                <a:latin typeface="Gill Sans MT" panose="020B0502020104020203" pitchFamily="34" charset="77"/>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77"/>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77"/>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77"/>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77"/>
              </a:defRPr>
            </a:lvl9pPr>
          </a:lstStyle>
          <a:p>
            <a:pPr eaLnBrk="1" hangingPunct="1"/>
            <a:r>
              <a:rPr lang="en-US" altLang="en-US" sz="3600">
                <a:solidFill>
                  <a:schemeClr val="accent1"/>
                </a:solidFill>
              </a:rPr>
              <a:t>=</a:t>
            </a:r>
          </a:p>
        </p:txBody>
      </p:sp>
      <p:sp>
        <p:nvSpPr>
          <p:cNvPr id="29708" name="TextBox 13">
            <a:extLst>
              <a:ext uri="{FF2B5EF4-FFF2-40B4-BE49-F238E27FC236}">
                <a16:creationId xmlns:a16="http://schemas.microsoft.com/office/drawing/2014/main" id="{09F6AF18-5164-0646-91C4-AB6E160C3089}"/>
              </a:ext>
            </a:extLst>
          </p:cNvPr>
          <p:cNvSpPr txBox="1">
            <a:spLocks noChangeArrowheads="1"/>
          </p:cNvSpPr>
          <p:nvPr/>
        </p:nvSpPr>
        <p:spPr bwMode="auto">
          <a:xfrm>
            <a:off x="4116516" y="4340225"/>
            <a:ext cx="439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77"/>
              </a:defRPr>
            </a:lvl1pPr>
            <a:lvl2pPr marL="742950" indent="-285750">
              <a:defRPr>
                <a:solidFill>
                  <a:schemeClr val="tx1"/>
                </a:solidFill>
                <a:latin typeface="Gill Sans MT" panose="020B0502020104020203" pitchFamily="34" charset="77"/>
              </a:defRPr>
            </a:lvl2pPr>
            <a:lvl3pPr marL="1143000" indent="-228600">
              <a:defRPr>
                <a:solidFill>
                  <a:schemeClr val="tx1"/>
                </a:solidFill>
                <a:latin typeface="Gill Sans MT" panose="020B0502020104020203" pitchFamily="34" charset="77"/>
              </a:defRPr>
            </a:lvl3pPr>
            <a:lvl4pPr marL="1600200" indent="-228600">
              <a:defRPr>
                <a:solidFill>
                  <a:schemeClr val="tx1"/>
                </a:solidFill>
                <a:latin typeface="Gill Sans MT" panose="020B0502020104020203" pitchFamily="34" charset="77"/>
              </a:defRPr>
            </a:lvl4pPr>
            <a:lvl5pPr marL="2057400" indent="-228600">
              <a:defRPr>
                <a:solidFill>
                  <a:schemeClr val="tx1"/>
                </a:solidFill>
                <a:latin typeface="Gill Sans MT" panose="020B0502020104020203" pitchFamily="34" charset="77"/>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77"/>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77"/>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77"/>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77"/>
              </a:defRPr>
            </a:lvl9pPr>
          </a:lstStyle>
          <a:p>
            <a:pPr eaLnBrk="1" hangingPunct="1"/>
            <a:r>
              <a:rPr lang="en-US" altLang="en-US" sz="3600">
                <a:solidFill>
                  <a:schemeClr val="accent1"/>
                </a:solidFill>
              </a:rPr>
              <a:t>=</a:t>
            </a:r>
          </a:p>
        </p:txBody>
      </p:sp>
      <p:sp>
        <p:nvSpPr>
          <p:cNvPr id="3" name="TextBox 2">
            <a:extLst>
              <a:ext uri="{FF2B5EF4-FFF2-40B4-BE49-F238E27FC236}">
                <a16:creationId xmlns:a16="http://schemas.microsoft.com/office/drawing/2014/main" id="{81CF00EF-00A9-3476-00A4-523AB0A79EB9}"/>
              </a:ext>
            </a:extLst>
          </p:cNvPr>
          <p:cNvSpPr txBox="1"/>
          <p:nvPr/>
        </p:nvSpPr>
        <p:spPr>
          <a:xfrm>
            <a:off x="755998" y="236553"/>
            <a:ext cx="10629336" cy="1015663"/>
          </a:xfrm>
          <a:prstGeom prst="rect">
            <a:avLst/>
          </a:prstGeom>
          <a:noFill/>
        </p:spPr>
        <p:txBody>
          <a:bodyPr wrap="square">
            <a:spAutoFit/>
          </a:bodyPr>
          <a:lstStyle/>
          <a:p>
            <a:r>
              <a:rPr lang="en-GB" altLang="en-US" sz="3600" dirty="0">
                <a:latin typeface="+mj-lt"/>
                <a:cs typeface="Calibri Light" panose="020F0302020204030204" pitchFamily="34" charset="0"/>
              </a:rPr>
              <a:t>Health Psychology theory:  beliefs about medicines</a:t>
            </a:r>
          </a:p>
          <a:p>
            <a:r>
              <a:rPr lang="en-GB" altLang="en-US" sz="2400" dirty="0">
                <a:latin typeface="+mj-lt"/>
                <a:cs typeface="Calibri Light" panose="020F0302020204030204" pitchFamily="34" charset="0"/>
              </a:rPr>
              <a:t>Necessity-Concerns Framework (Horne et al, 1999)</a:t>
            </a:r>
            <a:endParaRPr lang="en-GB" sz="4400" dirty="0">
              <a:latin typeface="+mj-lt"/>
              <a:cs typeface="Calibri Light" panose="020F0302020204030204" pitchFamily="34" charset="0"/>
            </a:endParaRPr>
          </a:p>
        </p:txBody>
      </p:sp>
      <p:pic>
        <p:nvPicPr>
          <p:cNvPr id="35" name="Picture 34" descr="A yellow scale with blue signs&#10;&#10;Description automatically generated">
            <a:extLst>
              <a:ext uri="{FF2B5EF4-FFF2-40B4-BE49-F238E27FC236}">
                <a16:creationId xmlns:a16="http://schemas.microsoft.com/office/drawing/2014/main" id="{21B9F4FF-FD91-1AA6-AE1D-F845855BD3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12262" y="2380829"/>
            <a:ext cx="3306522" cy="247416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E642405-FCC2-72B4-22BD-79C987E2F5EA}"/>
              </a:ext>
            </a:extLst>
          </p:cNvPr>
          <p:cNvSpPr/>
          <p:nvPr/>
        </p:nvSpPr>
        <p:spPr>
          <a:xfrm>
            <a:off x="868907" y="285007"/>
            <a:ext cx="10454186" cy="926276"/>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4C1D7D3D-164C-737F-67B4-EE1BEA5B9980}"/>
              </a:ext>
            </a:extLst>
          </p:cNvPr>
          <p:cNvSpPr txBox="1"/>
          <p:nvPr/>
        </p:nvSpPr>
        <p:spPr>
          <a:xfrm>
            <a:off x="1039505" y="1459049"/>
            <a:ext cx="10112991" cy="5078313"/>
          </a:xfrm>
          <a:prstGeom prst="rect">
            <a:avLst/>
          </a:prstGeom>
          <a:noFill/>
        </p:spPr>
        <p:txBody>
          <a:bodyPr wrap="square" rtlCol="0">
            <a:spAutoFit/>
          </a:bodyPr>
          <a:lstStyle/>
          <a:p>
            <a:r>
              <a:rPr lang="en-GB" sz="3200" b="1" dirty="0">
                <a:latin typeface="Calibri Light" panose="020F0302020204030204" pitchFamily="34" charset="0"/>
                <a:cs typeface="Calibri Light" panose="020F0302020204030204" pitchFamily="34" charset="0"/>
              </a:rPr>
              <a:t>We need to understand the whole patient, not just their medical condition or their response to treatment</a:t>
            </a:r>
          </a:p>
          <a:p>
            <a:endParaRPr lang="en-GB" sz="28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We need capability, opportunity and motivation for a behaviour to occur. </a:t>
            </a:r>
          </a:p>
          <a:p>
            <a:endParaRPr lang="en-GB"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Do you know what their treatment goals are? They might have a different idea of what success looks like.</a:t>
            </a:r>
          </a:p>
          <a:p>
            <a:pPr marL="457200" indent="-45720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Exploring illness perceptions and beliefs about medication provides an understanding of the motivation to adhere.</a:t>
            </a:r>
          </a:p>
          <a:p>
            <a:endParaRPr lang="en-GB" sz="2800" dirty="0">
              <a:latin typeface="Calibri Light" panose="020F0302020204030204" pitchFamily="34" charset="0"/>
              <a:cs typeface="Calibri Light" panose="020F0302020204030204" pitchFamily="34" charset="0"/>
            </a:endParaRPr>
          </a:p>
        </p:txBody>
      </p:sp>
      <p:sp>
        <p:nvSpPr>
          <p:cNvPr id="2" name="TextBox 1">
            <a:extLst>
              <a:ext uri="{FF2B5EF4-FFF2-40B4-BE49-F238E27FC236}">
                <a16:creationId xmlns:a16="http://schemas.microsoft.com/office/drawing/2014/main" id="{9D414C6F-4BFD-A811-2A03-B85074BD189E}"/>
              </a:ext>
            </a:extLst>
          </p:cNvPr>
          <p:cNvSpPr txBox="1"/>
          <p:nvPr/>
        </p:nvSpPr>
        <p:spPr>
          <a:xfrm>
            <a:off x="868907" y="424979"/>
            <a:ext cx="10454186" cy="646331"/>
          </a:xfrm>
          <a:prstGeom prst="rect">
            <a:avLst/>
          </a:prstGeom>
          <a:noFill/>
        </p:spPr>
        <p:txBody>
          <a:bodyPr wrap="square" rtlCol="0">
            <a:spAutoFit/>
          </a:bodyPr>
          <a:lstStyle/>
          <a:p>
            <a:pPr algn="ctr"/>
            <a:r>
              <a:rPr lang="en-GB" sz="3600" dirty="0">
                <a:solidFill>
                  <a:schemeClr val="bg1"/>
                </a:solidFill>
                <a:latin typeface="+mj-lt"/>
              </a:rPr>
              <a:t>Supporting adherence starts at the first consultation</a:t>
            </a:r>
          </a:p>
        </p:txBody>
      </p:sp>
    </p:spTree>
    <p:extLst>
      <p:ext uri="{BB962C8B-B14F-4D97-AF65-F5344CB8AC3E}">
        <p14:creationId xmlns:p14="http://schemas.microsoft.com/office/powerpoint/2010/main" val="28283305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08C03-4D38-E1A3-EE86-2EE50AB6F254}"/>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54EA5A39-27A5-63AD-A620-828A40C9463E}"/>
              </a:ext>
            </a:extLst>
          </p:cNvPr>
          <p:cNvSpPr/>
          <p:nvPr/>
        </p:nvSpPr>
        <p:spPr>
          <a:xfrm>
            <a:off x="1039504" y="339311"/>
            <a:ext cx="10454186" cy="1121354"/>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2453FFDA-C573-442B-89B8-54E1844C7C1F}"/>
              </a:ext>
            </a:extLst>
          </p:cNvPr>
          <p:cNvSpPr txBox="1"/>
          <p:nvPr/>
        </p:nvSpPr>
        <p:spPr>
          <a:xfrm>
            <a:off x="1039504" y="1830285"/>
            <a:ext cx="10112991" cy="3970318"/>
          </a:xfrm>
          <a:prstGeom prst="rect">
            <a:avLst/>
          </a:prstGeom>
          <a:noFill/>
        </p:spPr>
        <p:txBody>
          <a:bodyPr wrap="square" rtlCol="0">
            <a:spAutoFit/>
          </a:bodyPr>
          <a:lstStyle/>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People’s situations change. Their opportunity and/or capability to engage in the agreed behaviour might change too.</a:t>
            </a:r>
          </a:p>
          <a:p>
            <a:pPr marL="457200" indent="-457200">
              <a:buFont typeface="Arial" panose="020B0604020202020204" pitchFamily="34" charset="0"/>
              <a:buChar char="•"/>
            </a:pPr>
            <a:endParaRPr lang="en-GB" sz="28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Motivation can change. People might gain new knowledge, need time to process the information you’ve given them etc. </a:t>
            </a:r>
          </a:p>
          <a:p>
            <a:pPr marL="457200" indent="-457200">
              <a:buFont typeface="Arial" panose="020B0604020202020204" pitchFamily="34" charset="0"/>
              <a:buChar char="•"/>
            </a:pPr>
            <a:endParaRPr lang="en-GB" sz="28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Revisit the shared decision over the timeline of the condition. Is the original decision still the right one?</a:t>
            </a:r>
          </a:p>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Keep the lines of communication open. If not you, who?</a:t>
            </a:r>
          </a:p>
        </p:txBody>
      </p:sp>
      <p:sp>
        <p:nvSpPr>
          <p:cNvPr id="2" name="TextBox 1">
            <a:extLst>
              <a:ext uri="{FF2B5EF4-FFF2-40B4-BE49-F238E27FC236}">
                <a16:creationId xmlns:a16="http://schemas.microsoft.com/office/drawing/2014/main" id="{4B1A2D2B-2AC9-346D-F239-D0E4D975EDBD}"/>
              </a:ext>
            </a:extLst>
          </p:cNvPr>
          <p:cNvSpPr txBox="1"/>
          <p:nvPr/>
        </p:nvSpPr>
        <p:spPr>
          <a:xfrm>
            <a:off x="1039504" y="524125"/>
            <a:ext cx="10454186" cy="646331"/>
          </a:xfrm>
          <a:prstGeom prst="rect">
            <a:avLst/>
          </a:prstGeom>
          <a:noFill/>
        </p:spPr>
        <p:txBody>
          <a:bodyPr wrap="square" rtlCol="0">
            <a:spAutoFit/>
          </a:bodyPr>
          <a:lstStyle/>
          <a:p>
            <a:pPr algn="ctr"/>
            <a:r>
              <a:rPr lang="en-GB" sz="3600" dirty="0">
                <a:solidFill>
                  <a:schemeClr val="bg1"/>
                </a:solidFill>
                <a:latin typeface="+mj-lt"/>
              </a:rPr>
              <a:t>Supporting adherence is a continuous process</a:t>
            </a:r>
          </a:p>
        </p:txBody>
      </p:sp>
    </p:spTree>
    <p:extLst>
      <p:ext uri="{BB962C8B-B14F-4D97-AF65-F5344CB8AC3E}">
        <p14:creationId xmlns:p14="http://schemas.microsoft.com/office/powerpoint/2010/main" val="517110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6DEEAF-2CBF-B837-6227-EF0439A3800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377A4765-5F3B-1BD5-BB8E-838DF91BAF49}"/>
              </a:ext>
            </a:extLst>
          </p:cNvPr>
          <p:cNvSpPr/>
          <p:nvPr/>
        </p:nvSpPr>
        <p:spPr>
          <a:xfrm>
            <a:off x="868907" y="404315"/>
            <a:ext cx="10454186" cy="1589585"/>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mj-lt"/>
              </a:rPr>
              <a:t>Consider non-adherence as a sign that the SDM </a:t>
            </a:r>
          </a:p>
          <a:p>
            <a:pPr algn="ctr"/>
            <a:r>
              <a:rPr lang="en-GB" sz="3600" dirty="0">
                <a:solidFill>
                  <a:schemeClr val="bg1"/>
                </a:solidFill>
                <a:latin typeface="+mj-lt"/>
              </a:rPr>
              <a:t>process needs to be revisited</a:t>
            </a:r>
          </a:p>
        </p:txBody>
      </p:sp>
      <p:sp>
        <p:nvSpPr>
          <p:cNvPr id="7" name="TextBox 6">
            <a:extLst>
              <a:ext uri="{FF2B5EF4-FFF2-40B4-BE49-F238E27FC236}">
                <a16:creationId xmlns:a16="http://schemas.microsoft.com/office/drawing/2014/main" id="{826EEA3A-8CAD-ECEF-6E80-45323CEEBDD4}"/>
              </a:ext>
            </a:extLst>
          </p:cNvPr>
          <p:cNvSpPr txBox="1"/>
          <p:nvPr/>
        </p:nvSpPr>
        <p:spPr>
          <a:xfrm>
            <a:off x="868908" y="2546113"/>
            <a:ext cx="10454185" cy="3231654"/>
          </a:xfrm>
          <a:prstGeom prst="rect">
            <a:avLst/>
          </a:prstGeom>
          <a:noFill/>
        </p:spPr>
        <p:txBody>
          <a:bodyPr wrap="square" rtlCol="0">
            <a:spAutoFit/>
          </a:bodyPr>
          <a:lstStyle/>
          <a:p>
            <a:endParaRPr lang="en-GB" sz="800" b="1"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Non-adherence suggests that one (or more) aspect(s) of their capability, opportunity or motivation to engage in the agreed behaviour has changed</a:t>
            </a:r>
          </a:p>
          <a:p>
            <a:pPr marL="457200" indent="-457200">
              <a:buFont typeface="Arial" panose="020B0604020202020204" pitchFamily="34" charset="0"/>
              <a:buChar char="•"/>
            </a:pPr>
            <a:endParaRPr lang="en-GB" sz="2800" dirty="0">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pPr>
            <a:r>
              <a:rPr lang="en-GB" sz="2800" dirty="0">
                <a:latin typeface="Calibri Light" panose="020F0302020204030204" pitchFamily="34" charset="0"/>
                <a:cs typeface="Calibri Light" panose="020F0302020204030204" pitchFamily="34" charset="0"/>
              </a:rPr>
              <a:t>… or maybe it wasn’t there in the first place.</a:t>
            </a:r>
          </a:p>
          <a:p>
            <a:endParaRPr lang="en-GB" sz="2800" dirty="0">
              <a:latin typeface="Calibri Light" panose="020F0302020204030204" pitchFamily="34" charset="0"/>
              <a:cs typeface="Calibri Light" panose="020F0302020204030204" pitchFamily="34" charset="0"/>
            </a:endParaRPr>
          </a:p>
          <a:p>
            <a:endParaRPr lang="en-GB"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1357496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8E9437D-42CD-B5D9-E52B-A8F1FBB3D929}"/>
              </a:ext>
            </a:extLst>
          </p:cNvPr>
          <p:cNvSpPr/>
          <p:nvPr/>
        </p:nvSpPr>
        <p:spPr>
          <a:xfrm>
            <a:off x="1951759" y="3891357"/>
            <a:ext cx="3762284" cy="24257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AD230818-84B0-FD79-10C2-409C7EA4F37C}"/>
              </a:ext>
            </a:extLst>
          </p:cNvPr>
          <p:cNvSpPr/>
          <p:nvPr/>
        </p:nvSpPr>
        <p:spPr>
          <a:xfrm>
            <a:off x="6477958" y="3866381"/>
            <a:ext cx="3762284" cy="24257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DD0E8F6-BE78-CCB9-C0F0-6575EF0BFE56}"/>
              </a:ext>
            </a:extLst>
          </p:cNvPr>
          <p:cNvSpPr/>
          <p:nvPr/>
        </p:nvSpPr>
        <p:spPr>
          <a:xfrm>
            <a:off x="7994831" y="1192152"/>
            <a:ext cx="3762284" cy="24257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43D6037-CC7C-D971-BC91-C0145DDAF0AB}"/>
              </a:ext>
            </a:extLst>
          </p:cNvPr>
          <p:cNvSpPr/>
          <p:nvPr/>
        </p:nvSpPr>
        <p:spPr>
          <a:xfrm>
            <a:off x="434885" y="1192152"/>
            <a:ext cx="3762284" cy="24257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E5EBAC4-BCCA-A92F-56A0-9E5A4FCBCA19}"/>
              </a:ext>
            </a:extLst>
          </p:cNvPr>
          <p:cNvSpPr txBox="1"/>
          <p:nvPr/>
        </p:nvSpPr>
        <p:spPr>
          <a:xfrm>
            <a:off x="434885" y="239577"/>
            <a:ext cx="11439715" cy="738664"/>
          </a:xfrm>
          <a:prstGeom prst="rect">
            <a:avLst/>
          </a:prstGeom>
          <a:noFill/>
        </p:spPr>
        <p:txBody>
          <a:bodyPr wrap="square" rtlCol="0" anchor="b">
            <a:spAutoFit/>
          </a:bodyPr>
          <a:lstStyle/>
          <a:p>
            <a:r>
              <a:rPr lang="en-US" sz="4200" spc="-145" dirty="0">
                <a:solidFill>
                  <a:schemeClr val="tx2"/>
                </a:solidFill>
                <a:latin typeface="+mj-lt"/>
                <a:cs typeface="Poppins" pitchFamily="2" charset="77"/>
              </a:rPr>
              <a:t>Tools to support adherence and shared decision-making</a:t>
            </a:r>
          </a:p>
        </p:txBody>
      </p:sp>
      <p:pic>
        <p:nvPicPr>
          <p:cNvPr id="9" name="Picture 8">
            <a:extLst>
              <a:ext uri="{FF2B5EF4-FFF2-40B4-BE49-F238E27FC236}">
                <a16:creationId xmlns:a16="http://schemas.microsoft.com/office/drawing/2014/main" id="{795BEDAB-5C5F-FE64-B195-485F86A5C0B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261369" y="1316002"/>
            <a:ext cx="1456366" cy="2057261"/>
          </a:xfrm>
          <a:prstGeom prst="rect">
            <a:avLst/>
          </a:prstGeom>
        </p:spPr>
      </p:pic>
      <p:pic>
        <p:nvPicPr>
          <p:cNvPr id="3" name="Picture 2" descr="A close-up of a cartoon&#10;&#10;Description automatically generated">
            <a:extLst>
              <a:ext uri="{FF2B5EF4-FFF2-40B4-BE49-F238E27FC236}">
                <a16:creationId xmlns:a16="http://schemas.microsoft.com/office/drawing/2014/main" id="{74AB5A47-FB04-6556-0AEC-76645FA2D4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80855" y="1316002"/>
            <a:ext cx="1476626" cy="2081649"/>
          </a:xfrm>
          <a:prstGeom prst="rect">
            <a:avLst/>
          </a:prstGeom>
        </p:spPr>
      </p:pic>
      <p:pic>
        <p:nvPicPr>
          <p:cNvPr id="2" name="Picture 1">
            <a:extLst>
              <a:ext uri="{FF2B5EF4-FFF2-40B4-BE49-F238E27FC236}">
                <a16:creationId xmlns:a16="http://schemas.microsoft.com/office/drawing/2014/main" id="{0E231F11-C8CA-7490-6E98-895F9A617D53}"/>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15985" y="1483278"/>
            <a:ext cx="3407200" cy="1889889"/>
          </a:xfrm>
          <a:prstGeom prst="rect">
            <a:avLst/>
          </a:prstGeom>
        </p:spPr>
      </p:pic>
      <p:pic>
        <p:nvPicPr>
          <p:cNvPr id="4" name="Picture 3">
            <a:extLst>
              <a:ext uri="{FF2B5EF4-FFF2-40B4-BE49-F238E27FC236}">
                <a16:creationId xmlns:a16="http://schemas.microsoft.com/office/drawing/2014/main" id="{474EAACF-8340-5C8C-49EC-A53199703ED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266573" y="4103761"/>
            <a:ext cx="1443196" cy="2037880"/>
          </a:xfrm>
          <a:prstGeom prst="rect">
            <a:avLst/>
          </a:prstGeom>
        </p:spPr>
      </p:pic>
      <p:pic>
        <p:nvPicPr>
          <p:cNvPr id="6" name="Picture 5">
            <a:extLst>
              <a:ext uri="{FF2B5EF4-FFF2-40B4-BE49-F238E27FC236}">
                <a16:creationId xmlns:a16="http://schemas.microsoft.com/office/drawing/2014/main" id="{1A979CC3-0413-1994-69C3-E281D98CD54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3987189" y="4103761"/>
            <a:ext cx="1443196" cy="2043014"/>
          </a:xfrm>
          <a:prstGeom prst="rect">
            <a:avLst/>
          </a:prstGeom>
        </p:spPr>
      </p:pic>
      <p:pic>
        <p:nvPicPr>
          <p:cNvPr id="7" name="Picture 6">
            <a:extLst>
              <a:ext uri="{FF2B5EF4-FFF2-40B4-BE49-F238E27FC236}">
                <a16:creationId xmlns:a16="http://schemas.microsoft.com/office/drawing/2014/main" id="{FA1D8C7A-5481-E235-6D55-86FA9FC4E0FC}"/>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6794691" y="4033240"/>
            <a:ext cx="1441170" cy="2038640"/>
          </a:xfrm>
          <a:prstGeom prst="rect">
            <a:avLst/>
          </a:prstGeom>
        </p:spPr>
      </p:pic>
      <p:pic>
        <p:nvPicPr>
          <p:cNvPr id="8" name="Picture 7">
            <a:extLst>
              <a:ext uri="{FF2B5EF4-FFF2-40B4-BE49-F238E27FC236}">
                <a16:creationId xmlns:a16="http://schemas.microsoft.com/office/drawing/2014/main" id="{41575B0E-4E4F-8CDC-55ED-011969DDC6AD}"/>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8529385" y="4033240"/>
            <a:ext cx="1446893" cy="2038640"/>
          </a:xfrm>
          <a:prstGeom prst="rect">
            <a:avLst/>
          </a:prstGeom>
        </p:spPr>
      </p:pic>
      <p:pic>
        <p:nvPicPr>
          <p:cNvPr id="11" name="Picture 10" descr="A close-up of a logo&#10;&#10;Description automatically generated">
            <a:extLst>
              <a:ext uri="{FF2B5EF4-FFF2-40B4-BE49-F238E27FC236}">
                <a16:creationId xmlns:a16="http://schemas.microsoft.com/office/drawing/2014/main" id="{FB74D5E1-B7DA-C9E8-38F9-B1121397C417}"/>
              </a:ext>
            </a:extLst>
          </p:cNvPr>
          <p:cNvPicPr>
            <a:picLocks noChangeAspect="1"/>
          </p:cNvPicPr>
          <p:nvPr/>
        </p:nvPicPr>
        <p:blipFill>
          <a:blip r:embed="rId9"/>
          <a:stretch>
            <a:fillRect/>
          </a:stretch>
        </p:blipFill>
        <p:spPr>
          <a:xfrm>
            <a:off x="4612742" y="1407834"/>
            <a:ext cx="2966515" cy="866222"/>
          </a:xfrm>
          <a:prstGeom prst="rect">
            <a:avLst/>
          </a:prstGeom>
        </p:spPr>
      </p:pic>
      <p:sp>
        <p:nvSpPr>
          <p:cNvPr id="12" name="TextBox 11">
            <a:extLst>
              <a:ext uri="{FF2B5EF4-FFF2-40B4-BE49-F238E27FC236}">
                <a16:creationId xmlns:a16="http://schemas.microsoft.com/office/drawing/2014/main" id="{675170A4-A7ED-2993-6511-F40D6C3D535A}"/>
              </a:ext>
            </a:extLst>
          </p:cNvPr>
          <p:cNvSpPr txBox="1"/>
          <p:nvPr/>
        </p:nvSpPr>
        <p:spPr>
          <a:xfrm>
            <a:off x="4611035" y="2486460"/>
            <a:ext cx="3144315" cy="1015663"/>
          </a:xfrm>
          <a:prstGeom prst="rect">
            <a:avLst/>
          </a:prstGeom>
          <a:noFill/>
        </p:spPr>
        <p:txBody>
          <a:bodyPr wrap="square" rtlCol="0">
            <a:spAutoFit/>
          </a:bodyPr>
          <a:lstStyle/>
          <a:p>
            <a:pPr algn="ctr"/>
            <a:r>
              <a:rPr lang="en-GB" sz="2000" dirty="0">
                <a:latin typeface="+mj-lt"/>
              </a:rPr>
              <a:t>Co-designed with patients and stakeholders by a multidisciplinary team</a:t>
            </a:r>
          </a:p>
        </p:txBody>
      </p:sp>
      <p:sp>
        <p:nvSpPr>
          <p:cNvPr id="17" name="Rectangle 16">
            <a:extLst>
              <a:ext uri="{FF2B5EF4-FFF2-40B4-BE49-F238E27FC236}">
                <a16:creationId xmlns:a16="http://schemas.microsoft.com/office/drawing/2014/main" id="{11EEBFA6-AB2A-35D7-9515-6F347155FF83}"/>
              </a:ext>
            </a:extLst>
          </p:cNvPr>
          <p:cNvSpPr/>
          <p:nvPr/>
        </p:nvSpPr>
        <p:spPr>
          <a:xfrm>
            <a:off x="1951758" y="3866381"/>
            <a:ext cx="3762284" cy="24257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42C670FA-DB45-1373-F97B-013090FC841D}"/>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266572" y="4078785"/>
            <a:ext cx="1443196" cy="2037880"/>
          </a:xfrm>
          <a:prstGeom prst="rect">
            <a:avLst/>
          </a:prstGeom>
        </p:spPr>
      </p:pic>
      <p:pic>
        <p:nvPicPr>
          <p:cNvPr id="19" name="Picture 18">
            <a:extLst>
              <a:ext uri="{FF2B5EF4-FFF2-40B4-BE49-F238E27FC236}">
                <a16:creationId xmlns:a16="http://schemas.microsoft.com/office/drawing/2014/main" id="{A1F91BF3-D37D-160B-F511-C8F2FF784F30}"/>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3987188" y="4078785"/>
            <a:ext cx="1443196" cy="2043014"/>
          </a:xfrm>
          <a:prstGeom prst="rect">
            <a:avLst/>
          </a:prstGeom>
        </p:spPr>
      </p:pic>
    </p:spTree>
    <p:extLst>
      <p:ext uri="{BB962C8B-B14F-4D97-AF65-F5344CB8AC3E}">
        <p14:creationId xmlns:p14="http://schemas.microsoft.com/office/powerpoint/2010/main" val="38126715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80">
            <a:extLst>
              <a:ext uri="{FF2B5EF4-FFF2-40B4-BE49-F238E27FC236}">
                <a16:creationId xmlns:a16="http://schemas.microsoft.com/office/drawing/2014/main" id="{FF3128F0-A51A-900D-BC56-567D2EEFED3B}"/>
              </a:ext>
            </a:extLst>
          </p:cNvPr>
          <p:cNvSpPr>
            <a:spLocks noChangeArrowheads="1"/>
          </p:cNvSpPr>
          <p:nvPr/>
        </p:nvSpPr>
        <p:spPr bwMode="auto">
          <a:xfrm>
            <a:off x="7622160" y="875940"/>
            <a:ext cx="173030" cy="277400"/>
          </a:xfrm>
          <a:custGeom>
            <a:avLst/>
            <a:gdLst>
              <a:gd name="T0" fmla="*/ 262 w 278"/>
              <a:gd name="T1" fmla="*/ 203 h 444"/>
              <a:gd name="T2" fmla="*/ 262 w 278"/>
              <a:gd name="T3" fmla="*/ 203 h 444"/>
              <a:gd name="T4" fmla="*/ 262 w 278"/>
              <a:gd name="T5" fmla="*/ 203 h 444"/>
              <a:gd name="T6" fmla="*/ 261 w 278"/>
              <a:gd name="T7" fmla="*/ 202 h 444"/>
              <a:gd name="T8" fmla="*/ 261 w 278"/>
              <a:gd name="T9" fmla="*/ 202 h 444"/>
              <a:gd name="T10" fmla="*/ 261 w 278"/>
              <a:gd name="T11" fmla="*/ 201 h 444"/>
              <a:gd name="T12" fmla="*/ 95 w 278"/>
              <a:gd name="T13" fmla="*/ 19 h 444"/>
              <a:gd name="T14" fmla="*/ 95 w 278"/>
              <a:gd name="T15" fmla="*/ 19 h 444"/>
              <a:gd name="T16" fmla="*/ 35 w 278"/>
              <a:gd name="T17" fmla="*/ 16 h 444"/>
              <a:gd name="T18" fmla="*/ 35 w 278"/>
              <a:gd name="T19" fmla="*/ 16 h 444"/>
              <a:gd name="T20" fmla="*/ 32 w 278"/>
              <a:gd name="T21" fmla="*/ 75 h 444"/>
              <a:gd name="T22" fmla="*/ 170 w 278"/>
              <a:gd name="T23" fmla="*/ 228 h 444"/>
              <a:gd name="T24" fmla="*/ 19 w 278"/>
              <a:gd name="T25" fmla="*/ 365 h 444"/>
              <a:gd name="T26" fmla="*/ 19 w 278"/>
              <a:gd name="T27" fmla="*/ 365 h 444"/>
              <a:gd name="T28" fmla="*/ 16 w 278"/>
              <a:gd name="T29" fmla="*/ 425 h 444"/>
              <a:gd name="T30" fmla="*/ 16 w 278"/>
              <a:gd name="T31" fmla="*/ 425 h 444"/>
              <a:gd name="T32" fmla="*/ 75 w 278"/>
              <a:gd name="T33" fmla="*/ 428 h 444"/>
              <a:gd name="T34" fmla="*/ 258 w 278"/>
              <a:gd name="T35" fmla="*/ 262 h 444"/>
              <a:gd name="T36" fmla="*/ 258 w 278"/>
              <a:gd name="T37" fmla="*/ 262 h 444"/>
              <a:gd name="T38" fmla="*/ 262 w 278"/>
              <a:gd name="T39" fmla="*/ 203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8" h="444">
                <a:moveTo>
                  <a:pt x="262" y="203"/>
                </a:moveTo>
                <a:lnTo>
                  <a:pt x="262" y="203"/>
                </a:lnTo>
                <a:lnTo>
                  <a:pt x="262" y="203"/>
                </a:lnTo>
                <a:cubicBezTo>
                  <a:pt x="262" y="202"/>
                  <a:pt x="261" y="202"/>
                  <a:pt x="261" y="202"/>
                </a:cubicBezTo>
                <a:lnTo>
                  <a:pt x="261" y="202"/>
                </a:lnTo>
                <a:cubicBezTo>
                  <a:pt x="261" y="202"/>
                  <a:pt x="261" y="202"/>
                  <a:pt x="261" y="201"/>
                </a:cubicBezTo>
                <a:lnTo>
                  <a:pt x="95" y="19"/>
                </a:lnTo>
                <a:lnTo>
                  <a:pt x="95" y="19"/>
                </a:lnTo>
                <a:cubicBezTo>
                  <a:pt x="79" y="2"/>
                  <a:pt x="52" y="0"/>
                  <a:pt x="35" y="16"/>
                </a:cubicBezTo>
                <a:lnTo>
                  <a:pt x="35" y="16"/>
                </a:lnTo>
                <a:cubicBezTo>
                  <a:pt x="18" y="32"/>
                  <a:pt x="17" y="58"/>
                  <a:pt x="32" y="75"/>
                </a:cubicBezTo>
                <a:lnTo>
                  <a:pt x="170" y="228"/>
                </a:lnTo>
                <a:lnTo>
                  <a:pt x="19" y="365"/>
                </a:lnTo>
                <a:lnTo>
                  <a:pt x="19" y="365"/>
                </a:lnTo>
                <a:cubicBezTo>
                  <a:pt x="2" y="381"/>
                  <a:pt x="0" y="407"/>
                  <a:pt x="16" y="425"/>
                </a:cubicBezTo>
                <a:lnTo>
                  <a:pt x="16" y="425"/>
                </a:lnTo>
                <a:cubicBezTo>
                  <a:pt x="32" y="442"/>
                  <a:pt x="58" y="443"/>
                  <a:pt x="75" y="428"/>
                </a:cubicBezTo>
                <a:lnTo>
                  <a:pt x="258" y="262"/>
                </a:lnTo>
                <a:lnTo>
                  <a:pt x="258" y="262"/>
                </a:lnTo>
                <a:cubicBezTo>
                  <a:pt x="276" y="247"/>
                  <a:pt x="277" y="220"/>
                  <a:pt x="262" y="203"/>
                </a:cubicBezTo>
              </a:path>
            </a:pathLst>
          </a:custGeom>
          <a:solidFill>
            <a:schemeClr val="accent3"/>
          </a:solidFill>
          <a:ln>
            <a:noFill/>
          </a:ln>
          <a:effectLst/>
        </p:spPr>
        <p:txBody>
          <a:bodyPr wrap="none" anchor="ctr"/>
          <a:lstStyle/>
          <a:p>
            <a:endParaRPr lang="en-US">
              <a:latin typeface="Poppins" pitchFamily="2" charset="77"/>
            </a:endParaRPr>
          </a:p>
        </p:txBody>
      </p:sp>
      <p:sp>
        <p:nvSpPr>
          <p:cNvPr id="3" name="Freeform 381">
            <a:extLst>
              <a:ext uri="{FF2B5EF4-FFF2-40B4-BE49-F238E27FC236}">
                <a16:creationId xmlns:a16="http://schemas.microsoft.com/office/drawing/2014/main" id="{0A6A178D-9E2F-8702-7C00-99115CD1EEFF}"/>
              </a:ext>
            </a:extLst>
          </p:cNvPr>
          <p:cNvSpPr>
            <a:spLocks noChangeArrowheads="1"/>
          </p:cNvSpPr>
          <p:nvPr/>
        </p:nvSpPr>
        <p:spPr bwMode="auto">
          <a:xfrm>
            <a:off x="7629877" y="2287007"/>
            <a:ext cx="157598" cy="277398"/>
          </a:xfrm>
          <a:custGeom>
            <a:avLst/>
            <a:gdLst>
              <a:gd name="T0" fmla="*/ 262 w 278"/>
              <a:gd name="T1" fmla="*/ 203 h 445"/>
              <a:gd name="T2" fmla="*/ 262 w 278"/>
              <a:gd name="T3" fmla="*/ 203 h 445"/>
              <a:gd name="T4" fmla="*/ 262 w 278"/>
              <a:gd name="T5" fmla="*/ 203 h 445"/>
              <a:gd name="T6" fmla="*/ 261 w 278"/>
              <a:gd name="T7" fmla="*/ 202 h 445"/>
              <a:gd name="T8" fmla="*/ 261 w 278"/>
              <a:gd name="T9" fmla="*/ 202 h 445"/>
              <a:gd name="T10" fmla="*/ 261 w 278"/>
              <a:gd name="T11" fmla="*/ 202 h 445"/>
              <a:gd name="T12" fmla="*/ 95 w 278"/>
              <a:gd name="T13" fmla="*/ 19 h 445"/>
              <a:gd name="T14" fmla="*/ 95 w 278"/>
              <a:gd name="T15" fmla="*/ 19 h 445"/>
              <a:gd name="T16" fmla="*/ 35 w 278"/>
              <a:gd name="T17" fmla="*/ 16 h 445"/>
              <a:gd name="T18" fmla="*/ 35 w 278"/>
              <a:gd name="T19" fmla="*/ 16 h 445"/>
              <a:gd name="T20" fmla="*/ 32 w 278"/>
              <a:gd name="T21" fmla="*/ 76 h 445"/>
              <a:gd name="T22" fmla="*/ 170 w 278"/>
              <a:gd name="T23" fmla="*/ 228 h 445"/>
              <a:gd name="T24" fmla="*/ 19 w 278"/>
              <a:gd name="T25" fmla="*/ 365 h 445"/>
              <a:gd name="T26" fmla="*/ 19 w 278"/>
              <a:gd name="T27" fmla="*/ 365 h 445"/>
              <a:gd name="T28" fmla="*/ 16 w 278"/>
              <a:gd name="T29" fmla="*/ 425 h 445"/>
              <a:gd name="T30" fmla="*/ 16 w 278"/>
              <a:gd name="T31" fmla="*/ 425 h 445"/>
              <a:gd name="T32" fmla="*/ 75 w 278"/>
              <a:gd name="T33" fmla="*/ 428 h 445"/>
              <a:gd name="T34" fmla="*/ 258 w 278"/>
              <a:gd name="T35" fmla="*/ 262 h 445"/>
              <a:gd name="T36" fmla="*/ 258 w 278"/>
              <a:gd name="T37" fmla="*/ 262 h 445"/>
              <a:gd name="T38" fmla="*/ 262 w 278"/>
              <a:gd name="T39" fmla="*/ 20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8" h="445">
                <a:moveTo>
                  <a:pt x="262" y="203"/>
                </a:moveTo>
                <a:lnTo>
                  <a:pt x="262" y="203"/>
                </a:lnTo>
                <a:lnTo>
                  <a:pt x="262" y="203"/>
                </a:lnTo>
                <a:cubicBezTo>
                  <a:pt x="262" y="203"/>
                  <a:pt x="261" y="203"/>
                  <a:pt x="261" y="202"/>
                </a:cubicBezTo>
                <a:lnTo>
                  <a:pt x="261" y="202"/>
                </a:lnTo>
                <a:lnTo>
                  <a:pt x="261" y="202"/>
                </a:lnTo>
                <a:lnTo>
                  <a:pt x="95" y="19"/>
                </a:lnTo>
                <a:lnTo>
                  <a:pt x="95" y="19"/>
                </a:lnTo>
                <a:cubicBezTo>
                  <a:pt x="79" y="2"/>
                  <a:pt x="52" y="0"/>
                  <a:pt x="35" y="16"/>
                </a:cubicBezTo>
                <a:lnTo>
                  <a:pt x="35" y="16"/>
                </a:lnTo>
                <a:cubicBezTo>
                  <a:pt x="18" y="31"/>
                  <a:pt x="17" y="58"/>
                  <a:pt x="32" y="76"/>
                </a:cubicBezTo>
                <a:lnTo>
                  <a:pt x="170" y="228"/>
                </a:lnTo>
                <a:lnTo>
                  <a:pt x="19" y="365"/>
                </a:lnTo>
                <a:lnTo>
                  <a:pt x="19" y="365"/>
                </a:lnTo>
                <a:cubicBezTo>
                  <a:pt x="2" y="381"/>
                  <a:pt x="0" y="408"/>
                  <a:pt x="16" y="425"/>
                </a:cubicBezTo>
                <a:lnTo>
                  <a:pt x="16" y="425"/>
                </a:lnTo>
                <a:cubicBezTo>
                  <a:pt x="32" y="443"/>
                  <a:pt x="58" y="444"/>
                  <a:pt x="75" y="428"/>
                </a:cubicBezTo>
                <a:lnTo>
                  <a:pt x="258" y="262"/>
                </a:lnTo>
                <a:lnTo>
                  <a:pt x="258" y="262"/>
                </a:lnTo>
                <a:cubicBezTo>
                  <a:pt x="276" y="247"/>
                  <a:pt x="277" y="220"/>
                  <a:pt x="262" y="203"/>
                </a:cubicBezTo>
              </a:path>
            </a:pathLst>
          </a:custGeom>
          <a:solidFill>
            <a:schemeClr val="accent3"/>
          </a:solidFill>
          <a:ln>
            <a:noFill/>
          </a:ln>
          <a:effectLst/>
        </p:spPr>
        <p:txBody>
          <a:bodyPr wrap="none" anchor="ctr"/>
          <a:lstStyle/>
          <a:p>
            <a:endParaRPr lang="en-US">
              <a:latin typeface="Poppins" pitchFamily="2" charset="77"/>
            </a:endParaRPr>
          </a:p>
        </p:txBody>
      </p:sp>
      <p:sp>
        <p:nvSpPr>
          <p:cNvPr id="4" name="Freeform 382">
            <a:extLst>
              <a:ext uri="{FF2B5EF4-FFF2-40B4-BE49-F238E27FC236}">
                <a16:creationId xmlns:a16="http://schemas.microsoft.com/office/drawing/2014/main" id="{1EE4EDDF-E782-4C6D-46C2-BD6BDE614200}"/>
              </a:ext>
            </a:extLst>
          </p:cNvPr>
          <p:cNvSpPr>
            <a:spLocks noChangeArrowheads="1"/>
          </p:cNvSpPr>
          <p:nvPr/>
        </p:nvSpPr>
        <p:spPr bwMode="auto">
          <a:xfrm>
            <a:off x="7629876" y="3024811"/>
            <a:ext cx="157599" cy="277400"/>
          </a:xfrm>
          <a:custGeom>
            <a:avLst/>
            <a:gdLst>
              <a:gd name="T0" fmla="*/ 262 w 278"/>
              <a:gd name="T1" fmla="*/ 202 h 444"/>
              <a:gd name="T2" fmla="*/ 262 w 278"/>
              <a:gd name="T3" fmla="*/ 202 h 444"/>
              <a:gd name="T4" fmla="*/ 262 w 278"/>
              <a:gd name="T5" fmla="*/ 202 h 444"/>
              <a:gd name="T6" fmla="*/ 261 w 278"/>
              <a:gd name="T7" fmla="*/ 202 h 444"/>
              <a:gd name="T8" fmla="*/ 261 w 278"/>
              <a:gd name="T9" fmla="*/ 202 h 444"/>
              <a:gd name="T10" fmla="*/ 261 w 278"/>
              <a:gd name="T11" fmla="*/ 202 h 444"/>
              <a:gd name="T12" fmla="*/ 95 w 278"/>
              <a:gd name="T13" fmla="*/ 18 h 444"/>
              <a:gd name="T14" fmla="*/ 95 w 278"/>
              <a:gd name="T15" fmla="*/ 18 h 444"/>
              <a:gd name="T16" fmla="*/ 35 w 278"/>
              <a:gd name="T17" fmla="*/ 16 h 444"/>
              <a:gd name="T18" fmla="*/ 35 w 278"/>
              <a:gd name="T19" fmla="*/ 16 h 444"/>
              <a:gd name="T20" fmla="*/ 32 w 278"/>
              <a:gd name="T21" fmla="*/ 75 h 444"/>
              <a:gd name="T22" fmla="*/ 170 w 278"/>
              <a:gd name="T23" fmla="*/ 227 h 444"/>
              <a:gd name="T24" fmla="*/ 19 w 278"/>
              <a:gd name="T25" fmla="*/ 365 h 444"/>
              <a:gd name="T26" fmla="*/ 19 w 278"/>
              <a:gd name="T27" fmla="*/ 365 h 444"/>
              <a:gd name="T28" fmla="*/ 16 w 278"/>
              <a:gd name="T29" fmla="*/ 425 h 444"/>
              <a:gd name="T30" fmla="*/ 16 w 278"/>
              <a:gd name="T31" fmla="*/ 425 h 444"/>
              <a:gd name="T32" fmla="*/ 75 w 278"/>
              <a:gd name="T33" fmla="*/ 427 h 444"/>
              <a:gd name="T34" fmla="*/ 258 w 278"/>
              <a:gd name="T35" fmla="*/ 262 h 444"/>
              <a:gd name="T36" fmla="*/ 258 w 278"/>
              <a:gd name="T37" fmla="*/ 262 h 444"/>
              <a:gd name="T38" fmla="*/ 262 w 278"/>
              <a:gd name="T39" fmla="*/ 2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8" h="444">
                <a:moveTo>
                  <a:pt x="262" y="202"/>
                </a:moveTo>
                <a:lnTo>
                  <a:pt x="262" y="202"/>
                </a:lnTo>
                <a:lnTo>
                  <a:pt x="262" y="202"/>
                </a:lnTo>
                <a:lnTo>
                  <a:pt x="261" y="202"/>
                </a:lnTo>
                <a:lnTo>
                  <a:pt x="261" y="202"/>
                </a:lnTo>
                <a:lnTo>
                  <a:pt x="261" y="202"/>
                </a:lnTo>
                <a:lnTo>
                  <a:pt x="95" y="18"/>
                </a:lnTo>
                <a:lnTo>
                  <a:pt x="95" y="18"/>
                </a:lnTo>
                <a:cubicBezTo>
                  <a:pt x="79" y="1"/>
                  <a:pt x="52" y="0"/>
                  <a:pt x="35" y="16"/>
                </a:cubicBezTo>
                <a:lnTo>
                  <a:pt x="35" y="16"/>
                </a:lnTo>
                <a:cubicBezTo>
                  <a:pt x="18" y="31"/>
                  <a:pt x="17" y="58"/>
                  <a:pt x="32" y="75"/>
                </a:cubicBezTo>
                <a:lnTo>
                  <a:pt x="170" y="227"/>
                </a:lnTo>
                <a:lnTo>
                  <a:pt x="19" y="365"/>
                </a:lnTo>
                <a:lnTo>
                  <a:pt x="19" y="365"/>
                </a:lnTo>
                <a:cubicBezTo>
                  <a:pt x="2" y="380"/>
                  <a:pt x="0" y="407"/>
                  <a:pt x="16" y="425"/>
                </a:cubicBezTo>
                <a:lnTo>
                  <a:pt x="16" y="425"/>
                </a:lnTo>
                <a:cubicBezTo>
                  <a:pt x="32" y="442"/>
                  <a:pt x="58" y="443"/>
                  <a:pt x="75" y="427"/>
                </a:cubicBezTo>
                <a:lnTo>
                  <a:pt x="258" y="262"/>
                </a:lnTo>
                <a:lnTo>
                  <a:pt x="258" y="262"/>
                </a:lnTo>
                <a:cubicBezTo>
                  <a:pt x="276" y="247"/>
                  <a:pt x="277" y="220"/>
                  <a:pt x="262" y="202"/>
                </a:cubicBezTo>
              </a:path>
            </a:pathLst>
          </a:custGeom>
          <a:solidFill>
            <a:schemeClr val="accent3"/>
          </a:solidFill>
          <a:ln>
            <a:noFill/>
          </a:ln>
          <a:effectLst/>
        </p:spPr>
        <p:txBody>
          <a:bodyPr wrap="none" anchor="ctr"/>
          <a:lstStyle/>
          <a:p>
            <a:endParaRPr lang="en-US">
              <a:latin typeface="Poppins" pitchFamily="2" charset="77"/>
            </a:endParaRPr>
          </a:p>
        </p:txBody>
      </p:sp>
      <p:sp>
        <p:nvSpPr>
          <p:cNvPr id="5" name="TextBox 4">
            <a:extLst>
              <a:ext uri="{FF2B5EF4-FFF2-40B4-BE49-F238E27FC236}">
                <a16:creationId xmlns:a16="http://schemas.microsoft.com/office/drawing/2014/main" id="{5E5EBAC4-BCCA-A92F-56A0-9E5A4FCBCA19}"/>
              </a:ext>
            </a:extLst>
          </p:cNvPr>
          <p:cNvSpPr txBox="1"/>
          <p:nvPr/>
        </p:nvSpPr>
        <p:spPr>
          <a:xfrm>
            <a:off x="572296" y="306954"/>
            <a:ext cx="6425403" cy="1631216"/>
          </a:xfrm>
          <a:prstGeom prst="rect">
            <a:avLst/>
          </a:prstGeom>
          <a:noFill/>
        </p:spPr>
        <p:txBody>
          <a:bodyPr wrap="square" rtlCol="0" anchor="b">
            <a:spAutoFit/>
          </a:bodyPr>
          <a:lstStyle/>
          <a:p>
            <a:r>
              <a:rPr lang="en-US" sz="3600" spc="-145" dirty="0" err="1">
                <a:solidFill>
                  <a:schemeClr val="tx2"/>
                </a:solidFill>
                <a:latin typeface="+mj-lt"/>
                <a:cs typeface="Poppins" pitchFamily="2" charset="77"/>
              </a:rPr>
              <a:t>ViSTA</a:t>
            </a:r>
            <a:r>
              <a:rPr lang="en-US" sz="3600" spc="-145" dirty="0">
                <a:solidFill>
                  <a:schemeClr val="tx2"/>
                </a:solidFill>
                <a:latin typeface="+mj-lt"/>
                <a:cs typeface="Poppins" pitchFamily="2" charset="77"/>
              </a:rPr>
              <a:t>-BP</a:t>
            </a:r>
            <a:r>
              <a:rPr lang="en-US" sz="3200" spc="-145" dirty="0">
                <a:solidFill>
                  <a:schemeClr val="tx2"/>
                </a:solidFill>
                <a:latin typeface="+mj-lt"/>
                <a:cs typeface="Poppins" pitchFamily="2" charset="77"/>
              </a:rPr>
              <a:t>: Visualisation to support treatment adherence in high blood pressure </a:t>
            </a:r>
          </a:p>
        </p:txBody>
      </p:sp>
      <p:sp>
        <p:nvSpPr>
          <p:cNvPr id="6" name="TextBox 5">
            <a:extLst>
              <a:ext uri="{FF2B5EF4-FFF2-40B4-BE49-F238E27FC236}">
                <a16:creationId xmlns:a16="http://schemas.microsoft.com/office/drawing/2014/main" id="{1434605F-8BE9-5D7D-98F7-91EBE0176866}"/>
              </a:ext>
            </a:extLst>
          </p:cNvPr>
          <p:cNvSpPr txBox="1"/>
          <p:nvPr/>
        </p:nvSpPr>
        <p:spPr>
          <a:xfrm>
            <a:off x="7936366" y="749136"/>
            <a:ext cx="4107683" cy="1200329"/>
          </a:xfrm>
          <a:prstGeom prst="rect">
            <a:avLst/>
          </a:prstGeom>
          <a:noFill/>
        </p:spPr>
        <p:txBody>
          <a:bodyPr wrap="square" rtlCol="0" anchor="b">
            <a:spAutoFit/>
          </a:bodyPr>
          <a:lstStyle/>
          <a:p>
            <a:r>
              <a:rPr lang="en-US" sz="2400" spc="-15" dirty="0">
                <a:solidFill>
                  <a:schemeClr val="tx2"/>
                </a:solidFill>
                <a:latin typeface="+mj-lt"/>
                <a:cs typeface="Poppins" pitchFamily="2" charset="77"/>
              </a:rPr>
              <a:t>An intervention comprising a digital visual platform and spoken narrative</a:t>
            </a:r>
          </a:p>
        </p:txBody>
      </p:sp>
      <p:sp>
        <p:nvSpPr>
          <p:cNvPr id="7" name="TextBox 6">
            <a:extLst>
              <a:ext uri="{FF2B5EF4-FFF2-40B4-BE49-F238E27FC236}">
                <a16:creationId xmlns:a16="http://schemas.microsoft.com/office/drawing/2014/main" id="{ED18A9CA-2222-9C23-4411-784ADE29F599}"/>
              </a:ext>
            </a:extLst>
          </p:cNvPr>
          <p:cNvSpPr txBox="1"/>
          <p:nvPr/>
        </p:nvSpPr>
        <p:spPr>
          <a:xfrm>
            <a:off x="7920934" y="2197038"/>
            <a:ext cx="3741266" cy="461665"/>
          </a:xfrm>
          <a:prstGeom prst="rect">
            <a:avLst/>
          </a:prstGeom>
          <a:noFill/>
        </p:spPr>
        <p:txBody>
          <a:bodyPr wrap="square" rtlCol="0" anchor="b">
            <a:spAutoFit/>
          </a:bodyPr>
          <a:lstStyle/>
          <a:p>
            <a:r>
              <a:rPr lang="en-US" sz="2400" spc="-15">
                <a:solidFill>
                  <a:schemeClr val="tx2"/>
                </a:solidFill>
                <a:latin typeface="+mj-lt"/>
                <a:cs typeface="Poppins" pitchFamily="2" charset="77"/>
              </a:rPr>
              <a:t>Used within a consultation</a:t>
            </a:r>
          </a:p>
        </p:txBody>
      </p:sp>
      <p:sp>
        <p:nvSpPr>
          <p:cNvPr id="8" name="TextBox 7">
            <a:extLst>
              <a:ext uri="{FF2B5EF4-FFF2-40B4-BE49-F238E27FC236}">
                <a16:creationId xmlns:a16="http://schemas.microsoft.com/office/drawing/2014/main" id="{4E249F29-44DA-B671-3C3A-2E8F6A62912B}"/>
              </a:ext>
            </a:extLst>
          </p:cNvPr>
          <p:cNvSpPr txBox="1"/>
          <p:nvPr/>
        </p:nvSpPr>
        <p:spPr>
          <a:xfrm>
            <a:off x="7920934" y="2972658"/>
            <a:ext cx="3499219" cy="1200329"/>
          </a:xfrm>
          <a:prstGeom prst="rect">
            <a:avLst/>
          </a:prstGeom>
          <a:noFill/>
        </p:spPr>
        <p:txBody>
          <a:bodyPr wrap="square" rtlCol="0" anchor="b">
            <a:spAutoFit/>
          </a:bodyPr>
          <a:lstStyle/>
          <a:p>
            <a:r>
              <a:rPr lang="en-US" sz="2400" spc="-15" dirty="0">
                <a:solidFill>
                  <a:schemeClr val="tx2"/>
                </a:solidFill>
                <a:latin typeface="+mj-lt"/>
                <a:cs typeface="Poppins" pitchFamily="2" charset="77"/>
              </a:rPr>
              <a:t>Allows people with hypertension to </a:t>
            </a:r>
            <a:r>
              <a:rPr lang="en-US" sz="2400" spc="-15" dirty="0" err="1">
                <a:solidFill>
                  <a:schemeClr val="tx2"/>
                </a:solidFill>
                <a:latin typeface="+mj-lt"/>
                <a:cs typeface="Poppins" pitchFamily="2" charset="77"/>
              </a:rPr>
              <a:t>visualise</a:t>
            </a:r>
            <a:r>
              <a:rPr lang="en-US" sz="2400" spc="-15" dirty="0">
                <a:solidFill>
                  <a:schemeClr val="tx2"/>
                </a:solidFill>
                <a:latin typeface="+mj-lt"/>
                <a:cs typeface="Poppins" pitchFamily="2" charset="77"/>
              </a:rPr>
              <a:t> their blood pressure</a:t>
            </a:r>
          </a:p>
        </p:txBody>
      </p:sp>
      <p:pic>
        <p:nvPicPr>
          <p:cNvPr id="9" name="Picture 8">
            <a:extLst>
              <a:ext uri="{FF2B5EF4-FFF2-40B4-BE49-F238E27FC236}">
                <a16:creationId xmlns:a16="http://schemas.microsoft.com/office/drawing/2014/main" id="{795BEDAB-5C5F-FE64-B195-485F86A5C0B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152101" y="1949465"/>
            <a:ext cx="5693200" cy="4133236"/>
          </a:xfrm>
          <a:prstGeom prst="rect">
            <a:avLst/>
          </a:prstGeom>
        </p:spPr>
      </p:pic>
      <p:sp>
        <p:nvSpPr>
          <p:cNvPr id="10" name="Freeform 382">
            <a:extLst>
              <a:ext uri="{FF2B5EF4-FFF2-40B4-BE49-F238E27FC236}">
                <a16:creationId xmlns:a16="http://schemas.microsoft.com/office/drawing/2014/main" id="{BE336A1F-9469-1005-1729-FA5CC52A09D4}"/>
              </a:ext>
            </a:extLst>
          </p:cNvPr>
          <p:cNvSpPr>
            <a:spLocks noChangeArrowheads="1"/>
          </p:cNvSpPr>
          <p:nvPr/>
        </p:nvSpPr>
        <p:spPr bwMode="auto">
          <a:xfrm>
            <a:off x="7629877" y="4554340"/>
            <a:ext cx="173030" cy="277398"/>
          </a:xfrm>
          <a:custGeom>
            <a:avLst/>
            <a:gdLst>
              <a:gd name="T0" fmla="*/ 262 w 278"/>
              <a:gd name="T1" fmla="*/ 202 h 444"/>
              <a:gd name="T2" fmla="*/ 262 w 278"/>
              <a:gd name="T3" fmla="*/ 202 h 444"/>
              <a:gd name="T4" fmla="*/ 262 w 278"/>
              <a:gd name="T5" fmla="*/ 202 h 444"/>
              <a:gd name="T6" fmla="*/ 261 w 278"/>
              <a:gd name="T7" fmla="*/ 202 h 444"/>
              <a:gd name="T8" fmla="*/ 261 w 278"/>
              <a:gd name="T9" fmla="*/ 202 h 444"/>
              <a:gd name="T10" fmla="*/ 261 w 278"/>
              <a:gd name="T11" fmla="*/ 202 h 444"/>
              <a:gd name="T12" fmla="*/ 95 w 278"/>
              <a:gd name="T13" fmla="*/ 18 h 444"/>
              <a:gd name="T14" fmla="*/ 95 w 278"/>
              <a:gd name="T15" fmla="*/ 18 h 444"/>
              <a:gd name="T16" fmla="*/ 35 w 278"/>
              <a:gd name="T17" fmla="*/ 16 h 444"/>
              <a:gd name="T18" fmla="*/ 35 w 278"/>
              <a:gd name="T19" fmla="*/ 16 h 444"/>
              <a:gd name="T20" fmla="*/ 32 w 278"/>
              <a:gd name="T21" fmla="*/ 75 h 444"/>
              <a:gd name="T22" fmla="*/ 170 w 278"/>
              <a:gd name="T23" fmla="*/ 227 h 444"/>
              <a:gd name="T24" fmla="*/ 19 w 278"/>
              <a:gd name="T25" fmla="*/ 365 h 444"/>
              <a:gd name="T26" fmla="*/ 19 w 278"/>
              <a:gd name="T27" fmla="*/ 365 h 444"/>
              <a:gd name="T28" fmla="*/ 16 w 278"/>
              <a:gd name="T29" fmla="*/ 425 h 444"/>
              <a:gd name="T30" fmla="*/ 16 w 278"/>
              <a:gd name="T31" fmla="*/ 425 h 444"/>
              <a:gd name="T32" fmla="*/ 75 w 278"/>
              <a:gd name="T33" fmla="*/ 427 h 444"/>
              <a:gd name="T34" fmla="*/ 258 w 278"/>
              <a:gd name="T35" fmla="*/ 262 h 444"/>
              <a:gd name="T36" fmla="*/ 258 w 278"/>
              <a:gd name="T37" fmla="*/ 262 h 444"/>
              <a:gd name="T38" fmla="*/ 262 w 278"/>
              <a:gd name="T39" fmla="*/ 2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8" h="444">
                <a:moveTo>
                  <a:pt x="262" y="202"/>
                </a:moveTo>
                <a:lnTo>
                  <a:pt x="262" y="202"/>
                </a:lnTo>
                <a:lnTo>
                  <a:pt x="262" y="202"/>
                </a:lnTo>
                <a:lnTo>
                  <a:pt x="261" y="202"/>
                </a:lnTo>
                <a:lnTo>
                  <a:pt x="261" y="202"/>
                </a:lnTo>
                <a:lnTo>
                  <a:pt x="261" y="202"/>
                </a:lnTo>
                <a:lnTo>
                  <a:pt x="95" y="18"/>
                </a:lnTo>
                <a:lnTo>
                  <a:pt x="95" y="18"/>
                </a:lnTo>
                <a:cubicBezTo>
                  <a:pt x="79" y="1"/>
                  <a:pt x="52" y="0"/>
                  <a:pt x="35" y="16"/>
                </a:cubicBezTo>
                <a:lnTo>
                  <a:pt x="35" y="16"/>
                </a:lnTo>
                <a:cubicBezTo>
                  <a:pt x="18" y="31"/>
                  <a:pt x="17" y="58"/>
                  <a:pt x="32" y="75"/>
                </a:cubicBezTo>
                <a:lnTo>
                  <a:pt x="170" y="227"/>
                </a:lnTo>
                <a:lnTo>
                  <a:pt x="19" y="365"/>
                </a:lnTo>
                <a:lnTo>
                  <a:pt x="19" y="365"/>
                </a:lnTo>
                <a:cubicBezTo>
                  <a:pt x="2" y="380"/>
                  <a:pt x="0" y="407"/>
                  <a:pt x="16" y="425"/>
                </a:cubicBezTo>
                <a:lnTo>
                  <a:pt x="16" y="425"/>
                </a:lnTo>
                <a:cubicBezTo>
                  <a:pt x="32" y="442"/>
                  <a:pt x="58" y="443"/>
                  <a:pt x="75" y="427"/>
                </a:cubicBezTo>
                <a:lnTo>
                  <a:pt x="258" y="262"/>
                </a:lnTo>
                <a:lnTo>
                  <a:pt x="258" y="262"/>
                </a:lnTo>
                <a:cubicBezTo>
                  <a:pt x="276" y="247"/>
                  <a:pt x="277" y="220"/>
                  <a:pt x="262" y="202"/>
                </a:cubicBezTo>
              </a:path>
            </a:pathLst>
          </a:custGeom>
          <a:solidFill>
            <a:schemeClr val="accent3"/>
          </a:solidFill>
          <a:ln>
            <a:noFill/>
          </a:ln>
          <a:effectLst/>
        </p:spPr>
        <p:txBody>
          <a:bodyPr wrap="none" anchor="ctr"/>
          <a:lstStyle/>
          <a:p>
            <a:endParaRPr lang="en-US">
              <a:latin typeface="Poppins" pitchFamily="2" charset="77"/>
            </a:endParaRPr>
          </a:p>
        </p:txBody>
      </p:sp>
      <p:sp>
        <p:nvSpPr>
          <p:cNvPr id="11" name="TextBox 10">
            <a:extLst>
              <a:ext uri="{FF2B5EF4-FFF2-40B4-BE49-F238E27FC236}">
                <a16:creationId xmlns:a16="http://schemas.microsoft.com/office/drawing/2014/main" id="{D1127500-1B1F-5E10-BE08-790C3B746F64}"/>
              </a:ext>
            </a:extLst>
          </p:cNvPr>
          <p:cNvSpPr txBox="1"/>
          <p:nvPr/>
        </p:nvSpPr>
        <p:spPr>
          <a:xfrm>
            <a:off x="7936366" y="4408350"/>
            <a:ext cx="3719703" cy="1938992"/>
          </a:xfrm>
          <a:prstGeom prst="rect">
            <a:avLst/>
          </a:prstGeom>
          <a:noFill/>
        </p:spPr>
        <p:txBody>
          <a:bodyPr wrap="square" rtlCol="0" anchor="b">
            <a:spAutoFit/>
          </a:bodyPr>
          <a:lstStyle/>
          <a:p>
            <a:r>
              <a:rPr lang="en-US" sz="2400" spc="-15" dirty="0">
                <a:solidFill>
                  <a:schemeClr val="tx2"/>
                </a:solidFill>
                <a:latin typeface="+mj-lt"/>
                <a:cs typeface="Poppins" pitchFamily="2" charset="77"/>
              </a:rPr>
              <a:t>Aims to support medication adherence by illustrating the necessity of medication and the consequences of nonadherence</a:t>
            </a:r>
          </a:p>
        </p:txBody>
      </p:sp>
    </p:spTree>
    <p:extLst>
      <p:ext uri="{BB962C8B-B14F-4D97-AF65-F5344CB8AC3E}">
        <p14:creationId xmlns:p14="http://schemas.microsoft.com/office/powerpoint/2010/main" val="11659924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95BEDAB-5C5F-FE64-B195-485F86A5C0BC}"/>
              </a:ext>
            </a:extLst>
          </p:cNvPr>
          <p:cNvPicPr>
            <a:picLocks noChangeAspect="1"/>
          </p:cNvPicPr>
          <p:nvPr/>
        </p:nvPicPr>
        <p:blipFill>
          <a:blip r:embed="rId2"/>
          <a:srcRect/>
          <a:stretch/>
        </p:blipFill>
        <p:spPr>
          <a:xfrm>
            <a:off x="2104600" y="399605"/>
            <a:ext cx="8245900" cy="4573796"/>
          </a:xfrm>
          <a:prstGeom prst="rect">
            <a:avLst/>
          </a:prstGeom>
          <a:ln>
            <a:solidFill>
              <a:schemeClr val="tx1"/>
            </a:solidFill>
          </a:ln>
        </p:spPr>
      </p:pic>
      <p:sp>
        <p:nvSpPr>
          <p:cNvPr id="12" name="TextBox 11">
            <a:extLst>
              <a:ext uri="{FF2B5EF4-FFF2-40B4-BE49-F238E27FC236}">
                <a16:creationId xmlns:a16="http://schemas.microsoft.com/office/drawing/2014/main" id="{03D47647-F18F-2581-099A-09865958DBD6}"/>
              </a:ext>
            </a:extLst>
          </p:cNvPr>
          <p:cNvSpPr txBox="1"/>
          <p:nvPr/>
        </p:nvSpPr>
        <p:spPr>
          <a:xfrm>
            <a:off x="752285" y="5334000"/>
            <a:ext cx="10687430" cy="900246"/>
          </a:xfrm>
          <a:prstGeom prst="rect">
            <a:avLst/>
          </a:prstGeom>
          <a:noFill/>
        </p:spPr>
        <p:txBody>
          <a:bodyPr wrap="square" rtlCol="0">
            <a:spAutoFit/>
          </a:bodyPr>
          <a:lstStyle/>
          <a:p>
            <a:r>
              <a:rPr lang="en-GB" sz="1050" kern="0" dirty="0">
                <a:effectLst/>
                <a:latin typeface="Aptos" panose="020B0004020202020204" pitchFamily="34" charset="0"/>
                <a:ea typeface="Aptos" panose="020B0004020202020204" pitchFamily="34" charset="0"/>
                <a:cs typeface="Times New Roman" panose="02020603050405020304" pitchFamily="18" charset="0"/>
              </a:rPr>
              <a:t>Brown S, McDonnell B, McRae D, </a:t>
            </a:r>
            <a:r>
              <a:rPr lang="en-GB" sz="1050" kern="0" dirty="0" err="1">
                <a:effectLst/>
                <a:latin typeface="Aptos" panose="020B0004020202020204" pitchFamily="34" charset="0"/>
                <a:ea typeface="Aptos" panose="020B0004020202020204" pitchFamily="34" charset="0"/>
                <a:cs typeface="Times New Roman" panose="02020603050405020304" pitchFamily="18" charset="0"/>
              </a:rPr>
              <a:t>Hallingberg</a:t>
            </a:r>
            <a:r>
              <a:rPr lang="en-GB" sz="1050" kern="0" dirty="0">
                <a:effectLst/>
                <a:latin typeface="Aptos" panose="020B0004020202020204" pitchFamily="34" charset="0"/>
                <a:ea typeface="Aptos" panose="020B0004020202020204" pitchFamily="34" charset="0"/>
                <a:cs typeface="Times New Roman" panose="02020603050405020304" pitchFamily="18" charset="0"/>
              </a:rPr>
              <a:t> B, Angel P, Khan I, et al. Beliefs, behaviour, and blood pressure: preliminary analysis from a pharmacy-based hypertension visualisation intervention to support medication adherence. Int J Pharm </a:t>
            </a:r>
            <a:r>
              <a:rPr lang="en-GB" sz="1050" kern="0" dirty="0" err="1">
                <a:effectLst/>
                <a:latin typeface="Aptos" panose="020B0004020202020204" pitchFamily="34" charset="0"/>
                <a:ea typeface="Aptos" panose="020B0004020202020204" pitchFamily="34" charset="0"/>
                <a:cs typeface="Times New Roman" panose="02020603050405020304" pitchFamily="18" charset="0"/>
              </a:rPr>
              <a:t>Pract</a:t>
            </a:r>
            <a:r>
              <a:rPr lang="en-GB" sz="1050" kern="0" dirty="0">
                <a:effectLst/>
                <a:latin typeface="Aptos" panose="020B0004020202020204" pitchFamily="34" charset="0"/>
                <a:ea typeface="Aptos" panose="020B0004020202020204" pitchFamily="34" charset="0"/>
                <a:cs typeface="Times New Roman" panose="02020603050405020304" pitchFamily="18" charset="0"/>
              </a:rPr>
              <a:t> [Internet]. 2022 Dec 1;30(Supplement_2):ii8–9. Available from: https://</a:t>
            </a:r>
            <a:r>
              <a:rPr lang="en-GB" sz="1050" kern="0" dirty="0" err="1">
                <a:effectLst/>
                <a:latin typeface="Aptos" panose="020B0004020202020204" pitchFamily="34" charset="0"/>
                <a:ea typeface="Aptos" panose="020B0004020202020204" pitchFamily="34" charset="0"/>
                <a:cs typeface="Times New Roman" panose="02020603050405020304" pitchFamily="18" charset="0"/>
              </a:rPr>
              <a:t>doi.org</a:t>
            </a:r>
            <a:r>
              <a:rPr lang="en-GB" sz="1050" kern="0" dirty="0">
                <a:effectLst/>
                <a:latin typeface="Aptos" panose="020B0004020202020204" pitchFamily="34" charset="0"/>
                <a:ea typeface="Aptos" panose="020B0004020202020204" pitchFamily="34" charset="0"/>
                <a:cs typeface="Times New Roman" panose="02020603050405020304" pitchFamily="18" charset="0"/>
              </a:rPr>
              <a:t>/10.1093/</a:t>
            </a:r>
            <a:r>
              <a:rPr lang="en-GB" sz="1050" kern="0" dirty="0" err="1">
                <a:effectLst/>
                <a:latin typeface="Aptos" panose="020B0004020202020204" pitchFamily="34" charset="0"/>
                <a:ea typeface="Aptos" panose="020B0004020202020204" pitchFamily="34" charset="0"/>
                <a:cs typeface="Times New Roman" panose="02020603050405020304" pitchFamily="18" charset="0"/>
              </a:rPr>
              <a:t>ijpp</a:t>
            </a:r>
            <a:r>
              <a:rPr lang="en-GB" sz="1050" kern="0" dirty="0">
                <a:effectLst/>
                <a:latin typeface="Aptos" panose="020B0004020202020204" pitchFamily="34" charset="0"/>
                <a:ea typeface="Aptos" panose="020B0004020202020204" pitchFamily="34" charset="0"/>
                <a:cs typeface="Times New Roman" panose="02020603050405020304" pitchFamily="18" charset="0"/>
              </a:rPr>
              <a:t>/riac089.008</a:t>
            </a:r>
            <a:r>
              <a:rPr lang="en-GB" sz="1050" dirty="0">
                <a:effectLst/>
              </a:rPr>
              <a:t> </a:t>
            </a:r>
          </a:p>
          <a:p>
            <a:endParaRPr lang="en-GB" sz="1050" dirty="0"/>
          </a:p>
          <a:p>
            <a:r>
              <a:rPr lang="en-GB" sz="1050" kern="0" dirty="0">
                <a:effectLst/>
                <a:latin typeface="Aptos" panose="020B0004020202020204" pitchFamily="34" charset="0"/>
                <a:ea typeface="Aptos" panose="020B0004020202020204" pitchFamily="34" charset="0"/>
                <a:cs typeface="Times New Roman" panose="02020603050405020304" pitchFamily="18" charset="0"/>
              </a:rPr>
              <a:t>Brown S, Khan I, Angel P, </a:t>
            </a:r>
            <a:r>
              <a:rPr lang="en-GB" sz="1050" kern="0" dirty="0" err="1">
                <a:effectLst/>
                <a:latin typeface="Aptos" panose="020B0004020202020204" pitchFamily="34" charset="0"/>
                <a:ea typeface="Aptos" panose="020B0004020202020204" pitchFamily="34" charset="0"/>
                <a:cs typeface="Times New Roman" panose="02020603050405020304" pitchFamily="18" charset="0"/>
              </a:rPr>
              <a:t>Hallingberg</a:t>
            </a:r>
            <a:r>
              <a:rPr lang="en-GB" sz="1050" kern="0" dirty="0">
                <a:effectLst/>
                <a:latin typeface="Aptos" panose="020B0004020202020204" pitchFamily="34" charset="0"/>
                <a:ea typeface="Aptos" panose="020B0004020202020204" pitchFamily="34" charset="0"/>
                <a:cs typeface="Times New Roman" panose="02020603050405020304" pitchFamily="18" charset="0"/>
              </a:rPr>
              <a:t> B, McRae D, McDonnell B, et al. “I wasn’t interested until I actually had that consultation”: Exploring the acceptability of a community pharmacy-based hypertension visualisation intervention. Int J Pharm </a:t>
            </a:r>
            <a:r>
              <a:rPr lang="en-GB" sz="1050" kern="0" dirty="0" err="1">
                <a:effectLst/>
                <a:latin typeface="Aptos" panose="020B0004020202020204" pitchFamily="34" charset="0"/>
                <a:ea typeface="Aptos" panose="020B0004020202020204" pitchFamily="34" charset="0"/>
                <a:cs typeface="Times New Roman" panose="02020603050405020304" pitchFamily="18" charset="0"/>
              </a:rPr>
              <a:t>Pract</a:t>
            </a:r>
            <a:r>
              <a:rPr lang="en-GB" sz="1050" kern="0" dirty="0">
                <a:effectLst/>
                <a:latin typeface="Aptos" panose="020B0004020202020204" pitchFamily="34" charset="0"/>
                <a:ea typeface="Aptos" panose="020B0004020202020204" pitchFamily="34" charset="0"/>
                <a:cs typeface="Times New Roman" panose="02020603050405020304" pitchFamily="18" charset="0"/>
              </a:rPr>
              <a:t>. 2023;31(Supplement_2):ii11–2. </a:t>
            </a:r>
            <a:endParaRPr lang="en-GB" sz="600" dirty="0">
              <a:effectLst/>
            </a:endParaRPr>
          </a:p>
        </p:txBody>
      </p:sp>
    </p:spTree>
    <p:extLst>
      <p:ext uri="{BB962C8B-B14F-4D97-AF65-F5344CB8AC3E}">
        <p14:creationId xmlns:p14="http://schemas.microsoft.com/office/powerpoint/2010/main" val="3323469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E5EBAC4-BCCA-A92F-56A0-9E5A4FCBCA19}"/>
              </a:ext>
            </a:extLst>
          </p:cNvPr>
          <p:cNvSpPr txBox="1"/>
          <p:nvPr/>
        </p:nvSpPr>
        <p:spPr>
          <a:xfrm>
            <a:off x="752285" y="275976"/>
            <a:ext cx="9280715" cy="738664"/>
          </a:xfrm>
          <a:prstGeom prst="rect">
            <a:avLst/>
          </a:prstGeom>
          <a:noFill/>
        </p:spPr>
        <p:txBody>
          <a:bodyPr wrap="square" rtlCol="0" anchor="b">
            <a:spAutoFit/>
          </a:bodyPr>
          <a:lstStyle/>
          <a:p>
            <a:r>
              <a:rPr lang="en-US" sz="4200" spc="-145" dirty="0">
                <a:solidFill>
                  <a:schemeClr val="tx2"/>
                </a:solidFill>
                <a:latin typeface="+mj-lt"/>
                <a:cs typeface="Poppins" pitchFamily="2" charset="77"/>
              </a:rPr>
              <a:t>Valproate patient decision support leaflet</a:t>
            </a:r>
          </a:p>
        </p:txBody>
      </p:sp>
      <p:pic>
        <p:nvPicPr>
          <p:cNvPr id="9" name="Picture 8">
            <a:extLst>
              <a:ext uri="{FF2B5EF4-FFF2-40B4-BE49-F238E27FC236}">
                <a16:creationId xmlns:a16="http://schemas.microsoft.com/office/drawing/2014/main" id="{795BEDAB-5C5F-FE64-B195-485F86A5C0B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2759010" y="1473200"/>
            <a:ext cx="3317170" cy="4685830"/>
          </a:xfrm>
          <a:prstGeom prst="rect">
            <a:avLst/>
          </a:prstGeom>
        </p:spPr>
      </p:pic>
      <p:pic>
        <p:nvPicPr>
          <p:cNvPr id="3" name="Picture 2" descr="A close-up of a cartoon&#10;&#10;Description automatically generated">
            <a:extLst>
              <a:ext uri="{FF2B5EF4-FFF2-40B4-BE49-F238E27FC236}">
                <a16:creationId xmlns:a16="http://schemas.microsoft.com/office/drawing/2014/main" id="{74AB5A47-FB04-6556-0AEC-76645FA2D4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9545" y="1459370"/>
            <a:ext cx="3317170" cy="4676324"/>
          </a:xfrm>
          <a:prstGeom prst="rect">
            <a:avLst/>
          </a:prstGeom>
        </p:spPr>
      </p:pic>
    </p:spTree>
    <p:extLst>
      <p:ext uri="{BB962C8B-B14F-4D97-AF65-F5344CB8AC3E}">
        <p14:creationId xmlns:p14="http://schemas.microsoft.com/office/powerpoint/2010/main" val="4044465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0">
            <a:extLst>
              <a:ext uri="{FF2B5EF4-FFF2-40B4-BE49-F238E27FC236}">
                <a16:creationId xmlns:a16="http://schemas.microsoft.com/office/drawing/2014/main" id="{F055B58B-5BDE-0D95-5B0A-4E5997031C5E}"/>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71066" y="909217"/>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45CAC86A-39FA-B3DE-086A-53D9F3F3F57A}"/>
              </a:ext>
            </a:extLst>
          </p:cNvPr>
          <p:cNvSpPr txBox="1"/>
          <p:nvPr/>
        </p:nvSpPr>
        <p:spPr>
          <a:xfrm>
            <a:off x="3071855" y="685386"/>
            <a:ext cx="1362892" cy="2385268"/>
          </a:xfrm>
          <a:prstGeom prst="rect">
            <a:avLst/>
          </a:prstGeom>
          <a:noFill/>
        </p:spPr>
        <p:txBody>
          <a:bodyPr wrap="square">
            <a:spAutoFit/>
          </a:bodyPr>
          <a:lstStyle/>
          <a:p>
            <a:pPr>
              <a:defRPr/>
            </a:pPr>
            <a:r>
              <a:rPr lang="en-US" sz="14900" dirty="0">
                <a:solidFill>
                  <a:schemeClr val="accent2">
                    <a:lumMod val="75000"/>
                  </a:schemeClr>
                </a:solidFill>
                <a:latin typeface="Gill Sans MT" panose="020B0502020104020203" pitchFamily="34" charset="0"/>
              </a:rPr>
              <a:t>X</a:t>
            </a:r>
          </a:p>
        </p:txBody>
      </p:sp>
      <p:pic>
        <p:nvPicPr>
          <p:cNvPr id="26" name="Picture 20">
            <a:extLst>
              <a:ext uri="{FF2B5EF4-FFF2-40B4-BE49-F238E27FC236}">
                <a16:creationId xmlns:a16="http://schemas.microsoft.com/office/drawing/2014/main" id="{C8D25A95-E133-C0E1-D443-DB62DC155055}"/>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424063" y="909217"/>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0">
            <a:extLst>
              <a:ext uri="{FF2B5EF4-FFF2-40B4-BE49-F238E27FC236}">
                <a16:creationId xmlns:a16="http://schemas.microsoft.com/office/drawing/2014/main" id="{C4CAD63D-546E-985E-BB3B-CA343658C5A7}"/>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577060" y="909217"/>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0">
            <a:extLst>
              <a:ext uri="{FF2B5EF4-FFF2-40B4-BE49-F238E27FC236}">
                <a16:creationId xmlns:a16="http://schemas.microsoft.com/office/drawing/2014/main" id="{3749218F-1816-2E27-BF13-F6C00D5D1F6B}"/>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730057" y="909216"/>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0">
            <a:extLst>
              <a:ext uri="{FF2B5EF4-FFF2-40B4-BE49-F238E27FC236}">
                <a16:creationId xmlns:a16="http://schemas.microsoft.com/office/drawing/2014/main" id="{97B26622-30FE-4A59-BA9B-18BE36A67F45}"/>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77517" y="909215"/>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0">
            <a:extLst>
              <a:ext uri="{FF2B5EF4-FFF2-40B4-BE49-F238E27FC236}">
                <a16:creationId xmlns:a16="http://schemas.microsoft.com/office/drawing/2014/main" id="{032026A7-503F-46FD-2F8F-1484349CFFDC}"/>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66303" y="2929420"/>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0">
            <a:extLst>
              <a:ext uri="{FF2B5EF4-FFF2-40B4-BE49-F238E27FC236}">
                <a16:creationId xmlns:a16="http://schemas.microsoft.com/office/drawing/2014/main" id="{D89CDF26-50F0-7C11-8C20-18C6E9E32A1C}"/>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416297" y="2929420"/>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0">
            <a:extLst>
              <a:ext uri="{FF2B5EF4-FFF2-40B4-BE49-F238E27FC236}">
                <a16:creationId xmlns:a16="http://schemas.microsoft.com/office/drawing/2014/main" id="{BE59FAE2-C74F-584A-FC83-F41E28E229B9}"/>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574526" y="2929420"/>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0">
            <a:extLst>
              <a:ext uri="{FF2B5EF4-FFF2-40B4-BE49-F238E27FC236}">
                <a16:creationId xmlns:a16="http://schemas.microsoft.com/office/drawing/2014/main" id="{C3F254A1-6A05-97DC-51C3-F3BE0D074A5D}"/>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730057" y="2929419"/>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20">
            <a:extLst>
              <a:ext uri="{FF2B5EF4-FFF2-40B4-BE49-F238E27FC236}">
                <a16:creationId xmlns:a16="http://schemas.microsoft.com/office/drawing/2014/main" id="{B686A1A5-579B-C3A4-FAED-E78D56A741C5}"/>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77517" y="2929418"/>
            <a:ext cx="1103697"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C5211F6C-AB00-BAC2-B35F-B9C4F946BDE3}"/>
              </a:ext>
            </a:extLst>
          </p:cNvPr>
          <p:cNvSpPr txBox="1"/>
          <p:nvPr/>
        </p:nvSpPr>
        <p:spPr>
          <a:xfrm>
            <a:off x="4219657" y="685386"/>
            <a:ext cx="1003300" cy="2385268"/>
          </a:xfrm>
          <a:prstGeom prst="rect">
            <a:avLst/>
          </a:prstGeom>
          <a:noFill/>
        </p:spPr>
        <p:txBody>
          <a:bodyPr>
            <a:spAutoFit/>
          </a:bodyPr>
          <a:lstStyle/>
          <a:p>
            <a:pPr>
              <a:defRPr/>
            </a:pPr>
            <a:r>
              <a:rPr lang="en-US" sz="14900" dirty="0">
                <a:solidFill>
                  <a:schemeClr val="accent2">
                    <a:lumMod val="75000"/>
                  </a:schemeClr>
                </a:solidFill>
                <a:latin typeface="Gill Sans MT" panose="020B0502020104020203" pitchFamily="34" charset="0"/>
              </a:rPr>
              <a:t>X</a:t>
            </a:r>
          </a:p>
        </p:txBody>
      </p:sp>
      <p:sp>
        <p:nvSpPr>
          <p:cNvPr id="10" name="TextBox 9">
            <a:extLst>
              <a:ext uri="{FF2B5EF4-FFF2-40B4-BE49-F238E27FC236}">
                <a16:creationId xmlns:a16="http://schemas.microsoft.com/office/drawing/2014/main" id="{F8443BFE-F560-37CE-A90E-7ACB6A05039A}"/>
              </a:ext>
            </a:extLst>
          </p:cNvPr>
          <p:cNvSpPr txBox="1"/>
          <p:nvPr/>
        </p:nvSpPr>
        <p:spPr>
          <a:xfrm>
            <a:off x="5374130" y="685386"/>
            <a:ext cx="1003300" cy="2385268"/>
          </a:xfrm>
          <a:prstGeom prst="rect">
            <a:avLst/>
          </a:prstGeom>
          <a:noFill/>
        </p:spPr>
        <p:txBody>
          <a:bodyPr>
            <a:spAutoFit/>
          </a:bodyPr>
          <a:lstStyle/>
          <a:p>
            <a:pPr>
              <a:defRPr/>
            </a:pPr>
            <a:r>
              <a:rPr lang="en-US" sz="14900" dirty="0">
                <a:solidFill>
                  <a:schemeClr val="accent2">
                    <a:lumMod val="75000"/>
                  </a:schemeClr>
                </a:solidFill>
                <a:latin typeface="Gill Sans MT" panose="020B0502020104020203" pitchFamily="34" charset="0"/>
              </a:rPr>
              <a:t>X</a:t>
            </a:r>
          </a:p>
        </p:txBody>
      </p:sp>
      <p:sp>
        <p:nvSpPr>
          <p:cNvPr id="11" name="TextBox 10">
            <a:extLst>
              <a:ext uri="{FF2B5EF4-FFF2-40B4-BE49-F238E27FC236}">
                <a16:creationId xmlns:a16="http://schemas.microsoft.com/office/drawing/2014/main" id="{5E9C2791-8E61-B02D-E766-A59C15A2FB4E}"/>
              </a:ext>
            </a:extLst>
          </p:cNvPr>
          <p:cNvSpPr txBox="1"/>
          <p:nvPr/>
        </p:nvSpPr>
        <p:spPr>
          <a:xfrm>
            <a:off x="6528603" y="685386"/>
            <a:ext cx="1004887" cy="2385268"/>
          </a:xfrm>
          <a:prstGeom prst="rect">
            <a:avLst/>
          </a:prstGeom>
          <a:noFill/>
        </p:spPr>
        <p:txBody>
          <a:bodyPr>
            <a:spAutoFit/>
          </a:bodyPr>
          <a:lstStyle/>
          <a:p>
            <a:pPr>
              <a:defRPr/>
            </a:pPr>
            <a:r>
              <a:rPr lang="en-US" sz="14900" dirty="0">
                <a:solidFill>
                  <a:schemeClr val="accent2">
                    <a:lumMod val="75000"/>
                  </a:schemeClr>
                </a:solidFill>
                <a:latin typeface="Gill Sans MT" panose="020B0502020104020203" pitchFamily="34" charset="0"/>
              </a:rPr>
              <a:t>X</a:t>
            </a:r>
          </a:p>
        </p:txBody>
      </p:sp>
      <p:sp>
        <p:nvSpPr>
          <p:cNvPr id="35" name="TextBox 34">
            <a:extLst>
              <a:ext uri="{FF2B5EF4-FFF2-40B4-BE49-F238E27FC236}">
                <a16:creationId xmlns:a16="http://schemas.microsoft.com/office/drawing/2014/main" id="{88B841E0-F699-6C26-7C0B-AC0B0EAF01CA}"/>
              </a:ext>
            </a:extLst>
          </p:cNvPr>
          <p:cNvSpPr txBox="1"/>
          <p:nvPr/>
        </p:nvSpPr>
        <p:spPr>
          <a:xfrm>
            <a:off x="380482" y="5049597"/>
            <a:ext cx="11491784" cy="1000274"/>
          </a:xfrm>
          <a:prstGeom prst="rect">
            <a:avLst/>
          </a:prstGeom>
          <a:noFill/>
        </p:spPr>
        <p:txBody>
          <a:bodyPr wrap="square" rtlCol="0" anchor="t">
            <a:spAutoFit/>
          </a:bodyPr>
          <a:lstStyle/>
          <a:p>
            <a:r>
              <a:rPr lang="en-US" sz="2800" spc="-15" dirty="0">
                <a:latin typeface="+mj-lt"/>
                <a:cs typeface="Poppins" pitchFamily="2" charset="77"/>
              </a:rPr>
              <a:t>Globally, medication adherence in long-term conditions is between </a:t>
            </a:r>
            <a:r>
              <a:rPr lang="en-US" sz="2800" b="1" spc="-15" dirty="0">
                <a:solidFill>
                  <a:schemeClr val="accent2"/>
                </a:solidFill>
                <a:latin typeface="+mj-lt"/>
                <a:cs typeface="Poppins" pitchFamily="2" charset="77"/>
              </a:rPr>
              <a:t>20 and 50%. </a:t>
            </a:r>
          </a:p>
          <a:p>
            <a:r>
              <a:rPr lang="en-US" sz="1600" spc="-15" dirty="0">
                <a:latin typeface="+mj-lt"/>
                <a:cs typeface="Poppins" pitchFamily="2" charset="77"/>
              </a:rPr>
              <a:t>(</a:t>
            </a:r>
            <a:r>
              <a:rPr lang="en-US" sz="1600" spc="-15" dirty="0" err="1">
                <a:latin typeface="+mj-lt"/>
                <a:cs typeface="Poppins" pitchFamily="2" charset="77"/>
              </a:rPr>
              <a:t>Sabaté</a:t>
            </a:r>
            <a:r>
              <a:rPr lang="en-US" sz="1600" spc="-15" dirty="0">
                <a:latin typeface="+mj-lt"/>
                <a:cs typeface="Poppins" pitchFamily="2" charset="77"/>
              </a:rPr>
              <a:t>, 2003)</a:t>
            </a:r>
          </a:p>
          <a:p>
            <a:pPr>
              <a:lnSpc>
                <a:spcPts val="1800"/>
              </a:lnSpc>
            </a:pPr>
            <a:endParaRPr lang="en-US" sz="1600" spc="-15" dirty="0">
              <a:solidFill>
                <a:schemeClr val="accent2"/>
              </a:solidFill>
              <a:latin typeface="+mj-lt"/>
              <a:cs typeface="Poppins" pitchFamily="2" charset="77"/>
            </a:endParaRPr>
          </a:p>
        </p:txBody>
      </p:sp>
      <p:sp>
        <p:nvSpPr>
          <p:cNvPr id="2" name="TextBox 1">
            <a:extLst>
              <a:ext uri="{FF2B5EF4-FFF2-40B4-BE49-F238E27FC236}">
                <a16:creationId xmlns:a16="http://schemas.microsoft.com/office/drawing/2014/main" id="{473AE2D8-FD23-D969-58A0-06034D3A1341}"/>
              </a:ext>
            </a:extLst>
          </p:cNvPr>
          <p:cNvSpPr txBox="1"/>
          <p:nvPr/>
        </p:nvSpPr>
        <p:spPr>
          <a:xfrm>
            <a:off x="5875780" y="6485715"/>
            <a:ext cx="6268995" cy="492443"/>
          </a:xfrm>
          <a:prstGeom prst="rect">
            <a:avLst/>
          </a:prstGeom>
          <a:noFill/>
        </p:spPr>
        <p:txBody>
          <a:bodyPr wrap="square" rtlCol="0">
            <a:spAutoFit/>
          </a:bodyPr>
          <a:lstStyle/>
          <a:p>
            <a:pPr marL="406400" indent="-406400"/>
            <a:r>
              <a:rPr lang="en-GB" sz="800" kern="0" dirty="0" err="1">
                <a:effectLst/>
                <a:latin typeface="+mj-lt"/>
                <a:ea typeface="Aptos" panose="020B0004020202020204" pitchFamily="34" charset="0"/>
                <a:cs typeface="Times New Roman" panose="02020603050405020304" pitchFamily="18" charset="0"/>
              </a:rPr>
              <a:t>Sabate</a:t>
            </a:r>
            <a:r>
              <a:rPr lang="en-GB" sz="800" kern="0" dirty="0">
                <a:effectLst/>
                <a:latin typeface="+mj-lt"/>
                <a:ea typeface="Aptos" panose="020B0004020202020204" pitchFamily="34" charset="0"/>
                <a:cs typeface="Times New Roman" panose="02020603050405020304" pitchFamily="18" charset="0"/>
              </a:rPr>
              <a:t>́ E. Adherence to long-term therapies: Evidence for action. </a:t>
            </a:r>
            <a:r>
              <a:rPr lang="en-GB" sz="800" kern="0" dirty="0" err="1">
                <a:effectLst/>
                <a:latin typeface="+mj-lt"/>
                <a:ea typeface="Aptos" panose="020B0004020202020204" pitchFamily="34" charset="0"/>
                <a:cs typeface="Times New Roman" panose="02020603050405020304" pitchFamily="18" charset="0"/>
              </a:rPr>
              <a:t>Sabate</a:t>
            </a:r>
            <a:r>
              <a:rPr lang="en-GB" sz="800" kern="0" dirty="0">
                <a:effectLst/>
                <a:latin typeface="+mj-lt"/>
                <a:ea typeface="Aptos" panose="020B0004020202020204" pitchFamily="34" charset="0"/>
                <a:cs typeface="Times New Roman" panose="02020603050405020304" pitchFamily="18" charset="0"/>
              </a:rPr>
              <a:t>́ E, editor. Geneva, Switzerland: Geneva : World Health Organization; 2003. </a:t>
            </a:r>
            <a:endParaRPr lang="en-GB" sz="800" kern="100" dirty="0">
              <a:effectLst/>
              <a:latin typeface="+mj-lt"/>
              <a:ea typeface="Aptos" panose="020B0004020202020204" pitchFamily="34" charset="0"/>
              <a:cs typeface="Times New Roman" panose="02020603050405020304" pitchFamily="18" charset="0"/>
            </a:endParaRPr>
          </a:p>
          <a:p>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p:txBody>
      </p:sp>
    </p:spTree>
    <p:extLst>
      <p:ext uri="{BB962C8B-B14F-4D97-AF65-F5344CB8AC3E}">
        <p14:creationId xmlns:p14="http://schemas.microsoft.com/office/powerpoint/2010/main" val="392149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E5EBAC4-BCCA-A92F-56A0-9E5A4FCBCA19}"/>
              </a:ext>
            </a:extLst>
          </p:cNvPr>
          <p:cNvSpPr txBox="1"/>
          <p:nvPr/>
        </p:nvSpPr>
        <p:spPr>
          <a:xfrm>
            <a:off x="752285" y="275976"/>
            <a:ext cx="9280715" cy="738664"/>
          </a:xfrm>
          <a:prstGeom prst="rect">
            <a:avLst/>
          </a:prstGeom>
          <a:noFill/>
        </p:spPr>
        <p:txBody>
          <a:bodyPr wrap="square" rtlCol="0" anchor="b">
            <a:spAutoFit/>
          </a:bodyPr>
          <a:lstStyle/>
          <a:p>
            <a:r>
              <a:rPr lang="en-US" sz="4200" spc="-145" dirty="0">
                <a:solidFill>
                  <a:schemeClr val="tx2"/>
                </a:solidFill>
                <a:latin typeface="+mj-lt"/>
                <a:cs typeface="Poppins" pitchFamily="2" charset="77"/>
              </a:rPr>
              <a:t>Adrenal insufficiency booklet</a:t>
            </a:r>
          </a:p>
        </p:txBody>
      </p:sp>
      <p:pic>
        <p:nvPicPr>
          <p:cNvPr id="9" name="Picture 8">
            <a:extLst>
              <a:ext uri="{FF2B5EF4-FFF2-40B4-BE49-F238E27FC236}">
                <a16:creationId xmlns:a16="http://schemas.microsoft.com/office/drawing/2014/main" id="{795BEDAB-5C5F-FE64-B195-485F86A5C0B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510985" y="1281570"/>
            <a:ext cx="3462038" cy="4888607"/>
          </a:xfrm>
          <a:prstGeom prst="rect">
            <a:avLst/>
          </a:prstGeom>
        </p:spPr>
      </p:pic>
      <p:pic>
        <p:nvPicPr>
          <p:cNvPr id="3" name="Picture 2">
            <a:extLst>
              <a:ext uri="{FF2B5EF4-FFF2-40B4-BE49-F238E27FC236}">
                <a16:creationId xmlns:a16="http://schemas.microsoft.com/office/drawing/2014/main" id="{74AB5A47-FB04-6556-0AEC-76645FA2D48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06020" y="1419015"/>
            <a:ext cx="1973244" cy="2793359"/>
          </a:xfrm>
          <a:prstGeom prst="rect">
            <a:avLst/>
          </a:prstGeom>
        </p:spPr>
      </p:pic>
      <p:pic>
        <p:nvPicPr>
          <p:cNvPr id="4" name="Picture 3" descr="A drawing of a person eating a plate of food&#10;&#10;Description automatically generated">
            <a:extLst>
              <a:ext uri="{FF2B5EF4-FFF2-40B4-BE49-F238E27FC236}">
                <a16:creationId xmlns:a16="http://schemas.microsoft.com/office/drawing/2014/main" id="{869BBD71-096C-F24A-9E1B-418EBD667D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97961" y="1402755"/>
            <a:ext cx="1973244" cy="2809619"/>
          </a:xfrm>
          <a:prstGeom prst="rect">
            <a:avLst/>
          </a:prstGeom>
        </p:spPr>
      </p:pic>
      <p:pic>
        <p:nvPicPr>
          <p:cNvPr id="7" name="Picture 6" descr="A paper with text and drawings&#10;&#10;Description automatically generated with medium confidence">
            <a:extLst>
              <a:ext uri="{FF2B5EF4-FFF2-40B4-BE49-F238E27FC236}">
                <a16:creationId xmlns:a16="http://schemas.microsoft.com/office/drawing/2014/main" id="{2EE1F156-E4A1-E0D4-37C0-469BFBD2039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61710" y="1185185"/>
            <a:ext cx="2142579" cy="3035320"/>
          </a:xfrm>
          <a:prstGeom prst="rect">
            <a:avLst/>
          </a:prstGeom>
        </p:spPr>
      </p:pic>
      <p:pic>
        <p:nvPicPr>
          <p:cNvPr id="10" name="Picture 9" descr="A qr code on a white background&#10;&#10;Description automatically generated">
            <a:extLst>
              <a:ext uri="{FF2B5EF4-FFF2-40B4-BE49-F238E27FC236}">
                <a16:creationId xmlns:a16="http://schemas.microsoft.com/office/drawing/2014/main" id="{C2950069-F1F4-3F5A-BE1A-9D5EBCE557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21148" y="4600489"/>
            <a:ext cx="2745784" cy="1632875"/>
          </a:xfrm>
          <a:prstGeom prst="rect">
            <a:avLst/>
          </a:prstGeom>
        </p:spPr>
      </p:pic>
      <p:sp>
        <p:nvSpPr>
          <p:cNvPr id="12" name="TextBox 11">
            <a:extLst>
              <a:ext uri="{FF2B5EF4-FFF2-40B4-BE49-F238E27FC236}">
                <a16:creationId xmlns:a16="http://schemas.microsoft.com/office/drawing/2014/main" id="{AD896046-B342-2EAB-83B5-EFB7E52AA3CB}"/>
              </a:ext>
            </a:extLst>
          </p:cNvPr>
          <p:cNvSpPr txBox="1"/>
          <p:nvPr/>
        </p:nvSpPr>
        <p:spPr>
          <a:xfrm>
            <a:off x="6697961" y="4749485"/>
            <a:ext cx="5105400" cy="923330"/>
          </a:xfrm>
          <a:prstGeom prst="rect">
            <a:avLst/>
          </a:prstGeom>
          <a:noFill/>
        </p:spPr>
        <p:txBody>
          <a:bodyPr wrap="square">
            <a:spAutoFit/>
          </a:bodyPr>
          <a:lstStyle/>
          <a:p>
            <a:r>
              <a:rPr lang="en-GB" dirty="0">
                <a:hlinkClick r:id="rId7"/>
              </a:rPr>
              <a:t>https://www.weds-wales.co.uk/wp-content/uploads/2022/08/ADRENAL_INSUFFICIENCY_ENGLISH.pdf</a:t>
            </a:r>
            <a:endParaRPr lang="en-GB" dirty="0"/>
          </a:p>
        </p:txBody>
      </p:sp>
    </p:spTree>
    <p:extLst>
      <p:ext uri="{BB962C8B-B14F-4D97-AF65-F5344CB8AC3E}">
        <p14:creationId xmlns:p14="http://schemas.microsoft.com/office/powerpoint/2010/main" val="25042288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E5EBAC4-BCCA-A92F-56A0-9E5A4FCBCA19}"/>
              </a:ext>
            </a:extLst>
          </p:cNvPr>
          <p:cNvSpPr txBox="1"/>
          <p:nvPr/>
        </p:nvSpPr>
        <p:spPr>
          <a:xfrm>
            <a:off x="752285" y="275976"/>
            <a:ext cx="10754844" cy="738664"/>
          </a:xfrm>
          <a:prstGeom prst="rect">
            <a:avLst/>
          </a:prstGeom>
          <a:noFill/>
        </p:spPr>
        <p:txBody>
          <a:bodyPr wrap="square" rtlCol="0" anchor="b">
            <a:spAutoFit/>
          </a:bodyPr>
          <a:lstStyle/>
          <a:p>
            <a:r>
              <a:rPr lang="en-US" sz="4200" spc="-145" dirty="0">
                <a:solidFill>
                  <a:schemeClr val="tx2"/>
                </a:solidFill>
                <a:latin typeface="+mj-lt"/>
                <a:cs typeface="Poppins" pitchFamily="2" charset="77"/>
              </a:rPr>
              <a:t>Emergency hydrocortisone injection</a:t>
            </a:r>
          </a:p>
        </p:txBody>
      </p:sp>
      <p:pic>
        <p:nvPicPr>
          <p:cNvPr id="9" name="Picture 8">
            <a:extLst>
              <a:ext uri="{FF2B5EF4-FFF2-40B4-BE49-F238E27FC236}">
                <a16:creationId xmlns:a16="http://schemas.microsoft.com/office/drawing/2014/main" id="{795BEDAB-5C5F-FE64-B195-485F86A5C0B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21689" y="1281570"/>
            <a:ext cx="3455889" cy="4888607"/>
          </a:xfrm>
          <a:prstGeom prst="rect">
            <a:avLst/>
          </a:prstGeom>
        </p:spPr>
      </p:pic>
      <p:pic>
        <p:nvPicPr>
          <p:cNvPr id="3" name="Picture 2">
            <a:extLst>
              <a:ext uri="{FF2B5EF4-FFF2-40B4-BE49-F238E27FC236}">
                <a16:creationId xmlns:a16="http://schemas.microsoft.com/office/drawing/2014/main" id="{74AB5A47-FB04-6556-0AEC-76645FA2D48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130569" y="1281570"/>
            <a:ext cx="2946121" cy="4154030"/>
          </a:xfrm>
          <a:prstGeom prst="rect">
            <a:avLst/>
          </a:prstGeom>
        </p:spPr>
      </p:pic>
      <p:pic>
        <p:nvPicPr>
          <p:cNvPr id="4" name="Picture 3">
            <a:extLst>
              <a:ext uri="{FF2B5EF4-FFF2-40B4-BE49-F238E27FC236}">
                <a16:creationId xmlns:a16="http://schemas.microsoft.com/office/drawing/2014/main" id="{869BBD71-096C-F24A-9E1B-418EBD667D5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558870" y="1281570"/>
            <a:ext cx="2948259" cy="4154030"/>
          </a:xfrm>
          <a:prstGeom prst="rect">
            <a:avLst/>
          </a:prstGeom>
        </p:spPr>
      </p:pic>
      <p:sp>
        <p:nvSpPr>
          <p:cNvPr id="6" name="TextBox 5">
            <a:extLst>
              <a:ext uri="{FF2B5EF4-FFF2-40B4-BE49-F238E27FC236}">
                <a16:creationId xmlns:a16="http://schemas.microsoft.com/office/drawing/2014/main" id="{8199AEF3-4787-22C3-D019-AFC1CEACFB70}"/>
              </a:ext>
            </a:extLst>
          </p:cNvPr>
          <p:cNvSpPr txBox="1"/>
          <p:nvPr/>
        </p:nvSpPr>
        <p:spPr>
          <a:xfrm>
            <a:off x="5130569" y="5715187"/>
            <a:ext cx="5791431" cy="830997"/>
          </a:xfrm>
          <a:prstGeom prst="rect">
            <a:avLst/>
          </a:prstGeom>
          <a:noFill/>
        </p:spPr>
        <p:txBody>
          <a:bodyPr wrap="square">
            <a:spAutoFit/>
          </a:bodyPr>
          <a:lstStyle/>
          <a:p>
            <a:r>
              <a:rPr lang="en-GB" sz="1600" dirty="0">
                <a:hlinkClick r:id="rId5"/>
              </a:rPr>
              <a:t>https://www.weds-wales.co.uk/wp-content/uploads/2022/08/HYDROCORTISONE_A5_ENGLISH_ADULT_INJECTION_BOOKLET.pdf</a:t>
            </a:r>
            <a:endParaRPr lang="en-GB" sz="1600" dirty="0"/>
          </a:p>
        </p:txBody>
      </p:sp>
    </p:spTree>
    <p:extLst>
      <p:ext uri="{BB962C8B-B14F-4D97-AF65-F5344CB8AC3E}">
        <p14:creationId xmlns:p14="http://schemas.microsoft.com/office/powerpoint/2010/main" val="34123646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F65F2E-9DBF-3F41-8CAD-06479C3550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05408300-0D88-1747-BF18-AE6399F359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28039" y="3495249"/>
            <a:ext cx="3938214" cy="1164824"/>
          </a:xfrm>
          <a:prstGeom prst="rect">
            <a:avLst/>
          </a:prstGeom>
        </p:spPr>
      </p:pic>
      <p:sp>
        <p:nvSpPr>
          <p:cNvPr id="4" name="Title 2">
            <a:extLst>
              <a:ext uri="{FF2B5EF4-FFF2-40B4-BE49-F238E27FC236}">
                <a16:creationId xmlns:a16="http://schemas.microsoft.com/office/drawing/2014/main" id="{82C8D0FC-0DC7-0F9A-BBF8-4BC03FCA7C04}"/>
              </a:ext>
            </a:extLst>
          </p:cNvPr>
          <p:cNvSpPr>
            <a:spLocks noGrp="1"/>
          </p:cNvSpPr>
          <p:nvPr>
            <p:ph type="title"/>
          </p:nvPr>
        </p:nvSpPr>
        <p:spPr>
          <a:xfrm>
            <a:off x="858764" y="1395407"/>
            <a:ext cx="10276764" cy="1325563"/>
          </a:xfrm>
        </p:spPr>
        <p:txBody>
          <a:bodyPr>
            <a:noAutofit/>
          </a:bodyPr>
          <a:lstStyle/>
          <a:p>
            <a:pPr algn="ctr"/>
            <a:r>
              <a:rPr lang="en-GB" sz="4800" dirty="0">
                <a:solidFill>
                  <a:schemeClr val="bg1"/>
                </a:solidFill>
              </a:rPr>
              <a:t>Thank you</a:t>
            </a:r>
            <a:br>
              <a:rPr lang="en-GB" sz="4800" dirty="0">
                <a:solidFill>
                  <a:schemeClr val="bg1"/>
                </a:solidFill>
              </a:rPr>
            </a:br>
            <a:r>
              <a:rPr lang="en-GB" sz="4800" dirty="0" err="1">
                <a:solidFill>
                  <a:schemeClr val="bg1"/>
                </a:solidFill>
              </a:rPr>
              <a:t>Diolch</a:t>
            </a:r>
            <a:endParaRPr lang="en-GB" sz="4800" dirty="0">
              <a:solidFill>
                <a:schemeClr val="bg1"/>
              </a:solidFill>
            </a:endParaRPr>
          </a:p>
        </p:txBody>
      </p:sp>
      <p:sp>
        <p:nvSpPr>
          <p:cNvPr id="6" name="Title 2">
            <a:extLst>
              <a:ext uri="{FF2B5EF4-FFF2-40B4-BE49-F238E27FC236}">
                <a16:creationId xmlns:a16="http://schemas.microsoft.com/office/drawing/2014/main" id="{6B0D0681-F448-3FDB-7EB1-AE3E65C63027}"/>
              </a:ext>
            </a:extLst>
          </p:cNvPr>
          <p:cNvSpPr txBox="1">
            <a:spLocks/>
          </p:cNvSpPr>
          <p:nvPr/>
        </p:nvSpPr>
        <p:spPr>
          <a:xfrm>
            <a:off x="858764" y="5162504"/>
            <a:ext cx="10276764"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err="1">
                <a:solidFill>
                  <a:schemeClr val="bg1"/>
                </a:solidFill>
              </a:rPr>
              <a:t>sabrown@cardiffmet.ac.uk</a:t>
            </a:r>
            <a:endParaRPr lang="en-GB" sz="3600" dirty="0">
              <a:solidFill>
                <a:schemeClr val="bg1"/>
              </a:solidFill>
            </a:endParaRPr>
          </a:p>
        </p:txBody>
      </p:sp>
    </p:spTree>
    <p:extLst>
      <p:ext uri="{BB962C8B-B14F-4D97-AF65-F5344CB8AC3E}">
        <p14:creationId xmlns:p14="http://schemas.microsoft.com/office/powerpoint/2010/main" val="755798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a:extLst>
              <a:ext uri="{FF2B5EF4-FFF2-40B4-BE49-F238E27FC236}">
                <a16:creationId xmlns:a16="http://schemas.microsoft.com/office/drawing/2014/main" id="{4F3F11AC-C4F0-3249-A85C-13ED7A6F4574}"/>
              </a:ext>
            </a:extLst>
          </p:cNvPr>
          <p:cNvSpPr>
            <a:spLocks noGrp="1" noChangeArrowheads="1"/>
          </p:cNvSpPr>
          <p:nvPr>
            <p:ph idx="1"/>
          </p:nvPr>
        </p:nvSpPr>
        <p:spPr>
          <a:xfrm>
            <a:off x="1416423" y="2043581"/>
            <a:ext cx="9359153" cy="3544048"/>
          </a:xfrm>
        </p:spPr>
        <p:txBody>
          <a:bodyPr>
            <a:normAutofit fontScale="92500" lnSpcReduction="20000"/>
          </a:bodyPr>
          <a:lstStyle/>
          <a:p>
            <a:pPr marL="0" indent="0">
              <a:buNone/>
            </a:pPr>
            <a:r>
              <a:rPr lang="en-US" altLang="en-US" sz="4400" dirty="0">
                <a:latin typeface="+mj-lt"/>
              </a:rPr>
              <a:t>The extent to which a person’s </a:t>
            </a:r>
            <a:r>
              <a:rPr lang="en-US" altLang="en-US" sz="4400" dirty="0" err="1">
                <a:latin typeface="+mj-lt"/>
              </a:rPr>
              <a:t>behaviour</a:t>
            </a:r>
            <a:r>
              <a:rPr lang="en-US" altLang="en-US" sz="4400" dirty="0">
                <a:latin typeface="+mj-lt"/>
              </a:rPr>
              <a:t> </a:t>
            </a:r>
          </a:p>
          <a:p>
            <a:pPr marL="0" indent="0">
              <a:buNone/>
            </a:pPr>
            <a:endParaRPr lang="en-US" altLang="en-US" sz="2400" dirty="0">
              <a:latin typeface="+mj-lt"/>
            </a:endParaRPr>
          </a:p>
          <a:p>
            <a:pPr marL="0" indent="0">
              <a:buNone/>
            </a:pPr>
            <a:r>
              <a:rPr lang="en-US" altLang="en-US" sz="4400" dirty="0">
                <a:latin typeface="+mj-lt"/>
              </a:rPr>
              <a:t>– taking medication, following a diet, and/or executing lifestyle changes, </a:t>
            </a:r>
          </a:p>
          <a:p>
            <a:pPr marL="0" indent="0">
              <a:buNone/>
            </a:pPr>
            <a:endParaRPr lang="en-US" altLang="en-US" sz="2400" dirty="0">
              <a:latin typeface="+mj-lt"/>
            </a:endParaRPr>
          </a:p>
          <a:p>
            <a:pPr marL="0" indent="0">
              <a:buNone/>
            </a:pPr>
            <a:r>
              <a:rPr lang="en-US" altLang="en-US" sz="4400" dirty="0">
                <a:latin typeface="+mj-lt"/>
              </a:rPr>
              <a:t>corresponds with agreed recommendations from a health care provider.</a:t>
            </a:r>
          </a:p>
        </p:txBody>
      </p:sp>
      <p:sp>
        <p:nvSpPr>
          <p:cNvPr id="14340" name="TextBox 3">
            <a:extLst>
              <a:ext uri="{FF2B5EF4-FFF2-40B4-BE49-F238E27FC236}">
                <a16:creationId xmlns:a16="http://schemas.microsoft.com/office/drawing/2014/main" id="{371B86D8-5DFC-2346-9129-E6C8E5C783CA}"/>
              </a:ext>
            </a:extLst>
          </p:cNvPr>
          <p:cNvSpPr txBox="1">
            <a:spLocks noChangeArrowheads="1"/>
          </p:cNvSpPr>
          <p:nvPr/>
        </p:nvSpPr>
        <p:spPr bwMode="auto">
          <a:xfrm>
            <a:off x="8093675" y="6367464"/>
            <a:ext cx="36142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anose="020B0502020104020203" pitchFamily="34" charset="77"/>
              </a:defRPr>
            </a:lvl1pPr>
            <a:lvl2pPr marL="742950" indent="-285750">
              <a:defRPr>
                <a:solidFill>
                  <a:schemeClr val="tx1"/>
                </a:solidFill>
                <a:latin typeface="Gill Sans MT" panose="020B0502020104020203" pitchFamily="34" charset="77"/>
              </a:defRPr>
            </a:lvl2pPr>
            <a:lvl3pPr marL="1143000" indent="-228600">
              <a:defRPr>
                <a:solidFill>
                  <a:schemeClr val="tx1"/>
                </a:solidFill>
                <a:latin typeface="Gill Sans MT" panose="020B0502020104020203" pitchFamily="34" charset="77"/>
              </a:defRPr>
            </a:lvl3pPr>
            <a:lvl4pPr marL="1600200" indent="-228600">
              <a:defRPr>
                <a:solidFill>
                  <a:schemeClr val="tx1"/>
                </a:solidFill>
                <a:latin typeface="Gill Sans MT" panose="020B0502020104020203" pitchFamily="34" charset="77"/>
              </a:defRPr>
            </a:lvl4pPr>
            <a:lvl5pPr marL="2057400" indent="-228600">
              <a:defRPr>
                <a:solidFill>
                  <a:schemeClr val="tx1"/>
                </a:solidFill>
                <a:latin typeface="Gill Sans MT" panose="020B0502020104020203" pitchFamily="34" charset="77"/>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77"/>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77"/>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77"/>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77"/>
              </a:defRPr>
            </a:lvl9pPr>
          </a:lstStyle>
          <a:p>
            <a:r>
              <a:rPr lang="en-GB" sz="800" dirty="0" err="1">
                <a:latin typeface="+mn-lt"/>
              </a:rPr>
              <a:t>Sabate</a:t>
            </a:r>
            <a:r>
              <a:rPr lang="en-GB" sz="800" dirty="0">
                <a:latin typeface="+mn-lt"/>
              </a:rPr>
              <a:t>́ E. Adherence to long-term therapies: Evidence for action. </a:t>
            </a:r>
            <a:r>
              <a:rPr lang="en-GB" sz="800" dirty="0" err="1">
                <a:latin typeface="+mn-lt"/>
              </a:rPr>
              <a:t>Sabate</a:t>
            </a:r>
            <a:r>
              <a:rPr lang="en-GB" sz="800" dirty="0">
                <a:latin typeface="+mn-lt"/>
              </a:rPr>
              <a:t>́ E, editor. Geneva, Switzerland: Geneva : World Health Organization; 2003. </a:t>
            </a:r>
          </a:p>
        </p:txBody>
      </p:sp>
      <p:sp>
        <p:nvSpPr>
          <p:cNvPr id="4" name="Title 3">
            <a:extLst>
              <a:ext uri="{FF2B5EF4-FFF2-40B4-BE49-F238E27FC236}">
                <a16:creationId xmlns:a16="http://schemas.microsoft.com/office/drawing/2014/main" id="{E7DFC2F6-1032-77A6-390A-8F895BB53A9D}"/>
              </a:ext>
            </a:extLst>
          </p:cNvPr>
          <p:cNvSpPr>
            <a:spLocks noGrp="1"/>
          </p:cNvSpPr>
          <p:nvPr>
            <p:ph type="title"/>
          </p:nvPr>
        </p:nvSpPr>
        <p:spPr/>
        <p:txBody>
          <a:bodyPr/>
          <a:lstStyle/>
          <a:p>
            <a:r>
              <a:rPr lang="en-GB" dirty="0"/>
              <a:t>Definition of adherence</a:t>
            </a:r>
          </a:p>
        </p:txBody>
      </p:sp>
      <p:sp>
        <p:nvSpPr>
          <p:cNvPr id="5" name="Rectangle 4">
            <a:extLst>
              <a:ext uri="{FF2B5EF4-FFF2-40B4-BE49-F238E27FC236}">
                <a16:creationId xmlns:a16="http://schemas.microsoft.com/office/drawing/2014/main" id="{8223915D-1844-F363-37E7-1A7AC2BC38B6}"/>
              </a:ext>
            </a:extLst>
          </p:cNvPr>
          <p:cNvSpPr/>
          <p:nvPr/>
        </p:nvSpPr>
        <p:spPr>
          <a:xfrm>
            <a:off x="905436" y="1667435"/>
            <a:ext cx="10336306" cy="4052047"/>
          </a:xfrm>
          <a:prstGeom prst="rect">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a:extLst>
              <a:ext uri="{FF2B5EF4-FFF2-40B4-BE49-F238E27FC236}">
                <a16:creationId xmlns:a16="http://schemas.microsoft.com/office/drawing/2014/main" id="{4F3F11AC-C4F0-3249-A85C-13ED7A6F4574}"/>
              </a:ext>
            </a:extLst>
          </p:cNvPr>
          <p:cNvSpPr>
            <a:spLocks noGrp="1" noChangeArrowheads="1"/>
          </p:cNvSpPr>
          <p:nvPr>
            <p:ph idx="1"/>
          </p:nvPr>
        </p:nvSpPr>
        <p:spPr>
          <a:xfrm>
            <a:off x="1416423" y="2043581"/>
            <a:ext cx="9359153" cy="3544048"/>
          </a:xfrm>
        </p:spPr>
        <p:txBody>
          <a:bodyPr>
            <a:normAutofit fontScale="92500" lnSpcReduction="20000"/>
          </a:bodyPr>
          <a:lstStyle/>
          <a:p>
            <a:pPr marL="0" indent="0">
              <a:buNone/>
            </a:pPr>
            <a:r>
              <a:rPr lang="en-US" altLang="en-US" sz="4400" dirty="0">
                <a:latin typeface="+mj-lt"/>
              </a:rPr>
              <a:t>The extent to which a person’s </a:t>
            </a:r>
            <a:r>
              <a:rPr lang="en-US" altLang="en-US" sz="4400" dirty="0" err="1">
                <a:highlight>
                  <a:srgbClr val="FFFF00"/>
                </a:highlight>
                <a:latin typeface="+mj-lt"/>
              </a:rPr>
              <a:t>behaviour</a:t>
            </a:r>
            <a:r>
              <a:rPr lang="en-US" altLang="en-US" sz="4400" dirty="0">
                <a:latin typeface="+mj-lt"/>
              </a:rPr>
              <a:t> </a:t>
            </a:r>
          </a:p>
          <a:p>
            <a:pPr marL="0" indent="0">
              <a:buNone/>
            </a:pPr>
            <a:endParaRPr lang="en-US" altLang="en-US" sz="2400" dirty="0">
              <a:latin typeface="+mj-lt"/>
            </a:endParaRPr>
          </a:p>
          <a:p>
            <a:pPr marL="0" indent="0">
              <a:buNone/>
            </a:pPr>
            <a:r>
              <a:rPr lang="en-US" altLang="en-US" sz="4400" dirty="0">
                <a:latin typeface="+mj-lt"/>
              </a:rPr>
              <a:t>– taking medication, following a diet, and/or executing lifestyle changes, </a:t>
            </a:r>
          </a:p>
          <a:p>
            <a:pPr marL="0" indent="0">
              <a:buNone/>
            </a:pPr>
            <a:endParaRPr lang="en-US" altLang="en-US" sz="2400" dirty="0">
              <a:latin typeface="+mj-lt"/>
            </a:endParaRPr>
          </a:p>
          <a:p>
            <a:pPr marL="0" indent="0">
              <a:buNone/>
            </a:pPr>
            <a:r>
              <a:rPr lang="en-US" altLang="en-US" sz="4400" dirty="0">
                <a:latin typeface="+mj-lt"/>
              </a:rPr>
              <a:t>corresponds with agreed recommendations from a health care provider.</a:t>
            </a:r>
          </a:p>
        </p:txBody>
      </p:sp>
      <p:sp>
        <p:nvSpPr>
          <p:cNvPr id="14340" name="TextBox 3">
            <a:extLst>
              <a:ext uri="{FF2B5EF4-FFF2-40B4-BE49-F238E27FC236}">
                <a16:creationId xmlns:a16="http://schemas.microsoft.com/office/drawing/2014/main" id="{371B86D8-5DFC-2346-9129-E6C8E5C783CA}"/>
              </a:ext>
            </a:extLst>
          </p:cNvPr>
          <p:cNvSpPr txBox="1">
            <a:spLocks noChangeArrowheads="1"/>
          </p:cNvSpPr>
          <p:nvPr/>
        </p:nvSpPr>
        <p:spPr bwMode="auto">
          <a:xfrm>
            <a:off x="8093675" y="6367464"/>
            <a:ext cx="36142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anose="020B0502020104020203" pitchFamily="34" charset="77"/>
              </a:defRPr>
            </a:lvl1pPr>
            <a:lvl2pPr marL="742950" indent="-285750">
              <a:defRPr>
                <a:solidFill>
                  <a:schemeClr val="tx1"/>
                </a:solidFill>
                <a:latin typeface="Gill Sans MT" panose="020B0502020104020203" pitchFamily="34" charset="77"/>
              </a:defRPr>
            </a:lvl2pPr>
            <a:lvl3pPr marL="1143000" indent="-228600">
              <a:defRPr>
                <a:solidFill>
                  <a:schemeClr val="tx1"/>
                </a:solidFill>
                <a:latin typeface="Gill Sans MT" panose="020B0502020104020203" pitchFamily="34" charset="77"/>
              </a:defRPr>
            </a:lvl3pPr>
            <a:lvl4pPr marL="1600200" indent="-228600">
              <a:defRPr>
                <a:solidFill>
                  <a:schemeClr val="tx1"/>
                </a:solidFill>
                <a:latin typeface="Gill Sans MT" panose="020B0502020104020203" pitchFamily="34" charset="77"/>
              </a:defRPr>
            </a:lvl4pPr>
            <a:lvl5pPr marL="2057400" indent="-228600">
              <a:defRPr>
                <a:solidFill>
                  <a:schemeClr val="tx1"/>
                </a:solidFill>
                <a:latin typeface="Gill Sans MT" panose="020B0502020104020203" pitchFamily="34" charset="77"/>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77"/>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77"/>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77"/>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77"/>
              </a:defRPr>
            </a:lvl9pPr>
          </a:lstStyle>
          <a:p>
            <a:r>
              <a:rPr lang="en-GB" sz="800" dirty="0" err="1">
                <a:latin typeface="+mn-lt"/>
              </a:rPr>
              <a:t>Sabate</a:t>
            </a:r>
            <a:r>
              <a:rPr lang="en-GB" sz="800" dirty="0">
                <a:latin typeface="+mn-lt"/>
              </a:rPr>
              <a:t>́ E. Adherence to long-term therapies: Evidence for action. </a:t>
            </a:r>
            <a:r>
              <a:rPr lang="en-GB" sz="800" dirty="0" err="1">
                <a:latin typeface="+mn-lt"/>
              </a:rPr>
              <a:t>Sabate</a:t>
            </a:r>
            <a:r>
              <a:rPr lang="en-GB" sz="800" dirty="0">
                <a:latin typeface="+mn-lt"/>
              </a:rPr>
              <a:t>́ E, editor. Geneva, Switzerland: Geneva : World Health Organization; 2003. </a:t>
            </a:r>
          </a:p>
        </p:txBody>
      </p:sp>
      <p:sp>
        <p:nvSpPr>
          <p:cNvPr id="4" name="Title 3">
            <a:extLst>
              <a:ext uri="{FF2B5EF4-FFF2-40B4-BE49-F238E27FC236}">
                <a16:creationId xmlns:a16="http://schemas.microsoft.com/office/drawing/2014/main" id="{E7DFC2F6-1032-77A6-390A-8F895BB53A9D}"/>
              </a:ext>
            </a:extLst>
          </p:cNvPr>
          <p:cNvSpPr>
            <a:spLocks noGrp="1"/>
          </p:cNvSpPr>
          <p:nvPr>
            <p:ph type="title"/>
          </p:nvPr>
        </p:nvSpPr>
        <p:spPr/>
        <p:txBody>
          <a:bodyPr/>
          <a:lstStyle/>
          <a:p>
            <a:r>
              <a:rPr lang="en-GB" dirty="0"/>
              <a:t>Definition of adherence</a:t>
            </a:r>
          </a:p>
        </p:txBody>
      </p:sp>
      <p:sp>
        <p:nvSpPr>
          <p:cNvPr id="5" name="Rectangle 4">
            <a:extLst>
              <a:ext uri="{FF2B5EF4-FFF2-40B4-BE49-F238E27FC236}">
                <a16:creationId xmlns:a16="http://schemas.microsoft.com/office/drawing/2014/main" id="{8223915D-1844-F363-37E7-1A7AC2BC38B6}"/>
              </a:ext>
            </a:extLst>
          </p:cNvPr>
          <p:cNvSpPr/>
          <p:nvPr/>
        </p:nvSpPr>
        <p:spPr>
          <a:xfrm>
            <a:off x="905436" y="1667435"/>
            <a:ext cx="10336306" cy="4052047"/>
          </a:xfrm>
          <a:prstGeom prst="rect">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8244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a:extLst>
              <a:ext uri="{FF2B5EF4-FFF2-40B4-BE49-F238E27FC236}">
                <a16:creationId xmlns:a16="http://schemas.microsoft.com/office/drawing/2014/main" id="{4F3F11AC-C4F0-3249-A85C-13ED7A6F4574}"/>
              </a:ext>
            </a:extLst>
          </p:cNvPr>
          <p:cNvSpPr>
            <a:spLocks noGrp="1" noChangeArrowheads="1"/>
          </p:cNvSpPr>
          <p:nvPr>
            <p:ph idx="1"/>
          </p:nvPr>
        </p:nvSpPr>
        <p:spPr>
          <a:xfrm>
            <a:off x="1416423" y="2043581"/>
            <a:ext cx="9359153" cy="3544048"/>
          </a:xfrm>
        </p:spPr>
        <p:txBody>
          <a:bodyPr>
            <a:normAutofit fontScale="92500" lnSpcReduction="20000"/>
          </a:bodyPr>
          <a:lstStyle/>
          <a:p>
            <a:pPr marL="0" indent="0">
              <a:buNone/>
            </a:pPr>
            <a:r>
              <a:rPr lang="en-US" altLang="en-US" sz="4400" dirty="0">
                <a:latin typeface="+mj-lt"/>
              </a:rPr>
              <a:t>The extent to which a person’s </a:t>
            </a:r>
            <a:r>
              <a:rPr lang="en-US" altLang="en-US" sz="4400" dirty="0" err="1">
                <a:highlight>
                  <a:srgbClr val="FFFF00"/>
                </a:highlight>
                <a:latin typeface="+mj-lt"/>
              </a:rPr>
              <a:t>behaviour</a:t>
            </a:r>
            <a:r>
              <a:rPr lang="en-US" altLang="en-US" sz="4400" dirty="0">
                <a:latin typeface="+mj-lt"/>
              </a:rPr>
              <a:t> </a:t>
            </a:r>
          </a:p>
          <a:p>
            <a:pPr marL="0" indent="0">
              <a:buNone/>
            </a:pPr>
            <a:endParaRPr lang="en-US" altLang="en-US" sz="2400" dirty="0">
              <a:latin typeface="+mj-lt"/>
            </a:endParaRPr>
          </a:p>
          <a:p>
            <a:pPr marL="0" indent="0">
              <a:buNone/>
            </a:pPr>
            <a:r>
              <a:rPr lang="en-US" altLang="en-US" sz="4400" dirty="0">
                <a:latin typeface="+mj-lt"/>
              </a:rPr>
              <a:t>– taking medication, following a diet, and/or executing lifestyle changes, </a:t>
            </a:r>
          </a:p>
          <a:p>
            <a:pPr marL="0" indent="0">
              <a:buNone/>
            </a:pPr>
            <a:endParaRPr lang="en-US" altLang="en-US" sz="2400" dirty="0">
              <a:latin typeface="+mj-lt"/>
            </a:endParaRPr>
          </a:p>
          <a:p>
            <a:pPr marL="0" indent="0">
              <a:buNone/>
            </a:pPr>
            <a:r>
              <a:rPr lang="en-US" altLang="en-US" sz="4400" dirty="0">
                <a:latin typeface="+mj-lt"/>
              </a:rPr>
              <a:t>corresponds with </a:t>
            </a:r>
            <a:r>
              <a:rPr lang="en-US" altLang="en-US" sz="4400" dirty="0">
                <a:highlight>
                  <a:srgbClr val="FFFF00"/>
                </a:highlight>
                <a:latin typeface="+mj-lt"/>
              </a:rPr>
              <a:t>agreed</a:t>
            </a:r>
            <a:r>
              <a:rPr lang="en-US" altLang="en-US" sz="4400" dirty="0">
                <a:latin typeface="+mj-lt"/>
              </a:rPr>
              <a:t> recommendations from a health care provider.</a:t>
            </a:r>
          </a:p>
        </p:txBody>
      </p:sp>
      <p:sp>
        <p:nvSpPr>
          <p:cNvPr id="14340" name="TextBox 3">
            <a:extLst>
              <a:ext uri="{FF2B5EF4-FFF2-40B4-BE49-F238E27FC236}">
                <a16:creationId xmlns:a16="http://schemas.microsoft.com/office/drawing/2014/main" id="{371B86D8-5DFC-2346-9129-E6C8E5C783CA}"/>
              </a:ext>
            </a:extLst>
          </p:cNvPr>
          <p:cNvSpPr txBox="1">
            <a:spLocks noChangeArrowheads="1"/>
          </p:cNvSpPr>
          <p:nvPr/>
        </p:nvSpPr>
        <p:spPr bwMode="auto">
          <a:xfrm>
            <a:off x="8093675" y="6367464"/>
            <a:ext cx="36142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anose="020B0502020104020203" pitchFamily="34" charset="77"/>
              </a:defRPr>
            </a:lvl1pPr>
            <a:lvl2pPr marL="742950" indent="-285750">
              <a:defRPr>
                <a:solidFill>
                  <a:schemeClr val="tx1"/>
                </a:solidFill>
                <a:latin typeface="Gill Sans MT" panose="020B0502020104020203" pitchFamily="34" charset="77"/>
              </a:defRPr>
            </a:lvl2pPr>
            <a:lvl3pPr marL="1143000" indent="-228600">
              <a:defRPr>
                <a:solidFill>
                  <a:schemeClr val="tx1"/>
                </a:solidFill>
                <a:latin typeface="Gill Sans MT" panose="020B0502020104020203" pitchFamily="34" charset="77"/>
              </a:defRPr>
            </a:lvl3pPr>
            <a:lvl4pPr marL="1600200" indent="-228600">
              <a:defRPr>
                <a:solidFill>
                  <a:schemeClr val="tx1"/>
                </a:solidFill>
                <a:latin typeface="Gill Sans MT" panose="020B0502020104020203" pitchFamily="34" charset="77"/>
              </a:defRPr>
            </a:lvl4pPr>
            <a:lvl5pPr marL="2057400" indent="-228600">
              <a:defRPr>
                <a:solidFill>
                  <a:schemeClr val="tx1"/>
                </a:solidFill>
                <a:latin typeface="Gill Sans MT" panose="020B0502020104020203" pitchFamily="34" charset="77"/>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77"/>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77"/>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77"/>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77"/>
              </a:defRPr>
            </a:lvl9pPr>
          </a:lstStyle>
          <a:p>
            <a:r>
              <a:rPr lang="en-GB" sz="800" dirty="0" err="1">
                <a:latin typeface="+mn-lt"/>
              </a:rPr>
              <a:t>Sabate</a:t>
            </a:r>
            <a:r>
              <a:rPr lang="en-GB" sz="800" dirty="0">
                <a:latin typeface="+mn-lt"/>
              </a:rPr>
              <a:t>́ E. Adherence to long-term therapies: Evidence for action. </a:t>
            </a:r>
            <a:r>
              <a:rPr lang="en-GB" sz="800" dirty="0" err="1">
                <a:latin typeface="+mn-lt"/>
              </a:rPr>
              <a:t>Sabate</a:t>
            </a:r>
            <a:r>
              <a:rPr lang="en-GB" sz="800" dirty="0">
                <a:latin typeface="+mn-lt"/>
              </a:rPr>
              <a:t>́ E, editor. Geneva, Switzerland: Geneva : World Health Organization; 2003. </a:t>
            </a:r>
          </a:p>
        </p:txBody>
      </p:sp>
      <p:sp>
        <p:nvSpPr>
          <p:cNvPr id="4" name="Title 3">
            <a:extLst>
              <a:ext uri="{FF2B5EF4-FFF2-40B4-BE49-F238E27FC236}">
                <a16:creationId xmlns:a16="http://schemas.microsoft.com/office/drawing/2014/main" id="{E7DFC2F6-1032-77A6-390A-8F895BB53A9D}"/>
              </a:ext>
            </a:extLst>
          </p:cNvPr>
          <p:cNvSpPr>
            <a:spLocks noGrp="1"/>
          </p:cNvSpPr>
          <p:nvPr>
            <p:ph type="title"/>
          </p:nvPr>
        </p:nvSpPr>
        <p:spPr/>
        <p:txBody>
          <a:bodyPr/>
          <a:lstStyle/>
          <a:p>
            <a:r>
              <a:rPr lang="en-GB" dirty="0"/>
              <a:t>Definition of adherence</a:t>
            </a:r>
          </a:p>
        </p:txBody>
      </p:sp>
      <p:sp>
        <p:nvSpPr>
          <p:cNvPr id="5" name="Rectangle 4">
            <a:extLst>
              <a:ext uri="{FF2B5EF4-FFF2-40B4-BE49-F238E27FC236}">
                <a16:creationId xmlns:a16="http://schemas.microsoft.com/office/drawing/2014/main" id="{8223915D-1844-F363-37E7-1A7AC2BC38B6}"/>
              </a:ext>
            </a:extLst>
          </p:cNvPr>
          <p:cNvSpPr/>
          <p:nvPr/>
        </p:nvSpPr>
        <p:spPr>
          <a:xfrm>
            <a:off x="905436" y="1667435"/>
            <a:ext cx="10336306" cy="4052047"/>
          </a:xfrm>
          <a:prstGeom prst="rect">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34936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B9DF14F-BFAD-B3CD-41BC-FCD6D8EA24B9}"/>
              </a:ext>
            </a:extLst>
          </p:cNvPr>
          <p:cNvSpPr txBox="1"/>
          <p:nvPr/>
        </p:nvSpPr>
        <p:spPr>
          <a:xfrm>
            <a:off x="667265" y="566749"/>
            <a:ext cx="10490886" cy="769441"/>
          </a:xfrm>
          <a:prstGeom prst="rect">
            <a:avLst/>
          </a:prstGeom>
          <a:noFill/>
        </p:spPr>
        <p:txBody>
          <a:bodyPr wrap="square" rtlCol="0">
            <a:spAutoFit/>
          </a:bodyPr>
          <a:lstStyle/>
          <a:p>
            <a:r>
              <a:rPr lang="en-GB" sz="4400" dirty="0">
                <a:latin typeface="+mj-lt"/>
              </a:rPr>
              <a:t>Dispelling myths</a:t>
            </a:r>
          </a:p>
        </p:txBody>
      </p:sp>
      <p:pic>
        <p:nvPicPr>
          <p:cNvPr id="1026" name="Picture 2" descr="NI pharmacies can claim £1,894 for monitored dosage system patients :: C+D">
            <a:extLst>
              <a:ext uri="{FF2B5EF4-FFF2-40B4-BE49-F238E27FC236}">
                <a16:creationId xmlns:a16="http://schemas.microsoft.com/office/drawing/2014/main" id="{6C9F7A92-C93E-F2D8-E3DC-6C1F253122A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67265" y="1570231"/>
            <a:ext cx="6499654" cy="432960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BA6ABAC-9264-5A2F-AD07-EA5FEF0BFF02}"/>
              </a:ext>
            </a:extLst>
          </p:cNvPr>
          <p:cNvSpPr txBox="1"/>
          <p:nvPr/>
        </p:nvSpPr>
        <p:spPr>
          <a:xfrm>
            <a:off x="7908324" y="2248930"/>
            <a:ext cx="3398108" cy="2062103"/>
          </a:xfrm>
          <a:prstGeom prst="rect">
            <a:avLst/>
          </a:prstGeom>
          <a:noFill/>
        </p:spPr>
        <p:txBody>
          <a:bodyPr wrap="square" rtlCol="0">
            <a:spAutoFit/>
          </a:bodyPr>
          <a:lstStyle/>
          <a:p>
            <a:r>
              <a:rPr lang="en-GB" sz="3200" dirty="0">
                <a:latin typeface="+mj-lt"/>
              </a:rPr>
              <a:t>Monitored dosing systems are not the panacea for </a:t>
            </a:r>
          </a:p>
          <a:p>
            <a:r>
              <a:rPr lang="en-GB" sz="3200" dirty="0">
                <a:latin typeface="+mj-lt"/>
              </a:rPr>
              <a:t>non-adherence</a:t>
            </a:r>
          </a:p>
        </p:txBody>
      </p:sp>
    </p:spTree>
    <p:extLst>
      <p:ext uri="{BB962C8B-B14F-4D97-AF65-F5344CB8AC3E}">
        <p14:creationId xmlns:p14="http://schemas.microsoft.com/office/powerpoint/2010/main" val="1248322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FB7DEA-136D-044C-D75A-88687672F58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71728" y="2092188"/>
            <a:ext cx="10848544" cy="2181013"/>
          </a:xfrm>
          <a:prstGeom prst="rect">
            <a:avLst/>
          </a:prstGeom>
        </p:spPr>
      </p:pic>
      <p:sp>
        <p:nvSpPr>
          <p:cNvPr id="4" name="TextBox 3">
            <a:extLst>
              <a:ext uri="{FF2B5EF4-FFF2-40B4-BE49-F238E27FC236}">
                <a16:creationId xmlns:a16="http://schemas.microsoft.com/office/drawing/2014/main" id="{5B9DF14F-BFAD-B3CD-41BC-FCD6D8EA24B9}"/>
              </a:ext>
            </a:extLst>
          </p:cNvPr>
          <p:cNvSpPr txBox="1"/>
          <p:nvPr/>
        </p:nvSpPr>
        <p:spPr>
          <a:xfrm>
            <a:off x="671728" y="5029200"/>
            <a:ext cx="10490886" cy="769441"/>
          </a:xfrm>
          <a:prstGeom prst="rect">
            <a:avLst/>
          </a:prstGeom>
          <a:noFill/>
        </p:spPr>
        <p:txBody>
          <a:bodyPr wrap="square" rtlCol="0">
            <a:spAutoFit/>
          </a:bodyPr>
          <a:lstStyle/>
          <a:p>
            <a:pPr algn="ctr"/>
            <a:r>
              <a:rPr lang="en-GB" sz="4400" dirty="0">
                <a:latin typeface="+mj-lt"/>
              </a:rPr>
              <a:t>A ‘typical’ non-adherent patient?</a:t>
            </a:r>
          </a:p>
        </p:txBody>
      </p:sp>
      <p:sp>
        <p:nvSpPr>
          <p:cNvPr id="5" name="TextBox 4">
            <a:extLst>
              <a:ext uri="{FF2B5EF4-FFF2-40B4-BE49-F238E27FC236}">
                <a16:creationId xmlns:a16="http://schemas.microsoft.com/office/drawing/2014/main" id="{8A3BED08-0CF9-3D7D-E9F0-3A4D88ED98E4}"/>
              </a:ext>
            </a:extLst>
          </p:cNvPr>
          <p:cNvSpPr txBox="1"/>
          <p:nvPr/>
        </p:nvSpPr>
        <p:spPr>
          <a:xfrm>
            <a:off x="667265" y="566749"/>
            <a:ext cx="10490886" cy="769441"/>
          </a:xfrm>
          <a:prstGeom prst="rect">
            <a:avLst/>
          </a:prstGeom>
          <a:noFill/>
        </p:spPr>
        <p:txBody>
          <a:bodyPr wrap="square" rtlCol="0">
            <a:spAutoFit/>
          </a:bodyPr>
          <a:lstStyle/>
          <a:p>
            <a:r>
              <a:rPr lang="en-GB" sz="4400" dirty="0">
                <a:latin typeface="+mj-lt"/>
              </a:rPr>
              <a:t>Dispelling myths</a:t>
            </a:r>
          </a:p>
        </p:txBody>
      </p:sp>
    </p:spTree>
    <p:extLst>
      <p:ext uri="{BB962C8B-B14F-4D97-AF65-F5344CB8AC3E}">
        <p14:creationId xmlns:p14="http://schemas.microsoft.com/office/powerpoint/2010/main" val="2960565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352d330-4374-4a62-af0e-9fbf563349e0" xsi:nil="true"/>
    <lcf76f155ced4ddcb4097134ff3c332f xmlns="eb0bcdd6-e9d8-4dc4-9cc0-27371e63d2b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C3AE06007186440BE15027802DBA5C1" ma:contentTypeVersion="15" ma:contentTypeDescription="Create a new document." ma:contentTypeScope="" ma:versionID="d5104d31fcb4d80de7cc20832c7854c7">
  <xsd:schema xmlns:xsd="http://www.w3.org/2001/XMLSchema" xmlns:xs="http://www.w3.org/2001/XMLSchema" xmlns:p="http://schemas.microsoft.com/office/2006/metadata/properties" xmlns:ns2="eb0bcdd6-e9d8-4dc4-9cc0-27371e63d2b8" xmlns:ns3="f352d330-4374-4a62-af0e-9fbf563349e0" targetNamespace="http://schemas.microsoft.com/office/2006/metadata/properties" ma:root="true" ma:fieldsID="fdf3d5bdf6524a0c50cc7d9aacb31986" ns2:_="" ns3:_="">
    <xsd:import namespace="eb0bcdd6-e9d8-4dc4-9cc0-27371e63d2b8"/>
    <xsd:import namespace="f352d330-4374-4a62-af0e-9fbf563349e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0bcdd6-e9d8-4dc4-9cc0-27371e63d2b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6386c0d-6e4d-41c7-a68d-5a7c90c1e5d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52d330-4374-4a62-af0e-9fbf563349e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e26499a2-4fb7-45e1-bab6-02c31829cb97}" ma:internalName="TaxCatchAll" ma:showField="CatchAllData" ma:web="f352d330-4374-4a62-af0e-9fbf563349e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65D27F-5038-4572-9F3F-B88AB8EB95DD}">
  <ds:schemaRefs>
    <ds:schemaRef ds:uri="http://purl.org/dc/dcmitype/"/>
    <ds:schemaRef ds:uri="http://purl.org/dc/terms/"/>
    <ds:schemaRef ds:uri="http://schemas.microsoft.com/office/2006/metadata/properties"/>
    <ds:schemaRef ds:uri="http://www.w3.org/XML/1998/namespace"/>
    <ds:schemaRef ds:uri="http://schemas.microsoft.com/office/infopath/2007/PartnerControls"/>
    <ds:schemaRef ds:uri="http://schemas.microsoft.com/office/2006/documentManagement/types"/>
    <ds:schemaRef ds:uri="http://schemas.openxmlformats.org/package/2006/metadata/core-properties"/>
    <ds:schemaRef ds:uri="f352d330-4374-4a62-af0e-9fbf563349e0"/>
    <ds:schemaRef ds:uri="eb0bcdd6-e9d8-4dc4-9cc0-27371e63d2b8"/>
    <ds:schemaRef ds:uri="http://purl.org/dc/elements/1.1/"/>
  </ds:schemaRefs>
</ds:datastoreItem>
</file>

<file path=customXml/itemProps2.xml><?xml version="1.0" encoding="utf-8"?>
<ds:datastoreItem xmlns:ds="http://schemas.openxmlformats.org/officeDocument/2006/customXml" ds:itemID="{EC39A611-47EC-4F5F-ADDE-7F89AAF099D7}">
  <ds:schemaRefs>
    <ds:schemaRef ds:uri="http://schemas.microsoft.com/sharepoint/v3/contenttype/forms"/>
  </ds:schemaRefs>
</ds:datastoreItem>
</file>

<file path=customXml/itemProps3.xml><?xml version="1.0" encoding="utf-8"?>
<ds:datastoreItem xmlns:ds="http://schemas.openxmlformats.org/officeDocument/2006/customXml" ds:itemID="{5764106D-6124-47D1-B1AE-53BF40D2A6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b0bcdd6-e9d8-4dc4-9cc0-27371e63d2b8"/>
    <ds:schemaRef ds:uri="f352d330-4374-4a62-af0e-9fbf563349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9868</TotalTime>
  <Words>2578</Words>
  <Application>Microsoft Office PowerPoint</Application>
  <PresentationFormat>Widescreen</PresentationFormat>
  <Paragraphs>316</Paragraphs>
  <Slides>42</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Aptos</vt:lpstr>
      <vt:lpstr>Aptos Display</vt:lpstr>
      <vt:lpstr>Arial</vt:lpstr>
      <vt:lpstr>Calibri</vt:lpstr>
      <vt:lpstr>Calibri Light</vt:lpstr>
      <vt:lpstr>Gill Sans MT</vt:lpstr>
      <vt:lpstr>Poppins</vt:lpstr>
      <vt:lpstr>Times New Roman</vt:lpstr>
      <vt:lpstr>Office Theme</vt:lpstr>
      <vt:lpstr>PowerPoint Presentation</vt:lpstr>
      <vt:lpstr>PowerPoint Presentation</vt:lpstr>
      <vt:lpstr>In this session:</vt:lpstr>
      <vt:lpstr>PowerPoint Presentation</vt:lpstr>
      <vt:lpstr>Definition of adherence</vt:lpstr>
      <vt:lpstr>Definition of adherence</vt:lpstr>
      <vt:lpstr>Definition of adherence</vt:lpstr>
      <vt:lpstr>PowerPoint Presentation</vt:lpstr>
      <vt:lpstr>PowerPoint Presentation</vt:lpstr>
      <vt:lpstr>PowerPoint Presentation</vt:lpstr>
      <vt:lpstr>PowerPoint Presentation</vt:lpstr>
      <vt:lpstr>PowerPoint Presentation</vt:lpstr>
      <vt:lpstr>PowerPoint Presentation</vt:lpstr>
      <vt:lpstr>Definition of adherence</vt:lpstr>
      <vt:lpstr>PowerPoint Presentation</vt:lpstr>
      <vt:lpstr>PowerPoint Presentation</vt:lpstr>
      <vt:lpstr>PowerPoint Presentation</vt:lpstr>
      <vt:lpstr>PowerPoint Presentation</vt:lpstr>
      <vt:lpstr>The COM-B Model (Michie et al, 2011)</vt:lpstr>
      <vt:lpstr>PowerPoint Presentation</vt:lpstr>
      <vt:lpstr>PowerPoint Presentation</vt:lpstr>
      <vt:lpstr>PowerPoint Presentation</vt:lpstr>
      <vt:lpstr>The COM-B Model (Michie et al, 2011)</vt:lpstr>
      <vt:lpstr>Applying the COM-B Model to medication adherence (Jackson, Eliasson &amp; Weinman, 2014)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Diolch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Garwood, Sarah</dc:creator>
  <cp:lastModifiedBy>Thomas Curran (Cardiff and Vale UHB - Awttc)</cp:lastModifiedBy>
  <cp:revision>21</cp:revision>
  <dcterms:created xsi:type="dcterms:W3CDTF">2018-02-08T11:20:51Z</dcterms:created>
  <dcterms:modified xsi:type="dcterms:W3CDTF">2024-08-02T07:58:20Z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0x0101003C3AE06007186440BE15027802DBA5C1</vt:lpwstr>
  </property>
</Properties>
</file>