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1" r:id="rId3"/>
    <p:sldId id="259" r:id="rId4"/>
    <p:sldId id="276" r:id="rId5"/>
    <p:sldId id="269" r:id="rId6"/>
    <p:sldId id="275" r:id="rId7"/>
    <p:sldId id="272" r:id="rId8"/>
    <p:sldId id="262" r:id="rId9"/>
    <p:sldId id="264" r:id="rId10"/>
    <p:sldId id="263" r:id="rId11"/>
    <p:sldId id="274" r:id="rId12"/>
    <p:sldId id="266" r:id="rId13"/>
    <p:sldId id="265" r:id="rId14"/>
    <p:sldId id="273" r:id="rId15"/>
    <p:sldId id="270" r:id="rId16"/>
    <p:sldId id="268" r:id="rId17"/>
    <p:sldId id="25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F8D14B-72DA-0DF9-807D-62E48C388D6E}" v="24" dt="2023-06-28T14:11:41.271"/>
    <p1510:client id="{ABAA8138-52CF-BA25-1F0F-2C958E632300}" v="525" dt="2023-06-28T06:44:24.0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am Mackridge (BCUHB - Pharmacy)" userId="S::adam.mackridge@wales.nhs.uk::13c9dd1f-1511-4a95-a10d-328451d4964d" providerId="AD" clId="Web-{ABAA8138-52CF-BA25-1F0F-2C958E632300}"/>
    <pc:docChg chg="modSld">
      <pc:chgData name="Adam Mackridge (BCUHB - Pharmacy)" userId="S::adam.mackridge@wales.nhs.uk::13c9dd1f-1511-4a95-a10d-328451d4964d" providerId="AD" clId="Web-{ABAA8138-52CF-BA25-1F0F-2C958E632300}" dt="2023-06-28T06:44:24.082" v="536" actId="20577"/>
      <pc:docMkLst>
        <pc:docMk/>
      </pc:docMkLst>
      <pc:sldChg chg="modSp">
        <pc:chgData name="Adam Mackridge (BCUHB - Pharmacy)" userId="S::adam.mackridge@wales.nhs.uk::13c9dd1f-1511-4a95-a10d-328451d4964d" providerId="AD" clId="Web-{ABAA8138-52CF-BA25-1F0F-2C958E632300}" dt="2023-06-28T06:33:11.446" v="33" actId="20577"/>
        <pc:sldMkLst>
          <pc:docMk/>
          <pc:sldMk cId="818705898" sldId="264"/>
        </pc:sldMkLst>
        <pc:spChg chg="mod">
          <ac:chgData name="Adam Mackridge (BCUHB - Pharmacy)" userId="S::adam.mackridge@wales.nhs.uk::13c9dd1f-1511-4a95-a10d-328451d4964d" providerId="AD" clId="Web-{ABAA8138-52CF-BA25-1F0F-2C958E632300}" dt="2023-06-28T06:33:11.446" v="33" actId="20577"/>
          <ac:spMkLst>
            <pc:docMk/>
            <pc:sldMk cId="818705898" sldId="264"/>
            <ac:spMk id="2" creationId="{00000000-0000-0000-0000-000000000000}"/>
          </ac:spMkLst>
        </pc:spChg>
        <pc:spChg chg="mod">
          <ac:chgData name="Adam Mackridge (BCUHB - Pharmacy)" userId="S::adam.mackridge@wales.nhs.uk::13c9dd1f-1511-4a95-a10d-328451d4964d" providerId="AD" clId="Web-{ABAA8138-52CF-BA25-1F0F-2C958E632300}" dt="2023-06-28T06:32:55.540" v="28" actId="20577"/>
          <ac:spMkLst>
            <pc:docMk/>
            <pc:sldMk cId="818705898" sldId="264"/>
            <ac:spMk id="3" creationId="{00000000-0000-0000-0000-000000000000}"/>
          </ac:spMkLst>
        </pc:spChg>
      </pc:sldChg>
      <pc:sldChg chg="modSp">
        <pc:chgData name="Adam Mackridge (BCUHB - Pharmacy)" userId="S::adam.mackridge@wales.nhs.uk::13c9dd1f-1511-4a95-a10d-328451d4964d" providerId="AD" clId="Web-{ABAA8138-52CF-BA25-1F0F-2C958E632300}" dt="2023-06-28T06:44:24.082" v="536" actId="20577"/>
        <pc:sldMkLst>
          <pc:docMk/>
          <pc:sldMk cId="2064169593" sldId="268"/>
        </pc:sldMkLst>
        <pc:spChg chg="mod">
          <ac:chgData name="Adam Mackridge (BCUHB - Pharmacy)" userId="S::adam.mackridge@wales.nhs.uk::13c9dd1f-1511-4a95-a10d-328451d4964d" providerId="AD" clId="Web-{ABAA8138-52CF-BA25-1F0F-2C958E632300}" dt="2023-06-28T06:44:24.082" v="536" actId="20577"/>
          <ac:spMkLst>
            <pc:docMk/>
            <pc:sldMk cId="2064169593" sldId="268"/>
            <ac:spMk id="5" creationId="{00000000-0000-0000-0000-000000000000}"/>
          </ac:spMkLst>
        </pc:spChg>
      </pc:sldChg>
      <pc:sldChg chg="delSp">
        <pc:chgData name="Adam Mackridge (BCUHB - Pharmacy)" userId="S::adam.mackridge@wales.nhs.uk::13c9dd1f-1511-4a95-a10d-328451d4964d" providerId="AD" clId="Web-{ABAA8138-52CF-BA25-1F0F-2C958E632300}" dt="2023-06-28T06:32:15.679" v="0"/>
        <pc:sldMkLst>
          <pc:docMk/>
          <pc:sldMk cId="2466850573" sldId="272"/>
        </pc:sldMkLst>
        <pc:spChg chg="del">
          <ac:chgData name="Adam Mackridge (BCUHB - Pharmacy)" userId="S::adam.mackridge@wales.nhs.uk::13c9dd1f-1511-4a95-a10d-328451d4964d" providerId="AD" clId="Web-{ABAA8138-52CF-BA25-1F0F-2C958E632300}" dt="2023-06-28T06:32:15.679" v="0"/>
          <ac:spMkLst>
            <pc:docMk/>
            <pc:sldMk cId="2466850573" sldId="272"/>
            <ac:spMk id="2" creationId="{00000000-0000-0000-0000-000000000000}"/>
          </ac:spMkLst>
        </pc:spChg>
      </pc:sldChg>
      <pc:sldChg chg="delSp">
        <pc:chgData name="Adam Mackridge (BCUHB - Pharmacy)" userId="S::adam.mackridge@wales.nhs.uk::13c9dd1f-1511-4a95-a10d-328451d4964d" providerId="AD" clId="Web-{ABAA8138-52CF-BA25-1F0F-2C958E632300}" dt="2023-06-28T06:44:04.956" v="528"/>
        <pc:sldMkLst>
          <pc:docMk/>
          <pc:sldMk cId="3990130369" sldId="273"/>
        </pc:sldMkLst>
        <pc:spChg chg="del">
          <ac:chgData name="Adam Mackridge (BCUHB - Pharmacy)" userId="S::adam.mackridge@wales.nhs.uk::13c9dd1f-1511-4a95-a10d-328451d4964d" providerId="AD" clId="Web-{ABAA8138-52CF-BA25-1F0F-2C958E632300}" dt="2023-06-28T06:44:04.956" v="528"/>
          <ac:spMkLst>
            <pc:docMk/>
            <pc:sldMk cId="3990130369" sldId="273"/>
            <ac:spMk id="2" creationId="{00000000-0000-0000-0000-000000000000}"/>
          </ac:spMkLst>
        </pc:spChg>
      </pc:sldChg>
      <pc:sldChg chg="modSp">
        <pc:chgData name="Adam Mackridge (BCUHB - Pharmacy)" userId="S::adam.mackridge@wales.nhs.uk::13c9dd1f-1511-4a95-a10d-328451d4964d" providerId="AD" clId="Web-{ABAA8138-52CF-BA25-1F0F-2C958E632300}" dt="2023-06-28T06:43:52.659" v="527" actId="20577"/>
        <pc:sldMkLst>
          <pc:docMk/>
          <pc:sldMk cId="122364272" sldId="274"/>
        </pc:sldMkLst>
        <pc:spChg chg="mod">
          <ac:chgData name="Adam Mackridge (BCUHB - Pharmacy)" userId="S::adam.mackridge@wales.nhs.uk::13c9dd1f-1511-4a95-a10d-328451d4964d" providerId="AD" clId="Web-{ABAA8138-52CF-BA25-1F0F-2C958E632300}" dt="2023-06-28T06:43:52.659" v="527" actId="20577"/>
          <ac:spMkLst>
            <pc:docMk/>
            <pc:sldMk cId="122364272" sldId="274"/>
            <ac:spMk id="3" creationId="{00000000-0000-0000-0000-000000000000}"/>
          </ac:spMkLst>
        </pc:spChg>
      </pc:sldChg>
    </pc:docChg>
  </pc:docChgLst>
  <pc:docChgLst>
    <pc:chgData name="Adam Mackridge (BCUHB - Pharmacy)" userId="S::adam.mackridge@wales.nhs.uk::13c9dd1f-1511-4a95-a10d-328451d4964d" providerId="AD" clId="Web-{58F8D14B-72DA-0DF9-807D-62E48C388D6E}"/>
    <pc:docChg chg="modSld">
      <pc:chgData name="Adam Mackridge (BCUHB - Pharmacy)" userId="S::adam.mackridge@wales.nhs.uk::13c9dd1f-1511-4a95-a10d-328451d4964d" providerId="AD" clId="Web-{58F8D14B-72DA-0DF9-807D-62E48C388D6E}" dt="2023-06-28T14:11:38.896" v="24" actId="20577"/>
      <pc:docMkLst>
        <pc:docMk/>
      </pc:docMkLst>
      <pc:sldChg chg="modSp">
        <pc:chgData name="Adam Mackridge (BCUHB - Pharmacy)" userId="S::adam.mackridge@wales.nhs.uk::13c9dd1f-1511-4a95-a10d-328451d4964d" providerId="AD" clId="Web-{58F8D14B-72DA-0DF9-807D-62E48C388D6E}" dt="2023-06-28T14:11:28.005" v="17" actId="20577"/>
        <pc:sldMkLst>
          <pc:docMk/>
          <pc:sldMk cId="501353309" sldId="258"/>
        </pc:sldMkLst>
        <pc:spChg chg="mod">
          <ac:chgData name="Adam Mackridge (BCUHB - Pharmacy)" userId="S::adam.mackridge@wales.nhs.uk::13c9dd1f-1511-4a95-a10d-328451d4964d" providerId="AD" clId="Web-{58F8D14B-72DA-0DF9-807D-62E48C388D6E}" dt="2023-06-28T14:11:28.005" v="17" actId="20577"/>
          <ac:spMkLst>
            <pc:docMk/>
            <pc:sldMk cId="501353309" sldId="258"/>
            <ac:spMk id="5" creationId="{00000000-0000-0000-0000-000000000000}"/>
          </ac:spMkLst>
        </pc:spChg>
      </pc:sldChg>
      <pc:sldChg chg="modSp">
        <pc:chgData name="Adam Mackridge (BCUHB - Pharmacy)" userId="S::adam.mackridge@wales.nhs.uk::13c9dd1f-1511-4a95-a10d-328451d4964d" providerId="AD" clId="Web-{58F8D14B-72DA-0DF9-807D-62E48C388D6E}" dt="2023-06-28T14:11:38.896" v="24" actId="20577"/>
        <pc:sldMkLst>
          <pc:docMk/>
          <pc:sldMk cId="122364272" sldId="274"/>
        </pc:sldMkLst>
        <pc:spChg chg="mod">
          <ac:chgData name="Adam Mackridge (BCUHB - Pharmacy)" userId="S::adam.mackridge@wales.nhs.uk::13c9dd1f-1511-4a95-a10d-328451d4964d" providerId="AD" clId="Web-{58F8D14B-72DA-0DF9-807D-62E48C388D6E}" dt="2023-06-28T14:11:38.896" v="24" actId="20577"/>
          <ac:spMkLst>
            <pc:docMk/>
            <pc:sldMk cId="122364272" sldId="274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181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765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452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bl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39D067-92B1-FE47-BA68-A70E36D975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Click to add title"/>
          <p:cNvSpPr txBox="1">
            <a:spLocks noGrp="1"/>
          </p:cNvSpPr>
          <p:nvPr>
            <p:ph type="title" hasCustomPrompt="1"/>
          </p:nvPr>
        </p:nvSpPr>
        <p:spPr>
          <a:xfrm>
            <a:off x="754708" y="381000"/>
            <a:ext cx="5039806" cy="91108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Welsh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2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54708" y="1451873"/>
            <a:ext cx="5039806" cy="9110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600" b="1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600" b="1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</a:t>
            </a:r>
            <a:r>
              <a:rPr dirty="0"/>
              <a:t>subtitle</a:t>
            </a:r>
            <a:r>
              <a:rPr lang="en-GB" dirty="0"/>
              <a:t> here</a:t>
            </a:r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272212" y="381000"/>
            <a:ext cx="5492751" cy="911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/>
            </a:lvl1pPr>
          </a:lstStyle>
          <a:p>
            <a:r>
              <a:rPr lang="en-GB" dirty="0"/>
              <a:t>English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3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72212" y="1451872"/>
            <a:ext cx="5492751" cy="9110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/>
            </a:lvl1pPr>
          </a:lstStyle>
          <a:p>
            <a:r>
              <a:rPr lang="en-GB" dirty="0"/>
              <a:t>English </a:t>
            </a:r>
            <a:r>
              <a:rPr dirty="0"/>
              <a:t>subtitle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" name="Body Level One…">
            <a:extLst>
              <a:ext uri="{FF2B5EF4-FFF2-40B4-BE49-F238E27FC236}">
                <a16:creationId xmlns:a16="http://schemas.microsoft.com/office/drawing/2014/main" id="{999A82D1-4426-5B43-8447-1D1947A3B925}"/>
              </a:ext>
            </a:extLst>
          </p:cNvPr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754708" y="2431587"/>
            <a:ext cx="5039806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SzTx/>
              <a:buFontTx/>
              <a:buNone/>
              <a:defRPr sz="1200" b="0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200" b="0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200" b="0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body copy here</a:t>
            </a:r>
            <a:endParaRPr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B401A569-9535-254B-B2EC-2DED830B4F9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72211" y="2431585"/>
            <a:ext cx="5492751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rgbClr val="1B2E4A"/>
                </a:solidFill>
              </a:defRPr>
            </a:lvl1pPr>
          </a:lstStyle>
          <a:p>
            <a:r>
              <a:rPr lang="en-GB" dirty="0"/>
              <a:t>English body copy here</a:t>
            </a:r>
          </a:p>
        </p:txBody>
      </p:sp>
    </p:spTree>
    <p:extLst>
      <p:ext uri="{BB962C8B-B14F-4D97-AF65-F5344CB8AC3E}">
        <p14:creationId xmlns:p14="http://schemas.microsoft.com/office/powerpoint/2010/main" val="418249112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P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walking&#10;&#10;Description automatically generated with medium confidence">
            <a:extLst>
              <a:ext uri="{FF2B5EF4-FFF2-40B4-BE49-F238E27FC236}">
                <a16:creationId xmlns:a16="http://schemas.microsoft.com/office/drawing/2014/main" id="{BB4BFDDF-02A1-9F45-91AF-40EAA86A19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Click to add title"/>
          <p:cNvSpPr txBox="1">
            <a:spLocks noGrp="1"/>
          </p:cNvSpPr>
          <p:nvPr>
            <p:ph type="title" hasCustomPrompt="1"/>
          </p:nvPr>
        </p:nvSpPr>
        <p:spPr>
          <a:xfrm>
            <a:off x="754708" y="381000"/>
            <a:ext cx="5039806" cy="91108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Welsh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2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54708" y="1451873"/>
            <a:ext cx="5039806" cy="9110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600" b="1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600" b="1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</a:t>
            </a:r>
            <a:r>
              <a:rPr dirty="0"/>
              <a:t>subtitle</a:t>
            </a:r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272212" y="381000"/>
            <a:ext cx="5492751" cy="911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/>
            </a:lvl1pPr>
          </a:lstStyle>
          <a:p>
            <a:r>
              <a:rPr lang="en-GB" dirty="0"/>
              <a:t>English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3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72212" y="1451872"/>
            <a:ext cx="5492751" cy="9110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/>
            </a:lvl1pPr>
          </a:lstStyle>
          <a:p>
            <a:r>
              <a:rPr lang="en-GB" dirty="0"/>
              <a:t>English </a:t>
            </a:r>
            <a:r>
              <a:rPr dirty="0"/>
              <a:t>subtitle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5AA27218-3C21-9E44-9A5C-473E85E9721A}"/>
              </a:ext>
            </a:extLst>
          </p:cNvPr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754708" y="2431587"/>
            <a:ext cx="5039806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SzTx/>
              <a:buFontTx/>
              <a:buNone/>
              <a:defRPr sz="1200" b="0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200" b="0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200" b="0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body copy here</a:t>
            </a:r>
            <a:endParaRPr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692FB152-D401-C44F-9539-2BB84079183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72211" y="2431585"/>
            <a:ext cx="5492751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rgbClr val="1B2E4A"/>
                </a:solidFill>
              </a:defRPr>
            </a:lvl1pPr>
          </a:lstStyle>
          <a:p>
            <a:r>
              <a:rPr lang="en-GB" dirty="0"/>
              <a:t>English 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66640953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nt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0520E6D-1A8E-774C-BEE5-C6828FBCD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Click to add title"/>
          <p:cNvSpPr txBox="1">
            <a:spLocks noGrp="1"/>
          </p:cNvSpPr>
          <p:nvPr>
            <p:ph type="title" hasCustomPrompt="1"/>
          </p:nvPr>
        </p:nvSpPr>
        <p:spPr>
          <a:xfrm>
            <a:off x="754708" y="381000"/>
            <a:ext cx="5039806" cy="91108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Welsh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2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54708" y="1451873"/>
            <a:ext cx="5039806" cy="9110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600" b="1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600" b="1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</a:t>
            </a:r>
            <a:r>
              <a:rPr dirty="0"/>
              <a:t>subtitle</a:t>
            </a:r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272212" y="381000"/>
            <a:ext cx="5492751" cy="911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/>
            </a:lvl1pPr>
          </a:lstStyle>
          <a:p>
            <a:r>
              <a:rPr lang="en-GB" dirty="0"/>
              <a:t>English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3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72212" y="1451872"/>
            <a:ext cx="5492751" cy="9110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/>
            </a:lvl1pPr>
          </a:lstStyle>
          <a:p>
            <a:r>
              <a:rPr lang="en-GB" dirty="0"/>
              <a:t>English </a:t>
            </a:r>
            <a:r>
              <a:rPr dirty="0"/>
              <a:t>subtitle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Body Level One…">
            <a:extLst>
              <a:ext uri="{FF2B5EF4-FFF2-40B4-BE49-F238E27FC236}">
                <a16:creationId xmlns:a16="http://schemas.microsoft.com/office/drawing/2014/main" id="{BD1C5A1B-449F-154E-A452-F31774CF48EC}"/>
              </a:ext>
            </a:extLst>
          </p:cNvPr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754708" y="2431587"/>
            <a:ext cx="5039806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SzTx/>
              <a:buFontTx/>
              <a:buNone/>
              <a:defRPr sz="1200" b="0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200" b="0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200" b="0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body copy here</a:t>
            </a:r>
            <a:endParaRPr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A67238A6-B600-3742-95BD-706FB75629F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72211" y="2431585"/>
            <a:ext cx="5492751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rgbClr val="1B2E4A"/>
                </a:solidFill>
              </a:defRPr>
            </a:lvl1pPr>
          </a:lstStyle>
          <a:p>
            <a:r>
              <a:rPr lang="en-GB" dirty="0"/>
              <a:t>English body copy here</a:t>
            </a:r>
          </a:p>
        </p:txBody>
      </p:sp>
    </p:spTree>
    <p:extLst>
      <p:ext uri="{BB962C8B-B14F-4D97-AF65-F5344CB8AC3E}">
        <p14:creationId xmlns:p14="http://schemas.microsoft.com/office/powerpoint/2010/main" val="176962528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spital staff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standing in a line&#10;&#10;Description automatically generated with medium confidence">
            <a:extLst>
              <a:ext uri="{FF2B5EF4-FFF2-40B4-BE49-F238E27FC236}">
                <a16:creationId xmlns:a16="http://schemas.microsoft.com/office/drawing/2014/main" id="{89681E68-DE3C-0A46-9F77-17F349852E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Click to add title"/>
          <p:cNvSpPr txBox="1">
            <a:spLocks noGrp="1"/>
          </p:cNvSpPr>
          <p:nvPr>
            <p:ph type="title" hasCustomPrompt="1"/>
          </p:nvPr>
        </p:nvSpPr>
        <p:spPr>
          <a:xfrm>
            <a:off x="754708" y="381000"/>
            <a:ext cx="5039806" cy="91108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Welsh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2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54708" y="1451873"/>
            <a:ext cx="5039806" cy="9110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600" b="1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600" b="1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</a:t>
            </a:r>
            <a:r>
              <a:rPr dirty="0"/>
              <a:t>subtitle</a:t>
            </a:r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272212" y="381000"/>
            <a:ext cx="5492751" cy="911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/>
            </a:lvl1pPr>
          </a:lstStyle>
          <a:p>
            <a:r>
              <a:rPr lang="en-GB" dirty="0"/>
              <a:t>English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3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72212" y="1451872"/>
            <a:ext cx="5492751" cy="9110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/>
            </a:lvl1pPr>
          </a:lstStyle>
          <a:p>
            <a:r>
              <a:rPr lang="en-GB" dirty="0"/>
              <a:t>English </a:t>
            </a:r>
            <a:r>
              <a:rPr dirty="0"/>
              <a:t>subtitle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06BDD3FD-517F-CE44-B650-7E1021F270A6}"/>
              </a:ext>
            </a:extLst>
          </p:cNvPr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754708" y="2431587"/>
            <a:ext cx="5039806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SzTx/>
              <a:buFontTx/>
              <a:buNone/>
              <a:defRPr sz="1200" b="0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200" b="0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200" b="0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body copy here</a:t>
            </a:r>
            <a:endParaRPr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71E9565-6789-3F4C-9ED7-240B41F2B6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72211" y="2431585"/>
            <a:ext cx="5492751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rgbClr val="1B2E4A"/>
                </a:solidFill>
              </a:defRPr>
            </a:lvl1pPr>
          </a:lstStyle>
          <a:p>
            <a:r>
              <a:rPr lang="en-GB" dirty="0"/>
              <a:t>English body copy here</a:t>
            </a:r>
          </a:p>
        </p:txBody>
      </p:sp>
    </p:spTree>
    <p:extLst>
      <p:ext uri="{BB962C8B-B14F-4D97-AF65-F5344CB8AC3E}">
        <p14:creationId xmlns:p14="http://schemas.microsoft.com/office/powerpoint/2010/main" val="94140061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mbulanc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706F5C29-F5E2-0249-BD5E-B672A7CDBC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Click to add title"/>
          <p:cNvSpPr txBox="1">
            <a:spLocks noGrp="1"/>
          </p:cNvSpPr>
          <p:nvPr>
            <p:ph type="title" hasCustomPrompt="1"/>
          </p:nvPr>
        </p:nvSpPr>
        <p:spPr>
          <a:xfrm>
            <a:off x="754708" y="381000"/>
            <a:ext cx="5039806" cy="91108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Welsh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2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54708" y="1451873"/>
            <a:ext cx="5039806" cy="9110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600" b="1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600" b="1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</a:t>
            </a:r>
            <a:r>
              <a:rPr dirty="0"/>
              <a:t>subtitle</a:t>
            </a:r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272212" y="381000"/>
            <a:ext cx="5492751" cy="911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/>
            </a:lvl1pPr>
          </a:lstStyle>
          <a:p>
            <a:r>
              <a:rPr lang="en-GB" dirty="0"/>
              <a:t>English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3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72212" y="1451872"/>
            <a:ext cx="5492751" cy="9110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/>
            </a:lvl1pPr>
          </a:lstStyle>
          <a:p>
            <a:r>
              <a:rPr lang="en-GB" dirty="0"/>
              <a:t>English </a:t>
            </a:r>
            <a:r>
              <a:rPr dirty="0"/>
              <a:t>subtitle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BCD7FD81-1DAE-304F-8DE1-A65DE6B34962}"/>
              </a:ext>
            </a:extLst>
          </p:cNvPr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754708" y="2431587"/>
            <a:ext cx="5039806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SzTx/>
              <a:buFontTx/>
              <a:buNone/>
              <a:defRPr sz="1200" b="0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200" b="0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200" b="0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body copy here</a:t>
            </a:r>
            <a:endParaRPr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2E640A4-6DF7-8140-9868-C238D8950C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72211" y="2431585"/>
            <a:ext cx="5492751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rgbClr val="1B2E4A"/>
                </a:solidFill>
              </a:defRPr>
            </a:lvl1pPr>
          </a:lstStyle>
          <a:p>
            <a:r>
              <a:rPr lang="en-GB" dirty="0"/>
              <a:t>English 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32880155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_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van&#10;&#10;Description automatically generated with medium confidence">
            <a:extLst>
              <a:ext uri="{FF2B5EF4-FFF2-40B4-BE49-F238E27FC236}">
                <a16:creationId xmlns:a16="http://schemas.microsoft.com/office/drawing/2014/main" id="{CD91CBB3-D467-D544-9A2A-EE1937D7E3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Click to add title"/>
          <p:cNvSpPr txBox="1">
            <a:spLocks noGrp="1"/>
          </p:cNvSpPr>
          <p:nvPr>
            <p:ph type="title" hasCustomPrompt="1"/>
          </p:nvPr>
        </p:nvSpPr>
        <p:spPr>
          <a:xfrm>
            <a:off x="754708" y="381000"/>
            <a:ext cx="5039806" cy="91108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Welsh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2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54708" y="1451873"/>
            <a:ext cx="5039806" cy="9110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600" b="1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600" b="1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</a:t>
            </a:r>
            <a:r>
              <a:rPr dirty="0"/>
              <a:t>subtitle</a:t>
            </a:r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272212" y="381000"/>
            <a:ext cx="5492751" cy="911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/>
            </a:lvl1pPr>
          </a:lstStyle>
          <a:p>
            <a:r>
              <a:rPr lang="en-GB" dirty="0"/>
              <a:t>English </a:t>
            </a:r>
            <a:r>
              <a:rPr dirty="0"/>
              <a:t>title</a:t>
            </a:r>
            <a:r>
              <a:rPr lang="en-GB" dirty="0"/>
              <a:t> here</a:t>
            </a:r>
            <a:endParaRPr dirty="0"/>
          </a:p>
        </p:txBody>
      </p:sp>
      <p:sp>
        <p:nvSpPr>
          <p:cNvPr id="3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72212" y="1451872"/>
            <a:ext cx="5492751" cy="9110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 b="1"/>
            </a:lvl1pPr>
          </a:lstStyle>
          <a:p>
            <a:r>
              <a:rPr lang="en-GB" dirty="0"/>
              <a:t>English </a:t>
            </a:r>
            <a:r>
              <a:rPr dirty="0"/>
              <a:t>subtitle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Body Level One…">
            <a:extLst>
              <a:ext uri="{FF2B5EF4-FFF2-40B4-BE49-F238E27FC236}">
                <a16:creationId xmlns:a16="http://schemas.microsoft.com/office/drawing/2014/main" id="{5FFEEAE7-4E21-1744-94BD-F41A8DA505F1}"/>
              </a:ext>
            </a:extLst>
          </p:cNvPr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754708" y="2431587"/>
            <a:ext cx="5039806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SzTx/>
              <a:buFontTx/>
              <a:buNone/>
              <a:defRPr sz="1200" b="0">
                <a:solidFill>
                  <a:schemeClr val="accent1"/>
                </a:solidFill>
              </a:defRPr>
            </a:lvl1pPr>
            <a:lvl2pPr marL="0" indent="457200">
              <a:buSzTx/>
              <a:buFontTx/>
              <a:buNone/>
              <a:defRPr sz="1600" b="1">
                <a:solidFill>
                  <a:schemeClr val="accent1"/>
                </a:solidFill>
              </a:defRPr>
            </a:lvl2pPr>
            <a:lvl3pPr marL="0" indent="914400">
              <a:buSzTx/>
              <a:buFontTx/>
              <a:buNone/>
              <a:defRPr sz="1200" b="0">
                <a:solidFill>
                  <a:schemeClr val="accent1"/>
                </a:solidFill>
              </a:defRPr>
            </a:lvl3pPr>
            <a:lvl4pPr marL="0" indent="1371600">
              <a:buSzTx/>
              <a:buFontTx/>
              <a:buNone/>
              <a:defRPr sz="1200" b="0">
                <a:solidFill>
                  <a:schemeClr val="accent1"/>
                </a:solidFill>
              </a:defRPr>
            </a:lvl4pPr>
            <a:lvl5pPr marL="0" indent="1828800">
              <a:buSzTx/>
              <a:buFontTx/>
              <a:buNone/>
              <a:defRPr sz="1600" b="1">
                <a:solidFill>
                  <a:schemeClr val="accent1"/>
                </a:solidFill>
              </a:defRPr>
            </a:lvl5pPr>
          </a:lstStyle>
          <a:p>
            <a:r>
              <a:rPr lang="en-GB" dirty="0"/>
              <a:t>Welsh body copy here</a:t>
            </a:r>
            <a:endParaRPr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354B6673-0208-574A-AC8E-D25A250D745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72211" y="2431585"/>
            <a:ext cx="5492751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rgbClr val="1B2E4A"/>
                </a:solidFill>
              </a:defRPr>
            </a:lvl1pPr>
          </a:lstStyle>
          <a:p>
            <a:r>
              <a:rPr lang="en-GB" dirty="0"/>
              <a:t>English 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9851757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147782" y="5864513"/>
            <a:ext cx="3084945" cy="606135"/>
          </a:xfrm>
          <a:prstGeom prst="rect">
            <a:avLst/>
          </a:prstGeom>
          <a:solidFill>
            <a:srgbClr val="3C4C7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1242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417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718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79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463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994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0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01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645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666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30917-849C-4A55-BC0F-A8807221877D}" type="datetimeFigureOut">
              <a:rPr lang="en-GB" smtClean="0"/>
              <a:t>03/07/2023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24243-5398-48B5-AB72-8C2BA9489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82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5227638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227638" cy="4129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  <a:endParaRPr lang="en-GB" dirty="0"/>
          </a:p>
          <a:p>
            <a:pPr lvl="4"/>
            <a:r>
              <a:rPr lang="en-GB" dirty="0"/>
              <a:t>Body Level Five</a:t>
            </a:r>
          </a:p>
        </p:txBody>
      </p:sp>
      <p:sp>
        <p:nvSpPr>
          <p:cNvPr id="4" name="Rectangle 4"/>
          <p:cNvSpPr/>
          <p:nvPr/>
        </p:nvSpPr>
        <p:spPr>
          <a:xfrm>
            <a:off x="0" y="6470374"/>
            <a:ext cx="12192000" cy="387627"/>
          </a:xfrm>
          <a:prstGeom prst="rect">
            <a:avLst/>
          </a:prstGeom>
          <a:solidFill>
            <a:srgbClr val="D4B77E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156700" y="6489699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0983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1pPr>
      <a:lvl2pPr marL="6858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2pPr>
      <a:lvl3pPr marL="11430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6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3pPr>
      <a:lvl4pPr marL="1628775" marR="0" indent="-25717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4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4pPr>
      <a:lvl5pPr marL="2122714" marR="0" indent="-293914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2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5pPr>
      <a:lvl6pPr marL="2514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6pPr>
      <a:lvl7pPr marL="29718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7pPr>
      <a:lvl8pPr marL="34290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8pPr>
      <a:lvl9pPr marL="38862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1B2E4A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1580" y="1674322"/>
            <a:ext cx="9768840" cy="1531534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Response to the Group A Strep demand surge in Wales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1580" y="4282297"/>
            <a:ext cx="5935980" cy="1655762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Dr Adam Mackridge</a:t>
            </a:r>
          </a:p>
          <a:p>
            <a:pPr algn="l"/>
            <a:r>
              <a:rPr lang="en-GB" sz="2000" dirty="0"/>
              <a:t>Strategic Lead for Community Pharmacy</a:t>
            </a:r>
          </a:p>
          <a:p>
            <a:pPr algn="l"/>
            <a:r>
              <a:rPr lang="en-GB" sz="2000" dirty="0"/>
              <a:t>Betsi Cadwaladr University Health Board</a:t>
            </a:r>
          </a:p>
        </p:txBody>
      </p:sp>
    </p:spTree>
    <p:extLst>
      <p:ext uri="{BB962C8B-B14F-4D97-AF65-F5344CB8AC3E}">
        <p14:creationId xmlns:p14="http://schemas.microsoft.com/office/powerpoint/2010/main" val="1452036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pathways - Prescribers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GB" b="1" dirty="0"/>
              <a:t>Clinical prescribing guidance </a:t>
            </a:r>
            <a:r>
              <a:rPr lang="en-GB" dirty="0"/>
              <a:t>for upper respiratory tract infection</a:t>
            </a:r>
            <a:endParaRPr lang="en-GB" dirty="0">
              <a:cs typeface="Calibri"/>
            </a:endParaRPr>
          </a:p>
          <a:p>
            <a:pPr lvl="1"/>
            <a:r>
              <a:rPr lang="en-GB" dirty="0"/>
              <a:t>Issued by Public Health Wales as a supplement to current iGAS and Scarlet Fever guidance </a:t>
            </a:r>
            <a:endParaRPr lang="en-GB" dirty="0">
              <a:cs typeface="Calibri"/>
            </a:endParaRPr>
          </a:p>
          <a:p>
            <a:pPr lvl="1"/>
            <a:r>
              <a:rPr lang="en-GB" dirty="0">
                <a:ea typeface="+mn-lt"/>
                <a:cs typeface="+mn-lt"/>
              </a:rPr>
              <a:t>No change in pathogenicity:</a:t>
            </a:r>
            <a:endParaRPr lang="en-GB" dirty="0">
              <a:cs typeface="Calibri"/>
            </a:endParaRPr>
          </a:p>
          <a:p>
            <a:pPr lvl="2"/>
            <a:r>
              <a:rPr lang="en-GB" dirty="0"/>
              <a:t>Typical strains involved </a:t>
            </a:r>
            <a:endParaRPr lang="en-GB" dirty="0">
              <a:cs typeface="Calibri"/>
            </a:endParaRPr>
          </a:p>
          <a:p>
            <a:pPr lvl="2"/>
            <a:r>
              <a:rPr lang="en-GB" dirty="0"/>
              <a:t>The proportion of iGAS to scarlet fever not atypical</a:t>
            </a:r>
            <a:endParaRPr lang="en-GB" dirty="0">
              <a:cs typeface="Calibri"/>
            </a:endParaRPr>
          </a:p>
          <a:p>
            <a:pPr lvl="2"/>
            <a:r>
              <a:rPr lang="en-GB" dirty="0"/>
              <a:t>The severity of disease no worse than usual</a:t>
            </a:r>
            <a:endParaRPr lang="en-GB" dirty="0">
              <a:cs typeface="Calibri"/>
            </a:endParaRPr>
          </a:p>
          <a:p>
            <a:pPr lvl="1"/>
            <a:r>
              <a:rPr lang="en-GB" dirty="0"/>
              <a:t>Threshold for treatment (</a:t>
            </a:r>
            <a:r>
              <a:rPr lang="en-GB" dirty="0" err="1"/>
              <a:t>FeverPAIN</a:t>
            </a:r>
            <a:r>
              <a:rPr lang="en-GB" dirty="0"/>
              <a:t> or CENTOR) and treatment options unchanged</a:t>
            </a:r>
            <a:endParaRPr lang="en-GB" dirty="0">
              <a:cs typeface="Calibri"/>
            </a:endParaRPr>
          </a:p>
          <a:p>
            <a:pPr lvl="1"/>
            <a:r>
              <a:rPr lang="en-GB" dirty="0"/>
              <a:t>Aimed to provide appropriate alternative treatment options when stock depleted </a:t>
            </a:r>
            <a:endParaRPr lang="en-GB" dirty="0">
              <a:cs typeface="Calibri"/>
            </a:endParaRPr>
          </a:p>
          <a:p>
            <a:pPr lvl="1"/>
            <a:r>
              <a:rPr lang="en-GB" dirty="0"/>
              <a:t>Based on microbiology sensitivity and evidence of efficacy</a:t>
            </a:r>
            <a:endParaRPr lang="en-GB" dirty="0">
              <a:cs typeface="Calibri"/>
            </a:endParaRPr>
          </a:p>
          <a:p>
            <a:pPr lvl="1"/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Co-amoxiclav excluded due to its implication in driving gram-negative resistance and risk of healthcare associated infections</a:t>
            </a:r>
            <a:endParaRPr lang="en-GB" dirty="0">
              <a:ea typeface="+mn-lt"/>
              <a:cs typeface="+mn-lt"/>
            </a:endParaRPr>
          </a:p>
          <a:p>
            <a:r>
              <a:rPr lang="en-GB" b="1" dirty="0"/>
              <a:t>Guidance on use of solid dosage forms</a:t>
            </a:r>
            <a:endParaRPr lang="en-GB" b="1" dirty="0">
              <a:cs typeface="Calibri"/>
            </a:endParaRPr>
          </a:p>
          <a:p>
            <a:pPr lvl="1"/>
            <a:r>
              <a:rPr lang="en-GB" dirty="0"/>
              <a:t>Developed by Welsh Medicines </a:t>
            </a:r>
            <a:r>
              <a:rPr lang="en-GB" dirty="0" smtClean="0"/>
              <a:t>Advice </a:t>
            </a:r>
            <a:r>
              <a:rPr lang="en-GB" dirty="0"/>
              <a:t>Service</a:t>
            </a:r>
            <a:endParaRPr lang="en-GB" dirty="0">
              <a:cs typeface="Calibri" panose="020F0502020204030204"/>
            </a:endParaRPr>
          </a:p>
          <a:p>
            <a:pPr lvl="1"/>
            <a:r>
              <a:rPr lang="en-GB" dirty="0"/>
              <a:t>Support use of tablets in younger patients and those unable to swallow</a:t>
            </a:r>
            <a:endParaRPr lang="en-GB" dirty="0">
              <a:cs typeface="Calibri"/>
            </a:endParaRPr>
          </a:p>
          <a:p>
            <a:pPr lvl="1"/>
            <a:r>
              <a:rPr lang="en-GB" dirty="0"/>
              <a:t>Protected liquid formulations for situations where no alternative</a:t>
            </a:r>
          </a:p>
          <a:p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236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pathways – Community Pharmacy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53139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Local WhatsApp groups </a:t>
            </a:r>
            <a:r>
              <a:rPr lang="en-GB" dirty="0"/>
              <a:t>between Community Pharmacies to support live understanding of stock and help patients locate medication</a:t>
            </a:r>
            <a:endParaRPr lang="en-GB" sz="2400" dirty="0"/>
          </a:p>
          <a:p>
            <a:r>
              <a:rPr lang="en-GB" b="1" dirty="0"/>
              <a:t>Serious Shortage Protocols </a:t>
            </a:r>
            <a:endParaRPr lang="en-GB" dirty="0"/>
          </a:p>
          <a:p>
            <a:pPr lvl="1"/>
            <a:r>
              <a:rPr lang="en-GB" dirty="0"/>
              <a:t>Alternative formulations and alternative antibiotics for </a:t>
            </a:r>
            <a:r>
              <a:rPr lang="en-GB" dirty="0" err="1"/>
              <a:t>phenoxymethylpenicillin</a:t>
            </a:r>
            <a:endParaRPr lang="en-GB" dirty="0"/>
          </a:p>
          <a:p>
            <a:pPr lvl="1"/>
            <a:r>
              <a:rPr lang="en-GB" dirty="0"/>
              <a:t>Guidance issued to prescribers to always prescriber Pen V unless clinically inappropriate (e.g. allergy)</a:t>
            </a:r>
          </a:p>
          <a:p>
            <a:r>
              <a:rPr lang="en-GB" b="1" dirty="0"/>
              <a:t>Sore Throat Test and Treat - Patient Group Direction </a:t>
            </a:r>
            <a:r>
              <a:rPr lang="en-GB" dirty="0"/>
              <a:t>reviewed </a:t>
            </a:r>
          </a:p>
          <a:p>
            <a:pPr lvl="1"/>
            <a:r>
              <a:rPr lang="en-GB" dirty="0"/>
              <a:t>Addition of amoxicillin</a:t>
            </a:r>
          </a:p>
          <a:p>
            <a:pPr lvl="1"/>
            <a:r>
              <a:rPr lang="en-GB" dirty="0"/>
              <a:t>Supply of solid dosage forms for children who can't swallow</a:t>
            </a:r>
          </a:p>
          <a:p>
            <a:pPr lvl="1"/>
            <a:r>
              <a:rPr lang="en-GB" dirty="0"/>
              <a:t>Supply of clarithromycin and erythromycin where Pen V and amoxicillin not available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1096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5675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03927"/>
            <a:ext cx="5181600" cy="4773036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Community pharmacy stock availability tools</a:t>
            </a:r>
            <a:endParaRPr lang="en-GB" dirty="0"/>
          </a:p>
          <a:p>
            <a:pPr lvl="1"/>
            <a:r>
              <a:rPr lang="en-GB" dirty="0"/>
              <a:t>Local &gt; national</a:t>
            </a:r>
          </a:p>
          <a:p>
            <a:pPr lvl="1"/>
            <a:r>
              <a:rPr lang="en-GB" dirty="0"/>
              <a:t>National picture of stock availability</a:t>
            </a:r>
          </a:p>
          <a:p>
            <a:pPr lvl="1"/>
            <a:r>
              <a:rPr lang="en-GB" dirty="0"/>
              <a:t>Locally support healthcare professionals to guide patients to available supplies</a:t>
            </a:r>
          </a:p>
          <a:p>
            <a:r>
              <a:rPr lang="en-GB" dirty="0"/>
              <a:t>Information and guidance issued locally to prescribers around </a:t>
            </a:r>
            <a:r>
              <a:rPr lang="en-GB" b="1" dirty="0"/>
              <a:t>availability of key antibiotics </a:t>
            </a:r>
            <a:r>
              <a:rPr lang="en-GB" dirty="0"/>
              <a:t>and how best to support patients to access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03927"/>
            <a:ext cx="5181600" cy="477303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Guidance and advice issued to the public on </a:t>
            </a:r>
            <a:r>
              <a:rPr lang="en-GB" b="1" dirty="0"/>
              <a:t>when to seek help </a:t>
            </a:r>
            <a:r>
              <a:rPr lang="en-GB" dirty="0"/>
              <a:t>and</a:t>
            </a:r>
            <a:r>
              <a:rPr lang="en-GB" b="1" dirty="0"/>
              <a:t> how to do this</a:t>
            </a:r>
            <a:endParaRPr lang="en-GB" sz="2400" b="1" dirty="0"/>
          </a:p>
          <a:p>
            <a:r>
              <a:rPr lang="en-GB" b="1" dirty="0"/>
              <a:t>Local liaison and engagement</a:t>
            </a:r>
          </a:p>
          <a:p>
            <a:pPr lvl="1"/>
            <a:r>
              <a:rPr lang="en-GB" dirty="0"/>
              <a:t>Community Pharmacy Wales</a:t>
            </a:r>
          </a:p>
          <a:p>
            <a:pPr lvl="1"/>
            <a:r>
              <a:rPr lang="en-GB" dirty="0"/>
              <a:t>Local Medical Committee</a:t>
            </a:r>
          </a:p>
          <a:p>
            <a:pPr lvl="1"/>
            <a:r>
              <a:rPr lang="en-GB" dirty="0"/>
              <a:t>Independent contractors</a:t>
            </a:r>
          </a:p>
          <a:p>
            <a:pPr lvl="1"/>
            <a:r>
              <a:rPr lang="en-GB" dirty="0"/>
              <a:t>Local Health Board teams</a:t>
            </a:r>
          </a:p>
          <a:p>
            <a:pPr lvl="1"/>
            <a:r>
              <a:rPr lang="en-GB" dirty="0"/>
              <a:t>Understand issues / communicate information &amp; plans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956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7927" y="4430079"/>
            <a:ext cx="6759633" cy="1655762"/>
          </a:xfrm>
        </p:spPr>
        <p:txBody>
          <a:bodyPr>
            <a:normAutofit/>
          </a:bodyPr>
          <a:lstStyle/>
          <a:p>
            <a:pPr algn="l"/>
            <a:r>
              <a:rPr lang="en-GB" sz="4800" b="1" dirty="0">
                <a:solidFill>
                  <a:schemeClr val="tx1"/>
                </a:solidFill>
              </a:rPr>
              <a:t>The Legacy</a:t>
            </a:r>
          </a:p>
        </p:txBody>
      </p:sp>
    </p:spTree>
    <p:extLst>
      <p:ext uri="{BB962C8B-B14F-4D97-AF65-F5344CB8AC3E}">
        <p14:creationId xmlns:p14="http://schemas.microsoft.com/office/powerpoint/2010/main" val="3990130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78" y="1114590"/>
            <a:ext cx="8312020" cy="511509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4310" y="124979"/>
            <a:ext cx="10515600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Spike in demand and legacy growth</a:t>
            </a:r>
          </a:p>
        </p:txBody>
      </p:sp>
    </p:spTree>
    <p:extLst>
      <p:ext uri="{BB962C8B-B14F-4D97-AF65-F5344CB8AC3E}">
        <p14:creationId xmlns:p14="http://schemas.microsoft.com/office/powerpoint/2010/main" val="279793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now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b="1" dirty="0"/>
              <a:t>Redouble efforts in AMR</a:t>
            </a:r>
          </a:p>
          <a:p>
            <a:pPr lvl="1"/>
            <a:r>
              <a:rPr lang="en-GB" dirty="0"/>
              <a:t>Raising awareness of the negatives of using antibiotics </a:t>
            </a:r>
          </a:p>
          <a:p>
            <a:pPr lvl="1"/>
            <a:r>
              <a:rPr lang="en-GB" dirty="0"/>
              <a:t>Realistic benefits</a:t>
            </a:r>
          </a:p>
          <a:p>
            <a:r>
              <a:rPr lang="en-GB" dirty="0"/>
              <a:t>Influence </a:t>
            </a:r>
            <a:r>
              <a:rPr lang="en-GB" b="1" dirty="0"/>
              <a:t>public</a:t>
            </a:r>
            <a:r>
              <a:rPr lang="en-GB" dirty="0"/>
              <a:t> expectations</a:t>
            </a:r>
          </a:p>
          <a:p>
            <a:r>
              <a:rPr lang="en-GB" dirty="0"/>
              <a:t>Influence </a:t>
            </a:r>
            <a:r>
              <a:rPr lang="en-GB" b="1" dirty="0"/>
              <a:t>clinician</a:t>
            </a:r>
            <a:r>
              <a:rPr lang="en-GB" dirty="0"/>
              <a:t> behaviours</a:t>
            </a:r>
          </a:p>
          <a:p>
            <a:endParaRPr lang="en-GB" dirty="0"/>
          </a:p>
          <a:p>
            <a:r>
              <a:rPr lang="en-GB" b="1" dirty="0"/>
              <a:t>Planning </a:t>
            </a:r>
            <a:r>
              <a:rPr lang="en-GB" dirty="0"/>
              <a:t>for future spikes in demand</a:t>
            </a:r>
          </a:p>
        </p:txBody>
      </p:sp>
    </p:spTree>
    <p:extLst>
      <p:ext uri="{BB962C8B-B14F-4D97-AF65-F5344CB8AC3E}">
        <p14:creationId xmlns:p14="http://schemas.microsoft.com/office/powerpoint/2010/main" val="2064169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89634"/>
            <a:ext cx="10515600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 Wales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419225"/>
            <a:ext cx="5181600" cy="4351338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GB" dirty="0"/>
              <a:t>Welsh Government</a:t>
            </a:r>
          </a:p>
          <a:p>
            <a:pPr lvl="1"/>
            <a:r>
              <a:rPr lang="en-GB" dirty="0"/>
              <a:t>Andrew.Evans – Chief Pharmaceutical Officer 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/>
              <a:t>Lloyd Hambridge – Deputy Chief Pharmaceutical Officer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/>
              <a:t>Gavin Lewis - </a:t>
            </a:r>
            <a:r>
              <a:rPr lang="en-GB" dirty="0">
                <a:latin typeface="Calibri"/>
                <a:ea typeface="Calibri"/>
                <a:cs typeface="Calibri"/>
              </a:rPr>
              <a:t>Pharmaceutical Services Officer</a:t>
            </a:r>
          </a:p>
          <a:p>
            <a:pPr lvl="1"/>
            <a:r>
              <a:rPr lang="en-GB" dirty="0"/>
              <a:t>Mark Welsby - </a:t>
            </a:r>
            <a:r>
              <a:rPr lang="en-GB" dirty="0">
                <a:latin typeface="Calibri"/>
                <a:ea typeface="Calibri"/>
                <a:cs typeface="Calibri"/>
              </a:rPr>
              <a:t>Access to medicines policy lead</a:t>
            </a:r>
          </a:p>
          <a:p>
            <a:r>
              <a:rPr lang="en-GB" dirty="0"/>
              <a:t>NWSSP Procurement &amp; Production</a:t>
            </a:r>
            <a:endParaRPr lang="en-GB" dirty="0">
              <a:ea typeface="Calibri"/>
              <a:cs typeface="Calibri"/>
            </a:endParaRPr>
          </a:p>
          <a:p>
            <a:pPr lvl="1"/>
            <a:r>
              <a:rPr lang="en-GB" dirty="0"/>
              <a:t>Anne Hinchliffe – </a:t>
            </a:r>
            <a:r>
              <a:rPr lang="en-GB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All Wales Specialist Pharmacist- Contingency Planning</a:t>
            </a:r>
            <a:endParaRPr lang="en-GB" dirty="0">
              <a:latin typeface="Calibri"/>
              <a:ea typeface="Calibri"/>
              <a:cs typeface="Calibri"/>
            </a:endParaRPr>
          </a:p>
          <a:p>
            <a:pPr lvl="1"/>
            <a:r>
              <a:rPr lang="en-GB" dirty="0"/>
              <a:t>Mark Francis – National Procurement Lead Pharmacist</a:t>
            </a:r>
          </a:p>
          <a:p>
            <a:pPr lvl="1"/>
            <a:r>
              <a:rPr lang="en-GB" dirty="0"/>
              <a:t>Laura-Jayne Keating – All Wales QA Pharmacist</a:t>
            </a:r>
          </a:p>
          <a:p>
            <a:pPr lvl="1"/>
            <a:r>
              <a:rPr lang="en-GB" dirty="0"/>
              <a:t>Gareth Tyrrell – Accountable Pharmacist</a:t>
            </a:r>
          </a:p>
          <a:p>
            <a:pPr lvl="1"/>
            <a:r>
              <a:rPr lang="en-GB" dirty="0"/>
              <a:t>Tracey Prothero – Commodity Manager</a:t>
            </a:r>
          </a:p>
          <a:p>
            <a:pPr lvl="1"/>
            <a:r>
              <a:rPr lang="en-GB" dirty="0"/>
              <a:t>Andrew Daniel – QA Lead</a:t>
            </a:r>
          </a:p>
          <a:p>
            <a:pPr lvl="1"/>
            <a:r>
              <a:rPr lang="en-GB" dirty="0"/>
              <a:t>Louise Lewis – Production Lead</a:t>
            </a:r>
          </a:p>
          <a:p>
            <a:r>
              <a:rPr lang="en-GB" dirty="0"/>
              <a:t>Welsh Analytical Prescribing Support Unit</a:t>
            </a:r>
          </a:p>
          <a:p>
            <a:pPr lvl="1"/>
            <a:r>
              <a:rPr lang="en-GB" dirty="0"/>
              <a:t>Richard </a:t>
            </a:r>
            <a:r>
              <a:rPr lang="en-GB" dirty="0" err="1"/>
              <a:t>Boldero</a:t>
            </a:r>
            <a:r>
              <a:rPr lang="en-GB" dirty="0"/>
              <a:t> – WAPSU Pharmacist</a:t>
            </a:r>
          </a:p>
          <a:p>
            <a:pPr lvl="1"/>
            <a:r>
              <a:rPr lang="en-GB" dirty="0"/>
              <a:t>Kath Haines – HEAD OF WAPSU </a:t>
            </a:r>
          </a:p>
          <a:p>
            <a:pPr lvl="1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1419225"/>
            <a:ext cx="5181600" cy="4351338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Public Health Wales</a:t>
            </a:r>
          </a:p>
          <a:p>
            <a:pPr lvl="1"/>
            <a:r>
              <a:rPr lang="en-GB" dirty="0"/>
              <a:t>Nik Reid – Consultant Antimicrobial Pharmacist </a:t>
            </a:r>
          </a:p>
          <a:p>
            <a:pPr lvl="1"/>
            <a:r>
              <a:rPr lang="en-GB" dirty="0"/>
              <a:t>Meryl Davies – Lead Antimicrobial Pharmacist</a:t>
            </a:r>
          </a:p>
          <a:p>
            <a:pPr lvl="1"/>
            <a:r>
              <a:rPr lang="en-GB" dirty="0"/>
              <a:t>Robin Howe – National Clinical Lead for Microbiology Services</a:t>
            </a:r>
          </a:p>
          <a:p>
            <a:r>
              <a:rPr lang="en-GB" dirty="0"/>
              <a:t>Local Health Boards</a:t>
            </a:r>
          </a:p>
          <a:p>
            <a:pPr lvl="1"/>
            <a:r>
              <a:rPr lang="en-GB" dirty="0" err="1"/>
              <a:t>Owain</a:t>
            </a:r>
            <a:r>
              <a:rPr lang="en-GB" dirty="0"/>
              <a:t> Williams Lead Pharmacist – Primary Care &amp; Community Pharmacy, Hywel Dda UHB</a:t>
            </a:r>
          </a:p>
          <a:p>
            <a:pPr lvl="1"/>
            <a:r>
              <a:rPr lang="en-GB" dirty="0"/>
              <a:t>Adam Mackridge – Strategic Lead for Community Pharmacy, Betsi Cadwaladr UHB</a:t>
            </a:r>
          </a:p>
          <a:p>
            <a:r>
              <a:rPr lang="en-GB" dirty="0"/>
              <a:t>NHS 111</a:t>
            </a:r>
          </a:p>
          <a:p>
            <a:pPr lvl="1"/>
            <a:r>
              <a:rPr lang="en-GB" dirty="0"/>
              <a:t>Alex Gibbins – Pharmacist Professional Lead</a:t>
            </a:r>
          </a:p>
          <a:p>
            <a:r>
              <a:rPr lang="en-GB" dirty="0"/>
              <a:t>NWSSP Health Courier Service</a:t>
            </a:r>
          </a:p>
          <a:p>
            <a:pPr lvl="1"/>
            <a:r>
              <a:rPr lang="en-GB" dirty="0" err="1"/>
              <a:t>Gildas</a:t>
            </a:r>
            <a:r>
              <a:rPr lang="en-GB" dirty="0"/>
              <a:t> Griffiths – Deputy Head of Clinical Logistics </a:t>
            </a:r>
          </a:p>
          <a:p>
            <a:r>
              <a:rPr lang="en-GB" dirty="0"/>
              <a:t>Welsh Medicines </a:t>
            </a:r>
            <a:r>
              <a:rPr lang="en-GB" dirty="0" smtClean="0"/>
              <a:t>Advice </a:t>
            </a:r>
            <a:r>
              <a:rPr lang="en-GB" dirty="0"/>
              <a:t>Service</a:t>
            </a:r>
          </a:p>
          <a:p>
            <a:pPr lvl="1"/>
            <a:r>
              <a:rPr lang="en-GB" dirty="0"/>
              <a:t>Dianne Burnett – National Lead Medicines Information</a:t>
            </a:r>
          </a:p>
        </p:txBody>
      </p:sp>
      <p:pic>
        <p:nvPicPr>
          <p:cNvPr id="7" name="Picture 2" descr="https://encrypted-tbn0.gstatic.com/images?q=tbn:ANd9GcQs7VxgSr1zVYqyTgsM_sJkrjkBe3cifJVWQAbFk3ARpYk9rNI40iUvuQ8CUA:https://upload.wikimedia.org/wikipedia/en/f/f3/Welsh_Government_logo.svg&amp;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582" y="189634"/>
            <a:ext cx="1181150" cy="113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encrypted-tbn0.gstatic.com/images?q=tbn:ANd9GcSK_oFsPT1poYGcFbx9v_FPObRMlfotp2NiyEN21BtxxY5YyntKLQJL3Hv7qA:https://pbs.twimg.com/media/ETUCSc3WAAM3WaK.png&amp;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1773" y="294123"/>
            <a:ext cx="1543050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0.gstatic.com/images?q=tbn:ANd9GcSTg43H3DTYJIclEE4fLswHmzxSwCw1cgkrkedQ4zXAlvQGxlv9xbMVTHKEChQ:https://upload.wikimedia.org/wikipedia/en/thumb/e/e9/NHS_Wales_logo.svg/640px-NHS_Wales_logo.svg.png&amp;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721" y="366137"/>
            <a:ext cx="154305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0.gstatic.com/images?q=tbn:ANd9GcQcjtDts2Db0aRM0id9oA0mYRmdaAkiC-5QfcUdnHEuyewegougtEu8EC772w:https://cdn.prgloo.com/media/9b70283a12fc4c9391958727eed80ebe.png%3Fwidth%3D1200%26height%3D1800&amp;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339" y="1084121"/>
            <a:ext cx="154305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encrypted-tbn0.gstatic.com/images?q=tbn:ANd9GcR8vKR8uUOryxqyf6kUvb478-is8mvNdnPIVewYGqwnP4uMudP2TCzBRrLPDOc:https://emedia1.nhs.wales/HEIW2/cache/file/E4A781F4-2AB4-4441-B6C8AC2E800F20BE.jpg&amp;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964" y="536864"/>
            <a:ext cx="1543050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35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2475"/>
          </a:xfrm>
        </p:spPr>
        <p:txBody>
          <a:bodyPr/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4618"/>
            <a:ext cx="10515600" cy="4378037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en-GB" b="1" dirty="0"/>
              <a:t>High demand</a:t>
            </a:r>
            <a:r>
              <a:rPr lang="en-GB" dirty="0"/>
              <a:t> for assessment and treatment of sore throats and respiratory problems following media reports of increases of Scarlet Fever and iGAS</a:t>
            </a:r>
          </a:p>
          <a:p>
            <a:pPr fontAlgn="base"/>
            <a:r>
              <a:rPr lang="en-GB" b="1" dirty="0"/>
              <a:t>Pressure to supply antibiotics </a:t>
            </a:r>
            <a:r>
              <a:rPr lang="en-GB" dirty="0"/>
              <a:t>on clinicians from patients/carers owing to media reports of the risks of iGAS</a:t>
            </a:r>
          </a:p>
          <a:p>
            <a:pPr fontAlgn="base"/>
            <a:r>
              <a:rPr lang="en-GB" b="1" dirty="0"/>
              <a:t>Demand for antibiotics exceeded usual levels,</a:t>
            </a:r>
            <a:r>
              <a:rPr lang="en-GB" dirty="0"/>
              <a:t> leading to depletion of stocks in community pharmacy and other settings</a:t>
            </a:r>
          </a:p>
          <a:p>
            <a:pPr fontAlgn="base"/>
            <a:r>
              <a:rPr lang="en-GB" b="1" dirty="0"/>
              <a:t>Supply-chain bandwidth insufficient </a:t>
            </a:r>
            <a:r>
              <a:rPr lang="en-GB" dirty="0"/>
              <a:t>to replenish stocks from manufacturer stockpiles quickly enough to meet ongoing demand</a:t>
            </a:r>
          </a:p>
          <a:p>
            <a:pPr fontAlgn="base"/>
            <a:r>
              <a:rPr lang="en-GB" b="1" dirty="0"/>
              <a:t>Patients presenting in multiple pharmacies </a:t>
            </a:r>
            <a:r>
              <a:rPr lang="en-GB" dirty="0"/>
              <a:t>to obtain supplies creating duplicate work</a:t>
            </a:r>
          </a:p>
          <a:p>
            <a:pPr fontAlgn="base"/>
            <a:r>
              <a:rPr lang="en-GB" b="1" dirty="0"/>
              <a:t>Prescription changes or multiple prescriptions </a:t>
            </a:r>
            <a:r>
              <a:rPr lang="en-GB" dirty="0"/>
              <a:t>being issued for 2</a:t>
            </a:r>
            <a:r>
              <a:rPr lang="en-GB" baseline="30000" dirty="0"/>
              <a:t>nd</a:t>
            </a:r>
            <a:r>
              <a:rPr lang="en-GB" dirty="0"/>
              <a:t> line options to be used where 1</a:t>
            </a:r>
            <a:r>
              <a:rPr lang="en-GB" baseline="30000" dirty="0"/>
              <a:t>st</a:t>
            </a:r>
            <a:r>
              <a:rPr lang="en-GB" dirty="0"/>
              <a:t> line was not available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5952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7039" y="721524"/>
            <a:ext cx="2661138" cy="1784284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NHS 111 Demand</a:t>
            </a:r>
            <a:endParaRPr lang="en-GB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attachments.office.net/owa/Adam.Mackridge%40wales.nhs.uk/service.svc/s/GetAttachmentThumbnail?id=AAMkADlhM2NjZjg2LWEyNjQtNDk0YS04MGI1LWRhMDhhNmQxNmE5ZABGAAAAAACKd5TOlci1ToZfcBgBTLUpBwBM8VBnA5vjRqv3yp3IBE77AAAAHW2mAAD8R7j4SiWUTJhzf5pTsEaJAAJzge3ZAAABEgAQAFfr5L2uTk1Er%2F0L5y5EGNU%3D&amp;thumbnailType=2&amp;token=eyJhbGciOiJSUzI1NiIsImtpZCI6IjczRkI5QkJFRjYzNjc4RDRGN0U4NEI0NDBCQUJCMTJBMzM5RDlGOTgiLCJ0eXAiOiJKV1QiLCJ4NXQiOiJjX3VidnZZMmVOVDM2RXRFQzZ1eEtqT2RuNWcifQ.eyJvcmlnaW4iOiJodHRwczovL291dGxvb2sub2ZmaWNlLmNvbSIsInVjIjoiOTAzNTUyOWQxZWU2NDM3ODg3ZDczODZhMWQ2OGFiMWYiLCJzaWduaW5fc3RhdGUiOiJbXCJkdmNfbW5nZFwiLFwiZHZjX2NtcFwiLFwiZHZjX2RtamRcIixcImlua25vd25udHdrXCIsXCJrbXNpXCJdIiwidmVyIjoiRXhjaGFuZ2UuQ2FsbGJhY2suVjEiLCJhcHBjdHhzZW5kZXIiOiJPd2FEb3dubG9hZEBiYjU2MjhiOC1lMzI4LTQwODItYTg1Ni00MzNjOWVkYzhmYWUiLCJpc3NyaW5nIjoiV1ciLCJhcHBjdHgiOiJ7XCJtc2V4Y2hwcm90XCI6XCJvd2FcIixcInB1aWRcIjpcIjExNTM4MzYyOTY3MzU3ODg4NjNcIixcInNjb3BlXCI6XCJPd2FEb3dubG9hZFwiLFwib2lkXCI6XCIxM2M5ZGQxZi0xNTExLTRhOTUtYTEwZC0zMjg0NTFkNDk2NGRcIixcInByaW1hcnlzaWRcIjpcIlMtMS01LTIxLTEyNDgyMjkzODMtMjU2OTE1MTA1NC0yMjA5NTE2Mzc2LTExMjc2MDY1XCJ9IiwibmJmIjoxNjg4Mzc1MzY1LCJleHAiOjE2ODgzNzU5NjUsImlzcyI6IjAwMDAwMDAyLTAwMDAtMGZmMS1jZTAwLTAwMDAwMDAwMDAwMEBiYjU2MjhiOC1lMzI4LTQwODItYTg1Ni00MzNjOWVkYzhmYWUiLCJhdWQiOiIwMDAwMDAwMi0wMDAwLTBmZjEtY2UwMC0wMDAwMDAwMDAwMDAvYXR0YWNobWVudHMub2ZmaWNlLm5ldEBiYjU2MjhiOC1lMzI4LTQwODItYTg1Ni00MzNjOWVkYzhmYWUiLCJoYXBwIjoib3dhIn0.qpWhTArhQ-5XLU0wL-zkOUSva6xZsMKz8WC66b3NTzKc58Pa9lBWSc1zimB4PZxrigTF8Bj7IACAOy8dyVgbRRm4ISieCF9nQjT2dfDC0oB-oio5SKpOupZXFZLxt_xkUoPbQmuntPQ0wZCwJsSo_yBaLY2dDpIeFlv6iHf6qKqdbUTovvP1y5YCh1b8h4BEkKEKKLPONSwZqP-t65CUcJlCkhGCNncdhCa0KLBZDgq4F3UFmuWZbtTB67ugo_hkaTJ2M13oYuOdOJPsYC8hkvHgBvMAG3dWrRkHQwKjIldcqREV9I6ic9P8C7eP5Skerw1QjX8p9ohjbZpodBIfxA&amp;X-OWA-CANARY=gJ-p8bt9NEukyNMZ5kSIKNA8gmyle9sYzUh_f-nxKLPiEf9ZA1Hx9z7hDvxfW5eHfMQeb05hVlU.&amp;owa=outlook.office.com&amp;scriptVer=20230623002.12&amp;animation=tru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08919"/>
            <a:ext cx="8770501" cy="354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ttachments.office.net/owa/Adam.Mackridge%40wales.nhs.uk/service.svc/s/GetAttachmentThumbnail?id=AAMkADlhM2NjZjg2LWEyNjQtNDk0YS04MGI1LWRhMDhhNmQxNmE5ZABGAAAAAACKd5TOlci1ToZfcBgBTLUpBwBM8VBnA5vjRqv3yp3IBE77AAAAHW2mAAD8R7j4SiWUTJhzf5pTsEaJAAJzge3ZAAABEgAQABu4HRAerKFMo1ItDNoFZlc%3D&amp;thumbnailType=2&amp;token=eyJhbGciOiJSUzI1NiIsImtpZCI6IjczRkI5QkJFRjYzNjc4RDRGN0U4NEI0NDBCQUJCMTJBMzM5RDlGOTgiLCJ0eXAiOiJKV1QiLCJ4NXQiOiJjX3VidnZZMmVOVDM2RXRFQzZ1eEtqT2RuNWcifQ.eyJvcmlnaW4iOiJodHRwczovL291dGxvb2sub2ZmaWNlLmNvbSIsInVjIjoiOTAzNTUyOWQxZWU2NDM3ODg3ZDczODZhMWQ2OGFiMWYiLCJzaWduaW5fc3RhdGUiOiJbXCJkdmNfbW5nZFwiLFwiZHZjX2NtcFwiLFwiZHZjX2RtamRcIixcImlua25vd25udHdrXCIsXCJrbXNpXCJdIiwidmVyIjoiRXhjaGFuZ2UuQ2FsbGJhY2suVjEiLCJhcHBjdHhzZW5kZXIiOiJPd2FEb3dubG9hZEBiYjU2MjhiOC1lMzI4LTQwODItYTg1Ni00MzNjOWVkYzhmYWUiLCJpc3NyaW5nIjoiV1ciLCJhcHBjdHgiOiJ7XCJtc2V4Y2hwcm90XCI6XCJvd2FcIixcInB1aWRcIjpcIjExNTM4MzYyOTY3MzU3ODg4NjNcIixcInNjb3BlXCI6XCJPd2FEb3dubG9hZFwiLFwib2lkXCI6XCIxM2M5ZGQxZi0xNTExLTRhOTUtYTEwZC0zMjg0NTFkNDk2NGRcIixcInByaW1hcnlzaWRcIjpcIlMtMS01LTIxLTEyNDgyMjkzODMtMjU2OTE1MTA1NC0yMjA5NTE2Mzc2LTExMjc2MDY1XCJ9IiwibmJmIjoxNjg4Mzc1MzY1LCJleHAiOjE2ODgzNzU5NjUsImlzcyI6IjAwMDAwMDAyLTAwMDAtMGZmMS1jZTAwLTAwMDAwMDAwMDAwMEBiYjU2MjhiOC1lMzI4LTQwODItYTg1Ni00MzNjOWVkYzhmYWUiLCJhdWQiOiIwMDAwMDAwMi0wMDAwLTBmZjEtY2UwMC0wMDAwMDAwMDAwMDAvYXR0YWNobWVudHMub2ZmaWNlLm5ldEBiYjU2MjhiOC1lMzI4LTQwODItYTg1Ni00MzNjOWVkYzhmYWUiLCJoYXBwIjoib3dhIn0.qpWhTArhQ-5XLU0wL-zkOUSva6xZsMKz8WC66b3NTzKc58Pa9lBWSc1zimB4PZxrigTF8Bj7IACAOy8dyVgbRRm4ISieCF9nQjT2dfDC0oB-oio5SKpOupZXFZLxt_xkUoPbQmuntPQ0wZCwJsSo_yBaLY2dDpIeFlv6iHf6qKqdbUTovvP1y5YCh1b8h4BEkKEKKLPONSwZqP-t65CUcJlCkhGCNncdhCa0KLBZDgq4F3UFmuWZbtTB67ugo_hkaTJ2M13oYuOdOJPsYC8hkvHgBvMAG3dWrRkHQwKjIldcqREV9I6ic9P8C7eP5Skerw1QjX8p9ohjbZpodBIfxA&amp;X-OWA-CANARY=gJ-p8bt9NEukyNMZ5kSIKNA8gmyle9sYzUh_f-nxKLPiEf9ZA1Hx9z7hDvxfW5eHfMQeb05hVlU.&amp;owa=outlook.office.com&amp;scriptVer=20230623002.12&amp;animation=tr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153" y="0"/>
            <a:ext cx="9005521" cy="330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1582615" y="3730950"/>
            <a:ext cx="597877" cy="208377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7158036" y="3150658"/>
            <a:ext cx="597877" cy="266406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071387" y="1066881"/>
            <a:ext cx="597877" cy="208377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8889572" y="152481"/>
            <a:ext cx="597877" cy="299817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885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77715" y="-9901"/>
            <a:ext cx="11163299" cy="89214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Sore Throat Test and Treat</a:t>
            </a:r>
            <a:endParaRPr lang="en-GB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638" t="4715" r="796" b="1016"/>
          <a:stretch/>
        </p:blipFill>
        <p:spPr>
          <a:xfrm>
            <a:off x="1269020" y="750621"/>
            <a:ext cx="9580688" cy="599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752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0254"/>
          <a:stretch/>
        </p:blipFill>
        <p:spPr>
          <a:xfrm>
            <a:off x="1496291" y="735715"/>
            <a:ext cx="9199418" cy="608949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97270"/>
            <a:ext cx="10515600" cy="697057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antibiotics – Items / 1,000 STAR-PU</a:t>
            </a:r>
          </a:p>
        </p:txBody>
      </p:sp>
    </p:spTree>
    <p:extLst>
      <p:ext uri="{BB962C8B-B14F-4D97-AF65-F5344CB8AC3E}">
        <p14:creationId xmlns:p14="http://schemas.microsoft.com/office/powerpoint/2010/main" val="1480487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7927" y="4430079"/>
            <a:ext cx="6759633" cy="1655762"/>
          </a:xfrm>
        </p:spPr>
        <p:txBody>
          <a:bodyPr>
            <a:normAutofit/>
          </a:bodyPr>
          <a:lstStyle/>
          <a:p>
            <a:pPr algn="l"/>
            <a:r>
              <a:rPr lang="en-GB" sz="4800" b="1" dirty="0">
                <a:solidFill>
                  <a:schemeClr val="tx1"/>
                </a:solidFill>
              </a:rPr>
              <a:t>The response in Wales</a:t>
            </a:r>
          </a:p>
        </p:txBody>
      </p:sp>
    </p:spTree>
    <p:extLst>
      <p:ext uri="{BB962C8B-B14F-4D97-AF65-F5344CB8AC3E}">
        <p14:creationId xmlns:p14="http://schemas.microsoft.com/office/powerpoint/2010/main" val="2466850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8537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&amp; information sharing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123662"/>
            <a:ext cx="10515600" cy="4057938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Multi-agency</a:t>
            </a:r>
            <a:r>
              <a:rPr lang="en-GB" dirty="0"/>
              <a:t> approach – Twice weekly national meetings</a:t>
            </a:r>
          </a:p>
          <a:p>
            <a:pPr lvl="1"/>
            <a:r>
              <a:rPr lang="en-GB" b="1" dirty="0"/>
              <a:t>Welsh Government</a:t>
            </a:r>
            <a:endParaRPr lang="en-GB" dirty="0"/>
          </a:p>
          <a:p>
            <a:pPr lvl="1"/>
            <a:r>
              <a:rPr lang="en-GB" b="1" dirty="0"/>
              <a:t>Public Health Wales</a:t>
            </a:r>
            <a:endParaRPr lang="en-GB" dirty="0"/>
          </a:p>
          <a:p>
            <a:pPr lvl="1"/>
            <a:r>
              <a:rPr lang="en-GB" b="1" dirty="0"/>
              <a:t>Wales Medicines </a:t>
            </a:r>
            <a:r>
              <a:rPr lang="en-GB" b="1" dirty="0" smtClean="0"/>
              <a:t>Advice </a:t>
            </a:r>
            <a:r>
              <a:rPr lang="en-GB" b="1" dirty="0"/>
              <a:t>Service</a:t>
            </a:r>
            <a:endParaRPr lang="en-GB" dirty="0"/>
          </a:p>
          <a:p>
            <a:pPr lvl="1"/>
            <a:r>
              <a:rPr lang="en-GB" b="1" dirty="0"/>
              <a:t>Local Health Boards </a:t>
            </a:r>
            <a:r>
              <a:rPr lang="en-GB" dirty="0"/>
              <a:t>(Community Pharmacy Lead/Secondary Care)</a:t>
            </a:r>
          </a:p>
          <a:p>
            <a:pPr lvl="1"/>
            <a:r>
              <a:rPr lang="en-GB" b="1" dirty="0"/>
              <a:t>NHS 111</a:t>
            </a:r>
          </a:p>
          <a:p>
            <a:pPr lvl="1"/>
            <a:r>
              <a:rPr lang="en-GB" b="1" dirty="0"/>
              <a:t>Shared Services </a:t>
            </a:r>
            <a:r>
              <a:rPr lang="en-GB" dirty="0"/>
              <a:t>(Procurement, Health Courier Service) </a:t>
            </a:r>
          </a:p>
          <a:p>
            <a:r>
              <a:rPr lang="en-GB" b="1" dirty="0"/>
              <a:t>Information sharing </a:t>
            </a:r>
            <a:r>
              <a:rPr lang="en-GB" dirty="0"/>
              <a:t>with procurement teams</a:t>
            </a:r>
          </a:p>
          <a:p>
            <a:pPr lvl="1"/>
            <a:r>
              <a:rPr lang="en-GB" dirty="0"/>
              <a:t>Potential issues coming up</a:t>
            </a:r>
          </a:p>
          <a:p>
            <a:pPr lvl="1"/>
            <a:r>
              <a:rPr lang="en-GB" dirty="0"/>
              <a:t>Sources of medicines that were available</a:t>
            </a:r>
          </a:p>
          <a:p>
            <a:r>
              <a:rPr lang="en-GB" dirty="0"/>
              <a:t>Liaison with </a:t>
            </a:r>
            <a:r>
              <a:rPr lang="en-GB" b="1" dirty="0"/>
              <a:t>wholesalers and manufacturers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402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/>
                <a:cs typeface="Arial"/>
              </a:rPr>
              <a:t>Monitoring &amp; surveillance </a:t>
            </a:r>
            <a:endParaRPr lang="en-GB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9418"/>
            <a:ext cx="10515600" cy="4597545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GB" b="1" dirty="0"/>
              <a:t>Health board stocks </a:t>
            </a:r>
          </a:p>
          <a:p>
            <a:pPr lvl="1"/>
            <a:r>
              <a:rPr lang="en-GB" dirty="0"/>
              <a:t>Assurance of availability across Wales</a:t>
            </a:r>
          </a:p>
          <a:p>
            <a:pPr lvl="1"/>
            <a:r>
              <a:rPr lang="en-GB" dirty="0"/>
              <a:t>Targeted support / tailored response</a:t>
            </a:r>
          </a:p>
          <a:p>
            <a:r>
              <a:rPr lang="en-GB" b="1" dirty="0">
                <a:ea typeface="+mn-lt"/>
                <a:cs typeface="+mn-lt"/>
              </a:rPr>
              <a:t>Sore Throat Test and Treat </a:t>
            </a:r>
            <a:r>
              <a:rPr lang="en-GB" dirty="0"/>
              <a:t>demand and delivery in Community pharmacy</a:t>
            </a:r>
            <a:r>
              <a:rPr lang="en-GB" b="1" dirty="0"/>
              <a:t> </a:t>
            </a:r>
            <a:endParaRPr lang="en-GB"/>
          </a:p>
          <a:p>
            <a:pPr lvl="1"/>
            <a:r>
              <a:rPr lang="en-GB" dirty="0"/>
              <a:t>Consultations, tests completed, and antibiotic supplies </a:t>
            </a:r>
          </a:p>
          <a:p>
            <a:pPr lvl="1"/>
            <a:r>
              <a:rPr lang="en-GB" dirty="0"/>
              <a:t>Proxy marker of demand and level of acuity</a:t>
            </a:r>
          </a:p>
          <a:p>
            <a:r>
              <a:rPr lang="en-GB" b="1" dirty="0"/>
              <a:t>Public Health Wales</a:t>
            </a:r>
          </a:p>
          <a:p>
            <a:pPr lvl="1"/>
            <a:r>
              <a:rPr lang="en-GB" dirty="0"/>
              <a:t>Twice weekly iGAS meetings - Health Protection, Microbiology, Pharmacy, Comms, and Welsh Government</a:t>
            </a:r>
          </a:p>
          <a:p>
            <a:pPr lvl="1"/>
            <a:r>
              <a:rPr lang="en-GB" dirty="0"/>
              <a:t>Tracking Scarlet Fever and iGAS cases, including mortality, and trying to identify high risk patients, </a:t>
            </a:r>
          </a:p>
          <a:p>
            <a:pPr lvl="1"/>
            <a:r>
              <a:rPr lang="en-GB" dirty="0"/>
              <a:t>Comms strategy and messaging to public and clinicians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705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Maximising supplies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Pre-packed antibiotics prepared centrally</a:t>
            </a:r>
            <a:r>
              <a:rPr lang="en-GB" dirty="0"/>
              <a:t> to help replenish pre-pack stocks in health boards </a:t>
            </a:r>
          </a:p>
          <a:p>
            <a:r>
              <a:rPr lang="en-GB" b="1" dirty="0"/>
              <a:t>Central procurement of short dated stock</a:t>
            </a:r>
            <a:r>
              <a:rPr lang="en-GB" dirty="0"/>
              <a:t> for onward distribution to key sites </a:t>
            </a:r>
          </a:p>
          <a:p>
            <a:pPr lvl="1"/>
            <a:r>
              <a:rPr lang="en-GB" dirty="0"/>
              <a:t>Acute sites</a:t>
            </a:r>
          </a:p>
          <a:p>
            <a:pPr lvl="1"/>
            <a:r>
              <a:rPr lang="en-GB" dirty="0"/>
              <a:t>Community pharmacy ‘hubs’</a:t>
            </a:r>
          </a:p>
          <a:p>
            <a:r>
              <a:rPr lang="en-GB" dirty="0"/>
              <a:t>Release of </a:t>
            </a:r>
            <a:r>
              <a:rPr lang="en-GB" b="1" dirty="0"/>
              <a:t>emergency stockpile medicines </a:t>
            </a:r>
            <a:r>
              <a:rPr lang="en-GB" dirty="0"/>
              <a:t>into health boards by Welsh Government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438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B2D4A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BCUHB_people_service_Template" id="{1BE464DA-9BC9-4B87-9B37-A7E49193A850}" vid="{C5B99B9D-B98B-43AE-8037-2E4A9ACCCEA6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9818</TotalTime>
  <Words>865</Words>
  <Application>Microsoft Office PowerPoint</Application>
  <PresentationFormat>Widescreen</PresentationFormat>
  <Paragraphs>121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1_Office Theme</vt:lpstr>
      <vt:lpstr>Response to the Group A Strep demand surge in Wales</vt:lpstr>
      <vt:lpstr>The problems</vt:lpstr>
      <vt:lpstr>NHS 111 Demand</vt:lpstr>
      <vt:lpstr>Sore Throat Test and Treat</vt:lpstr>
      <vt:lpstr>All antibiotics – Items / 1,000 STAR-PU</vt:lpstr>
      <vt:lpstr>PowerPoint Presentation</vt:lpstr>
      <vt:lpstr>Planning &amp; information sharing</vt:lpstr>
      <vt:lpstr>Monitoring &amp; surveillance </vt:lpstr>
      <vt:lpstr>Maximising supplies</vt:lpstr>
      <vt:lpstr>Care pathways - Prescribers</vt:lpstr>
      <vt:lpstr>Care pathways – Community Pharmacy</vt:lpstr>
      <vt:lpstr>Communication</vt:lpstr>
      <vt:lpstr>PowerPoint Presentation</vt:lpstr>
      <vt:lpstr>Spike in demand and legacy growth</vt:lpstr>
      <vt:lpstr>Where now</vt:lpstr>
      <vt:lpstr>Team Wales</vt:lpstr>
    </vt:vector>
  </TitlesOfParts>
  <Company>Betsi Cadwaladr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Response to the Strep A demand surge in Wales</dc:title>
  <dc:creator>Adam Mackridge (BCUHB - Pharmacy)</dc:creator>
  <cp:lastModifiedBy>Adam Mackridge (BCUHB - Pharmacy)</cp:lastModifiedBy>
  <cp:revision>123</cp:revision>
  <dcterms:created xsi:type="dcterms:W3CDTF">2023-06-06T16:34:43Z</dcterms:created>
  <dcterms:modified xsi:type="dcterms:W3CDTF">2023-07-03T10:45:58Z</dcterms:modified>
</cp:coreProperties>
</file>