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336" r:id="rId2"/>
    <p:sldId id="299" r:id="rId3"/>
    <p:sldId id="411" r:id="rId4"/>
    <p:sldId id="410" r:id="rId5"/>
    <p:sldId id="350" r:id="rId6"/>
    <p:sldId id="303" r:id="rId7"/>
    <p:sldId id="305" r:id="rId8"/>
    <p:sldId id="342" r:id="rId9"/>
    <p:sldId id="347" r:id="rId10"/>
    <p:sldId id="339" r:id="rId11"/>
    <p:sldId id="360" r:id="rId12"/>
    <p:sldId id="354" r:id="rId13"/>
    <p:sldId id="349" r:id="rId14"/>
    <p:sldId id="353" r:id="rId15"/>
    <p:sldId id="348" r:id="rId16"/>
    <p:sldId id="352" r:id="rId17"/>
    <p:sldId id="343" r:id="rId18"/>
    <p:sldId id="351" r:id="rId19"/>
    <p:sldId id="361" r:id="rId20"/>
    <p:sldId id="413" r:id="rId21"/>
    <p:sldId id="363" r:id="rId22"/>
    <p:sldId id="414" r:id="rId23"/>
    <p:sldId id="415" r:id="rId24"/>
    <p:sldId id="416" r:id="rId25"/>
    <p:sldId id="417" r:id="rId26"/>
    <p:sldId id="418" r:id="rId27"/>
    <p:sldId id="419" r:id="rId28"/>
    <p:sldId id="420" r:id="rId29"/>
    <p:sldId id="421" r:id="rId30"/>
    <p:sldId id="405" r:id="rId31"/>
    <p:sldId id="406" r:id="rId32"/>
    <p:sldId id="407" r:id="rId33"/>
    <p:sldId id="408" r:id="rId34"/>
    <p:sldId id="412" r:id="rId35"/>
    <p:sldId id="404" r:id="rId36"/>
    <p:sldId id="422" r:id="rId37"/>
    <p:sldId id="379" r:id="rId38"/>
    <p:sldId id="380" r:id="rId39"/>
    <p:sldId id="423" r:id="rId40"/>
    <p:sldId id="338" r:id="rId41"/>
    <p:sldId id="335" r:id="rId42"/>
    <p:sldId id="313"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7D02"/>
    <a:srgbClr val="FF6161"/>
    <a:srgbClr val="CA0013"/>
    <a:srgbClr val="F42032"/>
    <a:srgbClr val="CC0011"/>
    <a:srgbClr val="CB040D"/>
    <a:srgbClr val="FF3F3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61" autoAdjust="0"/>
    <p:restoredTop sz="94610"/>
  </p:normalViewPr>
  <p:slideViewPr>
    <p:cSldViewPr snapToGrid="0" snapToObjects="1">
      <p:cViewPr varScale="1">
        <p:scale>
          <a:sx n="73" d="100"/>
          <a:sy n="73" d="100"/>
        </p:scale>
        <p:origin x="438" y="60"/>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7" d="100"/>
          <a:sy n="57" d="100"/>
        </p:scale>
        <p:origin x="282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EC3AF-D6BE-410F-8B4C-026CBB26DE22}" type="datetimeFigureOut">
              <a:rPr lang="en-GB" smtClean="0"/>
              <a:t>25/06/2021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FFE138-B93F-4C11-B8DA-3CC33D1D3C2A}" type="slidenum">
              <a:rPr lang="en-GB" smtClean="0"/>
              <a:t>‹#›</a:t>
            </a:fld>
            <a:endParaRPr lang="en-GB"/>
          </a:p>
        </p:txBody>
      </p:sp>
    </p:spTree>
    <p:extLst>
      <p:ext uri="{BB962C8B-B14F-4D97-AF65-F5344CB8AC3E}">
        <p14:creationId xmlns:p14="http://schemas.microsoft.com/office/powerpoint/2010/main" val="91868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F5AC5C-108A-534C-9B18-668D0695274B}" type="datetimeFigureOut">
              <a:rPr lang="en-US" smtClean="0"/>
              <a:pPr/>
              <a:t>6/25/2021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a:p>
        </p:txBody>
      </p:sp>
    </p:spTree>
    <p:extLst>
      <p:ext uri="{BB962C8B-B14F-4D97-AF65-F5344CB8AC3E}">
        <p14:creationId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CA993A9-A7A0-BC45-95F5-423B5D0E04EE}" type="slidenum">
              <a:rPr lang="en-US" smtClean="0"/>
              <a:pPr/>
              <a:t>1</a:t>
            </a:fld>
            <a:endParaRPr lang="en-US"/>
          </a:p>
        </p:txBody>
      </p:sp>
    </p:spTree>
    <p:extLst>
      <p:ext uri="{BB962C8B-B14F-4D97-AF65-F5344CB8AC3E}">
        <p14:creationId xmlns:p14="http://schemas.microsoft.com/office/powerpoint/2010/main" val="2196151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CE model (Sara) sensitivity analyses</a:t>
            </a:r>
            <a:r>
              <a:rPr lang="en-GB" sz="1200" kern="1200" dirty="0">
                <a:solidFill>
                  <a:schemeClr val="tx1"/>
                </a:solidFill>
                <a:effectLst/>
                <a:latin typeface="+mn-lt"/>
                <a:ea typeface="+mn-ea"/>
                <a:cs typeface="+mn-cs"/>
              </a:rPr>
              <a:t> are these realistic alternative paths – explore the transparent and obvious limitations which are likely to reflect the ICER .  examples – company explored small differences in model horizon which made little difference but </a:t>
            </a:r>
            <a:r>
              <a:rPr lang="en-GB" sz="1200" kern="1200" dirty="0" err="1">
                <a:solidFill>
                  <a:schemeClr val="tx1"/>
                </a:solidFill>
                <a:effectLst/>
                <a:latin typeface="+mn-lt"/>
                <a:ea typeface="+mn-ea"/>
                <a:cs typeface="+mn-cs"/>
              </a:rPr>
              <a:t>QoL</a:t>
            </a:r>
            <a:r>
              <a:rPr lang="en-GB" sz="1200" kern="1200" dirty="0">
                <a:solidFill>
                  <a:schemeClr val="tx1"/>
                </a:solidFill>
                <a:effectLst/>
                <a:latin typeface="+mn-lt"/>
                <a:ea typeface="+mn-ea"/>
                <a:cs typeface="+mn-cs"/>
              </a:rPr>
              <a:t> data were taken from patients with a different condition and no sensitivity on </a:t>
            </a:r>
            <a:r>
              <a:rPr lang="en-GB" sz="1200" kern="1200" dirty="0" err="1">
                <a:solidFill>
                  <a:schemeClr val="tx1"/>
                </a:solidFill>
                <a:effectLst/>
                <a:latin typeface="+mn-lt"/>
                <a:ea typeface="+mn-ea"/>
                <a:cs typeface="+mn-cs"/>
              </a:rPr>
              <a:t>QoL</a:t>
            </a:r>
            <a:r>
              <a:rPr lang="en-GB" sz="1200" kern="1200" dirty="0">
                <a:solidFill>
                  <a:schemeClr val="tx1"/>
                </a:solidFill>
                <a:effectLst/>
                <a:latin typeface="+mn-lt"/>
                <a:ea typeface="+mn-ea"/>
                <a:cs typeface="+mn-cs"/>
              </a:rPr>
              <a:t>, which had a far bigger impact. Are the scenarios and sensitivity analyses clinically relevant?</a:t>
            </a: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28</a:t>
            </a:fld>
            <a:endParaRPr lang="en-US"/>
          </a:p>
        </p:txBody>
      </p:sp>
    </p:spTree>
    <p:extLst>
      <p:ext uri="{BB962C8B-B14F-4D97-AF65-F5344CB8AC3E}">
        <p14:creationId xmlns:p14="http://schemas.microsoft.com/office/powerpoint/2010/main" val="2793507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PAS v list price. </a:t>
            </a:r>
            <a:r>
              <a:rPr lang="en-GB" sz="1200" kern="1200" dirty="0">
                <a:solidFill>
                  <a:schemeClr val="tx1"/>
                </a:solidFill>
                <a:effectLst/>
                <a:latin typeface="+mn-lt"/>
                <a:ea typeface="+mn-ea"/>
                <a:cs typeface="+mn-cs"/>
              </a:rPr>
              <a:t>Providing WPAS has been agreed we will use this price in CE and BI. So don’t bother providing alternative scenarios with list price.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We’ve done some work comparing estimated </a:t>
            </a:r>
            <a:r>
              <a:rPr lang="en-GB" sz="1200" kern="1200" dirty="0" err="1">
                <a:solidFill>
                  <a:schemeClr val="tx1"/>
                </a:solidFill>
                <a:effectLst/>
                <a:latin typeface="+mn-lt"/>
                <a:ea typeface="+mn-ea"/>
                <a:cs typeface="+mn-cs"/>
              </a:rPr>
              <a:t>Bis</a:t>
            </a:r>
            <a:r>
              <a:rPr lang="en-GB" sz="1200" kern="1200" dirty="0">
                <a:solidFill>
                  <a:schemeClr val="tx1"/>
                </a:solidFill>
                <a:effectLst/>
                <a:latin typeface="+mn-lt"/>
                <a:ea typeface="+mn-ea"/>
                <a:cs typeface="+mn-cs"/>
              </a:rPr>
              <a:t> with the actual expenditure (published in </a:t>
            </a:r>
            <a:r>
              <a:rPr lang="en-GB" sz="1200" kern="1200" dirty="0" err="1">
                <a:solidFill>
                  <a:schemeClr val="tx1"/>
                </a:solidFill>
                <a:effectLst/>
                <a:latin typeface="+mn-lt"/>
                <a:ea typeface="+mn-ea"/>
                <a:cs typeface="+mn-cs"/>
              </a:rPr>
              <a:t>pharmacoeconomics</a:t>
            </a:r>
            <a:r>
              <a:rPr lang="en-GB" sz="1200" kern="1200" dirty="0">
                <a:solidFill>
                  <a:schemeClr val="tx1"/>
                </a:solidFill>
                <a:effectLst/>
                <a:latin typeface="+mn-lt"/>
                <a:ea typeface="+mn-ea"/>
                <a:cs typeface="+mn-cs"/>
              </a:rPr>
              <a:t>) . We found that it is very difficult to accurately estimate the BI therefore we’d urge you to consider doing sensitivity analyses</a:t>
            </a:r>
            <a:r>
              <a:rPr lang="en-GB" sz="1200" kern="1200" baseline="0" dirty="0">
                <a:solidFill>
                  <a:schemeClr val="tx1"/>
                </a:solidFill>
                <a:effectLst/>
                <a:latin typeface="+mn-lt"/>
                <a:ea typeface="+mn-ea"/>
                <a:cs typeface="+mn-cs"/>
              </a:rPr>
              <a:t> with large variations from the original estimate such as +/- 50% . Experience shows that companies only make small variations which don’t make big BI changes –we’d urge you to be bolder.  In addition  resource costs from the cost-effectiveness model should be used in the BI (so costs or savings arising from e.g. differences in clinical staff administering the medicine should appear in the BI as well as the CE model) </a:t>
            </a:r>
            <a:r>
              <a:rPr lang="en-GB" sz="1200" kern="1200" baseline="0" dirty="0" smtClean="0">
                <a:solidFill>
                  <a:schemeClr val="tx1"/>
                </a:solidFill>
                <a:effectLst/>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If there is an unknown PAS on the comparator companies are asked to explore the impact using sensitivity analyses at different % points.</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29</a:t>
            </a:fld>
            <a:endParaRPr lang="en-US"/>
          </a:p>
        </p:txBody>
      </p:sp>
    </p:spTree>
    <p:extLst>
      <p:ext uri="{BB962C8B-B14F-4D97-AF65-F5344CB8AC3E}">
        <p14:creationId xmlns:p14="http://schemas.microsoft.com/office/powerpoint/2010/main" val="879325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CA993A9-A7A0-BC45-95F5-423B5D0E04EE}" type="slidenum">
              <a:rPr lang="en-US" smtClean="0"/>
              <a:pPr/>
              <a:t>30</a:t>
            </a:fld>
            <a:endParaRPr lang="en-US"/>
          </a:p>
        </p:txBody>
      </p:sp>
    </p:spTree>
    <p:extLst>
      <p:ext uri="{BB962C8B-B14F-4D97-AF65-F5344CB8AC3E}">
        <p14:creationId xmlns:p14="http://schemas.microsoft.com/office/powerpoint/2010/main" val="2112885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0" kern="1200" dirty="0" smtClean="0">
                <a:solidFill>
                  <a:schemeClr val="tx1"/>
                </a:solidFill>
                <a:effectLst/>
                <a:latin typeface="+mn-lt"/>
                <a:ea typeface="+mn-ea"/>
                <a:cs typeface="+mn-cs"/>
              </a:rPr>
              <a:t>Aneurin Bevan</a:t>
            </a:r>
            <a:r>
              <a:rPr lang="en-GB" sz="1200" b="0" kern="1200" baseline="0" dirty="0" smtClean="0">
                <a:solidFill>
                  <a:schemeClr val="tx1"/>
                </a:solidFill>
                <a:effectLst/>
                <a:latin typeface="+mn-lt"/>
                <a:ea typeface="+mn-ea"/>
                <a:cs typeface="+mn-cs"/>
              </a:rPr>
              <a:t>’s words are just as relevant 73 years later! Resource is scarce which is why we do HTA.</a:t>
            </a:r>
            <a:endParaRPr lang="en-GB" sz="1200" b="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Ensure company reps at AWMSG </a:t>
            </a:r>
            <a:r>
              <a:rPr lang="en-GB" sz="1200" kern="1200" dirty="0" smtClean="0">
                <a:solidFill>
                  <a:schemeClr val="tx1"/>
                </a:solidFill>
                <a:effectLst/>
                <a:latin typeface="+mn-lt"/>
                <a:ea typeface="+mn-ea"/>
                <a:cs typeface="+mn-cs"/>
              </a:rPr>
              <a:t>are well briefed – clinical expert and HE expert needed. A positive recommendation at NMG is not a guarantee that AWMSG will be an easy ride.</a:t>
            </a: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36</a:t>
            </a:fld>
            <a:endParaRPr lang="en-US"/>
          </a:p>
        </p:txBody>
      </p:sp>
    </p:spTree>
    <p:extLst>
      <p:ext uri="{BB962C8B-B14F-4D97-AF65-F5344CB8AC3E}">
        <p14:creationId xmlns:p14="http://schemas.microsoft.com/office/powerpoint/2010/main" val="1226914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10</a:t>
            </a:fld>
            <a:endParaRPr lang="en-US"/>
          </a:p>
        </p:txBody>
      </p:sp>
    </p:spTree>
    <p:extLst>
      <p:ext uri="{BB962C8B-B14F-4D97-AF65-F5344CB8AC3E}">
        <p14:creationId xmlns:p14="http://schemas.microsoft.com/office/powerpoint/2010/main" val="3738101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60346"/>
            <a:ext cx="5486400" cy="411480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smtClean="0"/>
              <a:t>Which studies to include?</a:t>
            </a:r>
            <a:r>
              <a:rPr lang="en-GB" sz="1200" b="1" kern="1200" dirty="0" smtClean="0">
                <a:solidFill>
                  <a:schemeClr val="tx1"/>
                </a:solidFill>
                <a:effectLst/>
                <a:latin typeface="+mn-lt"/>
                <a:ea typeface="+mn-ea"/>
                <a:cs typeface="+mn-cs"/>
              </a:rPr>
              <a:t> Which studies to include &amp; exclude</a:t>
            </a:r>
            <a:r>
              <a:rPr lang="en-GB" sz="1200" kern="1200" dirty="0" smtClean="0">
                <a:solidFill>
                  <a:schemeClr val="tx1"/>
                </a:solidFill>
                <a:effectLst/>
                <a:latin typeface="+mn-lt"/>
                <a:ea typeface="+mn-ea"/>
                <a:cs typeface="+mn-cs"/>
              </a:rPr>
              <a:t>?  Preferably RCTs, phase III and vs </a:t>
            </a:r>
            <a:r>
              <a:rPr lang="en-GB" sz="1200" kern="1200" dirty="0" err="1" smtClean="0">
                <a:solidFill>
                  <a:schemeClr val="tx1"/>
                </a:solidFill>
                <a:effectLst/>
                <a:latin typeface="+mn-lt"/>
                <a:ea typeface="+mn-ea"/>
                <a:cs typeface="+mn-cs"/>
              </a:rPr>
              <a:t>approp</a:t>
            </a:r>
            <a:r>
              <a:rPr lang="en-GB" sz="1200" kern="1200" dirty="0" smtClean="0">
                <a:solidFill>
                  <a:schemeClr val="tx1"/>
                </a:solidFill>
                <a:effectLst/>
                <a:latin typeface="+mn-lt"/>
                <a:ea typeface="+mn-ea"/>
                <a:cs typeface="+mn-cs"/>
              </a:rPr>
              <a:t> comparator. Using real world data –if it makes sense but justify. Relevant end points (patient –centred). Exclude dose finding studies, phase II . Justify</a:t>
            </a:r>
            <a:r>
              <a:rPr lang="en-GB" sz="1200" kern="1200" baseline="0" dirty="0" smtClean="0">
                <a:solidFill>
                  <a:schemeClr val="tx1"/>
                </a:solidFill>
                <a:effectLst/>
                <a:latin typeface="+mn-lt"/>
                <a:ea typeface="+mn-ea"/>
                <a:cs typeface="+mn-cs"/>
              </a:rPr>
              <a:t> your decisions around which studies to include/exclude.</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20</a:t>
            </a:fld>
            <a:endParaRPr lang="en-US"/>
          </a:p>
        </p:txBody>
      </p:sp>
    </p:spTree>
    <p:extLst>
      <p:ext uri="{BB962C8B-B14F-4D97-AF65-F5344CB8AC3E}">
        <p14:creationId xmlns:p14="http://schemas.microsoft.com/office/powerpoint/2010/main" val="4240535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Comparator.</a:t>
            </a:r>
            <a:r>
              <a:rPr lang="en-GB" sz="1200" kern="1200" dirty="0">
                <a:solidFill>
                  <a:schemeClr val="tx1"/>
                </a:solidFill>
                <a:effectLst/>
                <a:latin typeface="+mn-lt"/>
                <a:ea typeface="+mn-ea"/>
                <a:cs typeface="+mn-cs"/>
              </a:rPr>
              <a:t> Comparison v main treatment used today in Wales. Licensed if possible but accept unlicensed if reflects real life usage. </a:t>
            </a:r>
            <a:r>
              <a:rPr lang="en-GB" sz="1200" kern="1200" dirty="0" smtClean="0">
                <a:solidFill>
                  <a:schemeClr val="tx1"/>
                </a:solidFill>
                <a:effectLst/>
                <a:latin typeface="+mn-lt"/>
                <a:ea typeface="+mn-ea"/>
                <a:cs typeface="+mn-cs"/>
              </a:rPr>
              <a:t>Justify your decisions to include/exclude </a:t>
            </a:r>
            <a:r>
              <a:rPr lang="en-GB" sz="1200" kern="1200" dirty="0" err="1" smtClean="0">
                <a:solidFill>
                  <a:schemeClr val="tx1"/>
                </a:solidFill>
                <a:effectLst/>
                <a:latin typeface="+mn-lt"/>
                <a:ea typeface="+mn-ea"/>
                <a:cs typeface="+mn-cs"/>
              </a:rPr>
              <a:t>comparators.May</a:t>
            </a:r>
            <a:r>
              <a:rPr lang="en-GB" sz="1200" kern="1200" dirty="0" smtClean="0">
                <a:solidFill>
                  <a:schemeClr val="tx1"/>
                </a:solidFill>
                <a:effectLst/>
                <a:latin typeface="+mn-lt"/>
                <a:ea typeface="+mn-ea"/>
                <a:cs typeface="+mn-cs"/>
              </a:rPr>
              <a:t> </a:t>
            </a:r>
            <a:r>
              <a:rPr lang="en-GB" sz="1200" kern="1200" dirty="0">
                <a:solidFill>
                  <a:schemeClr val="tx1"/>
                </a:solidFill>
                <a:effectLst/>
                <a:latin typeface="+mn-lt"/>
                <a:ea typeface="+mn-ea"/>
                <a:cs typeface="+mn-cs"/>
              </a:rPr>
              <a:t>need studies to provide indirect comparison to the most likely medicine to be displaced. Pick studies with closest </a:t>
            </a:r>
            <a:r>
              <a:rPr lang="en-GB" sz="1200" kern="1200" dirty="0" err="1">
                <a:solidFill>
                  <a:schemeClr val="tx1"/>
                </a:solidFill>
                <a:effectLst/>
                <a:latin typeface="+mn-lt"/>
                <a:ea typeface="+mn-ea"/>
                <a:cs typeface="+mn-cs"/>
              </a:rPr>
              <a:t>popn</a:t>
            </a:r>
            <a:r>
              <a:rPr lang="en-GB" sz="1200" kern="1200" dirty="0">
                <a:solidFill>
                  <a:schemeClr val="tx1"/>
                </a:solidFill>
                <a:effectLst/>
                <a:latin typeface="+mn-lt"/>
                <a:ea typeface="+mn-ea"/>
                <a:cs typeface="+mn-cs"/>
              </a:rPr>
              <a:t>  &amp; end pts.  In indirect comparisons may need to adjust results to reflect different </a:t>
            </a:r>
            <a:r>
              <a:rPr lang="en-GB" sz="1200" kern="1200" dirty="0" smtClean="0">
                <a:solidFill>
                  <a:schemeClr val="tx1"/>
                </a:solidFill>
                <a:effectLst/>
                <a:latin typeface="+mn-lt"/>
                <a:ea typeface="+mn-ea"/>
                <a:cs typeface="+mn-cs"/>
              </a:rPr>
              <a:t>baselines of the populations</a:t>
            </a:r>
            <a:r>
              <a:rPr lang="en-GB" sz="1200" kern="1200" dirty="0">
                <a:solidFill>
                  <a:schemeClr val="tx1"/>
                </a:solidFill>
                <a:effectLst/>
                <a:latin typeface="+mn-lt"/>
                <a:ea typeface="+mn-ea"/>
                <a:cs typeface="+mn-cs"/>
              </a:rPr>
              <a:t>. Need for meta analysis if need to do indirect comparison (find</a:t>
            </a:r>
            <a:r>
              <a:rPr lang="en-GB" sz="1200" kern="1200" baseline="0" dirty="0">
                <a:solidFill>
                  <a:schemeClr val="tx1"/>
                </a:solidFill>
                <a:effectLst/>
                <a:latin typeface="+mn-lt"/>
                <a:ea typeface="+mn-ea"/>
                <a:cs typeface="+mn-cs"/>
              </a:rPr>
              <a:t> an expert –don’t try this at home folks!)</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22</a:t>
            </a:fld>
            <a:endParaRPr lang="en-US"/>
          </a:p>
        </p:txBody>
      </p:sp>
    </p:spTree>
    <p:extLst>
      <p:ext uri="{BB962C8B-B14F-4D97-AF65-F5344CB8AC3E}">
        <p14:creationId xmlns:p14="http://schemas.microsoft.com/office/powerpoint/2010/main" val="2443586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CMA v CUA.</a:t>
            </a:r>
            <a:r>
              <a:rPr lang="en-GB" sz="1200" kern="1200" dirty="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Cost utility analysis  model uses all relevant effects (clinical end points , safety end points from trials) and all costs (medicine acquisition, adverse events, monitoring and administration) into account and produces a cost per unit of health (ICER = cost per QALY). Cost minimisation assumes all effects are equal (not just clinical end points but adverse events, patient preference </a:t>
            </a:r>
            <a:r>
              <a:rPr lang="en-GB" sz="1200" kern="1200" dirty="0" err="1" smtClean="0">
                <a:solidFill>
                  <a:schemeClr val="tx1"/>
                </a:solidFill>
                <a:effectLst/>
                <a:latin typeface="+mn-lt"/>
                <a:ea typeface="+mn-ea"/>
                <a:cs typeface="+mn-cs"/>
              </a:rPr>
              <a:t>etc</a:t>
            </a:r>
            <a:r>
              <a:rPr lang="en-GB" sz="1200" kern="1200" dirty="0" smtClean="0">
                <a:solidFill>
                  <a:schemeClr val="tx1"/>
                </a:solidFill>
                <a:effectLst/>
                <a:latin typeface="+mn-lt"/>
                <a:ea typeface="+mn-ea"/>
                <a:cs typeface="+mn-cs"/>
              </a:rPr>
              <a:t>) and just considers differences in costs. </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CUA </a:t>
            </a:r>
            <a:r>
              <a:rPr lang="en-GB" sz="1200" kern="1200" dirty="0">
                <a:solidFill>
                  <a:schemeClr val="tx1"/>
                </a:solidFill>
                <a:effectLst/>
                <a:latin typeface="+mn-lt"/>
                <a:ea typeface="+mn-ea"/>
                <a:cs typeface="+mn-cs"/>
              </a:rPr>
              <a:t>preferred nearly always. Can only use CMA when all effects are the same for both </a:t>
            </a:r>
            <a:r>
              <a:rPr lang="en-GB" sz="1200" kern="1200" dirty="0" smtClean="0">
                <a:solidFill>
                  <a:schemeClr val="tx1"/>
                </a:solidFill>
                <a:effectLst/>
                <a:latin typeface="+mn-lt"/>
                <a:ea typeface="+mn-ea"/>
                <a:cs typeface="+mn-cs"/>
              </a:rPr>
              <a:t>medicines –very unlikely that all effects are the same compared to the comparator (no </a:t>
            </a:r>
            <a:r>
              <a:rPr lang="en-GB" sz="1200" kern="1200" dirty="0" err="1" smtClean="0">
                <a:solidFill>
                  <a:schemeClr val="tx1"/>
                </a:solidFill>
                <a:effectLst/>
                <a:latin typeface="+mn-lt"/>
                <a:ea typeface="+mn-ea"/>
                <a:cs typeface="+mn-cs"/>
              </a:rPr>
              <a:t>diffrerence</a:t>
            </a:r>
            <a:r>
              <a:rPr lang="en-GB" sz="1200" kern="1200" dirty="0" smtClean="0">
                <a:solidFill>
                  <a:schemeClr val="tx1"/>
                </a:solidFill>
                <a:effectLst/>
                <a:latin typeface="+mn-lt"/>
                <a:ea typeface="+mn-ea"/>
                <a:cs typeface="+mn-cs"/>
              </a:rPr>
              <a:t> in safety, patient preference – need to prove it, not just assume it!)  </a:t>
            </a:r>
            <a:r>
              <a:rPr lang="en-GB" sz="1200" kern="1200" dirty="0">
                <a:solidFill>
                  <a:schemeClr val="tx1"/>
                </a:solidFill>
                <a:effectLst/>
                <a:latin typeface="+mn-lt"/>
                <a:ea typeface="+mn-ea"/>
                <a:cs typeface="+mn-cs"/>
              </a:rPr>
              <a:t>In reality only likely to be the case for </a:t>
            </a:r>
            <a:r>
              <a:rPr lang="en-GB" sz="1200" kern="1200" dirty="0" err="1">
                <a:solidFill>
                  <a:schemeClr val="tx1"/>
                </a:solidFill>
                <a:effectLst/>
                <a:latin typeface="+mn-lt"/>
                <a:ea typeface="+mn-ea"/>
                <a:cs typeface="+mn-cs"/>
              </a:rPr>
              <a:t>biosimilars</a:t>
            </a:r>
            <a:r>
              <a:rPr lang="en-GB" sz="1200" kern="1200" dirty="0">
                <a:solidFill>
                  <a:schemeClr val="tx1"/>
                </a:solidFill>
                <a:effectLst/>
                <a:latin typeface="+mn-lt"/>
                <a:ea typeface="+mn-ea"/>
                <a:cs typeface="+mn-cs"/>
              </a:rPr>
              <a:t> , which we exclude anyway!</a:t>
            </a: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23</a:t>
            </a:fld>
            <a:endParaRPr lang="en-US"/>
          </a:p>
        </p:txBody>
      </p:sp>
    </p:spTree>
    <p:extLst>
      <p:ext uri="{BB962C8B-B14F-4D97-AF65-F5344CB8AC3E}">
        <p14:creationId xmlns:p14="http://schemas.microsoft.com/office/powerpoint/2010/main" val="3755103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371600" y="4477280"/>
            <a:ext cx="5486400" cy="411480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Studies need to be relevant for Welsh population.</a:t>
            </a:r>
            <a:r>
              <a:rPr lang="en-GB" sz="1200" kern="1200" dirty="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Studies  </a:t>
            </a:r>
            <a:r>
              <a:rPr lang="en-GB" sz="1200" kern="1200" dirty="0">
                <a:solidFill>
                  <a:schemeClr val="tx1"/>
                </a:solidFill>
                <a:effectLst/>
                <a:latin typeface="+mn-lt"/>
                <a:ea typeface="+mn-ea"/>
                <a:cs typeface="+mn-cs"/>
              </a:rPr>
              <a:t>may be conducted at </a:t>
            </a:r>
            <a:r>
              <a:rPr lang="en-GB" sz="1200" kern="1200" dirty="0" smtClean="0">
                <a:solidFill>
                  <a:schemeClr val="tx1"/>
                </a:solidFill>
                <a:effectLst/>
                <a:latin typeface="+mn-lt"/>
                <a:ea typeface="+mn-ea"/>
                <a:cs typeface="+mn-cs"/>
              </a:rPr>
              <a:t>many different </a:t>
            </a:r>
            <a:r>
              <a:rPr lang="en-GB" sz="1200" kern="1200" dirty="0">
                <a:solidFill>
                  <a:schemeClr val="tx1"/>
                </a:solidFill>
                <a:effectLst/>
                <a:latin typeface="+mn-lt"/>
                <a:ea typeface="+mn-ea"/>
                <a:cs typeface="+mn-cs"/>
              </a:rPr>
              <a:t>global locations </a:t>
            </a:r>
            <a:r>
              <a:rPr lang="en-GB" sz="1200" kern="1200" dirty="0" smtClean="0">
                <a:solidFill>
                  <a:schemeClr val="tx1"/>
                </a:solidFill>
                <a:effectLst/>
                <a:latin typeface="+mn-lt"/>
                <a:ea typeface="+mn-ea"/>
                <a:cs typeface="+mn-cs"/>
              </a:rPr>
              <a:t>. Is the population studied a good representation of the Welsh  population e.g. in terms of ethnicity , , </a:t>
            </a:r>
            <a:r>
              <a:rPr lang="en-GB" sz="1200" kern="1200" dirty="0">
                <a:solidFill>
                  <a:schemeClr val="tx1"/>
                </a:solidFill>
                <a:effectLst/>
                <a:latin typeface="+mn-lt"/>
                <a:ea typeface="+mn-ea"/>
                <a:cs typeface="+mn-cs"/>
              </a:rPr>
              <a:t>age , sex distribution etc. </a:t>
            </a:r>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24</a:t>
            </a:fld>
            <a:endParaRPr lang="en-US"/>
          </a:p>
        </p:txBody>
      </p:sp>
    </p:spTree>
    <p:extLst>
      <p:ext uri="{BB962C8B-B14F-4D97-AF65-F5344CB8AC3E}">
        <p14:creationId xmlns:p14="http://schemas.microsoft.com/office/powerpoint/2010/main" val="3063222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Studies should reflect indication. </a:t>
            </a:r>
            <a:r>
              <a:rPr lang="en-GB" sz="1200" kern="1200" dirty="0">
                <a:solidFill>
                  <a:schemeClr val="tx1"/>
                </a:solidFill>
                <a:effectLst/>
                <a:latin typeface="+mn-lt"/>
                <a:ea typeface="+mn-ea"/>
                <a:cs typeface="+mn-cs"/>
              </a:rPr>
              <a:t>Population should reflect full indication and scope. If trials are only covering a sub-population submitting </a:t>
            </a:r>
            <a:r>
              <a:rPr lang="en-GB" sz="1200" kern="1200" dirty="0" smtClean="0">
                <a:solidFill>
                  <a:schemeClr val="tx1"/>
                </a:solidFill>
                <a:effectLst/>
                <a:latin typeface="+mn-lt"/>
                <a:ea typeface="+mn-ea"/>
                <a:cs typeface="+mn-cs"/>
              </a:rPr>
              <a:t>please tell us &amp; show </a:t>
            </a:r>
            <a:r>
              <a:rPr lang="en-GB" sz="1200" kern="1200" dirty="0">
                <a:solidFill>
                  <a:schemeClr val="tx1"/>
                </a:solidFill>
                <a:effectLst/>
                <a:latin typeface="+mn-lt"/>
                <a:ea typeface="+mn-ea"/>
                <a:cs typeface="+mn-cs"/>
              </a:rPr>
              <a:t>clearly that </a:t>
            </a:r>
            <a:r>
              <a:rPr lang="en-GB" sz="1200" kern="1200" dirty="0" smtClean="0">
                <a:solidFill>
                  <a:schemeClr val="tx1"/>
                </a:solidFill>
                <a:effectLst/>
                <a:latin typeface="+mn-lt"/>
                <a:ea typeface="+mn-ea"/>
                <a:cs typeface="+mn-cs"/>
              </a:rPr>
              <a:t>you are restricting</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within </a:t>
            </a:r>
            <a:r>
              <a:rPr lang="en-GB" sz="1200" kern="1200" dirty="0">
                <a:solidFill>
                  <a:schemeClr val="tx1"/>
                </a:solidFill>
                <a:effectLst/>
                <a:latin typeface="+mn-lt"/>
                <a:ea typeface="+mn-ea"/>
                <a:cs typeface="+mn-cs"/>
              </a:rPr>
              <a:t>the indication and exactly how.  Studies should use the licensed </a:t>
            </a:r>
            <a:r>
              <a:rPr lang="en-GB" sz="1200" kern="1200" dirty="0" smtClean="0">
                <a:solidFill>
                  <a:schemeClr val="tx1"/>
                </a:solidFill>
                <a:effectLst/>
                <a:latin typeface="+mn-lt"/>
                <a:ea typeface="+mn-ea"/>
                <a:cs typeface="+mn-cs"/>
              </a:rPr>
              <a:t>dose. Range </a:t>
            </a:r>
            <a:r>
              <a:rPr lang="en-GB" sz="1200" kern="1200" dirty="0">
                <a:solidFill>
                  <a:schemeClr val="tx1"/>
                </a:solidFill>
                <a:effectLst/>
                <a:latin typeface="+mn-lt"/>
                <a:ea typeface="+mn-ea"/>
                <a:cs typeface="+mn-cs"/>
              </a:rPr>
              <a:t>finding studies are best omitted.</a:t>
            </a: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25</a:t>
            </a:fld>
            <a:endParaRPr lang="en-US"/>
          </a:p>
        </p:txBody>
      </p:sp>
    </p:spTree>
    <p:extLst>
      <p:ext uri="{BB962C8B-B14F-4D97-AF65-F5344CB8AC3E}">
        <p14:creationId xmlns:p14="http://schemas.microsoft.com/office/powerpoint/2010/main" val="1278286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In </a:t>
            </a:r>
            <a:r>
              <a:rPr lang="en-GB" sz="1200" b="1" kern="1200" dirty="0">
                <a:solidFill>
                  <a:schemeClr val="tx1"/>
                </a:solidFill>
                <a:effectLst/>
                <a:latin typeface="+mn-lt"/>
                <a:ea typeface="+mn-ea"/>
                <a:cs typeface="+mn-cs"/>
              </a:rPr>
              <a:t>CE model </a:t>
            </a:r>
            <a:r>
              <a:rPr lang="en-GB" sz="1200" b="1"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a:t>
            </a:r>
            <a:r>
              <a:rPr lang="en-GB" sz="1200" kern="1200" dirty="0">
                <a:solidFill>
                  <a:schemeClr val="tx1"/>
                </a:solidFill>
                <a:effectLst/>
                <a:latin typeface="+mn-lt"/>
                <a:ea typeface="+mn-ea"/>
                <a:cs typeface="+mn-cs"/>
              </a:rPr>
              <a:t>treatment pathway </a:t>
            </a:r>
            <a:r>
              <a:rPr lang="en-GB" sz="1200" b="1" kern="1200" dirty="0">
                <a:solidFill>
                  <a:schemeClr val="tx1"/>
                </a:solidFill>
                <a:effectLst/>
                <a:latin typeface="+mn-lt"/>
                <a:ea typeface="+mn-ea"/>
                <a:cs typeface="+mn-cs"/>
              </a:rPr>
              <a:t>modelled should be relevant to wales</a:t>
            </a:r>
            <a:r>
              <a:rPr lang="en-GB" sz="1200" kern="1200" dirty="0">
                <a:solidFill>
                  <a:schemeClr val="tx1"/>
                </a:solidFill>
                <a:effectLst/>
                <a:latin typeface="+mn-lt"/>
                <a:ea typeface="+mn-ea"/>
                <a:cs typeface="+mn-cs"/>
              </a:rPr>
              <a:t>. Companies are encouraged to seek advice from Welsh </a:t>
            </a:r>
            <a:r>
              <a:rPr lang="en-GB" sz="1200" kern="1200" dirty="0" smtClean="0">
                <a:solidFill>
                  <a:schemeClr val="tx1"/>
                </a:solidFill>
                <a:effectLst/>
                <a:latin typeface="+mn-lt"/>
                <a:ea typeface="+mn-ea"/>
                <a:cs typeface="+mn-cs"/>
              </a:rPr>
              <a:t>clinicians</a:t>
            </a:r>
            <a:r>
              <a:rPr lang="en-GB" sz="1200" kern="1200" dirty="0">
                <a:solidFill>
                  <a:schemeClr val="tx1"/>
                </a:solidFill>
                <a:effectLst/>
                <a:latin typeface="+mn-lt"/>
                <a:ea typeface="+mn-ea"/>
                <a:cs typeface="+mn-cs"/>
              </a:rPr>
              <a:t>. (Don’t necessarily assume we’re the same as other UK countries) [Pen –y –fan 886 m] </a:t>
            </a: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26</a:t>
            </a:fld>
            <a:endParaRPr lang="en-US"/>
          </a:p>
        </p:txBody>
      </p:sp>
    </p:spTree>
    <p:extLst>
      <p:ext uri="{BB962C8B-B14F-4D97-AF65-F5344CB8AC3E}">
        <p14:creationId xmlns:p14="http://schemas.microsoft.com/office/powerpoint/2010/main" val="1451940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CE model </a:t>
            </a:r>
            <a:r>
              <a:rPr lang="en-GB" sz="1200" kern="1200" dirty="0">
                <a:solidFill>
                  <a:schemeClr val="tx1"/>
                </a:solidFill>
                <a:effectLst/>
                <a:latin typeface="+mn-lt"/>
                <a:ea typeface="+mn-ea"/>
                <a:cs typeface="+mn-cs"/>
              </a:rPr>
              <a:t> – </a:t>
            </a:r>
            <a:r>
              <a:rPr lang="en-GB" sz="1200" b="1" kern="1200" dirty="0">
                <a:solidFill>
                  <a:schemeClr val="tx1"/>
                </a:solidFill>
                <a:effectLst/>
                <a:latin typeface="+mn-lt"/>
                <a:ea typeface="+mn-ea"/>
                <a:cs typeface="+mn-cs"/>
              </a:rPr>
              <a:t>most plausible, transparent and robust case</a:t>
            </a:r>
            <a:r>
              <a:rPr lang="en-GB" sz="1200" kern="1200" dirty="0">
                <a:solidFill>
                  <a:schemeClr val="tx1"/>
                </a:solidFill>
                <a:effectLst/>
                <a:latin typeface="+mn-lt"/>
                <a:ea typeface="+mn-ea"/>
                <a:cs typeface="+mn-cs"/>
              </a:rPr>
              <a:t>. Does the result have face validity ?e.g. pts with serious conditions living well past 100 years! </a:t>
            </a:r>
            <a:r>
              <a:rPr lang="en-GB" sz="1200" kern="1200" dirty="0" err="1">
                <a:solidFill>
                  <a:schemeClr val="tx1"/>
                </a:solidFill>
                <a:effectLst/>
                <a:latin typeface="+mn-lt"/>
                <a:ea typeface="+mn-ea"/>
                <a:cs typeface="+mn-cs"/>
              </a:rPr>
              <a:t>EoL</a:t>
            </a:r>
            <a:r>
              <a:rPr lang="en-GB" sz="1200" kern="1200" dirty="0">
                <a:solidFill>
                  <a:schemeClr val="tx1"/>
                </a:solidFill>
                <a:effectLst/>
                <a:latin typeface="+mn-lt"/>
                <a:ea typeface="+mn-ea"/>
                <a:cs typeface="+mn-cs"/>
              </a:rPr>
              <a:t> pts with average </a:t>
            </a:r>
            <a:r>
              <a:rPr lang="en-GB" sz="1200" kern="1200" dirty="0" err="1">
                <a:solidFill>
                  <a:schemeClr val="tx1"/>
                </a:solidFill>
                <a:effectLst/>
                <a:latin typeface="+mn-lt"/>
                <a:ea typeface="+mn-ea"/>
                <a:cs typeface="+mn-cs"/>
              </a:rPr>
              <a:t>QoL</a:t>
            </a:r>
            <a:r>
              <a:rPr lang="en-GB" sz="1200" kern="1200" dirty="0">
                <a:solidFill>
                  <a:schemeClr val="tx1"/>
                </a:solidFill>
                <a:effectLst/>
                <a:latin typeface="+mn-lt"/>
                <a:ea typeface="+mn-ea"/>
                <a:cs typeface="+mn-cs"/>
              </a:rPr>
              <a:t> for their age? Do modelled utilities (quality of life ) make sense for people with the condition?</a:t>
            </a:r>
          </a:p>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27</a:t>
            </a:fld>
            <a:endParaRPr lang="en-US"/>
          </a:p>
        </p:txBody>
      </p:sp>
    </p:spTree>
    <p:extLst>
      <p:ext uri="{BB962C8B-B14F-4D97-AF65-F5344CB8AC3E}">
        <p14:creationId xmlns:p14="http://schemas.microsoft.com/office/powerpoint/2010/main" val="17871681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75157" y="218552"/>
            <a:ext cx="10363200" cy="1126592"/>
          </a:xfrm>
          <a:prstGeom prst="rect">
            <a:avLst/>
          </a:prstGeom>
        </p:spPr>
        <p:txBody>
          <a:bodyPr>
            <a:normAutofit/>
          </a:bodyPr>
          <a:lstStyle>
            <a:lvl1pPr algn="l">
              <a:defRPr sz="4000" b="1" i="0">
                <a:latin typeface="Arial"/>
                <a:cs typeface="Arial"/>
              </a:defRPr>
            </a:lvl1pPr>
          </a:lstStyle>
          <a:p>
            <a:r>
              <a:rPr lang="en-GB" dirty="0"/>
              <a:t>Title to go here</a:t>
            </a:r>
            <a:endParaRPr lang="en-US" dirty="0"/>
          </a:p>
        </p:txBody>
      </p:sp>
      <p:sp>
        <p:nvSpPr>
          <p:cNvPr id="9" name="Subtitle 2"/>
          <p:cNvSpPr>
            <a:spLocks noGrp="1"/>
          </p:cNvSpPr>
          <p:nvPr>
            <p:ph type="subTitle" idx="1" hasCustomPrompt="1"/>
          </p:nvPr>
        </p:nvSpPr>
        <p:spPr>
          <a:xfrm>
            <a:off x="975157" y="1345145"/>
            <a:ext cx="103632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Subhead to go here</a:t>
            </a:r>
            <a:endParaRPr lang="en-US" dirty="0"/>
          </a:p>
        </p:txBody>
      </p:sp>
      <p:grpSp>
        <p:nvGrpSpPr>
          <p:cNvPr id="2" name="Group 1"/>
          <p:cNvGrpSpPr/>
          <p:nvPr userDrawn="1"/>
        </p:nvGrpSpPr>
        <p:grpSpPr>
          <a:xfrm>
            <a:off x="-1" y="6451358"/>
            <a:ext cx="12192153" cy="409932"/>
            <a:chOff x="-1" y="6451358"/>
            <a:chExt cx="12192153" cy="409932"/>
          </a:xfrm>
        </p:grpSpPr>
        <p:sp>
          <p:nvSpPr>
            <p:cNvPr id="11" name="Rectangle 10"/>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3350241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ntent Slide 1">
    <p:spTree>
      <p:nvGrpSpPr>
        <p:cNvPr id="1" name=""/>
        <p:cNvGrpSpPr/>
        <p:nvPr/>
      </p:nvGrpSpPr>
      <p:grpSpPr>
        <a:xfrm>
          <a:off x="0" y="0"/>
          <a:ext cx="0" cy="0"/>
          <a:chOff x="0" y="0"/>
          <a:chExt cx="0" cy="0"/>
        </a:xfrm>
      </p:grpSpPr>
      <p:grpSp>
        <p:nvGrpSpPr>
          <p:cNvPr id="2" name="Group 1"/>
          <p:cNvGrpSpPr/>
          <p:nvPr userDrawn="1"/>
        </p:nvGrpSpPr>
        <p:grpSpPr>
          <a:xfrm>
            <a:off x="-1" y="6451358"/>
            <a:ext cx="12192153" cy="409932"/>
            <a:chOff x="-1" y="6451358"/>
            <a:chExt cx="12192153" cy="409932"/>
          </a:xfrm>
        </p:grpSpPr>
        <p:sp>
          <p:nvSpPr>
            <p:cNvPr id="11" name="Rectangle 10"/>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itle 1"/>
          <p:cNvSpPr>
            <a:spLocks noGrp="1"/>
          </p:cNvSpPr>
          <p:nvPr userDrawn="1">
            <p:ph type="ctrTitle" hasCustomPrompt="1"/>
          </p:nvPr>
        </p:nvSpPr>
        <p:spPr>
          <a:xfrm>
            <a:off x="914400" y="553080"/>
            <a:ext cx="10668000" cy="757921"/>
          </a:xfrm>
          <a:prstGeom prst="rect">
            <a:avLst/>
          </a:prstGeom>
        </p:spPr>
        <p:txBody>
          <a:bodyPr>
            <a:normAutofit/>
          </a:bodyPr>
          <a:lstStyle>
            <a:lvl1pPr algn="ctr">
              <a:defRPr sz="3200" b="1" i="0">
                <a:latin typeface="Arial"/>
                <a:cs typeface="Arial"/>
              </a:defRPr>
            </a:lvl1pPr>
          </a:lstStyle>
          <a:p>
            <a:r>
              <a:rPr lang="en-GB" dirty="0"/>
              <a:t>Page Header to go here</a:t>
            </a:r>
            <a:endParaRPr lang="en-US" dirty="0"/>
          </a:p>
        </p:txBody>
      </p:sp>
      <p:sp>
        <p:nvSpPr>
          <p:cNvPr id="16" name="Subtitle 2"/>
          <p:cNvSpPr>
            <a:spLocks noGrp="1"/>
          </p:cNvSpPr>
          <p:nvPr userDrawn="1">
            <p:ph type="subTitle" idx="1" hasCustomPrompt="1"/>
          </p:nvPr>
        </p:nvSpPr>
        <p:spPr>
          <a:xfrm>
            <a:off x="914400" y="1407590"/>
            <a:ext cx="10668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3657448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553080"/>
            <a:ext cx="10668000" cy="757921"/>
          </a:xfrm>
          <a:prstGeom prst="rect">
            <a:avLst/>
          </a:prstGeom>
        </p:spPr>
        <p:txBody>
          <a:bodyPr>
            <a:normAutofit/>
          </a:bodyPr>
          <a:lstStyle>
            <a:lvl1pPr algn="ctr">
              <a:defRPr sz="3200" b="1" i="0">
                <a:latin typeface="Arial"/>
                <a:cs typeface="Arial"/>
              </a:defRPr>
            </a:lvl1pPr>
          </a:lstStyle>
          <a:p>
            <a:r>
              <a:rPr lang="en-GB" dirty="0"/>
              <a:t>Page Header to go here</a:t>
            </a:r>
            <a:endParaRPr lang="en-US" dirty="0"/>
          </a:p>
        </p:txBody>
      </p:sp>
      <p:sp>
        <p:nvSpPr>
          <p:cNvPr id="14" name="Subtitle 2"/>
          <p:cNvSpPr>
            <a:spLocks noGrp="1"/>
          </p:cNvSpPr>
          <p:nvPr>
            <p:ph type="subTitle" idx="1" hasCustomPrompt="1"/>
          </p:nvPr>
        </p:nvSpPr>
        <p:spPr>
          <a:xfrm>
            <a:off x="914400" y="1407590"/>
            <a:ext cx="10668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grpSp>
        <p:nvGrpSpPr>
          <p:cNvPr id="4" name="Group 3"/>
          <p:cNvGrpSpPr/>
          <p:nvPr userDrawn="1"/>
        </p:nvGrpSpPr>
        <p:grpSpPr>
          <a:xfrm>
            <a:off x="-1" y="6451358"/>
            <a:ext cx="12192153" cy="409932"/>
            <a:chOff x="-1" y="6451358"/>
            <a:chExt cx="12192153" cy="409932"/>
          </a:xfrm>
        </p:grpSpPr>
        <p:sp>
          <p:nvSpPr>
            <p:cNvPr id="6" name="Rectangle 5"/>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l="85752"/>
          <a:stretch/>
        </p:blipFill>
        <p:spPr>
          <a:xfrm>
            <a:off x="11158330" y="5638709"/>
            <a:ext cx="694756" cy="781471"/>
          </a:xfrm>
          <a:prstGeom prst="rect">
            <a:avLst/>
          </a:prstGeom>
        </p:spPr>
      </p:pic>
    </p:spTree>
    <p:extLst>
      <p:ext uri="{BB962C8B-B14F-4D97-AF65-F5344CB8AC3E}">
        <p14:creationId xmlns:p14="http://schemas.microsoft.com/office/powerpoint/2010/main" val="1992125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75157" y="676028"/>
            <a:ext cx="10363200" cy="1126592"/>
          </a:xfrm>
          <a:prstGeom prst="rect">
            <a:avLst/>
          </a:prstGeom>
        </p:spPr>
        <p:txBody>
          <a:bodyPr>
            <a:normAutofit/>
          </a:bodyPr>
          <a:lstStyle>
            <a:lvl1pPr algn="l">
              <a:defRPr sz="4000" b="1" i="0">
                <a:latin typeface="Arial"/>
                <a:cs typeface="Arial"/>
              </a:defRPr>
            </a:lvl1pPr>
          </a:lstStyle>
          <a:p>
            <a:r>
              <a:rPr lang="en-GB" dirty="0"/>
              <a:t>Thank you</a:t>
            </a:r>
            <a:endParaRPr lang="en-US" dirty="0"/>
          </a:p>
        </p:txBody>
      </p:sp>
      <p:grpSp>
        <p:nvGrpSpPr>
          <p:cNvPr id="4" name="Group 3"/>
          <p:cNvGrpSpPr/>
          <p:nvPr userDrawn="1"/>
        </p:nvGrpSpPr>
        <p:grpSpPr>
          <a:xfrm>
            <a:off x="-1" y="6451358"/>
            <a:ext cx="12192153" cy="409932"/>
            <a:chOff x="-1" y="6451358"/>
            <a:chExt cx="12192153" cy="409932"/>
          </a:xfrm>
        </p:grpSpPr>
        <p:sp>
          <p:nvSpPr>
            <p:cNvPr id="5" name="Rectangle 4"/>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766173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extLst>
      <p:ext uri="{BB962C8B-B14F-4D97-AF65-F5344CB8AC3E}">
        <p14:creationId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49" r:id="rId3"/>
    <p:sldLayoutId id="2147483651" r:id="rId4"/>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s://awmsg.nhs.wales/make-a-submission/make-a-submission-pharmaceutical-industry/submit-for-awmsg-appraisal/invisible/all-appraisal-document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awmsg.nhs.wales/files/appraisal-process/awmsg-process-for-industry-engagement-pdf-202kb/" TargetMode="External"/><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awmsg.nhs.wales/make-a-submission/make-a-submission-pharmaceutical-industry/submit-for-awmsg-appraisal/invisible/all-appraisal-documents/"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awmsg.nhs.wales/files/appraisal-process/awmsg-appraisal-process-timeline-flowchart-pdf-104kb/"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ons.gov.uk/peoplepopulationandcommunity/birthsdeathsandmarriages/deaths/adhocs/11241deathsfromasthmarespiratorydiseasechronicobstructivepulmonarydiseaseandfluenglandandwales20012018occurrences" TargetMode="External"/><Relationship Id="rId2" Type="http://schemas.openxmlformats.org/officeDocument/2006/relationships/hyperlink" Target="https://www.asthma.org.uk/about/media/facts-and-statistic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8.jpg"/></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9.emf"/><Relationship Id="rId4" Type="http://schemas.openxmlformats.org/officeDocument/2006/relationships/oleObject" Target="../embeddings/oleObject1.bin"/></Relationships>
</file>

<file path=ppt/slides/_rels/slide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awmsg.nhs.wales/files/appraisal-process/awmsg-process-for-industry-engagement-pdf-202kb/" TargetMode="External"/><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awmsg.nhs.wales/files/appraisal-process/awmsg-exclusion-criteria-pdf-71kb1/" TargetMode="External"/><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6D1125-7AE6-49D3-A70C-B32FB84AEA58}"/>
              </a:ext>
            </a:extLst>
          </p:cNvPr>
          <p:cNvSpPr>
            <a:spLocks noGrp="1"/>
          </p:cNvSpPr>
          <p:nvPr>
            <p:ph type="ctrTitle"/>
          </p:nvPr>
        </p:nvSpPr>
        <p:spPr>
          <a:xfrm>
            <a:off x="975157" y="350209"/>
            <a:ext cx="10363200" cy="1126592"/>
          </a:xfrm>
        </p:spPr>
        <p:txBody>
          <a:bodyPr/>
          <a:lstStyle/>
          <a:p>
            <a:r>
              <a:rPr lang="en-GB" dirty="0"/>
              <a:t>Today’s webinar</a:t>
            </a:r>
          </a:p>
        </p:txBody>
      </p:sp>
      <p:sp>
        <p:nvSpPr>
          <p:cNvPr id="3" name="Subtitle 2">
            <a:extLst>
              <a:ext uri="{FF2B5EF4-FFF2-40B4-BE49-F238E27FC236}">
                <a16:creationId xmlns:a16="http://schemas.microsoft.com/office/drawing/2014/main" xmlns="" id="{C49F16B9-0198-4C48-829A-51CB1712CEE6}"/>
              </a:ext>
            </a:extLst>
          </p:cNvPr>
          <p:cNvSpPr>
            <a:spLocks noGrp="1"/>
          </p:cNvSpPr>
          <p:nvPr>
            <p:ph type="subTitle" idx="1"/>
          </p:nvPr>
        </p:nvSpPr>
        <p:spPr>
          <a:xfrm>
            <a:off x="975157" y="1618635"/>
            <a:ext cx="5730443" cy="3762564"/>
          </a:xfrm>
        </p:spPr>
        <p:txBody>
          <a:bodyPr/>
          <a:lstStyle/>
          <a:p>
            <a:r>
              <a:rPr lang="en-GB" sz="2400" b="1" dirty="0">
                <a:solidFill>
                  <a:schemeClr val="tx1"/>
                </a:solidFill>
              </a:rPr>
              <a:t>Questions</a:t>
            </a:r>
          </a:p>
          <a:p>
            <a:r>
              <a:rPr lang="en-GB" sz="2400" dirty="0">
                <a:solidFill>
                  <a:schemeClr val="tx1"/>
                </a:solidFill>
              </a:rPr>
              <a:t>Please submit your questions to the speakers via the question function</a:t>
            </a:r>
          </a:p>
          <a:p>
            <a:endParaRPr lang="en-GB" sz="2400" dirty="0">
              <a:solidFill>
                <a:schemeClr val="tx1"/>
              </a:solidFill>
            </a:endParaRPr>
          </a:p>
          <a:p>
            <a:endParaRPr lang="en-GB" sz="2400" dirty="0">
              <a:solidFill>
                <a:schemeClr val="tx1"/>
              </a:solidFill>
            </a:endParaRPr>
          </a:p>
          <a:p>
            <a:r>
              <a:rPr lang="en-GB" sz="2400" b="1" dirty="0">
                <a:solidFill>
                  <a:schemeClr val="tx1"/>
                </a:solidFill>
              </a:rPr>
              <a:t>Quiz</a:t>
            </a:r>
          </a:p>
          <a:p>
            <a:r>
              <a:rPr lang="en-GB" sz="2400" dirty="0">
                <a:solidFill>
                  <a:schemeClr val="tx1"/>
                </a:solidFill>
              </a:rPr>
              <a:t>We will be hosting an interactive quiz on </a:t>
            </a:r>
            <a:r>
              <a:rPr lang="en-GB" sz="2400" dirty="0" err="1">
                <a:solidFill>
                  <a:schemeClr val="tx1"/>
                </a:solidFill>
              </a:rPr>
              <a:t>slido</a:t>
            </a:r>
            <a:r>
              <a:rPr lang="en-GB" sz="2400" dirty="0">
                <a:solidFill>
                  <a:schemeClr val="tx1"/>
                </a:solidFill>
              </a:rPr>
              <a:t> so please keep your mobile phone ready</a:t>
            </a:r>
            <a:r>
              <a:rPr lang="en-GB" dirty="0">
                <a:solidFill>
                  <a:schemeClr val="tx1"/>
                </a:solidFill>
              </a:rPr>
              <a:t>! </a:t>
            </a:r>
          </a:p>
        </p:txBody>
      </p:sp>
      <p:pic>
        <p:nvPicPr>
          <p:cNvPr id="4" name="Picture 3">
            <a:extLst>
              <a:ext uri="{FF2B5EF4-FFF2-40B4-BE49-F238E27FC236}">
                <a16:creationId xmlns:a16="http://schemas.microsoft.com/office/drawing/2014/main" xmlns="" id="{50AFD744-7B22-4F57-9F13-A0DD029CD4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6666" y="1159247"/>
            <a:ext cx="2460274" cy="4205788"/>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
        <p:nvSpPr>
          <p:cNvPr id="6" name="TextBox 5"/>
          <p:cNvSpPr txBox="1"/>
          <p:nvPr/>
        </p:nvSpPr>
        <p:spPr>
          <a:xfrm>
            <a:off x="6030268" y="5881342"/>
            <a:ext cx="732893" cy="307777"/>
          </a:xfrm>
          <a:prstGeom prst="rect">
            <a:avLst/>
          </a:prstGeom>
          <a:noFill/>
        </p:spPr>
        <p:txBody>
          <a:bodyPr wrap="none" rtlCol="0">
            <a:spAutoFit/>
          </a:bodyPr>
          <a:lstStyle/>
          <a:p>
            <a:r>
              <a:rPr lang="en-GB" sz="1400" dirty="0" smtClean="0"/>
              <a:t>Slide 1</a:t>
            </a:r>
            <a:endParaRPr lang="en-GB" sz="1400" dirty="0"/>
          </a:p>
        </p:txBody>
      </p:sp>
    </p:spTree>
    <p:extLst>
      <p:ext uri="{BB962C8B-B14F-4D97-AF65-F5344CB8AC3E}">
        <p14:creationId xmlns:p14="http://schemas.microsoft.com/office/powerpoint/2010/main" val="233915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97619" y="210088"/>
            <a:ext cx="11796760" cy="6348658"/>
            <a:chOff x="3538826" y="1219131"/>
            <a:chExt cx="8621872" cy="4986495"/>
          </a:xfrm>
        </p:grpSpPr>
        <p:sp>
          <p:nvSpPr>
            <p:cNvPr id="8" name="Rectangle 4"/>
            <p:cNvSpPr>
              <a:spLocks noChangeArrowheads="1"/>
            </p:cNvSpPr>
            <p:nvPr/>
          </p:nvSpPr>
          <p:spPr bwMode="auto">
            <a:xfrm>
              <a:off x="3998048" y="1847055"/>
              <a:ext cx="1031877" cy="237517"/>
            </a:xfrm>
            <a:prstGeom prst="rect">
              <a:avLst/>
            </a:prstGeom>
            <a:solidFill>
              <a:srgbClr val="008BBC"/>
            </a:solidFill>
            <a:ln w="9525" algn="ctr">
              <a:noFill/>
              <a:miter lim="800000"/>
              <a:headEnd/>
              <a:tailEnd/>
            </a:ln>
          </p:spPr>
          <p:txBody>
            <a:bodyPr lIns="66311" tIns="33155" rIns="66311" bIns="33155" anchor="ctr">
              <a:spAutoFit/>
            </a:bodyPr>
            <a:lstStyle/>
            <a:p>
              <a:pPr defTabSz="662713"/>
              <a:r>
                <a:rPr lang="en-GB" sz="554" b="1" dirty="0">
                  <a:solidFill>
                    <a:schemeClr val="bg1"/>
                  </a:solidFill>
                  <a:latin typeface="Arial" charset="0"/>
                  <a:cs typeface="Arial" charset="0"/>
                </a:rPr>
                <a:t>New medicine </a:t>
              </a:r>
            </a:p>
            <a:p>
              <a:pPr defTabSz="662713"/>
              <a:r>
                <a:rPr lang="en-GB" sz="554" b="1" dirty="0">
                  <a:solidFill>
                    <a:schemeClr val="bg1"/>
                  </a:solidFill>
                  <a:latin typeface="Arial" charset="0"/>
                  <a:cs typeface="Arial" charset="0"/>
                </a:rPr>
                <a:t>(new chemical entity)</a:t>
              </a:r>
            </a:p>
          </p:txBody>
        </p:sp>
        <p:sp>
          <p:nvSpPr>
            <p:cNvPr id="9" name="Rectangle 6"/>
            <p:cNvSpPr>
              <a:spLocks noChangeArrowheads="1"/>
            </p:cNvSpPr>
            <p:nvPr/>
          </p:nvSpPr>
          <p:spPr bwMode="auto">
            <a:xfrm>
              <a:off x="3994142" y="2505596"/>
              <a:ext cx="1039690" cy="322797"/>
            </a:xfrm>
            <a:prstGeom prst="rect">
              <a:avLst/>
            </a:prstGeom>
            <a:solidFill>
              <a:srgbClr val="008BBC"/>
            </a:solidFill>
            <a:ln w="9525" algn="ctr">
              <a:noFill/>
              <a:miter lim="800000"/>
              <a:headEnd/>
              <a:tailEnd/>
            </a:ln>
          </p:spPr>
          <p:txBody>
            <a:bodyPr lIns="66311" tIns="33155" rIns="66311" bIns="33155" anchor="ctr">
              <a:spAutoFit/>
            </a:bodyPr>
            <a:lstStyle/>
            <a:p>
              <a:pPr defTabSz="662713"/>
              <a:r>
                <a:rPr lang="en-US" sz="554" b="1" dirty="0">
                  <a:solidFill>
                    <a:schemeClr val="bg1"/>
                  </a:solidFill>
                  <a:latin typeface="Arial" charset="0"/>
                  <a:cs typeface="Arial" charset="0"/>
                </a:rPr>
                <a:t>New licensed therapeutic indication</a:t>
              </a:r>
            </a:p>
            <a:p>
              <a:pPr defTabSz="662713"/>
              <a:r>
                <a:rPr lang="en-US" sz="554" b="1" dirty="0">
                  <a:solidFill>
                    <a:schemeClr val="bg1"/>
                  </a:solidFill>
                  <a:latin typeface="Arial" charset="0"/>
                  <a:cs typeface="Arial" charset="0"/>
                </a:rPr>
                <a:t>(new target disease)</a:t>
              </a:r>
              <a:endParaRPr lang="en-GB" sz="554" b="1" dirty="0">
                <a:solidFill>
                  <a:schemeClr val="bg1"/>
                </a:solidFill>
                <a:latin typeface="Arial" charset="0"/>
                <a:cs typeface="Arial" charset="0"/>
              </a:endParaRPr>
            </a:p>
          </p:txBody>
        </p:sp>
        <p:sp>
          <p:nvSpPr>
            <p:cNvPr id="10" name="Rectangle 7"/>
            <p:cNvSpPr>
              <a:spLocks noChangeArrowheads="1"/>
            </p:cNvSpPr>
            <p:nvPr/>
          </p:nvSpPr>
          <p:spPr bwMode="auto">
            <a:xfrm>
              <a:off x="3994751" y="3249415"/>
              <a:ext cx="1038471" cy="237517"/>
            </a:xfrm>
            <a:prstGeom prst="rect">
              <a:avLst/>
            </a:prstGeom>
            <a:solidFill>
              <a:srgbClr val="008BBC"/>
            </a:solidFill>
            <a:ln w="9525" algn="ctr">
              <a:noFill/>
              <a:miter lim="800000"/>
              <a:headEnd/>
              <a:tailEnd/>
            </a:ln>
          </p:spPr>
          <p:txBody>
            <a:bodyPr lIns="66311" tIns="33155" rIns="66311" bIns="33155" anchor="ctr">
              <a:spAutoFit/>
            </a:bodyPr>
            <a:lstStyle/>
            <a:p>
              <a:pPr defTabSz="662713"/>
              <a:r>
                <a:rPr lang="en-US" sz="554" b="1" dirty="0">
                  <a:solidFill>
                    <a:schemeClr val="bg1"/>
                  </a:solidFill>
                  <a:latin typeface="Arial" charset="0"/>
                  <a:cs typeface="Arial" charset="0"/>
                </a:rPr>
                <a:t>New formulation of existing medicine</a:t>
              </a:r>
            </a:p>
          </p:txBody>
        </p:sp>
        <p:sp>
          <p:nvSpPr>
            <p:cNvPr id="11" name="Rectangle 8"/>
            <p:cNvSpPr>
              <a:spLocks noChangeArrowheads="1"/>
            </p:cNvSpPr>
            <p:nvPr/>
          </p:nvSpPr>
          <p:spPr bwMode="auto">
            <a:xfrm>
              <a:off x="3994751" y="4275672"/>
              <a:ext cx="1038471" cy="749196"/>
            </a:xfrm>
            <a:prstGeom prst="rect">
              <a:avLst/>
            </a:prstGeom>
            <a:solidFill>
              <a:srgbClr val="008BBC"/>
            </a:solidFill>
            <a:ln w="9525" algn="ctr">
              <a:noFill/>
              <a:miter lim="800000"/>
              <a:headEnd/>
              <a:tailEnd/>
            </a:ln>
          </p:spPr>
          <p:txBody>
            <a:bodyPr lIns="66311" tIns="33155" rIns="66311" bIns="33155" anchor="ctr">
              <a:spAutoFit/>
            </a:bodyPr>
            <a:lstStyle/>
            <a:p>
              <a:pPr defTabSz="662713"/>
              <a:r>
                <a:rPr lang="en-US" sz="554" b="1" dirty="0">
                  <a:solidFill>
                    <a:schemeClr val="bg1"/>
                  </a:solidFill>
                  <a:latin typeface="Arial" charset="0"/>
                  <a:cs typeface="Arial" charset="0"/>
                </a:rPr>
                <a:t>New minor licensed extension </a:t>
              </a:r>
            </a:p>
            <a:p>
              <a:pPr defTabSz="662713"/>
              <a:r>
                <a:rPr lang="en-US" sz="554" b="1" dirty="0">
                  <a:solidFill>
                    <a:schemeClr val="bg1"/>
                  </a:solidFill>
                  <a:latin typeface="Arial" charset="0"/>
                  <a:cs typeface="Arial" charset="0"/>
                </a:rPr>
                <a:t>to medicines previously recommended by NICE/AWMSG or medicines already in widespread use or licence predates AWMSG</a:t>
              </a:r>
              <a:endParaRPr lang="en-GB" sz="554" b="1" dirty="0">
                <a:solidFill>
                  <a:schemeClr val="bg1"/>
                </a:solidFill>
                <a:latin typeface="Arial" charset="0"/>
                <a:cs typeface="Arial" charset="0"/>
              </a:endParaRPr>
            </a:p>
          </p:txBody>
        </p:sp>
        <p:sp>
          <p:nvSpPr>
            <p:cNvPr id="12" name="Rectangle 10"/>
            <p:cNvSpPr>
              <a:spLocks noChangeArrowheads="1"/>
            </p:cNvSpPr>
            <p:nvPr/>
          </p:nvSpPr>
          <p:spPr bwMode="auto">
            <a:xfrm>
              <a:off x="5464104" y="1835466"/>
              <a:ext cx="653928" cy="26289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2713"/>
              <a:r>
                <a:rPr lang="en-US" sz="554" b="1" dirty="0">
                  <a:solidFill>
                    <a:schemeClr val="bg1"/>
                  </a:solidFill>
                  <a:latin typeface="Arial" charset="0"/>
                  <a:cs typeface="Arial" charset="0"/>
                </a:rPr>
                <a:t>Full submission</a:t>
              </a:r>
              <a:endParaRPr lang="en-GB" sz="554" b="1" dirty="0">
                <a:solidFill>
                  <a:schemeClr val="bg1"/>
                </a:solidFill>
                <a:latin typeface="Arial" charset="0"/>
                <a:cs typeface="Arial" charset="0"/>
              </a:endParaRPr>
            </a:p>
          </p:txBody>
        </p:sp>
        <p:sp>
          <p:nvSpPr>
            <p:cNvPr id="13" name="Rectangle 11"/>
            <p:cNvSpPr>
              <a:spLocks noChangeArrowheads="1"/>
            </p:cNvSpPr>
            <p:nvPr/>
          </p:nvSpPr>
          <p:spPr bwMode="auto">
            <a:xfrm>
              <a:off x="5464105" y="2532291"/>
              <a:ext cx="657225" cy="26289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2713"/>
              <a:r>
                <a:rPr lang="en-US" sz="554" b="1" dirty="0">
                  <a:solidFill>
                    <a:schemeClr val="bg1"/>
                  </a:solidFill>
                  <a:latin typeface="Arial" charset="0"/>
                  <a:cs typeface="Arial" charset="0"/>
                </a:rPr>
                <a:t>Full submission</a:t>
              </a:r>
              <a:endParaRPr lang="en-GB" sz="554" b="1" dirty="0">
                <a:solidFill>
                  <a:schemeClr val="bg1"/>
                </a:solidFill>
                <a:latin typeface="Arial" charset="0"/>
                <a:cs typeface="Arial" charset="0"/>
              </a:endParaRPr>
            </a:p>
          </p:txBody>
        </p:sp>
        <p:sp>
          <p:nvSpPr>
            <p:cNvPr id="14" name="Rectangle 12"/>
            <p:cNvSpPr>
              <a:spLocks noChangeArrowheads="1"/>
            </p:cNvSpPr>
            <p:nvPr/>
          </p:nvSpPr>
          <p:spPr bwMode="auto">
            <a:xfrm>
              <a:off x="5447928" y="3036214"/>
              <a:ext cx="1052879" cy="663916"/>
            </a:xfrm>
            <a:prstGeom prst="rect">
              <a:avLst/>
            </a:prstGeom>
            <a:solidFill>
              <a:srgbClr val="008BBC"/>
            </a:solidFill>
            <a:ln w="9525" algn="ctr">
              <a:noFill/>
              <a:miter lim="800000"/>
              <a:headEnd/>
              <a:tailEnd/>
            </a:ln>
          </p:spPr>
          <p:txBody>
            <a:bodyPr lIns="66311" tIns="33155" rIns="66311" bIns="33155" anchor="ctr">
              <a:spAutoFit/>
            </a:bodyPr>
            <a:lstStyle/>
            <a:p>
              <a:pPr defTabSz="662713"/>
              <a:r>
                <a:rPr lang="en-US" sz="554" b="1" dirty="0">
                  <a:solidFill>
                    <a:schemeClr val="bg1"/>
                  </a:solidFill>
                  <a:latin typeface="Arial" charset="0"/>
                  <a:cs typeface="Arial" charset="0"/>
                </a:rPr>
                <a:t>Clear case for equivalence, superiority, or non-inferiority and</a:t>
              </a:r>
            </a:p>
            <a:p>
              <a:pPr defTabSz="662713"/>
              <a:r>
                <a:rPr lang="en-US" sz="554" b="1" dirty="0">
                  <a:solidFill>
                    <a:schemeClr val="bg1"/>
                  </a:solidFill>
                  <a:latin typeface="Arial" charset="0"/>
                  <a:cs typeface="Arial" charset="0"/>
                </a:rPr>
                <a:t>cost pro-rata is equivalent or lower than comparator, or the cost difference is deemed insignificant</a:t>
              </a:r>
              <a:endParaRPr lang="en-GB" sz="554" b="1" dirty="0">
                <a:solidFill>
                  <a:schemeClr val="bg1"/>
                </a:solidFill>
                <a:latin typeface="Arial" charset="0"/>
                <a:cs typeface="Arial" charset="0"/>
              </a:endParaRPr>
            </a:p>
          </p:txBody>
        </p:sp>
        <p:sp>
          <p:nvSpPr>
            <p:cNvPr id="15" name="Rectangle 22"/>
            <p:cNvSpPr>
              <a:spLocks noChangeArrowheads="1"/>
            </p:cNvSpPr>
            <p:nvPr/>
          </p:nvSpPr>
          <p:spPr bwMode="auto">
            <a:xfrm>
              <a:off x="4126523" y="5857454"/>
              <a:ext cx="3938954" cy="34817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2713"/>
              <a:r>
                <a:rPr lang="en-US" sz="554" b="1" dirty="0">
                  <a:solidFill>
                    <a:schemeClr val="bg1"/>
                  </a:solidFill>
                  <a:latin typeface="Arial" charset="0"/>
                  <a:cs typeface="Arial" charset="0"/>
                </a:rPr>
                <a:t>AWMSG reserves the right to request a full submission at any time and will provide a full explanation of its decision.  If you intend on submitting a Wales Patient Access Scheme (WPAS) please refer to the WPAS section of the AWMSG website.  </a:t>
              </a:r>
            </a:p>
          </p:txBody>
        </p:sp>
        <p:sp>
          <p:nvSpPr>
            <p:cNvPr id="16" name="Text Box 24"/>
            <p:cNvSpPr txBox="1">
              <a:spLocks noChangeArrowheads="1"/>
            </p:cNvSpPr>
            <p:nvPr/>
          </p:nvSpPr>
          <p:spPr bwMode="auto">
            <a:xfrm>
              <a:off x="3538826" y="1219131"/>
              <a:ext cx="8621872" cy="362611"/>
            </a:xfrm>
            <a:prstGeom prst="rect">
              <a:avLst/>
            </a:prstGeom>
            <a:noFill/>
            <a:ln w="9525">
              <a:noFill/>
              <a:miter lim="800000"/>
              <a:headEnd/>
              <a:tailEnd/>
            </a:ln>
          </p:spPr>
          <p:txBody>
            <a:bodyPr wrap="square">
              <a:spAutoFit/>
            </a:bodyPr>
            <a:lstStyle/>
            <a:p>
              <a:pPr>
                <a:spcBef>
                  <a:spcPct val="50000"/>
                </a:spcBef>
                <a:defRPr/>
              </a:pPr>
              <a:r>
                <a:rPr lang="en-GB" sz="2400" b="1" dirty="0">
                  <a:latin typeface="Arial" panose="020B0604020202020204" pitchFamily="34" charset="0"/>
                  <a:cs typeface="Arial" panose="020B0604020202020204" pitchFamily="34" charset="0"/>
                </a:rPr>
                <a:t>Decision process for full, limited and paediatric licence extension submissions</a:t>
              </a:r>
            </a:p>
          </p:txBody>
        </p:sp>
        <p:sp>
          <p:nvSpPr>
            <p:cNvPr id="17" name="Rectangle 41"/>
            <p:cNvSpPr>
              <a:spLocks noChangeArrowheads="1"/>
            </p:cNvSpPr>
            <p:nvPr/>
          </p:nvSpPr>
          <p:spPr bwMode="auto">
            <a:xfrm>
              <a:off x="4505289" y="2183110"/>
              <a:ext cx="247283" cy="262892"/>
            </a:xfrm>
            <a:prstGeom prst="rect">
              <a:avLst/>
            </a:prstGeom>
            <a:noFill/>
            <a:ln w="9525">
              <a:noFill/>
              <a:miter lim="800000"/>
              <a:headEnd/>
              <a:tailEnd/>
            </a:ln>
          </p:spPr>
          <p:txBody>
            <a:bodyPr>
              <a:spAutoFit/>
            </a:bodyPr>
            <a:lstStyle/>
            <a:p>
              <a:pPr algn="l"/>
              <a:r>
                <a:rPr lang="en-GB" sz="554" b="1" dirty="0"/>
                <a:t>No</a:t>
              </a:r>
            </a:p>
          </p:txBody>
        </p:sp>
        <p:sp>
          <p:nvSpPr>
            <p:cNvPr id="18" name="Rectangle 42"/>
            <p:cNvSpPr>
              <a:spLocks noChangeArrowheads="1"/>
            </p:cNvSpPr>
            <p:nvPr/>
          </p:nvSpPr>
          <p:spPr bwMode="auto">
            <a:xfrm>
              <a:off x="4505289" y="2930885"/>
              <a:ext cx="279244" cy="177613"/>
            </a:xfrm>
            <a:prstGeom prst="rect">
              <a:avLst/>
            </a:prstGeom>
            <a:noFill/>
            <a:ln w="9525">
              <a:noFill/>
              <a:miter lim="800000"/>
              <a:headEnd/>
              <a:tailEnd/>
            </a:ln>
          </p:spPr>
          <p:txBody>
            <a:bodyPr wrap="none">
              <a:spAutoFit/>
            </a:bodyPr>
            <a:lstStyle/>
            <a:p>
              <a:pPr algn="l"/>
              <a:r>
                <a:rPr lang="en-GB" sz="554" b="1" dirty="0"/>
                <a:t>No</a:t>
              </a:r>
            </a:p>
          </p:txBody>
        </p:sp>
        <p:sp>
          <p:nvSpPr>
            <p:cNvPr id="19" name="Rectangle 43"/>
            <p:cNvSpPr>
              <a:spLocks noChangeArrowheads="1"/>
            </p:cNvSpPr>
            <p:nvPr/>
          </p:nvSpPr>
          <p:spPr bwMode="auto">
            <a:xfrm>
              <a:off x="4505289" y="3728110"/>
              <a:ext cx="247283" cy="262892"/>
            </a:xfrm>
            <a:prstGeom prst="rect">
              <a:avLst/>
            </a:prstGeom>
            <a:noFill/>
            <a:ln w="9525">
              <a:noFill/>
              <a:miter lim="800000"/>
              <a:headEnd/>
              <a:tailEnd/>
            </a:ln>
          </p:spPr>
          <p:txBody>
            <a:bodyPr>
              <a:spAutoFit/>
            </a:bodyPr>
            <a:lstStyle/>
            <a:p>
              <a:pPr algn="l"/>
              <a:r>
                <a:rPr lang="en-GB" sz="554" b="1" dirty="0"/>
                <a:t>No</a:t>
              </a:r>
            </a:p>
          </p:txBody>
        </p:sp>
        <p:sp>
          <p:nvSpPr>
            <p:cNvPr id="20" name="Rectangle 44"/>
            <p:cNvSpPr>
              <a:spLocks noChangeArrowheads="1"/>
            </p:cNvSpPr>
            <p:nvPr/>
          </p:nvSpPr>
          <p:spPr bwMode="auto">
            <a:xfrm>
              <a:off x="6571747" y="3379149"/>
              <a:ext cx="279244" cy="177613"/>
            </a:xfrm>
            <a:prstGeom prst="rect">
              <a:avLst/>
            </a:prstGeom>
            <a:noFill/>
            <a:ln w="9525">
              <a:noFill/>
              <a:miter lim="800000"/>
              <a:headEnd/>
              <a:tailEnd/>
            </a:ln>
          </p:spPr>
          <p:txBody>
            <a:bodyPr wrap="none">
              <a:spAutoFit/>
            </a:bodyPr>
            <a:lstStyle/>
            <a:p>
              <a:r>
                <a:rPr lang="en-GB" sz="554" b="1" dirty="0"/>
                <a:t>No</a:t>
              </a:r>
            </a:p>
          </p:txBody>
        </p:sp>
        <p:sp>
          <p:nvSpPr>
            <p:cNvPr id="21" name="Rectangle 46"/>
            <p:cNvSpPr>
              <a:spLocks noChangeArrowheads="1"/>
            </p:cNvSpPr>
            <p:nvPr/>
          </p:nvSpPr>
          <p:spPr bwMode="auto">
            <a:xfrm>
              <a:off x="5049115" y="1798708"/>
              <a:ext cx="351692" cy="177613"/>
            </a:xfrm>
            <a:prstGeom prst="rect">
              <a:avLst/>
            </a:prstGeom>
            <a:noFill/>
            <a:ln w="9525">
              <a:noFill/>
              <a:miter lim="800000"/>
              <a:headEnd/>
              <a:tailEnd/>
            </a:ln>
          </p:spPr>
          <p:txBody>
            <a:bodyPr>
              <a:spAutoFit/>
            </a:bodyPr>
            <a:lstStyle/>
            <a:p>
              <a:r>
                <a:rPr lang="en-GB" sz="554" b="1" dirty="0"/>
                <a:t>Yes</a:t>
              </a:r>
            </a:p>
          </p:txBody>
        </p:sp>
        <p:sp>
          <p:nvSpPr>
            <p:cNvPr id="22" name="Rectangle 48"/>
            <p:cNvSpPr>
              <a:spLocks noChangeArrowheads="1"/>
            </p:cNvSpPr>
            <p:nvPr/>
          </p:nvSpPr>
          <p:spPr bwMode="auto">
            <a:xfrm>
              <a:off x="5049115" y="2482220"/>
              <a:ext cx="339603" cy="177613"/>
            </a:xfrm>
            <a:prstGeom prst="rect">
              <a:avLst/>
            </a:prstGeom>
            <a:noFill/>
            <a:ln w="9525">
              <a:noFill/>
              <a:miter lim="800000"/>
              <a:headEnd/>
              <a:tailEnd/>
            </a:ln>
          </p:spPr>
          <p:txBody>
            <a:bodyPr>
              <a:spAutoFit/>
            </a:bodyPr>
            <a:lstStyle/>
            <a:p>
              <a:r>
                <a:rPr lang="en-GB" sz="554" b="1" dirty="0"/>
                <a:t>Yes</a:t>
              </a:r>
            </a:p>
          </p:txBody>
        </p:sp>
        <p:sp>
          <p:nvSpPr>
            <p:cNvPr id="23" name="Rectangle 49"/>
            <p:cNvSpPr>
              <a:spLocks noChangeArrowheads="1"/>
            </p:cNvSpPr>
            <p:nvPr/>
          </p:nvSpPr>
          <p:spPr bwMode="auto">
            <a:xfrm>
              <a:off x="6494814" y="2954934"/>
              <a:ext cx="365979" cy="177613"/>
            </a:xfrm>
            <a:prstGeom prst="rect">
              <a:avLst/>
            </a:prstGeom>
            <a:noFill/>
            <a:ln w="9525">
              <a:noFill/>
              <a:miter lim="800000"/>
              <a:headEnd/>
              <a:tailEnd/>
            </a:ln>
          </p:spPr>
          <p:txBody>
            <a:bodyPr>
              <a:spAutoFit/>
            </a:bodyPr>
            <a:lstStyle/>
            <a:p>
              <a:r>
                <a:rPr lang="en-GB" sz="554" b="1" dirty="0"/>
                <a:t>Yes</a:t>
              </a:r>
            </a:p>
          </p:txBody>
        </p:sp>
        <p:sp>
          <p:nvSpPr>
            <p:cNvPr id="24" name="Rectangle 51"/>
            <p:cNvSpPr>
              <a:spLocks noChangeArrowheads="1"/>
            </p:cNvSpPr>
            <p:nvPr/>
          </p:nvSpPr>
          <p:spPr bwMode="auto">
            <a:xfrm>
              <a:off x="5049115" y="3200157"/>
              <a:ext cx="339603" cy="177613"/>
            </a:xfrm>
            <a:prstGeom prst="rect">
              <a:avLst/>
            </a:prstGeom>
            <a:noFill/>
            <a:ln w="9525">
              <a:noFill/>
              <a:miter lim="800000"/>
              <a:headEnd/>
              <a:tailEnd/>
            </a:ln>
          </p:spPr>
          <p:txBody>
            <a:bodyPr>
              <a:spAutoFit/>
            </a:bodyPr>
            <a:lstStyle/>
            <a:p>
              <a:r>
                <a:rPr lang="en-GB" sz="554" b="1" dirty="0"/>
                <a:t>Yes</a:t>
              </a:r>
            </a:p>
          </p:txBody>
        </p:sp>
        <p:sp>
          <p:nvSpPr>
            <p:cNvPr id="25" name="Rectangle 52"/>
            <p:cNvSpPr>
              <a:spLocks noChangeArrowheads="1"/>
            </p:cNvSpPr>
            <p:nvPr/>
          </p:nvSpPr>
          <p:spPr bwMode="auto">
            <a:xfrm>
              <a:off x="5058079" y="4475886"/>
              <a:ext cx="290146" cy="262892"/>
            </a:xfrm>
            <a:prstGeom prst="rect">
              <a:avLst/>
            </a:prstGeom>
            <a:noFill/>
            <a:ln w="9525">
              <a:noFill/>
              <a:miter lim="800000"/>
              <a:headEnd/>
              <a:tailEnd/>
            </a:ln>
          </p:spPr>
          <p:txBody>
            <a:bodyPr>
              <a:spAutoFit/>
            </a:bodyPr>
            <a:lstStyle/>
            <a:p>
              <a:r>
                <a:rPr lang="en-GB" sz="554" b="1" dirty="0"/>
                <a:t>Yes</a:t>
              </a:r>
            </a:p>
          </p:txBody>
        </p:sp>
        <p:sp>
          <p:nvSpPr>
            <p:cNvPr id="26" name="Rectangle 53"/>
            <p:cNvSpPr>
              <a:spLocks noChangeArrowheads="1"/>
            </p:cNvSpPr>
            <p:nvPr/>
          </p:nvSpPr>
          <p:spPr bwMode="auto">
            <a:xfrm>
              <a:off x="4505289" y="5069584"/>
              <a:ext cx="279244" cy="177613"/>
            </a:xfrm>
            <a:prstGeom prst="rect">
              <a:avLst/>
            </a:prstGeom>
            <a:noFill/>
            <a:ln w="9525">
              <a:noFill/>
              <a:miter lim="800000"/>
              <a:headEnd/>
              <a:tailEnd/>
            </a:ln>
          </p:spPr>
          <p:txBody>
            <a:bodyPr wrap="none">
              <a:spAutoFit/>
            </a:bodyPr>
            <a:lstStyle/>
            <a:p>
              <a:r>
                <a:rPr lang="en-GB" sz="554" b="1" dirty="0"/>
                <a:t>No</a:t>
              </a:r>
            </a:p>
          </p:txBody>
        </p:sp>
        <p:cxnSp>
          <p:nvCxnSpPr>
            <p:cNvPr id="27" name="AutoShape 30"/>
            <p:cNvCxnSpPr>
              <a:cxnSpLocks noChangeShapeType="1"/>
              <a:stCxn id="11" idx="3"/>
              <a:endCxn id="32" idx="1"/>
            </p:cNvCxnSpPr>
            <p:nvPr/>
          </p:nvCxnSpPr>
          <p:spPr bwMode="auto">
            <a:xfrm>
              <a:off x="5033222" y="4650270"/>
              <a:ext cx="414706" cy="1"/>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11"/>
            <p:cNvSpPr>
              <a:spLocks noChangeArrowheads="1"/>
            </p:cNvSpPr>
            <p:nvPr/>
          </p:nvSpPr>
          <p:spPr bwMode="auto">
            <a:xfrm>
              <a:off x="6897748" y="3449803"/>
              <a:ext cx="657225" cy="26289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2713"/>
              <a:r>
                <a:rPr lang="en-US" sz="554" b="1" dirty="0">
                  <a:solidFill>
                    <a:schemeClr val="bg1"/>
                  </a:solidFill>
                  <a:latin typeface="Arial" charset="0"/>
                  <a:cs typeface="Arial" charset="0"/>
                </a:rPr>
                <a:t>Full submission</a:t>
              </a:r>
              <a:endParaRPr lang="en-GB" sz="554" b="1" dirty="0">
                <a:solidFill>
                  <a:schemeClr val="bg1"/>
                </a:solidFill>
                <a:latin typeface="Arial" charset="0"/>
                <a:cs typeface="Arial" charset="0"/>
              </a:endParaRPr>
            </a:p>
          </p:txBody>
        </p:sp>
        <p:sp>
          <p:nvSpPr>
            <p:cNvPr id="29" name="Rectangle 11"/>
            <p:cNvSpPr>
              <a:spLocks noChangeArrowheads="1"/>
            </p:cNvSpPr>
            <p:nvPr/>
          </p:nvSpPr>
          <p:spPr bwMode="auto">
            <a:xfrm>
              <a:off x="6897748" y="3023651"/>
              <a:ext cx="657225" cy="262892"/>
            </a:xfrm>
            <a:prstGeom prst="rect">
              <a:avLst/>
            </a:prstGeom>
            <a:solidFill>
              <a:srgbClr val="FF8453"/>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3096"/>
              <a:r>
                <a:rPr lang="en-US" sz="554" b="1" dirty="0">
                  <a:solidFill>
                    <a:schemeClr val="bg1"/>
                  </a:solidFill>
                  <a:latin typeface="Arial" pitchFamily="34" charset="0"/>
                  <a:cs typeface="Arial" pitchFamily="34" charset="0"/>
                </a:rPr>
                <a:t>Limited submission</a:t>
              </a:r>
              <a:endParaRPr lang="en-GB" sz="554" b="1" dirty="0">
                <a:solidFill>
                  <a:schemeClr val="bg1"/>
                </a:solidFill>
                <a:latin typeface="Arial" pitchFamily="34" charset="0"/>
                <a:cs typeface="Arial" pitchFamily="34" charset="0"/>
              </a:endParaRPr>
            </a:p>
          </p:txBody>
        </p:sp>
        <p:sp>
          <p:nvSpPr>
            <p:cNvPr id="30" name="Rectangle 11"/>
            <p:cNvSpPr>
              <a:spLocks noChangeArrowheads="1"/>
            </p:cNvSpPr>
            <p:nvPr/>
          </p:nvSpPr>
          <p:spPr bwMode="auto">
            <a:xfrm>
              <a:off x="4185374" y="5323986"/>
              <a:ext cx="657225" cy="26289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2713"/>
              <a:r>
                <a:rPr lang="en-US" sz="554" b="1" dirty="0">
                  <a:solidFill>
                    <a:schemeClr val="bg1"/>
                  </a:solidFill>
                  <a:latin typeface="Arial" charset="0"/>
                  <a:cs typeface="Arial" charset="0"/>
                </a:rPr>
                <a:t>Full submission</a:t>
              </a:r>
              <a:endParaRPr lang="en-GB" sz="554" b="1" dirty="0">
                <a:solidFill>
                  <a:schemeClr val="bg1"/>
                </a:solidFill>
                <a:latin typeface="Arial" charset="0"/>
                <a:cs typeface="Arial" charset="0"/>
              </a:endParaRPr>
            </a:p>
          </p:txBody>
        </p:sp>
        <p:sp>
          <p:nvSpPr>
            <p:cNvPr id="31" name="Rectangle 12"/>
            <p:cNvSpPr>
              <a:spLocks noChangeArrowheads="1"/>
            </p:cNvSpPr>
            <p:nvPr/>
          </p:nvSpPr>
          <p:spPr bwMode="auto">
            <a:xfrm>
              <a:off x="6117872" y="3964607"/>
              <a:ext cx="1052879" cy="348172"/>
            </a:xfrm>
            <a:prstGeom prst="rect">
              <a:avLst/>
            </a:prstGeom>
            <a:solidFill>
              <a:srgbClr val="57C166"/>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3096"/>
              <a:r>
                <a:rPr lang="en-US" sz="554" b="1" dirty="0">
                  <a:solidFill>
                    <a:schemeClr val="bg1"/>
                  </a:solidFill>
                  <a:latin typeface="Arial" pitchFamily="34" charset="0"/>
                  <a:cs typeface="Arial" pitchFamily="34" charset="0"/>
                </a:rPr>
                <a:t>Process for licence extensions for paediatric use</a:t>
              </a:r>
              <a:endParaRPr lang="en-GB" sz="554" b="1" dirty="0">
                <a:solidFill>
                  <a:schemeClr val="bg1"/>
                </a:solidFill>
                <a:latin typeface="Arial" pitchFamily="34" charset="0"/>
                <a:cs typeface="Arial" pitchFamily="34" charset="0"/>
              </a:endParaRPr>
            </a:p>
          </p:txBody>
        </p:sp>
        <p:sp>
          <p:nvSpPr>
            <p:cNvPr id="32" name="TextBox 31"/>
            <p:cNvSpPr txBox="1"/>
            <p:nvPr/>
          </p:nvSpPr>
          <p:spPr>
            <a:xfrm>
              <a:off x="5447928" y="4488872"/>
              <a:ext cx="818847" cy="322797"/>
            </a:xfrm>
            <a:prstGeom prst="rect">
              <a:avLst/>
            </a:prstGeom>
            <a:solidFill>
              <a:srgbClr val="008BBC"/>
            </a:solidFill>
            <a:ln w="9525" algn="ctr">
              <a:noFill/>
              <a:miter lim="800000"/>
              <a:headEnd/>
              <a:tailEnd/>
            </a:ln>
          </p:spPr>
          <p:txBody>
            <a:bodyPr lIns="66311" tIns="33155" rIns="66311" bIns="33155" anchor="ctr">
              <a:spAutoFit/>
            </a:bodyPr>
            <a:lstStyle>
              <a:defPPr>
                <a:defRPr lang="en-US"/>
              </a:defPPr>
              <a:lvl1pPr defTabSz="957263">
                <a:defRPr sz="800" b="1">
                  <a:solidFill>
                    <a:schemeClr val="bg1"/>
                  </a:solidFill>
                  <a:latin typeface="Arial" charset="0"/>
                  <a:cs typeface="Arial" charset="0"/>
                </a:defRPr>
              </a:lvl1pPr>
              <a:lvl2pPr marL="477838" indent="-20638" algn="l" defTabSz="957263">
                <a:defRPr sz="1900">
                  <a:latin typeface="Arial" charset="0"/>
                </a:defRPr>
              </a:lvl2pPr>
              <a:lvl3pPr marL="957263" indent="-42863" algn="l" defTabSz="957263">
                <a:defRPr sz="1900">
                  <a:latin typeface="Arial" charset="0"/>
                </a:defRPr>
              </a:lvl3pPr>
              <a:lvl4pPr marL="1436688" indent="-65088" algn="l" defTabSz="957263">
                <a:defRPr sz="1900">
                  <a:latin typeface="Arial" charset="0"/>
                </a:defRPr>
              </a:lvl4pPr>
              <a:lvl5pPr marL="1914525" indent="-85725" algn="l" defTabSz="957263">
                <a:defRPr sz="1900">
                  <a:latin typeface="Arial" charset="0"/>
                </a:defRPr>
              </a:lvl5pPr>
              <a:lvl6pPr>
                <a:defRPr sz="1900">
                  <a:latin typeface="Arial" charset="0"/>
                </a:defRPr>
              </a:lvl6pPr>
              <a:lvl7pPr>
                <a:defRPr sz="1900">
                  <a:latin typeface="Arial" charset="0"/>
                </a:defRPr>
              </a:lvl7pPr>
              <a:lvl8pPr>
                <a:defRPr sz="1900">
                  <a:latin typeface="Arial" charset="0"/>
                </a:defRPr>
              </a:lvl8pPr>
              <a:lvl9pPr>
                <a:defRPr sz="1900">
                  <a:latin typeface="Arial" charset="0"/>
                </a:defRPr>
              </a:lvl9pPr>
            </a:lstStyle>
            <a:p>
              <a:r>
                <a:rPr lang="en-GB" sz="554" dirty="0"/>
                <a:t>Meets criteria for paediatric licence extension process</a:t>
              </a:r>
            </a:p>
          </p:txBody>
        </p:sp>
        <p:sp>
          <p:nvSpPr>
            <p:cNvPr id="33" name="Rectangle 52"/>
            <p:cNvSpPr>
              <a:spLocks noChangeArrowheads="1"/>
            </p:cNvSpPr>
            <p:nvPr/>
          </p:nvSpPr>
          <p:spPr bwMode="auto">
            <a:xfrm>
              <a:off x="5846742" y="4226627"/>
              <a:ext cx="299110" cy="262892"/>
            </a:xfrm>
            <a:prstGeom prst="rect">
              <a:avLst/>
            </a:prstGeom>
            <a:noFill/>
            <a:ln w="9525">
              <a:noFill/>
              <a:miter lim="800000"/>
              <a:headEnd/>
              <a:tailEnd/>
            </a:ln>
          </p:spPr>
          <p:txBody>
            <a:bodyPr wrap="square">
              <a:spAutoFit/>
            </a:bodyPr>
            <a:lstStyle/>
            <a:p>
              <a:r>
                <a:rPr lang="en-GB" sz="554" b="1" dirty="0"/>
                <a:t>Yes</a:t>
              </a:r>
            </a:p>
          </p:txBody>
        </p:sp>
        <p:sp>
          <p:nvSpPr>
            <p:cNvPr id="34" name="Rectangle 50"/>
            <p:cNvSpPr>
              <a:spLocks noChangeArrowheads="1"/>
            </p:cNvSpPr>
            <p:nvPr/>
          </p:nvSpPr>
          <p:spPr bwMode="auto">
            <a:xfrm>
              <a:off x="5831527" y="4874089"/>
              <a:ext cx="314325" cy="177613"/>
            </a:xfrm>
            <a:prstGeom prst="rect">
              <a:avLst/>
            </a:prstGeom>
            <a:noFill/>
            <a:ln w="9525">
              <a:noFill/>
              <a:miter lim="800000"/>
              <a:headEnd/>
              <a:tailEnd/>
            </a:ln>
          </p:spPr>
          <p:txBody>
            <a:bodyPr>
              <a:spAutoFit/>
            </a:bodyPr>
            <a:lstStyle/>
            <a:p>
              <a:r>
                <a:rPr lang="en-GB" sz="554" b="1" dirty="0"/>
                <a:t>No</a:t>
              </a:r>
            </a:p>
          </p:txBody>
        </p:sp>
        <p:cxnSp>
          <p:nvCxnSpPr>
            <p:cNvPr id="35" name="Straight Connector 34"/>
            <p:cNvCxnSpPr>
              <a:stCxn id="32" idx="2"/>
              <a:endCxn id="32" idx="2"/>
            </p:cNvCxnSpPr>
            <p:nvPr/>
          </p:nvCxnSpPr>
          <p:spPr bwMode="auto">
            <a:xfrm>
              <a:off x="5857352" y="4811669"/>
              <a:ext cx="0" cy="0"/>
            </a:xfrm>
            <a:prstGeom prst="line">
              <a:avLst/>
            </a:prstGeom>
            <a:gradFill rotWithShape="1">
              <a:gsLst>
                <a:gs pos="0">
                  <a:schemeClr val="folHlink"/>
                </a:gs>
                <a:gs pos="100000">
                  <a:schemeClr val="folHlink">
                    <a:gamma/>
                    <a:tint val="81961"/>
                    <a:invGamma/>
                  </a:schemeClr>
                </a:gs>
              </a:gsLst>
              <a:lin ang="5400000" scaled="1"/>
            </a:gradFill>
            <a:ln w="9525" cap="flat" cmpd="sng" algn="ctr">
              <a:solidFill>
                <a:schemeClr val="tx1"/>
              </a:solidFill>
              <a:prstDash val="solid"/>
              <a:round/>
              <a:headEnd type="none" w="med" len="med"/>
              <a:tailEnd type="none" w="med" len="med"/>
            </a:ln>
            <a:effectLst/>
          </p:spPr>
        </p:cxnSp>
        <p:cxnSp>
          <p:nvCxnSpPr>
            <p:cNvPr id="36" name="Elbow Connector 35"/>
            <p:cNvCxnSpPr>
              <a:stCxn id="32" idx="2"/>
              <a:endCxn id="47" idx="1"/>
            </p:cNvCxnSpPr>
            <p:nvPr/>
          </p:nvCxnSpPr>
          <p:spPr bwMode="auto">
            <a:xfrm rot="16200000" flipH="1">
              <a:off x="5765598" y="4903422"/>
              <a:ext cx="444029" cy="260521"/>
            </a:xfrm>
            <a:prstGeom prst="bentConnector2">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2" idx="0"/>
              <a:endCxn id="31" idx="1"/>
            </p:cNvCxnSpPr>
            <p:nvPr/>
          </p:nvCxnSpPr>
          <p:spPr bwMode="auto">
            <a:xfrm rot="5400000" flipH="1" flipV="1">
              <a:off x="5812523" y="4183523"/>
              <a:ext cx="350179" cy="260520"/>
            </a:xfrm>
            <a:prstGeom prst="bentConnector2">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8" idx="2"/>
              <a:endCxn id="9" idx="0"/>
            </p:cNvCxnSpPr>
            <p:nvPr/>
          </p:nvCxnSpPr>
          <p:spPr bwMode="auto">
            <a:xfrm>
              <a:off x="4513987" y="2084572"/>
              <a:ext cx="0" cy="421024"/>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9" idx="2"/>
              <a:endCxn id="10" idx="0"/>
            </p:cNvCxnSpPr>
            <p:nvPr/>
          </p:nvCxnSpPr>
          <p:spPr bwMode="auto">
            <a:xfrm>
              <a:off x="4513987" y="2828393"/>
              <a:ext cx="0" cy="421022"/>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0" idx="2"/>
              <a:endCxn id="11" idx="0"/>
            </p:cNvCxnSpPr>
            <p:nvPr/>
          </p:nvCxnSpPr>
          <p:spPr bwMode="auto">
            <a:xfrm>
              <a:off x="4513987" y="3486932"/>
              <a:ext cx="0" cy="788740"/>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1" idx="2"/>
              <a:endCxn id="30" idx="0"/>
            </p:cNvCxnSpPr>
            <p:nvPr/>
          </p:nvCxnSpPr>
          <p:spPr bwMode="auto">
            <a:xfrm>
              <a:off x="4513987" y="5024868"/>
              <a:ext cx="0" cy="299118"/>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8" idx="3"/>
              <a:endCxn id="12" idx="1"/>
            </p:cNvCxnSpPr>
            <p:nvPr/>
          </p:nvCxnSpPr>
          <p:spPr bwMode="auto">
            <a:xfrm>
              <a:off x="5029925" y="1965814"/>
              <a:ext cx="434179" cy="1098"/>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9" idx="3"/>
              <a:endCxn id="13" idx="1"/>
            </p:cNvCxnSpPr>
            <p:nvPr/>
          </p:nvCxnSpPr>
          <p:spPr bwMode="auto">
            <a:xfrm flipV="1">
              <a:off x="5033832" y="2663737"/>
              <a:ext cx="430273" cy="3258"/>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0" idx="3"/>
              <a:endCxn id="14" idx="1"/>
            </p:cNvCxnSpPr>
            <p:nvPr/>
          </p:nvCxnSpPr>
          <p:spPr bwMode="auto">
            <a:xfrm flipV="1">
              <a:off x="5033222" y="3368172"/>
              <a:ext cx="414706" cy="2"/>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29" idx="1"/>
            </p:cNvCxnSpPr>
            <p:nvPr/>
          </p:nvCxnSpPr>
          <p:spPr bwMode="auto">
            <a:xfrm>
              <a:off x="6500807" y="3155096"/>
              <a:ext cx="396941" cy="1"/>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endCxn id="28" idx="1"/>
            </p:cNvCxnSpPr>
            <p:nvPr/>
          </p:nvCxnSpPr>
          <p:spPr bwMode="auto">
            <a:xfrm>
              <a:off x="6494814" y="3581248"/>
              <a:ext cx="402934" cy="1"/>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12"/>
            <p:cNvSpPr>
              <a:spLocks noChangeArrowheads="1"/>
            </p:cNvSpPr>
            <p:nvPr/>
          </p:nvSpPr>
          <p:spPr bwMode="auto">
            <a:xfrm>
              <a:off x="6117873" y="5094299"/>
              <a:ext cx="839400" cy="322797"/>
            </a:xfrm>
            <a:prstGeom prst="rect">
              <a:avLst/>
            </a:prstGeom>
            <a:solidFill>
              <a:srgbClr val="008BBC"/>
            </a:solidFill>
            <a:ln w="9525" algn="ctr">
              <a:noFill/>
              <a:miter lim="800000"/>
              <a:headEnd/>
              <a:tailEnd/>
            </a:ln>
          </p:spPr>
          <p:txBody>
            <a:bodyPr wrap="square" lIns="66311" tIns="33155" rIns="66311" bIns="33155" anchor="ctr">
              <a:spAutoFit/>
            </a:bodyPr>
            <a:lstStyle/>
            <a:p>
              <a:pPr defTabSz="662713"/>
              <a:r>
                <a:rPr lang="en-US" sz="554" b="1" dirty="0">
                  <a:solidFill>
                    <a:schemeClr val="bg1"/>
                  </a:solidFill>
                  <a:latin typeface="Arial" charset="0"/>
                  <a:cs typeface="Arial" charset="0"/>
                </a:rPr>
                <a:t>Impact deemed significant by AWMSG</a:t>
              </a:r>
              <a:endParaRPr lang="en-GB" sz="554" b="1" dirty="0">
                <a:solidFill>
                  <a:schemeClr val="bg1"/>
                </a:solidFill>
                <a:latin typeface="Arial" charset="0"/>
                <a:cs typeface="Arial" charset="0"/>
              </a:endParaRPr>
            </a:p>
          </p:txBody>
        </p:sp>
        <p:sp>
          <p:nvSpPr>
            <p:cNvPr id="48" name="Rectangle 45"/>
            <p:cNvSpPr>
              <a:spLocks noChangeArrowheads="1"/>
            </p:cNvSpPr>
            <p:nvPr/>
          </p:nvSpPr>
          <p:spPr bwMode="auto">
            <a:xfrm>
              <a:off x="6984178" y="4961735"/>
              <a:ext cx="299110" cy="262892"/>
            </a:xfrm>
            <a:prstGeom prst="rect">
              <a:avLst/>
            </a:prstGeom>
            <a:noFill/>
            <a:ln w="9525">
              <a:noFill/>
              <a:miter lim="800000"/>
              <a:headEnd/>
              <a:tailEnd/>
            </a:ln>
          </p:spPr>
          <p:txBody>
            <a:bodyPr wrap="square">
              <a:spAutoFit/>
            </a:bodyPr>
            <a:lstStyle/>
            <a:p>
              <a:r>
                <a:rPr lang="en-GB" sz="554" b="1" dirty="0"/>
                <a:t>Yes</a:t>
              </a:r>
            </a:p>
          </p:txBody>
        </p:sp>
        <p:sp>
          <p:nvSpPr>
            <p:cNvPr id="49" name="Rectangle 50"/>
            <p:cNvSpPr>
              <a:spLocks noChangeArrowheads="1"/>
            </p:cNvSpPr>
            <p:nvPr/>
          </p:nvSpPr>
          <p:spPr bwMode="auto">
            <a:xfrm>
              <a:off x="6984178" y="5237276"/>
              <a:ext cx="314325" cy="177613"/>
            </a:xfrm>
            <a:prstGeom prst="rect">
              <a:avLst/>
            </a:prstGeom>
            <a:noFill/>
            <a:ln w="9525">
              <a:noFill/>
              <a:miter lim="800000"/>
              <a:headEnd/>
              <a:tailEnd/>
            </a:ln>
          </p:spPr>
          <p:txBody>
            <a:bodyPr>
              <a:spAutoFit/>
            </a:bodyPr>
            <a:lstStyle/>
            <a:p>
              <a:r>
                <a:rPr lang="en-GB" sz="554" b="1" dirty="0"/>
                <a:t>No</a:t>
              </a:r>
            </a:p>
          </p:txBody>
        </p:sp>
        <p:sp>
          <p:nvSpPr>
            <p:cNvPr id="50" name="Rectangle 11"/>
            <p:cNvSpPr>
              <a:spLocks noChangeArrowheads="1"/>
            </p:cNvSpPr>
            <p:nvPr/>
          </p:nvSpPr>
          <p:spPr bwMode="auto">
            <a:xfrm>
              <a:off x="7382991" y="4988237"/>
              <a:ext cx="657225" cy="26289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2713"/>
              <a:r>
                <a:rPr lang="en-US" sz="554" b="1" dirty="0">
                  <a:solidFill>
                    <a:schemeClr val="bg1"/>
                  </a:solidFill>
                  <a:latin typeface="Arial" charset="0"/>
                  <a:cs typeface="Arial" charset="0"/>
                </a:rPr>
                <a:t>Full submission</a:t>
              </a:r>
              <a:endParaRPr lang="en-GB" sz="554" b="1" dirty="0">
                <a:solidFill>
                  <a:schemeClr val="bg1"/>
                </a:solidFill>
                <a:latin typeface="Arial" charset="0"/>
                <a:cs typeface="Arial" charset="0"/>
              </a:endParaRPr>
            </a:p>
          </p:txBody>
        </p:sp>
        <p:sp>
          <p:nvSpPr>
            <p:cNvPr id="51" name="Rectangle 11"/>
            <p:cNvSpPr>
              <a:spLocks noChangeArrowheads="1"/>
            </p:cNvSpPr>
            <p:nvPr/>
          </p:nvSpPr>
          <p:spPr bwMode="auto">
            <a:xfrm>
              <a:off x="7382991" y="5272472"/>
              <a:ext cx="657225" cy="262892"/>
            </a:xfrm>
            <a:prstGeom prst="rect">
              <a:avLst/>
            </a:prstGeom>
            <a:solidFill>
              <a:srgbClr val="FF8453"/>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defTabSz="663096"/>
              <a:r>
                <a:rPr lang="en-US" sz="554" b="1" dirty="0">
                  <a:solidFill>
                    <a:schemeClr val="bg1"/>
                  </a:solidFill>
                  <a:latin typeface="Arial" pitchFamily="34" charset="0"/>
                  <a:cs typeface="Arial" pitchFamily="34" charset="0"/>
                </a:rPr>
                <a:t>Limited submission</a:t>
              </a:r>
              <a:endParaRPr lang="en-GB" sz="554" b="1" dirty="0">
                <a:solidFill>
                  <a:schemeClr val="bg1"/>
                </a:solidFill>
                <a:latin typeface="Arial" pitchFamily="34" charset="0"/>
                <a:cs typeface="Arial" pitchFamily="34" charset="0"/>
              </a:endParaRPr>
            </a:p>
          </p:txBody>
        </p:sp>
        <p:cxnSp>
          <p:nvCxnSpPr>
            <p:cNvPr id="52" name="Straight Arrow Connector 51"/>
            <p:cNvCxnSpPr/>
            <p:nvPr/>
          </p:nvCxnSpPr>
          <p:spPr bwMode="auto">
            <a:xfrm>
              <a:off x="6957273" y="5373216"/>
              <a:ext cx="425719" cy="0"/>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bwMode="auto">
            <a:xfrm>
              <a:off x="6957273" y="5137171"/>
              <a:ext cx="425719" cy="0"/>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 name="Rectangle 3">
            <a:extLst>
              <a:ext uri="{FF2B5EF4-FFF2-40B4-BE49-F238E27FC236}">
                <a16:creationId xmlns:a16="http://schemas.microsoft.com/office/drawing/2014/main" xmlns="" id="{6192E235-A527-4E92-9F4D-2D7F90F76A4C}"/>
              </a:ext>
            </a:extLst>
          </p:cNvPr>
          <p:cNvSpPr/>
          <p:nvPr/>
        </p:nvSpPr>
        <p:spPr>
          <a:xfrm>
            <a:off x="7069357" y="5367337"/>
            <a:ext cx="2961054" cy="369332"/>
          </a:xfrm>
          <a:prstGeom prst="rect">
            <a:avLst/>
          </a:prstGeom>
        </p:spPr>
        <p:txBody>
          <a:bodyPr wrap="square">
            <a:spAutoFit/>
          </a:bodyPr>
          <a:lstStyle/>
          <a:p>
            <a:r>
              <a:rPr lang="en-GB" dirty="0">
                <a:hlinkClick r:id="rId3"/>
              </a:rPr>
              <a:t>AWMSG decision process </a:t>
            </a:r>
            <a:endParaRPr lang="en-GB" dirty="0"/>
          </a:p>
        </p:txBody>
      </p:sp>
      <p:sp>
        <p:nvSpPr>
          <p:cNvPr id="54" name="Rectangle 53"/>
          <p:cNvSpPr/>
          <p:nvPr/>
        </p:nvSpPr>
        <p:spPr>
          <a:xfrm>
            <a:off x="9677067" y="5930798"/>
            <a:ext cx="1018227" cy="369332"/>
          </a:xfrm>
          <a:prstGeom prst="rect">
            <a:avLst/>
          </a:prstGeom>
        </p:spPr>
        <p:txBody>
          <a:bodyPr wrap="none">
            <a:spAutoFit/>
          </a:bodyPr>
          <a:lstStyle/>
          <a:p>
            <a:r>
              <a:rPr lang="en-GB" dirty="0"/>
              <a:t>Slide </a:t>
            </a:r>
            <a:r>
              <a:rPr lang="en-GB" dirty="0" smtClean="0"/>
              <a:t>10</a:t>
            </a:r>
            <a:endParaRPr lang="en-GB" dirty="0"/>
          </a:p>
        </p:txBody>
      </p:sp>
      <p:grpSp>
        <p:nvGrpSpPr>
          <p:cNvPr id="59" name="Group 58"/>
          <p:cNvGrpSpPr/>
          <p:nvPr/>
        </p:nvGrpSpPr>
        <p:grpSpPr>
          <a:xfrm>
            <a:off x="6642656" y="763177"/>
            <a:ext cx="4737189" cy="4433893"/>
            <a:chOff x="6642656" y="763177"/>
            <a:chExt cx="4737189" cy="4433893"/>
          </a:xfrm>
        </p:grpSpPr>
        <p:pic>
          <p:nvPicPr>
            <p:cNvPr id="60" name="Picture 59">
              <a:extLst>
                <a:ext uri="{FF2B5EF4-FFF2-40B4-BE49-F238E27FC236}">
                  <a16:creationId xmlns:a16="http://schemas.microsoft.com/office/drawing/2014/main" xmlns="" id="{D27979A9-A54D-42A6-8ED9-DEB0D7C8C100}"/>
                </a:ext>
              </a:extLst>
            </p:cNvPr>
            <p:cNvPicPr>
              <a:picLocks noChangeAspect="1"/>
            </p:cNvPicPr>
            <p:nvPr/>
          </p:nvPicPr>
          <p:blipFill>
            <a:blip r:embed="rId4"/>
            <a:stretch>
              <a:fillRect/>
            </a:stretch>
          </p:blipFill>
          <p:spPr>
            <a:xfrm>
              <a:off x="6642656" y="763177"/>
              <a:ext cx="4737189" cy="4433893"/>
            </a:xfrm>
            <a:prstGeom prst="rect">
              <a:avLst/>
            </a:prstGeom>
          </p:spPr>
        </p:pic>
        <p:sp>
          <p:nvSpPr>
            <p:cNvPr id="61" name="Oval 60">
              <a:extLst>
                <a:ext uri="{FF2B5EF4-FFF2-40B4-BE49-F238E27FC236}">
                  <a16:creationId xmlns:a16="http://schemas.microsoft.com/office/drawing/2014/main" xmlns="" id="{23778D30-EF20-46E9-8097-9E854B92F124}"/>
                </a:ext>
              </a:extLst>
            </p:cNvPr>
            <p:cNvSpPr/>
            <p:nvPr/>
          </p:nvSpPr>
          <p:spPr>
            <a:xfrm>
              <a:off x="6933052" y="4959107"/>
              <a:ext cx="2724096" cy="206848"/>
            </a:xfrm>
            <a:prstGeom prst="ellipse">
              <a:avLst/>
            </a:prstGeom>
            <a:noFill/>
            <a:ln>
              <a:solidFill>
                <a:srgbClr val="CA00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84144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1117600"/>
            <a:ext cx="6096000" cy="231140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
        <p:nvSpPr>
          <p:cNvPr id="6" name="TextBox 5">
            <a:extLst>
              <a:ext uri="{FF2B5EF4-FFF2-40B4-BE49-F238E27FC236}">
                <a16:creationId xmlns="" xmlns:a16="http://schemas.microsoft.com/office/drawing/2014/main" id="{641A4342-CD5B-4BBF-B9FF-773077660A96}"/>
              </a:ext>
            </a:extLst>
          </p:cNvPr>
          <p:cNvSpPr txBox="1"/>
          <p:nvPr/>
        </p:nvSpPr>
        <p:spPr>
          <a:xfrm>
            <a:off x="2512291" y="3670622"/>
            <a:ext cx="3500582" cy="2308324"/>
          </a:xfrm>
          <a:prstGeom prst="rect">
            <a:avLst/>
          </a:prstGeom>
          <a:noFill/>
        </p:spPr>
        <p:txBody>
          <a:bodyPr wrap="square" rtlCol="0">
            <a:spAutoFit/>
          </a:bodyPr>
          <a:lstStyle/>
          <a:p>
            <a:pPr algn="r"/>
            <a:r>
              <a:rPr lang="en-GB" sz="4800" dirty="0">
                <a:latin typeface="Arial Black" panose="020B0A04020102020204" pitchFamily="34" charset="0"/>
              </a:rPr>
              <a:t>Join at slido.com </a:t>
            </a:r>
          </a:p>
          <a:p>
            <a:pPr algn="r"/>
            <a:r>
              <a:rPr lang="en-GB" sz="4800" dirty="0">
                <a:latin typeface="Arial Black" panose="020B0A04020102020204" pitchFamily="34" charset="0"/>
              </a:rPr>
              <a:t>#</a:t>
            </a:r>
            <a:r>
              <a:rPr lang="en-GB" sz="4800" dirty="0">
                <a:solidFill>
                  <a:srgbClr val="00B050"/>
                </a:solidFill>
                <a:latin typeface="Arial Black" panose="020B0A04020102020204" pitchFamily="34" charset="0"/>
              </a:rPr>
              <a:t>9460</a:t>
            </a:r>
          </a:p>
        </p:txBody>
      </p:sp>
      <p:sp>
        <p:nvSpPr>
          <p:cNvPr id="5" name="Rectangle 4"/>
          <p:cNvSpPr/>
          <p:nvPr/>
        </p:nvSpPr>
        <p:spPr>
          <a:xfrm>
            <a:off x="10250301" y="5878352"/>
            <a:ext cx="1001108" cy="369332"/>
          </a:xfrm>
          <a:prstGeom prst="rect">
            <a:avLst/>
          </a:prstGeom>
        </p:spPr>
        <p:txBody>
          <a:bodyPr wrap="none">
            <a:spAutoFit/>
          </a:bodyPr>
          <a:lstStyle/>
          <a:p>
            <a:r>
              <a:rPr lang="en-GB" dirty="0"/>
              <a:t>Slide </a:t>
            </a:r>
            <a:r>
              <a:rPr lang="en-GB" dirty="0" smtClean="0"/>
              <a:t>11</a:t>
            </a:r>
            <a:endParaRPr lang="en-GB" dirty="0"/>
          </a:p>
        </p:txBody>
      </p:sp>
    </p:spTree>
    <p:extLst>
      <p:ext uri="{BB962C8B-B14F-4D97-AF65-F5344CB8AC3E}">
        <p14:creationId xmlns:p14="http://schemas.microsoft.com/office/powerpoint/2010/main" val="2329891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6089" y="176581"/>
            <a:ext cx="6548847" cy="757921"/>
          </a:xfrm>
        </p:spPr>
        <p:txBody>
          <a:bodyPr>
            <a:noAutofit/>
          </a:bodyPr>
          <a:lstStyle/>
          <a:p>
            <a:pPr algn="l"/>
            <a:r>
              <a:rPr lang="en-GB" sz="4000" dirty="0"/>
              <a:t>Timelines for Engagement</a:t>
            </a:r>
          </a:p>
        </p:txBody>
      </p:sp>
      <p:sp>
        <p:nvSpPr>
          <p:cNvPr id="4" name="Oval 3"/>
          <p:cNvSpPr/>
          <p:nvPr/>
        </p:nvSpPr>
        <p:spPr>
          <a:xfrm>
            <a:off x="687977" y="2586446"/>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a:off x="3278777" y="2586446"/>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6035040" y="2586445"/>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p:nvPr/>
        </p:nvSpPr>
        <p:spPr>
          <a:xfrm>
            <a:off x="9418320" y="2542901"/>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862145" y="3002670"/>
            <a:ext cx="1628503" cy="369332"/>
          </a:xfrm>
          <a:prstGeom prst="rect">
            <a:avLst/>
          </a:prstGeom>
          <a:noFill/>
        </p:spPr>
        <p:txBody>
          <a:bodyPr wrap="square" rtlCol="0">
            <a:spAutoFit/>
          </a:bodyPr>
          <a:lstStyle/>
          <a:p>
            <a:r>
              <a:rPr lang="en-GB" b="1" dirty="0"/>
              <a:t>PII/PIII trials</a:t>
            </a:r>
          </a:p>
        </p:txBody>
      </p:sp>
      <p:sp>
        <p:nvSpPr>
          <p:cNvPr id="9" name="TextBox 8"/>
          <p:cNvSpPr txBox="1"/>
          <p:nvPr/>
        </p:nvSpPr>
        <p:spPr>
          <a:xfrm>
            <a:off x="3322315" y="3002670"/>
            <a:ext cx="1798320" cy="369332"/>
          </a:xfrm>
          <a:prstGeom prst="rect">
            <a:avLst/>
          </a:prstGeom>
          <a:noFill/>
        </p:spPr>
        <p:txBody>
          <a:bodyPr wrap="square" rtlCol="0">
            <a:spAutoFit/>
          </a:bodyPr>
          <a:lstStyle/>
          <a:p>
            <a:r>
              <a:rPr lang="en-GB" b="1" dirty="0"/>
              <a:t>CHMP opinion</a:t>
            </a:r>
          </a:p>
        </p:txBody>
      </p:sp>
      <p:sp>
        <p:nvSpPr>
          <p:cNvPr id="10" name="TextBox 9"/>
          <p:cNvSpPr txBox="1"/>
          <p:nvPr/>
        </p:nvSpPr>
        <p:spPr>
          <a:xfrm>
            <a:off x="6043744" y="2839766"/>
            <a:ext cx="1798320" cy="646331"/>
          </a:xfrm>
          <a:prstGeom prst="rect">
            <a:avLst/>
          </a:prstGeom>
          <a:noFill/>
        </p:spPr>
        <p:txBody>
          <a:bodyPr wrap="square" rtlCol="0">
            <a:spAutoFit/>
          </a:bodyPr>
          <a:lstStyle/>
          <a:p>
            <a:pPr algn="ctr"/>
            <a:r>
              <a:rPr lang="en-GB" b="1" dirty="0"/>
              <a:t>Marketing Authorisation</a:t>
            </a:r>
          </a:p>
        </p:txBody>
      </p:sp>
      <p:sp>
        <p:nvSpPr>
          <p:cNvPr id="11" name="TextBox 10"/>
          <p:cNvSpPr txBox="1"/>
          <p:nvPr/>
        </p:nvSpPr>
        <p:spPr>
          <a:xfrm>
            <a:off x="9435738" y="2916425"/>
            <a:ext cx="1798320" cy="646331"/>
          </a:xfrm>
          <a:prstGeom prst="rect">
            <a:avLst/>
          </a:prstGeom>
          <a:noFill/>
        </p:spPr>
        <p:txBody>
          <a:bodyPr wrap="square" rtlCol="0">
            <a:spAutoFit/>
          </a:bodyPr>
          <a:lstStyle/>
          <a:p>
            <a:pPr algn="ctr"/>
            <a:r>
              <a:rPr lang="en-GB" b="1" dirty="0"/>
              <a:t>AWMSG/</a:t>
            </a:r>
            <a:r>
              <a:rPr lang="en-GB" b="1" dirty="0" err="1"/>
              <a:t>NICEApproval</a:t>
            </a:r>
            <a:endParaRPr lang="en-GB" b="1" dirty="0"/>
          </a:p>
        </p:txBody>
      </p:sp>
      <p:sp>
        <p:nvSpPr>
          <p:cNvPr id="14" name="Right Arrow 13"/>
          <p:cNvSpPr/>
          <p:nvPr/>
        </p:nvSpPr>
        <p:spPr>
          <a:xfrm>
            <a:off x="2542902" y="3013167"/>
            <a:ext cx="679272"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Arrow 14"/>
          <p:cNvSpPr/>
          <p:nvPr/>
        </p:nvSpPr>
        <p:spPr>
          <a:xfrm>
            <a:off x="5133692" y="3016186"/>
            <a:ext cx="827330"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ight Arrow 15"/>
          <p:cNvSpPr/>
          <p:nvPr/>
        </p:nvSpPr>
        <p:spPr>
          <a:xfrm>
            <a:off x="7963972" y="3037955"/>
            <a:ext cx="1406449"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5-Point Star 16"/>
          <p:cNvSpPr/>
          <p:nvPr/>
        </p:nvSpPr>
        <p:spPr>
          <a:xfrm rot="19342852" flipH="1" flipV="1">
            <a:off x="1297539" y="4129073"/>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5-Point Star 18"/>
          <p:cNvSpPr/>
          <p:nvPr/>
        </p:nvSpPr>
        <p:spPr>
          <a:xfrm flipH="1" flipV="1">
            <a:off x="4619894" y="4605774"/>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3600995" y="4281767"/>
            <a:ext cx="1123403" cy="1162738"/>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a:off x="6381202" y="4320750"/>
            <a:ext cx="1123403" cy="1162738"/>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1408025" y="4605774"/>
            <a:ext cx="1563490" cy="276999"/>
          </a:xfrm>
          <a:prstGeom prst="rect">
            <a:avLst/>
          </a:prstGeom>
          <a:noFill/>
        </p:spPr>
        <p:txBody>
          <a:bodyPr wrap="square" rtlCol="0">
            <a:spAutoFit/>
          </a:bodyPr>
          <a:lstStyle/>
          <a:p>
            <a:r>
              <a:rPr lang="en-GB" sz="1200" b="1" dirty="0">
                <a:latin typeface="+mj-lt"/>
              </a:rPr>
              <a:t>Horizon Scanning</a:t>
            </a:r>
          </a:p>
        </p:txBody>
      </p:sp>
      <p:sp>
        <p:nvSpPr>
          <p:cNvPr id="24" name="TextBox 23"/>
          <p:cNvSpPr txBox="1"/>
          <p:nvPr/>
        </p:nvSpPr>
        <p:spPr>
          <a:xfrm>
            <a:off x="5006883" y="5276085"/>
            <a:ext cx="1249668" cy="461665"/>
          </a:xfrm>
          <a:prstGeom prst="rect">
            <a:avLst/>
          </a:prstGeom>
          <a:noFill/>
        </p:spPr>
        <p:txBody>
          <a:bodyPr wrap="square" rtlCol="0">
            <a:spAutoFit/>
          </a:bodyPr>
          <a:lstStyle/>
          <a:p>
            <a:r>
              <a:rPr lang="en-GB" sz="1200" b="1" dirty="0">
                <a:latin typeface="+mj-lt"/>
              </a:rPr>
              <a:t>Commercial </a:t>
            </a:r>
          </a:p>
          <a:p>
            <a:r>
              <a:rPr lang="en-GB" sz="1200" b="1" dirty="0">
                <a:latin typeface="+mj-lt"/>
              </a:rPr>
              <a:t>arrangements</a:t>
            </a:r>
          </a:p>
        </p:txBody>
      </p:sp>
      <p:sp>
        <p:nvSpPr>
          <p:cNvPr id="25" name="5-Point Star 24"/>
          <p:cNvSpPr/>
          <p:nvPr/>
        </p:nvSpPr>
        <p:spPr>
          <a:xfrm flipH="1" flipV="1">
            <a:off x="7580813" y="836973"/>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8096807" y="1495168"/>
            <a:ext cx="971003" cy="461665"/>
          </a:xfrm>
          <a:prstGeom prst="rect">
            <a:avLst/>
          </a:prstGeom>
          <a:noFill/>
        </p:spPr>
        <p:txBody>
          <a:bodyPr wrap="square" rtlCol="0">
            <a:spAutoFit/>
          </a:bodyPr>
          <a:lstStyle/>
          <a:p>
            <a:r>
              <a:rPr lang="en-GB" sz="1200" b="1" dirty="0">
                <a:latin typeface="+mj-lt"/>
              </a:rPr>
              <a:t>Statement of advice</a:t>
            </a:r>
          </a:p>
        </p:txBody>
      </p:sp>
      <p:sp>
        <p:nvSpPr>
          <p:cNvPr id="28" name="TextBox 27"/>
          <p:cNvSpPr txBox="1"/>
          <p:nvPr/>
        </p:nvSpPr>
        <p:spPr>
          <a:xfrm>
            <a:off x="3609704" y="4654959"/>
            <a:ext cx="1123403" cy="369332"/>
          </a:xfrm>
          <a:prstGeom prst="rect">
            <a:avLst/>
          </a:prstGeom>
          <a:noFill/>
        </p:spPr>
        <p:txBody>
          <a:bodyPr wrap="square" rtlCol="0">
            <a:spAutoFit/>
          </a:bodyPr>
          <a:lstStyle/>
          <a:p>
            <a:pPr algn="ctr"/>
            <a:r>
              <a:rPr lang="en-GB" b="1" dirty="0">
                <a:latin typeface="+mj-lt"/>
              </a:rPr>
              <a:t>Form A</a:t>
            </a:r>
          </a:p>
        </p:txBody>
      </p:sp>
      <p:sp>
        <p:nvSpPr>
          <p:cNvPr id="29" name="TextBox 28"/>
          <p:cNvSpPr txBox="1"/>
          <p:nvPr/>
        </p:nvSpPr>
        <p:spPr>
          <a:xfrm>
            <a:off x="6350712" y="4652343"/>
            <a:ext cx="1238810" cy="369332"/>
          </a:xfrm>
          <a:prstGeom prst="rect">
            <a:avLst/>
          </a:prstGeom>
          <a:noFill/>
        </p:spPr>
        <p:txBody>
          <a:bodyPr wrap="square" rtlCol="0">
            <a:spAutoFit/>
          </a:bodyPr>
          <a:lstStyle/>
          <a:p>
            <a:pPr algn="ctr"/>
            <a:r>
              <a:rPr lang="en-GB" b="1" dirty="0">
                <a:latin typeface="+mj-lt"/>
              </a:rPr>
              <a:t>Form B/C</a:t>
            </a:r>
          </a:p>
        </p:txBody>
      </p:sp>
      <p:sp>
        <p:nvSpPr>
          <p:cNvPr id="30" name="Right Arrow 29"/>
          <p:cNvSpPr/>
          <p:nvPr/>
        </p:nvSpPr>
        <p:spPr>
          <a:xfrm rot="16200000">
            <a:off x="3963417" y="3871214"/>
            <a:ext cx="398557"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ight Arrow 30"/>
          <p:cNvSpPr/>
          <p:nvPr/>
        </p:nvSpPr>
        <p:spPr>
          <a:xfrm rot="16200000">
            <a:off x="6719681" y="3892168"/>
            <a:ext cx="398557"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ounded Rectangle 31"/>
          <p:cNvSpPr/>
          <p:nvPr/>
        </p:nvSpPr>
        <p:spPr>
          <a:xfrm>
            <a:off x="10123726" y="590376"/>
            <a:ext cx="1876696" cy="1673853"/>
          </a:xfrm>
          <a:prstGeom prst="roundRect">
            <a:avLst/>
          </a:prstGeom>
          <a:solidFill>
            <a:srgbClr val="CA00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Bent-Up Arrow 35"/>
          <p:cNvSpPr/>
          <p:nvPr/>
        </p:nvSpPr>
        <p:spPr>
          <a:xfrm>
            <a:off x="11303722" y="2447109"/>
            <a:ext cx="522515" cy="71543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3751" y="43305"/>
            <a:ext cx="1243148" cy="951408"/>
          </a:xfrm>
          <a:prstGeom prst="rect">
            <a:avLst/>
          </a:prstGeom>
        </p:spPr>
      </p:pic>
      <p:sp>
        <p:nvSpPr>
          <p:cNvPr id="34" name="TextBox 33"/>
          <p:cNvSpPr txBox="1"/>
          <p:nvPr/>
        </p:nvSpPr>
        <p:spPr>
          <a:xfrm>
            <a:off x="10180327" y="961469"/>
            <a:ext cx="1798320" cy="1200329"/>
          </a:xfrm>
          <a:prstGeom prst="rect">
            <a:avLst/>
          </a:prstGeom>
          <a:noFill/>
        </p:spPr>
        <p:txBody>
          <a:bodyPr wrap="square" rtlCol="0">
            <a:spAutoFit/>
          </a:bodyPr>
          <a:lstStyle/>
          <a:p>
            <a:pPr algn="ctr"/>
            <a:r>
              <a:rPr lang="en-GB" b="1" dirty="0"/>
              <a:t>Medicine Available for use in NHS Wales</a:t>
            </a:r>
          </a:p>
        </p:txBody>
      </p:sp>
      <p:sp>
        <p:nvSpPr>
          <p:cNvPr id="3" name="Rectangle 2">
            <a:extLst>
              <a:ext uri="{FF2B5EF4-FFF2-40B4-BE49-F238E27FC236}">
                <a16:creationId xmlns:a16="http://schemas.microsoft.com/office/drawing/2014/main" xmlns="" id="{5648F828-E9E4-46F4-BA04-4C677B17DAC8}"/>
              </a:ext>
            </a:extLst>
          </p:cNvPr>
          <p:cNvSpPr/>
          <p:nvPr/>
        </p:nvSpPr>
        <p:spPr>
          <a:xfrm>
            <a:off x="378819" y="1044091"/>
            <a:ext cx="6096000" cy="369332"/>
          </a:xfrm>
          <a:prstGeom prst="rect">
            <a:avLst/>
          </a:prstGeom>
        </p:spPr>
        <p:txBody>
          <a:bodyPr>
            <a:spAutoFit/>
          </a:bodyPr>
          <a:lstStyle/>
          <a:p>
            <a:r>
              <a:rPr lang="en-GB" dirty="0">
                <a:hlinkClick r:id="rId3"/>
              </a:rPr>
              <a:t>AWMSG Process for Industry engagement</a:t>
            </a:r>
            <a:endParaRPr lang="en-GB" dirty="0"/>
          </a:p>
        </p:txBody>
      </p:sp>
      <p:sp>
        <p:nvSpPr>
          <p:cNvPr id="33" name="Rectangle 32"/>
          <p:cNvSpPr/>
          <p:nvPr/>
        </p:nvSpPr>
        <p:spPr>
          <a:xfrm>
            <a:off x="10250301" y="5878352"/>
            <a:ext cx="1018227" cy="369332"/>
          </a:xfrm>
          <a:prstGeom prst="rect">
            <a:avLst/>
          </a:prstGeom>
        </p:spPr>
        <p:txBody>
          <a:bodyPr wrap="none">
            <a:spAutoFit/>
          </a:bodyPr>
          <a:lstStyle/>
          <a:p>
            <a:r>
              <a:rPr lang="en-GB" dirty="0"/>
              <a:t>Slide </a:t>
            </a:r>
            <a:r>
              <a:rPr lang="en-GB" dirty="0" smtClean="0"/>
              <a:t>12</a:t>
            </a:r>
            <a:endParaRPr lang="en-GB" dirty="0"/>
          </a:p>
        </p:txBody>
      </p:sp>
    </p:spTree>
    <p:extLst>
      <p:ext uri="{BB962C8B-B14F-4D97-AF65-F5344CB8AC3E}">
        <p14:creationId xmlns:p14="http://schemas.microsoft.com/office/powerpoint/2010/main" val="2932580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6FF8F213-17C1-490C-8A61-9894CFB8A50E}"/>
              </a:ext>
            </a:extLst>
          </p:cNvPr>
          <p:cNvSpPr/>
          <p:nvPr/>
        </p:nvSpPr>
        <p:spPr>
          <a:xfrm>
            <a:off x="108857" y="0"/>
            <a:ext cx="6096000" cy="923330"/>
          </a:xfrm>
          <a:prstGeom prst="rect">
            <a:avLst/>
          </a:prstGeom>
        </p:spPr>
        <p:txBody>
          <a:bodyPr>
            <a:spAutoFit/>
          </a:bodyPr>
          <a:lstStyle/>
          <a:p>
            <a:r>
              <a:rPr lang="en-GB" dirty="0">
                <a:hlinkClick r:id="rId2"/>
              </a:rPr>
              <a:t>https://awmsg.nhs.wales/make-a-submission/make-a-submission-pharmaceutical-industry/submit-for-awmsg-appraisal/</a:t>
            </a:r>
            <a:endParaRPr lang="en-GB" dirty="0"/>
          </a:p>
        </p:txBody>
      </p:sp>
      <p:pic>
        <p:nvPicPr>
          <p:cNvPr id="8" name="Picture 7">
            <a:extLst>
              <a:ext uri="{FF2B5EF4-FFF2-40B4-BE49-F238E27FC236}">
                <a16:creationId xmlns:a16="http://schemas.microsoft.com/office/drawing/2014/main" xmlns="" id="{0D0EC302-8A74-4CA5-98D3-77F3799B62B9}"/>
              </a:ext>
            </a:extLst>
          </p:cNvPr>
          <p:cNvPicPr>
            <a:picLocks noChangeAspect="1"/>
          </p:cNvPicPr>
          <p:nvPr/>
        </p:nvPicPr>
        <p:blipFill>
          <a:blip r:embed="rId3"/>
          <a:stretch>
            <a:fillRect/>
          </a:stretch>
        </p:blipFill>
        <p:spPr>
          <a:xfrm>
            <a:off x="1464906" y="871081"/>
            <a:ext cx="9401612" cy="5329535"/>
          </a:xfrm>
          <a:prstGeom prst="rect">
            <a:avLst/>
          </a:prstGeom>
        </p:spPr>
      </p:pic>
      <p:sp>
        <p:nvSpPr>
          <p:cNvPr id="4" name="Rectangle 3"/>
          <p:cNvSpPr/>
          <p:nvPr/>
        </p:nvSpPr>
        <p:spPr>
          <a:xfrm>
            <a:off x="10250301" y="5878352"/>
            <a:ext cx="1018227" cy="369332"/>
          </a:xfrm>
          <a:prstGeom prst="rect">
            <a:avLst/>
          </a:prstGeom>
        </p:spPr>
        <p:txBody>
          <a:bodyPr wrap="none">
            <a:spAutoFit/>
          </a:bodyPr>
          <a:lstStyle/>
          <a:p>
            <a:r>
              <a:rPr lang="en-GB" dirty="0"/>
              <a:t>Slide </a:t>
            </a:r>
            <a:r>
              <a:rPr lang="en-GB" dirty="0" smtClean="0"/>
              <a:t>13</a:t>
            </a:r>
            <a:endParaRPr lang="en-GB" dirty="0"/>
          </a:p>
        </p:txBody>
      </p:sp>
    </p:spTree>
    <p:extLst>
      <p:ext uri="{BB962C8B-B14F-4D97-AF65-F5344CB8AC3E}">
        <p14:creationId xmlns:p14="http://schemas.microsoft.com/office/powerpoint/2010/main" val="4193089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C1C06EC-FF01-4470-B21A-E73204F359A1}"/>
              </a:ext>
            </a:extLst>
          </p:cNvPr>
          <p:cNvPicPr>
            <a:picLocks noChangeAspect="1"/>
          </p:cNvPicPr>
          <p:nvPr/>
        </p:nvPicPr>
        <p:blipFill>
          <a:blip r:embed="rId2"/>
          <a:stretch>
            <a:fillRect/>
          </a:stretch>
        </p:blipFill>
        <p:spPr>
          <a:xfrm>
            <a:off x="144007" y="158620"/>
            <a:ext cx="7694839" cy="4441871"/>
          </a:xfrm>
          <a:prstGeom prst="rect">
            <a:avLst/>
          </a:prstGeom>
        </p:spPr>
      </p:pic>
      <p:pic>
        <p:nvPicPr>
          <p:cNvPr id="7" name="Picture 6">
            <a:extLst>
              <a:ext uri="{FF2B5EF4-FFF2-40B4-BE49-F238E27FC236}">
                <a16:creationId xmlns:a16="http://schemas.microsoft.com/office/drawing/2014/main" xmlns="" id="{0E9BDFD5-4806-402D-B1B9-E057ED866A50}"/>
              </a:ext>
            </a:extLst>
          </p:cNvPr>
          <p:cNvPicPr>
            <a:picLocks noChangeAspect="1"/>
          </p:cNvPicPr>
          <p:nvPr/>
        </p:nvPicPr>
        <p:blipFill>
          <a:blip r:embed="rId3"/>
          <a:stretch>
            <a:fillRect/>
          </a:stretch>
        </p:blipFill>
        <p:spPr>
          <a:xfrm>
            <a:off x="5087093" y="645671"/>
            <a:ext cx="6537820" cy="5824863"/>
          </a:xfrm>
          <a:prstGeom prst="rect">
            <a:avLst/>
          </a:prstGeom>
        </p:spPr>
      </p:pic>
      <p:sp>
        <p:nvSpPr>
          <p:cNvPr id="4" name="Rectangle 3"/>
          <p:cNvSpPr/>
          <p:nvPr/>
        </p:nvSpPr>
        <p:spPr>
          <a:xfrm>
            <a:off x="10250301" y="6101202"/>
            <a:ext cx="1018227" cy="369332"/>
          </a:xfrm>
          <a:prstGeom prst="rect">
            <a:avLst/>
          </a:prstGeom>
        </p:spPr>
        <p:txBody>
          <a:bodyPr wrap="none">
            <a:spAutoFit/>
          </a:bodyPr>
          <a:lstStyle/>
          <a:p>
            <a:r>
              <a:rPr lang="en-GB" dirty="0"/>
              <a:t>Slide </a:t>
            </a:r>
            <a:r>
              <a:rPr lang="en-GB" dirty="0" smtClean="0"/>
              <a:t>14</a:t>
            </a:r>
            <a:endParaRPr lang="en-GB" dirty="0"/>
          </a:p>
        </p:txBody>
      </p:sp>
    </p:spTree>
    <p:extLst>
      <p:ext uri="{BB962C8B-B14F-4D97-AF65-F5344CB8AC3E}">
        <p14:creationId xmlns:p14="http://schemas.microsoft.com/office/powerpoint/2010/main" val="855368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8E6B6D88-4AE2-49DA-AFA0-5431BE281F69}"/>
              </a:ext>
            </a:extLst>
          </p:cNvPr>
          <p:cNvPicPr>
            <a:picLocks noChangeAspect="1"/>
          </p:cNvPicPr>
          <p:nvPr/>
        </p:nvPicPr>
        <p:blipFill>
          <a:blip r:embed="rId2"/>
          <a:stretch>
            <a:fillRect/>
          </a:stretch>
        </p:blipFill>
        <p:spPr>
          <a:xfrm>
            <a:off x="1576873" y="213902"/>
            <a:ext cx="9722497" cy="6074929"/>
          </a:xfrm>
          <a:prstGeom prst="rect">
            <a:avLst/>
          </a:prstGeom>
        </p:spPr>
      </p:pic>
      <p:sp>
        <p:nvSpPr>
          <p:cNvPr id="3" name="Rectangle 2"/>
          <p:cNvSpPr/>
          <p:nvPr/>
        </p:nvSpPr>
        <p:spPr>
          <a:xfrm>
            <a:off x="10250301" y="5878352"/>
            <a:ext cx="1018227" cy="369332"/>
          </a:xfrm>
          <a:prstGeom prst="rect">
            <a:avLst/>
          </a:prstGeom>
        </p:spPr>
        <p:txBody>
          <a:bodyPr wrap="none">
            <a:spAutoFit/>
          </a:bodyPr>
          <a:lstStyle/>
          <a:p>
            <a:r>
              <a:rPr lang="en-GB" dirty="0"/>
              <a:t>Slide </a:t>
            </a:r>
            <a:r>
              <a:rPr lang="en-GB" dirty="0" smtClean="0"/>
              <a:t>15</a:t>
            </a:r>
            <a:endParaRPr lang="en-GB" dirty="0"/>
          </a:p>
        </p:txBody>
      </p:sp>
    </p:spTree>
    <p:extLst>
      <p:ext uri="{BB962C8B-B14F-4D97-AF65-F5344CB8AC3E}">
        <p14:creationId xmlns:p14="http://schemas.microsoft.com/office/powerpoint/2010/main" val="3281415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dirty="0"/>
              <a:t>Terminology</a:t>
            </a:r>
          </a:p>
        </p:txBody>
      </p:sp>
      <p:sp>
        <p:nvSpPr>
          <p:cNvPr id="3" name="Subtitle 2"/>
          <p:cNvSpPr>
            <a:spLocks noGrp="1"/>
          </p:cNvSpPr>
          <p:nvPr>
            <p:ph type="subTitle" idx="1"/>
          </p:nvPr>
        </p:nvSpPr>
        <p:spPr>
          <a:xfrm>
            <a:off x="1009651" y="1112315"/>
            <a:ext cx="10801350" cy="4783660"/>
          </a:xfrm>
        </p:spPr>
        <p:txBody>
          <a:bodyPr>
            <a:normAutofit fontScale="77500" lnSpcReduction="20000"/>
          </a:bodyPr>
          <a:lstStyle/>
          <a:p>
            <a:pPr marL="342900" indent="-342900" fontAlgn="t">
              <a:buFont typeface="Arial" panose="020B0604020202020204" pitchFamily="34" charset="0"/>
              <a:buChar char="•"/>
            </a:pPr>
            <a:endParaRPr lang="en-GB" b="1" dirty="0">
              <a:solidFill>
                <a:schemeClr val="tx1"/>
              </a:solidFill>
            </a:endParaRPr>
          </a:p>
          <a:p>
            <a:pPr marL="342900" indent="-342900" fontAlgn="t">
              <a:buFont typeface="Arial" panose="020B0604020202020204" pitchFamily="34" charset="0"/>
              <a:buChar char="•"/>
            </a:pPr>
            <a:r>
              <a:rPr lang="en-GB" sz="2800" b="1" dirty="0">
                <a:solidFill>
                  <a:schemeClr val="tx1"/>
                </a:solidFill>
              </a:rPr>
              <a:t>Form A – Initial appraisal submission</a:t>
            </a:r>
          </a:p>
          <a:p>
            <a:pPr marL="342900" indent="-342900" fontAlgn="t">
              <a:buFont typeface="Arial" panose="020B0604020202020204" pitchFamily="34" charset="0"/>
              <a:buChar char="•"/>
            </a:pPr>
            <a:r>
              <a:rPr lang="en-GB" sz="2800" b="1" dirty="0">
                <a:solidFill>
                  <a:schemeClr val="tx1"/>
                </a:solidFill>
              </a:rPr>
              <a:t>Form B – Detailed appraisal submission</a:t>
            </a:r>
          </a:p>
          <a:p>
            <a:pPr marL="342900" indent="-342900" fontAlgn="t">
              <a:buFont typeface="Arial" panose="020B0604020202020204" pitchFamily="34" charset="0"/>
              <a:buChar char="•"/>
            </a:pPr>
            <a:r>
              <a:rPr lang="en-GB" sz="2800" b="1" dirty="0">
                <a:solidFill>
                  <a:schemeClr val="tx1"/>
                </a:solidFill>
              </a:rPr>
              <a:t>Form C – Limited appraisal submission</a:t>
            </a:r>
          </a:p>
          <a:p>
            <a:pPr marL="342900" indent="-342900" fontAlgn="t">
              <a:buFont typeface="Arial" panose="020B0604020202020204" pitchFamily="34" charset="0"/>
              <a:buChar char="•"/>
            </a:pPr>
            <a:endParaRPr lang="en-GB" sz="2800" b="1" dirty="0">
              <a:solidFill>
                <a:schemeClr val="tx1"/>
              </a:solidFill>
            </a:endParaRPr>
          </a:p>
          <a:p>
            <a:pPr marL="342900" indent="-342900" fontAlgn="t">
              <a:buFont typeface="Arial" panose="020B0604020202020204" pitchFamily="34" charset="0"/>
              <a:buChar char="•"/>
            </a:pPr>
            <a:r>
              <a:rPr lang="en-GB" sz="2800" b="1" dirty="0">
                <a:solidFill>
                  <a:schemeClr val="tx1"/>
                </a:solidFill>
              </a:rPr>
              <a:t>ASAR - AWMSG Secretariat Assessment Report</a:t>
            </a:r>
          </a:p>
          <a:p>
            <a:pPr marL="342900" indent="-342900" fontAlgn="t">
              <a:buFont typeface="Arial" panose="020B0604020202020204" pitchFamily="34" charset="0"/>
              <a:buChar char="•"/>
            </a:pPr>
            <a:r>
              <a:rPr lang="en-GB" sz="2800" b="1" dirty="0">
                <a:solidFill>
                  <a:schemeClr val="tx1"/>
                </a:solidFill>
              </a:rPr>
              <a:t>CR-ASAR - Company Response to AWMSG Secretariat Assessment Report (14 days)</a:t>
            </a:r>
          </a:p>
          <a:p>
            <a:pPr marL="342900" indent="-342900" fontAlgn="t">
              <a:buFont typeface="Arial" panose="020B0604020202020204" pitchFamily="34" charset="0"/>
              <a:buChar char="•"/>
            </a:pPr>
            <a:r>
              <a:rPr lang="en-GB" sz="2800" b="1" dirty="0">
                <a:solidFill>
                  <a:schemeClr val="tx1"/>
                </a:solidFill>
              </a:rPr>
              <a:t>PAR - Preliminary Appraisal Recommendation (7 days)</a:t>
            </a:r>
          </a:p>
          <a:p>
            <a:pPr marL="342900" indent="-342900" fontAlgn="t">
              <a:buFont typeface="Arial" panose="020B0604020202020204" pitchFamily="34" charset="0"/>
              <a:buChar char="•"/>
            </a:pPr>
            <a:r>
              <a:rPr lang="en-GB" sz="2800" b="1" dirty="0">
                <a:solidFill>
                  <a:schemeClr val="tx1"/>
                </a:solidFill>
              </a:rPr>
              <a:t>FAR - Final Appraisal Recommendation (14 days)</a:t>
            </a:r>
          </a:p>
          <a:p>
            <a:pPr fontAlgn="t"/>
            <a:endParaRPr lang="en-GB" sz="2800" b="1" dirty="0">
              <a:solidFill>
                <a:schemeClr val="tx1"/>
              </a:solidFill>
            </a:endParaRPr>
          </a:p>
          <a:p>
            <a:pPr marL="342900" indent="-342900" fontAlgn="t">
              <a:buFont typeface="Arial" panose="020B0604020202020204" pitchFamily="34" charset="0"/>
              <a:buChar char="•"/>
            </a:pPr>
            <a:r>
              <a:rPr lang="en-GB" sz="2800" b="1" dirty="0">
                <a:solidFill>
                  <a:schemeClr val="tx1"/>
                </a:solidFill>
              </a:rPr>
              <a:t>NMG – New Medicines Group</a:t>
            </a:r>
          </a:p>
          <a:p>
            <a:pPr marL="342900" indent="-342900" fontAlgn="t">
              <a:buFont typeface="Arial" panose="020B0604020202020204" pitchFamily="34" charset="0"/>
              <a:buChar char="•"/>
            </a:pPr>
            <a:r>
              <a:rPr lang="en-GB" sz="2800" b="1" dirty="0">
                <a:solidFill>
                  <a:schemeClr val="tx1"/>
                </a:solidFill>
              </a:rPr>
              <a:t>AWMSG – All Wales Medicines Strategy Group</a:t>
            </a:r>
          </a:p>
          <a:p>
            <a:pPr marL="342900" indent="-342900" fontAlgn="t">
              <a:buFont typeface="Arial" panose="020B0604020202020204" pitchFamily="34" charset="0"/>
              <a:buChar char="•"/>
            </a:pPr>
            <a:r>
              <a:rPr lang="en-GB" sz="2800" b="1" dirty="0">
                <a:solidFill>
                  <a:schemeClr val="tx1"/>
                </a:solidFill>
              </a:rPr>
              <a:t>WG – Welsh Government</a:t>
            </a:r>
          </a:p>
          <a:p>
            <a:pPr marL="342900" indent="-342900" fontAlgn="t">
              <a:buFont typeface="Arial" panose="020B0604020202020204" pitchFamily="34" charset="0"/>
              <a:buChar char="•"/>
            </a:pPr>
            <a:endParaRPr lang="en-GB" b="1" dirty="0">
              <a:solidFill>
                <a:schemeClr val="tx1"/>
              </a:solidFill>
            </a:endParaRPr>
          </a:p>
          <a:p>
            <a:pPr fontAlgn="t"/>
            <a:endParaRPr lang="en-GB" b="1" dirty="0">
              <a:solidFill>
                <a:schemeClr val="tx1"/>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746093" y="142415"/>
            <a:ext cx="3337845" cy="489042"/>
          </a:xfrm>
          <a:prstGeom prst="rect">
            <a:avLst/>
          </a:prstGeom>
        </p:spPr>
      </p:pic>
      <p:sp>
        <p:nvSpPr>
          <p:cNvPr id="5" name="Rectangle 4"/>
          <p:cNvSpPr/>
          <p:nvPr/>
        </p:nvSpPr>
        <p:spPr>
          <a:xfrm>
            <a:off x="10086528" y="5874519"/>
            <a:ext cx="1018227" cy="369332"/>
          </a:xfrm>
          <a:prstGeom prst="rect">
            <a:avLst/>
          </a:prstGeom>
        </p:spPr>
        <p:txBody>
          <a:bodyPr wrap="none">
            <a:spAutoFit/>
          </a:bodyPr>
          <a:lstStyle/>
          <a:p>
            <a:r>
              <a:rPr lang="en-GB" dirty="0"/>
              <a:t>Slide </a:t>
            </a:r>
            <a:r>
              <a:rPr lang="en-GB" dirty="0" smtClean="0"/>
              <a:t>16</a:t>
            </a:r>
            <a:endParaRPr lang="en-GB" dirty="0"/>
          </a:p>
        </p:txBody>
      </p:sp>
    </p:spTree>
    <p:extLst>
      <p:ext uri="{BB962C8B-B14F-4D97-AF65-F5344CB8AC3E}">
        <p14:creationId xmlns:p14="http://schemas.microsoft.com/office/powerpoint/2010/main" val="91618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a:xfrm>
            <a:off x="156752" y="5216434"/>
            <a:ext cx="11538859" cy="391886"/>
          </a:xfrm>
          <a:prstGeom prst="rightArrow">
            <a:avLst/>
          </a:prstGeom>
          <a:solidFill>
            <a:schemeClr val="tx1">
              <a:lumMod val="95000"/>
              <a:lumOff val="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76198" y="4223658"/>
            <a:ext cx="1132114" cy="9492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3574780" y="2993572"/>
            <a:ext cx="1132114" cy="9492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5-Point Star 9"/>
          <p:cNvSpPr/>
          <p:nvPr/>
        </p:nvSpPr>
        <p:spPr>
          <a:xfrm>
            <a:off x="4709431" y="2272937"/>
            <a:ext cx="1591493" cy="1454332"/>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5-Point Star 10"/>
          <p:cNvSpPr/>
          <p:nvPr/>
        </p:nvSpPr>
        <p:spPr>
          <a:xfrm>
            <a:off x="7585165" y="2272937"/>
            <a:ext cx="1591493" cy="1454332"/>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5-Point Star 11"/>
          <p:cNvSpPr/>
          <p:nvPr/>
        </p:nvSpPr>
        <p:spPr>
          <a:xfrm>
            <a:off x="10234745" y="1700448"/>
            <a:ext cx="1889761" cy="1601675"/>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8536577" y="4114800"/>
            <a:ext cx="1132114" cy="949234"/>
          </a:xfrm>
          <a:prstGeom prst="rect">
            <a:avLst/>
          </a:prstGeom>
          <a:solidFill>
            <a:srgbClr val="EC7D0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9255034" y="2845526"/>
            <a:ext cx="1132114" cy="949234"/>
          </a:xfrm>
          <a:prstGeom prst="rect">
            <a:avLst/>
          </a:prstGeom>
          <a:solidFill>
            <a:srgbClr val="EC7D0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201386" y="5660567"/>
            <a:ext cx="850170" cy="276999"/>
          </a:xfrm>
          <a:prstGeom prst="rect">
            <a:avLst/>
          </a:prstGeom>
          <a:noFill/>
        </p:spPr>
        <p:txBody>
          <a:bodyPr wrap="square" rtlCol="0">
            <a:spAutoFit/>
          </a:bodyPr>
          <a:lstStyle/>
          <a:p>
            <a:r>
              <a:rPr lang="en-GB" sz="1200" b="1" dirty="0"/>
              <a:t>Week 0</a:t>
            </a:r>
          </a:p>
        </p:txBody>
      </p:sp>
      <p:sp>
        <p:nvSpPr>
          <p:cNvPr id="22" name="TextBox 21"/>
          <p:cNvSpPr txBox="1"/>
          <p:nvPr/>
        </p:nvSpPr>
        <p:spPr>
          <a:xfrm>
            <a:off x="1774021" y="5652700"/>
            <a:ext cx="850170" cy="276999"/>
          </a:xfrm>
          <a:prstGeom prst="rect">
            <a:avLst/>
          </a:prstGeom>
          <a:noFill/>
        </p:spPr>
        <p:txBody>
          <a:bodyPr wrap="square" rtlCol="0">
            <a:spAutoFit/>
          </a:bodyPr>
          <a:lstStyle/>
          <a:p>
            <a:r>
              <a:rPr lang="en-GB" sz="1200" b="1" dirty="0"/>
              <a:t>Week 8</a:t>
            </a:r>
          </a:p>
        </p:txBody>
      </p:sp>
      <p:sp>
        <p:nvSpPr>
          <p:cNvPr id="23" name="TextBox 22"/>
          <p:cNvSpPr txBox="1"/>
          <p:nvPr/>
        </p:nvSpPr>
        <p:spPr>
          <a:xfrm>
            <a:off x="5161822" y="5649200"/>
            <a:ext cx="850170" cy="276999"/>
          </a:xfrm>
          <a:prstGeom prst="rect">
            <a:avLst/>
          </a:prstGeom>
          <a:noFill/>
        </p:spPr>
        <p:txBody>
          <a:bodyPr wrap="square" rtlCol="0">
            <a:spAutoFit/>
          </a:bodyPr>
          <a:lstStyle/>
          <a:p>
            <a:r>
              <a:rPr lang="en-GB" sz="1200" b="1" dirty="0"/>
              <a:t>Week 14</a:t>
            </a:r>
          </a:p>
        </p:txBody>
      </p:sp>
      <p:sp>
        <p:nvSpPr>
          <p:cNvPr id="24" name="TextBox 23"/>
          <p:cNvSpPr txBox="1"/>
          <p:nvPr/>
        </p:nvSpPr>
        <p:spPr>
          <a:xfrm>
            <a:off x="5920104" y="5658739"/>
            <a:ext cx="850170" cy="276999"/>
          </a:xfrm>
          <a:prstGeom prst="rect">
            <a:avLst/>
          </a:prstGeom>
          <a:noFill/>
        </p:spPr>
        <p:txBody>
          <a:bodyPr wrap="square" rtlCol="0">
            <a:spAutoFit/>
          </a:bodyPr>
          <a:lstStyle/>
          <a:p>
            <a:r>
              <a:rPr lang="en-GB" sz="1200" b="1" dirty="0"/>
              <a:t>Week 15</a:t>
            </a:r>
          </a:p>
        </p:txBody>
      </p:sp>
      <p:sp>
        <p:nvSpPr>
          <p:cNvPr id="25" name="TextBox 24"/>
          <p:cNvSpPr txBox="1"/>
          <p:nvPr/>
        </p:nvSpPr>
        <p:spPr>
          <a:xfrm>
            <a:off x="6755948" y="5652700"/>
            <a:ext cx="850170" cy="276999"/>
          </a:xfrm>
          <a:prstGeom prst="rect">
            <a:avLst/>
          </a:prstGeom>
          <a:noFill/>
        </p:spPr>
        <p:txBody>
          <a:bodyPr wrap="square" rtlCol="0">
            <a:spAutoFit/>
          </a:bodyPr>
          <a:lstStyle/>
          <a:p>
            <a:r>
              <a:rPr lang="en-GB" sz="1200" b="1" dirty="0"/>
              <a:t>Week 16</a:t>
            </a:r>
          </a:p>
        </p:txBody>
      </p:sp>
      <p:sp>
        <p:nvSpPr>
          <p:cNvPr id="26" name="TextBox 25"/>
          <p:cNvSpPr txBox="1"/>
          <p:nvPr/>
        </p:nvSpPr>
        <p:spPr>
          <a:xfrm>
            <a:off x="7923615" y="5652838"/>
            <a:ext cx="850170" cy="276999"/>
          </a:xfrm>
          <a:prstGeom prst="rect">
            <a:avLst/>
          </a:prstGeom>
          <a:noFill/>
        </p:spPr>
        <p:txBody>
          <a:bodyPr wrap="square" rtlCol="0">
            <a:spAutoFit/>
          </a:bodyPr>
          <a:lstStyle/>
          <a:p>
            <a:r>
              <a:rPr lang="en-GB" sz="1200" b="1" dirty="0"/>
              <a:t>Week 18</a:t>
            </a:r>
          </a:p>
        </p:txBody>
      </p:sp>
      <p:sp>
        <p:nvSpPr>
          <p:cNvPr id="27" name="TextBox 26"/>
          <p:cNvSpPr txBox="1"/>
          <p:nvPr/>
        </p:nvSpPr>
        <p:spPr>
          <a:xfrm>
            <a:off x="9501755" y="5647295"/>
            <a:ext cx="1120145" cy="276999"/>
          </a:xfrm>
          <a:prstGeom prst="rect">
            <a:avLst/>
          </a:prstGeom>
          <a:noFill/>
        </p:spPr>
        <p:txBody>
          <a:bodyPr wrap="square" rtlCol="0">
            <a:spAutoFit/>
          </a:bodyPr>
          <a:lstStyle/>
          <a:p>
            <a:r>
              <a:rPr lang="en-GB" sz="1200" b="1" dirty="0"/>
              <a:t>Week 20/21</a:t>
            </a:r>
          </a:p>
        </p:txBody>
      </p:sp>
      <p:sp>
        <p:nvSpPr>
          <p:cNvPr id="28" name="TextBox 27"/>
          <p:cNvSpPr txBox="1"/>
          <p:nvPr/>
        </p:nvSpPr>
        <p:spPr>
          <a:xfrm>
            <a:off x="8680044" y="5658415"/>
            <a:ext cx="845177" cy="276999"/>
          </a:xfrm>
          <a:prstGeom prst="rect">
            <a:avLst/>
          </a:prstGeom>
          <a:noFill/>
        </p:spPr>
        <p:txBody>
          <a:bodyPr wrap="square" rtlCol="0">
            <a:spAutoFit/>
          </a:bodyPr>
          <a:lstStyle/>
          <a:p>
            <a:r>
              <a:rPr lang="en-GB" sz="1200" b="1" dirty="0"/>
              <a:t>Week 19</a:t>
            </a:r>
          </a:p>
        </p:txBody>
      </p:sp>
      <p:grpSp>
        <p:nvGrpSpPr>
          <p:cNvPr id="32" name="Group 31"/>
          <p:cNvGrpSpPr/>
          <p:nvPr/>
        </p:nvGrpSpPr>
        <p:grpSpPr>
          <a:xfrm>
            <a:off x="1555542" y="4223658"/>
            <a:ext cx="1132114" cy="949234"/>
            <a:chOff x="3420290" y="4223658"/>
            <a:chExt cx="1132114" cy="949234"/>
          </a:xfrm>
        </p:grpSpPr>
        <p:sp>
          <p:nvSpPr>
            <p:cNvPr id="13" name="Rectangle 12"/>
            <p:cNvSpPr/>
            <p:nvPr/>
          </p:nvSpPr>
          <p:spPr>
            <a:xfrm>
              <a:off x="3420290" y="4223658"/>
              <a:ext cx="1132114" cy="9492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p:cNvSpPr txBox="1"/>
            <p:nvPr/>
          </p:nvSpPr>
          <p:spPr>
            <a:xfrm>
              <a:off x="3500844" y="4467442"/>
              <a:ext cx="971005" cy="461665"/>
            </a:xfrm>
            <a:prstGeom prst="rect">
              <a:avLst/>
            </a:prstGeom>
            <a:noFill/>
          </p:spPr>
          <p:txBody>
            <a:bodyPr wrap="square" rtlCol="0">
              <a:spAutoFit/>
            </a:bodyPr>
            <a:lstStyle/>
            <a:p>
              <a:pPr algn="ctr"/>
              <a:r>
                <a:rPr lang="en-GB" sz="1200" b="1" dirty="0"/>
                <a:t>ASAR to company</a:t>
              </a:r>
            </a:p>
          </p:txBody>
        </p:sp>
      </p:grpSp>
      <p:grpSp>
        <p:nvGrpSpPr>
          <p:cNvPr id="52" name="Group 51"/>
          <p:cNvGrpSpPr/>
          <p:nvPr/>
        </p:nvGrpSpPr>
        <p:grpSpPr>
          <a:xfrm>
            <a:off x="608237" y="3038203"/>
            <a:ext cx="1132114" cy="949234"/>
            <a:chOff x="1208312" y="3000103"/>
            <a:chExt cx="1132114" cy="949234"/>
          </a:xfrm>
        </p:grpSpPr>
        <p:sp>
          <p:nvSpPr>
            <p:cNvPr id="8" name="Rectangle 7"/>
            <p:cNvSpPr/>
            <p:nvPr/>
          </p:nvSpPr>
          <p:spPr>
            <a:xfrm>
              <a:off x="1208312" y="3000103"/>
              <a:ext cx="1132114" cy="9492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p:cNvSpPr txBox="1"/>
            <p:nvPr/>
          </p:nvSpPr>
          <p:spPr>
            <a:xfrm>
              <a:off x="1267654" y="3280773"/>
              <a:ext cx="971005" cy="461665"/>
            </a:xfrm>
            <a:prstGeom prst="rect">
              <a:avLst/>
            </a:prstGeom>
            <a:noFill/>
          </p:spPr>
          <p:txBody>
            <a:bodyPr wrap="square" rtlCol="0">
              <a:spAutoFit/>
            </a:bodyPr>
            <a:lstStyle/>
            <a:p>
              <a:pPr algn="ctr"/>
              <a:r>
                <a:rPr lang="en-GB" sz="1200" b="1" dirty="0"/>
                <a:t>ASAR prepared</a:t>
              </a:r>
            </a:p>
          </p:txBody>
        </p:sp>
      </p:grpSp>
      <p:sp>
        <p:nvSpPr>
          <p:cNvPr id="31" name="TextBox 30"/>
          <p:cNvSpPr txBox="1"/>
          <p:nvPr/>
        </p:nvSpPr>
        <p:spPr>
          <a:xfrm>
            <a:off x="156752" y="4467441"/>
            <a:ext cx="971005" cy="461665"/>
          </a:xfrm>
          <a:prstGeom prst="rect">
            <a:avLst/>
          </a:prstGeom>
          <a:noFill/>
        </p:spPr>
        <p:txBody>
          <a:bodyPr wrap="square" rtlCol="0">
            <a:spAutoFit/>
          </a:bodyPr>
          <a:lstStyle/>
          <a:p>
            <a:pPr algn="ctr"/>
            <a:r>
              <a:rPr lang="en-GB" sz="1200" b="1" dirty="0"/>
              <a:t>Form B/C submitted</a:t>
            </a:r>
          </a:p>
        </p:txBody>
      </p:sp>
      <p:sp>
        <p:nvSpPr>
          <p:cNvPr id="33" name="TextBox 32"/>
          <p:cNvSpPr txBox="1"/>
          <p:nvPr/>
        </p:nvSpPr>
        <p:spPr>
          <a:xfrm>
            <a:off x="3653858" y="3168532"/>
            <a:ext cx="971005" cy="646331"/>
          </a:xfrm>
          <a:prstGeom prst="rect">
            <a:avLst/>
          </a:prstGeom>
          <a:noFill/>
        </p:spPr>
        <p:txBody>
          <a:bodyPr wrap="square" rtlCol="0">
            <a:spAutoFit/>
          </a:bodyPr>
          <a:lstStyle/>
          <a:p>
            <a:pPr algn="ctr"/>
            <a:r>
              <a:rPr lang="en-GB" sz="1200" b="1" dirty="0"/>
              <a:t>Papers sent to NMG</a:t>
            </a:r>
          </a:p>
        </p:txBody>
      </p:sp>
      <p:sp>
        <p:nvSpPr>
          <p:cNvPr id="34" name="TextBox 33"/>
          <p:cNvSpPr txBox="1"/>
          <p:nvPr/>
        </p:nvSpPr>
        <p:spPr>
          <a:xfrm>
            <a:off x="5040987" y="2890645"/>
            <a:ext cx="971005" cy="276999"/>
          </a:xfrm>
          <a:prstGeom prst="rect">
            <a:avLst/>
          </a:prstGeom>
          <a:noFill/>
        </p:spPr>
        <p:txBody>
          <a:bodyPr wrap="square" rtlCol="0">
            <a:spAutoFit/>
          </a:bodyPr>
          <a:lstStyle/>
          <a:p>
            <a:pPr algn="ctr"/>
            <a:r>
              <a:rPr lang="en-GB" sz="1200" b="1" dirty="0"/>
              <a:t>NMG</a:t>
            </a:r>
          </a:p>
        </p:txBody>
      </p:sp>
      <p:sp>
        <p:nvSpPr>
          <p:cNvPr id="35" name="TextBox 34"/>
          <p:cNvSpPr txBox="1"/>
          <p:nvPr/>
        </p:nvSpPr>
        <p:spPr>
          <a:xfrm>
            <a:off x="7922492" y="2964258"/>
            <a:ext cx="971005" cy="276999"/>
          </a:xfrm>
          <a:prstGeom prst="rect">
            <a:avLst/>
          </a:prstGeom>
          <a:noFill/>
        </p:spPr>
        <p:txBody>
          <a:bodyPr wrap="square" rtlCol="0">
            <a:spAutoFit/>
          </a:bodyPr>
          <a:lstStyle/>
          <a:p>
            <a:pPr algn="ctr"/>
            <a:r>
              <a:rPr lang="en-GB" sz="1200" b="1" dirty="0"/>
              <a:t>AWMSG</a:t>
            </a:r>
          </a:p>
        </p:txBody>
      </p:sp>
      <p:sp>
        <p:nvSpPr>
          <p:cNvPr id="36" name="TextBox 35"/>
          <p:cNvSpPr txBox="1"/>
          <p:nvPr/>
        </p:nvSpPr>
        <p:spPr>
          <a:xfrm>
            <a:off x="10614342" y="2248996"/>
            <a:ext cx="1149531" cy="461665"/>
          </a:xfrm>
          <a:prstGeom prst="rect">
            <a:avLst/>
          </a:prstGeom>
          <a:noFill/>
        </p:spPr>
        <p:txBody>
          <a:bodyPr wrap="square" rtlCol="0">
            <a:spAutoFit/>
          </a:bodyPr>
          <a:lstStyle/>
          <a:p>
            <a:pPr algn="ctr"/>
            <a:r>
              <a:rPr lang="en-GB" sz="1200" b="1" dirty="0"/>
              <a:t>WG</a:t>
            </a:r>
          </a:p>
          <a:p>
            <a:pPr algn="ctr"/>
            <a:r>
              <a:rPr lang="en-GB" sz="1200" b="1" dirty="0"/>
              <a:t>Ratification</a:t>
            </a:r>
          </a:p>
        </p:txBody>
      </p:sp>
      <p:grpSp>
        <p:nvGrpSpPr>
          <p:cNvPr id="59" name="Group 58"/>
          <p:cNvGrpSpPr/>
          <p:nvPr/>
        </p:nvGrpSpPr>
        <p:grpSpPr>
          <a:xfrm>
            <a:off x="5642843" y="4217532"/>
            <a:ext cx="1132114" cy="949234"/>
            <a:chOff x="5344885" y="4245429"/>
            <a:chExt cx="1132114" cy="949234"/>
          </a:xfrm>
        </p:grpSpPr>
        <p:sp>
          <p:nvSpPr>
            <p:cNvPr id="14" name="Rectangle 13"/>
            <p:cNvSpPr/>
            <p:nvPr/>
          </p:nvSpPr>
          <p:spPr>
            <a:xfrm>
              <a:off x="5344885" y="4245429"/>
              <a:ext cx="1132114" cy="94923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p:cNvSpPr txBox="1"/>
            <p:nvPr/>
          </p:nvSpPr>
          <p:spPr>
            <a:xfrm>
              <a:off x="5425439" y="4474900"/>
              <a:ext cx="971005" cy="461665"/>
            </a:xfrm>
            <a:prstGeom prst="rect">
              <a:avLst/>
            </a:prstGeom>
            <a:noFill/>
          </p:spPr>
          <p:txBody>
            <a:bodyPr wrap="square" rtlCol="0">
              <a:spAutoFit/>
            </a:bodyPr>
            <a:lstStyle/>
            <a:p>
              <a:pPr algn="ctr"/>
              <a:r>
                <a:rPr lang="en-GB" sz="1200" b="1" dirty="0"/>
                <a:t>PAR to company</a:t>
              </a:r>
            </a:p>
          </p:txBody>
        </p:sp>
      </p:grpSp>
      <p:grpSp>
        <p:nvGrpSpPr>
          <p:cNvPr id="60" name="Group 59"/>
          <p:cNvGrpSpPr/>
          <p:nvPr/>
        </p:nvGrpSpPr>
        <p:grpSpPr>
          <a:xfrm>
            <a:off x="6424476" y="2895600"/>
            <a:ext cx="1132114" cy="949234"/>
            <a:chOff x="6224451" y="2895600"/>
            <a:chExt cx="1132114" cy="949234"/>
          </a:xfrm>
        </p:grpSpPr>
        <p:sp>
          <p:nvSpPr>
            <p:cNvPr id="15" name="Rectangle 14"/>
            <p:cNvSpPr/>
            <p:nvPr/>
          </p:nvSpPr>
          <p:spPr>
            <a:xfrm>
              <a:off x="6224451" y="2895600"/>
              <a:ext cx="1132114" cy="94923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TextBox 37"/>
            <p:cNvSpPr txBox="1"/>
            <p:nvPr/>
          </p:nvSpPr>
          <p:spPr>
            <a:xfrm>
              <a:off x="6312243" y="3045129"/>
              <a:ext cx="971005" cy="646331"/>
            </a:xfrm>
            <a:prstGeom prst="rect">
              <a:avLst/>
            </a:prstGeom>
            <a:noFill/>
          </p:spPr>
          <p:txBody>
            <a:bodyPr wrap="square" rtlCol="0">
              <a:spAutoFit/>
            </a:bodyPr>
            <a:lstStyle/>
            <a:p>
              <a:pPr algn="ctr"/>
              <a:r>
                <a:rPr lang="en-GB" sz="1200" b="1" dirty="0"/>
                <a:t>Papers sent to AWMSG</a:t>
              </a:r>
            </a:p>
          </p:txBody>
        </p:sp>
      </p:grpSp>
      <p:sp>
        <p:nvSpPr>
          <p:cNvPr id="39" name="TextBox 38"/>
          <p:cNvSpPr txBox="1"/>
          <p:nvPr/>
        </p:nvSpPr>
        <p:spPr>
          <a:xfrm>
            <a:off x="3762108" y="5658601"/>
            <a:ext cx="850170" cy="276999"/>
          </a:xfrm>
          <a:prstGeom prst="rect">
            <a:avLst/>
          </a:prstGeom>
          <a:noFill/>
        </p:spPr>
        <p:txBody>
          <a:bodyPr wrap="square" rtlCol="0">
            <a:spAutoFit/>
          </a:bodyPr>
          <a:lstStyle/>
          <a:p>
            <a:r>
              <a:rPr lang="en-GB" sz="1200" b="1" dirty="0"/>
              <a:t>Week 12</a:t>
            </a:r>
          </a:p>
        </p:txBody>
      </p:sp>
      <p:grpSp>
        <p:nvGrpSpPr>
          <p:cNvPr id="51" name="Group 50"/>
          <p:cNvGrpSpPr/>
          <p:nvPr/>
        </p:nvGrpSpPr>
        <p:grpSpPr>
          <a:xfrm>
            <a:off x="5058047" y="937533"/>
            <a:ext cx="876133" cy="653142"/>
            <a:chOff x="4543697" y="1175658"/>
            <a:chExt cx="876133" cy="653142"/>
          </a:xfrm>
        </p:grpSpPr>
        <p:sp>
          <p:nvSpPr>
            <p:cNvPr id="20" name="Oval 19"/>
            <p:cNvSpPr/>
            <p:nvPr/>
          </p:nvSpPr>
          <p:spPr>
            <a:xfrm>
              <a:off x="4543697" y="1175658"/>
              <a:ext cx="799009" cy="65314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TextBox 40"/>
            <p:cNvSpPr txBox="1"/>
            <p:nvPr/>
          </p:nvSpPr>
          <p:spPr>
            <a:xfrm>
              <a:off x="4599948" y="1281111"/>
              <a:ext cx="819882" cy="461665"/>
            </a:xfrm>
            <a:prstGeom prst="rect">
              <a:avLst/>
            </a:prstGeom>
            <a:noFill/>
          </p:spPr>
          <p:txBody>
            <a:bodyPr wrap="square" rtlCol="0">
              <a:spAutoFit/>
            </a:bodyPr>
            <a:lstStyle/>
            <a:p>
              <a:r>
                <a:rPr lang="en-GB" sz="1200" b="1" dirty="0"/>
                <a:t>Clinical Expert</a:t>
              </a:r>
            </a:p>
          </p:txBody>
        </p:sp>
      </p:grpSp>
      <p:grpSp>
        <p:nvGrpSpPr>
          <p:cNvPr id="53" name="Group 52"/>
          <p:cNvGrpSpPr/>
          <p:nvPr/>
        </p:nvGrpSpPr>
        <p:grpSpPr>
          <a:xfrm>
            <a:off x="377205" y="1698463"/>
            <a:ext cx="1735578" cy="1303895"/>
            <a:chOff x="958230" y="1650838"/>
            <a:chExt cx="1735578" cy="1303895"/>
          </a:xfrm>
        </p:grpSpPr>
        <p:grpSp>
          <p:nvGrpSpPr>
            <p:cNvPr id="48" name="Group 47"/>
            <p:cNvGrpSpPr/>
            <p:nvPr/>
          </p:nvGrpSpPr>
          <p:grpSpPr>
            <a:xfrm>
              <a:off x="958230" y="1676557"/>
              <a:ext cx="872326" cy="653142"/>
              <a:chOff x="328748" y="1828800"/>
              <a:chExt cx="872326" cy="653142"/>
            </a:xfrm>
          </p:grpSpPr>
          <p:sp>
            <p:nvSpPr>
              <p:cNvPr id="18" name="Oval 17"/>
              <p:cNvSpPr/>
              <p:nvPr/>
            </p:nvSpPr>
            <p:spPr>
              <a:xfrm>
                <a:off x="328748" y="1828800"/>
                <a:ext cx="799009" cy="65314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p:cNvSpPr txBox="1"/>
              <p:nvPr/>
            </p:nvSpPr>
            <p:spPr>
              <a:xfrm>
                <a:off x="381192" y="1935055"/>
                <a:ext cx="819882" cy="461665"/>
              </a:xfrm>
              <a:prstGeom prst="rect">
                <a:avLst/>
              </a:prstGeom>
              <a:noFill/>
            </p:spPr>
            <p:txBody>
              <a:bodyPr wrap="square" rtlCol="0">
                <a:spAutoFit/>
              </a:bodyPr>
              <a:lstStyle/>
              <a:p>
                <a:r>
                  <a:rPr lang="en-GB" sz="1200" b="1" dirty="0"/>
                  <a:t>Clinical Expert</a:t>
                </a:r>
              </a:p>
            </p:txBody>
          </p:sp>
        </p:grpSp>
        <p:grpSp>
          <p:nvGrpSpPr>
            <p:cNvPr id="47" name="Group 46"/>
            <p:cNvGrpSpPr/>
            <p:nvPr/>
          </p:nvGrpSpPr>
          <p:grpSpPr>
            <a:xfrm>
              <a:off x="1792907" y="1650838"/>
              <a:ext cx="900901" cy="653142"/>
              <a:chOff x="1321900" y="1828800"/>
              <a:chExt cx="900901" cy="653142"/>
            </a:xfrm>
          </p:grpSpPr>
          <p:sp>
            <p:nvSpPr>
              <p:cNvPr id="19" name="Oval 18"/>
              <p:cNvSpPr/>
              <p:nvPr/>
            </p:nvSpPr>
            <p:spPr>
              <a:xfrm>
                <a:off x="1321900" y="1828800"/>
                <a:ext cx="799009" cy="65314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TextBox 41"/>
              <p:cNvSpPr txBox="1"/>
              <p:nvPr/>
            </p:nvSpPr>
            <p:spPr>
              <a:xfrm>
                <a:off x="1402919" y="1952496"/>
                <a:ext cx="819882" cy="461665"/>
              </a:xfrm>
              <a:prstGeom prst="rect">
                <a:avLst/>
              </a:prstGeom>
              <a:noFill/>
            </p:spPr>
            <p:txBody>
              <a:bodyPr wrap="square" rtlCol="0">
                <a:spAutoFit/>
              </a:bodyPr>
              <a:lstStyle/>
              <a:p>
                <a:r>
                  <a:rPr lang="en-GB" sz="1200" b="1" dirty="0"/>
                  <a:t>Patient Views</a:t>
                </a:r>
              </a:p>
            </p:txBody>
          </p:sp>
        </p:grpSp>
        <p:cxnSp>
          <p:nvCxnSpPr>
            <p:cNvPr id="45" name="Straight Arrow Connector 44"/>
            <p:cNvCxnSpPr/>
            <p:nvPr/>
          </p:nvCxnSpPr>
          <p:spPr>
            <a:xfrm>
              <a:off x="2127109" y="2381268"/>
              <a:ext cx="0" cy="572589"/>
            </a:xfrm>
            <a:prstGeom prst="straightConnector1">
              <a:avLst/>
            </a:prstGeom>
            <a:ln w="38100">
              <a:prstDash val="sysDash"/>
              <a:tailEnd type="triangle"/>
            </a:ln>
          </p:spPr>
          <p:style>
            <a:lnRef idx="2">
              <a:schemeClr val="dk1"/>
            </a:lnRef>
            <a:fillRef idx="0">
              <a:schemeClr val="dk1"/>
            </a:fillRef>
            <a:effectRef idx="1">
              <a:schemeClr val="dk1"/>
            </a:effectRef>
            <a:fontRef idx="minor">
              <a:schemeClr val="tx1"/>
            </a:fontRef>
          </p:style>
        </p:cxnSp>
        <p:cxnSp>
          <p:nvCxnSpPr>
            <p:cNvPr id="49" name="Straight Arrow Connector 48"/>
            <p:cNvCxnSpPr/>
            <p:nvPr/>
          </p:nvCxnSpPr>
          <p:spPr>
            <a:xfrm>
              <a:off x="1384159" y="2382144"/>
              <a:ext cx="0" cy="572589"/>
            </a:xfrm>
            <a:prstGeom prst="straightConnector1">
              <a:avLst/>
            </a:prstGeom>
            <a:ln w="38100">
              <a:prstDash val="sysDash"/>
              <a:tailEnd type="triangle"/>
            </a:ln>
          </p:spPr>
          <p:style>
            <a:lnRef idx="2">
              <a:schemeClr val="dk1"/>
            </a:lnRef>
            <a:fillRef idx="0">
              <a:schemeClr val="dk1"/>
            </a:fillRef>
            <a:effectRef idx="1">
              <a:schemeClr val="dk1"/>
            </a:effectRef>
            <a:fontRef idx="minor">
              <a:schemeClr val="tx1"/>
            </a:fontRef>
          </p:style>
        </p:cxnSp>
      </p:grpSp>
      <p:cxnSp>
        <p:nvCxnSpPr>
          <p:cNvPr id="50" name="Straight Arrow Connector 49"/>
          <p:cNvCxnSpPr/>
          <p:nvPr/>
        </p:nvCxnSpPr>
        <p:spPr>
          <a:xfrm>
            <a:off x="5489434" y="1655191"/>
            <a:ext cx="0" cy="572589"/>
          </a:xfrm>
          <a:prstGeom prst="straightConnector1">
            <a:avLst/>
          </a:prstGeom>
          <a:ln w="38100">
            <a:prstDash val="sysDash"/>
            <a:tailEnd type="triangle"/>
          </a:ln>
        </p:spPr>
        <p:style>
          <a:lnRef idx="2">
            <a:schemeClr val="dk1"/>
          </a:lnRef>
          <a:fillRef idx="0">
            <a:schemeClr val="dk1"/>
          </a:fillRef>
          <a:effectRef idx="1">
            <a:schemeClr val="dk1"/>
          </a:effectRef>
          <a:fontRef idx="minor">
            <a:schemeClr val="tx1"/>
          </a:fontRef>
        </p:style>
      </p:cxnSp>
      <p:grpSp>
        <p:nvGrpSpPr>
          <p:cNvPr id="56" name="Group 55"/>
          <p:cNvGrpSpPr/>
          <p:nvPr/>
        </p:nvGrpSpPr>
        <p:grpSpPr>
          <a:xfrm>
            <a:off x="2264473" y="2993572"/>
            <a:ext cx="1132114" cy="949234"/>
            <a:chOff x="1868273" y="3030639"/>
            <a:chExt cx="1132114" cy="949234"/>
          </a:xfrm>
        </p:grpSpPr>
        <p:sp>
          <p:nvSpPr>
            <p:cNvPr id="54" name="Rectangle 53"/>
            <p:cNvSpPr/>
            <p:nvPr/>
          </p:nvSpPr>
          <p:spPr>
            <a:xfrm>
              <a:off x="1868273" y="3030639"/>
              <a:ext cx="1132114" cy="9492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TextBox 54"/>
            <p:cNvSpPr txBox="1"/>
            <p:nvPr/>
          </p:nvSpPr>
          <p:spPr>
            <a:xfrm>
              <a:off x="1948547" y="3238934"/>
              <a:ext cx="971005" cy="276999"/>
            </a:xfrm>
            <a:prstGeom prst="rect">
              <a:avLst/>
            </a:prstGeom>
            <a:noFill/>
          </p:spPr>
          <p:txBody>
            <a:bodyPr wrap="square" rtlCol="0">
              <a:spAutoFit/>
            </a:bodyPr>
            <a:lstStyle/>
            <a:p>
              <a:pPr algn="ctr"/>
              <a:r>
                <a:rPr lang="en-GB" sz="1200" b="1" dirty="0"/>
                <a:t>CR/ASAR </a:t>
              </a:r>
            </a:p>
          </p:txBody>
        </p:sp>
      </p:grpSp>
      <p:sp>
        <p:nvSpPr>
          <p:cNvPr id="58" name="TextBox 57"/>
          <p:cNvSpPr txBox="1"/>
          <p:nvPr/>
        </p:nvSpPr>
        <p:spPr>
          <a:xfrm>
            <a:off x="2478303" y="5663834"/>
            <a:ext cx="850170" cy="276999"/>
          </a:xfrm>
          <a:prstGeom prst="rect">
            <a:avLst/>
          </a:prstGeom>
          <a:noFill/>
        </p:spPr>
        <p:txBody>
          <a:bodyPr wrap="square" rtlCol="0">
            <a:spAutoFit/>
          </a:bodyPr>
          <a:lstStyle/>
          <a:p>
            <a:r>
              <a:rPr lang="en-GB" sz="1200" b="1" dirty="0"/>
              <a:t>Week 10</a:t>
            </a:r>
          </a:p>
        </p:txBody>
      </p:sp>
      <p:sp>
        <p:nvSpPr>
          <p:cNvPr id="61" name="TextBox 60"/>
          <p:cNvSpPr txBox="1"/>
          <p:nvPr/>
        </p:nvSpPr>
        <p:spPr>
          <a:xfrm>
            <a:off x="8617131" y="4338091"/>
            <a:ext cx="971005" cy="461665"/>
          </a:xfrm>
          <a:prstGeom prst="rect">
            <a:avLst/>
          </a:prstGeom>
          <a:noFill/>
        </p:spPr>
        <p:txBody>
          <a:bodyPr wrap="square" rtlCol="0">
            <a:spAutoFit/>
          </a:bodyPr>
          <a:lstStyle/>
          <a:p>
            <a:pPr algn="ctr"/>
            <a:r>
              <a:rPr lang="en-GB" sz="1200" b="1" dirty="0"/>
              <a:t>FAR to company</a:t>
            </a:r>
          </a:p>
        </p:txBody>
      </p:sp>
      <p:sp>
        <p:nvSpPr>
          <p:cNvPr id="62" name="TextBox 61"/>
          <p:cNvSpPr txBox="1"/>
          <p:nvPr/>
        </p:nvSpPr>
        <p:spPr>
          <a:xfrm>
            <a:off x="9208637" y="2975832"/>
            <a:ext cx="1280302" cy="646331"/>
          </a:xfrm>
          <a:prstGeom prst="rect">
            <a:avLst/>
          </a:prstGeom>
          <a:noFill/>
        </p:spPr>
        <p:txBody>
          <a:bodyPr wrap="square" rtlCol="0">
            <a:spAutoFit/>
          </a:bodyPr>
          <a:lstStyle/>
          <a:p>
            <a:pPr algn="ctr"/>
            <a:r>
              <a:rPr lang="en-GB" sz="1200" b="1" dirty="0"/>
              <a:t>FAR to </a:t>
            </a:r>
          </a:p>
          <a:p>
            <a:pPr algn="ctr"/>
            <a:r>
              <a:rPr lang="en-GB" sz="1200" b="1" dirty="0"/>
              <a:t>Welsh Government</a:t>
            </a:r>
          </a:p>
        </p:txBody>
      </p:sp>
      <p:sp>
        <p:nvSpPr>
          <p:cNvPr id="63" name="Title 1"/>
          <p:cNvSpPr>
            <a:spLocks noGrp="1"/>
          </p:cNvSpPr>
          <p:nvPr>
            <p:ph type="ctrTitle"/>
          </p:nvPr>
        </p:nvSpPr>
        <p:spPr>
          <a:xfrm>
            <a:off x="296089" y="176581"/>
            <a:ext cx="6548847" cy="757921"/>
          </a:xfrm>
        </p:spPr>
        <p:txBody>
          <a:bodyPr>
            <a:noAutofit/>
          </a:bodyPr>
          <a:lstStyle/>
          <a:p>
            <a:pPr algn="l"/>
            <a:r>
              <a:rPr lang="en-GB" sz="4000" dirty="0"/>
              <a:t>Timelines for Appraisal</a:t>
            </a:r>
          </a:p>
        </p:txBody>
      </p:sp>
      <p:pic>
        <p:nvPicPr>
          <p:cNvPr id="57" name="Picture 5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508274" y="254251"/>
            <a:ext cx="3337845" cy="489042"/>
          </a:xfrm>
          <a:prstGeom prst="rect">
            <a:avLst/>
          </a:prstGeom>
        </p:spPr>
      </p:pic>
      <p:sp>
        <p:nvSpPr>
          <p:cNvPr id="64" name="Rectangle 63"/>
          <p:cNvSpPr/>
          <p:nvPr/>
        </p:nvSpPr>
        <p:spPr>
          <a:xfrm>
            <a:off x="10250301" y="5878352"/>
            <a:ext cx="1018227" cy="369332"/>
          </a:xfrm>
          <a:prstGeom prst="rect">
            <a:avLst/>
          </a:prstGeom>
        </p:spPr>
        <p:txBody>
          <a:bodyPr wrap="none">
            <a:spAutoFit/>
          </a:bodyPr>
          <a:lstStyle/>
          <a:p>
            <a:r>
              <a:rPr lang="en-GB" dirty="0"/>
              <a:t>Slide </a:t>
            </a:r>
            <a:r>
              <a:rPr lang="en-GB" dirty="0" smtClean="0"/>
              <a:t>17</a:t>
            </a:r>
            <a:endParaRPr lang="en-GB" dirty="0"/>
          </a:p>
        </p:txBody>
      </p:sp>
    </p:spTree>
    <p:extLst>
      <p:ext uri="{BB962C8B-B14F-4D97-AF65-F5344CB8AC3E}">
        <p14:creationId xmlns:p14="http://schemas.microsoft.com/office/powerpoint/2010/main" val="2817354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xmlns="" id="{DD1E0229-2D6C-4277-B464-532FFC0A58A9}"/>
              </a:ext>
            </a:extLst>
          </p:cNvPr>
          <p:cNvGrpSpPr/>
          <p:nvPr/>
        </p:nvGrpSpPr>
        <p:grpSpPr>
          <a:xfrm>
            <a:off x="6178248" y="495979"/>
            <a:ext cx="5565540" cy="5667958"/>
            <a:chOff x="3801110" y="1262016"/>
            <a:chExt cx="4520823" cy="5523559"/>
          </a:xfrm>
        </p:grpSpPr>
        <p:sp>
          <p:nvSpPr>
            <p:cNvPr id="5" name="TextBox 4">
              <a:extLst>
                <a:ext uri="{FF2B5EF4-FFF2-40B4-BE49-F238E27FC236}">
                  <a16:creationId xmlns:a16="http://schemas.microsoft.com/office/drawing/2014/main" xmlns="" id="{2C614467-F218-4A26-86A0-31630B9A33AE}"/>
                </a:ext>
              </a:extLst>
            </p:cNvPr>
            <p:cNvSpPr txBox="1">
              <a:spLocks noChangeArrowheads="1"/>
            </p:cNvSpPr>
            <p:nvPr/>
          </p:nvSpPr>
          <p:spPr bwMode="auto">
            <a:xfrm>
              <a:off x="4609067" y="1883357"/>
              <a:ext cx="2691692" cy="152237"/>
            </a:xfrm>
            <a:prstGeom prst="rect">
              <a:avLst/>
            </a:prstGeom>
            <a:solidFill>
              <a:srgbClr val="008BBC"/>
            </a:solidFill>
            <a:ln w="9525" algn="ctr">
              <a:noFill/>
              <a:miter lim="800000"/>
              <a:headEnd/>
              <a:tailEnd/>
            </a:ln>
          </p:spPr>
          <p:txBody>
            <a:bodyPr lIns="66311" tIns="33155" rIns="66311" bIns="33155" anchor="ctr">
              <a:spAutoFit/>
            </a:bodyPr>
            <a:lstStyle/>
            <a:p>
              <a:pPr algn="ctr"/>
              <a:r>
                <a:rPr lang="en-GB" sz="554" b="1" dirty="0">
                  <a:solidFill>
                    <a:schemeClr val="bg1"/>
                  </a:solidFill>
                  <a:cs typeface="Arial" charset="0"/>
                </a:rPr>
                <a:t>AWMSG Secretariat Assessment Report (ASAR) prepared</a:t>
              </a:r>
            </a:p>
          </p:txBody>
        </p:sp>
        <p:sp>
          <p:nvSpPr>
            <p:cNvPr id="6" name="TextBox 10">
              <a:extLst>
                <a:ext uri="{FF2B5EF4-FFF2-40B4-BE49-F238E27FC236}">
                  <a16:creationId xmlns:a16="http://schemas.microsoft.com/office/drawing/2014/main" xmlns="" id="{722E6CE7-0AEA-4445-8983-7BC7C2D08F1A}"/>
                </a:ext>
              </a:extLst>
            </p:cNvPr>
            <p:cNvSpPr txBox="1">
              <a:spLocks noChangeArrowheads="1"/>
            </p:cNvSpPr>
            <p:nvPr/>
          </p:nvSpPr>
          <p:spPr bwMode="auto">
            <a:xfrm>
              <a:off x="4592109" y="2185414"/>
              <a:ext cx="2691692" cy="262892"/>
            </a:xfrm>
            <a:prstGeom prst="rect">
              <a:avLst/>
            </a:prstGeom>
            <a:solidFill>
              <a:srgbClr val="008BBC"/>
            </a:solidFill>
            <a:ln w="9525" algn="ctr">
              <a:noFill/>
              <a:miter lim="800000"/>
              <a:headEnd/>
              <a:tailEnd/>
            </a:ln>
          </p:spPr>
          <p:txBody>
            <a:bodyPr anchor="ctr">
              <a:spAutoFit/>
            </a:bodyPr>
            <a:lstStyle/>
            <a:p>
              <a:pPr algn="ctr"/>
              <a:r>
                <a:rPr lang="en-GB" sz="554" b="1" dirty="0">
                  <a:solidFill>
                    <a:schemeClr val="bg1"/>
                  </a:solidFill>
                  <a:cs typeface="Arial" charset="0"/>
                </a:rPr>
                <a:t>Draft ASAR sent to company for comment</a:t>
              </a:r>
            </a:p>
            <a:p>
              <a:pPr algn="ctr"/>
              <a:r>
                <a:rPr lang="en-GB" sz="554" b="1" dirty="0">
                  <a:solidFill>
                    <a:schemeClr val="bg1"/>
                  </a:solidFill>
                  <a:cs typeface="Arial" charset="0"/>
                </a:rPr>
                <a:t>Written response to be returned within 10 working days</a:t>
              </a:r>
            </a:p>
          </p:txBody>
        </p:sp>
        <p:sp>
          <p:nvSpPr>
            <p:cNvPr id="7" name="TextBox 12">
              <a:extLst>
                <a:ext uri="{FF2B5EF4-FFF2-40B4-BE49-F238E27FC236}">
                  <a16:creationId xmlns:a16="http://schemas.microsoft.com/office/drawing/2014/main" xmlns="" id="{4D53EC8B-2E6B-485C-9CD3-D83684AC6880}"/>
                </a:ext>
              </a:extLst>
            </p:cNvPr>
            <p:cNvSpPr txBox="1">
              <a:spLocks noChangeArrowheads="1"/>
            </p:cNvSpPr>
            <p:nvPr/>
          </p:nvSpPr>
          <p:spPr bwMode="auto">
            <a:xfrm>
              <a:off x="4592109" y="2564679"/>
              <a:ext cx="2691692" cy="262892"/>
            </a:xfrm>
            <a:prstGeom prst="rect">
              <a:avLst/>
            </a:prstGeom>
            <a:solidFill>
              <a:srgbClr val="008BBC"/>
            </a:solidFill>
            <a:ln w="9525" algn="ctr">
              <a:noFill/>
              <a:miter lim="800000"/>
              <a:headEnd/>
              <a:tailEnd/>
            </a:ln>
          </p:spPr>
          <p:txBody>
            <a:bodyPr wrap="square" anchor="ctr">
              <a:spAutoFit/>
            </a:bodyPr>
            <a:lstStyle/>
            <a:p>
              <a:pPr algn="ctr"/>
              <a:r>
                <a:rPr lang="en-GB" sz="554" b="1" dirty="0">
                  <a:solidFill>
                    <a:schemeClr val="bg1"/>
                  </a:solidFill>
                  <a:cs typeface="Arial" charset="0"/>
                </a:rPr>
                <a:t>Company response (CR ASAR) considered (draft ASAR may be amended)</a:t>
              </a:r>
            </a:p>
            <a:p>
              <a:pPr algn="ctr"/>
              <a:r>
                <a:rPr lang="en-GB" sz="554" b="1" dirty="0">
                  <a:solidFill>
                    <a:schemeClr val="bg1"/>
                  </a:solidFill>
                  <a:cs typeface="Arial" charset="0"/>
                </a:rPr>
                <a:t>Process proceeds regardless of whether response from company received </a:t>
              </a:r>
            </a:p>
          </p:txBody>
        </p:sp>
        <p:sp>
          <p:nvSpPr>
            <p:cNvPr id="8" name="TextBox 14">
              <a:extLst>
                <a:ext uri="{FF2B5EF4-FFF2-40B4-BE49-F238E27FC236}">
                  <a16:creationId xmlns:a16="http://schemas.microsoft.com/office/drawing/2014/main" xmlns="" id="{F36E5139-3164-46EB-BBB6-108DBD52B731}"/>
                </a:ext>
              </a:extLst>
            </p:cNvPr>
            <p:cNvSpPr txBox="1">
              <a:spLocks noChangeArrowheads="1"/>
            </p:cNvSpPr>
            <p:nvPr/>
          </p:nvSpPr>
          <p:spPr bwMode="auto">
            <a:xfrm>
              <a:off x="4592109" y="2944271"/>
              <a:ext cx="2691692" cy="177613"/>
            </a:xfrm>
            <a:prstGeom prst="rect">
              <a:avLst/>
            </a:prstGeom>
            <a:solidFill>
              <a:srgbClr val="008BBC"/>
            </a:solidFill>
            <a:ln w="9525" algn="ctr">
              <a:noFill/>
              <a:miter lim="800000"/>
              <a:headEnd/>
              <a:tailEnd/>
            </a:ln>
          </p:spPr>
          <p:txBody>
            <a:bodyPr anchor="ctr">
              <a:spAutoFit/>
            </a:bodyPr>
            <a:lstStyle/>
            <a:p>
              <a:pPr algn="ctr"/>
              <a:r>
                <a:rPr lang="en-GB" sz="554" b="1">
                  <a:solidFill>
                    <a:schemeClr val="bg1"/>
                  </a:solidFill>
                  <a:cs typeface="Arial" charset="0"/>
                </a:rPr>
                <a:t>Documents sent to New Medicines Group (NMG) members</a:t>
              </a:r>
            </a:p>
          </p:txBody>
        </p:sp>
        <p:sp>
          <p:nvSpPr>
            <p:cNvPr id="9" name="TextBox 8">
              <a:extLst>
                <a:ext uri="{FF2B5EF4-FFF2-40B4-BE49-F238E27FC236}">
                  <a16:creationId xmlns:a16="http://schemas.microsoft.com/office/drawing/2014/main" xmlns="" id="{81F21514-6F75-420B-A9A2-6BDC2CE883C2}"/>
                </a:ext>
              </a:extLst>
            </p:cNvPr>
            <p:cNvSpPr txBox="1"/>
            <p:nvPr/>
          </p:nvSpPr>
          <p:spPr>
            <a:xfrm>
              <a:off x="4592109" y="3240533"/>
              <a:ext cx="2691692" cy="43345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algn="ctr"/>
              <a:r>
                <a:rPr lang="en-GB" sz="554" b="1" dirty="0">
                  <a:solidFill>
                    <a:schemeClr val="bg1"/>
                  </a:solidFill>
                  <a:latin typeface="Arial" charset="0"/>
                  <a:cs typeface="Arial" charset="0"/>
                </a:rPr>
                <a:t>NMG MEETING</a:t>
              </a:r>
            </a:p>
            <a:p>
              <a:pPr algn="ctr"/>
              <a:r>
                <a:rPr lang="en-GB" sz="554" b="1" dirty="0">
                  <a:solidFill>
                    <a:schemeClr val="bg1"/>
                  </a:solidFill>
                  <a:latin typeface="Arial" charset="0"/>
                  <a:cs typeface="Arial" charset="0"/>
                </a:rPr>
                <a:t>Draft ASAR, CR ASAR, Form B/C, clinical expert opinion and patient perspective considered by NMG members</a:t>
              </a:r>
            </a:p>
            <a:p>
              <a:pPr algn="ctr"/>
              <a:r>
                <a:rPr lang="en-GB" sz="554" b="1" dirty="0">
                  <a:solidFill>
                    <a:schemeClr val="bg1"/>
                  </a:solidFill>
                  <a:latin typeface="Arial" charset="0"/>
                  <a:cs typeface="Arial" charset="0"/>
                </a:rPr>
                <a:t>Preliminary Appraisal Recommendation (PAR) agreed</a:t>
              </a:r>
            </a:p>
          </p:txBody>
        </p:sp>
        <p:sp>
          <p:nvSpPr>
            <p:cNvPr id="10" name="TextBox 9">
              <a:extLst>
                <a:ext uri="{FF2B5EF4-FFF2-40B4-BE49-F238E27FC236}">
                  <a16:creationId xmlns:a16="http://schemas.microsoft.com/office/drawing/2014/main" xmlns="" id="{CA144038-BD5E-406A-B9BB-A0B4F1A469C1}"/>
                </a:ext>
              </a:extLst>
            </p:cNvPr>
            <p:cNvSpPr txBox="1"/>
            <p:nvPr/>
          </p:nvSpPr>
          <p:spPr>
            <a:xfrm>
              <a:off x="4592109" y="3832294"/>
              <a:ext cx="2691692" cy="34817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algn="ctr" defTabSz="663096">
                <a:defRPr/>
              </a:pPr>
              <a:r>
                <a:rPr lang="en-GB" sz="554" b="1" dirty="0">
                  <a:solidFill>
                    <a:schemeClr val="bg1"/>
                  </a:solidFill>
                  <a:latin typeface="Arial" pitchFamily="34" charset="0"/>
                  <a:cs typeface="Arial" pitchFamily="34" charset="0"/>
                </a:rPr>
                <a:t>PAR sent to company</a:t>
              </a:r>
            </a:p>
            <a:p>
              <a:pPr algn="ctr" defTabSz="663096">
                <a:defRPr/>
              </a:pPr>
              <a:r>
                <a:rPr lang="en-GB" sz="554" b="1" dirty="0">
                  <a:solidFill>
                    <a:schemeClr val="bg1"/>
                  </a:solidFill>
                  <a:latin typeface="Arial" pitchFamily="34" charset="0"/>
                  <a:cs typeface="Arial" pitchFamily="34" charset="0"/>
                </a:rPr>
                <a:t> Comments to PAR invited in writing (to be returned within 5 working days)</a:t>
              </a:r>
            </a:p>
            <a:p>
              <a:pPr algn="ctr" defTabSz="663096">
                <a:defRPr/>
              </a:pPr>
              <a:r>
                <a:rPr lang="en-GB" sz="554" b="1" dirty="0">
                  <a:solidFill>
                    <a:schemeClr val="bg1"/>
                  </a:solidFill>
                  <a:latin typeface="Arial" pitchFamily="34" charset="0"/>
                  <a:cs typeface="Arial" pitchFamily="34" charset="0"/>
                </a:rPr>
                <a:t>Final ASAR sent to company – for information only</a:t>
              </a:r>
            </a:p>
          </p:txBody>
        </p:sp>
        <p:sp>
          <p:nvSpPr>
            <p:cNvPr id="11" name="TextBox 10">
              <a:extLst>
                <a:ext uri="{FF2B5EF4-FFF2-40B4-BE49-F238E27FC236}">
                  <a16:creationId xmlns:a16="http://schemas.microsoft.com/office/drawing/2014/main" xmlns="" id="{6585CA81-A6E0-4A29-AA04-B22F0AF021A9}"/>
                </a:ext>
              </a:extLst>
            </p:cNvPr>
            <p:cNvSpPr txBox="1"/>
            <p:nvPr/>
          </p:nvSpPr>
          <p:spPr>
            <a:xfrm>
              <a:off x="4592109" y="4336355"/>
              <a:ext cx="2691692" cy="348172"/>
            </a:xfrm>
            <a:prstGeom prst="rect">
              <a:avLst/>
            </a:prstGeom>
            <a:solidFill>
              <a:srgbClr val="FF3300"/>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algn="ctr" defTabSz="663096">
                <a:defRPr/>
              </a:pPr>
              <a:r>
                <a:rPr lang="en-GB" sz="554" b="1" dirty="0">
                  <a:solidFill>
                    <a:schemeClr val="bg1"/>
                  </a:solidFill>
                  <a:latin typeface="Arial" pitchFamily="34" charset="0"/>
                  <a:cs typeface="Arial" pitchFamily="34" charset="0"/>
                </a:rPr>
                <a:t>Appraisal documents (final ASAR, PAR, company response [CR PAR] and clinical expert summary) posted on AWMSG website approximately 10 days prior to public meeting</a:t>
              </a:r>
            </a:p>
          </p:txBody>
        </p:sp>
        <p:sp>
          <p:nvSpPr>
            <p:cNvPr id="12" name="TextBox 11">
              <a:extLst>
                <a:ext uri="{FF2B5EF4-FFF2-40B4-BE49-F238E27FC236}">
                  <a16:creationId xmlns:a16="http://schemas.microsoft.com/office/drawing/2014/main" xmlns="" id="{6341BFB1-04E3-4CDF-AA86-C3671D2329CC}"/>
                </a:ext>
              </a:extLst>
            </p:cNvPr>
            <p:cNvSpPr txBox="1"/>
            <p:nvPr/>
          </p:nvSpPr>
          <p:spPr>
            <a:xfrm>
              <a:off x="4592109" y="5898287"/>
              <a:ext cx="2691692" cy="262892"/>
            </a:xfrm>
            <a:prstGeom prst="rect">
              <a:avLst/>
            </a:prstGeom>
            <a:solidFill>
              <a:srgbClr val="57C166"/>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defPPr>
                <a:defRPr lang="en-US"/>
              </a:defPPr>
              <a:lvl1pPr algn="ctr" defTabSz="957816" fontAlgn="auto">
                <a:spcBef>
                  <a:spcPts val="0"/>
                </a:spcBef>
                <a:spcAft>
                  <a:spcPts val="0"/>
                </a:spcAft>
                <a:defRPr sz="800" b="1">
                  <a:solidFill>
                    <a:schemeClr val="bg1"/>
                  </a:solidFill>
                  <a:latin typeface="Arial" pitchFamily="34" charset="0"/>
                  <a:cs typeface="Arial" pitchFamily="34" charset="0"/>
                </a:defRPr>
              </a:lvl1pPr>
            </a:lstStyle>
            <a:p>
              <a:r>
                <a:rPr lang="en-GB" sz="554" dirty="0"/>
                <a:t>FAR sent to Welsh Government for ratification</a:t>
              </a:r>
            </a:p>
            <a:p>
              <a:r>
                <a:rPr lang="en-GB" sz="554" dirty="0"/>
                <a:t>(subject to request for independent review)</a:t>
              </a:r>
            </a:p>
          </p:txBody>
        </p:sp>
        <p:sp>
          <p:nvSpPr>
            <p:cNvPr id="13" name="TextBox 12">
              <a:extLst>
                <a:ext uri="{FF2B5EF4-FFF2-40B4-BE49-F238E27FC236}">
                  <a16:creationId xmlns:a16="http://schemas.microsoft.com/office/drawing/2014/main" xmlns="" id="{FA1FB51E-EF4D-426D-B7C4-A08CA28E8923}"/>
                </a:ext>
              </a:extLst>
            </p:cNvPr>
            <p:cNvSpPr txBox="1"/>
            <p:nvPr/>
          </p:nvSpPr>
          <p:spPr>
            <a:xfrm>
              <a:off x="4592109" y="6269977"/>
              <a:ext cx="2691692" cy="433452"/>
            </a:xfrm>
            <a:prstGeom prst="rect">
              <a:avLst/>
            </a:prstGeom>
            <a:solidFill>
              <a:srgbClr val="57C166"/>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defPPr>
                <a:defRPr lang="en-US"/>
              </a:defPPr>
              <a:lvl1pPr algn="ctr" defTabSz="957816" fontAlgn="auto">
                <a:spcBef>
                  <a:spcPts val="0"/>
                </a:spcBef>
                <a:spcAft>
                  <a:spcPts val="0"/>
                </a:spcAft>
                <a:defRPr sz="800" b="1">
                  <a:solidFill>
                    <a:schemeClr val="bg1"/>
                  </a:solidFill>
                  <a:latin typeface="Arial" pitchFamily="34" charset="0"/>
                  <a:cs typeface="Arial" pitchFamily="34" charset="0"/>
                </a:defRPr>
              </a:lvl1pPr>
            </a:lstStyle>
            <a:p>
              <a:r>
                <a:rPr lang="en-GB" sz="554" dirty="0"/>
                <a:t>Upon confirmation of Welsh Government ratification of FAR:</a:t>
              </a:r>
            </a:p>
            <a:p>
              <a:r>
                <a:rPr lang="en-GB" sz="554" dirty="0"/>
                <a:t>Company informed</a:t>
              </a:r>
            </a:p>
            <a:p>
              <a:r>
                <a:rPr lang="en-GB" sz="554" dirty="0"/>
                <a:t>Email communication disseminated to service</a:t>
              </a:r>
            </a:p>
            <a:p>
              <a:r>
                <a:rPr lang="en-GB" sz="554" dirty="0"/>
                <a:t>FAR posted on AWMSG website</a:t>
              </a:r>
            </a:p>
          </p:txBody>
        </p:sp>
        <p:sp>
          <p:nvSpPr>
            <p:cNvPr id="14" name="TextBox 86">
              <a:extLst>
                <a:ext uri="{FF2B5EF4-FFF2-40B4-BE49-F238E27FC236}">
                  <a16:creationId xmlns:a16="http://schemas.microsoft.com/office/drawing/2014/main" xmlns="" id="{24AF6981-EF2E-47ED-85B5-1A2FDF801CAD}"/>
                </a:ext>
              </a:extLst>
            </p:cNvPr>
            <p:cNvSpPr txBox="1">
              <a:spLocks noChangeArrowheads="1"/>
            </p:cNvSpPr>
            <p:nvPr/>
          </p:nvSpPr>
          <p:spPr bwMode="auto">
            <a:xfrm>
              <a:off x="7488862" y="4671365"/>
              <a:ext cx="833071" cy="689291"/>
            </a:xfrm>
            <a:prstGeom prst="rect">
              <a:avLst/>
            </a:prstGeom>
            <a:solidFill>
              <a:srgbClr val="FF8453"/>
            </a:solidFill>
            <a:ln w="9525" algn="ctr">
              <a:noFill/>
              <a:miter lim="800000"/>
              <a:headEnd/>
              <a:tailEnd/>
            </a:ln>
          </p:spPr>
          <p:txBody>
            <a:bodyPr anchor="ctr">
              <a:spAutoFit/>
            </a:bodyPr>
            <a:lstStyle/>
            <a:p>
              <a:pPr algn="ctr"/>
              <a:r>
                <a:rPr lang="en-GB" sz="554" b="1" dirty="0">
                  <a:solidFill>
                    <a:schemeClr val="bg1"/>
                  </a:solidFill>
                  <a:cs typeface="Arial" charset="0"/>
                </a:rPr>
                <a:t>NMG Chair/NMG Vice Chair/NMG Lead Assessor/AWTTC Assessment Lead  present PAR to AWMSG</a:t>
              </a:r>
            </a:p>
          </p:txBody>
        </p:sp>
        <p:cxnSp>
          <p:nvCxnSpPr>
            <p:cNvPr id="15" name="Straight Arrow Connector 94">
              <a:extLst>
                <a:ext uri="{FF2B5EF4-FFF2-40B4-BE49-F238E27FC236}">
                  <a16:creationId xmlns:a16="http://schemas.microsoft.com/office/drawing/2014/main" xmlns="" id="{6076DFA9-13F9-4F8F-87CD-EC3C4553B98F}"/>
                </a:ext>
              </a:extLst>
            </p:cNvPr>
            <p:cNvCxnSpPr>
              <a:cxnSpLocks noChangeShapeType="1"/>
              <a:stCxn id="5" idx="2"/>
              <a:endCxn id="6" idx="0"/>
            </p:cNvCxnSpPr>
            <p:nvPr/>
          </p:nvCxnSpPr>
          <p:spPr bwMode="auto">
            <a:xfrm flipH="1">
              <a:off x="5937955" y="2035594"/>
              <a:ext cx="16957" cy="149820"/>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96">
              <a:extLst>
                <a:ext uri="{FF2B5EF4-FFF2-40B4-BE49-F238E27FC236}">
                  <a16:creationId xmlns:a16="http://schemas.microsoft.com/office/drawing/2014/main" xmlns="" id="{6576D310-F436-4CF8-9D67-082FDFAD775B}"/>
                </a:ext>
              </a:extLst>
            </p:cNvPr>
            <p:cNvCxnSpPr>
              <a:cxnSpLocks noChangeShapeType="1"/>
              <a:stCxn id="6" idx="2"/>
              <a:endCxn id="7" idx="0"/>
            </p:cNvCxnSpPr>
            <p:nvPr/>
          </p:nvCxnSpPr>
          <p:spPr bwMode="auto">
            <a:xfrm>
              <a:off x="5937955" y="2448306"/>
              <a:ext cx="0" cy="116373"/>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98">
              <a:extLst>
                <a:ext uri="{FF2B5EF4-FFF2-40B4-BE49-F238E27FC236}">
                  <a16:creationId xmlns:a16="http://schemas.microsoft.com/office/drawing/2014/main" xmlns="" id="{1F66673C-A99D-45BC-A8B7-DF751BD9D49D}"/>
                </a:ext>
              </a:extLst>
            </p:cNvPr>
            <p:cNvCxnSpPr>
              <a:cxnSpLocks noChangeShapeType="1"/>
              <a:stCxn id="7" idx="2"/>
              <a:endCxn id="8" idx="0"/>
            </p:cNvCxnSpPr>
            <p:nvPr/>
          </p:nvCxnSpPr>
          <p:spPr bwMode="auto">
            <a:xfrm>
              <a:off x="5937955" y="2827571"/>
              <a:ext cx="0" cy="116700"/>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00">
              <a:extLst>
                <a:ext uri="{FF2B5EF4-FFF2-40B4-BE49-F238E27FC236}">
                  <a16:creationId xmlns:a16="http://schemas.microsoft.com/office/drawing/2014/main" xmlns="" id="{6A23A23D-4C4B-4F61-B3C9-F329507AE332}"/>
                </a:ext>
              </a:extLst>
            </p:cNvPr>
            <p:cNvCxnSpPr>
              <a:cxnSpLocks noChangeShapeType="1"/>
              <a:stCxn id="8" idx="2"/>
              <a:endCxn id="9" idx="0"/>
            </p:cNvCxnSpPr>
            <p:nvPr/>
          </p:nvCxnSpPr>
          <p:spPr bwMode="auto">
            <a:xfrm>
              <a:off x="5937955" y="3121884"/>
              <a:ext cx="0" cy="118649"/>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03">
              <a:extLst>
                <a:ext uri="{FF2B5EF4-FFF2-40B4-BE49-F238E27FC236}">
                  <a16:creationId xmlns:a16="http://schemas.microsoft.com/office/drawing/2014/main" xmlns="" id="{4D9E84D2-A922-49BA-A433-6D5FBA8CB8E7}"/>
                </a:ext>
              </a:extLst>
            </p:cNvPr>
            <p:cNvCxnSpPr>
              <a:cxnSpLocks noChangeShapeType="1"/>
              <a:stCxn id="9" idx="2"/>
              <a:endCxn id="10" idx="0"/>
            </p:cNvCxnSpPr>
            <p:nvPr/>
          </p:nvCxnSpPr>
          <p:spPr bwMode="auto">
            <a:xfrm>
              <a:off x="5937955" y="3673985"/>
              <a:ext cx="0" cy="158309"/>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xmlns="" id="{45C0BD95-5464-4198-B471-7B91EC6E299D}"/>
                </a:ext>
              </a:extLst>
            </p:cNvPr>
            <p:cNvCxnSpPr>
              <a:stCxn id="10" idx="2"/>
              <a:endCxn id="11" idx="0"/>
            </p:cNvCxnSpPr>
            <p:nvPr/>
          </p:nvCxnSpPr>
          <p:spPr>
            <a:xfrm>
              <a:off x="5937955" y="4180466"/>
              <a:ext cx="0" cy="155889"/>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B2DD30E2-7EDB-4974-BB16-A1F6038D57A8}"/>
                </a:ext>
              </a:extLst>
            </p:cNvPr>
            <p:cNvCxnSpPr>
              <a:stCxn id="11" idx="2"/>
              <a:endCxn id="25" idx="0"/>
            </p:cNvCxnSpPr>
            <p:nvPr/>
          </p:nvCxnSpPr>
          <p:spPr>
            <a:xfrm>
              <a:off x="5937955" y="4684527"/>
              <a:ext cx="0" cy="113602"/>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xmlns="" id="{85E9D48F-C3FD-4A80-B41C-9A0CD88615B5}"/>
                </a:ext>
              </a:extLst>
            </p:cNvPr>
            <p:cNvCxnSpPr>
              <a:stCxn id="12" idx="2"/>
              <a:endCxn id="13" idx="0"/>
            </p:cNvCxnSpPr>
            <p:nvPr/>
          </p:nvCxnSpPr>
          <p:spPr>
            <a:xfrm>
              <a:off x="5937955" y="6161179"/>
              <a:ext cx="0" cy="108798"/>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126">
              <a:extLst>
                <a:ext uri="{FF2B5EF4-FFF2-40B4-BE49-F238E27FC236}">
                  <a16:creationId xmlns:a16="http://schemas.microsoft.com/office/drawing/2014/main" xmlns="" id="{F5DF5885-7865-4789-9A73-DB6B4C786CC7}"/>
                </a:ext>
              </a:extLst>
            </p:cNvPr>
            <p:cNvCxnSpPr>
              <a:cxnSpLocks noChangeShapeType="1"/>
              <a:stCxn id="14" idx="1"/>
              <a:endCxn id="25" idx="3"/>
            </p:cNvCxnSpPr>
            <p:nvPr/>
          </p:nvCxnSpPr>
          <p:spPr bwMode="auto">
            <a:xfrm flipH="1" flipV="1">
              <a:off x="7283801" y="5014855"/>
              <a:ext cx="205061" cy="1156"/>
            </a:xfrm>
            <a:prstGeom prst="straightConnector1">
              <a:avLst/>
            </a:prstGeom>
            <a:ln w="38100">
              <a:solidFill>
                <a:schemeClr val="tx2">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xmlns="" id="{BE466E2A-1C31-40DF-8732-0B9716E03B2E}"/>
                </a:ext>
              </a:extLst>
            </p:cNvPr>
            <p:cNvSpPr txBox="1"/>
            <p:nvPr/>
          </p:nvSpPr>
          <p:spPr>
            <a:xfrm>
              <a:off x="4576719" y="5424348"/>
              <a:ext cx="1378194" cy="262892"/>
            </a:xfrm>
            <a:prstGeom prst="rect">
              <a:avLst/>
            </a:prstGeom>
            <a:solidFill>
              <a:srgbClr val="FF8453"/>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algn="ctr" defTabSz="663096">
                <a:defRPr/>
              </a:pPr>
              <a:r>
                <a:rPr lang="en-GB" sz="554" b="1" dirty="0">
                  <a:solidFill>
                    <a:schemeClr val="bg1"/>
                  </a:solidFill>
                  <a:latin typeface="Arial" pitchFamily="34" charset="0"/>
                  <a:cs typeface="Arial" pitchFamily="34" charset="0"/>
                </a:rPr>
                <a:t>Final Appraisal Recommendation (FAR) approved by AWMSG Chair</a:t>
              </a:r>
            </a:p>
          </p:txBody>
        </p:sp>
        <p:sp>
          <p:nvSpPr>
            <p:cNvPr id="25" name="TextBox 24">
              <a:extLst>
                <a:ext uri="{FF2B5EF4-FFF2-40B4-BE49-F238E27FC236}">
                  <a16:creationId xmlns:a16="http://schemas.microsoft.com/office/drawing/2014/main" xmlns="" id="{AD6E6B12-7210-4F06-BFB2-AA03EDE5AD4C}"/>
                </a:ext>
              </a:extLst>
            </p:cNvPr>
            <p:cNvSpPr txBox="1"/>
            <p:nvPr/>
          </p:nvSpPr>
          <p:spPr>
            <a:xfrm>
              <a:off x="4592109" y="4798129"/>
              <a:ext cx="2691692" cy="433452"/>
            </a:xfrm>
            <a:prstGeom prst="rect">
              <a:avLst/>
            </a:prstGeom>
            <a:solidFill>
              <a:srgbClr val="FF8453"/>
            </a:solidFill>
            <a:ln>
              <a:noFill/>
            </a:ln>
            <a:effectLst/>
          </p:spPr>
          <p:style>
            <a:lnRef idx="1">
              <a:schemeClr val="accent1"/>
            </a:lnRef>
            <a:fillRef idx="2">
              <a:schemeClr val="accent1"/>
            </a:fillRef>
            <a:effectRef idx="1">
              <a:schemeClr val="accent1"/>
            </a:effectRef>
            <a:fontRef idx="minor">
              <a:schemeClr val="dk1"/>
            </a:fontRef>
          </p:style>
          <p:txBody>
            <a:bodyPr anchor="ctr">
              <a:spAutoFit/>
            </a:bodyPr>
            <a:lstStyle/>
            <a:p>
              <a:pPr algn="ctr" defTabSz="663096">
                <a:defRPr/>
              </a:pPr>
              <a:r>
                <a:rPr lang="en-GB" sz="554" b="1" dirty="0">
                  <a:solidFill>
                    <a:schemeClr val="bg1"/>
                  </a:solidFill>
                  <a:latin typeface="Arial" pitchFamily="34" charset="0"/>
                  <a:cs typeface="Arial" pitchFamily="34" charset="0"/>
                </a:rPr>
                <a:t>AWMSG MEETING</a:t>
              </a:r>
            </a:p>
            <a:p>
              <a:pPr algn="ctr" defTabSz="663096">
                <a:defRPr/>
              </a:pPr>
              <a:r>
                <a:rPr lang="en-GB" sz="554" b="1" dirty="0">
                  <a:solidFill>
                    <a:schemeClr val="bg1"/>
                  </a:solidFill>
                  <a:latin typeface="Arial" pitchFamily="34" charset="0"/>
                  <a:cs typeface="Arial" pitchFamily="34" charset="0"/>
                </a:rPr>
                <a:t>Final ASAR, PAR, CR PAR, clinical expert summary, societal impact, budget impact and patient perspective considered by AWMSG</a:t>
              </a:r>
            </a:p>
            <a:p>
              <a:pPr algn="ctr" defTabSz="663096">
                <a:defRPr/>
              </a:pPr>
              <a:r>
                <a:rPr lang="en-GB" sz="554" b="1" dirty="0">
                  <a:solidFill>
                    <a:schemeClr val="bg1"/>
                  </a:solidFill>
                  <a:latin typeface="Arial" pitchFamily="34" charset="0"/>
                  <a:cs typeface="Arial" pitchFamily="34" charset="0"/>
                </a:rPr>
                <a:t>AWMSG recommendation agreed and announced</a:t>
              </a:r>
            </a:p>
          </p:txBody>
        </p:sp>
        <p:sp>
          <p:nvSpPr>
            <p:cNvPr id="26" name="TextBox 25">
              <a:extLst>
                <a:ext uri="{FF2B5EF4-FFF2-40B4-BE49-F238E27FC236}">
                  <a16:creationId xmlns:a16="http://schemas.microsoft.com/office/drawing/2014/main" xmlns="" id="{0F36C6CE-4941-4BC5-BED7-5E07BCB17F65}"/>
                </a:ext>
              </a:extLst>
            </p:cNvPr>
            <p:cNvSpPr txBox="1"/>
            <p:nvPr/>
          </p:nvSpPr>
          <p:spPr>
            <a:xfrm>
              <a:off x="6018892" y="5381564"/>
              <a:ext cx="1464366" cy="348172"/>
            </a:xfrm>
            <a:prstGeom prst="rect">
              <a:avLst/>
            </a:prstGeom>
            <a:solidFill>
              <a:srgbClr val="FF8453"/>
            </a:solidFill>
            <a:ln>
              <a:noFill/>
            </a:ln>
            <a:effectLst/>
          </p:spPr>
          <p:style>
            <a:lnRef idx="1">
              <a:schemeClr val="accent1"/>
            </a:lnRef>
            <a:fillRef idx="2">
              <a:schemeClr val="accent1"/>
            </a:fillRef>
            <a:effectRef idx="1">
              <a:schemeClr val="accent1"/>
            </a:effectRef>
            <a:fontRef idx="minor">
              <a:schemeClr val="dk1"/>
            </a:fontRef>
          </p:style>
          <p:txBody>
            <a:bodyPr wrap="square" anchor="ctr">
              <a:spAutoFit/>
            </a:bodyPr>
            <a:lstStyle/>
            <a:p>
              <a:pPr algn="ctr" defTabSz="663096">
                <a:defRPr/>
              </a:pPr>
              <a:r>
                <a:rPr lang="en-GB" sz="554" b="1" dirty="0">
                  <a:solidFill>
                    <a:schemeClr val="bg1"/>
                  </a:solidFill>
                  <a:latin typeface="Arial" pitchFamily="34" charset="0"/>
                  <a:cs typeface="Arial" pitchFamily="34" charset="0"/>
                </a:rPr>
                <a:t>Company given 10 working days to accept/reject AWMSG recommendation</a:t>
              </a:r>
            </a:p>
          </p:txBody>
        </p:sp>
        <p:cxnSp>
          <p:nvCxnSpPr>
            <p:cNvPr id="27" name="Straight Connector 26">
              <a:extLst>
                <a:ext uri="{FF2B5EF4-FFF2-40B4-BE49-F238E27FC236}">
                  <a16:creationId xmlns:a16="http://schemas.microsoft.com/office/drawing/2014/main" xmlns="" id="{DEA2B527-374E-416E-9ED4-6BD3120829CA}"/>
                </a:ext>
              </a:extLst>
            </p:cNvPr>
            <p:cNvCxnSpPr>
              <a:cxnSpLocks/>
            </p:cNvCxnSpPr>
            <p:nvPr/>
          </p:nvCxnSpPr>
          <p:spPr>
            <a:xfrm flipH="1">
              <a:off x="3942247" y="1582690"/>
              <a:ext cx="5664" cy="4467744"/>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75B8B8D9-16A9-4A47-8512-61CC0E2A42EA}"/>
                </a:ext>
              </a:extLst>
            </p:cNvPr>
            <p:cNvCxnSpPr/>
            <p:nvPr/>
          </p:nvCxnSpPr>
          <p:spPr>
            <a:xfrm>
              <a:off x="3946642" y="1595627"/>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xmlns="" id="{E9CD41D3-3F42-4163-861F-51F26D0600EE}"/>
                </a:ext>
              </a:extLst>
            </p:cNvPr>
            <p:cNvCxnSpPr/>
            <p:nvPr/>
          </p:nvCxnSpPr>
          <p:spPr>
            <a:xfrm>
              <a:off x="3948840" y="2319461"/>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xmlns="" id="{FC3F75FD-4FC0-4F61-8E98-5F69CB320E73}"/>
                </a:ext>
              </a:extLst>
            </p:cNvPr>
            <p:cNvCxnSpPr/>
            <p:nvPr/>
          </p:nvCxnSpPr>
          <p:spPr>
            <a:xfrm>
              <a:off x="3952138" y="2689190"/>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xmlns="" id="{6B99F60F-4472-4A83-8E8B-9B6599AF5849}"/>
                </a:ext>
              </a:extLst>
            </p:cNvPr>
            <p:cNvCxnSpPr/>
            <p:nvPr/>
          </p:nvCxnSpPr>
          <p:spPr>
            <a:xfrm>
              <a:off x="3954336" y="3034023"/>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xmlns="" id="{1F584744-B22C-407F-9D61-D9B93DCA656F}"/>
                </a:ext>
              </a:extLst>
            </p:cNvPr>
            <p:cNvCxnSpPr/>
            <p:nvPr/>
          </p:nvCxnSpPr>
          <p:spPr>
            <a:xfrm>
              <a:off x="3953236" y="3454924"/>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xmlns="" id="{88229B57-9262-4DCA-B22F-B288F4B3B16A}"/>
                </a:ext>
              </a:extLst>
            </p:cNvPr>
            <p:cNvCxnSpPr/>
            <p:nvPr/>
          </p:nvCxnSpPr>
          <p:spPr>
            <a:xfrm>
              <a:off x="3952138" y="4002130"/>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xmlns="" id="{272B5549-3117-4B97-B863-C948E39D85D4}"/>
                </a:ext>
              </a:extLst>
            </p:cNvPr>
            <p:cNvCxnSpPr/>
            <p:nvPr/>
          </p:nvCxnSpPr>
          <p:spPr>
            <a:xfrm>
              <a:off x="3949112" y="5004055"/>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xmlns="" id="{237DCA13-409A-45FF-8A06-B0ADCA513A20}"/>
                </a:ext>
              </a:extLst>
            </p:cNvPr>
            <p:cNvCxnSpPr/>
            <p:nvPr/>
          </p:nvCxnSpPr>
          <p:spPr>
            <a:xfrm>
              <a:off x="3949112" y="5553367"/>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xmlns="" id="{B78AB813-D959-4CDC-BDD8-6230B6901B93}"/>
                </a:ext>
              </a:extLst>
            </p:cNvPr>
            <p:cNvCxnSpPr/>
            <p:nvPr/>
          </p:nvCxnSpPr>
          <p:spPr>
            <a:xfrm>
              <a:off x="3947328" y="6043192"/>
              <a:ext cx="145073"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146">
              <a:extLst>
                <a:ext uri="{FF2B5EF4-FFF2-40B4-BE49-F238E27FC236}">
                  <a16:creationId xmlns:a16="http://schemas.microsoft.com/office/drawing/2014/main" xmlns="" id="{EC792A76-6E44-4576-AC0C-AA742D22FCFF}"/>
                </a:ext>
              </a:extLst>
            </p:cNvPr>
            <p:cNvSpPr txBox="1">
              <a:spLocks noChangeArrowheads="1"/>
            </p:cNvSpPr>
            <p:nvPr/>
          </p:nvSpPr>
          <p:spPr bwMode="auto">
            <a:xfrm>
              <a:off x="4056340" y="1519535"/>
              <a:ext cx="464894" cy="177613"/>
            </a:xfrm>
            <a:prstGeom prst="rect">
              <a:avLst/>
            </a:prstGeom>
            <a:noFill/>
            <a:ln w="9525">
              <a:noFill/>
              <a:miter lim="800000"/>
              <a:headEnd/>
              <a:tailEnd/>
            </a:ln>
          </p:spPr>
          <p:txBody>
            <a:bodyPr>
              <a:spAutoFit/>
            </a:bodyPr>
            <a:lstStyle/>
            <a:p>
              <a:r>
                <a:rPr lang="en-GB" sz="554" b="1" dirty="0">
                  <a:solidFill>
                    <a:srgbClr val="CC0000"/>
                  </a:solidFill>
                </a:rPr>
                <a:t>Week 0</a:t>
              </a:r>
            </a:p>
          </p:txBody>
        </p:sp>
        <p:sp>
          <p:nvSpPr>
            <p:cNvPr id="38" name="TextBox 147">
              <a:extLst>
                <a:ext uri="{FF2B5EF4-FFF2-40B4-BE49-F238E27FC236}">
                  <a16:creationId xmlns:a16="http://schemas.microsoft.com/office/drawing/2014/main" xmlns="" id="{71B9F911-6BEA-4001-BFAF-BCE925AA574B}"/>
                </a:ext>
              </a:extLst>
            </p:cNvPr>
            <p:cNvSpPr txBox="1">
              <a:spLocks noChangeArrowheads="1"/>
            </p:cNvSpPr>
            <p:nvPr/>
          </p:nvSpPr>
          <p:spPr bwMode="auto">
            <a:xfrm>
              <a:off x="4056340" y="2243158"/>
              <a:ext cx="514350" cy="177613"/>
            </a:xfrm>
            <a:prstGeom prst="rect">
              <a:avLst/>
            </a:prstGeom>
            <a:noFill/>
            <a:ln w="9525">
              <a:noFill/>
              <a:miter lim="800000"/>
              <a:headEnd/>
              <a:tailEnd/>
            </a:ln>
          </p:spPr>
          <p:txBody>
            <a:bodyPr>
              <a:spAutoFit/>
            </a:bodyPr>
            <a:lstStyle/>
            <a:p>
              <a:r>
                <a:rPr lang="en-GB" sz="554" b="1" dirty="0">
                  <a:solidFill>
                    <a:srgbClr val="CC0000"/>
                  </a:solidFill>
                </a:rPr>
                <a:t>Week 8</a:t>
              </a:r>
            </a:p>
          </p:txBody>
        </p:sp>
        <p:sp>
          <p:nvSpPr>
            <p:cNvPr id="39" name="TextBox 148">
              <a:extLst>
                <a:ext uri="{FF2B5EF4-FFF2-40B4-BE49-F238E27FC236}">
                  <a16:creationId xmlns:a16="http://schemas.microsoft.com/office/drawing/2014/main" xmlns="" id="{667FCDFD-2706-49B3-ACCE-23EDD74DE65F}"/>
                </a:ext>
              </a:extLst>
            </p:cNvPr>
            <p:cNvSpPr txBox="1">
              <a:spLocks noChangeArrowheads="1"/>
            </p:cNvSpPr>
            <p:nvPr/>
          </p:nvSpPr>
          <p:spPr bwMode="auto">
            <a:xfrm>
              <a:off x="4060736" y="2614456"/>
              <a:ext cx="495667" cy="177613"/>
            </a:xfrm>
            <a:prstGeom prst="rect">
              <a:avLst/>
            </a:prstGeom>
            <a:noFill/>
            <a:ln w="9525">
              <a:noFill/>
              <a:miter lim="800000"/>
              <a:headEnd/>
              <a:tailEnd/>
            </a:ln>
          </p:spPr>
          <p:txBody>
            <a:bodyPr>
              <a:spAutoFit/>
            </a:bodyPr>
            <a:lstStyle/>
            <a:p>
              <a:r>
                <a:rPr lang="en-GB" sz="554" b="1">
                  <a:solidFill>
                    <a:srgbClr val="CC0000"/>
                  </a:solidFill>
                </a:rPr>
                <a:t>Week 11</a:t>
              </a:r>
            </a:p>
          </p:txBody>
        </p:sp>
        <p:sp>
          <p:nvSpPr>
            <p:cNvPr id="40" name="TextBox 149">
              <a:extLst>
                <a:ext uri="{FF2B5EF4-FFF2-40B4-BE49-F238E27FC236}">
                  <a16:creationId xmlns:a16="http://schemas.microsoft.com/office/drawing/2014/main" xmlns="" id="{EF784A50-C9FC-4EE6-9684-9693260B6218}"/>
                </a:ext>
              </a:extLst>
            </p:cNvPr>
            <p:cNvSpPr txBox="1">
              <a:spLocks noChangeArrowheads="1"/>
            </p:cNvSpPr>
            <p:nvPr/>
          </p:nvSpPr>
          <p:spPr bwMode="auto">
            <a:xfrm>
              <a:off x="4067330" y="2960388"/>
              <a:ext cx="507756" cy="177613"/>
            </a:xfrm>
            <a:prstGeom prst="rect">
              <a:avLst/>
            </a:prstGeom>
            <a:noFill/>
            <a:ln w="9525">
              <a:noFill/>
              <a:miter lim="800000"/>
              <a:headEnd/>
              <a:tailEnd/>
            </a:ln>
          </p:spPr>
          <p:txBody>
            <a:bodyPr>
              <a:spAutoFit/>
            </a:bodyPr>
            <a:lstStyle/>
            <a:p>
              <a:r>
                <a:rPr lang="en-GB" sz="554" b="1">
                  <a:solidFill>
                    <a:srgbClr val="CC0000"/>
                  </a:solidFill>
                </a:rPr>
                <a:t>Week 12</a:t>
              </a:r>
            </a:p>
          </p:txBody>
        </p:sp>
        <p:sp>
          <p:nvSpPr>
            <p:cNvPr id="41" name="TextBox 150">
              <a:extLst>
                <a:ext uri="{FF2B5EF4-FFF2-40B4-BE49-F238E27FC236}">
                  <a16:creationId xmlns:a16="http://schemas.microsoft.com/office/drawing/2014/main" xmlns="" id="{F50A7AA8-086E-4DD6-9EBC-8C581FBA7588}"/>
                </a:ext>
              </a:extLst>
            </p:cNvPr>
            <p:cNvSpPr txBox="1">
              <a:spLocks noChangeArrowheads="1"/>
            </p:cNvSpPr>
            <p:nvPr/>
          </p:nvSpPr>
          <p:spPr bwMode="auto">
            <a:xfrm>
              <a:off x="4059637" y="3381289"/>
              <a:ext cx="470388" cy="177613"/>
            </a:xfrm>
            <a:prstGeom prst="rect">
              <a:avLst/>
            </a:prstGeom>
            <a:noFill/>
            <a:ln w="9525">
              <a:noFill/>
              <a:miter lim="800000"/>
              <a:headEnd/>
              <a:tailEnd/>
            </a:ln>
          </p:spPr>
          <p:txBody>
            <a:bodyPr>
              <a:spAutoFit/>
            </a:bodyPr>
            <a:lstStyle/>
            <a:p>
              <a:r>
                <a:rPr lang="en-GB" sz="554" b="1">
                  <a:solidFill>
                    <a:srgbClr val="CC0000"/>
                  </a:solidFill>
                </a:rPr>
                <a:t>Week 14</a:t>
              </a:r>
            </a:p>
          </p:txBody>
        </p:sp>
        <p:sp>
          <p:nvSpPr>
            <p:cNvPr id="42" name="TextBox 151">
              <a:extLst>
                <a:ext uri="{FF2B5EF4-FFF2-40B4-BE49-F238E27FC236}">
                  <a16:creationId xmlns:a16="http://schemas.microsoft.com/office/drawing/2014/main" xmlns="" id="{08916249-941C-42B9-990F-B22F7F56A63A}"/>
                </a:ext>
              </a:extLst>
            </p:cNvPr>
            <p:cNvSpPr txBox="1">
              <a:spLocks noChangeArrowheads="1"/>
            </p:cNvSpPr>
            <p:nvPr/>
          </p:nvSpPr>
          <p:spPr bwMode="auto">
            <a:xfrm>
              <a:off x="4060736" y="3927396"/>
              <a:ext cx="441813" cy="262892"/>
            </a:xfrm>
            <a:prstGeom prst="rect">
              <a:avLst/>
            </a:prstGeom>
            <a:noFill/>
            <a:ln w="9525">
              <a:noFill/>
              <a:miter lim="800000"/>
              <a:headEnd/>
              <a:tailEnd/>
            </a:ln>
          </p:spPr>
          <p:txBody>
            <a:bodyPr>
              <a:spAutoFit/>
            </a:bodyPr>
            <a:lstStyle/>
            <a:p>
              <a:r>
                <a:rPr lang="en-GB" sz="554" b="1">
                  <a:solidFill>
                    <a:srgbClr val="CC0000"/>
                  </a:solidFill>
                </a:rPr>
                <a:t>Week 15</a:t>
              </a:r>
            </a:p>
          </p:txBody>
        </p:sp>
        <p:sp>
          <p:nvSpPr>
            <p:cNvPr id="43" name="TextBox 152">
              <a:extLst>
                <a:ext uri="{FF2B5EF4-FFF2-40B4-BE49-F238E27FC236}">
                  <a16:creationId xmlns:a16="http://schemas.microsoft.com/office/drawing/2014/main" xmlns="" id="{512AB528-DB1E-46B1-BA45-CE2B03C526AC}"/>
                </a:ext>
              </a:extLst>
            </p:cNvPr>
            <p:cNvSpPr txBox="1">
              <a:spLocks noChangeArrowheads="1"/>
            </p:cNvSpPr>
            <p:nvPr/>
          </p:nvSpPr>
          <p:spPr bwMode="auto">
            <a:xfrm>
              <a:off x="4061836" y="4931519"/>
              <a:ext cx="455002" cy="262892"/>
            </a:xfrm>
            <a:prstGeom prst="rect">
              <a:avLst/>
            </a:prstGeom>
            <a:noFill/>
            <a:ln w="9525">
              <a:noFill/>
              <a:miter lim="800000"/>
              <a:headEnd/>
              <a:tailEnd/>
            </a:ln>
          </p:spPr>
          <p:txBody>
            <a:bodyPr>
              <a:spAutoFit/>
            </a:bodyPr>
            <a:lstStyle/>
            <a:p>
              <a:r>
                <a:rPr lang="en-GB" sz="554" b="1">
                  <a:solidFill>
                    <a:srgbClr val="CC0000"/>
                  </a:solidFill>
                </a:rPr>
                <a:t>Week 18</a:t>
              </a:r>
            </a:p>
          </p:txBody>
        </p:sp>
        <p:sp>
          <p:nvSpPr>
            <p:cNvPr id="44" name="TextBox 153">
              <a:extLst>
                <a:ext uri="{FF2B5EF4-FFF2-40B4-BE49-F238E27FC236}">
                  <a16:creationId xmlns:a16="http://schemas.microsoft.com/office/drawing/2014/main" xmlns="" id="{22904EF2-596A-47C4-BBF1-802186BF9E30}"/>
                </a:ext>
              </a:extLst>
            </p:cNvPr>
            <p:cNvSpPr txBox="1">
              <a:spLocks noChangeArrowheads="1"/>
            </p:cNvSpPr>
            <p:nvPr/>
          </p:nvSpPr>
          <p:spPr bwMode="auto">
            <a:xfrm>
              <a:off x="4060736" y="5478633"/>
              <a:ext cx="537430" cy="262892"/>
            </a:xfrm>
            <a:prstGeom prst="rect">
              <a:avLst/>
            </a:prstGeom>
            <a:noFill/>
            <a:ln w="9525">
              <a:noFill/>
              <a:miter lim="800000"/>
              <a:headEnd/>
              <a:tailEnd/>
            </a:ln>
          </p:spPr>
          <p:txBody>
            <a:bodyPr>
              <a:spAutoFit/>
            </a:bodyPr>
            <a:lstStyle/>
            <a:p>
              <a:r>
                <a:rPr lang="en-GB" sz="554" b="1">
                  <a:solidFill>
                    <a:srgbClr val="CC0000"/>
                  </a:solidFill>
                </a:rPr>
                <a:t>Week 19/20</a:t>
              </a:r>
            </a:p>
          </p:txBody>
        </p:sp>
        <p:sp>
          <p:nvSpPr>
            <p:cNvPr id="45" name="TextBox 154">
              <a:extLst>
                <a:ext uri="{FF2B5EF4-FFF2-40B4-BE49-F238E27FC236}">
                  <a16:creationId xmlns:a16="http://schemas.microsoft.com/office/drawing/2014/main" xmlns="" id="{4CB83B7C-55A2-419E-B31F-80541C81BA26}"/>
                </a:ext>
              </a:extLst>
            </p:cNvPr>
            <p:cNvSpPr txBox="1">
              <a:spLocks noChangeArrowheads="1"/>
            </p:cNvSpPr>
            <p:nvPr/>
          </p:nvSpPr>
          <p:spPr bwMode="auto">
            <a:xfrm>
              <a:off x="4062934" y="5962209"/>
              <a:ext cx="537430" cy="262892"/>
            </a:xfrm>
            <a:prstGeom prst="rect">
              <a:avLst/>
            </a:prstGeom>
            <a:noFill/>
            <a:ln w="9525">
              <a:noFill/>
              <a:miter lim="800000"/>
              <a:headEnd/>
              <a:tailEnd/>
            </a:ln>
          </p:spPr>
          <p:txBody>
            <a:bodyPr>
              <a:spAutoFit/>
            </a:bodyPr>
            <a:lstStyle/>
            <a:p>
              <a:r>
                <a:rPr lang="en-GB" sz="554" b="1">
                  <a:solidFill>
                    <a:srgbClr val="CC0000"/>
                  </a:solidFill>
                </a:rPr>
                <a:t>Week 20/21</a:t>
              </a:r>
            </a:p>
          </p:txBody>
        </p:sp>
        <p:sp>
          <p:nvSpPr>
            <p:cNvPr id="46" name="TextBox 45">
              <a:extLst>
                <a:ext uri="{FF2B5EF4-FFF2-40B4-BE49-F238E27FC236}">
                  <a16:creationId xmlns:a16="http://schemas.microsoft.com/office/drawing/2014/main" xmlns="" id="{5EF8E03F-2443-4E4A-9A31-19AF09C2E7EA}"/>
                </a:ext>
              </a:extLst>
            </p:cNvPr>
            <p:cNvSpPr txBox="1"/>
            <p:nvPr/>
          </p:nvSpPr>
          <p:spPr>
            <a:xfrm>
              <a:off x="3801110" y="6607962"/>
              <a:ext cx="562975" cy="177613"/>
            </a:xfrm>
            <a:prstGeom prst="rect">
              <a:avLst/>
            </a:prstGeom>
            <a:noFill/>
          </p:spPr>
          <p:txBody>
            <a:bodyPr wrap="none" rtlCol="0">
              <a:spAutoFit/>
            </a:bodyPr>
            <a:lstStyle/>
            <a:p>
              <a:r>
                <a:rPr lang="en-GB" sz="554" dirty="0">
                  <a:solidFill>
                    <a:schemeClr val="tx2">
                      <a:lumMod val="75000"/>
                    </a:schemeClr>
                  </a:solidFill>
                </a:rPr>
                <a:t>March 2021</a:t>
              </a:r>
            </a:p>
          </p:txBody>
        </p:sp>
        <p:sp>
          <p:nvSpPr>
            <p:cNvPr id="47" name="TextBox 4">
              <a:extLst>
                <a:ext uri="{FF2B5EF4-FFF2-40B4-BE49-F238E27FC236}">
                  <a16:creationId xmlns:a16="http://schemas.microsoft.com/office/drawing/2014/main" xmlns="" id="{CE6028CD-6F81-4D80-8EDD-4C5C114C29B7}"/>
                </a:ext>
              </a:extLst>
            </p:cNvPr>
            <p:cNvSpPr txBox="1">
              <a:spLocks noChangeArrowheads="1"/>
            </p:cNvSpPr>
            <p:nvPr/>
          </p:nvSpPr>
          <p:spPr bwMode="auto">
            <a:xfrm>
              <a:off x="4592109" y="1432623"/>
              <a:ext cx="2691692" cy="322797"/>
            </a:xfrm>
            <a:prstGeom prst="rect">
              <a:avLst/>
            </a:prstGeom>
            <a:solidFill>
              <a:srgbClr val="008BBC"/>
            </a:solidFill>
            <a:ln w="9525" algn="ctr">
              <a:noFill/>
              <a:miter lim="800000"/>
              <a:headEnd/>
              <a:tailEnd/>
            </a:ln>
          </p:spPr>
          <p:txBody>
            <a:bodyPr lIns="66311" tIns="33155" rIns="66311" bIns="33155" anchor="ctr">
              <a:spAutoFit/>
            </a:bodyPr>
            <a:lstStyle/>
            <a:p>
              <a:pPr algn="ctr"/>
              <a:r>
                <a:rPr lang="en-GB" sz="554" b="1" dirty="0">
                  <a:solidFill>
                    <a:schemeClr val="bg1"/>
                  </a:solidFill>
                  <a:cs typeface="Arial" charset="0"/>
                </a:rPr>
                <a:t>Receipt of full or limited submission (Form B/C) including electronic references and health economic model (where appropriate) within 3 months of receipt of marketing authorisation</a:t>
              </a:r>
            </a:p>
          </p:txBody>
        </p:sp>
        <p:sp>
          <p:nvSpPr>
            <p:cNvPr id="48" name="TextBox 4">
              <a:extLst>
                <a:ext uri="{FF2B5EF4-FFF2-40B4-BE49-F238E27FC236}">
                  <a16:creationId xmlns:a16="http://schemas.microsoft.com/office/drawing/2014/main" xmlns="" id="{86104AE3-522D-49C1-8421-EEB7BD9E6027}"/>
                </a:ext>
              </a:extLst>
            </p:cNvPr>
            <p:cNvSpPr txBox="1">
              <a:spLocks noChangeArrowheads="1"/>
            </p:cNvSpPr>
            <p:nvPr/>
          </p:nvSpPr>
          <p:spPr bwMode="auto">
            <a:xfrm>
              <a:off x="7588379" y="1262016"/>
              <a:ext cx="638031" cy="322797"/>
            </a:xfrm>
            <a:prstGeom prst="rect">
              <a:avLst/>
            </a:prstGeom>
            <a:solidFill>
              <a:srgbClr val="008BBC"/>
            </a:solidFill>
            <a:ln w="9525" algn="ctr">
              <a:noFill/>
              <a:miter lim="800000"/>
              <a:headEnd/>
              <a:tailEnd/>
            </a:ln>
          </p:spPr>
          <p:txBody>
            <a:bodyPr wrap="square" lIns="66311" tIns="33155" rIns="66311" bIns="33155" anchor="ctr">
              <a:spAutoFit/>
            </a:bodyPr>
            <a:lstStyle/>
            <a:p>
              <a:pPr algn="ctr"/>
              <a:r>
                <a:rPr lang="en-GB" sz="554" b="1" dirty="0">
                  <a:solidFill>
                    <a:schemeClr val="bg1"/>
                  </a:solidFill>
                  <a:cs typeface="Arial" charset="0"/>
                </a:rPr>
                <a:t>Clinical experts identified</a:t>
              </a:r>
            </a:p>
          </p:txBody>
        </p:sp>
        <p:sp>
          <p:nvSpPr>
            <p:cNvPr id="49" name="TextBox 4">
              <a:extLst>
                <a:ext uri="{FF2B5EF4-FFF2-40B4-BE49-F238E27FC236}">
                  <a16:creationId xmlns:a16="http://schemas.microsoft.com/office/drawing/2014/main" xmlns="" id="{22CCD3BF-96C8-43D8-998F-3BC97C46180B}"/>
                </a:ext>
              </a:extLst>
            </p:cNvPr>
            <p:cNvSpPr txBox="1">
              <a:spLocks noChangeArrowheads="1"/>
            </p:cNvSpPr>
            <p:nvPr/>
          </p:nvSpPr>
          <p:spPr bwMode="auto">
            <a:xfrm>
              <a:off x="7588380" y="1624699"/>
              <a:ext cx="638353" cy="493356"/>
            </a:xfrm>
            <a:prstGeom prst="rect">
              <a:avLst/>
            </a:prstGeom>
            <a:solidFill>
              <a:srgbClr val="008BBC"/>
            </a:solidFill>
            <a:ln w="9525" algn="ctr">
              <a:noFill/>
              <a:miter lim="800000"/>
              <a:headEnd/>
              <a:tailEnd/>
            </a:ln>
          </p:spPr>
          <p:txBody>
            <a:bodyPr wrap="square" lIns="66311" tIns="33155" rIns="66311" bIns="33155" anchor="ctr">
              <a:spAutoFit/>
            </a:bodyPr>
            <a:lstStyle/>
            <a:p>
              <a:pPr algn="ctr"/>
              <a:r>
                <a:rPr lang="en-GB" sz="554" b="1" dirty="0">
                  <a:solidFill>
                    <a:schemeClr val="bg1"/>
                  </a:solidFill>
                  <a:cs typeface="Arial" charset="0"/>
                </a:rPr>
                <a:t>Patient organisations/</a:t>
              </a:r>
            </a:p>
            <a:p>
              <a:pPr algn="ctr"/>
              <a:r>
                <a:rPr lang="en-GB" sz="554" b="1" dirty="0">
                  <a:solidFill>
                    <a:schemeClr val="bg1"/>
                  </a:solidFill>
                  <a:cs typeface="Arial" charset="0"/>
                </a:rPr>
                <a:t>support groups identified</a:t>
              </a:r>
            </a:p>
          </p:txBody>
        </p:sp>
        <p:cxnSp>
          <p:nvCxnSpPr>
            <p:cNvPr id="50" name="Straight Arrow Connector 90">
              <a:extLst>
                <a:ext uri="{FF2B5EF4-FFF2-40B4-BE49-F238E27FC236}">
                  <a16:creationId xmlns:a16="http://schemas.microsoft.com/office/drawing/2014/main" xmlns="" id="{F8A2D164-A2C4-4976-A5AC-D907BE187B92}"/>
                </a:ext>
              </a:extLst>
            </p:cNvPr>
            <p:cNvCxnSpPr>
              <a:cxnSpLocks noChangeShapeType="1"/>
              <a:stCxn id="47" idx="2"/>
              <a:endCxn id="5" idx="0"/>
            </p:cNvCxnSpPr>
            <p:nvPr/>
          </p:nvCxnSpPr>
          <p:spPr bwMode="auto">
            <a:xfrm>
              <a:off x="5937955" y="1755420"/>
              <a:ext cx="16957" cy="127937"/>
            </a:xfrm>
            <a:prstGeom prst="straightConnector1">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14359">
              <a:extLst>
                <a:ext uri="{FF2B5EF4-FFF2-40B4-BE49-F238E27FC236}">
                  <a16:creationId xmlns:a16="http://schemas.microsoft.com/office/drawing/2014/main" xmlns="" id="{3AEF20D2-E470-4964-A77D-E18B5F4A94AF}"/>
                </a:ext>
              </a:extLst>
            </p:cNvPr>
            <p:cNvCxnSpPr>
              <a:stCxn id="47" idx="3"/>
              <a:endCxn id="49" idx="1"/>
            </p:cNvCxnSpPr>
            <p:nvPr/>
          </p:nvCxnSpPr>
          <p:spPr>
            <a:xfrm>
              <a:off x="7283801" y="1594022"/>
              <a:ext cx="304579" cy="277355"/>
            </a:xfrm>
            <a:prstGeom prst="bentConnector3">
              <a:avLst/>
            </a:prstGeom>
            <a:ln w="38100">
              <a:solidFill>
                <a:schemeClr val="tx2">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2" name="Elbow Connector 14362">
              <a:extLst>
                <a:ext uri="{FF2B5EF4-FFF2-40B4-BE49-F238E27FC236}">
                  <a16:creationId xmlns:a16="http://schemas.microsoft.com/office/drawing/2014/main" xmlns="" id="{B33DEEBC-776F-443C-A3E8-F3B3EBDF7536}"/>
                </a:ext>
              </a:extLst>
            </p:cNvPr>
            <p:cNvCxnSpPr>
              <a:stCxn id="47" idx="3"/>
              <a:endCxn id="48" idx="1"/>
            </p:cNvCxnSpPr>
            <p:nvPr/>
          </p:nvCxnSpPr>
          <p:spPr>
            <a:xfrm flipV="1">
              <a:off x="7283801" y="1423415"/>
              <a:ext cx="304578" cy="170607"/>
            </a:xfrm>
            <a:prstGeom prst="bentConnector3">
              <a:avLst/>
            </a:prstGeom>
            <a:ln w="38100">
              <a:solidFill>
                <a:schemeClr val="tx2">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3" name="Elbow Connector 31">
              <a:extLst>
                <a:ext uri="{FF2B5EF4-FFF2-40B4-BE49-F238E27FC236}">
                  <a16:creationId xmlns:a16="http://schemas.microsoft.com/office/drawing/2014/main" xmlns="" id="{1B1B6AAF-3B73-456D-AC45-B0CD1644E21E}"/>
                </a:ext>
              </a:extLst>
            </p:cNvPr>
            <p:cNvCxnSpPr>
              <a:stCxn id="25" idx="2"/>
              <a:endCxn id="24" idx="0"/>
            </p:cNvCxnSpPr>
            <p:nvPr/>
          </p:nvCxnSpPr>
          <p:spPr>
            <a:xfrm rot="5400000">
              <a:off x="5505503" y="4991895"/>
              <a:ext cx="192767" cy="672139"/>
            </a:xfrm>
            <a:prstGeom prst="bentConnector3">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34">
              <a:extLst>
                <a:ext uri="{FF2B5EF4-FFF2-40B4-BE49-F238E27FC236}">
                  <a16:creationId xmlns:a16="http://schemas.microsoft.com/office/drawing/2014/main" xmlns="" id="{015C468D-8A66-473F-898F-5A495A0F2865}"/>
                </a:ext>
              </a:extLst>
            </p:cNvPr>
            <p:cNvCxnSpPr>
              <a:stCxn id="25" idx="2"/>
              <a:endCxn id="26" idx="0"/>
            </p:cNvCxnSpPr>
            <p:nvPr/>
          </p:nvCxnSpPr>
          <p:spPr>
            <a:xfrm rot="16200000" flipH="1">
              <a:off x="6269524" y="4900012"/>
              <a:ext cx="149983" cy="813120"/>
            </a:xfrm>
            <a:prstGeom prst="bentConnector3">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Elbow Connector 37">
              <a:extLst>
                <a:ext uri="{FF2B5EF4-FFF2-40B4-BE49-F238E27FC236}">
                  <a16:creationId xmlns:a16="http://schemas.microsoft.com/office/drawing/2014/main" xmlns="" id="{7C7F9F6E-BB34-4749-B2C9-595801E6C269}"/>
                </a:ext>
              </a:extLst>
            </p:cNvPr>
            <p:cNvCxnSpPr>
              <a:stCxn id="24" idx="2"/>
              <a:endCxn id="12" idx="0"/>
            </p:cNvCxnSpPr>
            <p:nvPr/>
          </p:nvCxnSpPr>
          <p:spPr>
            <a:xfrm rot="16200000" flipH="1">
              <a:off x="5496362" y="5456693"/>
              <a:ext cx="211047" cy="672139"/>
            </a:xfrm>
            <a:prstGeom prst="bentConnector3">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Elbow Connector 40">
              <a:extLst>
                <a:ext uri="{FF2B5EF4-FFF2-40B4-BE49-F238E27FC236}">
                  <a16:creationId xmlns:a16="http://schemas.microsoft.com/office/drawing/2014/main" xmlns="" id="{5C73C7CD-D728-49A9-8352-B516AB4C7CA4}"/>
                </a:ext>
              </a:extLst>
            </p:cNvPr>
            <p:cNvCxnSpPr>
              <a:stCxn id="26" idx="2"/>
              <a:endCxn id="12" idx="0"/>
            </p:cNvCxnSpPr>
            <p:nvPr/>
          </p:nvCxnSpPr>
          <p:spPr>
            <a:xfrm rot="5400000">
              <a:off x="6260240" y="5407451"/>
              <a:ext cx="168551" cy="813120"/>
            </a:xfrm>
            <a:prstGeom prst="bentConnector3">
              <a:avLst/>
            </a:prstGeom>
            <a:ln w="38100">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57" name="Title 1">
            <a:extLst>
              <a:ext uri="{FF2B5EF4-FFF2-40B4-BE49-F238E27FC236}">
                <a16:creationId xmlns:a16="http://schemas.microsoft.com/office/drawing/2014/main" xmlns="" id="{ACDCA00E-300C-4879-BA8E-E876578BCE8A}"/>
              </a:ext>
            </a:extLst>
          </p:cNvPr>
          <p:cNvSpPr>
            <a:spLocks noGrp="1"/>
          </p:cNvSpPr>
          <p:nvPr>
            <p:ph type="ctrTitle"/>
          </p:nvPr>
        </p:nvSpPr>
        <p:spPr>
          <a:xfrm>
            <a:off x="296089" y="92602"/>
            <a:ext cx="6548847" cy="757921"/>
          </a:xfrm>
        </p:spPr>
        <p:txBody>
          <a:bodyPr>
            <a:noAutofit/>
          </a:bodyPr>
          <a:lstStyle/>
          <a:p>
            <a:pPr algn="l"/>
            <a:r>
              <a:rPr lang="en-GB" sz="4000" dirty="0"/>
              <a:t>Timelines for Appraisal</a:t>
            </a:r>
          </a:p>
        </p:txBody>
      </p:sp>
      <p:sp>
        <p:nvSpPr>
          <p:cNvPr id="58" name="Rectangle 57">
            <a:extLst>
              <a:ext uri="{FF2B5EF4-FFF2-40B4-BE49-F238E27FC236}">
                <a16:creationId xmlns:a16="http://schemas.microsoft.com/office/drawing/2014/main" xmlns="" id="{21EE574B-AF9E-4EAF-A57C-82114E7C6963}"/>
              </a:ext>
            </a:extLst>
          </p:cNvPr>
          <p:cNvSpPr/>
          <p:nvPr/>
        </p:nvSpPr>
        <p:spPr>
          <a:xfrm>
            <a:off x="214632" y="4870481"/>
            <a:ext cx="6096000" cy="646331"/>
          </a:xfrm>
          <a:prstGeom prst="rect">
            <a:avLst/>
          </a:prstGeom>
        </p:spPr>
        <p:txBody>
          <a:bodyPr>
            <a:spAutoFit/>
          </a:bodyPr>
          <a:lstStyle/>
          <a:p>
            <a:r>
              <a:rPr lang="en-GB" dirty="0">
                <a:hlinkClick r:id="rId2"/>
              </a:rPr>
              <a:t>https://awmsg.nhs.wales/files/appraisal-process/awmsg-appraisal-process-timeline-flowchart-pdf-104kb/</a:t>
            </a:r>
            <a:endParaRPr lang="en-GB" dirty="0"/>
          </a:p>
        </p:txBody>
      </p:sp>
      <p:sp>
        <p:nvSpPr>
          <p:cNvPr id="59" name="Rectangle 58"/>
          <p:cNvSpPr/>
          <p:nvPr/>
        </p:nvSpPr>
        <p:spPr>
          <a:xfrm>
            <a:off x="10144121" y="6124368"/>
            <a:ext cx="1018227" cy="369332"/>
          </a:xfrm>
          <a:prstGeom prst="rect">
            <a:avLst/>
          </a:prstGeom>
        </p:spPr>
        <p:txBody>
          <a:bodyPr wrap="none">
            <a:spAutoFit/>
          </a:bodyPr>
          <a:lstStyle/>
          <a:p>
            <a:r>
              <a:rPr lang="en-GB" dirty="0"/>
              <a:t>Slide </a:t>
            </a:r>
            <a:r>
              <a:rPr lang="en-GB" dirty="0" smtClean="0"/>
              <a:t>18</a:t>
            </a:r>
            <a:endParaRPr lang="en-GB" dirty="0"/>
          </a:p>
        </p:txBody>
      </p:sp>
    </p:spTree>
    <p:extLst>
      <p:ext uri="{BB962C8B-B14F-4D97-AF65-F5344CB8AC3E}">
        <p14:creationId xmlns:p14="http://schemas.microsoft.com/office/powerpoint/2010/main" val="1150226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75157" y="1690307"/>
            <a:ext cx="10363200" cy="1126592"/>
          </a:xfrm>
        </p:spPr>
        <p:txBody>
          <a:bodyPr>
            <a:normAutofit fontScale="90000"/>
          </a:bodyPr>
          <a:lstStyle/>
          <a:p>
            <a:pPr algn="ctr"/>
            <a:r>
              <a:rPr lang="en-GB" sz="6000" dirty="0"/>
              <a:t>Hints and tips on building a good submission</a:t>
            </a:r>
            <a:br>
              <a:rPr lang="en-GB" sz="6000" dirty="0"/>
            </a:br>
            <a:r>
              <a:rPr lang="en-GB" sz="6000" dirty="0" smtClean="0"/>
              <a:t/>
            </a:r>
            <a:br>
              <a:rPr lang="en-GB" sz="6000" dirty="0" smtClean="0"/>
            </a:br>
            <a:r>
              <a:rPr lang="en-GB" sz="3100" dirty="0" smtClean="0"/>
              <a:t>Stuart Keeping</a:t>
            </a:r>
            <a:r>
              <a:rPr lang="en-GB" sz="3100" dirty="0"/>
              <a:t/>
            </a:r>
            <a:br>
              <a:rPr lang="en-GB" sz="3100" dirty="0"/>
            </a:br>
            <a:r>
              <a:rPr lang="en-GB" sz="6000" dirty="0"/>
              <a:t/>
            </a:r>
            <a:br>
              <a:rPr lang="en-GB" sz="6000" dirty="0"/>
            </a:br>
            <a:r>
              <a:rPr lang="en-GB" dirty="0"/>
              <a:t/>
            </a:r>
            <a:br>
              <a:rPr lang="en-GB" dirty="0"/>
            </a:br>
            <a:endParaRPr lang="en-GB" dirty="0"/>
          </a:p>
        </p:txBody>
      </p:sp>
      <p:sp>
        <p:nvSpPr>
          <p:cNvPr id="6" name="Title 3"/>
          <p:cNvSpPr txBox="1">
            <a:spLocks/>
          </p:cNvSpPr>
          <p:nvPr/>
        </p:nvSpPr>
        <p:spPr>
          <a:xfrm>
            <a:off x="6249878" y="3157702"/>
            <a:ext cx="5013863" cy="1126592"/>
          </a:xfrm>
          <a:prstGeom prst="rect">
            <a:avLst/>
          </a:prstGeom>
        </p:spPr>
        <p:txBody>
          <a:bodyPr>
            <a:normAutofit fontScale="67500" lnSpcReduction="20000"/>
          </a:bodyPr>
          <a:lstStyle>
            <a:lvl1pPr algn="l" defTabSz="457200" rtl="0" eaLnBrk="1" latinLnBrk="0" hangingPunct="1">
              <a:spcBef>
                <a:spcPct val="0"/>
              </a:spcBef>
              <a:buNone/>
              <a:defRPr sz="4000" b="1" i="0" kern="1200">
                <a:solidFill>
                  <a:schemeClr val="tx1"/>
                </a:solidFill>
                <a:latin typeface="Arial"/>
                <a:ea typeface="+mj-ea"/>
                <a:cs typeface="Arial"/>
              </a:defRPr>
            </a:lvl1pPr>
          </a:lstStyle>
          <a:p>
            <a:pPr algn="ctr"/>
            <a:r>
              <a:rPr lang="en-GB" dirty="0"/>
              <a:t/>
            </a:r>
            <a:br>
              <a:rPr lang="en-GB" dirty="0"/>
            </a:br>
            <a:r>
              <a:rPr lang="en-GB" dirty="0"/>
              <a:t/>
            </a:r>
            <a:br>
              <a:rPr lang="en-GB" dirty="0"/>
            </a:b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28082" y="321027"/>
            <a:ext cx="3337845" cy="489042"/>
          </a:xfrm>
          <a:prstGeom prst="rect">
            <a:avLst/>
          </a:prstGeom>
        </p:spPr>
      </p:pic>
      <p:sp>
        <p:nvSpPr>
          <p:cNvPr id="7" name="Rectangle 6"/>
          <p:cNvSpPr/>
          <p:nvPr/>
        </p:nvSpPr>
        <p:spPr>
          <a:xfrm>
            <a:off x="10250301" y="5359737"/>
            <a:ext cx="1018227" cy="369332"/>
          </a:xfrm>
          <a:prstGeom prst="rect">
            <a:avLst/>
          </a:prstGeom>
        </p:spPr>
        <p:txBody>
          <a:bodyPr wrap="none">
            <a:spAutoFit/>
          </a:bodyPr>
          <a:lstStyle/>
          <a:p>
            <a:r>
              <a:rPr lang="en-GB" dirty="0"/>
              <a:t>Slide </a:t>
            </a:r>
            <a:r>
              <a:rPr lang="en-GB" dirty="0" smtClean="0"/>
              <a:t>19</a:t>
            </a:r>
            <a:endParaRPr lang="en-GB" dirty="0"/>
          </a:p>
        </p:txBody>
      </p:sp>
    </p:spTree>
    <p:extLst>
      <p:ext uri="{BB962C8B-B14F-4D97-AF65-F5344CB8AC3E}">
        <p14:creationId xmlns:p14="http://schemas.microsoft.com/office/powerpoint/2010/main" val="19052306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75157" y="1690307"/>
            <a:ext cx="10363200" cy="1126592"/>
          </a:xfrm>
        </p:spPr>
        <p:txBody>
          <a:bodyPr>
            <a:normAutofit fontScale="90000"/>
          </a:bodyPr>
          <a:lstStyle/>
          <a:p>
            <a:pPr algn="ctr"/>
            <a:r>
              <a:rPr lang="en-GB" sz="6000" dirty="0"/>
              <a:t>Appraisal Process I</a:t>
            </a:r>
            <a:br>
              <a:rPr lang="en-GB" sz="6000" dirty="0"/>
            </a:br>
            <a:r>
              <a:rPr lang="en-GB" sz="6000" dirty="0"/>
              <a:t/>
            </a:r>
            <a:br>
              <a:rPr lang="en-GB" sz="6000" dirty="0"/>
            </a:br>
            <a:r>
              <a:rPr lang="en-GB" sz="3600" i="1" dirty="0"/>
              <a:t>‘How can you make a good appraisal submission?’</a:t>
            </a:r>
            <a:r>
              <a:rPr lang="en-GB" sz="8800" dirty="0"/>
              <a:t/>
            </a:r>
            <a:br>
              <a:rPr lang="en-GB" sz="8800" dirty="0"/>
            </a:br>
            <a:endParaRPr lang="en-GB" dirty="0"/>
          </a:p>
        </p:txBody>
      </p:sp>
      <p:sp>
        <p:nvSpPr>
          <p:cNvPr id="6" name="Title 3"/>
          <p:cNvSpPr txBox="1">
            <a:spLocks/>
          </p:cNvSpPr>
          <p:nvPr/>
        </p:nvSpPr>
        <p:spPr>
          <a:xfrm>
            <a:off x="6249878" y="3157702"/>
            <a:ext cx="5013863" cy="1126592"/>
          </a:xfrm>
          <a:prstGeom prst="rect">
            <a:avLst/>
          </a:prstGeom>
        </p:spPr>
        <p:txBody>
          <a:bodyPr>
            <a:normAutofit fontScale="67500" lnSpcReduction="20000"/>
          </a:bodyPr>
          <a:lstStyle>
            <a:lvl1pPr algn="l" defTabSz="457200" rtl="0" eaLnBrk="1" latinLnBrk="0" hangingPunct="1">
              <a:spcBef>
                <a:spcPct val="0"/>
              </a:spcBef>
              <a:buNone/>
              <a:defRPr sz="4000" b="1" i="0" kern="1200">
                <a:solidFill>
                  <a:schemeClr val="tx1"/>
                </a:solidFill>
                <a:latin typeface="Arial"/>
                <a:ea typeface="+mj-ea"/>
                <a:cs typeface="Arial"/>
              </a:defRPr>
            </a:lvl1pPr>
          </a:lstStyle>
          <a:p>
            <a:pPr algn="ctr"/>
            <a:r>
              <a:rPr lang="en-GB" dirty="0"/>
              <a:t/>
            </a:r>
            <a:br>
              <a:rPr lang="en-GB" dirty="0"/>
            </a:br>
            <a:r>
              <a:rPr lang="en-GB" dirty="0"/>
              <a:t/>
            </a:r>
            <a:br>
              <a:rPr lang="en-GB" dirty="0"/>
            </a:b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28082" y="321027"/>
            <a:ext cx="3337845" cy="489042"/>
          </a:xfrm>
          <a:prstGeom prst="rect">
            <a:avLst/>
          </a:prstGeom>
        </p:spPr>
      </p:pic>
      <p:sp>
        <p:nvSpPr>
          <p:cNvPr id="7" name="TextBox 6"/>
          <p:cNvSpPr txBox="1"/>
          <p:nvPr/>
        </p:nvSpPr>
        <p:spPr>
          <a:xfrm>
            <a:off x="6030268" y="5881342"/>
            <a:ext cx="732893" cy="307777"/>
          </a:xfrm>
          <a:prstGeom prst="rect">
            <a:avLst/>
          </a:prstGeom>
          <a:noFill/>
        </p:spPr>
        <p:txBody>
          <a:bodyPr wrap="none" rtlCol="0">
            <a:spAutoFit/>
          </a:bodyPr>
          <a:lstStyle/>
          <a:p>
            <a:r>
              <a:rPr lang="en-GB" sz="1400" dirty="0" smtClean="0"/>
              <a:t>Slide 2</a:t>
            </a:r>
            <a:endParaRPr lang="en-GB"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endParaRPr lang="en-GB"/>
          </a:p>
        </p:txBody>
      </p:sp>
      <p:sp>
        <p:nvSpPr>
          <p:cNvPr id="7" name="Subtitle 6"/>
          <p:cNvSpPr>
            <a:spLocks noGrp="1"/>
          </p:cNvSpPr>
          <p:nvPr>
            <p:ph type="subTitle" idx="1"/>
          </p:nvPr>
        </p:nvSpPr>
        <p:spPr/>
        <p:txBody>
          <a:bodyPr/>
          <a:lstStyle/>
          <a:p>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85942"/>
            <a:ext cx="10053134" cy="5242560"/>
          </a:xfrm>
          <a:prstGeom prst="rect">
            <a:avLst/>
          </a:prstGeom>
        </p:spPr>
      </p:pic>
      <p:sp>
        <p:nvSpPr>
          <p:cNvPr id="5" name="TextBox 4"/>
          <p:cNvSpPr txBox="1"/>
          <p:nvPr/>
        </p:nvSpPr>
        <p:spPr>
          <a:xfrm>
            <a:off x="3088640" y="4192210"/>
            <a:ext cx="6816290" cy="800219"/>
          </a:xfrm>
          <a:prstGeom prst="rect">
            <a:avLst/>
          </a:prstGeom>
          <a:noFill/>
        </p:spPr>
        <p:txBody>
          <a:bodyPr wrap="none" rtlCol="0">
            <a:spAutoFit/>
          </a:bodyPr>
          <a:lstStyle/>
          <a:p>
            <a:r>
              <a:rPr lang="en-GB" sz="2800" b="1" dirty="0">
                <a:solidFill>
                  <a:schemeClr val="bg1"/>
                </a:solidFill>
              </a:rPr>
              <a:t>Which studies to include and exclude?</a:t>
            </a:r>
          </a:p>
          <a:p>
            <a:endParaRPr lang="en-GB" dirty="0"/>
          </a:p>
        </p:txBody>
      </p:sp>
      <p:sp>
        <p:nvSpPr>
          <p:cNvPr id="8" name="TextBox 7"/>
          <p:cNvSpPr txBox="1"/>
          <p:nvPr/>
        </p:nvSpPr>
        <p:spPr>
          <a:xfrm>
            <a:off x="9772747" y="5963479"/>
            <a:ext cx="1018227" cy="369332"/>
          </a:xfrm>
          <a:prstGeom prst="rect">
            <a:avLst/>
          </a:prstGeom>
          <a:noFill/>
        </p:spPr>
        <p:txBody>
          <a:bodyPr wrap="none" rtlCol="0">
            <a:spAutoFit/>
          </a:bodyPr>
          <a:lstStyle/>
          <a:p>
            <a:r>
              <a:rPr lang="en-GB" dirty="0" smtClean="0"/>
              <a:t>Slide 20</a:t>
            </a:r>
            <a:endParaRPr lang="en-GB" dirty="0"/>
          </a:p>
        </p:txBody>
      </p:sp>
    </p:spTree>
    <p:extLst>
      <p:ext uri="{BB962C8B-B14F-4D97-AF65-F5344CB8AC3E}">
        <p14:creationId xmlns:p14="http://schemas.microsoft.com/office/powerpoint/2010/main" val="11914003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5391" y="680656"/>
            <a:ext cx="10668000" cy="757921"/>
          </a:xfrm>
        </p:spPr>
        <p:txBody>
          <a:bodyPr/>
          <a:lstStyle/>
          <a:p>
            <a:r>
              <a:rPr lang="en-GB" dirty="0" smtClean="0"/>
              <a:t>Documentation tips </a:t>
            </a:r>
            <a:endParaRPr lang="en-GB" dirty="0"/>
          </a:p>
        </p:txBody>
      </p:sp>
      <p:sp>
        <p:nvSpPr>
          <p:cNvPr id="3" name="Subtitle 2"/>
          <p:cNvSpPr>
            <a:spLocks noGrp="1"/>
          </p:cNvSpPr>
          <p:nvPr>
            <p:ph type="subTitle" idx="1"/>
          </p:nvPr>
        </p:nvSpPr>
        <p:spPr>
          <a:xfrm>
            <a:off x="2027582" y="1864790"/>
            <a:ext cx="5526157" cy="500724"/>
          </a:xfrm>
          <a:solidFill>
            <a:srgbClr val="FFFF00"/>
          </a:solidFill>
        </p:spPr>
        <p:txBody>
          <a:bodyPr>
            <a:normAutofit/>
          </a:bodyPr>
          <a:lstStyle/>
          <a:p>
            <a:pPr marL="342900" indent="-342900">
              <a:buFont typeface="Arial" panose="020B0604020202020204" pitchFamily="34" charset="0"/>
              <a:buChar char="•"/>
            </a:pPr>
            <a:r>
              <a:rPr lang="en-GB" sz="2400" b="1" u="sng" dirty="0" smtClean="0"/>
              <a:t>Highlight confidential information</a:t>
            </a:r>
            <a:endParaRPr lang="en-GB" sz="2400" b="1" u="sng" dirty="0"/>
          </a:p>
          <a:p>
            <a:pPr marL="342900" indent="-342900">
              <a:buFont typeface="Arial" panose="020B0604020202020204" pitchFamily="34" charset="0"/>
              <a:buChar char="•"/>
            </a:pPr>
            <a:endParaRPr lang="en-GB" sz="2400" b="1" dirty="0"/>
          </a:p>
          <a:p>
            <a:pPr marL="342900" indent="-342900">
              <a:buFont typeface="Arial" panose="020B0604020202020204" pitchFamily="34" charset="0"/>
              <a:buChar char="•"/>
            </a:pPr>
            <a:endParaRPr lang="en-GB" dirty="0"/>
          </a:p>
        </p:txBody>
      </p:sp>
      <p:sp>
        <p:nvSpPr>
          <p:cNvPr id="5" name="TextBox 4"/>
          <p:cNvSpPr txBox="1"/>
          <p:nvPr/>
        </p:nvSpPr>
        <p:spPr>
          <a:xfrm>
            <a:off x="2027582" y="3260035"/>
            <a:ext cx="4051109" cy="461665"/>
          </a:xfrm>
          <a:prstGeom prst="rect">
            <a:avLst/>
          </a:prstGeom>
          <a:noFill/>
        </p:spPr>
        <p:txBody>
          <a:bodyPr wrap="none" rtlCol="0">
            <a:spAutoFit/>
          </a:bodyPr>
          <a:lstStyle/>
          <a:p>
            <a:pPr marL="285750" indent="-285750">
              <a:buFont typeface="Arial" panose="020B0604020202020204" pitchFamily="34" charset="0"/>
              <a:buChar char="•"/>
            </a:pPr>
            <a:r>
              <a:rPr lang="en-GB" sz="2400" b="1" dirty="0" smtClean="0"/>
              <a:t>Provide clear references</a:t>
            </a:r>
            <a:endParaRPr lang="en-GB" sz="2400" b="1" dirty="0"/>
          </a:p>
        </p:txBody>
      </p:sp>
      <p:sp>
        <p:nvSpPr>
          <p:cNvPr id="7" name="Rectangle 6"/>
          <p:cNvSpPr/>
          <p:nvPr/>
        </p:nvSpPr>
        <p:spPr>
          <a:xfrm>
            <a:off x="6078691" y="3093039"/>
            <a:ext cx="6096000" cy="1785104"/>
          </a:xfrm>
          <a:prstGeom prst="rect">
            <a:avLst/>
          </a:prstGeom>
        </p:spPr>
        <p:txBody>
          <a:bodyPr>
            <a:spAutoFit/>
          </a:bodyPr>
          <a:lstStyle/>
          <a:p>
            <a:pPr marL="342900" marR="641985" lvl="0" indent="-342900">
              <a:spcAft>
                <a:spcPts val="0"/>
              </a:spcAft>
              <a:buSzPts val="1100"/>
              <a:buFont typeface="Arial" panose="020B0604020202020204" pitchFamily="34" charset="0"/>
              <a:buAutoNum type="arabicPeriod"/>
              <a:tabLst>
                <a:tab pos="650875" algn="l"/>
                <a:tab pos="651510" algn="l"/>
              </a:tabLst>
            </a:pPr>
            <a:r>
              <a:rPr lang="en-US" sz="1100" spc="-5" dirty="0">
                <a:latin typeface="Arial" panose="020B0604020202020204" pitchFamily="34" charset="0"/>
                <a:ea typeface="Arial" panose="020B0604020202020204" pitchFamily="34" charset="0"/>
              </a:rPr>
              <a:t>Asthma UK. Asthma facts and statistics. Available at: </a:t>
            </a:r>
            <a:r>
              <a:rPr lang="en-US" sz="1100" u="sng" spc="-5" dirty="0">
                <a:solidFill>
                  <a:srgbClr val="0000FF"/>
                </a:solidFill>
                <a:uFill>
                  <a:solidFill>
                    <a:srgbClr val="0000FF"/>
                  </a:solidFill>
                </a:uFill>
                <a:latin typeface="Arial" panose="020B0604020202020204" pitchFamily="34" charset="0"/>
                <a:ea typeface="Arial" panose="020B0604020202020204" pitchFamily="34" charset="0"/>
                <a:hlinkClick r:id="rId2"/>
              </a:rPr>
              <a:t>https://www.asthma.org.uk/about/media/facts-and-statistics/</a:t>
            </a:r>
            <a:r>
              <a:rPr lang="en-US" sz="1100" spc="-5" dirty="0">
                <a:latin typeface="Arial" panose="020B0604020202020204" pitchFamily="34" charset="0"/>
                <a:ea typeface="Arial" panose="020B0604020202020204" pitchFamily="34" charset="0"/>
              </a:rPr>
              <a:t>. Accessed February</a:t>
            </a:r>
            <a:r>
              <a:rPr lang="en-US" sz="1100" spc="5" dirty="0">
                <a:latin typeface="Arial" panose="020B0604020202020204" pitchFamily="34" charset="0"/>
                <a:ea typeface="Arial" panose="020B0604020202020204" pitchFamily="34" charset="0"/>
              </a:rPr>
              <a:t> </a:t>
            </a:r>
            <a:r>
              <a:rPr lang="en-US" sz="1100" spc="-5" dirty="0">
                <a:latin typeface="Arial" panose="020B0604020202020204" pitchFamily="34" charset="0"/>
                <a:ea typeface="Arial" panose="020B0604020202020204" pitchFamily="34" charset="0"/>
              </a:rPr>
              <a:t>2021.</a:t>
            </a:r>
            <a:endParaRPr lang="en-GB" sz="1100" spc="-5" dirty="0">
              <a:latin typeface="Arial" panose="020B0604020202020204" pitchFamily="34" charset="0"/>
              <a:ea typeface="Arial" panose="020B0604020202020204" pitchFamily="34" charset="0"/>
            </a:endParaRPr>
          </a:p>
          <a:p>
            <a:pPr marL="342900" marR="138430" lvl="0" indent="-342900">
              <a:spcBef>
                <a:spcPts val="10"/>
              </a:spcBef>
              <a:spcAft>
                <a:spcPts val="0"/>
              </a:spcAft>
              <a:buSzPts val="1100"/>
              <a:buFont typeface="Arial" panose="020B0604020202020204" pitchFamily="34" charset="0"/>
              <a:buAutoNum type="arabicPeriod"/>
              <a:tabLst>
                <a:tab pos="650875" algn="l"/>
                <a:tab pos="651510" algn="l"/>
              </a:tabLst>
            </a:pPr>
            <a:r>
              <a:rPr lang="en-US" sz="1100" spc="-5" dirty="0">
                <a:latin typeface="Arial" panose="020B0604020202020204" pitchFamily="34" charset="0"/>
                <a:ea typeface="Arial" panose="020B0604020202020204" pitchFamily="34" charset="0"/>
              </a:rPr>
              <a:t>Office for National Statistics. Deaths from asthma, respiratory disease, chronic obstructive pulmonary disease and Flu, England and Wales, 2001-2018 occurrences February 2020. Available at: </a:t>
            </a:r>
            <a:r>
              <a:rPr lang="en-US" sz="1100" u="sng" spc="-5" dirty="0">
                <a:solidFill>
                  <a:srgbClr val="0000FF"/>
                </a:solidFill>
                <a:uFill>
                  <a:solidFill>
                    <a:srgbClr val="0000FF"/>
                  </a:solidFill>
                </a:uFill>
                <a:latin typeface="Arial" panose="020B0604020202020204" pitchFamily="34" charset="0"/>
                <a:ea typeface="Arial" panose="020B0604020202020204" pitchFamily="34" charset="0"/>
                <a:hlinkClick r:id="rId3"/>
              </a:rPr>
              <a:t>https://www.ons.gov.uk/peoplepopulationandcommunity/birthsdeathsandmarria </a:t>
            </a:r>
            <a:r>
              <a:rPr lang="en-US" sz="1100" u="sng" spc="-5" dirty="0" err="1">
                <a:solidFill>
                  <a:srgbClr val="0000FF"/>
                </a:solidFill>
                <a:uFill>
                  <a:solidFill>
                    <a:srgbClr val="0000FF"/>
                  </a:solidFill>
                </a:uFill>
                <a:latin typeface="Arial" panose="020B0604020202020204" pitchFamily="34" charset="0"/>
                <a:ea typeface="Arial" panose="020B0604020202020204" pitchFamily="34" charset="0"/>
                <a:hlinkClick r:id="rId3"/>
              </a:rPr>
              <a:t>ges</a:t>
            </a:r>
            <a:r>
              <a:rPr lang="en-US" sz="1100" u="sng" spc="-5" dirty="0">
                <a:solidFill>
                  <a:srgbClr val="0000FF"/>
                </a:solidFill>
                <a:uFill>
                  <a:solidFill>
                    <a:srgbClr val="0000FF"/>
                  </a:solidFill>
                </a:uFill>
                <a:latin typeface="Arial" panose="020B0604020202020204" pitchFamily="34" charset="0"/>
                <a:ea typeface="Arial" panose="020B0604020202020204" pitchFamily="34" charset="0"/>
                <a:hlinkClick r:id="rId3"/>
              </a:rPr>
              <a:t>/deaths/</a:t>
            </a:r>
            <a:r>
              <a:rPr lang="en-US" sz="1100" u="sng" spc="-5" dirty="0" err="1">
                <a:solidFill>
                  <a:srgbClr val="0000FF"/>
                </a:solidFill>
                <a:uFill>
                  <a:solidFill>
                    <a:srgbClr val="0000FF"/>
                  </a:solidFill>
                </a:uFill>
                <a:latin typeface="Arial" panose="020B0604020202020204" pitchFamily="34" charset="0"/>
                <a:ea typeface="Arial" panose="020B0604020202020204" pitchFamily="34" charset="0"/>
                <a:hlinkClick r:id="rId3"/>
              </a:rPr>
              <a:t>adhocs</a:t>
            </a:r>
            <a:r>
              <a:rPr lang="en-US" sz="1100" u="sng" spc="-5" dirty="0">
                <a:solidFill>
                  <a:srgbClr val="0000FF"/>
                </a:solidFill>
                <a:uFill>
                  <a:solidFill>
                    <a:srgbClr val="0000FF"/>
                  </a:solidFill>
                </a:uFill>
                <a:latin typeface="Arial" panose="020B0604020202020204" pitchFamily="34" charset="0"/>
                <a:ea typeface="Arial" panose="020B0604020202020204" pitchFamily="34" charset="0"/>
                <a:hlinkClick r:id="rId3"/>
              </a:rPr>
              <a:t>/11241deathsfromasthmarespiratorydiseasechronicobstructi vepulmonarydiseaseandfluenglandandwales20012018occurrences</a:t>
            </a:r>
            <a:r>
              <a:rPr lang="en-US" sz="1100" spc="-5" dirty="0">
                <a:latin typeface="Arial" panose="020B0604020202020204" pitchFamily="34" charset="0"/>
                <a:ea typeface="Arial" panose="020B0604020202020204" pitchFamily="34" charset="0"/>
              </a:rPr>
              <a:t>. Accessed February</a:t>
            </a:r>
            <a:r>
              <a:rPr lang="en-US" sz="1100" spc="5" dirty="0">
                <a:latin typeface="Arial" panose="020B0604020202020204" pitchFamily="34" charset="0"/>
                <a:ea typeface="Arial" panose="020B0604020202020204" pitchFamily="34" charset="0"/>
              </a:rPr>
              <a:t> </a:t>
            </a:r>
            <a:r>
              <a:rPr lang="en-US" sz="1100" spc="-5" dirty="0">
                <a:latin typeface="Arial" panose="020B0604020202020204" pitchFamily="34" charset="0"/>
                <a:ea typeface="Arial" panose="020B0604020202020204" pitchFamily="34" charset="0"/>
              </a:rPr>
              <a:t>2021.</a:t>
            </a:r>
            <a:endParaRPr lang="en-GB" sz="1100" spc="-5" dirty="0">
              <a:effectLst/>
              <a:latin typeface="Arial" panose="020B0604020202020204" pitchFamily="34" charset="0"/>
              <a:ea typeface="Arial" panose="020B0604020202020204" pitchFamily="34" charset="0"/>
            </a:endParaRPr>
          </a:p>
        </p:txBody>
      </p:sp>
      <p:sp>
        <p:nvSpPr>
          <p:cNvPr id="6" name="Rectangle 5"/>
          <p:cNvSpPr/>
          <p:nvPr/>
        </p:nvSpPr>
        <p:spPr>
          <a:xfrm>
            <a:off x="11000928" y="5246151"/>
            <a:ext cx="1018227" cy="369332"/>
          </a:xfrm>
          <a:prstGeom prst="rect">
            <a:avLst/>
          </a:prstGeom>
        </p:spPr>
        <p:txBody>
          <a:bodyPr wrap="none">
            <a:spAutoFit/>
          </a:bodyPr>
          <a:lstStyle/>
          <a:p>
            <a:r>
              <a:rPr lang="en-GB" dirty="0"/>
              <a:t>Slide </a:t>
            </a:r>
            <a:r>
              <a:rPr lang="en-GB" dirty="0" smtClean="0"/>
              <a:t>21</a:t>
            </a:r>
            <a:endParaRPr lang="en-GB" dirty="0"/>
          </a:p>
        </p:txBody>
      </p:sp>
    </p:spTree>
    <p:extLst>
      <p:ext uri="{BB962C8B-B14F-4D97-AF65-F5344CB8AC3E}">
        <p14:creationId xmlns:p14="http://schemas.microsoft.com/office/powerpoint/2010/main" val="1195228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520" y="177669"/>
            <a:ext cx="8214360" cy="5476240"/>
          </a:xfrm>
          <a:prstGeom prst="rect">
            <a:avLst/>
          </a:prstGeom>
        </p:spPr>
      </p:pic>
      <p:sp>
        <p:nvSpPr>
          <p:cNvPr id="2" name="Title 1"/>
          <p:cNvSpPr>
            <a:spLocks noGrp="1"/>
          </p:cNvSpPr>
          <p:nvPr>
            <p:ph type="ctrTitle"/>
          </p:nvPr>
        </p:nvSpPr>
        <p:spPr>
          <a:xfrm>
            <a:off x="1016000" y="3301442"/>
            <a:ext cx="10668000" cy="757921"/>
          </a:xfrm>
        </p:spPr>
        <p:txBody>
          <a:bodyPr>
            <a:noAutofit/>
          </a:bodyPr>
          <a:lstStyle/>
          <a:p>
            <a:r>
              <a:rPr lang="en-GB" dirty="0">
                <a:solidFill>
                  <a:schemeClr val="accent1"/>
                </a:solidFill>
              </a:rPr>
              <a:t>Which </a:t>
            </a:r>
            <a:r>
              <a:rPr lang="en-GB" dirty="0" smtClean="0">
                <a:solidFill>
                  <a:schemeClr val="accent1"/>
                </a:solidFill>
              </a:rPr>
              <a:t>comparators?</a:t>
            </a:r>
            <a:endParaRPr lang="en-GB" dirty="0">
              <a:solidFill>
                <a:schemeClr val="accent1"/>
              </a:solidFill>
            </a:endParaRPr>
          </a:p>
        </p:txBody>
      </p:sp>
      <p:sp>
        <p:nvSpPr>
          <p:cNvPr id="4" name="TextBox 3"/>
          <p:cNvSpPr txBox="1"/>
          <p:nvPr/>
        </p:nvSpPr>
        <p:spPr>
          <a:xfrm>
            <a:off x="9772747" y="5963479"/>
            <a:ext cx="1018227" cy="369332"/>
          </a:xfrm>
          <a:prstGeom prst="rect">
            <a:avLst/>
          </a:prstGeom>
          <a:noFill/>
        </p:spPr>
        <p:txBody>
          <a:bodyPr wrap="none" rtlCol="0">
            <a:spAutoFit/>
          </a:bodyPr>
          <a:lstStyle/>
          <a:p>
            <a:r>
              <a:rPr lang="en-GB" dirty="0" smtClean="0"/>
              <a:t>Slide 22</a:t>
            </a:r>
            <a:endParaRPr lang="en-GB" dirty="0"/>
          </a:p>
        </p:txBody>
      </p:sp>
    </p:spTree>
    <p:extLst>
      <p:ext uri="{BB962C8B-B14F-4D97-AF65-F5344CB8AC3E}">
        <p14:creationId xmlns:p14="http://schemas.microsoft.com/office/powerpoint/2010/main" val="12860459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0500" y="110337"/>
            <a:ext cx="8336280" cy="5557520"/>
          </a:xfrm>
          <a:prstGeom prst="rect">
            <a:avLst/>
          </a:prstGeom>
        </p:spPr>
      </p:pic>
      <p:sp>
        <p:nvSpPr>
          <p:cNvPr id="5" name="TextBox 4"/>
          <p:cNvSpPr txBox="1"/>
          <p:nvPr/>
        </p:nvSpPr>
        <p:spPr>
          <a:xfrm>
            <a:off x="1758525" y="3092055"/>
            <a:ext cx="3671198" cy="584775"/>
          </a:xfrm>
          <a:prstGeom prst="rect">
            <a:avLst/>
          </a:prstGeom>
          <a:noFill/>
        </p:spPr>
        <p:txBody>
          <a:bodyPr wrap="none" rtlCol="0">
            <a:spAutoFit/>
          </a:bodyPr>
          <a:lstStyle/>
          <a:p>
            <a:r>
              <a:rPr lang="en-GB" sz="3200" dirty="0"/>
              <a:t>Cost utility analysis</a:t>
            </a:r>
          </a:p>
        </p:txBody>
      </p:sp>
      <p:sp>
        <p:nvSpPr>
          <p:cNvPr id="6" name="TextBox 5"/>
          <p:cNvSpPr txBox="1"/>
          <p:nvPr/>
        </p:nvSpPr>
        <p:spPr>
          <a:xfrm>
            <a:off x="5901609" y="2304322"/>
            <a:ext cx="5014514" cy="584775"/>
          </a:xfrm>
          <a:prstGeom prst="rect">
            <a:avLst/>
          </a:prstGeom>
          <a:noFill/>
        </p:spPr>
        <p:txBody>
          <a:bodyPr wrap="none" rtlCol="0">
            <a:spAutoFit/>
          </a:bodyPr>
          <a:lstStyle/>
          <a:p>
            <a:r>
              <a:rPr lang="en-GB" sz="3200" dirty="0"/>
              <a:t>Cost </a:t>
            </a:r>
            <a:r>
              <a:rPr lang="en-GB" sz="3200" dirty="0" smtClean="0"/>
              <a:t>minimisation analysis</a:t>
            </a:r>
            <a:endParaRPr lang="en-GB" sz="3200" dirty="0"/>
          </a:p>
        </p:txBody>
      </p:sp>
      <p:sp>
        <p:nvSpPr>
          <p:cNvPr id="7" name="TextBox 6"/>
          <p:cNvSpPr txBox="1"/>
          <p:nvPr/>
        </p:nvSpPr>
        <p:spPr>
          <a:xfrm>
            <a:off x="9772747" y="5963479"/>
            <a:ext cx="1018227" cy="369332"/>
          </a:xfrm>
          <a:prstGeom prst="rect">
            <a:avLst/>
          </a:prstGeom>
          <a:noFill/>
        </p:spPr>
        <p:txBody>
          <a:bodyPr wrap="none" rtlCol="0">
            <a:spAutoFit/>
          </a:bodyPr>
          <a:lstStyle/>
          <a:p>
            <a:r>
              <a:rPr lang="en-GB" dirty="0" smtClean="0"/>
              <a:t>Slide 23</a:t>
            </a:r>
            <a:endParaRPr lang="en-GB" dirty="0"/>
          </a:p>
        </p:txBody>
      </p:sp>
    </p:spTree>
    <p:extLst>
      <p:ext uri="{BB962C8B-B14F-4D97-AF65-F5344CB8AC3E}">
        <p14:creationId xmlns:p14="http://schemas.microsoft.com/office/powerpoint/2010/main" val="13668047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3200" i="1" dirty="0" smtClean="0"/>
              <a:t>Make it relevant </a:t>
            </a:r>
            <a:r>
              <a:rPr lang="en-GB" sz="3200" i="1" dirty="0"/>
              <a:t>to NHS </a:t>
            </a:r>
            <a:r>
              <a:rPr lang="en-GB" sz="3200" i="1" dirty="0" smtClean="0"/>
              <a:t>Wales &amp; Welsh population</a:t>
            </a:r>
            <a:endParaRPr lang="en-GB" sz="3200" i="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7892" y="1930401"/>
            <a:ext cx="5673382" cy="380999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199" y="1910080"/>
            <a:ext cx="5775959" cy="3850639"/>
          </a:xfrm>
          <a:prstGeom prst="rect">
            <a:avLst/>
          </a:prstGeom>
        </p:spPr>
      </p:pic>
      <p:sp>
        <p:nvSpPr>
          <p:cNvPr id="5" name="TextBox 4"/>
          <p:cNvSpPr txBox="1"/>
          <p:nvPr/>
        </p:nvSpPr>
        <p:spPr>
          <a:xfrm>
            <a:off x="9772747" y="5963479"/>
            <a:ext cx="1018227" cy="369332"/>
          </a:xfrm>
          <a:prstGeom prst="rect">
            <a:avLst/>
          </a:prstGeom>
          <a:noFill/>
        </p:spPr>
        <p:txBody>
          <a:bodyPr wrap="none" rtlCol="0">
            <a:spAutoFit/>
          </a:bodyPr>
          <a:lstStyle/>
          <a:p>
            <a:r>
              <a:rPr lang="en-GB" dirty="0" smtClean="0"/>
              <a:t>Slide 24</a:t>
            </a:r>
            <a:endParaRPr lang="en-GB" dirty="0"/>
          </a:p>
        </p:txBody>
      </p:sp>
    </p:spTree>
    <p:extLst>
      <p:ext uri="{BB962C8B-B14F-4D97-AF65-F5344CB8AC3E}">
        <p14:creationId xmlns:p14="http://schemas.microsoft.com/office/powerpoint/2010/main" val="39808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7357"/>
            <a:ext cx="12192000" cy="4743285"/>
          </a:xfrm>
          <a:prstGeom prst="rect">
            <a:avLst/>
          </a:prstGeom>
        </p:spPr>
      </p:pic>
      <p:sp>
        <p:nvSpPr>
          <p:cNvPr id="4" name="Oval 3"/>
          <p:cNvSpPr/>
          <p:nvPr/>
        </p:nvSpPr>
        <p:spPr>
          <a:xfrm>
            <a:off x="600852" y="2008640"/>
            <a:ext cx="4297680" cy="2788920"/>
          </a:xfrm>
          <a:prstGeom prst="ellipse">
            <a:avLst/>
          </a:prstGeom>
          <a:noFill/>
          <a:ln w="666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p:cNvSpPr txBox="1"/>
          <p:nvPr/>
        </p:nvSpPr>
        <p:spPr>
          <a:xfrm>
            <a:off x="600852" y="484784"/>
            <a:ext cx="7465505" cy="584775"/>
          </a:xfrm>
          <a:prstGeom prst="rect">
            <a:avLst/>
          </a:prstGeom>
          <a:noFill/>
        </p:spPr>
        <p:txBody>
          <a:bodyPr wrap="none" rtlCol="0">
            <a:spAutoFit/>
          </a:bodyPr>
          <a:lstStyle/>
          <a:p>
            <a:r>
              <a:rPr lang="en-GB" sz="3200" b="1" dirty="0" smtClean="0">
                <a:solidFill>
                  <a:schemeClr val="accent1"/>
                </a:solidFill>
              </a:rPr>
              <a:t>Is the medicine for a sub-population?</a:t>
            </a:r>
            <a:endParaRPr lang="en-GB" sz="3200" b="1" dirty="0">
              <a:solidFill>
                <a:schemeClr val="accent1"/>
              </a:solidFill>
            </a:endParaRPr>
          </a:p>
        </p:txBody>
      </p:sp>
      <p:sp>
        <p:nvSpPr>
          <p:cNvPr id="6" name="TextBox 5"/>
          <p:cNvSpPr txBox="1"/>
          <p:nvPr/>
        </p:nvSpPr>
        <p:spPr>
          <a:xfrm>
            <a:off x="9772747" y="5963479"/>
            <a:ext cx="1018227" cy="369332"/>
          </a:xfrm>
          <a:prstGeom prst="rect">
            <a:avLst/>
          </a:prstGeom>
          <a:noFill/>
        </p:spPr>
        <p:txBody>
          <a:bodyPr wrap="none" rtlCol="0">
            <a:spAutoFit/>
          </a:bodyPr>
          <a:lstStyle/>
          <a:p>
            <a:r>
              <a:rPr lang="en-GB" dirty="0" smtClean="0"/>
              <a:t>Slide 25</a:t>
            </a:r>
            <a:endParaRPr lang="en-GB" dirty="0"/>
          </a:p>
        </p:txBody>
      </p:sp>
    </p:spTree>
    <p:extLst>
      <p:ext uri="{BB962C8B-B14F-4D97-AF65-F5344CB8AC3E}">
        <p14:creationId xmlns:p14="http://schemas.microsoft.com/office/powerpoint/2010/main" val="5982367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150087" y="2093432"/>
            <a:ext cx="3503876" cy="2800767"/>
          </a:xfrm>
          <a:prstGeom prst="rect">
            <a:avLst/>
          </a:prstGeom>
          <a:noFill/>
        </p:spPr>
        <p:txBody>
          <a:bodyPr wrap="square" rtlCol="0">
            <a:spAutoFit/>
          </a:bodyPr>
          <a:lstStyle/>
          <a:p>
            <a:r>
              <a:rPr lang="en-GB" sz="4400" b="1" dirty="0" smtClean="0">
                <a:solidFill>
                  <a:schemeClr val="accent1"/>
                </a:solidFill>
              </a:rPr>
              <a:t>Treatment </a:t>
            </a:r>
          </a:p>
          <a:p>
            <a:r>
              <a:rPr lang="en-GB" sz="4400" b="1" dirty="0" smtClean="0">
                <a:solidFill>
                  <a:schemeClr val="accent1"/>
                </a:solidFill>
              </a:rPr>
              <a:t>pathway</a:t>
            </a:r>
            <a:endParaRPr lang="en-GB" sz="4400" b="1" dirty="0">
              <a:solidFill>
                <a:schemeClr val="accent1"/>
              </a:solidFill>
            </a:endParaRPr>
          </a:p>
          <a:p>
            <a:r>
              <a:rPr lang="en-GB" sz="4400" b="1" dirty="0">
                <a:solidFill>
                  <a:schemeClr val="accent1"/>
                </a:solidFill>
              </a:rPr>
              <a:t> relevant</a:t>
            </a:r>
          </a:p>
          <a:p>
            <a:r>
              <a:rPr lang="en-GB" sz="4400" b="1" dirty="0">
                <a:solidFill>
                  <a:schemeClr val="accent1"/>
                </a:solidFill>
              </a:rPr>
              <a:t> to Wales?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1618932" y="309562"/>
            <a:ext cx="5469255" cy="6370320"/>
          </a:xfrm>
          <a:prstGeom prst="rect">
            <a:avLst/>
          </a:prstGeom>
        </p:spPr>
      </p:pic>
      <p:sp>
        <p:nvSpPr>
          <p:cNvPr id="4" name="TextBox 3"/>
          <p:cNvSpPr txBox="1"/>
          <p:nvPr/>
        </p:nvSpPr>
        <p:spPr>
          <a:xfrm>
            <a:off x="9772747" y="5963479"/>
            <a:ext cx="1018227" cy="369332"/>
          </a:xfrm>
          <a:prstGeom prst="rect">
            <a:avLst/>
          </a:prstGeom>
          <a:noFill/>
        </p:spPr>
        <p:txBody>
          <a:bodyPr wrap="none" rtlCol="0">
            <a:spAutoFit/>
          </a:bodyPr>
          <a:lstStyle/>
          <a:p>
            <a:r>
              <a:rPr lang="en-GB" dirty="0" smtClean="0"/>
              <a:t>Slide 26</a:t>
            </a:r>
            <a:endParaRPr lang="en-GB" dirty="0"/>
          </a:p>
        </p:txBody>
      </p:sp>
    </p:spTree>
    <p:extLst>
      <p:ext uri="{BB962C8B-B14F-4D97-AF65-F5344CB8AC3E}">
        <p14:creationId xmlns:p14="http://schemas.microsoft.com/office/powerpoint/2010/main" val="32086416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9979" y="976664"/>
            <a:ext cx="6755701" cy="4946615"/>
          </a:xfrm>
          <a:prstGeom prst="rect">
            <a:avLst/>
          </a:prstGeom>
        </p:spPr>
      </p:pic>
      <p:sp>
        <p:nvSpPr>
          <p:cNvPr id="2" name="Title 1"/>
          <p:cNvSpPr>
            <a:spLocks noGrp="1"/>
          </p:cNvSpPr>
          <p:nvPr>
            <p:ph type="ctrTitle"/>
          </p:nvPr>
        </p:nvSpPr>
        <p:spPr>
          <a:xfrm>
            <a:off x="-2890172" y="597703"/>
            <a:ext cx="10875931" cy="757921"/>
          </a:xfrm>
        </p:spPr>
        <p:txBody>
          <a:bodyPr>
            <a:noAutofit/>
          </a:bodyPr>
          <a:lstStyle/>
          <a:p>
            <a:r>
              <a:rPr lang="en-GB" sz="4000" dirty="0">
                <a:solidFill>
                  <a:schemeClr val="accent1"/>
                </a:solidFill>
              </a:rPr>
              <a:t>CE </a:t>
            </a:r>
            <a:r>
              <a:rPr lang="en-GB" sz="4000" dirty="0" smtClean="0">
                <a:solidFill>
                  <a:schemeClr val="accent1"/>
                </a:solidFill>
              </a:rPr>
              <a:t>Model</a:t>
            </a:r>
            <a:br>
              <a:rPr lang="en-GB" sz="4000" dirty="0" smtClean="0">
                <a:solidFill>
                  <a:schemeClr val="accent1"/>
                </a:solidFill>
              </a:rPr>
            </a:br>
            <a:r>
              <a:rPr lang="en-GB" sz="4000" dirty="0" smtClean="0">
                <a:solidFill>
                  <a:schemeClr val="accent1"/>
                </a:solidFill>
              </a:rPr>
              <a:t> –a transparent case?</a:t>
            </a:r>
            <a:endParaRPr lang="en-GB" sz="4000" dirty="0">
              <a:solidFill>
                <a:schemeClr val="accent1"/>
              </a:solidFill>
            </a:endParaRPr>
          </a:p>
        </p:txBody>
      </p:sp>
      <p:sp>
        <p:nvSpPr>
          <p:cNvPr id="5" name="TextBox 4"/>
          <p:cNvSpPr txBox="1"/>
          <p:nvPr/>
        </p:nvSpPr>
        <p:spPr>
          <a:xfrm>
            <a:off x="9772747" y="5963479"/>
            <a:ext cx="1018227" cy="369332"/>
          </a:xfrm>
          <a:prstGeom prst="rect">
            <a:avLst/>
          </a:prstGeom>
          <a:noFill/>
        </p:spPr>
        <p:txBody>
          <a:bodyPr wrap="none" rtlCol="0">
            <a:spAutoFit/>
          </a:bodyPr>
          <a:lstStyle/>
          <a:p>
            <a:r>
              <a:rPr lang="en-GB" dirty="0" smtClean="0"/>
              <a:t>Slide 27</a:t>
            </a:r>
            <a:endParaRPr lang="en-GB" dirty="0"/>
          </a:p>
        </p:txBody>
      </p:sp>
    </p:spTree>
    <p:extLst>
      <p:ext uri="{BB962C8B-B14F-4D97-AF65-F5344CB8AC3E}">
        <p14:creationId xmlns:p14="http://schemas.microsoft.com/office/powerpoint/2010/main" val="39634886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258" y="223521"/>
            <a:ext cx="8729421" cy="6110594"/>
          </a:xfrm>
          <a:prstGeom prst="rect">
            <a:avLst/>
          </a:prstGeom>
        </p:spPr>
      </p:pic>
      <p:sp>
        <p:nvSpPr>
          <p:cNvPr id="3" name="TextBox 2"/>
          <p:cNvSpPr txBox="1"/>
          <p:nvPr/>
        </p:nvSpPr>
        <p:spPr>
          <a:xfrm>
            <a:off x="4987993" y="1045110"/>
            <a:ext cx="3423036" cy="2123658"/>
          </a:xfrm>
          <a:prstGeom prst="rect">
            <a:avLst/>
          </a:prstGeom>
          <a:noFill/>
        </p:spPr>
        <p:txBody>
          <a:bodyPr wrap="square" rtlCol="0">
            <a:spAutoFit/>
          </a:bodyPr>
          <a:lstStyle/>
          <a:p>
            <a:r>
              <a:rPr lang="en-GB" sz="4400" dirty="0" smtClean="0">
                <a:solidFill>
                  <a:schemeClr val="bg1"/>
                </a:solidFill>
              </a:rPr>
              <a:t>Realistic</a:t>
            </a:r>
            <a:endParaRPr lang="en-GB" sz="4400" dirty="0">
              <a:solidFill>
                <a:schemeClr val="bg1"/>
              </a:solidFill>
            </a:endParaRPr>
          </a:p>
          <a:p>
            <a:r>
              <a:rPr lang="en-GB" sz="4400" dirty="0" smtClean="0">
                <a:solidFill>
                  <a:schemeClr val="bg1"/>
                </a:solidFill>
              </a:rPr>
              <a:t>Alternative</a:t>
            </a:r>
          </a:p>
          <a:p>
            <a:r>
              <a:rPr lang="en-GB" sz="4400" dirty="0" smtClean="0">
                <a:solidFill>
                  <a:schemeClr val="bg1"/>
                </a:solidFill>
              </a:rPr>
              <a:t>scenarios?</a:t>
            </a:r>
            <a:endParaRPr lang="en-GB" sz="4400" dirty="0">
              <a:solidFill>
                <a:schemeClr val="bg1"/>
              </a:solidFill>
            </a:endParaRPr>
          </a:p>
        </p:txBody>
      </p:sp>
      <p:sp>
        <p:nvSpPr>
          <p:cNvPr id="5" name="TextBox 4"/>
          <p:cNvSpPr txBox="1"/>
          <p:nvPr/>
        </p:nvSpPr>
        <p:spPr>
          <a:xfrm>
            <a:off x="9772747" y="5963479"/>
            <a:ext cx="1018227" cy="369332"/>
          </a:xfrm>
          <a:prstGeom prst="rect">
            <a:avLst/>
          </a:prstGeom>
          <a:noFill/>
        </p:spPr>
        <p:txBody>
          <a:bodyPr wrap="none" rtlCol="0">
            <a:spAutoFit/>
          </a:bodyPr>
          <a:lstStyle/>
          <a:p>
            <a:r>
              <a:rPr lang="en-GB" dirty="0" smtClean="0"/>
              <a:t>Slide 28</a:t>
            </a:r>
            <a:endParaRPr lang="en-GB" dirty="0"/>
          </a:p>
        </p:txBody>
      </p:sp>
    </p:spTree>
    <p:extLst>
      <p:ext uri="{BB962C8B-B14F-4D97-AF65-F5344CB8AC3E}">
        <p14:creationId xmlns:p14="http://schemas.microsoft.com/office/powerpoint/2010/main" val="13598450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060" y="325120"/>
            <a:ext cx="8397240" cy="5598160"/>
          </a:xfrm>
          <a:prstGeom prst="rect">
            <a:avLst/>
          </a:prstGeom>
        </p:spPr>
      </p:pic>
      <p:sp>
        <p:nvSpPr>
          <p:cNvPr id="4" name="TextBox 3"/>
          <p:cNvSpPr txBox="1"/>
          <p:nvPr/>
        </p:nvSpPr>
        <p:spPr>
          <a:xfrm>
            <a:off x="9772747" y="5963479"/>
            <a:ext cx="1018227" cy="369332"/>
          </a:xfrm>
          <a:prstGeom prst="rect">
            <a:avLst/>
          </a:prstGeom>
          <a:noFill/>
        </p:spPr>
        <p:txBody>
          <a:bodyPr wrap="none" rtlCol="0">
            <a:spAutoFit/>
          </a:bodyPr>
          <a:lstStyle/>
          <a:p>
            <a:r>
              <a:rPr lang="en-GB" dirty="0" smtClean="0"/>
              <a:t>Slide 29</a:t>
            </a:r>
            <a:endParaRPr lang="en-GB" dirty="0"/>
          </a:p>
        </p:txBody>
      </p:sp>
    </p:spTree>
    <p:extLst>
      <p:ext uri="{BB962C8B-B14F-4D97-AF65-F5344CB8AC3E}">
        <p14:creationId xmlns:p14="http://schemas.microsoft.com/office/powerpoint/2010/main" val="1120959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283106"/>
            <a:ext cx="10668000" cy="757921"/>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4800" smtClean="0"/>
              <a:t>Overview </a:t>
            </a:r>
            <a:endParaRPr lang="en-GB" sz="4800" dirty="0"/>
          </a:p>
        </p:txBody>
      </p:sp>
      <p:sp>
        <p:nvSpPr>
          <p:cNvPr id="5" name="Subtitle 2"/>
          <p:cNvSpPr>
            <a:spLocks noGrp="1"/>
          </p:cNvSpPr>
          <p:nvPr>
            <p:ph type="subTitle" idx="1"/>
          </p:nvPr>
        </p:nvSpPr>
        <p:spPr>
          <a:xfrm>
            <a:off x="914400" y="1407590"/>
            <a:ext cx="10668000" cy="4120912"/>
          </a:xfrm>
        </p:spPr>
        <p:txBody>
          <a:bodyPr>
            <a:normAutofit fontScale="92500" lnSpcReduction="10000"/>
          </a:bodyPr>
          <a:lstStyle/>
          <a:p>
            <a:r>
              <a:rPr lang="en-GB" sz="3200" dirty="0">
                <a:solidFill>
                  <a:schemeClr val="tx1"/>
                </a:solidFill>
              </a:rPr>
              <a:t>Appraisal process timelines – an overview</a:t>
            </a:r>
          </a:p>
          <a:p>
            <a:r>
              <a:rPr lang="en-GB" sz="3200" dirty="0">
                <a:solidFill>
                  <a:schemeClr val="tx1"/>
                </a:solidFill>
              </a:rPr>
              <a:t>		Steph Francis</a:t>
            </a:r>
          </a:p>
          <a:p>
            <a:endParaRPr lang="en-GB" sz="3200" dirty="0">
              <a:solidFill>
                <a:schemeClr val="tx1"/>
              </a:solidFill>
            </a:endParaRPr>
          </a:p>
          <a:p>
            <a:r>
              <a:rPr lang="en-GB" sz="3200" dirty="0">
                <a:solidFill>
                  <a:schemeClr val="tx1"/>
                </a:solidFill>
              </a:rPr>
              <a:t>Hints and tips on making a good submission</a:t>
            </a:r>
          </a:p>
          <a:p>
            <a:r>
              <a:rPr lang="en-GB" sz="3200" dirty="0">
                <a:solidFill>
                  <a:schemeClr val="tx1"/>
                </a:solidFill>
              </a:rPr>
              <a:t>		Stuart Keeping</a:t>
            </a:r>
          </a:p>
          <a:p>
            <a:endParaRPr lang="en-GB" sz="3200" dirty="0">
              <a:solidFill>
                <a:schemeClr val="tx1"/>
              </a:solidFill>
            </a:endParaRPr>
          </a:p>
          <a:p>
            <a:r>
              <a:rPr lang="en-GB" sz="3200" dirty="0">
                <a:solidFill>
                  <a:schemeClr val="tx1"/>
                </a:solidFill>
              </a:rPr>
              <a:t>Appraisal updates</a:t>
            </a:r>
          </a:p>
          <a:p>
            <a:r>
              <a:rPr lang="en-GB" sz="3200" dirty="0">
                <a:solidFill>
                  <a:schemeClr val="tx1"/>
                </a:solidFill>
              </a:rPr>
              <a:t>		Helen Adams</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62916" y="417545"/>
            <a:ext cx="3337845" cy="489042"/>
          </a:xfrm>
          <a:prstGeom prst="rect">
            <a:avLst/>
          </a:prstGeom>
        </p:spPr>
      </p:pic>
      <p:sp>
        <p:nvSpPr>
          <p:cNvPr id="2" name="Rectangle 1"/>
          <p:cNvSpPr/>
          <p:nvPr/>
        </p:nvSpPr>
        <p:spPr>
          <a:xfrm>
            <a:off x="10277597" y="5904880"/>
            <a:ext cx="889987" cy="369332"/>
          </a:xfrm>
          <a:prstGeom prst="rect">
            <a:avLst/>
          </a:prstGeom>
        </p:spPr>
        <p:txBody>
          <a:bodyPr wrap="none">
            <a:spAutoFit/>
          </a:bodyPr>
          <a:lstStyle/>
          <a:p>
            <a:r>
              <a:rPr lang="en-GB" dirty="0"/>
              <a:t>Slide </a:t>
            </a:r>
            <a:r>
              <a:rPr lang="en-GB" dirty="0" smtClean="0"/>
              <a:t>3</a:t>
            </a:r>
            <a:endParaRPr lang="en-GB" dirty="0"/>
          </a:p>
        </p:txBody>
      </p:sp>
    </p:spTree>
    <p:extLst>
      <p:ext uri="{BB962C8B-B14F-4D97-AF65-F5344CB8AC3E}">
        <p14:creationId xmlns:p14="http://schemas.microsoft.com/office/powerpoint/2010/main" val="1448607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27820" y="-173537"/>
            <a:ext cx="8458199" cy="6729687"/>
            <a:chOff x="127820" y="35469"/>
            <a:chExt cx="8458199" cy="6729687"/>
          </a:xfrm>
        </p:grpSpPr>
        <p:pic>
          <p:nvPicPr>
            <p:cNvPr id="6" name="Picture 3" descr="Graphical user interface, text, application&#10;&#10;Description automatically generated">
              <a:extLst>
                <a:ext uri="{FF2B5EF4-FFF2-40B4-BE49-F238E27FC236}">
                  <a16:creationId xmlns:a16="http://schemas.microsoft.com/office/drawing/2014/main" xmlns="" id="{37C8FB74-97E0-422E-B895-15FD0D4EB777}"/>
                </a:ext>
              </a:extLst>
            </p:cNvPr>
            <p:cNvPicPr>
              <a:picLocks noChangeAspect="1"/>
            </p:cNvPicPr>
            <p:nvPr/>
          </p:nvPicPr>
          <p:blipFill>
            <a:blip r:embed="rId3"/>
            <a:stretch>
              <a:fillRect/>
            </a:stretch>
          </p:blipFill>
          <p:spPr>
            <a:xfrm>
              <a:off x="127820" y="35469"/>
              <a:ext cx="8458199" cy="6729687"/>
            </a:xfrm>
            <a:prstGeom prst="rect">
              <a:avLst/>
            </a:prstGeom>
          </p:spPr>
        </p:pic>
        <p:sp>
          <p:nvSpPr>
            <p:cNvPr id="7" name="Oval 6"/>
            <p:cNvSpPr/>
            <p:nvPr/>
          </p:nvSpPr>
          <p:spPr>
            <a:xfrm>
              <a:off x="516194" y="4227450"/>
              <a:ext cx="2521974" cy="811162"/>
            </a:xfrm>
            <a:prstGeom prst="ellipse">
              <a:avLst/>
            </a:prstGeom>
            <a:noFill/>
            <a:ln w="34925">
              <a:solidFill>
                <a:srgbClr val="CC001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sp>
        <p:nvSpPr>
          <p:cNvPr id="8" name="Rectangle 7"/>
          <p:cNvSpPr/>
          <p:nvPr/>
        </p:nvSpPr>
        <p:spPr>
          <a:xfrm>
            <a:off x="10250301" y="5878352"/>
            <a:ext cx="1018227" cy="369332"/>
          </a:xfrm>
          <a:prstGeom prst="rect">
            <a:avLst/>
          </a:prstGeom>
        </p:spPr>
        <p:txBody>
          <a:bodyPr wrap="none">
            <a:spAutoFit/>
          </a:bodyPr>
          <a:lstStyle/>
          <a:p>
            <a:r>
              <a:rPr lang="en-GB" dirty="0"/>
              <a:t>Slide </a:t>
            </a:r>
            <a:r>
              <a:rPr lang="en-GB" dirty="0" smtClean="0"/>
              <a:t>30</a:t>
            </a:r>
            <a:endParaRPr lang="en-GB" dirty="0"/>
          </a:p>
        </p:txBody>
      </p:sp>
    </p:spTree>
    <p:extLst>
      <p:ext uri="{BB962C8B-B14F-4D97-AF65-F5344CB8AC3E}">
        <p14:creationId xmlns:p14="http://schemas.microsoft.com/office/powerpoint/2010/main" val="36550509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xmlns="" id="{A21E992B-E5C4-47C5-8548-7408226D0D34}"/>
              </a:ext>
            </a:extLst>
          </p:cNvPr>
          <p:cNvPicPr>
            <a:picLocks noChangeAspect="1"/>
          </p:cNvPicPr>
          <p:nvPr/>
        </p:nvPicPr>
        <p:blipFill>
          <a:blip r:embed="rId2"/>
          <a:stretch>
            <a:fillRect/>
          </a:stretch>
        </p:blipFill>
        <p:spPr>
          <a:xfrm>
            <a:off x="385917" y="0"/>
            <a:ext cx="8286134" cy="6582203"/>
          </a:xfrm>
          <a:prstGeom prst="rect">
            <a:avLst/>
          </a:prstGeom>
        </p:spPr>
      </p:pic>
      <p:sp>
        <p:nvSpPr>
          <p:cNvPr id="3" name="Rectangle 2"/>
          <p:cNvSpPr/>
          <p:nvPr/>
        </p:nvSpPr>
        <p:spPr>
          <a:xfrm>
            <a:off x="10250301" y="5878352"/>
            <a:ext cx="1018227" cy="369332"/>
          </a:xfrm>
          <a:prstGeom prst="rect">
            <a:avLst/>
          </a:prstGeom>
        </p:spPr>
        <p:txBody>
          <a:bodyPr wrap="none">
            <a:spAutoFit/>
          </a:bodyPr>
          <a:lstStyle/>
          <a:p>
            <a:r>
              <a:rPr lang="en-GB" dirty="0"/>
              <a:t>Slide </a:t>
            </a:r>
            <a:r>
              <a:rPr lang="en-GB" dirty="0" smtClean="0"/>
              <a:t>31</a:t>
            </a:r>
            <a:endParaRPr lang="en-GB" dirty="0"/>
          </a:p>
        </p:txBody>
      </p:sp>
    </p:spTree>
    <p:extLst>
      <p:ext uri="{BB962C8B-B14F-4D97-AF65-F5344CB8AC3E}">
        <p14:creationId xmlns:p14="http://schemas.microsoft.com/office/powerpoint/2010/main" val="9914362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554668"/>
            <a:ext cx="7478329" cy="523220"/>
          </a:xfrm>
          <a:prstGeom prst="rect">
            <a:avLst/>
          </a:prstGeom>
          <a:noFill/>
        </p:spPr>
        <p:txBody>
          <a:bodyPr wrap="none" rtlCol="0">
            <a:spAutoFit/>
          </a:bodyPr>
          <a:lstStyle/>
          <a:p>
            <a:r>
              <a:rPr lang="en-GB" sz="2800" b="1" dirty="0" smtClean="0">
                <a:solidFill>
                  <a:prstClr val="black"/>
                </a:solidFill>
              </a:rPr>
              <a:t>Budget impact: Medicine acquisition costs</a:t>
            </a:r>
            <a:endParaRPr lang="en-GB" sz="2800" b="1" dirty="0">
              <a:solidFill>
                <a:prstClr val="black"/>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698591169"/>
              </p:ext>
            </p:extLst>
          </p:nvPr>
        </p:nvGraphicFramePr>
        <p:xfrm>
          <a:off x="914400" y="1807697"/>
          <a:ext cx="9015045" cy="3458312"/>
        </p:xfrm>
        <a:graphic>
          <a:graphicData uri="http://schemas.openxmlformats.org/drawingml/2006/table">
            <a:tbl>
              <a:tblPr/>
              <a:tblGrid>
                <a:gridCol w="3857094"/>
                <a:gridCol w="1073437"/>
                <a:gridCol w="1018853"/>
                <a:gridCol w="1023404"/>
                <a:gridCol w="1023404"/>
                <a:gridCol w="1018853"/>
              </a:tblGrid>
              <a:tr h="262930">
                <a:tc>
                  <a:txBody>
                    <a:bodyPr/>
                    <a:lstStyle/>
                    <a:p>
                      <a:pPr algn="l" fontAlgn="ctr"/>
                      <a:r>
                        <a:rPr lang="en-GB" sz="1000" b="1" i="0" u="none" strike="noStrike" dirty="0">
                          <a:solidFill>
                            <a:srgbClr val="FFFFFF"/>
                          </a:solidFill>
                          <a:effectLst/>
                          <a:latin typeface="Arial" panose="020B0604020202020204" pitchFamily="34" charset="0"/>
                        </a:rPr>
                        <a:t>  Net  costs</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4</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5</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09396D"/>
                    </a:solidFill>
                  </a:tcPr>
                </a:tc>
              </a:tr>
              <a:tr h="510392">
                <a:tc>
                  <a:txBody>
                    <a:bodyPr/>
                    <a:lstStyle/>
                    <a:p>
                      <a:pPr algn="l" fontAlgn="ctr"/>
                      <a:r>
                        <a:rPr lang="en-GB" sz="1000" b="0" i="0" u="none" strike="noStrike">
                          <a:solidFill>
                            <a:srgbClr val="000000"/>
                          </a:solidFill>
                          <a:effectLst/>
                          <a:latin typeface="Arial" panose="020B0604020202020204" pitchFamily="34" charset="0"/>
                        </a:rPr>
                        <a:t>Sub-population of eligible patients (indication under consideration)</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dirty="0">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62930">
                <a:tc>
                  <a:txBody>
                    <a:bodyPr/>
                    <a:lstStyle/>
                    <a:p>
                      <a:pPr algn="l" fontAlgn="ctr"/>
                      <a:r>
                        <a:rPr lang="en-GB" sz="1000" b="0" i="0" u="none" strike="noStrike" dirty="0">
                          <a:solidFill>
                            <a:srgbClr val="000000"/>
                          </a:solidFill>
                          <a:effectLst/>
                          <a:latin typeface="Arial" panose="020B0604020202020204" pitchFamily="34" charset="0"/>
                        </a:rPr>
                        <a:t>Uptake of new medicine (%)</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r>
              <a:tr h="510392">
                <a:tc>
                  <a:txBody>
                    <a:bodyPr/>
                    <a:lstStyle/>
                    <a:p>
                      <a:pPr algn="l" fontAlgn="ctr"/>
                      <a:r>
                        <a:rPr lang="en-GB" sz="1000" b="0" i="0" u="none" strike="noStrike">
                          <a:solidFill>
                            <a:srgbClr val="000000"/>
                          </a:solidFill>
                          <a:effectLst/>
                          <a:latin typeface="Arial" panose="020B0604020202020204" pitchFamily="34" charset="0"/>
                        </a:rPr>
                        <a:t>Number of patients receiving new medicine allowing for discontinuations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r>
              <a:tr h="293907">
                <a:tc>
                  <a:txBody>
                    <a:bodyPr/>
                    <a:lstStyle/>
                    <a:p>
                      <a:pPr algn="l" fontAlgn="ctr"/>
                      <a:r>
                        <a:rPr lang="en-GB" sz="1000" b="0" i="0" u="none" strike="noStrike">
                          <a:solidFill>
                            <a:srgbClr val="000000"/>
                          </a:solidFill>
                          <a:effectLst/>
                          <a:latin typeface="Arial" panose="020B0604020202020204" pitchFamily="34" charset="0"/>
                        </a:rPr>
                        <a:t>Medicine acquisition costs in a market without new medicine</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r>
              <a:tr h="293907">
                <a:tc>
                  <a:txBody>
                    <a:bodyPr/>
                    <a:lstStyle/>
                    <a:p>
                      <a:pPr algn="l" fontAlgn="ctr"/>
                      <a:r>
                        <a:rPr lang="en-GB" sz="1000" b="0" i="0" u="none" strike="noStrike">
                          <a:solidFill>
                            <a:srgbClr val="000000"/>
                          </a:solidFill>
                          <a:effectLst/>
                          <a:latin typeface="Arial" panose="020B0604020202020204" pitchFamily="34" charset="0"/>
                        </a:rPr>
                        <a:t>Medicines acquisition costs in a market with new medicine</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£60,000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£65,000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r>
              <a:tr h="262930">
                <a:tc>
                  <a:txBody>
                    <a:bodyPr/>
                    <a:lstStyle/>
                    <a:p>
                      <a:pPr algn="l" fontAlgn="ctr"/>
                      <a:r>
                        <a:rPr lang="en-GB" sz="1000" b="0" i="0" u="none" strike="noStrike">
                          <a:solidFill>
                            <a:srgbClr val="000000"/>
                          </a:solidFill>
                          <a:effectLst/>
                          <a:latin typeface="Arial" panose="020B0604020202020204" pitchFamily="34" charset="0"/>
                        </a:rPr>
                        <a:t>Net medicine acquisition cost </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r>
              <a:tr h="262930">
                <a:tc>
                  <a:txBody>
                    <a:bodyPr/>
                    <a:lstStyle/>
                    <a:p>
                      <a:pPr algn="l" fontAlgn="ctr"/>
                      <a:r>
                        <a:rPr lang="en-GB" sz="1000" b="0" i="0" u="none" strike="noStrike">
                          <a:solidFill>
                            <a:srgbClr val="000000"/>
                          </a:solidFill>
                          <a:effectLst/>
                          <a:latin typeface="Arial" panose="020B0604020202020204" pitchFamily="34" charset="0"/>
                        </a:rPr>
                        <a:t>Net supportive medicines costs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535064">
                <a:tc>
                  <a:txBody>
                    <a:bodyPr/>
                    <a:lstStyle/>
                    <a:p>
                      <a:pPr algn="l" fontAlgn="ctr"/>
                      <a:r>
                        <a:rPr lang="en-GB" sz="1000" b="1" i="0" u="none" strike="noStrike" dirty="0">
                          <a:solidFill>
                            <a:srgbClr val="FFFFFF"/>
                          </a:solidFill>
                          <a:effectLst/>
                          <a:latin typeface="Arial" panose="020B0604020202020204" pitchFamily="34" charset="0"/>
                        </a:rPr>
                        <a:t>Net medicine acquisition costs (savings/costs) - including supportive medicines where applicable</a:t>
                      </a:r>
                    </a:p>
                  </a:txBody>
                  <a:tcPr marL="857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£5,000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£10,000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£15,000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£20,000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£25,000</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r>
              <a:tr h="262930">
                <a:tc gridSpan="6">
                  <a:txBody>
                    <a:bodyPr/>
                    <a:lstStyle/>
                    <a:p>
                      <a:pPr algn="l" fontAlgn="b"/>
                      <a:r>
                        <a:rPr lang="en-GB" sz="1000" b="0" i="0" u="none" strike="noStrike" dirty="0">
                          <a:solidFill>
                            <a:srgbClr val="000000"/>
                          </a:solidFill>
                          <a:effectLst/>
                          <a:latin typeface="Arial" panose="020B0604020202020204" pitchFamily="34" charset="0"/>
                        </a:rPr>
                        <a:t>These costs are calculated by subtracting 'scenario without new medicine' from 'scenario with new medicine'</a:t>
                      </a:r>
                    </a:p>
                  </a:txBody>
                  <a:tcPr marL="857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6" name="Rectangle 5"/>
          <p:cNvSpPr/>
          <p:nvPr/>
        </p:nvSpPr>
        <p:spPr>
          <a:xfrm>
            <a:off x="10250301" y="5878352"/>
            <a:ext cx="1018227" cy="369332"/>
          </a:xfrm>
          <a:prstGeom prst="rect">
            <a:avLst/>
          </a:prstGeom>
        </p:spPr>
        <p:txBody>
          <a:bodyPr wrap="none">
            <a:spAutoFit/>
          </a:bodyPr>
          <a:lstStyle/>
          <a:p>
            <a:r>
              <a:rPr lang="en-GB" dirty="0"/>
              <a:t>Slide </a:t>
            </a:r>
            <a:r>
              <a:rPr lang="en-GB" dirty="0" smtClean="0"/>
              <a:t>32</a:t>
            </a:r>
            <a:endParaRPr lang="en-GB" dirty="0"/>
          </a:p>
        </p:txBody>
      </p:sp>
    </p:spTree>
    <p:extLst>
      <p:ext uri="{BB962C8B-B14F-4D97-AF65-F5344CB8AC3E}">
        <p14:creationId xmlns:p14="http://schemas.microsoft.com/office/powerpoint/2010/main" val="41293221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96348" y="553080"/>
            <a:ext cx="8990320" cy="526783"/>
          </a:xfrm>
        </p:spPr>
        <p:txBody>
          <a:bodyPr>
            <a:normAutofit/>
          </a:bodyPr>
          <a:lstStyle/>
          <a:p>
            <a:pPr algn="l"/>
            <a:r>
              <a:rPr lang="en-GB" sz="2800" dirty="0" smtClean="0"/>
              <a:t>Budget impact :Resource costs</a:t>
            </a:r>
            <a:endParaRPr lang="en-GB" sz="2800" dirty="0"/>
          </a:p>
        </p:txBody>
      </p:sp>
      <p:graphicFrame>
        <p:nvGraphicFramePr>
          <p:cNvPr id="7" name="Table 6"/>
          <p:cNvGraphicFramePr>
            <a:graphicFrameLocks noGrp="1"/>
          </p:cNvGraphicFramePr>
          <p:nvPr>
            <p:extLst>
              <p:ext uri="{D42A27DB-BD31-4B8C-83A1-F6EECF244321}">
                <p14:modId xmlns:p14="http://schemas.microsoft.com/office/powerpoint/2010/main" val="2267929949"/>
              </p:ext>
            </p:extLst>
          </p:nvPr>
        </p:nvGraphicFramePr>
        <p:xfrm>
          <a:off x="692141" y="1198049"/>
          <a:ext cx="8642902" cy="4821185"/>
        </p:xfrm>
        <a:graphic>
          <a:graphicData uri="http://schemas.openxmlformats.org/drawingml/2006/table">
            <a:tbl>
              <a:tblPr/>
              <a:tblGrid>
                <a:gridCol w="3697871"/>
                <a:gridCol w="1029125"/>
                <a:gridCol w="976796"/>
                <a:gridCol w="981157"/>
                <a:gridCol w="981157"/>
                <a:gridCol w="976796"/>
              </a:tblGrid>
              <a:tr h="395388">
                <a:tc>
                  <a:txBody>
                    <a:bodyPr/>
                    <a:lstStyle/>
                    <a:p>
                      <a:pPr algn="l" fontAlgn="ctr"/>
                      <a:r>
                        <a:rPr lang="en-GB" sz="1000" b="1" i="0" u="none" strike="noStrike" dirty="0">
                          <a:solidFill>
                            <a:srgbClr val="FFFFFF"/>
                          </a:solidFill>
                          <a:effectLst/>
                          <a:latin typeface="Arial" panose="020B0604020202020204" pitchFamily="34" charset="0"/>
                        </a:rPr>
                        <a:t>  Net  resource implications</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3</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4</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Year 5</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09396D"/>
                    </a:solidFill>
                  </a:tcPr>
                </a:tc>
              </a:tr>
              <a:tr h="382634">
                <a:tc>
                  <a:txBody>
                    <a:bodyPr/>
                    <a:lstStyle/>
                    <a:p>
                      <a:pPr algn="l" fontAlgn="ctr"/>
                      <a:r>
                        <a:rPr lang="en-GB" sz="1000" b="0" i="0" u="none" strike="noStrike">
                          <a:solidFill>
                            <a:srgbClr val="000000"/>
                          </a:solidFill>
                          <a:effectLst/>
                          <a:latin typeface="Arial" panose="020B0604020202020204" pitchFamily="34" charset="0"/>
                        </a:rPr>
                        <a:t>Net administration costs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382634">
                <a:tc>
                  <a:txBody>
                    <a:bodyPr/>
                    <a:lstStyle/>
                    <a:p>
                      <a:pPr algn="l" fontAlgn="ctr"/>
                      <a:r>
                        <a:rPr lang="en-GB" sz="1000" b="0" i="0" u="none" strike="noStrike">
                          <a:solidFill>
                            <a:srgbClr val="000000"/>
                          </a:solidFill>
                          <a:effectLst/>
                          <a:latin typeface="Arial" panose="020B0604020202020204" pitchFamily="34" charset="0"/>
                        </a:rPr>
                        <a:t>Net diagnostic and monitoring costs </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a:solidFill>
                            <a:srgbClr val="000000"/>
                          </a:solidFill>
                          <a:effectLst/>
                          <a:latin typeface="Arial" panose="020B0604020202020204" pitchFamily="34" charset="0"/>
                        </a:rPr>
                        <a:t>£500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£2,500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382634">
                <a:tc>
                  <a:txBody>
                    <a:bodyPr/>
                    <a:lstStyle/>
                    <a:p>
                      <a:pPr algn="l" fontAlgn="ctr"/>
                      <a:r>
                        <a:rPr lang="en-GB" sz="1000" b="0" i="0" u="none" strike="noStrike">
                          <a:solidFill>
                            <a:srgbClr val="000000"/>
                          </a:solidFill>
                          <a:effectLst/>
                          <a:latin typeface="Arial" panose="020B0604020202020204" pitchFamily="34" charset="0"/>
                        </a:rPr>
                        <a:t>Net adverse events costs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-£4,000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-£5,000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382634">
                <a:tc>
                  <a:txBody>
                    <a:bodyPr/>
                    <a:lstStyle/>
                    <a:p>
                      <a:pPr algn="l" fontAlgn="ctr"/>
                      <a:r>
                        <a:rPr lang="en-GB" sz="1000" b="0" i="0" u="none" strike="noStrike">
                          <a:solidFill>
                            <a:srgbClr val="000000"/>
                          </a:solidFill>
                          <a:effectLst/>
                          <a:latin typeface="Arial" panose="020B0604020202020204" pitchFamily="34" charset="0"/>
                        </a:rPr>
                        <a:t>Net primary care costs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433651">
                <a:tc>
                  <a:txBody>
                    <a:bodyPr/>
                    <a:lstStyle/>
                    <a:p>
                      <a:pPr algn="l" fontAlgn="ctr"/>
                      <a:r>
                        <a:rPr lang="en-GB" sz="1000" b="0" i="0" u="none" strike="noStrike" dirty="0">
                          <a:solidFill>
                            <a:srgbClr val="000000"/>
                          </a:solidFill>
                          <a:effectLst/>
                          <a:latin typeface="Arial" panose="020B0604020202020204" pitchFamily="34" charset="0"/>
                        </a:rPr>
                        <a:t>Net secondary or tertiary costs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471915">
                <a:tc>
                  <a:txBody>
                    <a:bodyPr/>
                    <a:lstStyle/>
                    <a:p>
                      <a:pPr algn="l" fontAlgn="ctr"/>
                      <a:r>
                        <a:rPr lang="en-GB" sz="1000" b="0" i="0" u="none" strike="noStrike">
                          <a:solidFill>
                            <a:srgbClr val="000000"/>
                          </a:solidFill>
                          <a:effectLst/>
                          <a:latin typeface="Arial" panose="020B0604020202020204" pitchFamily="34" charset="0"/>
                        </a:rPr>
                        <a:t>Net Personal Social Services costs</a:t>
                      </a:r>
                    </a:p>
                  </a:txBody>
                  <a:tcPr marL="857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382634">
                <a:tc>
                  <a:txBody>
                    <a:bodyPr/>
                    <a:lstStyle/>
                    <a:p>
                      <a:pPr algn="l" fontAlgn="ctr"/>
                      <a:r>
                        <a:rPr lang="en-GB" sz="1000" b="1" i="0" u="none" strike="noStrike">
                          <a:solidFill>
                            <a:srgbClr val="FFFFFF"/>
                          </a:solidFill>
                          <a:effectLst/>
                          <a:latin typeface="Arial" panose="020B0604020202020204" pitchFamily="34" charset="0"/>
                        </a:rPr>
                        <a:t>Net resource implications</a:t>
                      </a:r>
                    </a:p>
                  </a:txBody>
                  <a:tcPr marL="857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-£400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-£800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-£1,200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-£1,600</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c>
                  <a:txBody>
                    <a:bodyPr/>
                    <a:lstStyle/>
                    <a:p>
                      <a:pPr algn="ctr" fontAlgn="ctr"/>
                      <a:r>
                        <a:rPr lang="en-GB" sz="1000" b="1" i="0" u="none" strike="noStrike">
                          <a:solidFill>
                            <a:srgbClr val="FFFFFF"/>
                          </a:solidFill>
                          <a:effectLst/>
                          <a:latin typeface="Arial" panose="020B0604020202020204" pitchFamily="34" charset="0"/>
                        </a:rPr>
                        <a:t>-£2,000</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9396D"/>
                    </a:solidFill>
                  </a:tcPr>
                </a:tc>
              </a:tr>
              <a:tr h="255089">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433651">
                <a:tc>
                  <a:txBody>
                    <a:bodyPr/>
                    <a:lstStyle/>
                    <a:p>
                      <a:pPr algn="l" fontAlgn="ctr"/>
                      <a:r>
                        <a:rPr lang="en-GB" sz="1000" b="1" i="0" u="sng" strike="noStrike">
                          <a:solidFill>
                            <a:srgbClr val="000000"/>
                          </a:solidFill>
                          <a:effectLst/>
                          <a:latin typeface="Arial" panose="020B0604020202020204" pitchFamily="34" charset="0"/>
                        </a:rPr>
                        <a:t>Description</a:t>
                      </a:r>
                    </a:p>
                  </a:txBody>
                  <a:tcPr marL="85725" marR="9525" marT="9525" marB="0" anchor="ctr">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85725" marR="9525" marT="9525" marB="0" anchor="b">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85725" marR="9525" marT="9525" marB="0" anchor="b">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85725" marR="9525" marT="9525" marB="0" anchor="b">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85725" marR="9525" marT="9525" marB="0" anchor="b">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85725" marR="9525" marT="9525" marB="0" anchor="b">
                    <a:lnL>
                      <a:noFill/>
                    </a:lnL>
                    <a:lnR>
                      <a:noFill/>
                    </a:lnR>
                    <a:lnT>
                      <a:noFill/>
                    </a:lnT>
                    <a:lnB>
                      <a:noFill/>
                    </a:lnB>
                    <a:solidFill>
                      <a:srgbClr val="FFFFFF"/>
                    </a:solidFill>
                  </a:tcPr>
                </a:tc>
              </a:tr>
              <a:tr h="918321">
                <a:tc gridSpan="6">
                  <a:txBody>
                    <a:bodyPr/>
                    <a:lstStyle/>
                    <a:p>
                      <a:pPr algn="l" fontAlgn="t"/>
                      <a:r>
                        <a:rPr lang="en-GB" sz="1000" b="0" i="0" u="none" strike="noStrike" dirty="0">
                          <a:solidFill>
                            <a:srgbClr val="000000"/>
                          </a:solidFill>
                          <a:effectLst/>
                          <a:latin typeface="Arial" panose="020B0604020202020204" pitchFamily="34" charset="0"/>
                        </a:rPr>
                        <a:t>Net costs are obtained by subtracting 'scenario without new medicine' from 'scenario with new medicine'. These resource implications are NHS opportunity costs (e.g. increase or decrease in inpatient days due to the new medicine) which are not accounted for in the net acquisition cost calculations.  These are  identified here for potential service re-design purposes. </a:t>
                      </a:r>
                    </a:p>
                  </a:txBody>
                  <a:tcPr marL="85725" marR="9525" marT="9525" marB="0">
                    <a:lnL>
                      <a:noFill/>
                    </a:lnL>
                    <a:lnR>
                      <a:noFill/>
                    </a:lnR>
                    <a:lnT>
                      <a:noFill/>
                    </a:lnT>
                    <a:lnB>
                      <a:noFill/>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4" name="Rectangle 3"/>
          <p:cNvSpPr/>
          <p:nvPr/>
        </p:nvSpPr>
        <p:spPr>
          <a:xfrm>
            <a:off x="10250301" y="5878352"/>
            <a:ext cx="1018227" cy="369332"/>
          </a:xfrm>
          <a:prstGeom prst="rect">
            <a:avLst/>
          </a:prstGeom>
        </p:spPr>
        <p:txBody>
          <a:bodyPr wrap="none">
            <a:spAutoFit/>
          </a:bodyPr>
          <a:lstStyle/>
          <a:p>
            <a:r>
              <a:rPr lang="en-GB" dirty="0"/>
              <a:t>Slide </a:t>
            </a:r>
            <a:r>
              <a:rPr lang="en-GB" dirty="0" smtClean="0"/>
              <a:t>33</a:t>
            </a:r>
            <a:endParaRPr lang="en-GB" dirty="0"/>
          </a:p>
        </p:txBody>
      </p:sp>
    </p:spTree>
    <p:extLst>
      <p:ext uri="{BB962C8B-B14F-4D97-AF65-F5344CB8AC3E}">
        <p14:creationId xmlns:p14="http://schemas.microsoft.com/office/powerpoint/2010/main" val="19537487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914400" y="553081"/>
            <a:ext cx="8990320" cy="605159"/>
          </a:xfrm>
        </p:spPr>
        <p:txBody>
          <a:bodyPr/>
          <a:lstStyle/>
          <a:p>
            <a:pPr algn="l"/>
            <a:r>
              <a:rPr lang="en-GB" dirty="0"/>
              <a:t>Patient organisations</a:t>
            </a:r>
          </a:p>
        </p:txBody>
      </p:sp>
      <p:pic>
        <p:nvPicPr>
          <p:cNvPr id="5" name="Picture 3" descr="Graphical user interface, application&#10;&#10;Description automatically generated">
            <a:extLst>
              <a:ext uri="{FF2B5EF4-FFF2-40B4-BE49-F238E27FC236}">
                <a16:creationId xmlns:a16="http://schemas.microsoft.com/office/drawing/2014/main" xmlns="" id="{B6E28B42-C102-4AAA-A2CD-DCE793949C48}"/>
              </a:ext>
            </a:extLst>
          </p:cNvPr>
          <p:cNvPicPr>
            <a:picLocks noChangeAspect="1"/>
          </p:cNvPicPr>
          <p:nvPr/>
        </p:nvPicPr>
        <p:blipFill>
          <a:blip r:embed="rId2"/>
          <a:stretch>
            <a:fillRect/>
          </a:stretch>
        </p:blipFill>
        <p:spPr>
          <a:xfrm>
            <a:off x="1024874" y="1262462"/>
            <a:ext cx="6024715" cy="4800108"/>
          </a:xfrm>
          <a:prstGeom prst="rect">
            <a:avLst/>
          </a:prstGeom>
        </p:spPr>
      </p:pic>
      <p:sp>
        <p:nvSpPr>
          <p:cNvPr id="6" name="Rectangle 5"/>
          <p:cNvSpPr/>
          <p:nvPr/>
        </p:nvSpPr>
        <p:spPr>
          <a:xfrm>
            <a:off x="10250301" y="5878352"/>
            <a:ext cx="1018227" cy="369332"/>
          </a:xfrm>
          <a:prstGeom prst="rect">
            <a:avLst/>
          </a:prstGeom>
        </p:spPr>
        <p:txBody>
          <a:bodyPr wrap="none">
            <a:spAutoFit/>
          </a:bodyPr>
          <a:lstStyle/>
          <a:p>
            <a:r>
              <a:rPr lang="en-GB" dirty="0"/>
              <a:t>Slide </a:t>
            </a:r>
            <a:r>
              <a:rPr lang="en-GB" dirty="0" smtClean="0"/>
              <a:t>34</a:t>
            </a:r>
            <a:endParaRPr lang="en-GB" dirty="0"/>
          </a:p>
        </p:txBody>
      </p:sp>
    </p:spTree>
    <p:extLst>
      <p:ext uri="{BB962C8B-B14F-4D97-AF65-F5344CB8AC3E}">
        <p14:creationId xmlns:p14="http://schemas.microsoft.com/office/powerpoint/2010/main" val="2115614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914400" y="553080"/>
            <a:ext cx="10668000" cy="757921"/>
          </a:xfrm>
        </p:spPr>
        <p:txBody>
          <a:bodyPr/>
          <a:lstStyle/>
          <a:p>
            <a:r>
              <a:rPr lang="en-GB" dirty="0" smtClean="0"/>
              <a:t>Final tips..</a:t>
            </a:r>
            <a:endParaRPr lang="en-GB" dirty="0"/>
          </a:p>
        </p:txBody>
      </p:sp>
      <p:sp>
        <p:nvSpPr>
          <p:cNvPr id="5" name="Subtitle 2"/>
          <p:cNvSpPr>
            <a:spLocks noGrp="1"/>
          </p:cNvSpPr>
          <p:nvPr>
            <p:ph type="subTitle" idx="1"/>
          </p:nvPr>
        </p:nvSpPr>
        <p:spPr>
          <a:xfrm>
            <a:off x="914400" y="1407590"/>
            <a:ext cx="10668000" cy="4120912"/>
          </a:xfrm>
        </p:spPr>
        <p:txBody>
          <a:bodyPr>
            <a:normAutofit lnSpcReduction="10000"/>
          </a:bodyPr>
          <a:lstStyle/>
          <a:p>
            <a:pPr marL="342900" indent="-342900">
              <a:buFont typeface="Arial" panose="020B0604020202020204" pitchFamily="34" charset="0"/>
              <a:buChar char="•"/>
            </a:pPr>
            <a:r>
              <a:rPr lang="en-GB" sz="2800" b="1" dirty="0" smtClean="0">
                <a:solidFill>
                  <a:schemeClr val="tx1"/>
                </a:solidFill>
              </a:rPr>
              <a:t>CR ASAR –chance to correct factual inaccuracies, check you’ve identified confidential info and express difference of opinion.</a:t>
            </a:r>
          </a:p>
          <a:p>
            <a:pPr marL="342900" indent="-342900">
              <a:buFont typeface="Arial" panose="020B0604020202020204" pitchFamily="34" charset="0"/>
              <a:buChar char="•"/>
            </a:pPr>
            <a:endParaRPr lang="en-GB" sz="2800" b="1" dirty="0">
              <a:solidFill>
                <a:schemeClr val="tx1"/>
              </a:solidFill>
            </a:endParaRPr>
          </a:p>
          <a:p>
            <a:pPr marL="342900" indent="-342900">
              <a:buFont typeface="Arial" panose="020B0604020202020204" pitchFamily="34" charset="0"/>
              <a:buChar char="•"/>
            </a:pPr>
            <a:r>
              <a:rPr lang="en-GB" sz="2800" b="1" dirty="0" smtClean="0">
                <a:solidFill>
                  <a:schemeClr val="tx1"/>
                </a:solidFill>
              </a:rPr>
              <a:t>CR-PAR- chance to express difference of opinion and justifications.</a:t>
            </a:r>
          </a:p>
          <a:p>
            <a:pPr marL="342900" indent="-342900">
              <a:buFont typeface="Arial" panose="020B0604020202020204" pitchFamily="34" charset="0"/>
              <a:buChar char="•"/>
            </a:pPr>
            <a:endParaRPr lang="en-GB" sz="2800" b="1" dirty="0">
              <a:solidFill>
                <a:schemeClr val="tx1"/>
              </a:solidFill>
            </a:endParaRPr>
          </a:p>
          <a:p>
            <a:pPr marL="342900" indent="-342900">
              <a:buFont typeface="Arial" panose="020B0604020202020204" pitchFamily="34" charset="0"/>
              <a:buChar char="•"/>
            </a:pPr>
            <a:r>
              <a:rPr lang="en-GB" sz="2800" b="1" dirty="0" smtClean="0">
                <a:solidFill>
                  <a:schemeClr val="tx1"/>
                </a:solidFill>
              </a:rPr>
              <a:t>Send appropriate representatives for clinical and HE aspects to AWMSG (well briefed!)</a:t>
            </a:r>
          </a:p>
          <a:p>
            <a:pPr marL="342900" indent="-342900">
              <a:buFont typeface="Arial" panose="020B0604020202020204" pitchFamily="34" charset="0"/>
              <a:buChar char="•"/>
            </a:pPr>
            <a:endParaRPr lang="en-GB" dirty="0"/>
          </a:p>
        </p:txBody>
      </p:sp>
      <p:sp>
        <p:nvSpPr>
          <p:cNvPr id="6" name="Rectangle 5"/>
          <p:cNvSpPr/>
          <p:nvPr/>
        </p:nvSpPr>
        <p:spPr>
          <a:xfrm>
            <a:off x="10250301" y="5878352"/>
            <a:ext cx="1018227" cy="369332"/>
          </a:xfrm>
          <a:prstGeom prst="rect">
            <a:avLst/>
          </a:prstGeom>
        </p:spPr>
        <p:txBody>
          <a:bodyPr wrap="none">
            <a:spAutoFit/>
          </a:bodyPr>
          <a:lstStyle/>
          <a:p>
            <a:r>
              <a:rPr lang="en-GB" dirty="0"/>
              <a:t>Slide </a:t>
            </a:r>
            <a:r>
              <a:rPr lang="en-GB" dirty="0" smtClean="0"/>
              <a:t>35</a:t>
            </a:r>
            <a:endParaRPr lang="en-GB" dirty="0"/>
          </a:p>
        </p:txBody>
      </p:sp>
    </p:spTree>
    <p:extLst>
      <p:ext uri="{BB962C8B-B14F-4D97-AF65-F5344CB8AC3E}">
        <p14:creationId xmlns:p14="http://schemas.microsoft.com/office/powerpoint/2010/main" val="24156464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10"/>
          <p:cNvSpPr txBox="1">
            <a:spLocks noChangeArrowheads="1"/>
          </p:cNvSpPr>
          <p:nvPr/>
        </p:nvSpPr>
        <p:spPr bwMode="auto">
          <a:xfrm>
            <a:off x="6465199" y="651610"/>
            <a:ext cx="3025775" cy="5447645"/>
          </a:xfrm>
          <a:prstGeom prst="rect">
            <a:avLst/>
          </a:prstGeom>
          <a:noFill/>
          <a:ln w="9525">
            <a:noFill/>
            <a:miter lim="800000"/>
            <a:headEnd/>
            <a:tailEnd/>
          </a:ln>
        </p:spPr>
        <p:txBody>
          <a:bodyPr>
            <a:spAutoFit/>
          </a:bodyPr>
          <a:lstStyle/>
          <a:p>
            <a:pPr>
              <a:spcBef>
                <a:spcPct val="50000"/>
              </a:spcBef>
            </a:pPr>
            <a:r>
              <a:rPr lang="en-US" sz="2400" dirty="0" smtClean="0">
                <a:solidFill>
                  <a:schemeClr val="accent1">
                    <a:lumMod val="75000"/>
                  </a:schemeClr>
                </a:solidFill>
              </a:rPr>
              <a:t>‘</a:t>
            </a:r>
            <a:r>
              <a:rPr lang="en-US" sz="2400" b="1" dirty="0" smtClean="0">
                <a:solidFill>
                  <a:schemeClr val="accent1">
                    <a:lumMod val="75000"/>
                  </a:schemeClr>
                </a:solidFill>
              </a:rPr>
              <a:t>We </a:t>
            </a:r>
            <a:r>
              <a:rPr lang="en-US" sz="2400" b="1" dirty="0">
                <a:solidFill>
                  <a:schemeClr val="accent1">
                    <a:lumMod val="75000"/>
                  </a:schemeClr>
                </a:solidFill>
              </a:rPr>
              <a:t>never will have all we need. </a:t>
            </a:r>
          </a:p>
          <a:p>
            <a:pPr>
              <a:spcBef>
                <a:spcPct val="50000"/>
              </a:spcBef>
            </a:pPr>
            <a:r>
              <a:rPr lang="en-US" sz="2400" b="1" dirty="0">
                <a:solidFill>
                  <a:schemeClr val="accent1">
                    <a:lumMod val="75000"/>
                  </a:schemeClr>
                </a:solidFill>
              </a:rPr>
              <a:t>Expectation will always exceed capacity … </a:t>
            </a:r>
          </a:p>
          <a:p>
            <a:pPr>
              <a:spcBef>
                <a:spcPct val="50000"/>
              </a:spcBef>
            </a:pPr>
            <a:r>
              <a:rPr lang="en-US" sz="2400" b="1" dirty="0">
                <a:solidFill>
                  <a:schemeClr val="accent1">
                    <a:lumMod val="75000"/>
                  </a:schemeClr>
                </a:solidFill>
              </a:rPr>
              <a:t>This service must always be changing, growing and improving, it must always appear </a:t>
            </a:r>
            <a:r>
              <a:rPr lang="en-US" sz="2400" b="1" dirty="0" smtClean="0">
                <a:solidFill>
                  <a:schemeClr val="accent1">
                    <a:lumMod val="75000"/>
                  </a:schemeClr>
                </a:solidFill>
              </a:rPr>
              <a:t>inadequate’’ </a:t>
            </a:r>
          </a:p>
          <a:p>
            <a:pPr>
              <a:spcBef>
                <a:spcPct val="50000"/>
              </a:spcBef>
            </a:pPr>
            <a:r>
              <a:rPr lang="en-US" sz="2400" b="1" dirty="0" smtClean="0">
                <a:solidFill>
                  <a:schemeClr val="accent1">
                    <a:lumMod val="75000"/>
                  </a:schemeClr>
                </a:solidFill>
              </a:rPr>
              <a:t>(</a:t>
            </a:r>
            <a:r>
              <a:rPr lang="en-US" sz="2400" b="1" dirty="0">
                <a:solidFill>
                  <a:schemeClr val="accent1">
                    <a:lumMod val="75000"/>
                  </a:schemeClr>
                </a:solidFill>
              </a:rPr>
              <a:t>Aneurin Bevin, 1948) </a:t>
            </a:r>
            <a:endParaRPr lang="en-GB" sz="2400" b="1" dirty="0">
              <a:solidFill>
                <a:schemeClr val="accent1">
                  <a:lumMod val="75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 y="651610"/>
            <a:ext cx="5105400" cy="5566304"/>
          </a:xfrm>
          <a:prstGeom prst="rect">
            <a:avLst/>
          </a:prstGeom>
        </p:spPr>
      </p:pic>
      <p:sp>
        <p:nvSpPr>
          <p:cNvPr id="4" name="TextBox 3"/>
          <p:cNvSpPr txBox="1"/>
          <p:nvPr/>
        </p:nvSpPr>
        <p:spPr>
          <a:xfrm>
            <a:off x="8898104" y="5963479"/>
            <a:ext cx="1082348" cy="369332"/>
          </a:xfrm>
          <a:prstGeom prst="rect">
            <a:avLst/>
          </a:prstGeom>
          <a:noFill/>
        </p:spPr>
        <p:txBody>
          <a:bodyPr wrap="none" rtlCol="0">
            <a:spAutoFit/>
          </a:bodyPr>
          <a:lstStyle/>
          <a:p>
            <a:r>
              <a:rPr lang="en-GB" dirty="0" smtClean="0"/>
              <a:t>Slide 36 </a:t>
            </a:r>
            <a:endParaRPr lang="en-GB" dirty="0"/>
          </a:p>
        </p:txBody>
      </p:sp>
    </p:spTree>
    <p:extLst>
      <p:ext uri="{BB962C8B-B14F-4D97-AF65-F5344CB8AC3E}">
        <p14:creationId xmlns:p14="http://schemas.microsoft.com/office/powerpoint/2010/main" val="20919168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1117600"/>
            <a:ext cx="6096000" cy="231140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
        <p:nvSpPr>
          <p:cNvPr id="6" name="TextBox 5">
            <a:extLst>
              <a:ext uri="{FF2B5EF4-FFF2-40B4-BE49-F238E27FC236}">
                <a16:creationId xmlns="" xmlns:a16="http://schemas.microsoft.com/office/drawing/2014/main" id="{641A4342-CD5B-4BBF-B9FF-773077660A96}"/>
              </a:ext>
            </a:extLst>
          </p:cNvPr>
          <p:cNvSpPr txBox="1"/>
          <p:nvPr/>
        </p:nvSpPr>
        <p:spPr>
          <a:xfrm>
            <a:off x="2512291" y="3670622"/>
            <a:ext cx="3500582" cy="2308324"/>
          </a:xfrm>
          <a:prstGeom prst="rect">
            <a:avLst/>
          </a:prstGeom>
          <a:noFill/>
        </p:spPr>
        <p:txBody>
          <a:bodyPr wrap="square" rtlCol="0">
            <a:spAutoFit/>
          </a:bodyPr>
          <a:lstStyle/>
          <a:p>
            <a:pPr algn="r"/>
            <a:r>
              <a:rPr lang="en-GB" sz="4800" dirty="0">
                <a:latin typeface="Arial Black" panose="020B0A04020102020204" pitchFamily="34" charset="0"/>
              </a:rPr>
              <a:t>Join at slido.com </a:t>
            </a:r>
          </a:p>
          <a:p>
            <a:pPr algn="r"/>
            <a:r>
              <a:rPr lang="en-GB" sz="4800" dirty="0">
                <a:latin typeface="Arial Black" panose="020B0A04020102020204" pitchFamily="34" charset="0"/>
              </a:rPr>
              <a:t>#</a:t>
            </a:r>
            <a:r>
              <a:rPr lang="en-GB" sz="4800" dirty="0">
                <a:solidFill>
                  <a:srgbClr val="00B050"/>
                </a:solidFill>
                <a:latin typeface="Arial Black" panose="020B0A04020102020204" pitchFamily="34" charset="0"/>
              </a:rPr>
              <a:t>9460</a:t>
            </a:r>
          </a:p>
        </p:txBody>
      </p:sp>
      <p:sp>
        <p:nvSpPr>
          <p:cNvPr id="5" name="Rectangle 4"/>
          <p:cNvSpPr/>
          <p:nvPr/>
        </p:nvSpPr>
        <p:spPr>
          <a:xfrm>
            <a:off x="10250301" y="5878352"/>
            <a:ext cx="1018227" cy="369332"/>
          </a:xfrm>
          <a:prstGeom prst="rect">
            <a:avLst/>
          </a:prstGeom>
        </p:spPr>
        <p:txBody>
          <a:bodyPr wrap="none">
            <a:spAutoFit/>
          </a:bodyPr>
          <a:lstStyle/>
          <a:p>
            <a:r>
              <a:rPr lang="en-GB" dirty="0"/>
              <a:t>Slide </a:t>
            </a:r>
            <a:r>
              <a:rPr lang="en-GB" dirty="0" smtClean="0"/>
              <a:t>37</a:t>
            </a:r>
            <a:endParaRPr lang="en-GB" dirty="0"/>
          </a:p>
        </p:txBody>
      </p:sp>
    </p:spTree>
    <p:extLst>
      <p:ext uri="{BB962C8B-B14F-4D97-AF65-F5344CB8AC3E}">
        <p14:creationId xmlns:p14="http://schemas.microsoft.com/office/powerpoint/2010/main" val="42486296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75157" y="1690307"/>
            <a:ext cx="10363200" cy="1126592"/>
          </a:xfrm>
        </p:spPr>
        <p:txBody>
          <a:bodyPr>
            <a:normAutofit fontScale="90000"/>
          </a:bodyPr>
          <a:lstStyle/>
          <a:p>
            <a:pPr algn="ctr"/>
            <a:r>
              <a:rPr lang="en-GB" sz="6000" dirty="0" smtClean="0"/>
              <a:t>Appraisal Updates</a:t>
            </a:r>
            <a:r>
              <a:rPr lang="en-GB" sz="6000" dirty="0"/>
              <a:t/>
            </a:r>
            <a:br>
              <a:rPr lang="en-GB" sz="6000" dirty="0"/>
            </a:br>
            <a:r>
              <a:rPr lang="en-GB" sz="6000" dirty="0"/>
              <a:t/>
            </a:r>
            <a:br>
              <a:rPr lang="en-GB" sz="6000" dirty="0"/>
            </a:br>
            <a:r>
              <a:rPr lang="en-GB" sz="2800" dirty="0" smtClean="0"/>
              <a:t>Helen Adams</a:t>
            </a:r>
            <a:r>
              <a:rPr lang="en-GB" dirty="0"/>
              <a:t/>
            </a:r>
            <a:br>
              <a:rPr lang="en-GB" dirty="0"/>
            </a:br>
            <a:endParaRPr lang="en-GB" dirty="0"/>
          </a:p>
        </p:txBody>
      </p:sp>
      <p:sp>
        <p:nvSpPr>
          <p:cNvPr id="6" name="Title 3"/>
          <p:cNvSpPr txBox="1">
            <a:spLocks/>
          </p:cNvSpPr>
          <p:nvPr/>
        </p:nvSpPr>
        <p:spPr>
          <a:xfrm>
            <a:off x="6249878" y="3157702"/>
            <a:ext cx="5013863" cy="1126592"/>
          </a:xfrm>
          <a:prstGeom prst="rect">
            <a:avLst/>
          </a:prstGeom>
        </p:spPr>
        <p:txBody>
          <a:bodyPr>
            <a:normAutofit fontScale="67500" lnSpcReduction="20000"/>
          </a:bodyPr>
          <a:lstStyle>
            <a:lvl1pPr algn="l" defTabSz="457200" rtl="0" eaLnBrk="1" latinLnBrk="0" hangingPunct="1">
              <a:spcBef>
                <a:spcPct val="0"/>
              </a:spcBef>
              <a:buNone/>
              <a:defRPr sz="4000" b="1" i="0" kern="1200">
                <a:solidFill>
                  <a:schemeClr val="tx1"/>
                </a:solidFill>
                <a:latin typeface="Arial"/>
                <a:ea typeface="+mj-ea"/>
                <a:cs typeface="Arial"/>
              </a:defRPr>
            </a:lvl1pPr>
          </a:lstStyle>
          <a:p>
            <a:pPr algn="ctr"/>
            <a:r>
              <a:rPr lang="en-GB" dirty="0"/>
              <a:t/>
            </a:r>
            <a:br>
              <a:rPr lang="en-GB" dirty="0"/>
            </a:br>
            <a:r>
              <a:rPr lang="en-GB" dirty="0"/>
              <a:t/>
            </a:r>
            <a:br>
              <a:rPr lang="en-GB" dirty="0"/>
            </a:b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28082" y="321027"/>
            <a:ext cx="3337845" cy="489042"/>
          </a:xfrm>
          <a:prstGeom prst="rect">
            <a:avLst/>
          </a:prstGeom>
        </p:spPr>
      </p:pic>
      <p:sp>
        <p:nvSpPr>
          <p:cNvPr id="7" name="Rectangle 6"/>
          <p:cNvSpPr/>
          <p:nvPr/>
        </p:nvSpPr>
        <p:spPr>
          <a:xfrm>
            <a:off x="10141119" y="5223259"/>
            <a:ext cx="1018227" cy="369332"/>
          </a:xfrm>
          <a:prstGeom prst="rect">
            <a:avLst/>
          </a:prstGeom>
        </p:spPr>
        <p:txBody>
          <a:bodyPr wrap="none">
            <a:spAutoFit/>
          </a:bodyPr>
          <a:lstStyle/>
          <a:p>
            <a:r>
              <a:rPr lang="en-GB" dirty="0"/>
              <a:t>Slide </a:t>
            </a:r>
            <a:r>
              <a:rPr lang="en-GB" dirty="0" smtClean="0"/>
              <a:t>38</a:t>
            </a:r>
            <a:endParaRPr lang="en-GB" dirty="0"/>
          </a:p>
        </p:txBody>
      </p:sp>
    </p:spTree>
    <p:extLst>
      <p:ext uri="{BB962C8B-B14F-4D97-AF65-F5344CB8AC3E}">
        <p14:creationId xmlns:p14="http://schemas.microsoft.com/office/powerpoint/2010/main" val="29900922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772" y="133542"/>
            <a:ext cx="11201628" cy="5394960"/>
          </a:xfrm>
          <a:prstGeom prst="rect">
            <a:avLst/>
          </a:prstGeom>
        </p:spPr>
      </p:pic>
      <p:sp>
        <p:nvSpPr>
          <p:cNvPr id="5" name="Rectangle 4"/>
          <p:cNvSpPr/>
          <p:nvPr/>
        </p:nvSpPr>
        <p:spPr>
          <a:xfrm>
            <a:off x="7485017" y="1612428"/>
            <a:ext cx="8194766" cy="4093428"/>
          </a:xfrm>
          <a:prstGeom prst="rect">
            <a:avLst/>
          </a:prstGeom>
        </p:spPr>
        <p:txBody>
          <a:bodyPr wrap="square">
            <a:spAutoFit/>
          </a:bodyPr>
          <a:lstStyle/>
          <a:p>
            <a:r>
              <a:rPr lang="en-GB" sz="2800" dirty="0" smtClean="0">
                <a:solidFill>
                  <a:schemeClr val="bg1"/>
                </a:solidFill>
              </a:rPr>
              <a:t>NICE</a:t>
            </a:r>
          </a:p>
          <a:p>
            <a:r>
              <a:rPr lang="en-GB" sz="2800" dirty="0" smtClean="0">
                <a:solidFill>
                  <a:schemeClr val="bg1"/>
                </a:solidFill>
              </a:rPr>
              <a:t>MHRA </a:t>
            </a:r>
            <a:endParaRPr lang="en-GB" sz="2800" dirty="0">
              <a:solidFill>
                <a:schemeClr val="bg1"/>
              </a:solidFill>
            </a:endParaRPr>
          </a:p>
          <a:p>
            <a:r>
              <a:rPr lang="en-GB" sz="2800" dirty="0" smtClean="0">
                <a:solidFill>
                  <a:schemeClr val="bg1"/>
                </a:solidFill>
              </a:rPr>
              <a:t>Statements </a:t>
            </a:r>
            <a:r>
              <a:rPr lang="en-GB" sz="2800" dirty="0">
                <a:solidFill>
                  <a:schemeClr val="bg1"/>
                </a:solidFill>
              </a:rPr>
              <a:t>of advice </a:t>
            </a:r>
          </a:p>
          <a:p>
            <a:r>
              <a:rPr lang="en-GB" sz="2800" dirty="0">
                <a:solidFill>
                  <a:schemeClr val="bg1"/>
                </a:solidFill>
              </a:rPr>
              <a:t>Biosimilar medicines </a:t>
            </a:r>
          </a:p>
          <a:p>
            <a:r>
              <a:rPr lang="en-GB" sz="2800" dirty="0">
                <a:solidFill>
                  <a:schemeClr val="bg1"/>
                </a:solidFill>
              </a:rPr>
              <a:t>Paediatric licence </a:t>
            </a:r>
            <a:endParaRPr lang="en-GB" sz="2800" dirty="0" smtClean="0">
              <a:solidFill>
                <a:schemeClr val="bg1"/>
              </a:solidFill>
            </a:endParaRPr>
          </a:p>
          <a:p>
            <a:r>
              <a:rPr lang="en-GB" sz="2800" dirty="0" smtClean="0">
                <a:solidFill>
                  <a:schemeClr val="bg1"/>
                </a:solidFill>
              </a:rPr>
              <a:t>extensions </a:t>
            </a:r>
          </a:p>
          <a:p>
            <a:r>
              <a:rPr lang="en-GB" sz="2800" dirty="0" smtClean="0">
                <a:solidFill>
                  <a:schemeClr val="bg1"/>
                </a:solidFill>
              </a:rPr>
              <a:t>Review process</a:t>
            </a:r>
          </a:p>
          <a:p>
            <a:r>
              <a:rPr lang="en-GB" sz="2800" dirty="0" smtClean="0">
                <a:solidFill>
                  <a:schemeClr val="bg1"/>
                </a:solidFill>
              </a:rPr>
              <a:t>AWMSG website</a:t>
            </a:r>
            <a:endParaRPr lang="en-GB" sz="2800" dirty="0">
              <a:solidFill>
                <a:schemeClr val="bg1"/>
              </a:solidFill>
            </a:endParaRPr>
          </a:p>
          <a:p>
            <a:pPr marL="571500" indent="-571500">
              <a:buFont typeface="Arial" panose="020B0604020202020204" pitchFamily="34" charset="0"/>
              <a:buChar char="•"/>
            </a:pPr>
            <a:endParaRPr lang="en-GB" sz="3600" dirty="0"/>
          </a:p>
        </p:txBody>
      </p:sp>
    </p:spTree>
    <p:extLst>
      <p:ext uri="{BB962C8B-B14F-4D97-AF65-F5344CB8AC3E}">
        <p14:creationId xmlns:p14="http://schemas.microsoft.com/office/powerpoint/2010/main" val="3483205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75157" y="1690307"/>
            <a:ext cx="10363200" cy="1126592"/>
          </a:xfrm>
        </p:spPr>
        <p:txBody>
          <a:bodyPr>
            <a:normAutofit fontScale="90000"/>
          </a:bodyPr>
          <a:lstStyle/>
          <a:p>
            <a:pPr algn="ctr"/>
            <a:r>
              <a:rPr lang="en-GB" sz="6000" dirty="0"/>
              <a:t>Appraisal process timelines</a:t>
            </a:r>
            <a:br>
              <a:rPr lang="en-GB" sz="6000" dirty="0"/>
            </a:br>
            <a:r>
              <a:rPr lang="en-GB" sz="6000" dirty="0"/>
              <a:t/>
            </a:r>
            <a:br>
              <a:rPr lang="en-GB" sz="6000" dirty="0"/>
            </a:br>
            <a:r>
              <a:rPr lang="en-GB" sz="3100" dirty="0" smtClean="0"/>
              <a:t>Steph Francis</a:t>
            </a:r>
            <a:r>
              <a:rPr lang="en-GB" dirty="0"/>
              <a:t/>
            </a:r>
            <a:br>
              <a:rPr lang="en-GB" dirty="0"/>
            </a:br>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473156" y="308559"/>
            <a:ext cx="3337845" cy="489042"/>
          </a:xfrm>
          <a:prstGeom prst="rect">
            <a:avLst/>
          </a:prstGeom>
        </p:spPr>
      </p:pic>
      <p:sp>
        <p:nvSpPr>
          <p:cNvPr id="2" name="Rectangle 1"/>
          <p:cNvSpPr/>
          <p:nvPr/>
        </p:nvSpPr>
        <p:spPr>
          <a:xfrm>
            <a:off x="10250301" y="5878352"/>
            <a:ext cx="889987" cy="369332"/>
          </a:xfrm>
          <a:prstGeom prst="rect">
            <a:avLst/>
          </a:prstGeom>
        </p:spPr>
        <p:txBody>
          <a:bodyPr wrap="none">
            <a:spAutoFit/>
          </a:bodyPr>
          <a:lstStyle/>
          <a:p>
            <a:r>
              <a:rPr lang="en-GB" dirty="0"/>
              <a:t>Slide </a:t>
            </a:r>
            <a:r>
              <a:rPr lang="en-GB" dirty="0" smtClean="0"/>
              <a:t>4</a:t>
            </a:r>
            <a:endParaRPr lang="en-GB" dirty="0"/>
          </a:p>
        </p:txBody>
      </p:sp>
    </p:spTree>
    <p:extLst>
      <p:ext uri="{BB962C8B-B14F-4D97-AF65-F5344CB8AC3E}">
        <p14:creationId xmlns:p14="http://schemas.microsoft.com/office/powerpoint/2010/main" val="38353809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512291" y="2646397"/>
            <a:ext cx="6474691" cy="1126592"/>
          </a:xfrm>
        </p:spPr>
        <p:txBody>
          <a:bodyPr>
            <a:normAutofit fontScale="90000"/>
          </a:bodyPr>
          <a:lstStyle/>
          <a:p>
            <a:pPr algn="ctr"/>
            <a:r>
              <a:rPr lang="en-GB" sz="5400" dirty="0" err="1" smtClean="0"/>
              <a:t>Diolch</a:t>
            </a:r>
            <a:r>
              <a:rPr lang="en-GB" sz="5400" dirty="0" smtClean="0"/>
              <a:t> </a:t>
            </a:r>
            <a:r>
              <a:rPr lang="en-GB" sz="5400" dirty="0" err="1" smtClean="0"/>
              <a:t>yn</a:t>
            </a:r>
            <a:r>
              <a:rPr lang="en-GB" sz="5400" dirty="0" smtClean="0"/>
              <a:t> </a:t>
            </a:r>
            <a:r>
              <a:rPr lang="en-GB" sz="5400" dirty="0" err="1" smtClean="0"/>
              <a:t>fawr</a:t>
            </a:r>
            <a:r>
              <a:rPr lang="en-GB" sz="5400" dirty="0" smtClean="0"/>
              <a:t/>
            </a:r>
            <a:br>
              <a:rPr lang="en-GB" sz="5400" dirty="0" smtClean="0"/>
            </a:br>
            <a:r>
              <a:rPr lang="en-GB" sz="2200" dirty="0" smtClean="0"/>
              <a:t>Thank </a:t>
            </a:r>
            <a:r>
              <a:rPr lang="en-GB" sz="2200" dirty="0"/>
              <a:t>you</a:t>
            </a: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54208" y="456604"/>
            <a:ext cx="3337845" cy="489042"/>
          </a:xfrm>
          <a:prstGeom prst="rect">
            <a:avLst/>
          </a:prstGeom>
        </p:spPr>
      </p:pic>
      <p:sp>
        <p:nvSpPr>
          <p:cNvPr id="4" name="Rectangle 3"/>
          <p:cNvSpPr/>
          <p:nvPr/>
        </p:nvSpPr>
        <p:spPr>
          <a:xfrm>
            <a:off x="10154767" y="5291498"/>
            <a:ext cx="1018227" cy="369332"/>
          </a:xfrm>
          <a:prstGeom prst="rect">
            <a:avLst/>
          </a:prstGeom>
        </p:spPr>
        <p:txBody>
          <a:bodyPr wrap="none">
            <a:spAutoFit/>
          </a:bodyPr>
          <a:lstStyle/>
          <a:p>
            <a:r>
              <a:rPr lang="en-GB" dirty="0"/>
              <a:t>Slide </a:t>
            </a:r>
            <a:r>
              <a:rPr lang="en-GB" dirty="0" smtClean="0"/>
              <a:t>40</a:t>
            </a:r>
            <a:endParaRPr lang="en-GB" dirty="0"/>
          </a:p>
        </p:txBody>
      </p:sp>
    </p:spTree>
    <p:extLst>
      <p:ext uri="{BB962C8B-B14F-4D97-AF65-F5344CB8AC3E}">
        <p14:creationId xmlns:p14="http://schemas.microsoft.com/office/powerpoint/2010/main" val="22666074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1855896383"/>
              </p:ext>
            </p:extLst>
          </p:nvPr>
        </p:nvGraphicFramePr>
        <p:xfrm>
          <a:off x="209006" y="513805"/>
          <a:ext cx="3852674" cy="5451566"/>
        </p:xfrm>
        <a:graphic>
          <a:graphicData uri="http://schemas.openxmlformats.org/presentationml/2006/ole">
            <mc:AlternateContent xmlns:mc="http://schemas.openxmlformats.org/markup-compatibility/2006">
              <mc:Choice xmlns:v="urn:schemas-microsoft-com:vml" Requires="v">
                <p:oleObj spid="_x0000_s2091" name="Acrobat Document" r:id="rId4" imgW="11334560" imgH="16040005" progId="Acrobat.Document.2015">
                  <p:embed/>
                </p:oleObj>
              </mc:Choice>
              <mc:Fallback>
                <p:oleObj name="Acrobat Document" r:id="rId4" imgW="11334560" imgH="16040005" progId="Acrobat.Document.2015">
                  <p:embed/>
                  <p:pic>
                    <p:nvPicPr>
                      <p:cNvPr id="0" name=""/>
                      <p:cNvPicPr/>
                      <p:nvPr/>
                    </p:nvPicPr>
                    <p:blipFill>
                      <a:blip r:embed="rId5"/>
                      <a:stretch>
                        <a:fillRect/>
                      </a:stretch>
                    </p:blipFill>
                    <p:spPr>
                      <a:xfrm>
                        <a:off x="209006" y="513805"/>
                        <a:ext cx="3852674" cy="5451566"/>
                      </a:xfrm>
                      <a:prstGeom prst="rect">
                        <a:avLst/>
                      </a:prstGeom>
                    </p:spPr>
                  </p:pic>
                </p:oleObj>
              </mc:Fallback>
            </mc:AlternateContent>
          </a:graphicData>
        </a:graphic>
      </p:graphicFrame>
      <p:sp>
        <p:nvSpPr>
          <p:cNvPr id="6" name="TextBox 5"/>
          <p:cNvSpPr txBox="1"/>
          <p:nvPr/>
        </p:nvSpPr>
        <p:spPr>
          <a:xfrm>
            <a:off x="4783909" y="1156920"/>
            <a:ext cx="6165668" cy="2277547"/>
          </a:xfrm>
          <a:prstGeom prst="rect">
            <a:avLst/>
          </a:prstGeom>
          <a:noFill/>
        </p:spPr>
        <p:txBody>
          <a:bodyPr wrap="square" rtlCol="0">
            <a:spAutoFit/>
          </a:bodyPr>
          <a:lstStyle/>
          <a:p>
            <a:r>
              <a:rPr lang="en-GB" sz="2800" dirty="0">
                <a:latin typeface="Berlin Sans FB" panose="020E0602020502020306" pitchFamily="34" charset="0"/>
              </a:rPr>
              <a:t>Next Session……</a:t>
            </a:r>
          </a:p>
          <a:p>
            <a:r>
              <a:rPr lang="en-GB" sz="6600" dirty="0">
                <a:latin typeface="Berlin Sans FB" panose="020E0602020502020306" pitchFamily="34" charset="0"/>
              </a:rPr>
              <a:t>Thursday 8 July</a:t>
            </a:r>
          </a:p>
          <a:p>
            <a:r>
              <a:rPr lang="en-GB" sz="2400" dirty="0">
                <a:latin typeface="Berlin Sans FB" panose="020E0602020502020306" pitchFamily="34" charset="0"/>
              </a:rPr>
              <a:t>Appraisal (2)  	AWMSG policies</a:t>
            </a:r>
          </a:p>
          <a:p>
            <a:r>
              <a:rPr lang="en-GB" sz="2400" dirty="0">
                <a:latin typeface="Berlin Sans FB" panose="020E0602020502020306" pitchFamily="34" charset="0"/>
              </a:rPr>
              <a:t>				Review process</a:t>
            </a:r>
          </a:p>
        </p:txBody>
      </p:sp>
      <p:sp>
        <p:nvSpPr>
          <p:cNvPr id="7" name="Rectangle 6"/>
          <p:cNvSpPr/>
          <p:nvPr/>
        </p:nvSpPr>
        <p:spPr>
          <a:xfrm>
            <a:off x="10250301" y="5878352"/>
            <a:ext cx="1018227" cy="369332"/>
          </a:xfrm>
          <a:prstGeom prst="rect">
            <a:avLst/>
          </a:prstGeom>
        </p:spPr>
        <p:txBody>
          <a:bodyPr wrap="none">
            <a:spAutoFit/>
          </a:bodyPr>
          <a:lstStyle/>
          <a:p>
            <a:r>
              <a:rPr lang="en-GB" dirty="0"/>
              <a:t>Slide </a:t>
            </a:r>
            <a:r>
              <a:rPr lang="en-GB" dirty="0" smtClean="0"/>
              <a:t>41</a:t>
            </a:r>
            <a:endParaRPr lang="en-GB" dirty="0"/>
          </a:p>
        </p:txBody>
      </p:sp>
    </p:spTree>
    <p:extLst>
      <p:ext uri="{BB962C8B-B14F-4D97-AF65-F5344CB8AC3E}">
        <p14:creationId xmlns:p14="http://schemas.microsoft.com/office/powerpoint/2010/main" val="15364622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8696" y="459378"/>
            <a:ext cx="6158593" cy="4926874"/>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615464" y="214857"/>
            <a:ext cx="3337845" cy="489042"/>
          </a:xfrm>
          <a:prstGeom prst="rect">
            <a:avLst/>
          </a:prstGeom>
        </p:spPr>
      </p:pic>
      <p:sp>
        <p:nvSpPr>
          <p:cNvPr id="4" name="Rectangle 3"/>
          <p:cNvSpPr/>
          <p:nvPr/>
        </p:nvSpPr>
        <p:spPr>
          <a:xfrm>
            <a:off x="10250301" y="5878352"/>
            <a:ext cx="1018227" cy="369332"/>
          </a:xfrm>
          <a:prstGeom prst="rect">
            <a:avLst/>
          </a:prstGeom>
        </p:spPr>
        <p:txBody>
          <a:bodyPr wrap="none">
            <a:spAutoFit/>
          </a:bodyPr>
          <a:lstStyle/>
          <a:p>
            <a:r>
              <a:rPr lang="en-GB"/>
              <a:t>Slide </a:t>
            </a:r>
            <a:r>
              <a:rPr lang="en-GB" smtClean="0"/>
              <a:t>42</a:t>
            </a:r>
            <a:endParaRPr lang="en-GB" dirty="0"/>
          </a:p>
        </p:txBody>
      </p:sp>
    </p:spTree>
    <p:extLst>
      <p:ext uri="{BB962C8B-B14F-4D97-AF65-F5344CB8AC3E}">
        <p14:creationId xmlns:p14="http://schemas.microsoft.com/office/powerpoint/2010/main" val="1129388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dirty="0"/>
              <a:t>Terminology</a:t>
            </a:r>
          </a:p>
        </p:txBody>
      </p:sp>
      <p:sp>
        <p:nvSpPr>
          <p:cNvPr id="3" name="Subtitle 2"/>
          <p:cNvSpPr>
            <a:spLocks noGrp="1"/>
          </p:cNvSpPr>
          <p:nvPr>
            <p:ph type="subTitle" idx="1"/>
          </p:nvPr>
        </p:nvSpPr>
        <p:spPr>
          <a:xfrm>
            <a:off x="1009651" y="1112315"/>
            <a:ext cx="10801350" cy="4783660"/>
          </a:xfrm>
        </p:spPr>
        <p:txBody>
          <a:bodyPr>
            <a:normAutofit/>
          </a:bodyPr>
          <a:lstStyle/>
          <a:p>
            <a:pPr marL="342900" indent="-342900" fontAlgn="t">
              <a:buFont typeface="Arial" panose="020B0604020202020204" pitchFamily="34" charset="0"/>
              <a:buChar char="•"/>
            </a:pPr>
            <a:endParaRPr lang="en-GB" sz="2800" b="1" dirty="0" smtClean="0">
              <a:solidFill>
                <a:schemeClr val="tx1"/>
              </a:solidFill>
            </a:endParaRPr>
          </a:p>
          <a:p>
            <a:pPr marL="342900" indent="-342900" fontAlgn="t">
              <a:buFont typeface="Arial" panose="020B0604020202020204" pitchFamily="34" charset="0"/>
              <a:buChar char="•"/>
            </a:pPr>
            <a:r>
              <a:rPr lang="en-GB" sz="2800" b="1" dirty="0" smtClean="0">
                <a:solidFill>
                  <a:schemeClr val="tx1"/>
                </a:solidFill>
              </a:rPr>
              <a:t>Form A – Initial appraisal submission</a:t>
            </a:r>
          </a:p>
          <a:p>
            <a:pPr marL="342900" indent="-342900" fontAlgn="t">
              <a:buFont typeface="Arial" panose="020B0604020202020204" pitchFamily="34" charset="0"/>
              <a:buChar char="•"/>
            </a:pPr>
            <a:r>
              <a:rPr lang="en-GB" sz="2800" b="1" dirty="0" smtClean="0">
                <a:solidFill>
                  <a:schemeClr val="tx1"/>
                </a:solidFill>
              </a:rPr>
              <a:t>Form B </a:t>
            </a:r>
            <a:r>
              <a:rPr lang="en-GB" sz="2800" b="1" smtClean="0">
                <a:solidFill>
                  <a:schemeClr val="tx1"/>
                </a:solidFill>
              </a:rPr>
              <a:t>– Full </a:t>
            </a:r>
            <a:r>
              <a:rPr lang="en-GB" sz="2800" b="1" dirty="0" smtClean="0">
                <a:solidFill>
                  <a:schemeClr val="tx1"/>
                </a:solidFill>
              </a:rPr>
              <a:t>appraisal submission</a:t>
            </a:r>
          </a:p>
          <a:p>
            <a:pPr marL="342900" indent="-342900" fontAlgn="t">
              <a:buFont typeface="Arial" panose="020B0604020202020204" pitchFamily="34" charset="0"/>
              <a:buChar char="•"/>
            </a:pPr>
            <a:r>
              <a:rPr lang="en-GB" sz="2800" b="1" dirty="0" smtClean="0">
                <a:solidFill>
                  <a:schemeClr val="tx1"/>
                </a:solidFill>
              </a:rPr>
              <a:t>Form C – Limited appraisal submission</a:t>
            </a:r>
          </a:p>
          <a:p>
            <a:pPr marL="342900" indent="-342900" fontAlgn="t">
              <a:buFont typeface="Arial" panose="020B0604020202020204" pitchFamily="34" charset="0"/>
              <a:buChar char="•"/>
            </a:pPr>
            <a:endParaRPr lang="en-GB" sz="2800" b="1" dirty="0" smtClean="0">
              <a:solidFill>
                <a:schemeClr val="tx1"/>
              </a:solidFill>
            </a:endParaRPr>
          </a:p>
          <a:p>
            <a:pPr marL="342900" indent="-342900" fontAlgn="t">
              <a:buFont typeface="Arial" panose="020B0604020202020204" pitchFamily="34" charset="0"/>
              <a:buChar char="•"/>
            </a:pPr>
            <a:r>
              <a:rPr lang="en-GB" sz="2800" b="1" dirty="0" smtClean="0">
                <a:solidFill>
                  <a:schemeClr val="tx1"/>
                </a:solidFill>
              </a:rPr>
              <a:t>CA – Commercial Arrangement</a:t>
            </a:r>
          </a:p>
          <a:p>
            <a:pPr marL="342900" indent="-342900" fontAlgn="t">
              <a:buFont typeface="Arial" panose="020B0604020202020204" pitchFamily="34" charset="0"/>
              <a:buChar char="•"/>
            </a:pPr>
            <a:r>
              <a:rPr lang="en-GB" sz="2800" b="1" dirty="0" smtClean="0">
                <a:solidFill>
                  <a:schemeClr val="tx1"/>
                </a:solidFill>
              </a:rPr>
              <a:t>WPAS – Wales Patient Access Scheme</a:t>
            </a:r>
          </a:p>
          <a:p>
            <a:pPr marL="342900" indent="-342900" fontAlgn="t">
              <a:buFont typeface="Arial" panose="020B0604020202020204" pitchFamily="34" charset="0"/>
              <a:buChar char="•"/>
            </a:pPr>
            <a:endParaRPr lang="en-GB" sz="2800" b="1" dirty="0" smtClean="0">
              <a:solidFill>
                <a:schemeClr val="tx1"/>
              </a:solidFill>
            </a:endParaRPr>
          </a:p>
          <a:p>
            <a:pPr marL="342900" indent="-342900" fontAlgn="t">
              <a:buFont typeface="Arial" panose="020B0604020202020204" pitchFamily="34" charset="0"/>
              <a:buChar char="•"/>
            </a:pPr>
            <a:r>
              <a:rPr lang="en-GB" sz="2800" b="1" dirty="0" smtClean="0">
                <a:solidFill>
                  <a:schemeClr val="tx1"/>
                </a:solidFill>
              </a:rPr>
              <a:t>SOA – Statement of Advice</a:t>
            </a:r>
          </a:p>
          <a:p>
            <a:pPr marL="342900" indent="-342900" fontAlgn="t">
              <a:buFont typeface="Arial" panose="020B0604020202020204" pitchFamily="34" charset="0"/>
              <a:buChar char="•"/>
            </a:pPr>
            <a:endParaRPr lang="en-GB" b="1" dirty="0" smtClean="0">
              <a:solidFill>
                <a:schemeClr val="tx1"/>
              </a:solidFill>
            </a:endParaRPr>
          </a:p>
          <a:p>
            <a:pPr marL="342900" indent="-342900" fontAlgn="t">
              <a:buFont typeface="Arial" panose="020B0604020202020204" pitchFamily="34" charset="0"/>
              <a:buChar char="•"/>
            </a:pPr>
            <a:endParaRPr lang="en-GB" b="1" dirty="0" smtClean="0">
              <a:solidFill>
                <a:schemeClr val="tx1"/>
              </a:solidFill>
            </a:endParaRPr>
          </a:p>
          <a:p>
            <a:endParaRPr lang="en-GB" b="1" dirty="0">
              <a:solidFill>
                <a:schemeClr val="tx1"/>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473156" y="308559"/>
            <a:ext cx="3337845" cy="489042"/>
          </a:xfrm>
          <a:prstGeom prst="rect">
            <a:avLst/>
          </a:prstGeom>
        </p:spPr>
      </p:pic>
      <p:sp>
        <p:nvSpPr>
          <p:cNvPr id="5" name="Rectangle 4"/>
          <p:cNvSpPr/>
          <p:nvPr/>
        </p:nvSpPr>
        <p:spPr>
          <a:xfrm>
            <a:off x="10250301" y="5878352"/>
            <a:ext cx="889987" cy="369332"/>
          </a:xfrm>
          <a:prstGeom prst="rect">
            <a:avLst/>
          </a:prstGeom>
        </p:spPr>
        <p:txBody>
          <a:bodyPr wrap="none">
            <a:spAutoFit/>
          </a:bodyPr>
          <a:lstStyle/>
          <a:p>
            <a:r>
              <a:rPr lang="en-GB" dirty="0"/>
              <a:t>Slide </a:t>
            </a:r>
            <a:r>
              <a:rPr lang="en-GB" dirty="0" smtClean="0"/>
              <a:t>5</a:t>
            </a:r>
            <a:endParaRPr lang="en-GB" dirty="0"/>
          </a:p>
        </p:txBody>
      </p:sp>
    </p:spTree>
    <p:extLst>
      <p:ext uri="{BB962C8B-B14F-4D97-AF65-F5344CB8AC3E}">
        <p14:creationId xmlns:p14="http://schemas.microsoft.com/office/powerpoint/2010/main" val="1065541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6089" y="176581"/>
            <a:ext cx="6548847" cy="757921"/>
          </a:xfrm>
        </p:spPr>
        <p:txBody>
          <a:bodyPr>
            <a:noAutofit/>
          </a:bodyPr>
          <a:lstStyle/>
          <a:p>
            <a:pPr algn="l"/>
            <a:r>
              <a:rPr lang="en-GB" sz="4000" dirty="0"/>
              <a:t>Timelines for Engagement</a:t>
            </a:r>
          </a:p>
        </p:txBody>
      </p:sp>
      <p:sp>
        <p:nvSpPr>
          <p:cNvPr id="4" name="Oval 3"/>
          <p:cNvSpPr/>
          <p:nvPr/>
        </p:nvSpPr>
        <p:spPr>
          <a:xfrm>
            <a:off x="687977" y="2586446"/>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a:off x="3278777" y="2586446"/>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6035040" y="2586445"/>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p:nvPr/>
        </p:nvSpPr>
        <p:spPr>
          <a:xfrm>
            <a:off x="9418320" y="2542901"/>
            <a:ext cx="1767840" cy="120178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862145" y="3002670"/>
            <a:ext cx="1628503" cy="369332"/>
          </a:xfrm>
          <a:prstGeom prst="rect">
            <a:avLst/>
          </a:prstGeom>
          <a:noFill/>
        </p:spPr>
        <p:txBody>
          <a:bodyPr wrap="square" rtlCol="0">
            <a:spAutoFit/>
          </a:bodyPr>
          <a:lstStyle/>
          <a:p>
            <a:r>
              <a:rPr lang="en-GB" b="1" dirty="0"/>
              <a:t>PII/PIII trials</a:t>
            </a:r>
          </a:p>
        </p:txBody>
      </p:sp>
      <p:sp>
        <p:nvSpPr>
          <p:cNvPr id="9" name="TextBox 8"/>
          <p:cNvSpPr txBox="1"/>
          <p:nvPr/>
        </p:nvSpPr>
        <p:spPr>
          <a:xfrm>
            <a:off x="3322315" y="3002670"/>
            <a:ext cx="1798320" cy="369332"/>
          </a:xfrm>
          <a:prstGeom prst="rect">
            <a:avLst/>
          </a:prstGeom>
          <a:noFill/>
        </p:spPr>
        <p:txBody>
          <a:bodyPr wrap="square" rtlCol="0">
            <a:spAutoFit/>
          </a:bodyPr>
          <a:lstStyle/>
          <a:p>
            <a:r>
              <a:rPr lang="en-GB" b="1" dirty="0"/>
              <a:t>CHMP opinion</a:t>
            </a:r>
          </a:p>
        </p:txBody>
      </p:sp>
      <p:sp>
        <p:nvSpPr>
          <p:cNvPr id="10" name="TextBox 9"/>
          <p:cNvSpPr txBox="1"/>
          <p:nvPr/>
        </p:nvSpPr>
        <p:spPr>
          <a:xfrm>
            <a:off x="6043744" y="2839766"/>
            <a:ext cx="1798320" cy="646331"/>
          </a:xfrm>
          <a:prstGeom prst="rect">
            <a:avLst/>
          </a:prstGeom>
          <a:noFill/>
        </p:spPr>
        <p:txBody>
          <a:bodyPr wrap="square" rtlCol="0">
            <a:spAutoFit/>
          </a:bodyPr>
          <a:lstStyle/>
          <a:p>
            <a:pPr algn="ctr"/>
            <a:r>
              <a:rPr lang="en-GB" b="1" dirty="0"/>
              <a:t>Marketing Authorisation</a:t>
            </a:r>
          </a:p>
        </p:txBody>
      </p:sp>
      <p:sp>
        <p:nvSpPr>
          <p:cNvPr id="11" name="TextBox 10"/>
          <p:cNvSpPr txBox="1"/>
          <p:nvPr/>
        </p:nvSpPr>
        <p:spPr>
          <a:xfrm>
            <a:off x="9435738" y="2916425"/>
            <a:ext cx="1798320" cy="646331"/>
          </a:xfrm>
          <a:prstGeom prst="rect">
            <a:avLst/>
          </a:prstGeom>
          <a:noFill/>
        </p:spPr>
        <p:txBody>
          <a:bodyPr wrap="square" rtlCol="0">
            <a:spAutoFit/>
          </a:bodyPr>
          <a:lstStyle/>
          <a:p>
            <a:pPr algn="ctr"/>
            <a:r>
              <a:rPr lang="en-GB" b="1" dirty="0"/>
              <a:t>AWMSG/</a:t>
            </a:r>
            <a:r>
              <a:rPr lang="en-GB" b="1" dirty="0" err="1"/>
              <a:t>NICEApproval</a:t>
            </a:r>
            <a:endParaRPr lang="en-GB" b="1" dirty="0"/>
          </a:p>
        </p:txBody>
      </p:sp>
      <p:sp>
        <p:nvSpPr>
          <p:cNvPr id="14" name="Right Arrow 13"/>
          <p:cNvSpPr/>
          <p:nvPr/>
        </p:nvSpPr>
        <p:spPr>
          <a:xfrm>
            <a:off x="2542902" y="3013167"/>
            <a:ext cx="679272"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Arrow 14"/>
          <p:cNvSpPr/>
          <p:nvPr/>
        </p:nvSpPr>
        <p:spPr>
          <a:xfrm>
            <a:off x="5133692" y="3016186"/>
            <a:ext cx="827330"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ight Arrow 15"/>
          <p:cNvSpPr/>
          <p:nvPr/>
        </p:nvSpPr>
        <p:spPr>
          <a:xfrm>
            <a:off x="7963972" y="3037955"/>
            <a:ext cx="1406449"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5-Point Star 16"/>
          <p:cNvSpPr/>
          <p:nvPr/>
        </p:nvSpPr>
        <p:spPr>
          <a:xfrm rot="19342852" flipH="1" flipV="1">
            <a:off x="1297539" y="4129073"/>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5-Point Star 18"/>
          <p:cNvSpPr/>
          <p:nvPr/>
        </p:nvSpPr>
        <p:spPr>
          <a:xfrm flipH="1" flipV="1">
            <a:off x="4619894" y="4605774"/>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3600995" y="4281767"/>
            <a:ext cx="1123403" cy="1162738"/>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a:off x="6381202" y="4320750"/>
            <a:ext cx="1123403" cy="1162738"/>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1408025" y="4605774"/>
            <a:ext cx="1563490" cy="276999"/>
          </a:xfrm>
          <a:prstGeom prst="rect">
            <a:avLst/>
          </a:prstGeom>
          <a:noFill/>
        </p:spPr>
        <p:txBody>
          <a:bodyPr wrap="square" rtlCol="0">
            <a:spAutoFit/>
          </a:bodyPr>
          <a:lstStyle/>
          <a:p>
            <a:r>
              <a:rPr lang="en-GB" sz="1200" b="1" dirty="0">
                <a:latin typeface="+mj-lt"/>
              </a:rPr>
              <a:t>Horizon Scanning</a:t>
            </a:r>
          </a:p>
        </p:txBody>
      </p:sp>
      <p:sp>
        <p:nvSpPr>
          <p:cNvPr id="24" name="TextBox 23"/>
          <p:cNvSpPr txBox="1"/>
          <p:nvPr/>
        </p:nvSpPr>
        <p:spPr>
          <a:xfrm>
            <a:off x="5006883" y="5276085"/>
            <a:ext cx="1249668" cy="461665"/>
          </a:xfrm>
          <a:prstGeom prst="rect">
            <a:avLst/>
          </a:prstGeom>
          <a:noFill/>
        </p:spPr>
        <p:txBody>
          <a:bodyPr wrap="square" rtlCol="0">
            <a:spAutoFit/>
          </a:bodyPr>
          <a:lstStyle/>
          <a:p>
            <a:r>
              <a:rPr lang="en-GB" sz="1200" b="1" dirty="0">
                <a:latin typeface="+mj-lt"/>
              </a:rPr>
              <a:t>Commercial </a:t>
            </a:r>
          </a:p>
          <a:p>
            <a:r>
              <a:rPr lang="en-GB" sz="1200" b="1" dirty="0">
                <a:latin typeface="+mj-lt"/>
              </a:rPr>
              <a:t>arrangements</a:t>
            </a:r>
          </a:p>
        </p:txBody>
      </p:sp>
      <p:sp>
        <p:nvSpPr>
          <p:cNvPr id="25" name="5-Point Star 24"/>
          <p:cNvSpPr/>
          <p:nvPr/>
        </p:nvSpPr>
        <p:spPr>
          <a:xfrm flipH="1" flipV="1">
            <a:off x="7580813" y="836973"/>
            <a:ext cx="1854925" cy="1748246"/>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8096807" y="1495168"/>
            <a:ext cx="971003" cy="461665"/>
          </a:xfrm>
          <a:prstGeom prst="rect">
            <a:avLst/>
          </a:prstGeom>
          <a:noFill/>
        </p:spPr>
        <p:txBody>
          <a:bodyPr wrap="square" rtlCol="0">
            <a:spAutoFit/>
          </a:bodyPr>
          <a:lstStyle/>
          <a:p>
            <a:r>
              <a:rPr lang="en-GB" sz="1200" b="1" dirty="0">
                <a:latin typeface="+mj-lt"/>
              </a:rPr>
              <a:t>Statement of advice</a:t>
            </a:r>
          </a:p>
        </p:txBody>
      </p:sp>
      <p:sp>
        <p:nvSpPr>
          <p:cNvPr id="28" name="TextBox 27"/>
          <p:cNvSpPr txBox="1"/>
          <p:nvPr/>
        </p:nvSpPr>
        <p:spPr>
          <a:xfrm>
            <a:off x="3609704" y="4654959"/>
            <a:ext cx="1123403" cy="369332"/>
          </a:xfrm>
          <a:prstGeom prst="rect">
            <a:avLst/>
          </a:prstGeom>
          <a:noFill/>
        </p:spPr>
        <p:txBody>
          <a:bodyPr wrap="square" rtlCol="0">
            <a:spAutoFit/>
          </a:bodyPr>
          <a:lstStyle/>
          <a:p>
            <a:pPr algn="ctr"/>
            <a:r>
              <a:rPr lang="en-GB" b="1" dirty="0">
                <a:latin typeface="+mj-lt"/>
              </a:rPr>
              <a:t>Form A</a:t>
            </a:r>
          </a:p>
        </p:txBody>
      </p:sp>
      <p:sp>
        <p:nvSpPr>
          <p:cNvPr id="29" name="TextBox 28"/>
          <p:cNvSpPr txBox="1"/>
          <p:nvPr/>
        </p:nvSpPr>
        <p:spPr>
          <a:xfrm>
            <a:off x="6350712" y="4652343"/>
            <a:ext cx="1238810" cy="369332"/>
          </a:xfrm>
          <a:prstGeom prst="rect">
            <a:avLst/>
          </a:prstGeom>
          <a:noFill/>
        </p:spPr>
        <p:txBody>
          <a:bodyPr wrap="square" rtlCol="0">
            <a:spAutoFit/>
          </a:bodyPr>
          <a:lstStyle/>
          <a:p>
            <a:pPr algn="ctr"/>
            <a:r>
              <a:rPr lang="en-GB" b="1" dirty="0">
                <a:latin typeface="+mj-lt"/>
              </a:rPr>
              <a:t>Form B/C</a:t>
            </a:r>
          </a:p>
        </p:txBody>
      </p:sp>
      <p:sp>
        <p:nvSpPr>
          <p:cNvPr id="30" name="Right Arrow 29"/>
          <p:cNvSpPr/>
          <p:nvPr/>
        </p:nvSpPr>
        <p:spPr>
          <a:xfrm rot="16200000">
            <a:off x="3963417" y="3871214"/>
            <a:ext cx="398557"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ight Arrow 30"/>
          <p:cNvSpPr/>
          <p:nvPr/>
        </p:nvSpPr>
        <p:spPr>
          <a:xfrm rot="16200000">
            <a:off x="6719681" y="3892168"/>
            <a:ext cx="398557" cy="2987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ounded Rectangle 31"/>
          <p:cNvSpPr/>
          <p:nvPr/>
        </p:nvSpPr>
        <p:spPr>
          <a:xfrm>
            <a:off x="10123726" y="590376"/>
            <a:ext cx="1876696" cy="1673853"/>
          </a:xfrm>
          <a:prstGeom prst="roundRect">
            <a:avLst/>
          </a:prstGeom>
          <a:solidFill>
            <a:srgbClr val="CA00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Bent-Up Arrow 35"/>
          <p:cNvSpPr/>
          <p:nvPr/>
        </p:nvSpPr>
        <p:spPr>
          <a:xfrm>
            <a:off x="11303722" y="2447109"/>
            <a:ext cx="522515" cy="71543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3751" y="43305"/>
            <a:ext cx="1243148" cy="951408"/>
          </a:xfrm>
          <a:prstGeom prst="rect">
            <a:avLst/>
          </a:prstGeom>
        </p:spPr>
      </p:pic>
      <p:sp>
        <p:nvSpPr>
          <p:cNvPr id="34" name="TextBox 33"/>
          <p:cNvSpPr txBox="1"/>
          <p:nvPr/>
        </p:nvSpPr>
        <p:spPr>
          <a:xfrm>
            <a:off x="10180327" y="961469"/>
            <a:ext cx="1798320" cy="1200329"/>
          </a:xfrm>
          <a:prstGeom prst="rect">
            <a:avLst/>
          </a:prstGeom>
          <a:noFill/>
        </p:spPr>
        <p:txBody>
          <a:bodyPr wrap="square" rtlCol="0">
            <a:spAutoFit/>
          </a:bodyPr>
          <a:lstStyle/>
          <a:p>
            <a:pPr algn="ctr"/>
            <a:r>
              <a:rPr lang="en-GB" b="1" dirty="0"/>
              <a:t>Medicine Available for use in NHS Wales</a:t>
            </a:r>
          </a:p>
        </p:txBody>
      </p:sp>
      <p:sp>
        <p:nvSpPr>
          <p:cNvPr id="3" name="Rectangle 2">
            <a:extLst>
              <a:ext uri="{FF2B5EF4-FFF2-40B4-BE49-F238E27FC236}">
                <a16:creationId xmlns:a16="http://schemas.microsoft.com/office/drawing/2014/main" xmlns="" id="{5648F828-E9E4-46F4-BA04-4C677B17DAC8}"/>
              </a:ext>
            </a:extLst>
          </p:cNvPr>
          <p:cNvSpPr/>
          <p:nvPr/>
        </p:nvSpPr>
        <p:spPr>
          <a:xfrm>
            <a:off x="378819" y="1044091"/>
            <a:ext cx="6096000" cy="369332"/>
          </a:xfrm>
          <a:prstGeom prst="rect">
            <a:avLst/>
          </a:prstGeom>
        </p:spPr>
        <p:txBody>
          <a:bodyPr>
            <a:spAutoFit/>
          </a:bodyPr>
          <a:lstStyle/>
          <a:p>
            <a:r>
              <a:rPr lang="en-GB" dirty="0">
                <a:hlinkClick r:id="rId3"/>
              </a:rPr>
              <a:t>AWMSG Process for Industry engagement</a:t>
            </a:r>
            <a:endParaRPr lang="en-GB" dirty="0"/>
          </a:p>
        </p:txBody>
      </p:sp>
      <p:sp>
        <p:nvSpPr>
          <p:cNvPr id="33" name="Rectangle 32"/>
          <p:cNvSpPr/>
          <p:nvPr/>
        </p:nvSpPr>
        <p:spPr>
          <a:xfrm>
            <a:off x="10250301" y="5878352"/>
            <a:ext cx="889987" cy="369332"/>
          </a:xfrm>
          <a:prstGeom prst="rect">
            <a:avLst/>
          </a:prstGeom>
        </p:spPr>
        <p:txBody>
          <a:bodyPr wrap="none">
            <a:spAutoFit/>
          </a:bodyPr>
          <a:lstStyle/>
          <a:p>
            <a:r>
              <a:rPr lang="en-GB" dirty="0"/>
              <a:t>Slide </a:t>
            </a:r>
            <a:r>
              <a:rPr lang="en-GB" dirty="0" smtClean="0"/>
              <a:t>6</a:t>
            </a:r>
            <a:endParaRPr lang="en-GB" dirty="0"/>
          </a:p>
        </p:txBody>
      </p:sp>
    </p:spTree>
    <p:extLst>
      <p:ext uri="{BB962C8B-B14F-4D97-AF65-F5344CB8AC3E}">
        <p14:creationId xmlns:p14="http://schemas.microsoft.com/office/powerpoint/2010/main" val="2787826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96091" y="248280"/>
            <a:ext cx="4868092" cy="757921"/>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4000" dirty="0"/>
              <a:t>Early Engagement</a:t>
            </a:r>
          </a:p>
        </p:txBody>
      </p:sp>
      <p:sp>
        <p:nvSpPr>
          <p:cNvPr id="5" name="Subtitle 4"/>
          <p:cNvSpPr txBox="1">
            <a:spLocks noGrp="1"/>
          </p:cNvSpPr>
          <p:nvPr>
            <p:ph type="subTitle" idx="1"/>
          </p:nvPr>
        </p:nvSpPr>
        <p:spPr>
          <a:xfrm>
            <a:off x="513806" y="1261577"/>
            <a:ext cx="10668000" cy="523220"/>
          </a:xfrm>
          <a:prstGeom prst="rect">
            <a:avLst/>
          </a:prstGeom>
          <a:noFill/>
        </p:spPr>
        <p:txBody>
          <a:bodyPr wrap="square" rtlCol="0">
            <a:spAutoFit/>
          </a:bodyPr>
          <a:lstStyle/>
          <a:p>
            <a:r>
              <a:rPr lang="en-GB" sz="2800" b="1" dirty="0">
                <a:solidFill>
                  <a:schemeClr val="tx1"/>
                </a:solidFill>
              </a:rPr>
              <a:t>Initial appraisal submission (Form A)</a:t>
            </a:r>
          </a:p>
        </p:txBody>
      </p:sp>
      <p:sp>
        <p:nvSpPr>
          <p:cNvPr id="6" name="TextBox 5"/>
          <p:cNvSpPr txBox="1"/>
          <p:nvPr/>
        </p:nvSpPr>
        <p:spPr>
          <a:xfrm>
            <a:off x="822458" y="2072699"/>
            <a:ext cx="9431383" cy="2862322"/>
          </a:xfrm>
          <a:prstGeom prst="rect">
            <a:avLst/>
          </a:prstGeom>
          <a:noFill/>
        </p:spPr>
        <p:txBody>
          <a:bodyPr wrap="square" rtlCol="0">
            <a:spAutoFit/>
          </a:bodyPr>
          <a:lstStyle/>
          <a:p>
            <a:pPr marL="457200" indent="-457200">
              <a:buFont typeface="Arial" panose="020B0604020202020204" pitchFamily="34" charset="0"/>
              <a:buChar char="•"/>
            </a:pPr>
            <a:r>
              <a:rPr lang="en-GB" sz="2000" b="1" dirty="0"/>
              <a:t>Should be submitted on receipt of positive CHMP opinion</a:t>
            </a:r>
          </a:p>
          <a:p>
            <a:pPr marL="457200" indent="-457200">
              <a:buFont typeface="Arial" panose="020B0604020202020204" pitchFamily="34" charset="0"/>
              <a:buChar char="•"/>
            </a:pPr>
            <a:r>
              <a:rPr lang="en-GB" sz="2000" b="1" dirty="0"/>
              <a:t>Assists AWTTC in determining whether a medicine meets the criteria for appraisal</a:t>
            </a:r>
          </a:p>
          <a:p>
            <a:pPr marL="457200" indent="-457200">
              <a:buFont typeface="Arial" panose="020B0604020202020204" pitchFamily="34" charset="0"/>
              <a:buChar char="•"/>
            </a:pPr>
            <a:r>
              <a:rPr lang="en-GB" sz="2000" b="1" dirty="0"/>
              <a:t>Enables AWTTC to gather useful information to assist in horizon scanning</a:t>
            </a:r>
          </a:p>
          <a:p>
            <a:pPr marL="457200" indent="-457200">
              <a:buFont typeface="Arial" panose="020B0604020202020204" pitchFamily="34" charset="0"/>
              <a:buChar char="•"/>
            </a:pPr>
            <a:r>
              <a:rPr lang="en-GB" sz="2000" b="1" dirty="0"/>
              <a:t>Ensures AWTTC identify which medicines are likely to have a WPAS/PAS</a:t>
            </a:r>
          </a:p>
          <a:p>
            <a:pPr marL="457200" indent="-457200">
              <a:buFont typeface="Arial" panose="020B0604020202020204" pitchFamily="34" charset="0"/>
              <a:buChar char="•"/>
            </a:pPr>
            <a:r>
              <a:rPr lang="en-GB" sz="2000" b="1" dirty="0"/>
              <a:t>Provides AWTTC with information regarding NICE timelines.</a:t>
            </a:r>
          </a:p>
          <a:p>
            <a:pPr marL="457200" indent="-457200">
              <a:buFont typeface="Arial" panose="020B0604020202020204" pitchFamily="34" charset="0"/>
              <a:buChar char="•"/>
            </a:pPr>
            <a:endParaRPr lang="en-GB" sz="2000" b="1" dirty="0"/>
          </a:p>
          <a:p>
            <a:pPr marL="457200" indent="-457200">
              <a:buFont typeface="Arial" panose="020B0604020202020204" pitchFamily="34" charset="0"/>
              <a:buChar char="•"/>
            </a:pPr>
            <a:endParaRPr lang="en-GB" sz="2000" b="1"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4560" y="248280"/>
            <a:ext cx="1704702" cy="170470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96" y="4563291"/>
            <a:ext cx="1704703" cy="1704703"/>
          </a:xfrm>
          <a:prstGeom prst="rect">
            <a:avLst/>
          </a:prstGeom>
        </p:spPr>
      </p:pic>
      <p:sp>
        <p:nvSpPr>
          <p:cNvPr id="8" name="Rectangle 7"/>
          <p:cNvSpPr/>
          <p:nvPr/>
        </p:nvSpPr>
        <p:spPr>
          <a:xfrm>
            <a:off x="10250301" y="5878352"/>
            <a:ext cx="889987" cy="369332"/>
          </a:xfrm>
          <a:prstGeom prst="rect">
            <a:avLst/>
          </a:prstGeom>
        </p:spPr>
        <p:txBody>
          <a:bodyPr wrap="none">
            <a:spAutoFit/>
          </a:bodyPr>
          <a:lstStyle/>
          <a:p>
            <a:r>
              <a:rPr lang="en-GB" dirty="0"/>
              <a:t>Slide </a:t>
            </a:r>
            <a:r>
              <a:rPr lang="en-GB" dirty="0" smtClean="0"/>
              <a:t>7</a:t>
            </a:r>
            <a:endParaRPr lang="en-GB" dirty="0"/>
          </a:p>
        </p:txBody>
      </p:sp>
    </p:spTree>
    <p:extLst>
      <p:ext uri="{BB962C8B-B14F-4D97-AF65-F5344CB8AC3E}">
        <p14:creationId xmlns:p14="http://schemas.microsoft.com/office/powerpoint/2010/main" val="3747355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5691" y="553080"/>
            <a:ext cx="10668000" cy="5569046"/>
          </a:xfrm>
        </p:spPr>
        <p:txBody>
          <a:bodyPr>
            <a:normAutofit/>
          </a:bodyPr>
          <a:lstStyle/>
          <a:p>
            <a:r>
              <a:rPr lang="en-GB" sz="4800" dirty="0">
                <a:latin typeface="Arial Rounded MT Bold" panose="020F0704030504030204" pitchFamily="34" charset="0"/>
              </a:rPr>
              <a:t>Full Submission (Form B) ?</a:t>
            </a:r>
            <a:br>
              <a:rPr lang="en-GB" sz="4800" dirty="0">
                <a:latin typeface="Arial Rounded MT Bold" panose="020F0704030504030204" pitchFamily="34" charset="0"/>
              </a:rPr>
            </a:br>
            <a:r>
              <a:rPr lang="en-GB" sz="4800" dirty="0">
                <a:latin typeface="Arial Rounded MT Bold" panose="020F0704030504030204" pitchFamily="34" charset="0"/>
              </a:rPr>
              <a:t/>
            </a:r>
            <a:br>
              <a:rPr lang="en-GB" sz="4800" dirty="0">
                <a:latin typeface="Arial Rounded MT Bold" panose="020F0704030504030204" pitchFamily="34" charset="0"/>
              </a:rPr>
            </a:br>
            <a:r>
              <a:rPr lang="en-GB" sz="4800" dirty="0">
                <a:latin typeface="Arial Rounded MT Bold" panose="020F0704030504030204" pitchFamily="34" charset="0"/>
              </a:rPr>
              <a:t>Limited Submission (Form C)?</a:t>
            </a:r>
            <a:br>
              <a:rPr lang="en-GB" sz="4800" dirty="0">
                <a:latin typeface="Arial Rounded MT Bold" panose="020F0704030504030204" pitchFamily="34" charset="0"/>
              </a:rPr>
            </a:br>
            <a:r>
              <a:rPr lang="en-GB" sz="4800" dirty="0">
                <a:latin typeface="Arial Rounded MT Bold" panose="020F0704030504030204" pitchFamily="34" charset="0"/>
              </a:rPr>
              <a:t/>
            </a:r>
            <a:br>
              <a:rPr lang="en-GB" sz="4800" dirty="0">
                <a:latin typeface="Arial Rounded MT Bold" panose="020F0704030504030204" pitchFamily="34" charset="0"/>
              </a:rPr>
            </a:br>
            <a:r>
              <a:rPr lang="en-GB" sz="4800" dirty="0">
                <a:latin typeface="Arial Rounded MT Bold" panose="020F0704030504030204" pitchFamily="34" charset="0"/>
              </a:rPr>
              <a:t>Paediatric Licence extension?</a:t>
            </a:r>
            <a:br>
              <a:rPr lang="en-GB" sz="4800" dirty="0">
                <a:latin typeface="Arial Rounded MT Bold" panose="020F0704030504030204" pitchFamily="34" charset="0"/>
              </a:rPr>
            </a:br>
            <a:r>
              <a:rPr lang="en-GB" sz="4800" dirty="0">
                <a:latin typeface="Arial Rounded MT Bold" panose="020F0704030504030204" pitchFamily="34" charset="0"/>
              </a:rPr>
              <a:t/>
            </a:r>
            <a:br>
              <a:rPr lang="en-GB" sz="4800" dirty="0">
                <a:latin typeface="Arial Rounded MT Bold" panose="020F0704030504030204" pitchFamily="34" charset="0"/>
              </a:rPr>
            </a:br>
            <a:r>
              <a:rPr lang="en-GB" sz="4800" dirty="0">
                <a:latin typeface="Arial Rounded MT Bold" panose="020F0704030504030204" pitchFamily="34" charset="0"/>
              </a:rPr>
              <a:t>Exclude?</a:t>
            </a:r>
          </a:p>
        </p:txBody>
      </p:sp>
      <p:sp>
        <p:nvSpPr>
          <p:cNvPr id="3" name="Rectangle 2"/>
          <p:cNvSpPr/>
          <p:nvPr/>
        </p:nvSpPr>
        <p:spPr>
          <a:xfrm>
            <a:off x="10250301" y="5878352"/>
            <a:ext cx="889987" cy="369332"/>
          </a:xfrm>
          <a:prstGeom prst="rect">
            <a:avLst/>
          </a:prstGeom>
        </p:spPr>
        <p:txBody>
          <a:bodyPr wrap="none">
            <a:spAutoFit/>
          </a:bodyPr>
          <a:lstStyle/>
          <a:p>
            <a:r>
              <a:rPr lang="en-GB" dirty="0"/>
              <a:t>Slide </a:t>
            </a:r>
            <a:r>
              <a:rPr lang="en-GB" dirty="0" smtClean="0"/>
              <a:t>8</a:t>
            </a:r>
            <a:endParaRPr lang="en-GB" dirty="0"/>
          </a:p>
        </p:txBody>
      </p:sp>
    </p:spTree>
    <p:extLst>
      <p:ext uri="{BB962C8B-B14F-4D97-AF65-F5344CB8AC3E}">
        <p14:creationId xmlns:p14="http://schemas.microsoft.com/office/powerpoint/2010/main" val="2860150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0B5914F-ACF6-4B03-ADCD-1054F07D6B64}"/>
              </a:ext>
            </a:extLst>
          </p:cNvPr>
          <p:cNvPicPr>
            <a:picLocks noChangeAspect="1"/>
          </p:cNvPicPr>
          <p:nvPr/>
        </p:nvPicPr>
        <p:blipFill>
          <a:blip r:embed="rId2"/>
          <a:stretch>
            <a:fillRect/>
          </a:stretch>
        </p:blipFill>
        <p:spPr>
          <a:xfrm>
            <a:off x="682788" y="513184"/>
            <a:ext cx="11089333" cy="4983563"/>
          </a:xfrm>
          <a:prstGeom prst="rect">
            <a:avLst/>
          </a:prstGeom>
        </p:spPr>
      </p:pic>
      <p:sp>
        <p:nvSpPr>
          <p:cNvPr id="6" name="TextBox 5">
            <a:extLst>
              <a:ext uri="{FF2B5EF4-FFF2-40B4-BE49-F238E27FC236}">
                <a16:creationId xmlns:a16="http://schemas.microsoft.com/office/drawing/2014/main" xmlns="" id="{BD8E068E-3436-4191-B3B8-F755E87253D4}"/>
              </a:ext>
            </a:extLst>
          </p:cNvPr>
          <p:cNvSpPr txBox="1"/>
          <p:nvPr/>
        </p:nvSpPr>
        <p:spPr>
          <a:xfrm>
            <a:off x="821094" y="5868955"/>
            <a:ext cx="9554547" cy="369332"/>
          </a:xfrm>
          <a:prstGeom prst="rect">
            <a:avLst/>
          </a:prstGeom>
          <a:noFill/>
        </p:spPr>
        <p:txBody>
          <a:bodyPr wrap="square" rtlCol="0">
            <a:spAutoFit/>
          </a:bodyPr>
          <a:lstStyle/>
          <a:p>
            <a:r>
              <a:rPr lang="en-GB" dirty="0">
                <a:hlinkClick r:id="rId3"/>
              </a:rPr>
              <a:t>AWMSG exclusion criteria to identify medicines outside the remit of AWMSG appraisal</a:t>
            </a:r>
            <a:endParaRPr lang="en-GB" dirty="0"/>
          </a:p>
        </p:txBody>
      </p:sp>
      <p:sp>
        <p:nvSpPr>
          <p:cNvPr id="4" name="Rectangle 3"/>
          <p:cNvSpPr/>
          <p:nvPr/>
        </p:nvSpPr>
        <p:spPr>
          <a:xfrm>
            <a:off x="10250301" y="5878352"/>
            <a:ext cx="889987" cy="369332"/>
          </a:xfrm>
          <a:prstGeom prst="rect">
            <a:avLst/>
          </a:prstGeom>
        </p:spPr>
        <p:txBody>
          <a:bodyPr wrap="none">
            <a:spAutoFit/>
          </a:bodyPr>
          <a:lstStyle/>
          <a:p>
            <a:r>
              <a:rPr lang="en-GB" dirty="0"/>
              <a:t>Slide </a:t>
            </a:r>
            <a:r>
              <a:rPr lang="en-GB" dirty="0" smtClean="0"/>
              <a:t>9</a:t>
            </a:r>
            <a:endParaRPr lang="en-GB" dirty="0"/>
          </a:p>
        </p:txBody>
      </p:sp>
    </p:spTree>
    <p:extLst>
      <p:ext uri="{BB962C8B-B14F-4D97-AF65-F5344CB8AC3E}">
        <p14:creationId xmlns:p14="http://schemas.microsoft.com/office/powerpoint/2010/main" val="1324981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5592</TotalTime>
  <Words>2321</Words>
  <Application>Microsoft Office PowerPoint</Application>
  <PresentationFormat>Widescreen</PresentationFormat>
  <Paragraphs>426</Paragraphs>
  <Slides>42</Slides>
  <Notes>13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9" baseType="lpstr">
      <vt:lpstr>Arial</vt:lpstr>
      <vt:lpstr>Arial Black</vt:lpstr>
      <vt:lpstr>Arial Rounded MT Bold</vt:lpstr>
      <vt:lpstr>Berlin Sans FB</vt:lpstr>
      <vt:lpstr>Calibri</vt:lpstr>
      <vt:lpstr>Office Theme</vt:lpstr>
      <vt:lpstr>Acrobat Document</vt:lpstr>
      <vt:lpstr>Today’s webinar</vt:lpstr>
      <vt:lpstr>Appraisal Process I  ‘How can you make a good appraisal submission?’ </vt:lpstr>
      <vt:lpstr>PowerPoint Presentation</vt:lpstr>
      <vt:lpstr>Appraisal process timelines  Steph Francis </vt:lpstr>
      <vt:lpstr>Terminology</vt:lpstr>
      <vt:lpstr>Timelines for Engagement</vt:lpstr>
      <vt:lpstr>PowerPoint Presentation</vt:lpstr>
      <vt:lpstr>Full Submission (Form B) ?  Limited Submission (Form C)?  Paediatric Licence extension?  Exclude?</vt:lpstr>
      <vt:lpstr>PowerPoint Presentation</vt:lpstr>
      <vt:lpstr>PowerPoint Presentation</vt:lpstr>
      <vt:lpstr>PowerPoint Presentation</vt:lpstr>
      <vt:lpstr>Timelines for Engagement</vt:lpstr>
      <vt:lpstr>PowerPoint Presentation</vt:lpstr>
      <vt:lpstr>PowerPoint Presentation</vt:lpstr>
      <vt:lpstr>PowerPoint Presentation</vt:lpstr>
      <vt:lpstr>Terminology</vt:lpstr>
      <vt:lpstr>Timelines for Appraisal</vt:lpstr>
      <vt:lpstr>Timelines for Appraisal</vt:lpstr>
      <vt:lpstr>Hints and tips on building a good submission  Stuart Keeping   </vt:lpstr>
      <vt:lpstr>PowerPoint Presentation</vt:lpstr>
      <vt:lpstr>Documentation tips </vt:lpstr>
      <vt:lpstr>Which comparators?</vt:lpstr>
      <vt:lpstr>PowerPoint Presentation</vt:lpstr>
      <vt:lpstr>Make it relevant to NHS Wales &amp; Welsh population</vt:lpstr>
      <vt:lpstr>PowerPoint Presentation</vt:lpstr>
      <vt:lpstr>PowerPoint Presentation</vt:lpstr>
      <vt:lpstr>CE Model  –a transparent case?</vt:lpstr>
      <vt:lpstr>PowerPoint Presentation</vt:lpstr>
      <vt:lpstr>PowerPoint Presentation</vt:lpstr>
      <vt:lpstr>PowerPoint Presentation</vt:lpstr>
      <vt:lpstr>PowerPoint Presentation</vt:lpstr>
      <vt:lpstr>PowerPoint Presentation</vt:lpstr>
      <vt:lpstr>Budget impact :Resource costs</vt:lpstr>
      <vt:lpstr>Patient organisations</vt:lpstr>
      <vt:lpstr>Final tips..</vt:lpstr>
      <vt:lpstr>PowerPoint Presentation</vt:lpstr>
      <vt:lpstr>PowerPoint Presentation</vt:lpstr>
      <vt:lpstr>Appraisal Updates  Helen Adams </vt:lpstr>
      <vt:lpstr>PowerPoint Presentation</vt:lpstr>
      <vt:lpstr>Diolch yn fawr Thank you</vt:lpstr>
      <vt:lpstr>PowerPoint Presentation</vt:lpstr>
      <vt:lpstr>PowerPoint Presentation</vt:lpstr>
    </vt:vector>
  </TitlesOfParts>
  <Company>Creation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Clare Elliott (Cardiff and Vale UHB - Awttc)</cp:lastModifiedBy>
  <cp:revision>134</cp:revision>
  <dcterms:created xsi:type="dcterms:W3CDTF">2016-04-20T11:04:52Z</dcterms:created>
  <dcterms:modified xsi:type="dcterms:W3CDTF">2021-06-25T13:01:56Z</dcterms:modified>
</cp:coreProperties>
</file>