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767BE710" ContentType="image/png"/>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336" r:id="rId2"/>
    <p:sldId id="337" r:id="rId3"/>
    <p:sldId id="301" r:id="rId4"/>
    <p:sldId id="300" r:id="rId5"/>
    <p:sldId id="302" r:id="rId6"/>
    <p:sldId id="304" r:id="rId7"/>
    <p:sldId id="328" r:id="rId8"/>
    <p:sldId id="345" r:id="rId9"/>
    <p:sldId id="303" r:id="rId10"/>
    <p:sldId id="344" r:id="rId11"/>
    <p:sldId id="358" r:id="rId12"/>
    <p:sldId id="359" r:id="rId13"/>
    <p:sldId id="339" r:id="rId14"/>
    <p:sldId id="340" r:id="rId15"/>
    <p:sldId id="341" r:id="rId16"/>
    <p:sldId id="342" r:id="rId17"/>
    <p:sldId id="343" r:id="rId18"/>
    <p:sldId id="351" r:id="rId19"/>
    <p:sldId id="352" r:id="rId20"/>
    <p:sldId id="353" r:id="rId21"/>
    <p:sldId id="330" r:id="rId22"/>
    <p:sldId id="332" r:id="rId23"/>
    <p:sldId id="331" r:id="rId24"/>
    <p:sldId id="324" r:id="rId25"/>
    <p:sldId id="325" r:id="rId26"/>
    <p:sldId id="326" r:id="rId27"/>
    <p:sldId id="350" r:id="rId28"/>
    <p:sldId id="356" r:id="rId29"/>
    <p:sldId id="357" r:id="rId30"/>
    <p:sldId id="354" r:id="rId31"/>
    <p:sldId id="355" r:id="rId32"/>
    <p:sldId id="333" r:id="rId33"/>
    <p:sldId id="314" r:id="rId34"/>
    <p:sldId id="335"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013"/>
    <a:srgbClr val="F42032"/>
    <a:srgbClr val="CC0011"/>
    <a:srgbClr val="CB040D"/>
    <a:srgbClr val="FF3F3F"/>
    <a:srgbClr val="FF616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61" autoAdjust="0"/>
    <p:restoredTop sz="94610"/>
  </p:normalViewPr>
  <p:slideViewPr>
    <p:cSldViewPr snapToGrid="0" snapToObjects="1">
      <p:cViewPr varScale="1">
        <p:scale>
          <a:sx n="68" d="100"/>
          <a:sy n="68" d="100"/>
        </p:scale>
        <p:origin x="708" y="72"/>
      </p:cViewPr>
      <p:guideLst>
        <p:guide orient="horz" pos="2160"/>
        <p:guide pos="3840"/>
      </p:guideLst>
    </p:cSldViewPr>
  </p:slideViewPr>
  <p:notesTextViewPr>
    <p:cViewPr>
      <p:scale>
        <a:sx n="100" d="100"/>
        <a:sy n="100" d="100"/>
      </p:scale>
      <p:origin x="0" y="0"/>
    </p:cViewPr>
  </p:notesTextViewPr>
  <p:notesViewPr>
    <p:cSldViewPr snapToGrid="0" snapToObjects="1">
      <p:cViewPr varScale="1">
        <p:scale>
          <a:sx n="92" d="100"/>
          <a:sy n="92" d="100"/>
        </p:scale>
        <p:origin x="373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av-vstor02\Departments\Welsh%20Medicines%20Partnership\AWMSG%20Annual%20Reports\AWMSG%20Annual%20Reports\2020-2021%20Annual%20Report\Contents%20&amp;%20Process\Individual%20articles\HTA%20&amp;%20WPAS\Data%20and%20analysis%20for%202009%20to%202021%20v1.0%20AV.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'2009-2021 full or limited'!$A$3</c:f>
              <c:strCache>
                <c:ptCount val="1"/>
                <c:pt idx="0">
                  <c:v>Form B (full/resubmissions)</c:v>
                </c:pt>
              </c:strCache>
            </c:strRef>
          </c:tx>
          <c:spPr>
            <a:solidFill>
              <a:srgbClr val="2E75B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'2009-2021 full or limited'!$B$2:$M$2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full or limited'!$B$3:$M$3</c:f>
              <c:numCache>
                <c:formatCode>General</c:formatCode>
                <c:ptCount val="12"/>
                <c:pt idx="0">
                  <c:v>21</c:v>
                </c:pt>
                <c:pt idx="1">
                  <c:v>16</c:v>
                </c:pt>
                <c:pt idx="2">
                  <c:v>18</c:v>
                </c:pt>
                <c:pt idx="3">
                  <c:v>17</c:v>
                </c:pt>
                <c:pt idx="4">
                  <c:v>23</c:v>
                </c:pt>
                <c:pt idx="5">
                  <c:v>29</c:v>
                </c:pt>
                <c:pt idx="6">
                  <c:v>29</c:v>
                </c:pt>
                <c:pt idx="7">
                  <c:v>24</c:v>
                </c:pt>
                <c:pt idx="8">
                  <c:v>16</c:v>
                </c:pt>
                <c:pt idx="9">
                  <c:v>9</c:v>
                </c:pt>
                <c:pt idx="10">
                  <c:v>5</c:v>
                </c:pt>
                <c:pt idx="11">
                  <c:v>7</c:v>
                </c:pt>
              </c:numCache>
            </c:numRef>
          </c:val>
          <c:extLst>
            <c:ext xmlns:c16="http://schemas.microsoft.com/office/drawing/2014/chart" uri="{C3380CC4-5D6E-409C-BE32-E72D297353CC}">
              <c16:uniqueId val="{00000000-7DB9-4E02-B8B1-44F0AC21F747}"/>
            </c:ext>
          </c:extLst>
        </c:ser>
        <c:ser>
          <c:idx val="1"/>
          <c:order val="1"/>
          <c:tx>
            <c:strRef>
              <c:f>'2009-2021 full or limited'!$A$4</c:f>
              <c:strCache>
                <c:ptCount val="1"/>
                <c:pt idx="0">
                  <c:v>Form C (limited submissions)</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'2009-2021 full or limited'!$B$2:$M$2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full or limited'!$B$4:$M$4</c:f>
              <c:numCache>
                <c:formatCode>General</c:formatCode>
                <c:ptCount val="12"/>
                <c:pt idx="1">
                  <c:v>6</c:v>
                </c:pt>
                <c:pt idx="2">
                  <c:v>3</c:v>
                </c:pt>
                <c:pt idx="3">
                  <c:v>22</c:v>
                </c:pt>
                <c:pt idx="4">
                  <c:v>11</c:v>
                </c:pt>
                <c:pt idx="5">
                  <c:v>10</c:v>
                </c:pt>
                <c:pt idx="6">
                  <c:v>16</c:v>
                </c:pt>
                <c:pt idx="7">
                  <c:v>12</c:v>
                </c:pt>
                <c:pt idx="8">
                  <c:v>9</c:v>
                </c:pt>
                <c:pt idx="9">
                  <c:v>12</c:v>
                </c:pt>
                <c:pt idx="10">
                  <c:v>12</c:v>
                </c:pt>
                <c:pt idx="11">
                  <c:v>6</c:v>
                </c:pt>
              </c:numCache>
            </c:numRef>
          </c:val>
          <c:extLst>
            <c:ext xmlns:c16="http://schemas.microsoft.com/office/drawing/2014/chart" uri="{C3380CC4-5D6E-409C-BE32-E72D297353CC}">
              <c16:uniqueId val="{00000001-7DB9-4E02-B8B1-44F0AC21F747}"/>
            </c:ext>
          </c:extLst>
        </c:ser>
        <c:ser>
          <c:idx val="2"/>
          <c:order val="2"/>
          <c:tx>
            <c:strRef>
              <c:f>'2009-2021 full or limited'!$A$5</c:f>
              <c:strCache>
                <c:ptCount val="1"/>
                <c:pt idx="0">
                  <c:v>Licence extensions for paediatric use</c:v>
                </c:pt>
              </c:strCache>
            </c:strRef>
          </c:tx>
          <c:spPr>
            <a:solidFill>
              <a:schemeClr val="accent1">
                <a:lumMod val="50000"/>
              </a:schemeClr>
            </a:solidFill>
            <a:ln>
              <a:noFill/>
            </a:ln>
            <a:effectLst/>
          </c:spPr>
          <c:invertIfNegative val="0"/>
          <c:dLbls>
            <c:dLbl>
              <c:idx val="11"/>
              <c:layout>
                <c:manualLayout>
                  <c:x val="0"/>
                  <c:y val="-4.6296296296296294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DB9-4E02-B8B1-44F0AC21F74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'2009-2021 full or limited'!$B$2:$M$2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full or limited'!$B$5:$M$5</c:f>
              <c:numCache>
                <c:formatCode>General</c:formatCode>
                <c:ptCount val="12"/>
                <c:pt idx="11">
                  <c:v>1</c:v>
                </c:pt>
              </c:numCache>
            </c:numRef>
          </c:val>
          <c:extLst>
            <c:ext xmlns:c16="http://schemas.microsoft.com/office/drawing/2014/chart" uri="{C3380CC4-5D6E-409C-BE32-E72D297353CC}">
              <c16:uniqueId val="{00000003-7DB9-4E02-B8B1-44F0AC21F747}"/>
            </c:ext>
          </c:extLst>
        </c:ser>
        <c:ser>
          <c:idx val="3"/>
          <c:order val="3"/>
          <c:tx>
            <c:strRef>
              <c:f>'2009-2021 full or limited'!$A$6</c:f>
              <c:strCache>
                <c:ptCount val="1"/>
                <c:pt idx="0">
                  <c:v>Other *</c:v>
                </c:pt>
              </c:strCache>
            </c:strRef>
          </c:tx>
          <c:spPr>
            <a:solidFill>
              <a:schemeClr val="accent4"/>
            </a:solidFill>
            <a:ln>
              <a:noFill/>
            </a:ln>
            <a:effectLst/>
          </c:spPr>
          <c:invertIfNegative val="0"/>
          <c:dLbls>
            <c:dLbl>
              <c:idx val="11"/>
              <c:layout>
                <c:manualLayout>
                  <c:x val="2.328965880466451E-2"/>
                  <c:y val="1.3888888888888805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DB9-4E02-B8B1-44F0AC21F74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'2009-2021 full or limited'!$B$2:$M$2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full or limited'!$B$6:$M$6</c:f>
              <c:numCache>
                <c:formatCode>General</c:formatCode>
                <c:ptCount val="12"/>
                <c:pt idx="11">
                  <c:v>1</c:v>
                </c:pt>
              </c:numCache>
            </c:numRef>
          </c:val>
          <c:extLst>
            <c:ext xmlns:c16="http://schemas.microsoft.com/office/drawing/2014/chart" uri="{C3380CC4-5D6E-409C-BE32-E72D297353CC}">
              <c16:uniqueId val="{00000005-7DB9-4E02-B8B1-44F0AC21F747}"/>
            </c:ext>
          </c:extLst>
        </c:ser>
        <c:dLbls>
          <c:dLblPos val="ctr"/>
          <c:showLegendKey val="0"/>
          <c:showVal val="1"/>
          <c:showCatName val="0"/>
          <c:showSerName val="0"/>
          <c:showPercent val="0"/>
          <c:showBubbleSize val="0"/>
        </c:dLbls>
        <c:gapWidth val="150"/>
        <c:overlap val="100"/>
        <c:axId val="362140152"/>
        <c:axId val="362142896"/>
      </c:barChart>
      <c:catAx>
        <c:axId val="362140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2142896"/>
        <c:crosses val="autoZero"/>
        <c:auto val="1"/>
        <c:lblAlgn val="ctr"/>
        <c:lblOffset val="100"/>
        <c:noMultiLvlLbl val="0"/>
      </c:catAx>
      <c:valAx>
        <c:axId val="3621428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Number of appraisals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214015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'2009-2021 Recom. &amp; Not Recom.'!$A$3</c:f>
              <c:strCache>
                <c:ptCount val="1"/>
                <c:pt idx="0">
                  <c:v>Total appraised</c:v>
                </c:pt>
              </c:strCache>
            </c:strRef>
          </c:tx>
          <c:spPr>
            <a:solidFill>
              <a:schemeClr val="accent1">
                <a:lumMod val="50000"/>
              </a:schemeClr>
            </a:solidFill>
            <a:ln>
              <a:noFill/>
            </a:ln>
            <a:effectLst/>
          </c:spPr>
          <c:invertIfNegative val="0"/>
          <c:cat>
            <c:strRef>
              <c:f>'2009-2021 Recom. &amp; Not Recom.'!$B$2:$M$2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Recom. &amp; Not Recom.'!$B$3:$M$3</c:f>
              <c:numCache>
                <c:formatCode>General</c:formatCode>
                <c:ptCount val="12"/>
                <c:pt idx="0">
                  <c:v>22</c:v>
                </c:pt>
                <c:pt idx="1">
                  <c:v>22</c:v>
                </c:pt>
                <c:pt idx="2">
                  <c:v>21</c:v>
                </c:pt>
                <c:pt idx="3">
                  <c:v>39</c:v>
                </c:pt>
                <c:pt idx="4">
                  <c:v>36</c:v>
                </c:pt>
                <c:pt idx="5">
                  <c:v>40</c:v>
                </c:pt>
                <c:pt idx="6">
                  <c:v>47</c:v>
                </c:pt>
                <c:pt idx="7">
                  <c:v>39</c:v>
                </c:pt>
                <c:pt idx="8">
                  <c:v>26</c:v>
                </c:pt>
                <c:pt idx="9">
                  <c:v>21</c:v>
                </c:pt>
                <c:pt idx="10">
                  <c:v>17</c:v>
                </c:pt>
                <c:pt idx="11">
                  <c:v>15</c:v>
                </c:pt>
              </c:numCache>
            </c:numRef>
          </c:val>
          <c:extLst>
            <c:ext xmlns:c16="http://schemas.microsoft.com/office/drawing/2014/chart" uri="{C3380CC4-5D6E-409C-BE32-E72D297353CC}">
              <c16:uniqueId val="{00000000-6FAA-408B-9729-C1296E352AA1}"/>
            </c:ext>
          </c:extLst>
        </c:ser>
        <c:ser>
          <c:idx val="1"/>
          <c:order val="1"/>
          <c:tx>
            <c:strRef>
              <c:f>'2009-2021 Recom. &amp; Not Recom.'!$A$4</c:f>
              <c:strCache>
                <c:ptCount val="1"/>
                <c:pt idx="0">
                  <c:v>Recommended</c:v>
                </c:pt>
              </c:strCache>
            </c:strRef>
          </c:tx>
          <c:spPr>
            <a:solidFill>
              <a:srgbClr val="FF0000"/>
            </a:solidFill>
            <a:ln>
              <a:noFill/>
            </a:ln>
            <a:effectLst/>
          </c:spPr>
          <c:invertIfNegative val="0"/>
          <c:cat>
            <c:strRef>
              <c:f>'2009-2021 Recom. &amp; Not Recom.'!$B$2:$M$2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Recom. &amp; Not Recom.'!$B$4:$M$4</c:f>
              <c:numCache>
                <c:formatCode>General</c:formatCode>
                <c:ptCount val="12"/>
                <c:pt idx="0">
                  <c:v>15</c:v>
                </c:pt>
                <c:pt idx="1">
                  <c:v>18</c:v>
                </c:pt>
                <c:pt idx="2">
                  <c:v>17</c:v>
                </c:pt>
                <c:pt idx="3">
                  <c:v>36</c:v>
                </c:pt>
                <c:pt idx="4">
                  <c:v>35</c:v>
                </c:pt>
                <c:pt idx="5">
                  <c:v>33</c:v>
                </c:pt>
                <c:pt idx="6">
                  <c:v>45</c:v>
                </c:pt>
                <c:pt idx="7">
                  <c:v>34</c:v>
                </c:pt>
                <c:pt idx="8">
                  <c:v>21</c:v>
                </c:pt>
                <c:pt idx="9">
                  <c:v>21</c:v>
                </c:pt>
                <c:pt idx="10">
                  <c:v>15</c:v>
                </c:pt>
                <c:pt idx="11">
                  <c:v>14</c:v>
                </c:pt>
              </c:numCache>
            </c:numRef>
          </c:val>
          <c:extLst>
            <c:ext xmlns:c16="http://schemas.microsoft.com/office/drawing/2014/chart" uri="{C3380CC4-5D6E-409C-BE32-E72D297353CC}">
              <c16:uniqueId val="{00000001-6FAA-408B-9729-C1296E352AA1}"/>
            </c:ext>
          </c:extLst>
        </c:ser>
        <c:ser>
          <c:idx val="2"/>
          <c:order val="2"/>
          <c:tx>
            <c:strRef>
              <c:f>'2009-2021 Recom. &amp; Not Recom.'!$A$5</c:f>
              <c:strCache>
                <c:ptCount val="1"/>
                <c:pt idx="0">
                  <c:v>Not recommended</c:v>
                </c:pt>
              </c:strCache>
            </c:strRef>
          </c:tx>
          <c:spPr>
            <a:solidFill>
              <a:srgbClr val="5EC0C0"/>
            </a:solidFill>
            <a:ln>
              <a:noFill/>
            </a:ln>
            <a:effectLst/>
          </c:spPr>
          <c:invertIfNegative val="0"/>
          <c:cat>
            <c:strRef>
              <c:f>'2009-2021 Recom. &amp; Not Recom.'!$B$2:$M$2</c:f>
              <c:strCache>
                <c:ptCount val="12"/>
                <c:pt idx="0">
                  <c:v>2009/10</c:v>
                </c:pt>
                <c:pt idx="1">
                  <c:v>2010/11</c:v>
                </c:pt>
                <c:pt idx="2">
                  <c:v>2011/12</c:v>
                </c:pt>
                <c:pt idx="3">
                  <c:v>2012/13</c:v>
                </c:pt>
                <c:pt idx="4">
                  <c:v>2013/14</c:v>
                </c:pt>
                <c:pt idx="5">
                  <c:v>2014/15</c:v>
                </c:pt>
                <c:pt idx="6">
                  <c:v>2015/16</c:v>
                </c:pt>
                <c:pt idx="7">
                  <c:v>2016/17</c:v>
                </c:pt>
                <c:pt idx="8">
                  <c:v>2017/18</c:v>
                </c:pt>
                <c:pt idx="9">
                  <c:v>2018/19</c:v>
                </c:pt>
                <c:pt idx="10">
                  <c:v>2019/20</c:v>
                </c:pt>
                <c:pt idx="11">
                  <c:v>2020/21</c:v>
                </c:pt>
              </c:strCache>
            </c:strRef>
          </c:cat>
          <c:val>
            <c:numRef>
              <c:f>'2009-2021 Recom. &amp; Not Recom.'!$B$5:$M$5</c:f>
              <c:numCache>
                <c:formatCode>General</c:formatCode>
                <c:ptCount val="12"/>
                <c:pt idx="0">
                  <c:v>7</c:v>
                </c:pt>
                <c:pt idx="1">
                  <c:v>4</c:v>
                </c:pt>
                <c:pt idx="2">
                  <c:v>4</c:v>
                </c:pt>
                <c:pt idx="3">
                  <c:v>3</c:v>
                </c:pt>
                <c:pt idx="4">
                  <c:v>1</c:v>
                </c:pt>
                <c:pt idx="5">
                  <c:v>7</c:v>
                </c:pt>
                <c:pt idx="6">
                  <c:v>2</c:v>
                </c:pt>
                <c:pt idx="7">
                  <c:v>5</c:v>
                </c:pt>
                <c:pt idx="8">
                  <c:v>5</c:v>
                </c:pt>
                <c:pt idx="9">
                  <c:v>0</c:v>
                </c:pt>
                <c:pt idx="10">
                  <c:v>2</c:v>
                </c:pt>
                <c:pt idx="11">
                  <c:v>1</c:v>
                </c:pt>
              </c:numCache>
            </c:numRef>
          </c:val>
          <c:extLst>
            <c:ext xmlns:c16="http://schemas.microsoft.com/office/drawing/2014/chart" uri="{C3380CC4-5D6E-409C-BE32-E72D297353CC}">
              <c16:uniqueId val="{00000002-6FAA-408B-9729-C1296E352AA1}"/>
            </c:ext>
          </c:extLst>
        </c:ser>
        <c:dLbls>
          <c:showLegendKey val="0"/>
          <c:showVal val="0"/>
          <c:showCatName val="0"/>
          <c:showSerName val="0"/>
          <c:showPercent val="0"/>
          <c:showBubbleSize val="0"/>
        </c:dLbls>
        <c:gapWidth val="219"/>
        <c:overlap val="-27"/>
        <c:axId val="169299296"/>
        <c:axId val="169299688"/>
      </c:barChart>
      <c:catAx>
        <c:axId val="16929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299688"/>
        <c:crosses val="autoZero"/>
        <c:auto val="1"/>
        <c:lblAlgn val="ctr"/>
        <c:lblOffset val="100"/>
        <c:noMultiLvlLbl val="0"/>
      </c:catAx>
      <c:valAx>
        <c:axId val="1692996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Number of appraisals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2992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EC3AF-D6BE-410F-8B4C-026CBB26DE22}" type="datetimeFigureOut">
              <a:rPr lang="en-GB" smtClean="0"/>
              <a:t>01/03/2022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FFE138-B93F-4C11-B8DA-3CC33D1D3C2A}" type="slidenum">
              <a:rPr lang="en-GB" smtClean="0"/>
              <a:t>‹#›</a:t>
            </a:fld>
            <a:endParaRPr lang="en-GB"/>
          </a:p>
        </p:txBody>
      </p:sp>
    </p:spTree>
    <p:extLst>
      <p:ext uri="{BB962C8B-B14F-4D97-AF65-F5344CB8AC3E}">
        <p14:creationId xmlns:p14="http://schemas.microsoft.com/office/powerpoint/2010/main" val="91868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5AC5C-108A-534C-9B18-668D0695274B}" type="datetimeFigureOut">
              <a:rPr lang="en-US" smtClean="0"/>
              <a:pPr/>
              <a:t>3/1/2022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0E696BE-E056-4651-A9ED-3BEB265E580A}" type="slidenum">
              <a:rPr lang="en-GB" smtClean="0"/>
              <a:pPr>
                <a:defRPr/>
              </a:pPr>
              <a:t>25</a:t>
            </a:fld>
            <a:endParaRPr lang="en-GB" dirty="0"/>
          </a:p>
        </p:txBody>
      </p:sp>
    </p:spTree>
    <p:extLst>
      <p:ext uri="{BB962C8B-B14F-4D97-AF65-F5344CB8AC3E}">
        <p14:creationId xmlns:p14="http://schemas.microsoft.com/office/powerpoint/2010/main" val="747469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0E696BE-E056-4651-A9ED-3BEB265E580A}" type="slidenum">
              <a:rPr lang="en-GB" smtClean="0"/>
              <a:pPr>
                <a:defRPr/>
              </a:pPr>
              <a:t>26</a:t>
            </a:fld>
            <a:endParaRPr lang="en-GB" dirty="0"/>
          </a:p>
        </p:txBody>
      </p:sp>
    </p:spTree>
    <p:extLst>
      <p:ext uri="{BB962C8B-B14F-4D97-AF65-F5344CB8AC3E}">
        <p14:creationId xmlns:p14="http://schemas.microsoft.com/office/powerpoint/2010/main" val="37928721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218552"/>
            <a:ext cx="10363200" cy="1126592"/>
          </a:xfrm>
          <a:prstGeom prst="rect">
            <a:avLst/>
          </a:prstGeom>
        </p:spPr>
        <p:txBody>
          <a:bodyPr>
            <a:normAutofit/>
          </a:bodyPr>
          <a:lstStyle>
            <a:lvl1pPr algn="l">
              <a:defRPr sz="4000" b="1" i="0">
                <a:latin typeface="Arial"/>
                <a:cs typeface="Arial"/>
              </a:defRPr>
            </a:lvl1pPr>
          </a:lstStyle>
          <a:p>
            <a:r>
              <a:rPr lang="en-GB" dirty="0"/>
              <a:t>Title to go here</a:t>
            </a:r>
            <a:endParaRPr lang="en-US" dirty="0"/>
          </a:p>
        </p:txBody>
      </p:sp>
      <p:sp>
        <p:nvSpPr>
          <p:cNvPr id="9" name="Subtitle 2"/>
          <p:cNvSpPr>
            <a:spLocks noGrp="1"/>
          </p:cNvSpPr>
          <p:nvPr>
            <p:ph type="subTitle" idx="1" hasCustomPrompt="1"/>
          </p:nvPr>
        </p:nvSpPr>
        <p:spPr>
          <a:xfrm>
            <a:off x="975157" y="1345145"/>
            <a:ext cx="103632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Subhead to go here</a:t>
            </a:r>
            <a:endParaRPr lang="en-US" dirty="0"/>
          </a:p>
        </p:txBody>
      </p:sp>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350241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t Slide 1">
    <p:spTree>
      <p:nvGrpSpPr>
        <p:cNvPr id="1" name=""/>
        <p:cNvGrpSpPr/>
        <p:nvPr/>
      </p:nvGrpSpPr>
      <p:grpSpPr>
        <a:xfrm>
          <a:off x="0" y="0"/>
          <a:ext cx="0" cy="0"/>
          <a:chOff x="0" y="0"/>
          <a:chExt cx="0" cy="0"/>
        </a:xfrm>
      </p:grpSpPr>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itle 1"/>
          <p:cNvSpPr>
            <a:spLocks noGrp="1"/>
          </p:cNvSpPr>
          <p:nvPr userDrawn="1">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6" name="Subtitle 2"/>
          <p:cNvSpPr>
            <a:spLocks noGrp="1"/>
          </p:cNvSpPr>
          <p:nvPr userDrawn="1">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657448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4" name="Subtitle 2"/>
          <p:cNvSpPr>
            <a:spLocks noGrp="1"/>
          </p:cNvSpPr>
          <p:nvPr>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grpSp>
        <p:nvGrpSpPr>
          <p:cNvPr id="4" name="Group 3"/>
          <p:cNvGrpSpPr/>
          <p:nvPr userDrawn="1"/>
        </p:nvGrpSpPr>
        <p:grpSpPr>
          <a:xfrm>
            <a:off x="-1" y="6451358"/>
            <a:ext cx="12192153" cy="409932"/>
            <a:chOff x="-1" y="6451358"/>
            <a:chExt cx="12192153" cy="409932"/>
          </a:xfrm>
        </p:grpSpPr>
        <p:sp>
          <p:nvSpPr>
            <p:cNvPr id="6" name="Rectangle 5"/>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l="85752"/>
          <a:stretch/>
        </p:blipFill>
        <p:spPr>
          <a:xfrm>
            <a:off x="11158330" y="5638709"/>
            <a:ext cx="694756" cy="781471"/>
          </a:xfrm>
          <a:prstGeom prst="rect">
            <a:avLst/>
          </a:prstGeom>
        </p:spPr>
      </p:pic>
    </p:spTree>
    <p:extLst>
      <p:ext uri="{BB962C8B-B14F-4D97-AF65-F5344CB8AC3E}">
        <p14:creationId xmlns:p14="http://schemas.microsoft.com/office/powerpoint/2010/main" val="1992125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676028"/>
            <a:ext cx="10363200" cy="1126592"/>
          </a:xfrm>
          <a:prstGeom prst="rect">
            <a:avLst/>
          </a:prstGeom>
        </p:spPr>
        <p:txBody>
          <a:bodyPr>
            <a:normAutofit/>
          </a:bodyPr>
          <a:lstStyle>
            <a:lvl1pPr algn="l">
              <a:defRPr sz="4000" b="1" i="0">
                <a:latin typeface="Arial"/>
                <a:cs typeface="Arial"/>
              </a:defRPr>
            </a:lvl1pPr>
          </a:lstStyle>
          <a:p>
            <a:r>
              <a:rPr lang="en-GB" dirty="0"/>
              <a:t>Thank you</a:t>
            </a:r>
            <a:endParaRPr lang="en-US" dirty="0"/>
          </a:p>
        </p:txBody>
      </p:sp>
      <p:grpSp>
        <p:nvGrpSpPr>
          <p:cNvPr id="4" name="Group 3"/>
          <p:cNvGrpSpPr/>
          <p:nvPr userDrawn="1"/>
        </p:nvGrpSpPr>
        <p:grpSpPr>
          <a:xfrm>
            <a:off x="-1" y="6451358"/>
            <a:ext cx="12192153" cy="409932"/>
            <a:chOff x="-1" y="6451358"/>
            <a:chExt cx="12192153" cy="409932"/>
          </a:xfrm>
        </p:grpSpPr>
        <p:sp>
          <p:nvSpPr>
            <p:cNvPr id="5" name="Rectangle 4"/>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766173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F7C1B1E-792D-4736-8170-6518A7584D58}" type="datetimeFigureOut">
              <a:rPr lang="en-GB" smtClean="0">
                <a:solidFill>
                  <a:prstClr val="black">
                    <a:tint val="75000"/>
                  </a:prstClr>
                </a:solidFill>
              </a:rPr>
              <a:pPr/>
              <a:t>01/03/2022</a:t>
            </a:fld>
            <a:endParaRPr lang="en-GB" dirty="0">
              <a:solidFill>
                <a:prstClr val="black">
                  <a:tint val="75000"/>
                </a:prstClr>
              </a:solidFill>
            </a:endParaRP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4DCF2710-A747-431E-BFAE-FD9F436F86EF}"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0304795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3/1/2022</a:t>
            </a:fld>
            <a:endParaRPr lang="en-US"/>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49" r:id="rId3"/>
    <p:sldLayoutId id="2147483651" r:id="rId4"/>
    <p:sldLayoutId id="2147483657"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publicdomainpictures.net/en/view-image.php?image=104525&amp;picture=welsh-flag" TargetMode="External"/><Relationship Id="rId2" Type="http://schemas.openxmlformats.org/officeDocument/2006/relationships/image" Target="../media/image12.jpg"/><Relationship Id="rId1" Type="http://schemas.openxmlformats.org/officeDocument/2006/relationships/slideLayout" Target="../slideLayouts/slideLayout3.xml"/><Relationship Id="rId5" Type="http://schemas.openxmlformats.org/officeDocument/2006/relationships/hyperlink" Target="http://en.wikipedia.org/wiki/england"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767BE710"/><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awttc.nhs.wales/links/whssc/"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awttc.nhs.wales/files/free-of-charge/free-of-charge-medicines-guidance-inc-covid-19-pdf/"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jpeg"/><Relationship Id="rId7" Type="http://schemas.openxmlformats.org/officeDocument/2006/relationships/image" Target="../media/image24.jpg"/><Relationship Id="rId2" Type="http://schemas.openxmlformats.org/officeDocument/2006/relationships/image" Target="../media/image20.png"/><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23.png"/><Relationship Id="rId10" Type="http://schemas.openxmlformats.org/officeDocument/2006/relationships/image" Target="../media/image3.jpeg"/><Relationship Id="rId4" Type="http://schemas.openxmlformats.org/officeDocument/2006/relationships/image" Target="../media/image22.jpeg"/><Relationship Id="rId9" Type="http://schemas.openxmlformats.org/officeDocument/2006/relationships/hyperlink" Target="mailto:NHSWales.CA@Wales.nhs.uk"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23.png"/><Relationship Id="rId3" Type="http://schemas.openxmlformats.org/officeDocument/2006/relationships/image" Target="../media/image27.gif"/><Relationship Id="rId7" Type="http://schemas.openxmlformats.org/officeDocument/2006/relationships/image" Target="../media/image31.gif"/><Relationship Id="rId12" Type="http://schemas.openxmlformats.org/officeDocument/2006/relationships/image" Target="../media/image3.jpeg"/><Relationship Id="rId2" Type="http://schemas.openxmlformats.org/officeDocument/2006/relationships/image" Target="../media/image26.gif"/><Relationship Id="rId1" Type="http://schemas.openxmlformats.org/officeDocument/2006/relationships/slideLayout" Target="../slideLayouts/slideLayout3.xml"/><Relationship Id="rId6" Type="http://schemas.openxmlformats.org/officeDocument/2006/relationships/image" Target="../media/image30.jpg"/><Relationship Id="rId11" Type="http://schemas.openxmlformats.org/officeDocument/2006/relationships/image" Target="../media/image34.jpeg"/><Relationship Id="rId5" Type="http://schemas.openxmlformats.org/officeDocument/2006/relationships/image" Target="../media/image29.jpg"/><Relationship Id="rId10" Type="http://schemas.openxmlformats.org/officeDocument/2006/relationships/image" Target="../media/image33.jpg"/><Relationship Id="rId4" Type="http://schemas.openxmlformats.org/officeDocument/2006/relationships/image" Target="../media/image28.png"/><Relationship Id="rId9" Type="http://schemas.openxmlformats.org/officeDocument/2006/relationships/hyperlink" Target="http://abmshare/sites/Finance/Devolved" TargetMode="External"/><Relationship Id="rId1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mailto:NHSWales.CA@Wales.nhs.uk"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hyperlink" Target="https://www.ukpharmascan.org.uk/" TargetMode="Externa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D1125-7AE6-49D3-A70C-B32FB84AEA58}"/>
              </a:ext>
            </a:extLst>
          </p:cNvPr>
          <p:cNvSpPr>
            <a:spLocks noGrp="1"/>
          </p:cNvSpPr>
          <p:nvPr>
            <p:ph type="ctrTitle"/>
          </p:nvPr>
        </p:nvSpPr>
        <p:spPr>
          <a:xfrm>
            <a:off x="975157" y="350209"/>
            <a:ext cx="10363200" cy="1126592"/>
          </a:xfrm>
        </p:spPr>
        <p:txBody>
          <a:bodyPr/>
          <a:lstStyle/>
          <a:p>
            <a:r>
              <a:rPr lang="en-GB" dirty="0"/>
              <a:t>Today’s webinar</a:t>
            </a:r>
          </a:p>
        </p:txBody>
      </p:sp>
      <p:sp>
        <p:nvSpPr>
          <p:cNvPr id="3" name="Subtitle 2">
            <a:extLst>
              <a:ext uri="{FF2B5EF4-FFF2-40B4-BE49-F238E27FC236}">
                <a16:creationId xmlns:a16="http://schemas.microsoft.com/office/drawing/2014/main" id="{C49F16B9-0198-4C48-829A-51CB1712CEE6}"/>
              </a:ext>
            </a:extLst>
          </p:cNvPr>
          <p:cNvSpPr>
            <a:spLocks noGrp="1"/>
          </p:cNvSpPr>
          <p:nvPr>
            <p:ph type="subTitle" idx="1"/>
          </p:nvPr>
        </p:nvSpPr>
        <p:spPr>
          <a:xfrm>
            <a:off x="975157" y="1618635"/>
            <a:ext cx="5730443" cy="3762564"/>
          </a:xfrm>
        </p:spPr>
        <p:txBody>
          <a:bodyPr/>
          <a:lstStyle/>
          <a:p>
            <a:r>
              <a:rPr lang="en-GB" sz="2400" b="1" dirty="0">
                <a:solidFill>
                  <a:schemeClr val="tx1"/>
                </a:solidFill>
              </a:rPr>
              <a:t>Questions</a:t>
            </a:r>
          </a:p>
          <a:p>
            <a:r>
              <a:rPr lang="en-GB" sz="2400" dirty="0">
                <a:solidFill>
                  <a:schemeClr val="tx1"/>
                </a:solidFill>
              </a:rPr>
              <a:t>Please submit your questions to the speakers via the question function</a:t>
            </a:r>
          </a:p>
          <a:p>
            <a:endParaRPr lang="en-GB" sz="2400" dirty="0">
              <a:solidFill>
                <a:schemeClr val="tx1"/>
              </a:solidFill>
            </a:endParaRPr>
          </a:p>
          <a:p>
            <a:endParaRPr lang="en-GB" sz="2400" dirty="0">
              <a:solidFill>
                <a:schemeClr val="tx1"/>
              </a:solidFill>
            </a:endParaRPr>
          </a:p>
          <a:p>
            <a:r>
              <a:rPr lang="en-GB" sz="2400" b="1" dirty="0">
                <a:solidFill>
                  <a:schemeClr val="tx1"/>
                </a:solidFill>
              </a:rPr>
              <a:t>Quiz</a:t>
            </a:r>
          </a:p>
          <a:p>
            <a:r>
              <a:rPr lang="en-GB" sz="2400" dirty="0">
                <a:solidFill>
                  <a:schemeClr val="tx1"/>
                </a:solidFill>
              </a:rPr>
              <a:t>We will be hosting an interactive quiz on </a:t>
            </a:r>
            <a:r>
              <a:rPr lang="en-GB" sz="2400" dirty="0" err="1">
                <a:solidFill>
                  <a:schemeClr val="tx1"/>
                </a:solidFill>
              </a:rPr>
              <a:t>slido</a:t>
            </a:r>
            <a:r>
              <a:rPr lang="en-GB" sz="2400" dirty="0">
                <a:solidFill>
                  <a:schemeClr val="tx1"/>
                </a:solidFill>
              </a:rPr>
              <a:t> so please keep your mobile phone ready</a:t>
            </a:r>
            <a:r>
              <a:rPr lang="en-GB" dirty="0">
                <a:solidFill>
                  <a:schemeClr val="tx1"/>
                </a:solidFill>
              </a:rPr>
              <a:t>! </a:t>
            </a:r>
          </a:p>
        </p:txBody>
      </p:sp>
      <p:pic>
        <p:nvPicPr>
          <p:cNvPr id="4" name="Picture 3">
            <a:extLst>
              <a:ext uri="{FF2B5EF4-FFF2-40B4-BE49-F238E27FC236}">
                <a16:creationId xmlns:a16="http://schemas.microsoft.com/office/drawing/2014/main" id="{50AFD744-7B22-4F57-9F13-A0DD029CD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6666" y="1159247"/>
            <a:ext cx="2460274" cy="4205788"/>
          </a:xfrm>
          <a:prstGeom prst="rect">
            <a:avLst/>
          </a:prstGeom>
        </p:spPr>
      </p:pic>
    </p:spTree>
    <p:extLst>
      <p:ext uri="{BB962C8B-B14F-4D97-AF65-F5344CB8AC3E}">
        <p14:creationId xmlns:p14="http://schemas.microsoft.com/office/powerpoint/2010/main" val="233915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974A1-9F2C-4674-B013-13D75FE7CEE2}"/>
              </a:ext>
            </a:extLst>
          </p:cNvPr>
          <p:cNvSpPr>
            <a:spLocks noGrp="1"/>
          </p:cNvSpPr>
          <p:nvPr>
            <p:ph type="ctrTitle"/>
          </p:nvPr>
        </p:nvSpPr>
        <p:spPr/>
        <p:txBody>
          <a:bodyPr/>
          <a:lstStyle/>
          <a:p>
            <a:r>
              <a:rPr lang="en-GB" dirty="0"/>
              <a:t>Health Technology Appraisal</a:t>
            </a:r>
          </a:p>
        </p:txBody>
      </p:sp>
      <p:sp>
        <p:nvSpPr>
          <p:cNvPr id="4" name="Subtitle 2">
            <a:extLst>
              <a:ext uri="{FF2B5EF4-FFF2-40B4-BE49-F238E27FC236}">
                <a16:creationId xmlns:a16="http://schemas.microsoft.com/office/drawing/2014/main" id="{4FDC7A6F-8EA6-4731-B34A-1754F3C8BC91}"/>
              </a:ext>
            </a:extLst>
          </p:cNvPr>
          <p:cNvSpPr>
            <a:spLocks noGrp="1"/>
          </p:cNvSpPr>
          <p:nvPr>
            <p:ph type="subTitle" idx="1"/>
          </p:nvPr>
        </p:nvSpPr>
        <p:spPr>
          <a:xfrm>
            <a:off x="914400" y="1251291"/>
            <a:ext cx="10668000" cy="456721"/>
          </a:xfrm>
        </p:spPr>
        <p:txBody>
          <a:bodyPr/>
          <a:lstStyle/>
          <a:p>
            <a:pPr marL="342900" indent="-342900">
              <a:buFont typeface="Arial" panose="020B0604020202020204" pitchFamily="34" charset="0"/>
              <a:buChar char="•"/>
            </a:pPr>
            <a:r>
              <a:rPr lang="en-GB" dirty="0">
                <a:solidFill>
                  <a:schemeClr val="tx1"/>
                </a:solidFill>
              </a:rPr>
              <a:t>Preferred and most common way to approve a licensed medicine</a:t>
            </a:r>
          </a:p>
          <a:p>
            <a:endParaRPr lang="en-GB" dirty="0">
              <a:solidFill>
                <a:schemeClr val="tx1"/>
              </a:solidFill>
            </a:endParaRPr>
          </a:p>
          <a:p>
            <a:pPr marL="342900" indent="-342900">
              <a:buFont typeface="Arial" panose="020B0604020202020204" pitchFamily="34" charset="0"/>
              <a:buChar char="•"/>
            </a:pPr>
            <a:endParaRPr lang="en-GB" dirty="0">
              <a:solidFill>
                <a:schemeClr val="tx1"/>
              </a:solidFill>
            </a:endParaRPr>
          </a:p>
        </p:txBody>
      </p:sp>
      <p:pic>
        <p:nvPicPr>
          <p:cNvPr id="6" name="Picture 5">
            <a:extLst>
              <a:ext uri="{FF2B5EF4-FFF2-40B4-BE49-F238E27FC236}">
                <a16:creationId xmlns:a16="http://schemas.microsoft.com/office/drawing/2014/main" id="{A02AD8EB-490A-4DA9-A1EC-C4F264BB6B7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607912" y="2623864"/>
            <a:ext cx="2944837" cy="1766902"/>
          </a:xfrm>
          <a:prstGeom prst="rect">
            <a:avLst/>
          </a:prstGeom>
        </p:spPr>
      </p:pic>
      <p:pic>
        <p:nvPicPr>
          <p:cNvPr id="8" name="Picture 7">
            <a:extLst>
              <a:ext uri="{FF2B5EF4-FFF2-40B4-BE49-F238E27FC236}">
                <a16:creationId xmlns:a16="http://schemas.microsoft.com/office/drawing/2014/main" id="{C8AAC28E-01F7-4E77-AA0F-E86115BE246B}"/>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238283" y="2199627"/>
            <a:ext cx="2801940" cy="1681164"/>
          </a:xfrm>
          <a:prstGeom prst="rect">
            <a:avLst/>
          </a:prstGeom>
        </p:spPr>
      </p:pic>
      <p:sp>
        <p:nvSpPr>
          <p:cNvPr id="3" name="Rectangle 2">
            <a:extLst>
              <a:ext uri="{FF2B5EF4-FFF2-40B4-BE49-F238E27FC236}">
                <a16:creationId xmlns:a16="http://schemas.microsoft.com/office/drawing/2014/main" id="{6A9584A8-A694-403D-8332-972DA1A7AFEE}"/>
              </a:ext>
            </a:extLst>
          </p:cNvPr>
          <p:cNvSpPr/>
          <p:nvPr/>
        </p:nvSpPr>
        <p:spPr>
          <a:xfrm>
            <a:off x="8183120" y="3319490"/>
            <a:ext cx="3704008" cy="2031325"/>
          </a:xfrm>
          <a:prstGeom prst="rect">
            <a:avLst/>
          </a:prstGeom>
        </p:spPr>
        <p:txBody>
          <a:bodyPr wrap="square">
            <a:spAutoFit/>
          </a:bodyPr>
          <a:lstStyle/>
          <a:p>
            <a:r>
              <a:rPr lang="en-GB" dirty="0">
                <a:solidFill>
                  <a:srgbClr val="212529"/>
                </a:solidFill>
                <a:latin typeface="Arial" panose="020B0604020202020204" pitchFamily="34" charset="0"/>
                <a:cs typeface="Arial" panose="020B0604020202020204" pitchFamily="34" charset="0"/>
              </a:rPr>
              <a:t>Health boards in Wales are expected to make a new medicine available to patients within two months of NICE publishing its Final Appraisal Determination (FAD) or Final Evaluation Determination (FED).</a:t>
            </a:r>
            <a:endParaRPr lang="en-GB"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CA3471B-AB0B-4347-BADB-DB86B768FBCB}"/>
              </a:ext>
            </a:extLst>
          </p:cNvPr>
          <p:cNvSpPr/>
          <p:nvPr/>
        </p:nvSpPr>
        <p:spPr>
          <a:xfrm>
            <a:off x="376322" y="4372407"/>
            <a:ext cx="2944837" cy="1754326"/>
          </a:xfrm>
          <a:prstGeom prst="rect">
            <a:avLst/>
          </a:prstGeom>
        </p:spPr>
        <p:txBody>
          <a:bodyPr wrap="square">
            <a:spAutoFit/>
          </a:bodyPr>
          <a:lstStyle/>
          <a:p>
            <a:r>
              <a:rPr lang="en-GB" dirty="0">
                <a:latin typeface="Arial" panose="020B0604020202020204" pitchFamily="34" charset="0"/>
                <a:cs typeface="Arial" panose="020B0604020202020204" pitchFamily="34" charset="0"/>
              </a:rPr>
              <a:t>AWMSG's advice, the medicine should then be made available to patients in Wales within 60 days of the ratification date.</a:t>
            </a:r>
          </a:p>
        </p:txBody>
      </p:sp>
    </p:spTree>
    <p:extLst>
      <p:ext uri="{BB962C8B-B14F-4D97-AF65-F5344CB8AC3E}">
        <p14:creationId xmlns:p14="http://schemas.microsoft.com/office/powerpoint/2010/main" val="1401849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2A97B-ACE0-48D3-9EEB-46704DB20FDA}"/>
              </a:ext>
            </a:extLst>
          </p:cNvPr>
          <p:cNvSpPr>
            <a:spLocks noGrp="1"/>
          </p:cNvSpPr>
          <p:nvPr>
            <p:ph type="ctrTitle"/>
          </p:nvPr>
        </p:nvSpPr>
        <p:spPr>
          <a:xfrm>
            <a:off x="534572" y="370200"/>
            <a:ext cx="10668000" cy="757921"/>
          </a:xfrm>
        </p:spPr>
        <p:txBody>
          <a:bodyPr/>
          <a:lstStyle/>
          <a:p>
            <a:r>
              <a:rPr lang="en-GB" dirty="0"/>
              <a:t>New Treatment Fund (NTF)</a:t>
            </a:r>
          </a:p>
        </p:txBody>
      </p:sp>
      <p:sp>
        <p:nvSpPr>
          <p:cNvPr id="3" name="Subtitle 2">
            <a:extLst>
              <a:ext uri="{FF2B5EF4-FFF2-40B4-BE49-F238E27FC236}">
                <a16:creationId xmlns:a16="http://schemas.microsoft.com/office/drawing/2014/main" id="{01F30FC9-EE85-44E8-B650-E0A8CF9EC0A3}"/>
              </a:ext>
            </a:extLst>
          </p:cNvPr>
          <p:cNvSpPr>
            <a:spLocks noGrp="1"/>
          </p:cNvSpPr>
          <p:nvPr>
            <p:ph type="subTitle" idx="1"/>
          </p:nvPr>
        </p:nvSpPr>
        <p:spPr>
          <a:xfrm>
            <a:off x="914400" y="1297754"/>
            <a:ext cx="10668000" cy="4120912"/>
          </a:xfrm>
        </p:spPr>
        <p:txBody>
          <a:bodyPr>
            <a:normAutofit lnSpcReduction="10000"/>
          </a:bodyPr>
          <a:lstStyle/>
          <a:p>
            <a:pPr marL="342900" indent="-342900">
              <a:buFont typeface="Arial" panose="020B0604020202020204" pitchFamily="34" charset="0"/>
              <a:buChar char="•"/>
            </a:pPr>
            <a:r>
              <a:rPr lang="en-GB" dirty="0">
                <a:solidFill>
                  <a:schemeClr val="bg2">
                    <a:lumMod val="10000"/>
                  </a:schemeClr>
                </a:solidFill>
              </a:rPr>
              <a:t>The New Treatment Fund, launched by Welsh Government in January 2017, ensures patients across Wales have faster access to new medicines.</a:t>
            </a:r>
          </a:p>
          <a:p>
            <a:pPr marL="342900" indent="-342900">
              <a:buFont typeface="Arial" panose="020B0604020202020204" pitchFamily="34" charset="0"/>
              <a:buChar char="•"/>
            </a:pPr>
            <a:endParaRPr lang="en-GB" dirty="0">
              <a:solidFill>
                <a:schemeClr val="bg2">
                  <a:lumMod val="10000"/>
                </a:schemeClr>
              </a:solidFill>
            </a:endParaRPr>
          </a:p>
          <a:p>
            <a:pPr marL="342900" indent="-342900">
              <a:buFont typeface="Arial" panose="020B0604020202020204" pitchFamily="34" charset="0"/>
              <a:buChar char="•"/>
            </a:pPr>
            <a:r>
              <a:rPr lang="en-GB" dirty="0">
                <a:solidFill>
                  <a:schemeClr val="bg2">
                    <a:lumMod val="10000"/>
                  </a:schemeClr>
                </a:solidFill>
              </a:rPr>
              <a:t>Health boards and trusts have a 60-day deadline to make a newly recommended medicine available for prescribing. </a:t>
            </a:r>
          </a:p>
          <a:p>
            <a:pPr marL="342900" indent="-342900">
              <a:buFont typeface="Arial" panose="020B0604020202020204" pitchFamily="34" charset="0"/>
              <a:buChar char="•"/>
            </a:pPr>
            <a:endParaRPr lang="en-GB" dirty="0">
              <a:solidFill>
                <a:schemeClr val="bg2">
                  <a:lumMod val="10000"/>
                </a:schemeClr>
              </a:solidFill>
            </a:endParaRPr>
          </a:p>
          <a:p>
            <a:pPr marL="342900" indent="-342900">
              <a:buFont typeface="Arial" panose="020B0604020202020204" pitchFamily="34" charset="0"/>
              <a:buChar char="•"/>
            </a:pPr>
            <a:r>
              <a:rPr lang="en-GB" dirty="0">
                <a:solidFill>
                  <a:schemeClr val="bg2">
                    <a:lumMod val="10000"/>
                  </a:schemeClr>
                </a:solidFill>
              </a:rPr>
              <a:t>In order to monitor compliance with the NTF, and report to the Welsh </a:t>
            </a:r>
            <a:r>
              <a:rPr lang="en-GB" dirty="0" err="1">
                <a:solidFill>
                  <a:schemeClr val="bg2">
                    <a:lumMod val="10000"/>
                  </a:schemeClr>
                </a:solidFill>
              </a:rPr>
              <a:t>Governement</a:t>
            </a:r>
            <a:r>
              <a:rPr lang="en-GB" dirty="0">
                <a:solidFill>
                  <a:schemeClr val="bg2">
                    <a:lumMod val="10000"/>
                  </a:schemeClr>
                </a:solidFill>
              </a:rPr>
              <a:t>, health boards regularly report on how quickly they add the new medicines onto their formularies.</a:t>
            </a:r>
          </a:p>
          <a:p>
            <a:pPr marL="342900" indent="-342900">
              <a:buFont typeface="Arial" panose="020B0604020202020204" pitchFamily="34" charset="0"/>
              <a:buChar char="•"/>
            </a:pPr>
            <a:endParaRPr lang="en-GB" dirty="0">
              <a:solidFill>
                <a:schemeClr val="bg2">
                  <a:lumMod val="10000"/>
                </a:schemeClr>
              </a:solidFill>
            </a:endParaRPr>
          </a:p>
          <a:p>
            <a:pPr marL="342900" indent="-342900">
              <a:buFont typeface="Arial" panose="020B0604020202020204" pitchFamily="34" charset="0"/>
              <a:buChar char="•"/>
            </a:pPr>
            <a:r>
              <a:rPr lang="en-GB" dirty="0">
                <a:solidFill>
                  <a:schemeClr val="bg2">
                    <a:lumMod val="10000"/>
                  </a:schemeClr>
                </a:solidFill>
              </a:rPr>
              <a:t>Annual reports on the formulary status of medicines recommended for use within NHS Wales by NICE and AWMSG are compiled by AWTTC.</a:t>
            </a:r>
          </a:p>
        </p:txBody>
      </p:sp>
    </p:spTree>
    <p:extLst>
      <p:ext uri="{BB962C8B-B14F-4D97-AF65-F5344CB8AC3E}">
        <p14:creationId xmlns:p14="http://schemas.microsoft.com/office/powerpoint/2010/main" val="929490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8402A-0FB6-446C-B42F-9E942EADF3C7}"/>
              </a:ext>
            </a:extLst>
          </p:cNvPr>
          <p:cNvSpPr>
            <a:spLocks noGrp="1"/>
          </p:cNvSpPr>
          <p:nvPr>
            <p:ph type="ctrTitle"/>
          </p:nvPr>
        </p:nvSpPr>
        <p:spPr>
          <a:xfrm>
            <a:off x="914400" y="0"/>
            <a:ext cx="10668000" cy="757921"/>
          </a:xfrm>
        </p:spPr>
        <p:txBody>
          <a:bodyPr/>
          <a:lstStyle/>
          <a:p>
            <a:r>
              <a:rPr lang="en-GB" dirty="0"/>
              <a:t>NTF monitoring </a:t>
            </a:r>
          </a:p>
        </p:txBody>
      </p:sp>
      <p:pic>
        <p:nvPicPr>
          <p:cNvPr id="4" name="Picture 3">
            <a:extLst>
              <a:ext uri="{FF2B5EF4-FFF2-40B4-BE49-F238E27FC236}">
                <a16:creationId xmlns:a16="http://schemas.microsoft.com/office/drawing/2014/main" id="{5C9AFF6F-6435-42FF-8AD5-4C110E227B4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166" y="559292"/>
            <a:ext cx="11958220" cy="5810435"/>
          </a:xfrm>
          <a:prstGeom prst="rect">
            <a:avLst/>
          </a:prstGeom>
          <a:noFill/>
          <a:ln>
            <a:noFill/>
          </a:ln>
        </p:spPr>
      </p:pic>
    </p:spTree>
    <p:extLst>
      <p:ext uri="{BB962C8B-B14F-4D97-AF65-F5344CB8AC3E}">
        <p14:creationId xmlns:p14="http://schemas.microsoft.com/office/powerpoint/2010/main" val="2600418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3DA94-1996-471A-BCF9-72C4A24D4867}"/>
              </a:ext>
            </a:extLst>
          </p:cNvPr>
          <p:cNvSpPr>
            <a:spLocks noGrp="1"/>
          </p:cNvSpPr>
          <p:nvPr>
            <p:ph type="ctrTitle"/>
          </p:nvPr>
        </p:nvSpPr>
        <p:spPr/>
        <p:txBody>
          <a:bodyPr/>
          <a:lstStyle/>
          <a:p>
            <a:r>
              <a:rPr lang="en-GB" dirty="0"/>
              <a:t>AWMSG Health Technology Appraisal </a:t>
            </a:r>
          </a:p>
        </p:txBody>
      </p:sp>
      <p:graphicFrame>
        <p:nvGraphicFramePr>
          <p:cNvPr id="4" name="Chart 3">
            <a:extLst>
              <a:ext uri="{FF2B5EF4-FFF2-40B4-BE49-F238E27FC236}">
                <a16:creationId xmlns:a16="http://schemas.microsoft.com/office/drawing/2014/main" id="{6D73976C-8F76-403F-8AAD-6D56F10AA03F}"/>
              </a:ext>
            </a:extLst>
          </p:cNvPr>
          <p:cNvGraphicFramePr/>
          <p:nvPr>
            <p:extLst>
              <p:ext uri="{D42A27DB-BD31-4B8C-83A1-F6EECF244321}">
                <p14:modId xmlns:p14="http://schemas.microsoft.com/office/powerpoint/2010/main" val="2117048833"/>
              </p:ext>
            </p:extLst>
          </p:nvPr>
        </p:nvGraphicFramePr>
        <p:xfrm>
          <a:off x="541538" y="1233996"/>
          <a:ext cx="7015579" cy="332367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C3E5D731-6968-48CD-8B25-0F6B1B646B12}"/>
              </a:ext>
            </a:extLst>
          </p:cNvPr>
          <p:cNvSpPr/>
          <p:nvPr/>
        </p:nvSpPr>
        <p:spPr>
          <a:xfrm>
            <a:off x="787155" y="4824499"/>
            <a:ext cx="10795245" cy="1200329"/>
          </a:xfrm>
          <a:prstGeom prst="rect">
            <a:avLst/>
          </a:prstGeom>
        </p:spPr>
        <p:txBody>
          <a:bodyPr wrap="square">
            <a:spAutoFit/>
          </a:bodyPr>
          <a:lstStyle/>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15 medicines appraised (20 medicines appraised for 2021 calendar year [8 full submissions; 4 limited submissions; 8 paediatric extensions])</a:t>
            </a:r>
          </a:p>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8 medicines recommended (15 medicines recommended for 2021 calendar year)</a:t>
            </a:r>
          </a:p>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6 medicines recommended for “optimised” use</a:t>
            </a:r>
            <a:r>
              <a:rPr lang="en-GB" sz="1200" baseline="30000" dirty="0">
                <a:latin typeface="Arial" panose="020B0604020202020204" pitchFamily="34" charset="0"/>
                <a:ea typeface="Calibri" panose="020F0502020204030204" pitchFamily="34" charset="0"/>
                <a:cs typeface="Arial" panose="020B0604020202020204" pitchFamily="34" charset="0"/>
              </a:rPr>
              <a:t>  </a:t>
            </a:r>
            <a:r>
              <a:rPr lang="en-GB" sz="1200" dirty="0">
                <a:latin typeface="Arial" panose="020B0604020202020204" pitchFamily="34" charset="0"/>
                <a:ea typeface="Calibri" panose="020F0502020204030204" pitchFamily="34" charset="0"/>
                <a:cs typeface="Times New Roman" panose="02020603050405020304" pitchFamily="18" charset="0"/>
              </a:rPr>
              <a:t>(5 medicines recommended for “optimised” use for 2021 calendar year)</a:t>
            </a:r>
          </a:p>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1 medicine not recommended</a:t>
            </a:r>
          </a:p>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25 Statements of Advice issued on non-appraised medicines to NHS Wales (20 medicines for 2021 calendar year)</a:t>
            </a:r>
          </a:p>
          <a:p>
            <a:pPr marL="171450" indent="-171450">
              <a:buFont typeface="Arial" panose="020B0604020202020204" pitchFamily="34" charset="0"/>
              <a:buChar char="•"/>
            </a:pPr>
            <a:r>
              <a:rPr lang="en-GB" sz="1200" dirty="0">
                <a:latin typeface="Arial" panose="020B0604020202020204" pitchFamily="34" charset="0"/>
                <a:ea typeface="Calibri" panose="020F0502020204030204" pitchFamily="34" charset="0"/>
                <a:cs typeface="Times New Roman" panose="02020603050405020304" pitchFamily="18" charset="0"/>
              </a:rPr>
              <a:t>A total of 40 medicines on which advice provided to NHS Wales </a:t>
            </a:r>
          </a:p>
        </p:txBody>
      </p:sp>
      <p:graphicFrame>
        <p:nvGraphicFramePr>
          <p:cNvPr id="9" name="Chart 8">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1319518131"/>
              </p:ext>
            </p:extLst>
          </p:nvPr>
        </p:nvGraphicFramePr>
        <p:xfrm>
          <a:off x="8102354" y="1586540"/>
          <a:ext cx="3480046" cy="27133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0804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E6FE4-4B41-4D49-8450-C8224F8563D7}"/>
              </a:ext>
            </a:extLst>
          </p:cNvPr>
          <p:cNvSpPr>
            <a:spLocks noGrp="1"/>
          </p:cNvSpPr>
          <p:nvPr>
            <p:ph type="ctrTitle"/>
          </p:nvPr>
        </p:nvSpPr>
        <p:spPr/>
        <p:txBody>
          <a:bodyPr/>
          <a:lstStyle/>
          <a:p>
            <a:r>
              <a:rPr lang="en-GB" dirty="0"/>
              <a:t>One Wales Medicines process</a:t>
            </a:r>
          </a:p>
        </p:txBody>
      </p:sp>
      <p:sp>
        <p:nvSpPr>
          <p:cNvPr id="3" name="Subtitle 2">
            <a:extLst>
              <a:ext uri="{FF2B5EF4-FFF2-40B4-BE49-F238E27FC236}">
                <a16:creationId xmlns:a16="http://schemas.microsoft.com/office/drawing/2014/main" id="{72DED794-83C1-46C4-85B6-10E03E9D772E}"/>
              </a:ext>
            </a:extLst>
          </p:cNvPr>
          <p:cNvSpPr>
            <a:spLocks noGrp="1"/>
          </p:cNvSpPr>
          <p:nvPr>
            <p:ph type="subTitle" idx="1"/>
          </p:nvPr>
        </p:nvSpPr>
        <p:spPr>
          <a:xfrm>
            <a:off x="399495" y="1407590"/>
            <a:ext cx="11182905" cy="4407284"/>
          </a:xfrm>
        </p:spPr>
        <p:txBody>
          <a:bodyPr>
            <a:normAutofit fontScale="92500" lnSpcReduction="20000"/>
          </a:bodyPr>
          <a:lstStyle/>
          <a:p>
            <a:pPr marL="342900" indent="-342900">
              <a:buFont typeface="Arial" panose="020B0604020202020204" pitchFamily="34" charset="0"/>
              <a:buChar char="•"/>
            </a:pPr>
            <a:r>
              <a:rPr lang="en-GB" dirty="0">
                <a:solidFill>
                  <a:schemeClr val="tx1"/>
                </a:solidFill>
              </a:rPr>
              <a:t>Access to medicines not usually available for a group of patients.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b="1" dirty="0">
                <a:solidFill>
                  <a:schemeClr val="tx1"/>
                </a:solidFill>
              </a:rPr>
              <a:t>For licensed medicines </a:t>
            </a:r>
            <a:r>
              <a:rPr lang="en-GB" dirty="0">
                <a:solidFill>
                  <a:schemeClr val="tx1"/>
                </a:solidFill>
              </a:rPr>
              <a:t>advice is interim to HTA advice and a submission to AWMSG or NICE is expected. </a:t>
            </a:r>
          </a:p>
          <a:p>
            <a:endParaRPr lang="en-GB" dirty="0">
              <a:solidFill>
                <a:schemeClr val="tx1"/>
              </a:solidFill>
            </a:endParaRPr>
          </a:p>
          <a:p>
            <a:pPr marL="342900" indent="-342900">
              <a:buFont typeface="Arial" panose="020B0604020202020204" pitchFamily="34" charset="0"/>
              <a:buChar char="•"/>
            </a:pPr>
            <a:r>
              <a:rPr lang="en-GB" b="1" dirty="0">
                <a:solidFill>
                  <a:schemeClr val="tx1"/>
                </a:solidFill>
              </a:rPr>
              <a:t>For off-label/unlicensed medicines</a:t>
            </a:r>
            <a:r>
              <a:rPr lang="en-GB" dirty="0">
                <a:solidFill>
                  <a:schemeClr val="tx1"/>
                </a:solidFill>
              </a:rPr>
              <a:t> there must be no licensed medicine routinely available that will meet the patients’ needs and:</a:t>
            </a:r>
          </a:p>
          <a:p>
            <a:pPr marL="800100" lvl="1" indent="-342900" algn="l">
              <a:buFont typeface="Arial" panose="020B0604020202020204" pitchFamily="34" charset="0"/>
              <a:buChar char="•"/>
            </a:pPr>
            <a:r>
              <a:rPr lang="en-GB" sz="2200" dirty="0">
                <a:solidFill>
                  <a:schemeClr val="tx1"/>
                </a:solidFill>
              </a:rPr>
              <a:t>the medicine is not licensed for the indication of interest; OR</a:t>
            </a:r>
          </a:p>
          <a:p>
            <a:pPr marL="800100" lvl="1" indent="-342900" algn="l">
              <a:buFont typeface="Arial" panose="020B0604020202020204" pitchFamily="34" charset="0"/>
              <a:buChar char="•"/>
            </a:pPr>
            <a:r>
              <a:rPr lang="en-GB" sz="2200" dirty="0">
                <a:solidFill>
                  <a:schemeClr val="tx1"/>
                </a:solidFill>
              </a:rPr>
              <a:t>the requested use of the medicine is outside of</a:t>
            </a:r>
            <a:br>
              <a:rPr lang="en-GB" sz="2200" dirty="0">
                <a:solidFill>
                  <a:schemeClr val="tx1"/>
                </a:solidFill>
              </a:rPr>
            </a:br>
            <a:r>
              <a:rPr lang="en-GB" sz="2200" dirty="0">
                <a:solidFill>
                  <a:schemeClr val="tx1"/>
                </a:solidFill>
              </a:rPr>
              <a:t>accepted treatment pathway</a:t>
            </a:r>
          </a:p>
          <a:p>
            <a:pPr lvl="1" algn="l"/>
            <a:endParaRPr lang="en-GB" dirty="0"/>
          </a:p>
          <a:p>
            <a:pPr lvl="1" algn="l"/>
            <a:endParaRPr lang="en-GB" sz="2400" b="1" dirty="0">
              <a:solidFill>
                <a:schemeClr val="tx1"/>
              </a:solidFill>
            </a:endParaRPr>
          </a:p>
          <a:p>
            <a:pPr lvl="1" algn="l"/>
            <a:r>
              <a:rPr lang="en-GB" sz="2400" b="1" dirty="0">
                <a:solidFill>
                  <a:schemeClr val="tx1"/>
                </a:solidFill>
              </a:rPr>
              <a:t>Medicines are identified by intelligence from All Wales IPFR data, Health Board IPFR panels, WHSSC, Chief Pharmacists or clinical experts</a:t>
            </a:r>
          </a:p>
          <a:p>
            <a:pPr marL="800100" lvl="1" indent="-342900" algn="l">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1313746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E683D-6FB4-4158-A87B-D6B999C54E00}"/>
              </a:ext>
            </a:extLst>
          </p:cNvPr>
          <p:cNvSpPr>
            <a:spLocks noGrp="1"/>
          </p:cNvSpPr>
          <p:nvPr>
            <p:ph type="ctrTitle"/>
          </p:nvPr>
        </p:nvSpPr>
        <p:spPr/>
        <p:txBody>
          <a:bodyPr/>
          <a:lstStyle/>
          <a:p>
            <a:r>
              <a:rPr lang="en-GB" dirty="0"/>
              <a:t>Individual patient funding request (IPFR)</a:t>
            </a:r>
          </a:p>
        </p:txBody>
      </p:sp>
      <p:sp>
        <p:nvSpPr>
          <p:cNvPr id="3" name="Subtitle 2">
            <a:extLst>
              <a:ext uri="{FF2B5EF4-FFF2-40B4-BE49-F238E27FC236}">
                <a16:creationId xmlns:a16="http://schemas.microsoft.com/office/drawing/2014/main" id="{E9DBB08B-03E9-45D3-8935-36A437296436}"/>
              </a:ext>
            </a:extLst>
          </p:cNvPr>
          <p:cNvSpPr>
            <a:spLocks noGrp="1"/>
          </p:cNvSpPr>
          <p:nvPr>
            <p:ph type="subTitle" idx="1"/>
          </p:nvPr>
        </p:nvSpPr>
        <p:spPr>
          <a:xfrm>
            <a:off x="541538" y="1448019"/>
            <a:ext cx="10668000" cy="4120912"/>
          </a:xfrm>
        </p:spPr>
        <p:txBody>
          <a:bodyPr>
            <a:normAutofit lnSpcReduction="10000"/>
          </a:bodyPr>
          <a:lstStyle/>
          <a:p>
            <a:pPr marL="342900" indent="-342900">
              <a:buFont typeface="Arial" panose="020B0604020202020204" pitchFamily="34" charset="0"/>
              <a:buChar char="•"/>
            </a:pPr>
            <a:r>
              <a:rPr lang="en-GB" dirty="0">
                <a:solidFill>
                  <a:schemeClr val="tx1"/>
                </a:solidFill>
              </a:rPr>
              <a:t>Access to medicines not usually available for individual patients</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If a patient and their clinician agree that a medicine that isn’t routinely available would benefit the patient, their clinician can submit an Individual Patient Funding Request (IPFR) asking the health board, or the </a:t>
            </a:r>
            <a:r>
              <a:rPr lang="en-GB" dirty="0">
                <a:solidFill>
                  <a:schemeClr val="tx1"/>
                </a:solidFill>
                <a:hlinkClick r:id="rId2">
                  <a:extLst>
                    <a:ext uri="{A12FA001-AC4F-418D-AE19-62706E023703}">
                      <ahyp:hlinkClr xmlns:ahyp="http://schemas.microsoft.com/office/drawing/2018/hyperlinkcolor" val="tx"/>
                    </a:ext>
                  </a:extLst>
                </a:hlinkClick>
              </a:rPr>
              <a:t>Welsh Health Specialised Services Committee (WHSSC)</a:t>
            </a:r>
            <a:r>
              <a:rPr lang="en-GB" dirty="0">
                <a:solidFill>
                  <a:schemeClr val="tx1"/>
                </a:solidFill>
              </a:rPr>
              <a:t>, to fund the medicine. </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Requests may also be made for licensed medicines that are not recommended after a health technology assessment (HTA).</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The All Wales Therapeutics and Toxicology Centre (AWTTC) works with IPFR panels and WHSSC to ensure the IPFR process in Wales is fair and consistent.</a:t>
            </a:r>
            <a:r>
              <a:rPr lang="en-GB" dirty="0"/>
              <a:t> </a:t>
            </a:r>
            <a:endParaRPr lang="en-GB" dirty="0">
              <a:solidFill>
                <a:schemeClr val="tx1"/>
              </a:solidFill>
            </a:endParaRPr>
          </a:p>
        </p:txBody>
      </p:sp>
    </p:spTree>
    <p:extLst>
      <p:ext uri="{BB962C8B-B14F-4D97-AF65-F5344CB8AC3E}">
        <p14:creationId xmlns:p14="http://schemas.microsoft.com/office/powerpoint/2010/main" val="302345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050CF-B8CB-44CF-AE15-2775C1FD636A}"/>
              </a:ext>
            </a:extLst>
          </p:cNvPr>
          <p:cNvSpPr>
            <a:spLocks noGrp="1"/>
          </p:cNvSpPr>
          <p:nvPr>
            <p:ph type="ctrTitle"/>
          </p:nvPr>
        </p:nvSpPr>
        <p:spPr/>
        <p:txBody>
          <a:bodyPr/>
          <a:lstStyle/>
          <a:p>
            <a:r>
              <a:rPr lang="en-GB" dirty="0"/>
              <a:t>Individual health board decisions</a:t>
            </a:r>
          </a:p>
        </p:txBody>
      </p:sp>
      <p:sp>
        <p:nvSpPr>
          <p:cNvPr id="3" name="Subtitle 2">
            <a:extLst>
              <a:ext uri="{FF2B5EF4-FFF2-40B4-BE49-F238E27FC236}">
                <a16:creationId xmlns:a16="http://schemas.microsoft.com/office/drawing/2014/main" id="{66768DD5-53EC-482E-A417-33D0CB67A785}"/>
              </a:ext>
            </a:extLst>
          </p:cNvPr>
          <p:cNvSpPr>
            <a:spLocks noGrp="1"/>
          </p:cNvSpPr>
          <p:nvPr>
            <p:ph type="subTitle" idx="1"/>
          </p:nvPr>
        </p:nvSpPr>
        <p:spPr/>
        <p:txBody>
          <a:bodyPr/>
          <a:lstStyle/>
          <a:p>
            <a:pPr marL="342900" indent="-342900">
              <a:buFont typeface="Arial" panose="020B0604020202020204" pitchFamily="34" charset="0"/>
              <a:buChar char="•"/>
            </a:pPr>
            <a:r>
              <a:rPr lang="en-GB" dirty="0">
                <a:solidFill>
                  <a:schemeClr val="tx1"/>
                </a:solidFill>
              </a:rPr>
              <a:t>Medicines may be considered for use by individual health boards if they meet the AWMSG exclusion criteria for appraisal.</a:t>
            </a:r>
          </a:p>
        </p:txBody>
      </p:sp>
    </p:spTree>
    <p:extLst>
      <p:ext uri="{BB962C8B-B14F-4D97-AF65-F5344CB8AC3E}">
        <p14:creationId xmlns:p14="http://schemas.microsoft.com/office/powerpoint/2010/main" val="551638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15468-E933-48BA-99FA-18862BF3B167}"/>
              </a:ext>
            </a:extLst>
          </p:cNvPr>
          <p:cNvSpPr>
            <a:spLocks noGrp="1"/>
          </p:cNvSpPr>
          <p:nvPr>
            <p:ph type="ctrTitle"/>
          </p:nvPr>
        </p:nvSpPr>
        <p:spPr/>
        <p:txBody>
          <a:bodyPr/>
          <a:lstStyle/>
          <a:p>
            <a:r>
              <a:rPr lang="en-GB" dirty="0"/>
              <a:t>All-Wales free of charge medicine supply</a:t>
            </a:r>
          </a:p>
        </p:txBody>
      </p:sp>
      <p:sp>
        <p:nvSpPr>
          <p:cNvPr id="3" name="Subtitle 2">
            <a:extLst>
              <a:ext uri="{FF2B5EF4-FFF2-40B4-BE49-F238E27FC236}">
                <a16:creationId xmlns:a16="http://schemas.microsoft.com/office/drawing/2014/main" id="{FFDB1B63-0EA8-4929-AF9A-324A8A2EDDC4}"/>
              </a:ext>
            </a:extLst>
          </p:cNvPr>
          <p:cNvSpPr>
            <a:spLocks noGrp="1"/>
          </p:cNvSpPr>
          <p:nvPr>
            <p:ph type="subTitle" idx="1"/>
          </p:nvPr>
        </p:nvSpPr>
        <p:spPr>
          <a:xfrm>
            <a:off x="603682" y="1430263"/>
            <a:ext cx="10668000" cy="4120912"/>
          </a:xfrm>
        </p:spPr>
        <p:txBody>
          <a:bodyPr/>
          <a:lstStyle/>
          <a:p>
            <a:pPr marL="342900" indent="-342900">
              <a:buFont typeface="Arial" panose="020B0604020202020204" pitchFamily="34" charset="0"/>
              <a:buChar char="•"/>
            </a:pPr>
            <a:r>
              <a:rPr lang="en-GB" dirty="0">
                <a:solidFill>
                  <a:schemeClr val="tx1"/>
                </a:solidFill>
              </a:rPr>
              <a:t>In the absence of, or whilst awaiting publication of health technology assessment advice, some pharmaceutical companies might wish to offer NHS Wales a free of charge medicine supply agreement to enable patients and clinicians access to a particular medicine at no cost</a:t>
            </a:r>
            <a:r>
              <a:rPr lang="en-GB" dirty="0"/>
              <a: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solidFill>
                  <a:schemeClr val="tx1"/>
                </a:solidFill>
              </a:rPr>
              <a:t>The </a:t>
            </a:r>
            <a:r>
              <a:rPr lang="en-GB" dirty="0">
                <a:solidFill>
                  <a:schemeClr val="tx1"/>
                </a:solidFill>
                <a:hlinkClick r:id="rId2">
                  <a:extLst>
                    <a:ext uri="{A12FA001-AC4F-418D-AE19-62706E023703}">
                      <ahyp:hlinkClr xmlns:ahyp="http://schemas.microsoft.com/office/drawing/2018/hyperlinkcolor" val="tx"/>
                    </a:ext>
                  </a:extLst>
                </a:hlinkClick>
              </a:rPr>
              <a:t>all-Wales free of charge medicine supply guidance</a:t>
            </a:r>
            <a:r>
              <a:rPr lang="en-GB" dirty="0">
                <a:solidFill>
                  <a:schemeClr val="tx1"/>
                </a:solidFill>
              </a:rPr>
              <a:t> introduces new controls to ensure equity and consistency in patient and clinician access to medicines offered to NHS Wales as free of charge.</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Health board chief pharmacists and AWTTC co-ordinate the free of charge medicine supply agreements on behalf of NHS Wales</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4288670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BC63-C468-47BB-93BC-DA4473E5914B}"/>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978C3793-9A33-49A1-85DD-1ECB2D1DD4FE}"/>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D046D7D4-204C-40C4-B8CD-C74203AF9302}"/>
              </a:ext>
            </a:extLst>
          </p:cNvPr>
          <p:cNvPicPr>
            <a:picLocks noChangeAspect="1"/>
          </p:cNvPicPr>
          <p:nvPr/>
        </p:nvPicPr>
        <p:blipFill>
          <a:blip r:embed="rId2"/>
          <a:stretch>
            <a:fillRect/>
          </a:stretch>
        </p:blipFill>
        <p:spPr>
          <a:xfrm>
            <a:off x="609601" y="148404"/>
            <a:ext cx="10972800" cy="5634431"/>
          </a:xfrm>
          <a:prstGeom prst="rect">
            <a:avLst/>
          </a:prstGeom>
        </p:spPr>
      </p:pic>
      <p:sp>
        <p:nvSpPr>
          <p:cNvPr id="6" name="Rectangle 5">
            <a:extLst>
              <a:ext uri="{FF2B5EF4-FFF2-40B4-BE49-F238E27FC236}">
                <a16:creationId xmlns:a16="http://schemas.microsoft.com/office/drawing/2014/main" id="{824F8078-2048-463E-889A-8F743D0CEE8D}"/>
              </a:ext>
            </a:extLst>
          </p:cNvPr>
          <p:cNvSpPr/>
          <p:nvPr/>
        </p:nvSpPr>
        <p:spPr>
          <a:xfrm>
            <a:off x="262597" y="5854198"/>
            <a:ext cx="8557846" cy="369332"/>
          </a:xfrm>
          <a:prstGeom prst="rect">
            <a:avLst/>
          </a:prstGeom>
        </p:spPr>
        <p:txBody>
          <a:bodyPr wrap="square">
            <a:spAutoFit/>
          </a:bodyPr>
          <a:lstStyle/>
          <a:p>
            <a:r>
              <a:rPr lang="en-GB" dirty="0"/>
              <a:t>https://awttc.nhs.wales/accessing-medicines/access-to-medicines-in-wales/</a:t>
            </a:r>
          </a:p>
        </p:txBody>
      </p:sp>
    </p:spTree>
    <p:extLst>
      <p:ext uri="{BB962C8B-B14F-4D97-AF65-F5344CB8AC3E}">
        <p14:creationId xmlns:p14="http://schemas.microsoft.com/office/powerpoint/2010/main" val="249747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E49203-C58B-4665-A627-3983B863F70F}"/>
              </a:ext>
            </a:extLst>
          </p:cNvPr>
          <p:cNvPicPr>
            <a:picLocks noChangeAspect="1"/>
          </p:cNvPicPr>
          <p:nvPr/>
        </p:nvPicPr>
        <p:blipFill>
          <a:blip r:embed="rId2"/>
          <a:stretch>
            <a:fillRect/>
          </a:stretch>
        </p:blipFill>
        <p:spPr>
          <a:xfrm>
            <a:off x="649928" y="176212"/>
            <a:ext cx="11117226" cy="5239481"/>
          </a:xfrm>
          <a:prstGeom prst="rect">
            <a:avLst/>
          </a:prstGeom>
        </p:spPr>
      </p:pic>
      <p:sp>
        <p:nvSpPr>
          <p:cNvPr id="6" name="Rectangle 5">
            <a:extLst>
              <a:ext uri="{FF2B5EF4-FFF2-40B4-BE49-F238E27FC236}">
                <a16:creationId xmlns:a16="http://schemas.microsoft.com/office/drawing/2014/main" id="{3DB6641A-07CA-4514-9AA6-A497A2B5193B}"/>
              </a:ext>
            </a:extLst>
          </p:cNvPr>
          <p:cNvSpPr/>
          <p:nvPr/>
        </p:nvSpPr>
        <p:spPr>
          <a:xfrm>
            <a:off x="178192" y="5794550"/>
            <a:ext cx="11117226" cy="369332"/>
          </a:xfrm>
          <a:prstGeom prst="rect">
            <a:avLst/>
          </a:prstGeom>
        </p:spPr>
        <p:txBody>
          <a:bodyPr wrap="square">
            <a:spAutoFit/>
          </a:bodyPr>
          <a:lstStyle/>
          <a:p>
            <a:r>
              <a:rPr lang="en-GB" dirty="0"/>
              <a:t>https://awttc.nhs.wales/accessing-medicines/make-a-submission/pharmaceutical-industry-submissions/</a:t>
            </a:r>
          </a:p>
        </p:txBody>
      </p:sp>
    </p:spTree>
    <p:extLst>
      <p:ext uri="{BB962C8B-B14F-4D97-AF65-F5344CB8AC3E}">
        <p14:creationId xmlns:p14="http://schemas.microsoft.com/office/powerpoint/2010/main" val="37540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5157" y="1690307"/>
            <a:ext cx="10363200" cy="1126592"/>
          </a:xfrm>
        </p:spPr>
        <p:txBody>
          <a:bodyPr>
            <a:normAutofit fontScale="90000"/>
          </a:bodyPr>
          <a:lstStyle/>
          <a:p>
            <a:pPr algn="ctr"/>
            <a:r>
              <a:rPr lang="en-GB" sz="6000" dirty="0"/>
              <a:t>Market Access</a:t>
            </a:r>
            <a:br>
              <a:rPr lang="en-GB" sz="6000" dirty="0"/>
            </a:br>
            <a:br>
              <a:rPr lang="en-GB" sz="6000" dirty="0"/>
            </a:br>
            <a:r>
              <a:rPr lang="en-GB" sz="2200" dirty="0"/>
              <a:t>‘Ensuring the right people get the right medicines at the right time’</a:t>
            </a:r>
            <a:br>
              <a:rPr lang="en-GB" sz="2200" i="1" dirty="0"/>
            </a:br>
            <a:br>
              <a:rPr lang="en-GB" sz="6000" dirty="0"/>
            </a:br>
            <a:endParaRPr lang="en-GB" sz="2000"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28082" y="321027"/>
            <a:ext cx="3337845" cy="489042"/>
          </a:xfrm>
          <a:prstGeom prst="rect">
            <a:avLst/>
          </a:prstGeom>
        </p:spPr>
      </p:pic>
      <p:sp>
        <p:nvSpPr>
          <p:cNvPr id="3" name="TextBox 2">
            <a:extLst>
              <a:ext uri="{FF2B5EF4-FFF2-40B4-BE49-F238E27FC236}">
                <a16:creationId xmlns:a16="http://schemas.microsoft.com/office/drawing/2014/main" id="{8984484B-A117-4B90-BEFF-8E4BA7C2F6EF}"/>
              </a:ext>
            </a:extLst>
          </p:cNvPr>
          <p:cNvSpPr txBox="1"/>
          <p:nvPr/>
        </p:nvSpPr>
        <p:spPr>
          <a:xfrm>
            <a:off x="736846" y="5184559"/>
            <a:ext cx="7972147" cy="369332"/>
          </a:xfrm>
          <a:prstGeom prst="rect">
            <a:avLst/>
          </a:prstGeom>
          <a:noFill/>
        </p:spPr>
        <p:txBody>
          <a:bodyPr wrap="square" rtlCol="0">
            <a:spAutoFit/>
          </a:bodyPr>
          <a:lstStyle/>
          <a:p>
            <a:r>
              <a:rPr lang="en-GB" dirty="0"/>
              <a:t>https://awttc.nhs.wales/accessing-medicines/access-to-medicines-in-wales/</a:t>
            </a:r>
          </a:p>
        </p:txBody>
      </p:sp>
    </p:spTree>
    <p:extLst>
      <p:ext uri="{BB962C8B-B14F-4D97-AF65-F5344CB8AC3E}">
        <p14:creationId xmlns:p14="http://schemas.microsoft.com/office/powerpoint/2010/main" val="3554464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8D672-9851-48DD-BAF9-81103047B583}"/>
              </a:ext>
            </a:extLst>
          </p:cNvPr>
          <p:cNvSpPr>
            <a:spLocks noGrp="1"/>
          </p:cNvSpPr>
          <p:nvPr>
            <p:ph type="ctrTitle"/>
          </p:nvPr>
        </p:nvSpPr>
        <p:spPr>
          <a:xfrm>
            <a:off x="-1482571" y="174119"/>
            <a:ext cx="10668000" cy="757921"/>
          </a:xfrm>
        </p:spPr>
        <p:txBody>
          <a:bodyPr/>
          <a:lstStyle/>
          <a:p>
            <a:r>
              <a:rPr lang="en-GB" dirty="0"/>
              <a:t>AWMSG Annual Report 2020-2021</a:t>
            </a:r>
          </a:p>
        </p:txBody>
      </p:sp>
      <p:pic>
        <p:nvPicPr>
          <p:cNvPr id="5" name="Picture 4">
            <a:extLst>
              <a:ext uri="{FF2B5EF4-FFF2-40B4-BE49-F238E27FC236}">
                <a16:creationId xmlns:a16="http://schemas.microsoft.com/office/drawing/2014/main" id="{06504876-F2C1-42E1-B1E4-FBE879D141A5}"/>
              </a:ext>
            </a:extLst>
          </p:cNvPr>
          <p:cNvPicPr>
            <a:picLocks noChangeAspect="1"/>
          </p:cNvPicPr>
          <p:nvPr/>
        </p:nvPicPr>
        <p:blipFill>
          <a:blip r:embed="rId2"/>
          <a:stretch>
            <a:fillRect/>
          </a:stretch>
        </p:blipFill>
        <p:spPr>
          <a:xfrm>
            <a:off x="6999296" y="932040"/>
            <a:ext cx="3517041" cy="4660224"/>
          </a:xfrm>
          <a:prstGeom prst="rect">
            <a:avLst/>
          </a:prstGeom>
        </p:spPr>
      </p:pic>
      <p:sp>
        <p:nvSpPr>
          <p:cNvPr id="9" name="Rectangle 8">
            <a:extLst>
              <a:ext uri="{FF2B5EF4-FFF2-40B4-BE49-F238E27FC236}">
                <a16:creationId xmlns:a16="http://schemas.microsoft.com/office/drawing/2014/main" id="{E5F9A667-CC18-438E-90D8-7CB0A0F28CE3}"/>
              </a:ext>
            </a:extLst>
          </p:cNvPr>
          <p:cNvSpPr/>
          <p:nvPr/>
        </p:nvSpPr>
        <p:spPr>
          <a:xfrm>
            <a:off x="100613" y="6098182"/>
            <a:ext cx="9655946" cy="369332"/>
          </a:xfrm>
          <a:prstGeom prst="rect">
            <a:avLst/>
          </a:prstGeom>
        </p:spPr>
        <p:txBody>
          <a:bodyPr wrap="square">
            <a:spAutoFit/>
          </a:bodyPr>
          <a:lstStyle/>
          <a:p>
            <a:r>
              <a:rPr lang="en-GB" dirty="0"/>
              <a:t>https://awttc.nhs.wales/files/awmsg/awmsg-annual-reports/awmsg-annual-report-2020-2021/</a:t>
            </a:r>
          </a:p>
        </p:txBody>
      </p:sp>
      <p:pic>
        <p:nvPicPr>
          <p:cNvPr id="11" name="Picture 10">
            <a:extLst>
              <a:ext uri="{FF2B5EF4-FFF2-40B4-BE49-F238E27FC236}">
                <a16:creationId xmlns:a16="http://schemas.microsoft.com/office/drawing/2014/main" id="{B407A312-3383-42C9-BBEB-E299DF1737F7}"/>
              </a:ext>
            </a:extLst>
          </p:cNvPr>
          <p:cNvPicPr>
            <a:picLocks noChangeAspect="1"/>
          </p:cNvPicPr>
          <p:nvPr/>
        </p:nvPicPr>
        <p:blipFill>
          <a:blip r:embed="rId3"/>
          <a:stretch>
            <a:fillRect/>
          </a:stretch>
        </p:blipFill>
        <p:spPr>
          <a:xfrm>
            <a:off x="1106181" y="1012777"/>
            <a:ext cx="2566215" cy="3446740"/>
          </a:xfrm>
          <a:prstGeom prst="rect">
            <a:avLst/>
          </a:prstGeom>
        </p:spPr>
      </p:pic>
      <p:pic>
        <p:nvPicPr>
          <p:cNvPr id="7" name="Picture 6">
            <a:extLst>
              <a:ext uri="{FF2B5EF4-FFF2-40B4-BE49-F238E27FC236}">
                <a16:creationId xmlns:a16="http://schemas.microsoft.com/office/drawing/2014/main" id="{CD45F7E5-F5B4-49D5-88C6-9649748A7445}"/>
              </a:ext>
            </a:extLst>
          </p:cNvPr>
          <p:cNvPicPr>
            <a:picLocks noChangeAspect="1"/>
          </p:cNvPicPr>
          <p:nvPr/>
        </p:nvPicPr>
        <p:blipFill>
          <a:blip r:embed="rId4"/>
          <a:stretch>
            <a:fillRect/>
          </a:stretch>
        </p:blipFill>
        <p:spPr>
          <a:xfrm>
            <a:off x="3330977" y="2233626"/>
            <a:ext cx="2575340" cy="3611597"/>
          </a:xfrm>
          <a:prstGeom prst="rect">
            <a:avLst/>
          </a:prstGeom>
        </p:spPr>
      </p:pic>
    </p:spTree>
    <p:extLst>
      <p:ext uri="{BB962C8B-B14F-4D97-AF65-F5344CB8AC3E}">
        <p14:creationId xmlns:p14="http://schemas.microsoft.com/office/powerpoint/2010/main" val="2488859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5875" y="183367"/>
            <a:ext cx="12223749" cy="865453"/>
          </a:xfrm>
          <a:prstGeom prst="rect">
            <a:avLst/>
          </a:prstGeom>
        </p:spPr>
        <p:txBody>
          <a:bodyPr>
            <a:norm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r>
              <a:rPr lang="en-GB" dirty="0">
                <a:latin typeface="+mn-lt"/>
                <a:cs typeface="Arial" panose="020B0604020202020204" pitchFamily="34" charset="0"/>
              </a:rPr>
              <a:t>Commercial Medicines Access Team (CMAT)</a:t>
            </a:r>
          </a:p>
        </p:txBody>
      </p:sp>
      <p:pic>
        <p:nvPicPr>
          <p:cNvPr id="5" name="Content Placeholder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4498" y="4279646"/>
            <a:ext cx="2875911" cy="799200"/>
          </a:xfrm>
          <a:prstGeom prst="rect">
            <a:avLst/>
          </a:prstGeom>
        </p:spPr>
      </p:pic>
      <p:grpSp>
        <p:nvGrpSpPr>
          <p:cNvPr id="7" name="Group 6"/>
          <p:cNvGrpSpPr/>
          <p:nvPr/>
        </p:nvGrpSpPr>
        <p:grpSpPr>
          <a:xfrm>
            <a:off x="9271702" y="1837343"/>
            <a:ext cx="2920297" cy="2209424"/>
            <a:chOff x="9160246" y="1338015"/>
            <a:chExt cx="2920297" cy="2209424"/>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160246" y="3166439"/>
              <a:ext cx="2920297" cy="381000"/>
            </a:xfrm>
            <a:prstGeom prst="rect">
              <a:avLst/>
            </a:prstGeom>
          </p:spPr>
        </p:pic>
        <p:pic>
          <p:nvPicPr>
            <p:cNvPr id="9" name="Picture 8"/>
            <p:cNvPicPr/>
            <p:nvPr/>
          </p:nvPicPr>
          <p:blipFill>
            <a:blip r:embed="rId4" cstate="print">
              <a:extLst>
                <a:ext uri="{28A0092B-C50C-407E-A947-70E740481C1C}">
                  <a14:useLocalDpi xmlns:a14="http://schemas.microsoft.com/office/drawing/2010/main"/>
                </a:ext>
              </a:extLst>
            </a:blip>
            <a:srcRect/>
            <a:stretch>
              <a:fillRect/>
            </a:stretch>
          </p:blipFill>
          <p:spPr bwMode="auto">
            <a:xfrm>
              <a:off x="9939806" y="1338015"/>
              <a:ext cx="1061176" cy="1199519"/>
            </a:xfrm>
            <a:prstGeom prst="rect">
              <a:avLst/>
            </a:prstGeom>
            <a:noFill/>
            <a:ln>
              <a:noFill/>
            </a:ln>
          </p:spPr>
        </p:pic>
      </p:grpSp>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292" b="100000" l="0" r="100000">
                        <a14:foregroundMark x1="16930" y1="68713" x2="16930" y2="68713"/>
                        <a14:foregroundMark x1="31013" y1="69591" x2="31013" y2="69591"/>
                        <a14:foregroundMark x1="45570" y1="69591" x2="45570" y2="69591"/>
                        <a14:foregroundMark x1="46044" y1="33333" x2="46044" y2="33333"/>
                        <a14:foregroundMark x1="33544" y1="21053" x2="33544" y2="21053"/>
                        <a14:foregroundMark x1="18513" y1="25731" x2="18513" y2="25731"/>
                        <a14:foregroundMark x1="16456" y1="43567" x2="16456" y2="43567"/>
                        <a14:foregroundMark x1="26424" y1="40351" x2="26424" y2="40351"/>
                        <a14:foregroundMark x1="36076" y1="41228" x2="36076" y2="41228"/>
                        <a14:foregroundMark x1="36076" y1="51754" x2="36076" y2="51754"/>
                        <a14:foregroundMark x1="26108" y1="57310" x2="26108" y2="57310"/>
                        <a14:foregroundMark x1="66772" y1="17251" x2="66772" y2="17251"/>
                        <a14:foregroundMark x1="77215" y1="23392" x2="77215" y2="23392"/>
                        <a14:foregroundMark x1="83861" y1="17251" x2="83861" y2="17251"/>
                        <a14:foregroundMark x1="61551" y1="45614" x2="93987" y2="45614"/>
                        <a14:foregroundMark x1="93671" y1="43567" x2="93671" y2="43567"/>
                        <a14:foregroundMark x1="74684" y1="47953" x2="74684" y2="47953"/>
                        <a14:foregroundMark x1="74525" y1="50585" x2="74525" y2="50585"/>
                        <a14:foregroundMark x1="71994" y1="41813" x2="71994" y2="41813"/>
                        <a14:foregroundMark x1="61867" y1="63743" x2="89715" y2="64035"/>
                        <a14:foregroundMark x1="62500" y1="83333" x2="91297" y2="81871"/>
                        <a14:foregroundMark x1="63133" y1="86550" x2="93354" y2="85380"/>
                        <a14:foregroundMark x1="65190" y1="80117" x2="93354" y2="79240"/>
                        <a14:foregroundMark x1="61392" y1="69883" x2="61392" y2="69883"/>
                        <a14:foregroundMark x1="14930" y1="33854" x2="14930" y2="33854"/>
                        <a14:foregroundMark x1="43944" y1="26563" x2="43944" y2="26563"/>
                        <a14:foregroundMark x1="53239" y1="48958" x2="53239" y2="48958"/>
                        <a14:foregroundMark x1="47887" y1="64063" x2="47887" y2="64063"/>
                        <a14:foregroundMark x1="21690" y1="77604" x2="21690" y2="77604"/>
                        <a14:foregroundMark x1="90704" y1="54688" x2="90704" y2="54688"/>
                        <a14:foregroundMark x1="92676" y1="57292" x2="92676" y2="57292"/>
                        <a14:foregroundMark x1="90141" y1="42188" x2="94366" y2="42188"/>
                        <a14:foregroundMark x1="78873" y1="48438" x2="90141" y2="48438"/>
                        <a14:foregroundMark x1="62535" y1="58333" x2="90141" y2="58333"/>
                        <a14:foregroundMark x1="62254" y1="69271" x2="92676" y2="70313"/>
                        <a14:foregroundMark x1="41127" y1="76563" x2="41127" y2="76563"/>
                        <a14:foregroundMark x1="17465" y1="72396" x2="17465" y2="72396"/>
                        <a14:backgroundMark x1="6962" y1="74269" x2="6962" y2="74269"/>
                        <a14:backgroundMark x1="49842" y1="81287" x2="49842" y2="81287"/>
                        <a14:backgroundMark x1="56013" y1="8772" x2="56013" y2="8772"/>
                        <a14:backgroundMark x1="7753" y1="11111" x2="7753" y2="11111"/>
                        <a14:backgroundMark x1="2848" y1="38012" x2="2848" y2="38012"/>
                        <a14:backgroundMark x1="3165" y1="68713" x2="3165" y2="68713"/>
                        <a14:backgroundMark x1="14873" y1="90351" x2="14873" y2="90351"/>
                        <a14:backgroundMark x1="79718" y1="54167" x2="79718" y2="54167"/>
                      </a14:backgroundRemoval>
                    </a14:imgEffect>
                  </a14:imgLayer>
                </a14:imgProps>
              </a:ext>
              <a:ext uri="{28A0092B-C50C-407E-A947-70E740481C1C}">
                <a14:useLocalDpi xmlns:a14="http://schemas.microsoft.com/office/drawing/2010/main"/>
              </a:ext>
            </a:extLst>
          </a:blip>
          <a:srcRect l="5280" t="4613" b="3180"/>
          <a:stretch/>
        </p:blipFill>
        <p:spPr>
          <a:xfrm>
            <a:off x="978234" y="1837343"/>
            <a:ext cx="1515226" cy="797760"/>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770141" y="1536370"/>
            <a:ext cx="5282497" cy="3522682"/>
          </a:xfrm>
          <a:prstGeom prst="rect">
            <a:avLst/>
          </a:prstGeom>
        </p:spPr>
      </p:pic>
      <p:pic>
        <p:nvPicPr>
          <p:cNvPr id="12" name="Picture 11"/>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5291330" y="5222451"/>
            <a:ext cx="1944609" cy="1116160"/>
          </a:xfrm>
          <a:prstGeom prst="rect">
            <a:avLst/>
          </a:prstGeom>
        </p:spPr>
      </p:pic>
      <p:sp>
        <p:nvSpPr>
          <p:cNvPr id="13" name="Rectangle 12"/>
          <p:cNvSpPr/>
          <p:nvPr/>
        </p:nvSpPr>
        <p:spPr>
          <a:xfrm>
            <a:off x="154768" y="745588"/>
            <a:ext cx="3816341" cy="1015663"/>
          </a:xfrm>
          <a:prstGeom prst="rect">
            <a:avLst/>
          </a:prstGeom>
        </p:spPr>
        <p:txBody>
          <a:bodyPr wrap="square">
            <a:spAutoFit/>
          </a:bodyPr>
          <a:lstStyle/>
          <a:p>
            <a:pPr algn="ctr"/>
            <a:r>
              <a:rPr lang="en-GB" sz="2000" dirty="0">
                <a:solidFill>
                  <a:prstClr val="black"/>
                </a:solidFill>
              </a:rPr>
              <a:t>Multi-organisational team </a:t>
            </a:r>
            <a:r>
              <a:rPr lang="en-GB" sz="2000" b="1" u="sng" dirty="0">
                <a:solidFill>
                  <a:prstClr val="black"/>
                </a:solidFill>
                <a:hlinkClick r:id="rId9"/>
              </a:rPr>
              <a:t>NHSWales.CA@Wales.nhs.uk</a:t>
            </a:r>
            <a:endParaRPr lang="en-GB" sz="2000" b="1" u="sng" dirty="0">
              <a:solidFill>
                <a:prstClr val="black"/>
              </a:solidFill>
            </a:endParaRPr>
          </a:p>
          <a:p>
            <a:r>
              <a:rPr lang="en-GB" sz="2000" b="1" dirty="0">
                <a:solidFill>
                  <a:prstClr val="black"/>
                </a:solidFill>
              </a:rPr>
              <a:t> </a:t>
            </a:r>
          </a:p>
        </p:txBody>
      </p:sp>
      <p:pic>
        <p:nvPicPr>
          <p:cNvPr id="14" name="Picture 13"/>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432296" y="3141495"/>
            <a:ext cx="3337845" cy="489042"/>
          </a:xfrm>
          <a:prstGeom prst="rect">
            <a:avLst/>
          </a:prstGeom>
        </p:spPr>
      </p:pic>
    </p:spTree>
    <p:extLst>
      <p:ext uri="{BB962C8B-B14F-4D97-AF65-F5344CB8AC3E}">
        <p14:creationId xmlns:p14="http://schemas.microsoft.com/office/powerpoint/2010/main" val="3365607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4693" y="4926213"/>
            <a:ext cx="2189118" cy="66169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1168" y="4992608"/>
            <a:ext cx="2266121" cy="72804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9569" y="1845608"/>
            <a:ext cx="2247027" cy="85840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50222" y="2099695"/>
            <a:ext cx="2288338" cy="880419"/>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9641" y="3114861"/>
            <a:ext cx="2549176" cy="1483646"/>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81607" y="5065698"/>
            <a:ext cx="2623930" cy="787179"/>
          </a:xfrm>
          <a:prstGeom prst="rect">
            <a:avLst/>
          </a:prstGeom>
        </p:spPr>
      </p:pic>
      <p:sp>
        <p:nvSpPr>
          <p:cNvPr id="10" name="TextBox 9"/>
          <p:cNvSpPr txBox="1"/>
          <p:nvPr/>
        </p:nvSpPr>
        <p:spPr>
          <a:xfrm>
            <a:off x="3378521" y="2749723"/>
            <a:ext cx="5470496" cy="2062103"/>
          </a:xfrm>
          <a:prstGeom prst="rect">
            <a:avLst/>
          </a:prstGeom>
          <a:noFill/>
          <a:scene3d>
            <a:camera prst="orthographicFront"/>
            <a:lightRig rig="threePt" dir="t"/>
          </a:scene3d>
          <a:sp3d>
            <a:bevelT w="139700" prst="cross"/>
          </a:sp3d>
        </p:spPr>
        <p:txBody>
          <a:bodyPr wrap="square" rtlCol="0">
            <a:spAutoFit/>
          </a:bodyPr>
          <a:lstStyle/>
          <a:p>
            <a:pPr algn="ctr"/>
            <a:r>
              <a:rPr lang="en-GB" sz="3200" b="1" dirty="0"/>
              <a:t>Commercial Medicines Access Team  </a:t>
            </a:r>
          </a:p>
          <a:p>
            <a:pPr algn="ctr"/>
            <a:r>
              <a:rPr lang="en-GB" sz="3200" b="1" dirty="0"/>
              <a:t>Providing support to NHS Wales </a:t>
            </a:r>
          </a:p>
        </p:txBody>
      </p:sp>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16617" y="640823"/>
            <a:ext cx="2635060" cy="893919"/>
          </a:xfrm>
          <a:prstGeom prst="rect">
            <a:avLst/>
          </a:prstGeom>
        </p:spPr>
      </p:pic>
      <p:pic>
        <p:nvPicPr>
          <p:cNvPr id="12" name="ctl00_onetidHeadbnnr2">
            <a:hlinkClick r:id="rId9" tooltip="&quot;Directorate &amp; Locality&quot;"/>
          </p:cNvPr>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803082" y="2116040"/>
            <a:ext cx="2655735" cy="682819"/>
          </a:xfrm>
          <a:prstGeom prst="rect">
            <a:avLst/>
          </a:prstGeom>
          <a:noFill/>
          <a:ln w="9525">
            <a:noFill/>
            <a:miter lim="800000"/>
            <a:headEnd/>
            <a:tailEnd/>
          </a:ln>
          <a:effectLst>
            <a:softEdge rad="63500"/>
          </a:effectLst>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050222" y="3506443"/>
            <a:ext cx="2367851" cy="866773"/>
          </a:xfrm>
          <a:prstGeom prst="rect">
            <a:avLst/>
          </a:prstGeom>
        </p:spPr>
      </p:pic>
      <p:pic>
        <p:nvPicPr>
          <p:cNvPr id="14" name="Picture 13"/>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4174159" y="649865"/>
            <a:ext cx="3337845" cy="489042"/>
          </a:xfrm>
          <a:prstGeom prst="rect">
            <a:avLst/>
          </a:prstGeom>
        </p:spPr>
      </p:pic>
      <p:pic>
        <p:nvPicPr>
          <p:cNvPr id="15" name="Picture 14"/>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292" b="100000" l="0" r="100000">
                        <a14:foregroundMark x1="16930" y1="68713" x2="16930" y2="68713"/>
                        <a14:foregroundMark x1="31013" y1="69591" x2="31013" y2="69591"/>
                        <a14:foregroundMark x1="45570" y1="69591" x2="45570" y2="69591"/>
                        <a14:foregroundMark x1="46044" y1="33333" x2="46044" y2="33333"/>
                        <a14:foregroundMark x1="33544" y1="21053" x2="33544" y2="21053"/>
                        <a14:foregroundMark x1="18513" y1="25731" x2="18513" y2="25731"/>
                        <a14:foregroundMark x1="16456" y1="43567" x2="16456" y2="43567"/>
                        <a14:foregroundMark x1="26424" y1="40351" x2="26424" y2="40351"/>
                        <a14:foregroundMark x1="36076" y1="41228" x2="36076" y2="41228"/>
                        <a14:foregroundMark x1="36076" y1="51754" x2="36076" y2="51754"/>
                        <a14:foregroundMark x1="26108" y1="57310" x2="26108" y2="57310"/>
                        <a14:foregroundMark x1="66772" y1="17251" x2="66772" y2="17251"/>
                        <a14:foregroundMark x1="77215" y1="23392" x2="77215" y2="23392"/>
                        <a14:foregroundMark x1="83861" y1="17251" x2="83861" y2="17251"/>
                        <a14:foregroundMark x1="61551" y1="45614" x2="93987" y2="45614"/>
                        <a14:foregroundMark x1="93671" y1="43567" x2="93671" y2="43567"/>
                        <a14:foregroundMark x1="74684" y1="47953" x2="74684" y2="47953"/>
                        <a14:foregroundMark x1="74525" y1="50585" x2="74525" y2="50585"/>
                        <a14:foregroundMark x1="71994" y1="41813" x2="71994" y2="41813"/>
                        <a14:foregroundMark x1="61867" y1="63743" x2="89715" y2="64035"/>
                        <a14:foregroundMark x1="62500" y1="83333" x2="91297" y2="81871"/>
                        <a14:foregroundMark x1="63133" y1="86550" x2="93354" y2="85380"/>
                        <a14:foregroundMark x1="65190" y1="80117" x2="93354" y2="79240"/>
                        <a14:foregroundMark x1="61392" y1="69883" x2="61392" y2="69883"/>
                        <a14:foregroundMark x1="14930" y1="33854" x2="14930" y2="33854"/>
                        <a14:foregroundMark x1="43944" y1="26563" x2="43944" y2="26563"/>
                        <a14:foregroundMark x1="53239" y1="48958" x2="53239" y2="48958"/>
                        <a14:foregroundMark x1="47887" y1="64063" x2="47887" y2="64063"/>
                        <a14:foregroundMark x1="21690" y1="77604" x2="21690" y2="77604"/>
                        <a14:foregroundMark x1="90704" y1="54688" x2="90704" y2="54688"/>
                        <a14:foregroundMark x1="92676" y1="57292" x2="92676" y2="57292"/>
                        <a14:foregroundMark x1="90141" y1="42188" x2="94366" y2="42188"/>
                        <a14:foregroundMark x1="78873" y1="48438" x2="90141" y2="48438"/>
                        <a14:foregroundMark x1="62535" y1="58333" x2="90141" y2="58333"/>
                        <a14:foregroundMark x1="62254" y1="69271" x2="92676" y2="70313"/>
                        <a14:foregroundMark x1="41127" y1="76563" x2="41127" y2="76563"/>
                        <a14:foregroundMark x1="17465" y1="72396" x2="17465" y2="72396"/>
                        <a14:backgroundMark x1="6962" y1="74269" x2="6962" y2="74269"/>
                        <a14:backgroundMark x1="49842" y1="81287" x2="49842" y2="81287"/>
                        <a14:backgroundMark x1="56013" y1="8772" x2="56013" y2="8772"/>
                        <a14:backgroundMark x1="7753" y1="11111" x2="7753" y2="11111"/>
                        <a14:backgroundMark x1="2848" y1="38012" x2="2848" y2="38012"/>
                        <a14:backgroundMark x1="3165" y1="68713" x2="3165" y2="68713"/>
                        <a14:backgroundMark x1="14873" y1="90351" x2="14873" y2="90351"/>
                        <a14:backgroundMark x1="79718" y1="54167" x2="79718" y2="54167"/>
                      </a14:backgroundRemoval>
                    </a14:imgEffect>
                  </a14:imgLayer>
                </a14:imgProps>
              </a:ext>
              <a:ext uri="{28A0092B-C50C-407E-A947-70E740481C1C}">
                <a14:useLocalDpi xmlns:a14="http://schemas.microsoft.com/office/drawing/2010/main"/>
              </a:ext>
            </a:extLst>
          </a:blip>
          <a:srcRect l="5280" t="4613" b="3180"/>
          <a:stretch/>
        </p:blipFill>
        <p:spPr>
          <a:xfrm>
            <a:off x="1051168" y="536402"/>
            <a:ext cx="1515226" cy="797760"/>
          </a:xfrm>
          <a:prstGeom prst="rect">
            <a:avLst/>
          </a:prstGeom>
        </p:spPr>
      </p:pic>
    </p:spTree>
    <p:extLst>
      <p:ext uri="{BB962C8B-B14F-4D97-AF65-F5344CB8AC3E}">
        <p14:creationId xmlns:p14="http://schemas.microsoft.com/office/powerpoint/2010/main" val="2930187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20931" y="153697"/>
            <a:ext cx="9147590" cy="624177"/>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r>
              <a:rPr lang="en-GB" dirty="0">
                <a:latin typeface="Arial" panose="020B0604020202020204" pitchFamily="34" charset="0"/>
                <a:cs typeface="Arial" panose="020B0604020202020204" pitchFamily="34" charset="0"/>
              </a:rPr>
              <a:t>Commercial Arrangements </a:t>
            </a:r>
            <a:endParaRPr lang="en-GB" dirty="0"/>
          </a:p>
        </p:txBody>
      </p:sp>
      <p:sp>
        <p:nvSpPr>
          <p:cNvPr id="6" name="Text Placeholder 3"/>
          <p:cNvSpPr txBox="1">
            <a:spLocks/>
          </p:cNvSpPr>
          <p:nvPr/>
        </p:nvSpPr>
        <p:spPr>
          <a:xfrm>
            <a:off x="798990" y="962338"/>
            <a:ext cx="10289220" cy="5216519"/>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a:t>Includes:</a:t>
            </a:r>
          </a:p>
          <a:p>
            <a:r>
              <a:rPr lang="en-GB" dirty="0"/>
              <a:t>Patient Access Schemes </a:t>
            </a:r>
          </a:p>
          <a:p>
            <a:r>
              <a:rPr lang="en-GB" dirty="0"/>
              <a:t>Other Commercial Agreements </a:t>
            </a:r>
          </a:p>
          <a:p>
            <a:pPr marL="0" indent="0">
              <a:buNone/>
            </a:pPr>
            <a:endParaRPr lang="en-GB" dirty="0"/>
          </a:p>
          <a:p>
            <a:pPr marL="0" indent="0">
              <a:buNone/>
            </a:pPr>
            <a:r>
              <a:rPr lang="en-GB" dirty="0"/>
              <a:t>Managed as:</a:t>
            </a:r>
          </a:p>
          <a:p>
            <a:pPr>
              <a:buFont typeface="Arial"/>
              <a:buAutoNum type="arabicPeriod"/>
            </a:pPr>
            <a:r>
              <a:rPr lang="en-GB" b="1" dirty="0"/>
              <a:t>Local</a:t>
            </a:r>
            <a:r>
              <a:rPr lang="en-GB" dirty="0"/>
              <a:t> – data and claims managed by the HB or Trust</a:t>
            </a:r>
          </a:p>
          <a:p>
            <a:pPr>
              <a:buFont typeface="Arial"/>
              <a:buAutoNum type="arabicPeriod"/>
            </a:pPr>
            <a:r>
              <a:rPr lang="en-GB" b="1" dirty="0"/>
              <a:t>Hybrid</a:t>
            </a:r>
            <a:r>
              <a:rPr lang="en-GB" dirty="0"/>
              <a:t> – CMAT support data management but HB or Trust manage claims</a:t>
            </a:r>
          </a:p>
          <a:p>
            <a:pPr>
              <a:buFont typeface="Arial"/>
              <a:buAutoNum type="arabicPeriod"/>
            </a:pPr>
            <a:r>
              <a:rPr lang="en-GB" b="1" dirty="0"/>
              <a:t>Central</a:t>
            </a:r>
            <a:r>
              <a:rPr lang="en-GB" dirty="0"/>
              <a:t> – CMAT manage both data and a single invoice claim on behalf of the HBs and VCC for NHS Wales</a:t>
            </a:r>
          </a:p>
          <a:p>
            <a:endParaRPr lang="en-GB" dirty="0"/>
          </a:p>
          <a:p>
            <a:endParaRPr lang="en-GB" dirty="0"/>
          </a:p>
        </p:txBody>
      </p:sp>
    </p:spTree>
    <p:extLst>
      <p:ext uri="{BB962C8B-B14F-4D97-AF65-F5344CB8AC3E}">
        <p14:creationId xmlns:p14="http://schemas.microsoft.com/office/powerpoint/2010/main" val="2927190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7267" y="349783"/>
            <a:ext cx="10515600" cy="1325563"/>
          </a:xfrm>
        </p:spPr>
        <p:txBody>
          <a:bodyPr>
            <a:normAutofit/>
          </a:bodyPr>
          <a:lstStyle/>
          <a:p>
            <a:pPr algn="ctr"/>
            <a:r>
              <a:rPr lang="en-GB" sz="3200" b="1" dirty="0"/>
              <a:t>The Impact of a Commercial Arrangement on timely Patient Access</a:t>
            </a:r>
          </a:p>
        </p:txBody>
      </p:sp>
      <p:sp>
        <p:nvSpPr>
          <p:cNvPr id="3" name="Text Placeholder 2"/>
          <p:cNvSpPr>
            <a:spLocks noGrp="1"/>
          </p:cNvSpPr>
          <p:nvPr>
            <p:ph type="body" idx="1"/>
          </p:nvPr>
        </p:nvSpPr>
        <p:spPr>
          <a:xfrm>
            <a:off x="1539503" y="1892328"/>
            <a:ext cx="1625115" cy="433884"/>
          </a:xfrm>
        </p:spPr>
        <p:txBody>
          <a:bodyPr/>
          <a:lstStyle/>
          <a:p>
            <a:r>
              <a:rPr lang="en-GB" dirty="0">
                <a:solidFill>
                  <a:schemeClr val="accent1">
                    <a:lumMod val="75000"/>
                  </a:schemeClr>
                </a:solidFill>
              </a:rPr>
              <a:t>Simple PAS</a:t>
            </a:r>
          </a:p>
        </p:txBody>
      </p:sp>
      <p:sp>
        <p:nvSpPr>
          <p:cNvPr id="4" name="Content Placeholder 3"/>
          <p:cNvSpPr>
            <a:spLocks noGrp="1"/>
          </p:cNvSpPr>
          <p:nvPr>
            <p:ph sz="half" idx="2"/>
          </p:nvPr>
        </p:nvSpPr>
        <p:spPr>
          <a:xfrm>
            <a:off x="839788" y="2505075"/>
            <a:ext cx="3024547" cy="2683006"/>
          </a:xfrm>
        </p:spPr>
        <p:txBody>
          <a:bodyPr>
            <a:normAutofit/>
          </a:bodyPr>
          <a:lstStyle/>
          <a:p>
            <a:pPr>
              <a:buFont typeface="+mj-lt"/>
              <a:buAutoNum type="arabicPeriod"/>
            </a:pPr>
            <a:r>
              <a:rPr lang="en-GB" sz="1200" dirty="0"/>
              <a:t>Letter from supplier with price confirmation</a:t>
            </a:r>
          </a:p>
          <a:p>
            <a:pPr>
              <a:buFont typeface="+mj-lt"/>
              <a:buAutoNum type="arabicPeriod"/>
            </a:pPr>
            <a:r>
              <a:rPr lang="en-GB" sz="1200" dirty="0"/>
              <a:t>CMAT load ready into restricted VAULT workspace</a:t>
            </a:r>
          </a:p>
          <a:p>
            <a:pPr>
              <a:buFont typeface="+mj-lt"/>
              <a:buAutoNum type="arabicPeriod"/>
            </a:pPr>
            <a:r>
              <a:rPr lang="en-GB" sz="1200" dirty="0"/>
              <a:t>FAD published </a:t>
            </a:r>
          </a:p>
          <a:p>
            <a:pPr>
              <a:buFont typeface="+mj-lt"/>
              <a:buAutoNum type="arabicPeriod"/>
            </a:pPr>
            <a:r>
              <a:rPr lang="en-GB" sz="1200" dirty="0"/>
              <a:t>CMAT immediately transfer FAD and PAS information into the “live” reference tool for all HBs and VCC</a:t>
            </a:r>
          </a:p>
          <a:p>
            <a:pPr>
              <a:buFont typeface="+mj-lt"/>
              <a:buAutoNum type="arabicPeriod"/>
            </a:pPr>
            <a:r>
              <a:rPr lang="en-GB" sz="1200" dirty="0"/>
              <a:t>Local implementation plans completed within 60 days</a:t>
            </a:r>
          </a:p>
          <a:p>
            <a:pPr>
              <a:buFont typeface="+mj-lt"/>
              <a:buAutoNum type="arabicPeriod"/>
            </a:pPr>
            <a:r>
              <a:rPr lang="en-GB" sz="1200" dirty="0"/>
              <a:t>Medicine available to prescribers and patients</a:t>
            </a:r>
          </a:p>
        </p:txBody>
      </p:sp>
      <p:sp>
        <p:nvSpPr>
          <p:cNvPr id="5" name="Text Placeholder 4"/>
          <p:cNvSpPr>
            <a:spLocks noGrp="1"/>
          </p:cNvSpPr>
          <p:nvPr>
            <p:ph type="body" sz="quarter" idx="3"/>
          </p:nvPr>
        </p:nvSpPr>
        <p:spPr>
          <a:xfrm>
            <a:off x="4626115" y="1810007"/>
            <a:ext cx="7491053" cy="433964"/>
          </a:xfrm>
        </p:spPr>
        <p:txBody>
          <a:bodyPr/>
          <a:lstStyle/>
          <a:p>
            <a:pPr algn="ctr"/>
            <a:r>
              <a:rPr lang="en-GB" dirty="0">
                <a:solidFill>
                  <a:schemeClr val="accent1">
                    <a:lumMod val="75000"/>
                  </a:schemeClr>
                </a:solidFill>
              </a:rPr>
              <a:t>Commercial arrangement</a:t>
            </a:r>
          </a:p>
        </p:txBody>
      </p:sp>
      <p:sp>
        <p:nvSpPr>
          <p:cNvPr id="6" name="Content Placeholder 5"/>
          <p:cNvSpPr>
            <a:spLocks noGrp="1"/>
          </p:cNvSpPr>
          <p:nvPr>
            <p:ph sz="quarter" idx="4"/>
          </p:nvPr>
        </p:nvSpPr>
        <p:spPr>
          <a:xfrm>
            <a:off x="4553687" y="2401454"/>
            <a:ext cx="3463637" cy="2786627"/>
          </a:xfrm>
        </p:spPr>
        <p:txBody>
          <a:bodyPr>
            <a:normAutofit/>
          </a:bodyPr>
          <a:lstStyle/>
          <a:p>
            <a:r>
              <a:rPr lang="en-GB" sz="1200" b="1" dirty="0"/>
              <a:t>Early engagement with CMAT</a:t>
            </a:r>
          </a:p>
          <a:p>
            <a:r>
              <a:rPr lang="en-GB" sz="1200" dirty="0"/>
              <a:t>Options regarding the CA and implications for NHS Wales</a:t>
            </a:r>
          </a:p>
          <a:p>
            <a:r>
              <a:rPr lang="en-GB" sz="1200" dirty="0"/>
              <a:t>Draft CA from supplier shared with CMAT</a:t>
            </a:r>
          </a:p>
          <a:p>
            <a:r>
              <a:rPr lang="en-GB" sz="1200" dirty="0"/>
              <a:t>Review and negotiations completed between CMAT and supplier</a:t>
            </a:r>
          </a:p>
          <a:p>
            <a:r>
              <a:rPr lang="en-GB" sz="1200" dirty="0"/>
              <a:t>All legal and financial issues are considered and agreed </a:t>
            </a:r>
          </a:p>
          <a:p>
            <a:r>
              <a:rPr lang="en-GB" sz="1200" dirty="0"/>
              <a:t>Final draft agreement reviewed by both parties from a legal perspective</a:t>
            </a:r>
          </a:p>
          <a:p>
            <a:r>
              <a:rPr lang="en-GB" sz="1200" dirty="0"/>
              <a:t>Final CA signed by both parties in readiness for FAD</a:t>
            </a:r>
          </a:p>
          <a:p>
            <a:r>
              <a:rPr lang="en-GB" sz="1200" dirty="0"/>
              <a:t>Repeat Simple PAS steps 2 to 6 </a:t>
            </a:r>
          </a:p>
          <a:p>
            <a:endParaRPr lang="en-GB" sz="1200" dirty="0"/>
          </a:p>
        </p:txBody>
      </p:sp>
      <p:sp>
        <p:nvSpPr>
          <p:cNvPr id="8" name="TextBox 7"/>
          <p:cNvSpPr txBox="1"/>
          <p:nvPr/>
        </p:nvSpPr>
        <p:spPr>
          <a:xfrm>
            <a:off x="8649133" y="2401454"/>
            <a:ext cx="3024547" cy="3139321"/>
          </a:xfrm>
          <a:prstGeom prst="rect">
            <a:avLst/>
          </a:prstGeom>
          <a:noFill/>
        </p:spPr>
        <p:txBody>
          <a:bodyPr wrap="square" rtlCol="0">
            <a:spAutoFit/>
          </a:bodyPr>
          <a:lstStyle/>
          <a:p>
            <a:pPr marL="285750" indent="-285750">
              <a:buFont typeface="Arial" panose="020B0604020202020204" pitchFamily="34" charset="0"/>
              <a:buChar char="•"/>
            </a:pPr>
            <a:r>
              <a:rPr lang="en-GB" sz="1200" b="1" dirty="0">
                <a:cs typeface="Arial" panose="020B0604020202020204" pitchFamily="34" charset="0"/>
              </a:rPr>
              <a:t>Delay engagement with CMAT</a:t>
            </a:r>
            <a:endParaRPr lang="en-GB" sz="12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cs typeface="Arial" panose="020B0604020202020204" pitchFamily="34" charset="0"/>
              </a:rPr>
              <a:t>Initial CA discussions and options considered</a:t>
            </a:r>
          </a:p>
          <a:p>
            <a:pPr marL="285750" indent="-285750">
              <a:buFont typeface="Arial" panose="020B0604020202020204" pitchFamily="34" charset="0"/>
              <a:buChar char="•"/>
            </a:pPr>
            <a:r>
              <a:rPr lang="en-GB" sz="1200" dirty="0">
                <a:cs typeface="Arial" panose="020B0604020202020204" pitchFamily="34" charset="0"/>
              </a:rPr>
              <a:t>Draft CA from supplier shared with CMAT</a:t>
            </a:r>
          </a:p>
          <a:p>
            <a:pPr marL="285750" indent="-285750">
              <a:buFont typeface="Arial" panose="020B0604020202020204" pitchFamily="34" charset="0"/>
              <a:buChar char="•"/>
            </a:pPr>
            <a:r>
              <a:rPr lang="en-GB" sz="1200" dirty="0">
                <a:cs typeface="Arial" panose="020B0604020202020204" pitchFamily="34" charset="0"/>
              </a:rPr>
              <a:t>Review and negotiations completed between CMAT and supplier</a:t>
            </a:r>
          </a:p>
          <a:p>
            <a:pPr marL="285750" indent="-285750">
              <a:buFont typeface="Arial" panose="020B0604020202020204" pitchFamily="34" charset="0"/>
              <a:buChar char="•"/>
            </a:pPr>
            <a:r>
              <a:rPr lang="en-GB" sz="1200" dirty="0">
                <a:cs typeface="Arial" panose="020B0604020202020204" pitchFamily="34" charset="0"/>
              </a:rPr>
              <a:t>All legal and financial issues are considered and agreed </a:t>
            </a:r>
          </a:p>
          <a:p>
            <a:pPr marL="285750" indent="-285750">
              <a:buFont typeface="Arial" panose="020B0604020202020204" pitchFamily="34" charset="0"/>
              <a:buChar char="•"/>
            </a:pPr>
            <a:r>
              <a:rPr lang="en-GB" sz="1200" dirty="0">
                <a:cs typeface="Arial" panose="020B0604020202020204" pitchFamily="34" charset="0"/>
              </a:rPr>
              <a:t>Final draft agreement reviewed by both parties from a legal perspective</a:t>
            </a:r>
          </a:p>
          <a:p>
            <a:pPr marL="285750" indent="-285750">
              <a:buFont typeface="Arial" panose="020B0604020202020204" pitchFamily="34" charset="0"/>
              <a:buChar char="•"/>
            </a:pPr>
            <a:r>
              <a:rPr lang="en-GB" sz="1200" dirty="0">
                <a:cs typeface="Arial" panose="020B0604020202020204" pitchFamily="34" charset="0"/>
              </a:rPr>
              <a:t>Final CA signed by both parties</a:t>
            </a:r>
          </a:p>
          <a:p>
            <a:pPr marL="285750" indent="-285750">
              <a:buFont typeface="Arial" panose="020B0604020202020204" pitchFamily="34" charset="0"/>
              <a:buChar char="•"/>
            </a:pPr>
            <a:r>
              <a:rPr lang="en-GB" sz="1200" dirty="0">
                <a:cs typeface="Arial" panose="020B0604020202020204" pitchFamily="34" charset="0"/>
              </a:rPr>
              <a:t>Repeat Simple PAS steps 2 to 6 </a:t>
            </a:r>
            <a:endParaRPr lang="en-GB" sz="1200" dirty="0"/>
          </a:p>
          <a:p>
            <a:pPr marL="285750" indent="-285750">
              <a:buFont typeface="Arial" panose="020B0604020202020204" pitchFamily="34" charset="0"/>
              <a:buChar char="•"/>
            </a:pPr>
            <a:endParaRPr lang="en-GB" sz="1200" dirty="0">
              <a:cs typeface="Arial" panose="020B0604020202020204" pitchFamily="34" charset="0"/>
            </a:endParaRPr>
          </a:p>
          <a:p>
            <a:pPr marL="285750" indent="-285750">
              <a:buFont typeface="Arial" panose="020B0604020202020204" pitchFamily="34" charset="0"/>
              <a:buChar char="•"/>
            </a:pPr>
            <a:endParaRPr lang="en-GB" sz="1200" dirty="0">
              <a:cs typeface="Arial" panose="020B0604020202020204" pitchFamily="34" charset="0"/>
            </a:endParaRPr>
          </a:p>
          <a:p>
            <a:pPr marL="285750" indent="-285750">
              <a:buFont typeface="Arial" panose="020B0604020202020204" pitchFamily="34" charset="0"/>
              <a:buChar char="•"/>
            </a:pPr>
            <a:endParaRPr lang="en-GB" dirty="0"/>
          </a:p>
        </p:txBody>
      </p:sp>
      <p:sp>
        <p:nvSpPr>
          <p:cNvPr id="9" name="Striped Right Arrow 8"/>
          <p:cNvSpPr/>
          <p:nvPr/>
        </p:nvSpPr>
        <p:spPr>
          <a:xfrm>
            <a:off x="990601" y="5838947"/>
            <a:ext cx="10532266" cy="85191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No Delay 				Minimum Delay				Maximum Delay</a:t>
            </a:r>
          </a:p>
        </p:txBody>
      </p:sp>
    </p:spTree>
    <p:extLst>
      <p:ext uri="{BB962C8B-B14F-4D97-AF65-F5344CB8AC3E}">
        <p14:creationId xmlns:p14="http://schemas.microsoft.com/office/powerpoint/2010/main" val="122420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3"/>
          <p:cNvSpPr>
            <a:spLocks noGrp="1"/>
          </p:cNvSpPr>
          <p:nvPr>
            <p:ph type="ctrTitle"/>
          </p:nvPr>
        </p:nvSpPr>
        <p:spPr>
          <a:xfrm>
            <a:off x="914400" y="552453"/>
            <a:ext cx="10668000" cy="601754"/>
          </a:xfrm>
        </p:spPr>
        <p:txBody>
          <a:bodyPr>
            <a:normAutofit fontScale="90000"/>
            <a:scene3d>
              <a:camera prst="orthographicFront"/>
              <a:lightRig rig="soft" dir="t"/>
            </a:scene3d>
            <a:sp3d prstMaterial="softEdge"/>
          </a:bodyPr>
          <a:lstStyle/>
          <a:p>
            <a:r>
              <a:rPr lang="en-GB" altLang="en-US" dirty="0">
                <a:solidFill>
                  <a:schemeClr val="tx1">
                    <a:lumMod val="75000"/>
                    <a:lumOff val="25000"/>
                  </a:schemeClr>
                </a:solidFill>
                <a:latin typeface="Arial" charset="0"/>
                <a:cs typeface="Arial" charset="0"/>
              </a:rPr>
              <a:t> </a:t>
            </a:r>
            <a:r>
              <a:rPr lang="en-GB" altLang="en-US" sz="3600" dirty="0">
                <a:latin typeface="Arial" panose="020B0604020202020204" pitchFamily="34" charset="0"/>
                <a:cs typeface="Arial" panose="020B0604020202020204" pitchFamily="34" charset="0"/>
              </a:rPr>
              <a:t>AWTTC- VAULT</a:t>
            </a:r>
            <a:br>
              <a:rPr lang="en-GB" altLang="en-US" dirty="0">
                <a:solidFill>
                  <a:schemeClr val="tx1">
                    <a:lumMod val="75000"/>
                    <a:lumOff val="25000"/>
                  </a:schemeClr>
                </a:solidFill>
                <a:latin typeface="Arial" charset="0"/>
                <a:cs typeface="Arial" charset="0"/>
              </a:rPr>
            </a:br>
            <a:endParaRPr lang="en-GB" altLang="en-US" dirty="0">
              <a:solidFill>
                <a:schemeClr val="tx1">
                  <a:lumMod val="75000"/>
                  <a:lumOff val="25000"/>
                </a:schemeClr>
              </a:solidFill>
              <a:latin typeface="Arial" charset="0"/>
              <a:cs typeface="Arial" charset="0"/>
            </a:endParaRPr>
          </a:p>
        </p:txBody>
      </p:sp>
      <p:sp>
        <p:nvSpPr>
          <p:cNvPr id="5" name="Subtitle 4"/>
          <p:cNvSpPr>
            <a:spLocks noGrp="1"/>
          </p:cNvSpPr>
          <p:nvPr>
            <p:ph type="subTitle" idx="1"/>
          </p:nvPr>
        </p:nvSpPr>
        <p:spPr>
          <a:xfrm>
            <a:off x="1007435" y="1796819"/>
            <a:ext cx="10849205" cy="4512501"/>
          </a:xfrm>
        </p:spPr>
        <p:txBody>
          <a:bodyPr>
            <a:normAutofit/>
          </a:bodyPr>
          <a:lstStyle/>
          <a:p>
            <a:pPr eaLnBrk="1" hangingPunct="1">
              <a:lnSpc>
                <a:spcPct val="90000"/>
              </a:lnSpc>
              <a:buFont typeface="Arial" pitchFamily="34" charset="0"/>
              <a:buChar char="•"/>
            </a:pPr>
            <a:endParaRPr lang="en-GB" altLang="en-US" sz="2667" b="1" dirty="0">
              <a:solidFill>
                <a:schemeClr val="tx2"/>
              </a:solidFill>
              <a:latin typeface="Arial" charset="0"/>
              <a:cs typeface="Arial" charset="0"/>
            </a:endParaRPr>
          </a:p>
          <a:p>
            <a:pPr marL="457189" indent="-457189">
              <a:buSzPct val="100000"/>
              <a:buFont typeface="Arial" panose="020B0604020202020204" pitchFamily="34" charset="0"/>
              <a:buChar char="•"/>
            </a:pPr>
            <a:endParaRPr lang="en-GB" altLang="en-US" sz="2667" b="1" dirty="0">
              <a:solidFill>
                <a:schemeClr val="tx1"/>
              </a:solidFill>
              <a:latin typeface="Arial" charset="0"/>
              <a:cs typeface="Arial" charset="0"/>
            </a:endParaRPr>
          </a:p>
        </p:txBody>
      </p:sp>
      <p:sp>
        <p:nvSpPr>
          <p:cNvPr id="2" name="TextBox 1"/>
          <p:cNvSpPr txBox="1"/>
          <p:nvPr/>
        </p:nvSpPr>
        <p:spPr>
          <a:xfrm>
            <a:off x="5607883" y="1959347"/>
            <a:ext cx="6248757" cy="4031873"/>
          </a:xfrm>
          <a:prstGeom prst="rect">
            <a:avLst/>
          </a:prstGeom>
          <a:noFill/>
        </p:spPr>
        <p:txBody>
          <a:bodyPr wrap="square" rtlCol="0">
            <a:spAutoFit/>
          </a:bodyPr>
          <a:lstStyle/>
          <a:p>
            <a:pPr eaLnBrk="0" hangingPunct="0"/>
            <a:r>
              <a:rPr lang="en-GB" sz="2800" dirty="0"/>
              <a:t>A secure online repository managed by AWTTC</a:t>
            </a:r>
          </a:p>
          <a:p>
            <a:pPr eaLnBrk="0" hangingPunct="0"/>
            <a:endParaRPr lang="en-GB" sz="2800" dirty="0"/>
          </a:p>
          <a:p>
            <a:pPr eaLnBrk="0" hangingPunct="0"/>
            <a:r>
              <a:rPr lang="en-GB" sz="2800" dirty="0"/>
              <a:t>A role-based permission system to control access</a:t>
            </a:r>
          </a:p>
          <a:p>
            <a:pPr eaLnBrk="0" hangingPunct="0"/>
            <a:endParaRPr lang="en-GB" sz="2800" dirty="0"/>
          </a:p>
          <a:p>
            <a:pPr eaLnBrk="0" hangingPunct="0"/>
            <a:r>
              <a:rPr lang="en-GB" sz="2800" dirty="0"/>
              <a:t>Trusted process to support NHS Wales</a:t>
            </a:r>
          </a:p>
          <a:p>
            <a:pPr eaLnBrk="0" hangingPunct="0"/>
            <a:endParaRPr lang="en-GB" sz="3200" dirty="0"/>
          </a:p>
        </p:txBody>
      </p:sp>
      <p:pic>
        <p:nvPicPr>
          <p:cNvPr id="7" name="Picture 6"/>
          <p:cNvPicPr/>
          <p:nvPr/>
        </p:nvPicPr>
        <p:blipFill rotWithShape="1">
          <a:blip r:embed="rId3" cstate="print">
            <a:extLst>
              <a:ext uri="{28A0092B-C50C-407E-A947-70E740481C1C}">
                <a14:useLocalDpi xmlns:a14="http://schemas.microsoft.com/office/drawing/2010/main" val="0"/>
              </a:ext>
            </a:extLst>
          </a:blip>
          <a:srcRect l="18472" t="8375" r="6539"/>
          <a:stretch/>
        </p:blipFill>
        <p:spPr bwMode="auto">
          <a:xfrm>
            <a:off x="335360" y="1959347"/>
            <a:ext cx="5113442" cy="384591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92708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4299" y="443768"/>
            <a:ext cx="10668000" cy="757921"/>
          </a:xfrm>
        </p:spPr>
        <p:txBody>
          <a:bodyPr>
            <a:normAutofit/>
            <a:scene3d>
              <a:camera prst="orthographicFront"/>
              <a:lightRig rig="soft" dir="t"/>
            </a:scene3d>
            <a:sp3d prstMaterial="softEdge"/>
          </a:bodyPr>
          <a:lstStyle/>
          <a:p>
            <a:r>
              <a:rPr lang="en-GB" sz="2800" dirty="0"/>
              <a:t>Blueteq </a:t>
            </a:r>
            <a:r>
              <a:rPr lang="en-GB" sz="2800" dirty="0">
                <a:latin typeface="+mn-lt"/>
              </a:rPr>
              <a:t>Patient</a:t>
            </a:r>
            <a:r>
              <a:rPr lang="en-GB" sz="2800" dirty="0"/>
              <a:t> Access Scheme Administration System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761" y="1882806"/>
            <a:ext cx="5561258" cy="3952704"/>
          </a:xfrm>
          <a:prstGeom prst="rect">
            <a:avLst/>
          </a:prstGeom>
          <a:solidFill>
            <a:schemeClr val="bg1"/>
          </a:solidFill>
          <a:ln cap="sq" cmpd="sng">
            <a:solidFill>
              <a:schemeClr val="tx1">
                <a:alpha val="73000"/>
              </a:schemeClr>
            </a:solidFill>
            <a:round/>
          </a:ln>
        </p:spPr>
      </p:pic>
      <p:sp>
        <p:nvSpPr>
          <p:cNvPr id="5" name="TextBox 4"/>
          <p:cNvSpPr txBox="1"/>
          <p:nvPr/>
        </p:nvSpPr>
        <p:spPr>
          <a:xfrm>
            <a:off x="6444802" y="1865192"/>
            <a:ext cx="5561258" cy="3416320"/>
          </a:xfrm>
          <a:prstGeom prst="rect">
            <a:avLst/>
          </a:prstGeom>
          <a:noFill/>
        </p:spPr>
        <p:txBody>
          <a:bodyPr wrap="square" rtlCol="0">
            <a:spAutoFit/>
          </a:bodyPr>
          <a:lstStyle/>
          <a:p>
            <a:pPr marL="342900" indent="-342900">
              <a:buFont typeface="Arial" panose="020B0604020202020204" pitchFamily="34" charset="0"/>
              <a:buChar char="•"/>
            </a:pPr>
            <a:r>
              <a:rPr lang="en-GB" sz="2400" dirty="0"/>
              <a:t>Monthly audit on Simple Patient Access Schemes</a:t>
            </a:r>
          </a:p>
          <a:p>
            <a:endParaRPr lang="en-GB" sz="2400" dirty="0"/>
          </a:p>
          <a:p>
            <a:pPr marL="342900" indent="-342900">
              <a:buFont typeface="Arial" panose="020B0604020202020204" pitchFamily="34" charset="0"/>
              <a:buChar char="•"/>
            </a:pPr>
            <a:r>
              <a:rPr lang="en-GB" sz="2400" dirty="0"/>
              <a:t>Exception reports created for Health Boards and Velindre Cancer Centre</a:t>
            </a:r>
          </a:p>
          <a:p>
            <a:endParaRPr lang="en-GB" sz="2400" dirty="0"/>
          </a:p>
          <a:p>
            <a:pPr marL="342900" indent="-342900">
              <a:buFont typeface="Arial" panose="020B0604020202020204" pitchFamily="34" charset="0"/>
              <a:buChar char="•"/>
            </a:pPr>
            <a:r>
              <a:rPr lang="en-GB" sz="2400" dirty="0"/>
              <a:t>Early alert to potential non-compliance with agreed pricing (PAS or contract price)</a:t>
            </a:r>
          </a:p>
        </p:txBody>
      </p:sp>
    </p:spTree>
    <p:extLst>
      <p:ext uri="{BB962C8B-B14F-4D97-AF65-F5344CB8AC3E}">
        <p14:creationId xmlns:p14="http://schemas.microsoft.com/office/powerpoint/2010/main" val="198251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27F8647-D216-40F0-ACEB-0975D2B5DBBA}"/>
              </a:ext>
            </a:extLst>
          </p:cNvPr>
          <p:cNvSpPr>
            <a:spLocks noGrp="1"/>
          </p:cNvSpPr>
          <p:nvPr>
            <p:ph type="subTitle" idx="1"/>
          </p:nvPr>
        </p:nvSpPr>
        <p:spPr/>
        <p:txBody>
          <a:bodyPr/>
          <a:lstStyle/>
          <a:p>
            <a:pPr marL="342900" indent="-342900">
              <a:buFont typeface="Arial" panose="020B0604020202020204" pitchFamily="34" charset="0"/>
              <a:buChar char="•"/>
            </a:pPr>
            <a:r>
              <a:rPr lang="en-GB" dirty="0">
                <a:solidFill>
                  <a:schemeClr val="tx1"/>
                </a:solidFill>
              </a:rPr>
              <a:t>The Blueteq High Cost Drugs (HCD) software programme was procured for Wales by the Welsh Health Specialised Services Committee (WHSSC) and Welsh Government in 2019, to support the implementation of advanced therapy medicinal products (ATMPs) commissioned through WHSSC, as supported by the ATMP Programme Board. </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This will support NHS Wales to prescribe and manage the ever-increasing complexities associated with these high-cost therapies. Since August 2020, one of the Medicine Access and Efficiency project managers has been seconded on a part time basis to manage the development and implementation of the WHSSC </a:t>
            </a:r>
            <a:r>
              <a:rPr lang="en-GB" dirty="0" err="1">
                <a:solidFill>
                  <a:schemeClr val="tx1"/>
                </a:solidFill>
              </a:rPr>
              <a:t>Blueteq</a:t>
            </a:r>
            <a:r>
              <a:rPr lang="en-GB" dirty="0">
                <a:solidFill>
                  <a:schemeClr val="tx1"/>
                </a:solidFill>
              </a:rPr>
              <a:t> HCD system. </a:t>
            </a:r>
          </a:p>
          <a:p>
            <a:endParaRPr lang="en-GB" dirty="0"/>
          </a:p>
        </p:txBody>
      </p:sp>
      <p:sp>
        <p:nvSpPr>
          <p:cNvPr id="4" name="Title 1">
            <a:extLst>
              <a:ext uri="{FF2B5EF4-FFF2-40B4-BE49-F238E27FC236}">
                <a16:creationId xmlns:a16="http://schemas.microsoft.com/office/drawing/2014/main" id="{25986A1F-631A-4EDB-BAF3-F038C74F5E4B}"/>
              </a:ext>
            </a:extLst>
          </p:cNvPr>
          <p:cNvSpPr txBox="1">
            <a:spLocks/>
          </p:cNvSpPr>
          <p:nvPr/>
        </p:nvSpPr>
        <p:spPr>
          <a:xfrm>
            <a:off x="674702" y="501441"/>
            <a:ext cx="10668000" cy="621888"/>
          </a:xfrm>
          <a:prstGeom prst="rect">
            <a:avLst/>
          </a:prstGeom>
        </p:spPr>
        <p:txBody>
          <a:bodyPr>
            <a:noAutofit/>
            <a:scene3d>
              <a:camera prst="orthographicFront"/>
              <a:lightRig rig="soft" dir="t"/>
            </a:scene3d>
            <a:sp3d prstMaterial="softEdge"/>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r>
              <a:rPr lang="en-GB" sz="2400" dirty="0">
                <a:latin typeface="Arial" panose="020B0604020202020204" pitchFamily="34" charset="0"/>
                <a:cs typeface="Arial" panose="020B0604020202020204" pitchFamily="34" charset="0"/>
              </a:rPr>
              <a:t>Welsh Health Specialised Services Committee (WHSSC)/ Blueteq High Cost Drugs System</a:t>
            </a:r>
          </a:p>
        </p:txBody>
      </p:sp>
    </p:spTree>
    <p:extLst>
      <p:ext uri="{BB962C8B-B14F-4D97-AF65-F5344CB8AC3E}">
        <p14:creationId xmlns:p14="http://schemas.microsoft.com/office/powerpoint/2010/main" val="21970745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67845E-EA97-4179-BD36-6CFF8AD2ACAC}"/>
              </a:ext>
            </a:extLst>
          </p:cNvPr>
          <p:cNvPicPr>
            <a:picLocks noChangeAspect="1"/>
          </p:cNvPicPr>
          <p:nvPr/>
        </p:nvPicPr>
        <p:blipFill>
          <a:blip r:embed="rId2"/>
          <a:stretch>
            <a:fillRect/>
          </a:stretch>
        </p:blipFill>
        <p:spPr>
          <a:xfrm>
            <a:off x="285007" y="1205061"/>
            <a:ext cx="5473642" cy="4011826"/>
          </a:xfrm>
          <a:prstGeom prst="rect">
            <a:avLst/>
          </a:prstGeom>
        </p:spPr>
      </p:pic>
      <p:sp>
        <p:nvSpPr>
          <p:cNvPr id="5" name="TextBox 4">
            <a:extLst>
              <a:ext uri="{FF2B5EF4-FFF2-40B4-BE49-F238E27FC236}">
                <a16:creationId xmlns:a16="http://schemas.microsoft.com/office/drawing/2014/main" id="{9A21C6E8-E3F3-418C-BCB3-E4154C7923BB}"/>
              </a:ext>
            </a:extLst>
          </p:cNvPr>
          <p:cNvSpPr txBox="1"/>
          <p:nvPr/>
        </p:nvSpPr>
        <p:spPr>
          <a:xfrm>
            <a:off x="6215849" y="893446"/>
            <a:ext cx="5381540" cy="4524315"/>
          </a:xfrm>
          <a:prstGeom prst="rect">
            <a:avLst/>
          </a:prstGeom>
          <a:noFill/>
        </p:spPr>
        <p:txBody>
          <a:bodyPr wrap="square" rtlCol="0">
            <a:spAutoFit/>
          </a:bodyPr>
          <a:lstStyle/>
          <a:p>
            <a:endParaRPr lang="en-GB" sz="2400" b="1" dirty="0"/>
          </a:p>
          <a:p>
            <a:pPr marL="342900" indent="-342900">
              <a:buFont typeface="Arial" panose="020B0604020202020204" pitchFamily="34" charset="0"/>
              <a:buChar char="•"/>
            </a:pPr>
            <a:r>
              <a:rPr lang="en-GB" sz="2400" dirty="0"/>
              <a:t>The Blueteq HCD system is used to authorise NICE and AWMSG approved high cost drugs for treatment across a range of disease conditions.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The system was procured for NHS Wales by WHSSC and Welsh Government in 2019 to support the implementation of all HCDs commissioned by WHSSC.</a:t>
            </a:r>
          </a:p>
        </p:txBody>
      </p:sp>
      <p:sp>
        <p:nvSpPr>
          <p:cNvPr id="2" name="Title 1">
            <a:extLst>
              <a:ext uri="{FF2B5EF4-FFF2-40B4-BE49-F238E27FC236}">
                <a16:creationId xmlns:a16="http://schemas.microsoft.com/office/drawing/2014/main" id="{E4049846-44C5-43C0-B5A8-FA4D8040C7E7}"/>
              </a:ext>
            </a:extLst>
          </p:cNvPr>
          <p:cNvSpPr>
            <a:spLocks noGrp="1"/>
          </p:cNvSpPr>
          <p:nvPr>
            <p:ph type="ctrTitle"/>
          </p:nvPr>
        </p:nvSpPr>
        <p:spPr>
          <a:xfrm>
            <a:off x="881849" y="135525"/>
            <a:ext cx="10668000" cy="757921"/>
          </a:xfrm>
        </p:spPr>
        <p:txBody>
          <a:bodyPr>
            <a:normAutofit fontScale="90000"/>
          </a:bodyPr>
          <a:lstStyle/>
          <a:p>
            <a:r>
              <a:rPr lang="en-GB" dirty="0"/>
              <a:t>What is the Blueteq High Cost Drugs (HCD) system? </a:t>
            </a:r>
            <a:br>
              <a:rPr lang="en-GB" dirty="0"/>
            </a:br>
            <a:endParaRPr lang="en-GB" dirty="0"/>
          </a:p>
        </p:txBody>
      </p:sp>
    </p:spTree>
    <p:extLst>
      <p:ext uri="{BB962C8B-B14F-4D97-AF65-F5344CB8AC3E}">
        <p14:creationId xmlns:p14="http://schemas.microsoft.com/office/powerpoint/2010/main" val="1510277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78DFD-2ED9-4C9F-ACE1-667B3DBB0FBD}"/>
              </a:ext>
            </a:extLst>
          </p:cNvPr>
          <p:cNvSpPr>
            <a:spLocks noGrp="1"/>
          </p:cNvSpPr>
          <p:nvPr>
            <p:ph type="ctrTitle"/>
          </p:nvPr>
        </p:nvSpPr>
        <p:spPr/>
        <p:txBody>
          <a:bodyPr>
            <a:normAutofit/>
          </a:bodyPr>
          <a:lstStyle/>
          <a:p>
            <a:r>
              <a:rPr lang="en-GB" sz="2800" dirty="0"/>
              <a:t>Blueteq HCD system…….next steps</a:t>
            </a:r>
          </a:p>
        </p:txBody>
      </p:sp>
      <p:sp>
        <p:nvSpPr>
          <p:cNvPr id="3" name="Subtitle 2">
            <a:extLst>
              <a:ext uri="{FF2B5EF4-FFF2-40B4-BE49-F238E27FC236}">
                <a16:creationId xmlns:a16="http://schemas.microsoft.com/office/drawing/2014/main" id="{D63E877D-D20C-4A6E-BD14-BB0E347B2ED9}"/>
              </a:ext>
            </a:extLst>
          </p:cNvPr>
          <p:cNvSpPr>
            <a:spLocks noGrp="1"/>
          </p:cNvSpPr>
          <p:nvPr>
            <p:ph type="subTitle" idx="1"/>
          </p:nvPr>
        </p:nvSpPr>
        <p:spPr>
          <a:xfrm>
            <a:off x="762000" y="1567388"/>
            <a:ext cx="10668000" cy="3981156"/>
          </a:xfrm>
        </p:spPr>
        <p:txBody>
          <a:bodyPr/>
          <a:lstStyle/>
          <a:p>
            <a:pPr marL="342900" indent="-342900">
              <a:buFont typeface="Arial" panose="020B0604020202020204" pitchFamily="34" charset="0"/>
              <a:buChar char="•"/>
            </a:pPr>
            <a:r>
              <a:rPr lang="en-GB" dirty="0">
                <a:solidFill>
                  <a:schemeClr val="tx1"/>
                </a:solidFill>
              </a:rPr>
              <a:t>Roll-out across Health Boards and Velindre Cancer Centre </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All Wales Steering Committee in place to sign off approval forms for system inclusion</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Each Health Board looking at a specific therapeutic area for central consideration</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Regular NHSE liaison to ensure parity where possible</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742408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83106"/>
            <a:ext cx="10668000" cy="757921"/>
          </a:xfrm>
        </p:spPr>
        <p:txBody>
          <a:bodyPr>
            <a:noAutofit/>
          </a:bodyPr>
          <a:lstStyle/>
          <a:p>
            <a:pPr algn="l"/>
            <a:r>
              <a:rPr lang="en-GB" sz="4800" dirty="0"/>
              <a:t>Overview </a:t>
            </a:r>
          </a:p>
        </p:txBody>
      </p:sp>
      <p:sp>
        <p:nvSpPr>
          <p:cNvPr id="3" name="Subtitle 2"/>
          <p:cNvSpPr>
            <a:spLocks noGrp="1"/>
          </p:cNvSpPr>
          <p:nvPr>
            <p:ph type="subTitle" idx="1"/>
          </p:nvPr>
        </p:nvSpPr>
        <p:spPr>
          <a:xfrm>
            <a:off x="914400" y="1322364"/>
            <a:ext cx="10668000" cy="4698508"/>
          </a:xfrm>
        </p:spPr>
        <p:txBody>
          <a:bodyPr>
            <a:normAutofit/>
          </a:bodyPr>
          <a:lstStyle/>
          <a:p>
            <a:r>
              <a:rPr lang="en-GB" sz="2800" b="1" dirty="0">
                <a:solidFill>
                  <a:schemeClr val="tx1"/>
                </a:solidFill>
              </a:rPr>
              <a:t>Market access – an overview</a:t>
            </a:r>
          </a:p>
          <a:p>
            <a:r>
              <a:rPr lang="en-GB" sz="2800" dirty="0">
                <a:solidFill>
                  <a:schemeClr val="tx1"/>
                </a:solidFill>
              </a:rPr>
              <a:t>		Steph Francis</a:t>
            </a:r>
          </a:p>
          <a:p>
            <a:endParaRPr lang="en-GB" sz="2800" dirty="0">
              <a:solidFill>
                <a:schemeClr val="tx1"/>
              </a:solidFill>
            </a:endParaRPr>
          </a:p>
          <a:p>
            <a:r>
              <a:rPr lang="en-GB" sz="2800" b="1" dirty="0">
                <a:solidFill>
                  <a:schemeClr val="tx1"/>
                </a:solidFill>
                <a:cs typeface="Arial" panose="020B0604020202020204" pitchFamily="34" charset="0"/>
              </a:rPr>
              <a:t>Commercial Medicines Access Team (CMAT)</a:t>
            </a:r>
          </a:p>
          <a:p>
            <a:r>
              <a:rPr lang="en-GB" sz="2800" dirty="0">
                <a:solidFill>
                  <a:schemeClr val="tx1"/>
                </a:solidFill>
              </a:rPr>
              <a:t>		Tanya Bateman</a:t>
            </a:r>
          </a:p>
          <a:p>
            <a:endParaRPr lang="en-GB" sz="2800" dirty="0">
              <a:solidFill>
                <a:schemeClr val="tx1"/>
              </a:solidFill>
            </a:endParaRPr>
          </a:p>
          <a:p>
            <a:r>
              <a:rPr lang="en-GB" sz="2800" b="1" dirty="0" err="1">
                <a:solidFill>
                  <a:schemeClr val="tx1"/>
                </a:solidFill>
                <a:latin typeface="Arial" panose="020B0604020202020204" pitchFamily="34" charset="0"/>
                <a:cs typeface="Arial" panose="020B0604020202020204" pitchFamily="34" charset="0"/>
              </a:rPr>
              <a:t>Blueteq</a:t>
            </a:r>
            <a:r>
              <a:rPr lang="en-GB" sz="2800" b="1" dirty="0">
                <a:solidFill>
                  <a:schemeClr val="tx1"/>
                </a:solidFill>
                <a:latin typeface="Arial" panose="020B0604020202020204" pitchFamily="34" charset="0"/>
                <a:cs typeface="Arial" panose="020B0604020202020204" pitchFamily="34" charset="0"/>
              </a:rPr>
              <a:t> High Cost Drugs System – an update</a:t>
            </a:r>
          </a:p>
          <a:p>
            <a:r>
              <a:rPr lang="en-GB" sz="2800" dirty="0">
                <a:solidFill>
                  <a:schemeClr val="tx1"/>
                </a:solidFill>
              </a:rPr>
              <a:t>		Kath Haines </a:t>
            </a:r>
          </a:p>
          <a:p>
            <a:endParaRPr lang="en-GB" sz="3200" dirty="0">
              <a:solidFill>
                <a:schemeClr val="tx1"/>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62916" y="417545"/>
            <a:ext cx="3337845" cy="489042"/>
          </a:xfrm>
          <a:prstGeom prst="rect">
            <a:avLst/>
          </a:prstGeom>
        </p:spPr>
      </p:pic>
    </p:spTree>
    <p:extLst>
      <p:ext uri="{BB962C8B-B14F-4D97-AF65-F5344CB8AC3E}">
        <p14:creationId xmlns:p14="http://schemas.microsoft.com/office/powerpoint/2010/main" val="2031826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E17D63-F818-4D01-9667-F54A4B555071}"/>
              </a:ext>
            </a:extLst>
          </p:cNvPr>
          <p:cNvPicPr>
            <a:picLocks noChangeAspect="1"/>
          </p:cNvPicPr>
          <p:nvPr/>
        </p:nvPicPr>
        <p:blipFill>
          <a:blip r:embed="rId2"/>
          <a:stretch>
            <a:fillRect/>
          </a:stretch>
        </p:blipFill>
        <p:spPr>
          <a:xfrm>
            <a:off x="409487" y="367149"/>
            <a:ext cx="3016927" cy="4052102"/>
          </a:xfrm>
          <a:prstGeom prst="rect">
            <a:avLst/>
          </a:prstGeom>
        </p:spPr>
      </p:pic>
      <p:sp>
        <p:nvSpPr>
          <p:cNvPr id="10" name="Rectangle 9">
            <a:extLst>
              <a:ext uri="{FF2B5EF4-FFF2-40B4-BE49-F238E27FC236}">
                <a16:creationId xmlns:a16="http://schemas.microsoft.com/office/drawing/2014/main" id="{6A1941A1-6A7D-4C12-89C0-E0B965C1F506}"/>
              </a:ext>
            </a:extLst>
          </p:cNvPr>
          <p:cNvSpPr/>
          <p:nvPr/>
        </p:nvSpPr>
        <p:spPr>
          <a:xfrm>
            <a:off x="198268" y="5984472"/>
            <a:ext cx="9797988" cy="369332"/>
          </a:xfrm>
          <a:prstGeom prst="rect">
            <a:avLst/>
          </a:prstGeom>
        </p:spPr>
        <p:txBody>
          <a:bodyPr wrap="square">
            <a:spAutoFit/>
          </a:bodyPr>
          <a:lstStyle/>
          <a:p>
            <a:r>
              <a:rPr lang="en-GB" dirty="0"/>
              <a:t>https://awttc.nhs.wales/files/awmsg/awmsg-annual-reports/awmsg-annual-report-2020-2021/</a:t>
            </a:r>
          </a:p>
        </p:txBody>
      </p:sp>
      <p:pic>
        <p:nvPicPr>
          <p:cNvPr id="3" name="Picture 2">
            <a:extLst>
              <a:ext uri="{FF2B5EF4-FFF2-40B4-BE49-F238E27FC236}">
                <a16:creationId xmlns:a16="http://schemas.microsoft.com/office/drawing/2014/main" id="{DFAA55CC-F812-44D4-BA8E-02B458A89CAC}"/>
              </a:ext>
            </a:extLst>
          </p:cNvPr>
          <p:cNvPicPr>
            <a:picLocks noChangeAspect="1"/>
          </p:cNvPicPr>
          <p:nvPr/>
        </p:nvPicPr>
        <p:blipFill>
          <a:blip r:embed="rId3"/>
          <a:stretch>
            <a:fillRect/>
          </a:stretch>
        </p:blipFill>
        <p:spPr>
          <a:xfrm>
            <a:off x="7558829" y="705714"/>
            <a:ext cx="3088286" cy="4307628"/>
          </a:xfrm>
          <a:prstGeom prst="rect">
            <a:avLst/>
          </a:prstGeom>
        </p:spPr>
      </p:pic>
      <p:pic>
        <p:nvPicPr>
          <p:cNvPr id="5" name="Picture 4">
            <a:extLst>
              <a:ext uri="{FF2B5EF4-FFF2-40B4-BE49-F238E27FC236}">
                <a16:creationId xmlns:a16="http://schemas.microsoft.com/office/drawing/2014/main" id="{E1D4435B-155A-45BB-8D4F-889AAE6DDE78}"/>
              </a:ext>
            </a:extLst>
          </p:cNvPr>
          <p:cNvPicPr>
            <a:picLocks noChangeAspect="1"/>
          </p:cNvPicPr>
          <p:nvPr/>
        </p:nvPicPr>
        <p:blipFill>
          <a:blip r:embed="rId4"/>
          <a:stretch>
            <a:fillRect/>
          </a:stretch>
        </p:blipFill>
        <p:spPr>
          <a:xfrm>
            <a:off x="3879424" y="1233088"/>
            <a:ext cx="3088285" cy="3968774"/>
          </a:xfrm>
          <a:prstGeom prst="rect">
            <a:avLst/>
          </a:prstGeom>
        </p:spPr>
      </p:pic>
    </p:spTree>
    <p:extLst>
      <p:ext uri="{BB962C8B-B14F-4D97-AF65-F5344CB8AC3E}">
        <p14:creationId xmlns:p14="http://schemas.microsoft.com/office/powerpoint/2010/main" val="663859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364D062-DFE5-4B1E-A75A-4060608089C8}"/>
              </a:ext>
            </a:extLst>
          </p:cNvPr>
          <p:cNvPicPr>
            <a:picLocks noChangeAspect="1"/>
          </p:cNvPicPr>
          <p:nvPr/>
        </p:nvPicPr>
        <p:blipFill>
          <a:blip r:embed="rId2"/>
          <a:stretch>
            <a:fillRect/>
          </a:stretch>
        </p:blipFill>
        <p:spPr>
          <a:xfrm>
            <a:off x="542957" y="614945"/>
            <a:ext cx="7056328" cy="4968293"/>
          </a:xfrm>
          <a:prstGeom prst="rect">
            <a:avLst/>
          </a:prstGeom>
        </p:spPr>
      </p:pic>
      <p:sp>
        <p:nvSpPr>
          <p:cNvPr id="5" name="Rectangle 4">
            <a:extLst>
              <a:ext uri="{FF2B5EF4-FFF2-40B4-BE49-F238E27FC236}">
                <a16:creationId xmlns:a16="http://schemas.microsoft.com/office/drawing/2014/main" id="{BF4EC3EF-5967-4D56-9153-9AF64E758777}"/>
              </a:ext>
            </a:extLst>
          </p:cNvPr>
          <p:cNvSpPr/>
          <p:nvPr/>
        </p:nvSpPr>
        <p:spPr>
          <a:xfrm>
            <a:off x="174503" y="5902301"/>
            <a:ext cx="8732668" cy="369332"/>
          </a:xfrm>
          <a:prstGeom prst="rect">
            <a:avLst/>
          </a:prstGeom>
        </p:spPr>
        <p:txBody>
          <a:bodyPr wrap="square">
            <a:spAutoFit/>
          </a:bodyPr>
          <a:lstStyle/>
          <a:p>
            <a:r>
              <a:rPr lang="en-GB" dirty="0"/>
              <a:t>https://awttc.nhs.wales/standalone-pages/commercial-arrangements/</a:t>
            </a:r>
          </a:p>
        </p:txBody>
      </p:sp>
    </p:spTree>
    <p:extLst>
      <p:ext uri="{BB962C8B-B14F-4D97-AF65-F5344CB8AC3E}">
        <p14:creationId xmlns:p14="http://schemas.microsoft.com/office/powerpoint/2010/main" val="11104241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644222" y="1674231"/>
            <a:ext cx="8903555" cy="561975"/>
          </a:xfrm>
        </p:spPr>
        <p:txBody>
          <a:bodyPr>
            <a:normAutofit lnSpcReduction="10000"/>
          </a:bodyPr>
          <a:lstStyle/>
          <a:p>
            <a:pPr algn="ctr"/>
            <a:r>
              <a:rPr lang="en-GB" sz="3200" dirty="0" err="1">
                <a:solidFill>
                  <a:schemeClr val="tx1"/>
                </a:solidFill>
              </a:rPr>
              <a:t>Diolch</a:t>
            </a:r>
            <a:r>
              <a:rPr lang="en-GB" sz="3200" dirty="0">
                <a:solidFill>
                  <a:schemeClr val="tx1"/>
                </a:solidFill>
              </a:rPr>
              <a:t> </a:t>
            </a:r>
            <a:r>
              <a:rPr lang="en-GB" sz="3200" dirty="0" err="1">
                <a:solidFill>
                  <a:schemeClr val="tx1"/>
                </a:solidFill>
              </a:rPr>
              <a:t>yn</a:t>
            </a:r>
            <a:r>
              <a:rPr lang="en-GB" sz="3200" dirty="0">
                <a:solidFill>
                  <a:schemeClr val="tx1"/>
                </a:solidFill>
              </a:rPr>
              <a:t> </a:t>
            </a:r>
            <a:r>
              <a:rPr lang="en-GB" sz="3200" dirty="0" err="1">
                <a:solidFill>
                  <a:schemeClr val="tx1"/>
                </a:solidFill>
              </a:rPr>
              <a:t>fawr</a:t>
            </a:r>
            <a:r>
              <a:rPr lang="en-GB" sz="3200" dirty="0">
                <a:solidFill>
                  <a:schemeClr val="tx1"/>
                </a:solidFill>
              </a:rPr>
              <a:t> - Thank you</a:t>
            </a:r>
          </a:p>
          <a:p>
            <a:pPr algn="ctr"/>
            <a:endParaRPr lang="en-GB" sz="3200" dirty="0"/>
          </a:p>
        </p:txBody>
      </p:sp>
      <p:sp>
        <p:nvSpPr>
          <p:cNvPr id="5" name="Rectangle 4"/>
          <p:cNvSpPr/>
          <p:nvPr/>
        </p:nvSpPr>
        <p:spPr>
          <a:xfrm>
            <a:off x="1" y="3856848"/>
            <a:ext cx="12191999" cy="1107996"/>
          </a:xfrm>
          <a:prstGeom prst="rect">
            <a:avLst/>
          </a:prstGeom>
        </p:spPr>
        <p:txBody>
          <a:bodyPr wrap="square">
            <a:spAutoFit/>
          </a:bodyPr>
          <a:lstStyle/>
          <a:p>
            <a:pPr algn="ctr"/>
            <a:r>
              <a:rPr lang="en-GB" sz="6600" b="1" u="sng" dirty="0">
                <a:solidFill>
                  <a:prstClr val="black"/>
                </a:solidFill>
                <a:hlinkClick r:id="rId2"/>
              </a:rPr>
              <a:t>NHSWales.CA@Wales.nhs.uk</a:t>
            </a:r>
            <a:endParaRPr lang="en-GB" sz="6600" b="1" u="sng" dirty="0">
              <a:solidFill>
                <a:prstClr val="black"/>
              </a:solidFill>
            </a:endParaRPr>
          </a:p>
        </p:txBody>
      </p:sp>
    </p:spTree>
    <p:extLst>
      <p:ext uri="{BB962C8B-B14F-4D97-AF65-F5344CB8AC3E}">
        <p14:creationId xmlns:p14="http://schemas.microsoft.com/office/powerpoint/2010/main" val="3083538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8696" y="459378"/>
            <a:ext cx="6158593" cy="4926874"/>
          </a:xfrm>
          <a:prstGeom prst="rect">
            <a:avLst/>
          </a:prstGeom>
        </p:spPr>
      </p:pic>
    </p:spTree>
    <p:extLst>
      <p:ext uri="{BB962C8B-B14F-4D97-AF65-F5344CB8AC3E}">
        <p14:creationId xmlns:p14="http://schemas.microsoft.com/office/powerpoint/2010/main" val="1630135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
        <p:nvSpPr>
          <p:cNvPr id="6" name="TextBox 5"/>
          <p:cNvSpPr txBox="1"/>
          <p:nvPr/>
        </p:nvSpPr>
        <p:spPr>
          <a:xfrm>
            <a:off x="904367" y="1383605"/>
            <a:ext cx="7254211" cy="1384995"/>
          </a:xfrm>
          <a:prstGeom prst="rect">
            <a:avLst/>
          </a:prstGeom>
          <a:noFill/>
        </p:spPr>
        <p:txBody>
          <a:bodyPr wrap="square" rtlCol="0">
            <a:spAutoFit/>
          </a:bodyPr>
          <a:lstStyle/>
          <a:p>
            <a:r>
              <a:rPr lang="en-GB" sz="6600" dirty="0">
                <a:latin typeface="Berlin Sans FB" panose="020E0602020502020306" pitchFamily="34" charset="0"/>
              </a:rPr>
              <a:t>Thursday 23rd June</a:t>
            </a:r>
          </a:p>
          <a:p>
            <a:endParaRPr lang="en-GB" dirty="0"/>
          </a:p>
        </p:txBody>
      </p:sp>
      <p:sp>
        <p:nvSpPr>
          <p:cNvPr id="2" name="Rectangle 1">
            <a:extLst>
              <a:ext uri="{FF2B5EF4-FFF2-40B4-BE49-F238E27FC236}">
                <a16:creationId xmlns:a16="http://schemas.microsoft.com/office/drawing/2014/main" id="{F82CF317-3BDD-40B2-B424-AE55AC1E25C8}"/>
              </a:ext>
            </a:extLst>
          </p:cNvPr>
          <p:cNvSpPr/>
          <p:nvPr/>
        </p:nvSpPr>
        <p:spPr>
          <a:xfrm>
            <a:off x="590574" y="691312"/>
            <a:ext cx="1641796" cy="369332"/>
          </a:xfrm>
          <a:prstGeom prst="rect">
            <a:avLst/>
          </a:prstGeom>
        </p:spPr>
        <p:txBody>
          <a:bodyPr wrap="none">
            <a:spAutoFit/>
          </a:bodyPr>
          <a:lstStyle/>
          <a:p>
            <a:r>
              <a:rPr lang="en-GB" dirty="0">
                <a:latin typeface="Berlin Sans FB" panose="020E0602020502020306" pitchFamily="34" charset="0"/>
              </a:rPr>
              <a:t>Next Session……</a:t>
            </a:r>
          </a:p>
        </p:txBody>
      </p:sp>
    </p:spTree>
    <p:extLst>
      <p:ext uri="{BB962C8B-B14F-4D97-AF65-F5344CB8AC3E}">
        <p14:creationId xmlns:p14="http://schemas.microsoft.com/office/powerpoint/2010/main" val="1536462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1117600"/>
            <a:ext cx="6096000" cy="23114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pic>
        <p:nvPicPr>
          <p:cNvPr id="5" name="Picture 4">
            <a:extLst>
              <a:ext uri="{FF2B5EF4-FFF2-40B4-BE49-F238E27FC236}">
                <a16:creationId xmlns:a16="http://schemas.microsoft.com/office/drawing/2014/main" id="{996BDB80-C9F5-469F-8864-F31DFD54059A}"/>
              </a:ext>
            </a:extLst>
          </p:cNvPr>
          <p:cNvPicPr>
            <a:picLocks noChangeAspect="1"/>
          </p:cNvPicPr>
          <p:nvPr/>
        </p:nvPicPr>
        <p:blipFill>
          <a:blip r:embed="rId4"/>
          <a:stretch>
            <a:fillRect/>
          </a:stretch>
        </p:blipFill>
        <p:spPr>
          <a:xfrm>
            <a:off x="6764993" y="3519055"/>
            <a:ext cx="2675148" cy="2638857"/>
          </a:xfrm>
          <a:prstGeom prst="rect">
            <a:avLst/>
          </a:prstGeom>
        </p:spPr>
      </p:pic>
      <p:sp>
        <p:nvSpPr>
          <p:cNvPr id="6" name="TextBox 5">
            <a:extLst>
              <a:ext uri="{FF2B5EF4-FFF2-40B4-BE49-F238E27FC236}">
                <a16:creationId xmlns:a16="http://schemas.microsoft.com/office/drawing/2014/main" id="{641A4342-CD5B-4BBF-B9FF-773077660A96}"/>
              </a:ext>
            </a:extLst>
          </p:cNvPr>
          <p:cNvSpPr txBox="1"/>
          <p:nvPr/>
        </p:nvSpPr>
        <p:spPr>
          <a:xfrm>
            <a:off x="2512291" y="3670622"/>
            <a:ext cx="3500582" cy="2308324"/>
          </a:xfrm>
          <a:prstGeom prst="rect">
            <a:avLst/>
          </a:prstGeom>
          <a:noFill/>
        </p:spPr>
        <p:txBody>
          <a:bodyPr wrap="square" rtlCol="0">
            <a:spAutoFit/>
          </a:bodyPr>
          <a:lstStyle/>
          <a:p>
            <a:pPr algn="r"/>
            <a:r>
              <a:rPr lang="en-GB" sz="4800" dirty="0">
                <a:latin typeface="Arial Black" panose="020B0A04020102020204" pitchFamily="34" charset="0"/>
              </a:rPr>
              <a:t>Join at slido.com </a:t>
            </a:r>
          </a:p>
          <a:p>
            <a:pPr algn="r"/>
            <a:r>
              <a:rPr lang="en-GB" sz="4800" dirty="0">
                <a:highlight>
                  <a:srgbClr val="FFFF00"/>
                </a:highlight>
                <a:latin typeface="Arial Black" panose="020B0A04020102020204" pitchFamily="34" charset="0"/>
              </a:rPr>
              <a:t>#9460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202" y="0"/>
            <a:ext cx="9022134" cy="6377784"/>
          </a:xfrm>
          <a:prstGeom prst="rect">
            <a:avLst/>
          </a:prstGeom>
        </p:spPr>
      </p:pic>
    </p:spTree>
    <p:extLst>
      <p:ext uri="{BB962C8B-B14F-4D97-AF65-F5344CB8AC3E}">
        <p14:creationId xmlns:p14="http://schemas.microsoft.com/office/powerpoint/2010/main" val="905888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96091" y="248280"/>
            <a:ext cx="4868092" cy="757921"/>
          </a:xfrm>
        </p:spPr>
        <p:txBody>
          <a:bodyPr>
            <a:noAutofit/>
          </a:bodyPr>
          <a:lstStyle/>
          <a:p>
            <a:pPr algn="l"/>
            <a:r>
              <a:rPr lang="en-GB" sz="4000" dirty="0"/>
              <a:t>Early Engagement</a:t>
            </a:r>
          </a:p>
        </p:txBody>
      </p:sp>
      <p:pic>
        <p:nvPicPr>
          <p:cNvPr id="1026" name="Picture 2" descr="UK Pharmascan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707" y="5669596"/>
            <a:ext cx="3571875" cy="3905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8491" y="1197901"/>
            <a:ext cx="9431383" cy="523220"/>
          </a:xfrm>
          <a:prstGeom prst="rect">
            <a:avLst/>
          </a:prstGeom>
          <a:noFill/>
        </p:spPr>
        <p:txBody>
          <a:bodyPr wrap="square" rtlCol="0">
            <a:spAutoFit/>
          </a:bodyPr>
          <a:lstStyle/>
          <a:p>
            <a:r>
              <a:rPr lang="en-GB" sz="2800" b="1" dirty="0"/>
              <a:t>AWTTC Horizon Scanning</a:t>
            </a:r>
          </a:p>
        </p:txBody>
      </p:sp>
      <p:sp>
        <p:nvSpPr>
          <p:cNvPr id="7" name="TextBox 6"/>
          <p:cNvSpPr txBox="1"/>
          <p:nvPr/>
        </p:nvSpPr>
        <p:spPr>
          <a:xfrm>
            <a:off x="761498" y="2092354"/>
            <a:ext cx="9431383" cy="2862322"/>
          </a:xfrm>
          <a:prstGeom prst="rect">
            <a:avLst/>
          </a:prstGeom>
          <a:noFill/>
        </p:spPr>
        <p:txBody>
          <a:bodyPr wrap="square" rtlCol="0">
            <a:spAutoFit/>
          </a:bodyPr>
          <a:lstStyle/>
          <a:p>
            <a:pPr marL="457200" indent="-457200">
              <a:buFont typeface="Arial" panose="020B0604020202020204" pitchFamily="34" charset="0"/>
              <a:buChar char="•"/>
            </a:pPr>
            <a:r>
              <a:rPr lang="en-GB" sz="2000" b="1" dirty="0"/>
              <a:t>To gather information about new medicines 12-18 months ahead of licence.</a:t>
            </a:r>
          </a:p>
          <a:p>
            <a:pPr marL="457200" indent="-457200">
              <a:buFont typeface="Arial" panose="020B0604020202020204" pitchFamily="34" charset="0"/>
              <a:buChar char="•"/>
            </a:pPr>
            <a:r>
              <a:rPr lang="en-GB" sz="2000" b="1" dirty="0"/>
              <a:t>To support the AWMSG appraisal work programme </a:t>
            </a:r>
          </a:p>
          <a:p>
            <a:pPr marL="457200" indent="-457200">
              <a:buFont typeface="Arial" panose="020B0604020202020204" pitchFamily="34" charset="0"/>
              <a:buChar char="•"/>
            </a:pPr>
            <a:r>
              <a:rPr lang="en-GB" sz="2000" b="1" dirty="0"/>
              <a:t>To identify high budget impact and high service impact medicines to assist in service planning.</a:t>
            </a:r>
          </a:p>
          <a:p>
            <a:pPr marL="457200" indent="-457200">
              <a:buFont typeface="Arial" panose="020B0604020202020204" pitchFamily="34" charset="0"/>
              <a:buChar char="•"/>
            </a:pPr>
            <a:r>
              <a:rPr lang="en-GB" sz="2000" b="1" dirty="0"/>
              <a:t>We encourage pharmaceutical industry to inform AWTTC as soon as the estimated regulatory timings have been confirmed.</a:t>
            </a:r>
          </a:p>
          <a:p>
            <a:pPr marL="457200" indent="-457200">
              <a:buFont typeface="Arial" panose="020B0604020202020204" pitchFamily="34" charset="0"/>
              <a:buChar char="•"/>
            </a:pPr>
            <a:r>
              <a:rPr lang="en-GB" sz="2000" b="1" dirty="0"/>
              <a:t>Information about new medicines and new licensed indications should be shared via UK </a:t>
            </a:r>
            <a:r>
              <a:rPr lang="en-GB" sz="2000" b="1" dirty="0" err="1"/>
              <a:t>PharmaScan</a:t>
            </a:r>
            <a:r>
              <a:rPr lang="en-GB" sz="2000" b="1" dirty="0"/>
              <a:t> or the AWTTC VAULT.</a:t>
            </a:r>
          </a:p>
        </p:txBody>
      </p:sp>
      <p:pic>
        <p:nvPicPr>
          <p:cNvPr id="6" name="Picture 5"/>
          <p:cNvPicPr>
            <a:picLocks noChangeAspect="1"/>
          </p:cNvPicPr>
          <p:nvPr/>
        </p:nvPicPr>
        <p:blipFill>
          <a:blip r:embed="rId3"/>
          <a:stretch>
            <a:fillRect/>
          </a:stretch>
        </p:blipFill>
        <p:spPr>
          <a:xfrm>
            <a:off x="9544499" y="377377"/>
            <a:ext cx="2194750" cy="2164268"/>
          </a:xfrm>
          <a:prstGeom prst="rect">
            <a:avLst/>
          </a:prstGeom>
        </p:spPr>
      </p:pic>
    </p:spTree>
    <p:extLst>
      <p:ext uri="{BB962C8B-B14F-4D97-AF65-F5344CB8AC3E}">
        <p14:creationId xmlns:p14="http://schemas.microsoft.com/office/powerpoint/2010/main" val="2983789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867090810"/>
              </p:ext>
            </p:extLst>
          </p:nvPr>
        </p:nvGraphicFramePr>
        <p:xfrm>
          <a:off x="6989264" y="179160"/>
          <a:ext cx="4375422" cy="6191259"/>
        </p:xfrm>
        <a:graphic>
          <a:graphicData uri="http://schemas.openxmlformats.org/presentationml/2006/ole">
            <mc:AlternateContent xmlns:mc="http://schemas.openxmlformats.org/markup-compatibility/2006">
              <mc:Choice xmlns:v="urn:schemas-microsoft-com:vml" Requires="v">
                <p:oleObj spid="_x0000_s1075" name="Acrobat Document" r:id="rId3" imgW="5666994" imgH="8020002" progId="Acrobat.Document.2015">
                  <p:embed/>
                </p:oleObj>
              </mc:Choice>
              <mc:Fallback>
                <p:oleObj name="Acrobat Document" r:id="rId3" imgW="5666994" imgH="8020002" progId="Acrobat.Document.2015">
                  <p:embed/>
                  <p:pic>
                    <p:nvPicPr>
                      <p:cNvPr id="0" name=""/>
                      <p:cNvPicPr/>
                      <p:nvPr/>
                    </p:nvPicPr>
                    <p:blipFill>
                      <a:blip r:embed="rId4"/>
                      <a:stretch>
                        <a:fillRect/>
                      </a:stretch>
                    </p:blipFill>
                    <p:spPr>
                      <a:xfrm>
                        <a:off x="6989264" y="179160"/>
                        <a:ext cx="4375422" cy="6191259"/>
                      </a:xfrm>
                      <a:prstGeom prst="rect">
                        <a:avLst/>
                      </a:prstGeom>
                    </p:spPr>
                  </p:pic>
                </p:oleObj>
              </mc:Fallback>
            </mc:AlternateContent>
          </a:graphicData>
        </a:graphic>
      </p:graphicFrame>
      <p:sp>
        <p:nvSpPr>
          <p:cNvPr id="5" name="Rectangle 4"/>
          <p:cNvSpPr/>
          <p:nvPr/>
        </p:nvSpPr>
        <p:spPr>
          <a:xfrm>
            <a:off x="452103" y="483717"/>
            <a:ext cx="3711337" cy="369332"/>
          </a:xfrm>
          <a:prstGeom prst="rect">
            <a:avLst/>
          </a:prstGeom>
        </p:spPr>
        <p:txBody>
          <a:bodyPr wrap="none">
            <a:spAutoFit/>
          </a:bodyPr>
          <a:lstStyle/>
          <a:p>
            <a:r>
              <a:rPr lang="en-GB" dirty="0">
                <a:hlinkClick r:id="rId5"/>
              </a:rPr>
              <a:t>https://www.ukpharmascan.org.uk/</a:t>
            </a:r>
            <a:endParaRPr lang="en-GB" dirty="0"/>
          </a:p>
        </p:txBody>
      </p:sp>
      <p:pic>
        <p:nvPicPr>
          <p:cNvPr id="9" name="Picture 8"/>
          <p:cNvPicPr>
            <a:picLocks noChangeAspect="1"/>
          </p:cNvPicPr>
          <p:nvPr/>
        </p:nvPicPr>
        <p:blipFill>
          <a:blip r:embed="rId6"/>
          <a:stretch>
            <a:fillRect/>
          </a:stretch>
        </p:blipFill>
        <p:spPr>
          <a:xfrm>
            <a:off x="555956" y="1288868"/>
            <a:ext cx="6009972" cy="3792583"/>
          </a:xfrm>
          <a:prstGeom prst="rect">
            <a:avLst/>
          </a:prstGeom>
        </p:spPr>
      </p:pic>
    </p:spTree>
    <p:extLst>
      <p:ext uri="{BB962C8B-B14F-4D97-AF65-F5344CB8AC3E}">
        <p14:creationId xmlns:p14="http://schemas.microsoft.com/office/powerpoint/2010/main" val="1598290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D95C1CF7-2EE6-40E7-B462-9DAB7F53FCED}"/>
              </a:ext>
            </a:extLst>
          </p:cNvPr>
          <p:cNvSpPr>
            <a:spLocks noGrp="1"/>
          </p:cNvSpPr>
          <p:nvPr>
            <p:ph type="subTitle" idx="1"/>
          </p:nvPr>
        </p:nvSpPr>
        <p:spPr>
          <a:xfrm>
            <a:off x="914400" y="514804"/>
            <a:ext cx="10173810" cy="5935792"/>
          </a:xfrm>
          <a:solidFill>
            <a:schemeClr val="accent1">
              <a:lumMod val="75000"/>
            </a:schemeClr>
          </a:solidFill>
        </p:spPr>
        <p:txBody>
          <a:bodyPr/>
          <a:lstStyle/>
          <a:p>
            <a:r>
              <a:rPr lang="en-GB" dirty="0"/>
              <a:t> </a:t>
            </a:r>
          </a:p>
        </p:txBody>
      </p:sp>
      <p:sp>
        <p:nvSpPr>
          <p:cNvPr id="6" name="Title 1">
            <a:extLst>
              <a:ext uri="{FF2B5EF4-FFF2-40B4-BE49-F238E27FC236}">
                <a16:creationId xmlns:a16="http://schemas.microsoft.com/office/drawing/2014/main" id="{7224CC24-F5FC-44FE-9F70-CB9A14A56A00}"/>
              </a:ext>
            </a:extLst>
          </p:cNvPr>
          <p:cNvSpPr>
            <a:spLocks noGrp="1"/>
          </p:cNvSpPr>
          <p:nvPr>
            <p:ph type="ctrTitle"/>
          </p:nvPr>
        </p:nvSpPr>
        <p:spPr>
          <a:xfrm>
            <a:off x="914400" y="553080"/>
            <a:ext cx="9392575" cy="757921"/>
          </a:xfrm>
        </p:spPr>
        <p:txBody>
          <a:bodyPr/>
          <a:lstStyle/>
          <a:p>
            <a:r>
              <a:rPr lang="en-GB" dirty="0">
                <a:solidFill>
                  <a:schemeClr val="bg1"/>
                </a:solidFill>
              </a:rPr>
              <a:t>Routes of Access in Wales</a:t>
            </a:r>
          </a:p>
        </p:txBody>
      </p:sp>
      <p:grpSp>
        <p:nvGrpSpPr>
          <p:cNvPr id="7" name="Group 6">
            <a:extLst>
              <a:ext uri="{FF2B5EF4-FFF2-40B4-BE49-F238E27FC236}">
                <a16:creationId xmlns:a16="http://schemas.microsoft.com/office/drawing/2014/main" id="{B3E8CD95-020A-4057-A564-D0D1FD3437C6}"/>
              </a:ext>
            </a:extLst>
          </p:cNvPr>
          <p:cNvGrpSpPr/>
          <p:nvPr/>
        </p:nvGrpSpPr>
        <p:grpSpPr>
          <a:xfrm>
            <a:off x="2287664" y="1175019"/>
            <a:ext cx="7239108" cy="5185158"/>
            <a:chOff x="2418503" y="1369676"/>
            <a:chExt cx="7239108" cy="5185158"/>
          </a:xfrm>
        </p:grpSpPr>
        <p:grpSp>
          <p:nvGrpSpPr>
            <p:cNvPr id="8" name="Group 7">
              <a:extLst>
                <a:ext uri="{FF2B5EF4-FFF2-40B4-BE49-F238E27FC236}">
                  <a16:creationId xmlns:a16="http://schemas.microsoft.com/office/drawing/2014/main" id="{C7F24E14-8E3D-4D7A-AC71-942953F133B7}"/>
                </a:ext>
              </a:extLst>
            </p:cNvPr>
            <p:cNvGrpSpPr/>
            <p:nvPr/>
          </p:nvGrpSpPr>
          <p:grpSpPr>
            <a:xfrm>
              <a:off x="4005145" y="2396459"/>
              <a:ext cx="3385305" cy="3500833"/>
              <a:chOff x="4005145" y="2086157"/>
              <a:chExt cx="3733841" cy="3811136"/>
            </a:xfrm>
            <a:solidFill>
              <a:srgbClr val="FFC000"/>
            </a:solidFill>
          </p:grpSpPr>
          <p:sp>
            <p:nvSpPr>
              <p:cNvPr id="28" name="Star: 5 Points 27">
                <a:extLst>
                  <a:ext uri="{FF2B5EF4-FFF2-40B4-BE49-F238E27FC236}">
                    <a16:creationId xmlns:a16="http://schemas.microsoft.com/office/drawing/2014/main" id="{820F2AC8-A1CE-4D72-A34D-33593C377C94}"/>
                  </a:ext>
                </a:extLst>
              </p:cNvPr>
              <p:cNvSpPr/>
              <p:nvPr/>
            </p:nvSpPr>
            <p:spPr>
              <a:xfrm rot="4292382">
                <a:off x="3966498" y="2124804"/>
                <a:ext cx="3811136" cy="3733841"/>
              </a:xfrm>
              <a:prstGeom prst="star5">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4D38EC2C-909B-4760-9B4F-37F7ECE7F689}"/>
                  </a:ext>
                </a:extLst>
              </p:cNvPr>
              <p:cNvSpPr txBox="1"/>
              <p:nvPr/>
            </p:nvSpPr>
            <p:spPr>
              <a:xfrm>
                <a:off x="4751746" y="3427688"/>
                <a:ext cx="1844027" cy="904654"/>
              </a:xfrm>
              <a:prstGeom prst="rect">
                <a:avLst/>
              </a:prstGeom>
              <a:noFill/>
            </p:spPr>
            <p:txBody>
              <a:bodyPr wrap="square" rtlCol="0">
                <a:spAutoFit/>
              </a:bodyPr>
              <a:lstStyle/>
              <a:p>
                <a:pPr algn="ctr"/>
                <a:r>
                  <a:rPr lang="en-GB" sz="2400" b="1" dirty="0"/>
                  <a:t>Access to Medicines</a:t>
                </a:r>
              </a:p>
            </p:txBody>
          </p:sp>
        </p:grpSp>
        <p:grpSp>
          <p:nvGrpSpPr>
            <p:cNvPr id="9" name="Group 8">
              <a:extLst>
                <a:ext uri="{FF2B5EF4-FFF2-40B4-BE49-F238E27FC236}">
                  <a16:creationId xmlns:a16="http://schemas.microsoft.com/office/drawing/2014/main" id="{0CE67E6E-FE97-4E5D-B270-241E206EAEA6}"/>
                </a:ext>
              </a:extLst>
            </p:cNvPr>
            <p:cNvGrpSpPr/>
            <p:nvPr/>
          </p:nvGrpSpPr>
          <p:grpSpPr>
            <a:xfrm>
              <a:off x="2418503" y="2881676"/>
              <a:ext cx="1620000" cy="1512000"/>
              <a:chOff x="2779479" y="3575880"/>
              <a:chExt cx="1415100" cy="1284303"/>
            </a:xfrm>
          </p:grpSpPr>
          <p:sp>
            <p:nvSpPr>
              <p:cNvPr id="26" name="Oval 25">
                <a:extLst>
                  <a:ext uri="{FF2B5EF4-FFF2-40B4-BE49-F238E27FC236}">
                    <a16:creationId xmlns:a16="http://schemas.microsoft.com/office/drawing/2014/main" id="{A11641D2-5A13-4A93-B6AF-6B8B1D1ABE84}"/>
                  </a:ext>
                </a:extLst>
              </p:cNvPr>
              <p:cNvSpPr/>
              <p:nvPr/>
            </p:nvSpPr>
            <p:spPr>
              <a:xfrm>
                <a:off x="2826649" y="3575880"/>
                <a:ext cx="1320760" cy="1284303"/>
              </a:xfrm>
              <a:prstGeom prst="ellipse">
                <a:avLst/>
              </a:prstGeom>
              <a:solidFill>
                <a:schemeClr val="accent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ECB55127-DA5A-49C0-A9C9-A9FF882FBA81}"/>
                  </a:ext>
                </a:extLst>
              </p:cNvPr>
              <p:cNvSpPr txBox="1"/>
              <p:nvPr/>
            </p:nvSpPr>
            <p:spPr>
              <a:xfrm>
                <a:off x="2779479" y="3901347"/>
                <a:ext cx="1415100" cy="338538"/>
              </a:xfrm>
              <a:prstGeom prst="rect">
                <a:avLst/>
              </a:prstGeom>
              <a:noFill/>
            </p:spPr>
            <p:txBody>
              <a:bodyPr wrap="square" rtlCol="0">
                <a:spAutoFit/>
              </a:bodyPr>
              <a:lstStyle/>
              <a:p>
                <a:pPr algn="ctr"/>
                <a:r>
                  <a:rPr lang="en-GB" sz="2400" dirty="0"/>
                  <a:t>One Wales</a:t>
                </a:r>
              </a:p>
            </p:txBody>
          </p:sp>
        </p:grpSp>
        <p:grpSp>
          <p:nvGrpSpPr>
            <p:cNvPr id="10" name="Group 9">
              <a:extLst>
                <a:ext uri="{FF2B5EF4-FFF2-40B4-BE49-F238E27FC236}">
                  <a16:creationId xmlns:a16="http://schemas.microsoft.com/office/drawing/2014/main" id="{8D776253-4BED-4B46-9F0C-4C39E197AFBB}"/>
                </a:ext>
              </a:extLst>
            </p:cNvPr>
            <p:cNvGrpSpPr/>
            <p:nvPr/>
          </p:nvGrpSpPr>
          <p:grpSpPr>
            <a:xfrm>
              <a:off x="6906355" y="2023425"/>
              <a:ext cx="2751256" cy="2716988"/>
              <a:chOff x="7087965" y="1267008"/>
              <a:chExt cx="2751256" cy="2716988"/>
            </a:xfrm>
          </p:grpSpPr>
          <p:sp>
            <p:nvSpPr>
              <p:cNvPr id="20" name="Oval 19">
                <a:extLst>
                  <a:ext uri="{FF2B5EF4-FFF2-40B4-BE49-F238E27FC236}">
                    <a16:creationId xmlns:a16="http://schemas.microsoft.com/office/drawing/2014/main" id="{86B757F2-D191-43CF-9016-B7870934893D}"/>
                  </a:ext>
                </a:extLst>
              </p:cNvPr>
              <p:cNvSpPr/>
              <p:nvPr/>
            </p:nvSpPr>
            <p:spPr>
              <a:xfrm>
                <a:off x="7087965" y="2125259"/>
                <a:ext cx="1512000" cy="1512000"/>
              </a:xfrm>
              <a:prstGeom prst="ellipse">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564050E1-B8E0-4C49-A050-052CDDBB3933}"/>
                  </a:ext>
                </a:extLst>
              </p:cNvPr>
              <p:cNvSpPr/>
              <p:nvPr/>
            </p:nvSpPr>
            <p:spPr>
              <a:xfrm>
                <a:off x="8327221" y="2471996"/>
                <a:ext cx="1512000" cy="1512000"/>
              </a:xfrm>
              <a:prstGeom prst="ellipse">
                <a:avLst/>
              </a:prstGeom>
              <a:solidFill>
                <a:schemeClr val="accent5">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A3AF6AC-07FC-4B8E-8588-7D0755198A2D}"/>
                  </a:ext>
                </a:extLst>
              </p:cNvPr>
              <p:cNvSpPr/>
              <p:nvPr/>
            </p:nvSpPr>
            <p:spPr>
              <a:xfrm>
                <a:off x="7730456" y="1267008"/>
                <a:ext cx="1512000" cy="1512000"/>
              </a:xfrm>
              <a:prstGeom prst="ellipse">
                <a:avLst/>
              </a:prstGeom>
              <a:solidFill>
                <a:srgbClr val="FF3F3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8D3E1FE-3C41-41EF-B304-94B29A87CE5D}"/>
                  </a:ext>
                </a:extLst>
              </p:cNvPr>
              <p:cNvSpPr txBox="1"/>
              <p:nvPr/>
            </p:nvSpPr>
            <p:spPr>
              <a:xfrm>
                <a:off x="7087966" y="2491171"/>
                <a:ext cx="1376039" cy="646331"/>
              </a:xfrm>
              <a:prstGeom prst="rect">
                <a:avLst/>
              </a:prstGeom>
              <a:noFill/>
            </p:spPr>
            <p:txBody>
              <a:bodyPr wrap="square" rtlCol="0">
                <a:spAutoFit/>
              </a:bodyPr>
              <a:lstStyle/>
              <a:p>
                <a:pPr algn="ctr"/>
                <a:r>
                  <a:rPr lang="en-GB" dirty="0"/>
                  <a:t>HTA Appraisal</a:t>
                </a:r>
              </a:p>
            </p:txBody>
          </p:sp>
          <p:sp>
            <p:nvSpPr>
              <p:cNvPr id="24" name="TextBox 23">
                <a:extLst>
                  <a:ext uri="{FF2B5EF4-FFF2-40B4-BE49-F238E27FC236}">
                    <a16:creationId xmlns:a16="http://schemas.microsoft.com/office/drawing/2014/main" id="{56E3D2A6-5FF9-4576-BE8A-31CD9413FF9A}"/>
                  </a:ext>
                </a:extLst>
              </p:cNvPr>
              <p:cNvSpPr txBox="1"/>
              <p:nvPr/>
            </p:nvSpPr>
            <p:spPr>
              <a:xfrm>
                <a:off x="7806198" y="1792737"/>
                <a:ext cx="1370020" cy="461665"/>
              </a:xfrm>
              <a:prstGeom prst="rect">
                <a:avLst/>
              </a:prstGeom>
              <a:noFill/>
            </p:spPr>
            <p:txBody>
              <a:bodyPr wrap="square" rtlCol="0">
                <a:spAutoFit/>
              </a:bodyPr>
              <a:lstStyle/>
              <a:p>
                <a:r>
                  <a:rPr lang="en-GB" sz="2400" b="1" dirty="0">
                    <a:solidFill>
                      <a:schemeClr val="bg1"/>
                    </a:solidFill>
                  </a:rPr>
                  <a:t>AWMSG</a:t>
                </a:r>
              </a:p>
            </p:txBody>
          </p:sp>
          <p:sp>
            <p:nvSpPr>
              <p:cNvPr id="25" name="TextBox 24">
                <a:extLst>
                  <a:ext uri="{FF2B5EF4-FFF2-40B4-BE49-F238E27FC236}">
                    <a16:creationId xmlns:a16="http://schemas.microsoft.com/office/drawing/2014/main" id="{0002C503-62FB-42BC-B228-4CFED8B32304}"/>
                  </a:ext>
                </a:extLst>
              </p:cNvPr>
              <p:cNvSpPr txBox="1"/>
              <p:nvPr/>
            </p:nvSpPr>
            <p:spPr>
              <a:xfrm>
                <a:off x="8636384" y="2952987"/>
                <a:ext cx="914400" cy="461665"/>
              </a:xfrm>
              <a:prstGeom prst="rect">
                <a:avLst/>
              </a:prstGeom>
              <a:noFill/>
            </p:spPr>
            <p:txBody>
              <a:bodyPr wrap="square" rtlCol="0">
                <a:spAutoFit/>
              </a:bodyPr>
              <a:lstStyle/>
              <a:p>
                <a:r>
                  <a:rPr lang="en-GB" sz="2400" b="1" dirty="0">
                    <a:solidFill>
                      <a:schemeClr val="bg1"/>
                    </a:solidFill>
                  </a:rPr>
                  <a:t>NICE</a:t>
                </a:r>
              </a:p>
            </p:txBody>
          </p:sp>
        </p:grpSp>
        <p:grpSp>
          <p:nvGrpSpPr>
            <p:cNvPr id="11" name="Group 10">
              <a:extLst>
                <a:ext uri="{FF2B5EF4-FFF2-40B4-BE49-F238E27FC236}">
                  <a16:creationId xmlns:a16="http://schemas.microsoft.com/office/drawing/2014/main" id="{B6373540-CC0E-45D0-B57C-AB8556F3E77A}"/>
                </a:ext>
              </a:extLst>
            </p:cNvPr>
            <p:cNvGrpSpPr/>
            <p:nvPr/>
          </p:nvGrpSpPr>
          <p:grpSpPr>
            <a:xfrm>
              <a:off x="4694018" y="1369676"/>
              <a:ext cx="1512000" cy="1512000"/>
              <a:chOff x="4158772" y="1295100"/>
              <a:chExt cx="1512000" cy="1512000"/>
            </a:xfrm>
            <a:solidFill>
              <a:schemeClr val="accent5">
                <a:lumMod val="40000"/>
                <a:lumOff val="60000"/>
              </a:schemeClr>
            </a:solidFill>
          </p:grpSpPr>
          <p:sp>
            <p:nvSpPr>
              <p:cNvPr id="18" name="Oval 17">
                <a:extLst>
                  <a:ext uri="{FF2B5EF4-FFF2-40B4-BE49-F238E27FC236}">
                    <a16:creationId xmlns:a16="http://schemas.microsoft.com/office/drawing/2014/main" id="{B82D07BA-1C6D-4AF7-84A7-BDECCD1516F2}"/>
                  </a:ext>
                </a:extLst>
              </p:cNvPr>
              <p:cNvSpPr/>
              <p:nvPr/>
            </p:nvSpPr>
            <p:spPr>
              <a:xfrm>
                <a:off x="4158772" y="1295100"/>
                <a:ext cx="1512000" cy="1512000"/>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E2126D2A-2F80-454A-A12A-1450C242D0EE}"/>
                  </a:ext>
                </a:extLst>
              </p:cNvPr>
              <p:cNvSpPr txBox="1"/>
              <p:nvPr/>
            </p:nvSpPr>
            <p:spPr>
              <a:xfrm>
                <a:off x="4457572" y="1825799"/>
                <a:ext cx="914400" cy="461665"/>
              </a:xfrm>
              <a:prstGeom prst="rect">
                <a:avLst/>
              </a:prstGeom>
              <a:grpFill/>
            </p:spPr>
            <p:txBody>
              <a:bodyPr wrap="square" rtlCol="0">
                <a:spAutoFit/>
              </a:bodyPr>
              <a:lstStyle/>
              <a:p>
                <a:r>
                  <a:rPr lang="en-GB" sz="2400" dirty="0"/>
                  <a:t>IPFR</a:t>
                </a:r>
              </a:p>
            </p:txBody>
          </p:sp>
        </p:grpSp>
        <p:grpSp>
          <p:nvGrpSpPr>
            <p:cNvPr id="12" name="Group 11">
              <a:extLst>
                <a:ext uri="{FF2B5EF4-FFF2-40B4-BE49-F238E27FC236}">
                  <a16:creationId xmlns:a16="http://schemas.microsoft.com/office/drawing/2014/main" id="{B9F2C977-1C2A-4553-82CC-1CAC3FF0556A}"/>
                </a:ext>
              </a:extLst>
            </p:cNvPr>
            <p:cNvGrpSpPr/>
            <p:nvPr/>
          </p:nvGrpSpPr>
          <p:grpSpPr>
            <a:xfrm>
              <a:off x="6348948" y="5042834"/>
              <a:ext cx="1512000" cy="1512000"/>
              <a:chOff x="7216728" y="4578936"/>
              <a:chExt cx="1512000" cy="1512000"/>
            </a:xfrm>
            <a:solidFill>
              <a:schemeClr val="accent6">
                <a:lumMod val="20000"/>
                <a:lumOff val="80000"/>
              </a:schemeClr>
            </a:solidFill>
          </p:grpSpPr>
          <p:sp>
            <p:nvSpPr>
              <p:cNvPr id="16" name="Oval 15">
                <a:extLst>
                  <a:ext uri="{FF2B5EF4-FFF2-40B4-BE49-F238E27FC236}">
                    <a16:creationId xmlns:a16="http://schemas.microsoft.com/office/drawing/2014/main" id="{5AAD473E-5C13-4099-8989-E805E969EFE6}"/>
                  </a:ext>
                </a:extLst>
              </p:cNvPr>
              <p:cNvSpPr/>
              <p:nvPr/>
            </p:nvSpPr>
            <p:spPr>
              <a:xfrm>
                <a:off x="7216728" y="4578936"/>
                <a:ext cx="1512000" cy="1512000"/>
              </a:xfrm>
              <a:prstGeom prst="ellipse">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75C82F4-CC83-4D8A-8A68-8897D1314B0B}"/>
                  </a:ext>
                </a:extLst>
              </p:cNvPr>
              <p:cNvSpPr txBox="1"/>
              <p:nvPr/>
            </p:nvSpPr>
            <p:spPr>
              <a:xfrm>
                <a:off x="7424768" y="5094282"/>
                <a:ext cx="1158037" cy="461665"/>
              </a:xfrm>
              <a:prstGeom prst="rect">
                <a:avLst/>
              </a:prstGeom>
              <a:solidFill>
                <a:schemeClr val="accent3">
                  <a:lumMod val="40000"/>
                  <a:lumOff val="60000"/>
                </a:schemeClr>
              </a:solidFill>
            </p:spPr>
            <p:txBody>
              <a:bodyPr wrap="square" rtlCol="0">
                <a:spAutoFit/>
              </a:bodyPr>
              <a:lstStyle/>
              <a:p>
                <a:r>
                  <a:rPr lang="en-GB" sz="2400" dirty="0"/>
                  <a:t>EAMS</a:t>
                </a:r>
              </a:p>
            </p:txBody>
          </p:sp>
        </p:grpSp>
        <p:grpSp>
          <p:nvGrpSpPr>
            <p:cNvPr id="13" name="Group 12">
              <a:extLst>
                <a:ext uri="{FF2B5EF4-FFF2-40B4-BE49-F238E27FC236}">
                  <a16:creationId xmlns:a16="http://schemas.microsoft.com/office/drawing/2014/main" id="{0B25A9EE-1D5C-41C7-9004-47ECE7AC77AD}"/>
                </a:ext>
              </a:extLst>
            </p:cNvPr>
            <p:cNvGrpSpPr/>
            <p:nvPr/>
          </p:nvGrpSpPr>
          <p:grpSpPr>
            <a:xfrm>
              <a:off x="3537978" y="4987845"/>
              <a:ext cx="1512000" cy="1512000"/>
              <a:chOff x="4650674" y="5541693"/>
              <a:chExt cx="1512000" cy="1512000"/>
            </a:xfrm>
          </p:grpSpPr>
          <p:sp>
            <p:nvSpPr>
              <p:cNvPr id="14" name="Oval 13">
                <a:extLst>
                  <a:ext uri="{FF2B5EF4-FFF2-40B4-BE49-F238E27FC236}">
                    <a16:creationId xmlns:a16="http://schemas.microsoft.com/office/drawing/2014/main" id="{855DBD31-8BC6-490C-8B62-2673EC85ED2E}"/>
                  </a:ext>
                </a:extLst>
              </p:cNvPr>
              <p:cNvSpPr/>
              <p:nvPr/>
            </p:nvSpPr>
            <p:spPr>
              <a:xfrm>
                <a:off x="4650674" y="5541693"/>
                <a:ext cx="1512000" cy="1512000"/>
              </a:xfrm>
              <a:prstGeom prst="ellipse">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2DDDCCE-6717-43CD-8E7C-54E95340A415}"/>
                  </a:ext>
                </a:extLst>
              </p:cNvPr>
              <p:cNvSpPr txBox="1"/>
              <p:nvPr/>
            </p:nvSpPr>
            <p:spPr>
              <a:xfrm>
                <a:off x="4820766" y="5856466"/>
                <a:ext cx="1244817" cy="830997"/>
              </a:xfrm>
              <a:prstGeom prst="rect">
                <a:avLst/>
              </a:prstGeom>
              <a:noFill/>
            </p:spPr>
            <p:txBody>
              <a:bodyPr wrap="square" rtlCol="0">
                <a:spAutoFit/>
              </a:bodyPr>
              <a:lstStyle/>
              <a:p>
                <a:r>
                  <a:rPr lang="en-GB" sz="2400" dirty="0"/>
                  <a:t>Free of Charge</a:t>
                </a:r>
              </a:p>
            </p:txBody>
          </p:sp>
        </p:grpSp>
      </p:grpSp>
    </p:spTree>
    <p:extLst>
      <p:ext uri="{BB962C8B-B14F-4D97-AF65-F5344CB8AC3E}">
        <p14:creationId xmlns:p14="http://schemas.microsoft.com/office/powerpoint/2010/main" val="189266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6089" y="176581"/>
            <a:ext cx="6548847" cy="757921"/>
          </a:xfrm>
        </p:spPr>
        <p:txBody>
          <a:bodyPr>
            <a:noAutofit/>
          </a:bodyPr>
          <a:lstStyle/>
          <a:p>
            <a:pPr algn="l"/>
            <a:r>
              <a:rPr lang="en-GB" sz="4000" dirty="0"/>
              <a:t>Timelines for Engagement</a:t>
            </a:r>
          </a:p>
        </p:txBody>
      </p:sp>
      <p:sp>
        <p:nvSpPr>
          <p:cNvPr id="4" name="Oval 3"/>
          <p:cNvSpPr/>
          <p:nvPr/>
        </p:nvSpPr>
        <p:spPr>
          <a:xfrm>
            <a:off x="6879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32787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6035040" y="2586445"/>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p:nvPr/>
        </p:nvSpPr>
        <p:spPr>
          <a:xfrm>
            <a:off x="9418320" y="2542901"/>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862145" y="3002670"/>
            <a:ext cx="1628503" cy="369332"/>
          </a:xfrm>
          <a:prstGeom prst="rect">
            <a:avLst/>
          </a:prstGeom>
          <a:noFill/>
        </p:spPr>
        <p:txBody>
          <a:bodyPr wrap="square" rtlCol="0">
            <a:spAutoFit/>
          </a:bodyPr>
          <a:lstStyle/>
          <a:p>
            <a:r>
              <a:rPr lang="en-GB" b="1" dirty="0"/>
              <a:t>PII/PIII trials</a:t>
            </a:r>
          </a:p>
        </p:txBody>
      </p:sp>
      <p:sp>
        <p:nvSpPr>
          <p:cNvPr id="9" name="TextBox 8"/>
          <p:cNvSpPr txBox="1"/>
          <p:nvPr/>
        </p:nvSpPr>
        <p:spPr>
          <a:xfrm>
            <a:off x="3322315" y="3002670"/>
            <a:ext cx="1798320" cy="369332"/>
          </a:xfrm>
          <a:prstGeom prst="rect">
            <a:avLst/>
          </a:prstGeom>
          <a:noFill/>
        </p:spPr>
        <p:txBody>
          <a:bodyPr wrap="square" rtlCol="0">
            <a:spAutoFit/>
          </a:bodyPr>
          <a:lstStyle/>
          <a:p>
            <a:r>
              <a:rPr lang="en-GB" b="1" dirty="0"/>
              <a:t>CHMP opinion</a:t>
            </a:r>
          </a:p>
        </p:txBody>
      </p:sp>
      <p:sp>
        <p:nvSpPr>
          <p:cNvPr id="10" name="TextBox 9"/>
          <p:cNvSpPr txBox="1"/>
          <p:nvPr/>
        </p:nvSpPr>
        <p:spPr>
          <a:xfrm>
            <a:off x="6043744" y="2839766"/>
            <a:ext cx="1798320" cy="646331"/>
          </a:xfrm>
          <a:prstGeom prst="rect">
            <a:avLst/>
          </a:prstGeom>
          <a:noFill/>
        </p:spPr>
        <p:txBody>
          <a:bodyPr wrap="square" rtlCol="0">
            <a:spAutoFit/>
          </a:bodyPr>
          <a:lstStyle/>
          <a:p>
            <a:pPr algn="ctr"/>
            <a:r>
              <a:rPr lang="en-GB" b="1" dirty="0"/>
              <a:t>Marketing Authorisation</a:t>
            </a:r>
          </a:p>
        </p:txBody>
      </p:sp>
      <p:sp>
        <p:nvSpPr>
          <p:cNvPr id="11" name="TextBox 10"/>
          <p:cNvSpPr txBox="1"/>
          <p:nvPr/>
        </p:nvSpPr>
        <p:spPr>
          <a:xfrm>
            <a:off x="9435738" y="2916425"/>
            <a:ext cx="1798320" cy="646331"/>
          </a:xfrm>
          <a:prstGeom prst="rect">
            <a:avLst/>
          </a:prstGeom>
          <a:noFill/>
        </p:spPr>
        <p:txBody>
          <a:bodyPr wrap="square" rtlCol="0">
            <a:spAutoFit/>
          </a:bodyPr>
          <a:lstStyle/>
          <a:p>
            <a:pPr algn="ctr"/>
            <a:r>
              <a:rPr lang="en-GB" b="1" dirty="0"/>
              <a:t>AWMSG/</a:t>
            </a:r>
            <a:r>
              <a:rPr lang="en-GB" b="1" dirty="0" err="1"/>
              <a:t>NICEApproval</a:t>
            </a:r>
            <a:endParaRPr lang="en-GB" b="1" dirty="0"/>
          </a:p>
        </p:txBody>
      </p:sp>
      <p:sp>
        <p:nvSpPr>
          <p:cNvPr id="14" name="Right Arrow 13"/>
          <p:cNvSpPr/>
          <p:nvPr/>
        </p:nvSpPr>
        <p:spPr>
          <a:xfrm>
            <a:off x="2542902" y="3013167"/>
            <a:ext cx="679272"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a:off x="5133692" y="3016186"/>
            <a:ext cx="827330"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ight Arrow 15"/>
          <p:cNvSpPr/>
          <p:nvPr/>
        </p:nvSpPr>
        <p:spPr>
          <a:xfrm>
            <a:off x="7963972" y="3037955"/>
            <a:ext cx="1406449"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5-Point Star 16"/>
          <p:cNvSpPr/>
          <p:nvPr/>
        </p:nvSpPr>
        <p:spPr>
          <a:xfrm rot="19342852" flipH="1" flipV="1">
            <a:off x="1297539" y="41290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5-Point Star 18"/>
          <p:cNvSpPr/>
          <p:nvPr/>
        </p:nvSpPr>
        <p:spPr>
          <a:xfrm flipH="1" flipV="1">
            <a:off x="4619894" y="4605774"/>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3600995" y="4281767"/>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6381202" y="4320750"/>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1436885" y="4639526"/>
            <a:ext cx="1471752" cy="276999"/>
          </a:xfrm>
          <a:prstGeom prst="rect">
            <a:avLst/>
          </a:prstGeom>
          <a:noFill/>
        </p:spPr>
        <p:txBody>
          <a:bodyPr wrap="square" rtlCol="0">
            <a:spAutoFit/>
          </a:bodyPr>
          <a:lstStyle/>
          <a:p>
            <a:r>
              <a:rPr lang="en-GB" sz="1200" dirty="0">
                <a:latin typeface="+mj-lt"/>
              </a:rPr>
              <a:t>Horizon Scanning</a:t>
            </a:r>
          </a:p>
        </p:txBody>
      </p:sp>
      <p:sp>
        <p:nvSpPr>
          <p:cNvPr id="24" name="TextBox 23"/>
          <p:cNvSpPr txBox="1"/>
          <p:nvPr/>
        </p:nvSpPr>
        <p:spPr>
          <a:xfrm>
            <a:off x="5046617" y="5252655"/>
            <a:ext cx="1177859" cy="461665"/>
          </a:xfrm>
          <a:prstGeom prst="rect">
            <a:avLst/>
          </a:prstGeom>
          <a:noFill/>
        </p:spPr>
        <p:txBody>
          <a:bodyPr wrap="square" rtlCol="0">
            <a:spAutoFit/>
          </a:bodyPr>
          <a:lstStyle/>
          <a:p>
            <a:r>
              <a:rPr lang="en-GB" sz="1200" dirty="0">
                <a:latin typeface="+mj-lt"/>
              </a:rPr>
              <a:t>Commercial </a:t>
            </a:r>
          </a:p>
          <a:p>
            <a:r>
              <a:rPr lang="en-GB" sz="1200" dirty="0">
                <a:latin typeface="+mj-lt"/>
              </a:rPr>
              <a:t>arrangements</a:t>
            </a:r>
          </a:p>
        </p:txBody>
      </p:sp>
      <p:sp>
        <p:nvSpPr>
          <p:cNvPr id="25" name="5-Point Star 24"/>
          <p:cNvSpPr/>
          <p:nvPr/>
        </p:nvSpPr>
        <p:spPr>
          <a:xfrm flipH="1" flipV="1">
            <a:off x="7580813" y="8369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8249207" y="1461959"/>
            <a:ext cx="971003" cy="276999"/>
          </a:xfrm>
          <a:prstGeom prst="rect">
            <a:avLst/>
          </a:prstGeom>
          <a:noFill/>
        </p:spPr>
        <p:txBody>
          <a:bodyPr wrap="square" rtlCol="0">
            <a:spAutoFit/>
          </a:bodyPr>
          <a:lstStyle/>
          <a:p>
            <a:r>
              <a:rPr lang="en-GB" sz="1200" dirty="0">
                <a:latin typeface="+mj-lt"/>
              </a:rPr>
              <a:t>SOA</a:t>
            </a:r>
          </a:p>
        </p:txBody>
      </p:sp>
      <p:sp>
        <p:nvSpPr>
          <p:cNvPr id="28" name="TextBox 27"/>
          <p:cNvSpPr txBox="1"/>
          <p:nvPr/>
        </p:nvSpPr>
        <p:spPr>
          <a:xfrm>
            <a:off x="3609704" y="4654959"/>
            <a:ext cx="1123403" cy="369332"/>
          </a:xfrm>
          <a:prstGeom prst="rect">
            <a:avLst/>
          </a:prstGeom>
          <a:noFill/>
        </p:spPr>
        <p:txBody>
          <a:bodyPr wrap="square" rtlCol="0">
            <a:spAutoFit/>
          </a:bodyPr>
          <a:lstStyle/>
          <a:p>
            <a:pPr algn="ctr"/>
            <a:r>
              <a:rPr lang="en-GB" b="1" dirty="0">
                <a:latin typeface="+mj-lt"/>
              </a:rPr>
              <a:t>Form A</a:t>
            </a:r>
          </a:p>
        </p:txBody>
      </p:sp>
      <p:sp>
        <p:nvSpPr>
          <p:cNvPr id="29" name="TextBox 28"/>
          <p:cNvSpPr txBox="1"/>
          <p:nvPr/>
        </p:nvSpPr>
        <p:spPr>
          <a:xfrm>
            <a:off x="6350712" y="4652343"/>
            <a:ext cx="1238810" cy="369332"/>
          </a:xfrm>
          <a:prstGeom prst="rect">
            <a:avLst/>
          </a:prstGeom>
          <a:noFill/>
        </p:spPr>
        <p:txBody>
          <a:bodyPr wrap="square" rtlCol="0">
            <a:spAutoFit/>
          </a:bodyPr>
          <a:lstStyle/>
          <a:p>
            <a:pPr algn="ctr"/>
            <a:r>
              <a:rPr lang="en-GB" b="1" dirty="0">
                <a:latin typeface="+mj-lt"/>
              </a:rPr>
              <a:t>Form B/C</a:t>
            </a:r>
          </a:p>
        </p:txBody>
      </p:sp>
      <p:sp>
        <p:nvSpPr>
          <p:cNvPr id="30" name="Right Arrow 29"/>
          <p:cNvSpPr/>
          <p:nvPr/>
        </p:nvSpPr>
        <p:spPr>
          <a:xfrm rot="16200000">
            <a:off x="3963417" y="3871214"/>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ight Arrow 30"/>
          <p:cNvSpPr/>
          <p:nvPr/>
        </p:nvSpPr>
        <p:spPr>
          <a:xfrm rot="16200000">
            <a:off x="6719681" y="3892168"/>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ounded Rectangle 31"/>
          <p:cNvSpPr/>
          <p:nvPr/>
        </p:nvSpPr>
        <p:spPr>
          <a:xfrm>
            <a:off x="10123726" y="590376"/>
            <a:ext cx="1876696" cy="1673853"/>
          </a:xfrm>
          <a:prstGeom prst="roundRect">
            <a:avLst/>
          </a:prstGeom>
          <a:solidFill>
            <a:srgbClr val="CA00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Bent-Up Arrow 35"/>
          <p:cNvSpPr/>
          <p:nvPr/>
        </p:nvSpPr>
        <p:spPr>
          <a:xfrm>
            <a:off x="11303722" y="2447109"/>
            <a:ext cx="522515" cy="71543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3751" y="43305"/>
            <a:ext cx="1243148" cy="951408"/>
          </a:xfrm>
          <a:prstGeom prst="rect">
            <a:avLst/>
          </a:prstGeom>
        </p:spPr>
      </p:pic>
      <p:sp>
        <p:nvSpPr>
          <p:cNvPr id="34" name="TextBox 33"/>
          <p:cNvSpPr txBox="1"/>
          <p:nvPr/>
        </p:nvSpPr>
        <p:spPr>
          <a:xfrm>
            <a:off x="10180327" y="961469"/>
            <a:ext cx="1798320" cy="1200329"/>
          </a:xfrm>
          <a:prstGeom prst="rect">
            <a:avLst/>
          </a:prstGeom>
          <a:noFill/>
        </p:spPr>
        <p:txBody>
          <a:bodyPr wrap="square" rtlCol="0">
            <a:spAutoFit/>
          </a:bodyPr>
          <a:lstStyle/>
          <a:p>
            <a:pPr algn="ctr"/>
            <a:r>
              <a:rPr lang="en-GB" b="1" dirty="0"/>
              <a:t>Medicine Available for use in NHS Wales</a:t>
            </a:r>
          </a:p>
        </p:txBody>
      </p:sp>
    </p:spTree>
    <p:extLst>
      <p:ext uri="{BB962C8B-B14F-4D97-AF65-F5344CB8AC3E}">
        <p14:creationId xmlns:p14="http://schemas.microsoft.com/office/powerpoint/2010/main" val="2787826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5164</TotalTime>
  <Words>1553</Words>
  <Application>Microsoft Office PowerPoint</Application>
  <PresentationFormat>Widescreen</PresentationFormat>
  <Paragraphs>184</Paragraphs>
  <Slides>34</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1" baseType="lpstr">
      <vt:lpstr>Arial</vt:lpstr>
      <vt:lpstr>Arial Black</vt:lpstr>
      <vt:lpstr>Berlin Sans FB</vt:lpstr>
      <vt:lpstr>Calibri</vt:lpstr>
      <vt:lpstr>Times New Roman</vt:lpstr>
      <vt:lpstr>Office Theme</vt:lpstr>
      <vt:lpstr>Acrobat Document</vt:lpstr>
      <vt:lpstr>Today’s webinar</vt:lpstr>
      <vt:lpstr>Market Access  ‘Ensuring the right people get the right medicines at the right time’  </vt:lpstr>
      <vt:lpstr>Overview </vt:lpstr>
      <vt:lpstr>PowerPoint Presentation</vt:lpstr>
      <vt:lpstr>PowerPoint Presentation</vt:lpstr>
      <vt:lpstr>Early Engagement</vt:lpstr>
      <vt:lpstr>PowerPoint Presentation</vt:lpstr>
      <vt:lpstr>Routes of Access in Wales</vt:lpstr>
      <vt:lpstr>Timelines for Engagement</vt:lpstr>
      <vt:lpstr>Health Technology Appraisal</vt:lpstr>
      <vt:lpstr>New Treatment Fund (NTF)</vt:lpstr>
      <vt:lpstr>NTF monitoring </vt:lpstr>
      <vt:lpstr>AWMSG Health Technology Appraisal </vt:lpstr>
      <vt:lpstr>One Wales Medicines process</vt:lpstr>
      <vt:lpstr>Individual patient funding request (IPFR)</vt:lpstr>
      <vt:lpstr>Individual health board decisions</vt:lpstr>
      <vt:lpstr>All-Wales free of charge medicine supply</vt:lpstr>
      <vt:lpstr>PowerPoint Presentation</vt:lpstr>
      <vt:lpstr>PowerPoint Presentation</vt:lpstr>
      <vt:lpstr>AWMSG Annual Report 2020-2021</vt:lpstr>
      <vt:lpstr>PowerPoint Presentation</vt:lpstr>
      <vt:lpstr>PowerPoint Presentation</vt:lpstr>
      <vt:lpstr>PowerPoint Presentation</vt:lpstr>
      <vt:lpstr>The Impact of a Commercial Arrangement on timely Patient Access</vt:lpstr>
      <vt:lpstr> AWTTC- VAULT </vt:lpstr>
      <vt:lpstr>Blueteq Patient Access Scheme Administration System</vt:lpstr>
      <vt:lpstr>PowerPoint Presentation</vt:lpstr>
      <vt:lpstr>What is the Blueteq High Cost Drugs (HCD) system?  </vt:lpstr>
      <vt:lpstr>Blueteq HCD system…….next steps</vt:lpstr>
      <vt:lpstr>PowerPoint Presentation</vt:lpstr>
      <vt:lpstr>PowerPoint Presentation</vt:lpstr>
      <vt:lpstr>PowerPoint Presentation</vt:lpstr>
      <vt:lpstr>PowerPoint Presentation</vt:lpstr>
      <vt:lpstr>PowerPoint Presentation</vt:lpstr>
    </vt:vector>
  </TitlesOfParts>
  <Company>Creation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Tanya Bateman (Cardiff and Vale UHB - Awttc)</cp:lastModifiedBy>
  <cp:revision>133</cp:revision>
  <dcterms:created xsi:type="dcterms:W3CDTF">2016-04-20T11:04:52Z</dcterms:created>
  <dcterms:modified xsi:type="dcterms:W3CDTF">2022-03-01T09:14:04Z</dcterms:modified>
</cp:coreProperties>
</file>