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336" r:id="rId2"/>
    <p:sldId id="299" r:id="rId3"/>
    <p:sldId id="301" r:id="rId4"/>
    <p:sldId id="337" r:id="rId5"/>
    <p:sldId id="300" r:id="rId6"/>
    <p:sldId id="302" r:id="rId7"/>
    <p:sldId id="303" r:id="rId8"/>
    <p:sldId id="306" r:id="rId9"/>
    <p:sldId id="304" r:id="rId10"/>
    <p:sldId id="328" r:id="rId11"/>
    <p:sldId id="305" r:id="rId12"/>
    <p:sldId id="329" r:id="rId13"/>
    <p:sldId id="334" r:id="rId14"/>
    <p:sldId id="308" r:id="rId15"/>
    <p:sldId id="309" r:id="rId16"/>
    <p:sldId id="310" r:id="rId17"/>
    <p:sldId id="311" r:id="rId18"/>
    <p:sldId id="298" r:id="rId19"/>
    <p:sldId id="313" r:id="rId20"/>
    <p:sldId id="307" r:id="rId21"/>
    <p:sldId id="320" r:id="rId22"/>
    <p:sldId id="330" r:id="rId23"/>
    <p:sldId id="331" r:id="rId24"/>
    <p:sldId id="332" r:id="rId25"/>
    <p:sldId id="324" r:id="rId26"/>
    <p:sldId id="325" r:id="rId27"/>
    <p:sldId id="326" r:id="rId28"/>
    <p:sldId id="333" r:id="rId29"/>
    <p:sldId id="314" r:id="rId30"/>
    <p:sldId id="335" r:id="rId31"/>
    <p:sldId id="338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0013"/>
    <a:srgbClr val="F42032"/>
    <a:srgbClr val="CC0011"/>
    <a:srgbClr val="CB040D"/>
    <a:srgbClr val="FF3F3F"/>
    <a:srgbClr val="FF61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61" autoAdjust="0"/>
    <p:restoredTop sz="94610"/>
  </p:normalViewPr>
  <p:slideViewPr>
    <p:cSldViewPr snapToGrid="0" snapToObjects="1">
      <p:cViewPr varScale="1">
        <p:scale>
          <a:sx n="110" d="100"/>
          <a:sy n="110" d="100"/>
        </p:scale>
        <p:origin x="480" y="10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2" d="100"/>
          <a:sy n="92" d="100"/>
        </p:scale>
        <p:origin x="373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347989549312028"/>
          <c:y val="3.5273368606701938E-2"/>
          <c:w val="0.47544543680333273"/>
          <c:h val="0.96472663139329806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426-436D-A30A-FA9FACAD769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426-436D-A30A-FA9FACAD769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7426-436D-A30A-FA9FACAD769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7426-436D-A30A-FA9FACAD769F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7426-436D-A30A-FA9FACAD769F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7426-436D-A30A-FA9FACAD769F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7426-436D-A30A-FA9FACAD769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Sheet1!$A$3:$A$9</c:f>
              <c:strCache>
                <c:ptCount val="7"/>
                <c:pt idx="0">
                  <c:v>No plans to launch product</c:v>
                </c:pt>
                <c:pt idx="1">
                  <c:v>Awaiting appraisal by NICE </c:v>
                </c:pt>
                <c:pt idx="2">
                  <c:v>Not economically viable to prepare a submission for HTA</c:v>
                </c:pt>
                <c:pt idx="3">
                  <c:v>Product is unlikely to receive a positive recommendation</c:v>
                </c:pt>
                <c:pt idx="4">
                  <c:v>Company requires more time</c:v>
                </c:pt>
                <c:pt idx="5">
                  <c:v>Company resources are not available to compile submissions</c:v>
                </c:pt>
                <c:pt idx="6">
                  <c:v>Company believes that product meets AWMSG exclusion criteria</c:v>
                </c:pt>
              </c:strCache>
            </c:strRef>
          </c:cat>
          <c:val>
            <c:numRef>
              <c:f>Sheet1!$B$3:$B$9</c:f>
              <c:numCache>
                <c:formatCode>General</c:formatCode>
                <c:ptCount val="7"/>
                <c:pt idx="0">
                  <c:v>21</c:v>
                </c:pt>
                <c:pt idx="1">
                  <c:v>13</c:v>
                </c:pt>
                <c:pt idx="2">
                  <c:v>13</c:v>
                </c:pt>
                <c:pt idx="3">
                  <c:v>12</c:v>
                </c:pt>
                <c:pt idx="4">
                  <c:v>7</c:v>
                </c:pt>
                <c:pt idx="5">
                  <c:v>6</c:v>
                </c:pt>
                <c:pt idx="6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7426-436D-A30A-FA9FACAD76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3.1290741727458826E-2"/>
          <c:y val="0.57433172705263691"/>
          <c:w val="0.40482700526978432"/>
          <c:h val="0.4256682729473630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0.83963</cdr:x>
      <cdr:y>0.05693</cdr:y>
    </cdr:from>
    <cdr:to>
      <cdr:x>0.98696</cdr:x>
      <cdr:y>0.17598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9201151" y="307451"/>
          <a:ext cx="1614487" cy="64293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 b="1" dirty="0">
              <a:latin typeface="Arial" panose="020B0604020202020204" pitchFamily="34" charset="0"/>
              <a:cs typeface="Arial" panose="020B0604020202020204" pitchFamily="34" charset="0"/>
            </a:rPr>
            <a:t>Number of non-submissions falling into each category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DEC3AF-D6BE-410F-8B4C-026CBB26DE22}" type="datetimeFigureOut">
              <a:rPr lang="en-GB" smtClean="0"/>
              <a:t>17/03/2021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FFE138-B93F-4C11-B8DA-3CC33D1D3C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8687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F5AC5C-108A-534C-9B18-668D0695274B}" type="datetimeFigureOut">
              <a:rPr lang="en-US" smtClean="0"/>
              <a:pPr/>
              <a:t>3/17/2021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A993A9-A7A0-BC45-95F5-423B5D0E04E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643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E696BE-E056-4651-A9ED-3BEB265E580A}" type="slidenum">
              <a:rPr lang="en-GB" smtClean="0"/>
              <a:pPr>
                <a:defRPr/>
              </a:pPr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92168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E696BE-E056-4651-A9ED-3BEB265E580A}" type="slidenum">
              <a:rPr lang="en-GB" smtClean="0"/>
              <a:pPr>
                <a:defRPr/>
              </a:pPr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74697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E696BE-E056-4651-A9ED-3BEB265E580A}" type="slidenum">
              <a:rPr lang="en-GB" smtClean="0"/>
              <a:pPr>
                <a:defRPr/>
              </a:pPr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2872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WTTC 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975157" y="218552"/>
            <a:ext cx="10363200" cy="11265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000" b="1" i="0">
                <a:latin typeface="Arial"/>
                <a:cs typeface="Arial"/>
              </a:defRPr>
            </a:lvl1pPr>
          </a:lstStyle>
          <a:p>
            <a:r>
              <a:rPr lang="en-GB" dirty="0"/>
              <a:t>Title to go here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75157" y="1345145"/>
            <a:ext cx="10363200" cy="42334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Subhead to go here</a:t>
            </a:r>
            <a:endParaRPr lang="en-US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-1" y="6451358"/>
            <a:ext cx="12192153" cy="409932"/>
            <a:chOff x="-1" y="6451358"/>
            <a:chExt cx="12192153" cy="409932"/>
          </a:xfrm>
        </p:grpSpPr>
        <p:sp>
          <p:nvSpPr>
            <p:cNvPr id="11" name="Rectangle 10"/>
            <p:cNvSpPr/>
            <p:nvPr userDrawn="1"/>
          </p:nvSpPr>
          <p:spPr>
            <a:xfrm>
              <a:off x="0" y="6451358"/>
              <a:ext cx="12192152" cy="147971"/>
            </a:xfrm>
            <a:prstGeom prst="rect">
              <a:avLst/>
            </a:prstGeom>
            <a:solidFill>
              <a:srgbClr val="FF616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-1" y="6584324"/>
              <a:ext cx="12191873" cy="144000"/>
            </a:xfrm>
            <a:prstGeom prst="rect">
              <a:avLst/>
            </a:prstGeom>
            <a:solidFill>
              <a:srgbClr val="FF3F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Rectangle 2"/>
            <p:cNvSpPr/>
            <p:nvPr userDrawn="1"/>
          </p:nvSpPr>
          <p:spPr>
            <a:xfrm>
              <a:off x="0" y="6717290"/>
              <a:ext cx="12192000" cy="144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6791" y="5638709"/>
            <a:ext cx="4876295" cy="78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241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-1" y="6451358"/>
            <a:ext cx="12192153" cy="409932"/>
            <a:chOff x="-1" y="6451358"/>
            <a:chExt cx="12192153" cy="409932"/>
          </a:xfrm>
        </p:grpSpPr>
        <p:sp>
          <p:nvSpPr>
            <p:cNvPr id="11" name="Rectangle 10"/>
            <p:cNvSpPr/>
            <p:nvPr userDrawn="1"/>
          </p:nvSpPr>
          <p:spPr>
            <a:xfrm>
              <a:off x="0" y="6451358"/>
              <a:ext cx="12192152" cy="147971"/>
            </a:xfrm>
            <a:prstGeom prst="rect">
              <a:avLst/>
            </a:prstGeom>
            <a:solidFill>
              <a:srgbClr val="FF616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-1" y="6584324"/>
              <a:ext cx="12191873" cy="144000"/>
            </a:xfrm>
            <a:prstGeom prst="rect">
              <a:avLst/>
            </a:prstGeom>
            <a:solidFill>
              <a:srgbClr val="FF3F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Rectangle 2"/>
            <p:cNvSpPr/>
            <p:nvPr userDrawn="1"/>
          </p:nvSpPr>
          <p:spPr>
            <a:xfrm>
              <a:off x="0" y="6717290"/>
              <a:ext cx="12192000" cy="144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" name="Title 1"/>
          <p:cNvSpPr>
            <a:spLocks noGrp="1"/>
          </p:cNvSpPr>
          <p:nvPr userDrawn="1">
            <p:ph type="ctrTitle" hasCustomPrompt="1"/>
          </p:nvPr>
        </p:nvSpPr>
        <p:spPr>
          <a:xfrm>
            <a:off x="914400" y="553080"/>
            <a:ext cx="10668000" cy="757921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200" b="1" i="0">
                <a:latin typeface="Arial"/>
                <a:cs typeface="Arial"/>
              </a:defRPr>
            </a:lvl1pPr>
          </a:lstStyle>
          <a:p>
            <a:r>
              <a:rPr lang="en-GB" dirty="0"/>
              <a:t>Page Header to go here</a:t>
            </a:r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914400" y="1407590"/>
            <a:ext cx="10668000" cy="41209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Body Copy to go here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6791" y="5638709"/>
            <a:ext cx="4876295" cy="78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448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WTTC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553080"/>
            <a:ext cx="10668000" cy="757921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200" b="1" i="0">
                <a:latin typeface="Arial"/>
                <a:cs typeface="Arial"/>
              </a:defRPr>
            </a:lvl1pPr>
          </a:lstStyle>
          <a:p>
            <a:r>
              <a:rPr lang="en-GB" dirty="0"/>
              <a:t>Page Header to go here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1407590"/>
            <a:ext cx="10668000" cy="41209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Body Copy to go here</a:t>
            </a:r>
            <a:endParaRPr lang="en-US" dirty="0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-1" y="6451358"/>
            <a:ext cx="12192153" cy="409932"/>
            <a:chOff x="-1" y="6451358"/>
            <a:chExt cx="12192153" cy="409932"/>
          </a:xfrm>
        </p:grpSpPr>
        <p:sp>
          <p:nvSpPr>
            <p:cNvPr id="6" name="Rectangle 5"/>
            <p:cNvSpPr/>
            <p:nvPr userDrawn="1"/>
          </p:nvSpPr>
          <p:spPr>
            <a:xfrm>
              <a:off x="0" y="6451358"/>
              <a:ext cx="12192152" cy="147971"/>
            </a:xfrm>
            <a:prstGeom prst="rect">
              <a:avLst/>
            </a:prstGeom>
            <a:solidFill>
              <a:srgbClr val="FF616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-1" y="6584324"/>
              <a:ext cx="12191873" cy="144000"/>
            </a:xfrm>
            <a:prstGeom prst="rect">
              <a:avLst/>
            </a:prstGeom>
            <a:solidFill>
              <a:srgbClr val="FF3F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0" y="6717290"/>
              <a:ext cx="12192000" cy="144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52"/>
          <a:stretch/>
        </p:blipFill>
        <p:spPr>
          <a:xfrm>
            <a:off x="11158330" y="5638709"/>
            <a:ext cx="694756" cy="78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125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975157" y="676028"/>
            <a:ext cx="10363200" cy="11265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000" b="1" i="0">
                <a:latin typeface="Arial"/>
                <a:cs typeface="Arial"/>
              </a:defRPr>
            </a:lvl1pPr>
          </a:lstStyle>
          <a:p>
            <a:r>
              <a:rPr lang="en-GB" dirty="0"/>
              <a:t>Thank you</a:t>
            </a:r>
            <a:endParaRPr lang="en-US" dirty="0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-1" y="6451358"/>
            <a:ext cx="12192153" cy="409932"/>
            <a:chOff x="-1" y="6451358"/>
            <a:chExt cx="12192153" cy="409932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6451358"/>
              <a:ext cx="12192152" cy="147971"/>
            </a:xfrm>
            <a:prstGeom prst="rect">
              <a:avLst/>
            </a:prstGeom>
            <a:solidFill>
              <a:srgbClr val="FF616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-1" y="6584324"/>
              <a:ext cx="12191873" cy="144000"/>
            </a:xfrm>
            <a:prstGeom prst="rect">
              <a:avLst/>
            </a:prstGeom>
            <a:solidFill>
              <a:srgbClr val="FF3F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0" y="6717290"/>
              <a:ext cx="12192000" cy="144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6791" y="5638709"/>
            <a:ext cx="4876295" cy="78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173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C1B1E-792D-4736-8170-6518A7584D5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17/03/2021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DCF2710-A747-431E-BFAE-FD9F436F86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479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7ED2CC-7A07-0542-A9B7-0E67607DD8EC}" type="datetimeFigureOut">
              <a:rPr lang="en-US" smtClean="0"/>
              <a:pPr/>
              <a:t>3/17/2021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693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4" r:id="rId2"/>
    <p:sldLayoutId id="2147483649" r:id="rId3"/>
    <p:sldLayoutId id="2147483651" r:id="rId4"/>
    <p:sldLayoutId id="2147483657" r:id="rId5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png"/><Relationship Id="rId5" Type="http://schemas.openxmlformats.org/officeDocument/2006/relationships/hyperlink" Target="https://www.ukpharmascan.org.uk/" TargetMode="External"/><Relationship Id="rId4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awmsg.nhs.wales/get-involved/get-involved-pharmaceutical-industry/" TargetMode="External"/><Relationship Id="rId2" Type="http://schemas.openxmlformats.org/officeDocument/2006/relationships/hyperlink" Target="https://www.youtube.com/watch?v=HNHTQ_4Ivhk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awmsg.nhs.wales/medicines-appraisals-and-guidance/accessing-medicines-in-wales/" TargetMode="Externa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9.jpeg"/><Relationship Id="rId7" Type="http://schemas.openxmlformats.org/officeDocument/2006/relationships/image" Target="../media/image22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microsoft.com/office/2007/relationships/hdphoto" Target="../media/hdphoto1.wdp"/><Relationship Id="rId5" Type="http://schemas.openxmlformats.org/officeDocument/2006/relationships/image" Target="../media/image21.png"/><Relationship Id="rId10" Type="http://schemas.openxmlformats.org/officeDocument/2006/relationships/image" Target="../media/image3.jpeg"/><Relationship Id="rId4" Type="http://schemas.openxmlformats.org/officeDocument/2006/relationships/image" Target="../media/image20.jpeg"/><Relationship Id="rId9" Type="http://schemas.openxmlformats.org/officeDocument/2006/relationships/hyperlink" Target="mailto:NHSWales.CA@Wales.nhs.uk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7.png"/><Relationship Id="rId4" Type="http://schemas.openxmlformats.org/officeDocument/2006/relationships/image" Target="../media/image26.e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21.png"/><Relationship Id="rId3" Type="http://schemas.openxmlformats.org/officeDocument/2006/relationships/image" Target="../media/image29.gif"/><Relationship Id="rId7" Type="http://schemas.openxmlformats.org/officeDocument/2006/relationships/image" Target="../media/image33.gif"/><Relationship Id="rId12" Type="http://schemas.openxmlformats.org/officeDocument/2006/relationships/image" Target="../media/image3.jpeg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jpg"/><Relationship Id="rId11" Type="http://schemas.openxmlformats.org/officeDocument/2006/relationships/image" Target="../media/image36.jpeg"/><Relationship Id="rId5" Type="http://schemas.openxmlformats.org/officeDocument/2006/relationships/image" Target="../media/image31.jpg"/><Relationship Id="rId10" Type="http://schemas.openxmlformats.org/officeDocument/2006/relationships/image" Target="../media/image35.jpg"/><Relationship Id="rId4" Type="http://schemas.openxmlformats.org/officeDocument/2006/relationships/image" Target="../media/image30.png"/><Relationship Id="rId9" Type="http://schemas.openxmlformats.org/officeDocument/2006/relationships/hyperlink" Target="http://abmshare/sites/Finance/Devolved" TargetMode="External"/><Relationship Id="rId14" Type="http://schemas.microsoft.com/office/2007/relationships/hdphoto" Target="../media/hdphoto1.wdp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mailto:NHSWales.CA@Wales.nhs.uk" TargetMode="Externa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png"/><Relationship Id="rId5" Type="http://schemas.openxmlformats.org/officeDocument/2006/relationships/image" Target="../media/image39.emf"/><Relationship Id="rId4" Type="http://schemas.openxmlformats.org/officeDocument/2006/relationships/oleObject" Target="../embeddings/oleObject2.bin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16D1125-7AE6-49D3-A70C-B32FB84AEA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5157" y="350209"/>
            <a:ext cx="10363200" cy="1126592"/>
          </a:xfrm>
        </p:spPr>
        <p:txBody>
          <a:bodyPr/>
          <a:lstStyle/>
          <a:p>
            <a:r>
              <a:rPr lang="en-GB" dirty="0"/>
              <a:t>Today’s webinar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C49F16B9-0198-4C48-829A-51CB1712CE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5157" y="1618635"/>
            <a:ext cx="5730443" cy="3762564"/>
          </a:xfrm>
        </p:spPr>
        <p:txBody>
          <a:bodyPr/>
          <a:lstStyle/>
          <a:p>
            <a:r>
              <a:rPr lang="en-GB" sz="2400" b="1" dirty="0">
                <a:solidFill>
                  <a:schemeClr val="tx1"/>
                </a:solidFill>
              </a:rPr>
              <a:t>Questions</a:t>
            </a:r>
          </a:p>
          <a:p>
            <a:r>
              <a:rPr lang="en-GB" sz="2400" dirty="0">
                <a:solidFill>
                  <a:schemeClr val="tx1"/>
                </a:solidFill>
              </a:rPr>
              <a:t>Please submit your questions to the speakers via the question function</a:t>
            </a:r>
          </a:p>
          <a:p>
            <a:endParaRPr lang="en-GB" sz="2400" dirty="0">
              <a:solidFill>
                <a:schemeClr val="tx1"/>
              </a:solidFill>
            </a:endParaRPr>
          </a:p>
          <a:p>
            <a:endParaRPr lang="en-GB" sz="2400" dirty="0">
              <a:solidFill>
                <a:schemeClr val="tx1"/>
              </a:solidFill>
            </a:endParaRPr>
          </a:p>
          <a:p>
            <a:r>
              <a:rPr lang="en-GB" sz="2400" b="1" dirty="0">
                <a:solidFill>
                  <a:schemeClr val="tx1"/>
                </a:solidFill>
              </a:rPr>
              <a:t>Quiz</a:t>
            </a:r>
          </a:p>
          <a:p>
            <a:r>
              <a:rPr lang="en-GB" sz="2400" dirty="0">
                <a:solidFill>
                  <a:schemeClr val="tx1"/>
                </a:solidFill>
              </a:rPr>
              <a:t>We will be hosting an interactive quiz on </a:t>
            </a:r>
            <a:r>
              <a:rPr lang="en-GB" sz="2400" dirty="0" err="1">
                <a:solidFill>
                  <a:schemeClr val="tx1"/>
                </a:solidFill>
              </a:rPr>
              <a:t>slido</a:t>
            </a:r>
            <a:r>
              <a:rPr lang="en-GB" sz="2400" dirty="0">
                <a:solidFill>
                  <a:schemeClr val="tx1"/>
                </a:solidFill>
              </a:rPr>
              <a:t> so please keep your mobile phone ready</a:t>
            </a:r>
            <a:r>
              <a:rPr lang="en-GB" dirty="0">
                <a:solidFill>
                  <a:schemeClr val="tx1"/>
                </a:solidFill>
              </a:rPr>
              <a:t>!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50AFD744-7B22-4F57-9F13-A0DD029CD4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6666" y="1159247"/>
            <a:ext cx="2460274" cy="420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1552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7090810"/>
              </p:ext>
            </p:extLst>
          </p:nvPr>
        </p:nvGraphicFramePr>
        <p:xfrm>
          <a:off x="6989264" y="179160"/>
          <a:ext cx="4375422" cy="61912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Acrobat Document" r:id="rId3" imgW="5666994" imgH="8020002" progId="Acrobat.Document.2015">
                  <p:embed/>
                </p:oleObj>
              </mc:Choice>
              <mc:Fallback>
                <p:oleObj name="Acrobat Document" r:id="rId3" imgW="5666994" imgH="8020002" progId="Acrobat.Document.2015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989264" y="179160"/>
                        <a:ext cx="4375422" cy="61912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452103" y="483717"/>
            <a:ext cx="37113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5"/>
              </a:rPr>
              <a:t>https://www.ukpharmascan.org.uk/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5956" y="1288868"/>
            <a:ext cx="6009972" cy="3792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2906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96091" y="248280"/>
            <a:ext cx="4868092" cy="75792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i="0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pPr algn="l"/>
            <a:r>
              <a:rPr lang="en-GB" sz="4000"/>
              <a:t>Early Engagement</a:t>
            </a:r>
            <a:endParaRPr lang="en-GB" sz="4000" dirty="0"/>
          </a:p>
        </p:txBody>
      </p:sp>
      <p:sp>
        <p:nvSpPr>
          <p:cNvPr id="5" name="Subtitle 4"/>
          <p:cNvSpPr txBox="1">
            <a:spLocks noGrp="1"/>
          </p:cNvSpPr>
          <p:nvPr>
            <p:ph type="subTitle" idx="1"/>
          </p:nvPr>
        </p:nvSpPr>
        <p:spPr>
          <a:xfrm>
            <a:off x="513806" y="1261577"/>
            <a:ext cx="1066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tx1"/>
                </a:solidFill>
              </a:rPr>
              <a:t>Initial appraisal submission (Form A)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2458" y="2072699"/>
            <a:ext cx="943138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b="1" dirty="0"/>
              <a:t>Should be submitted on receipt of positive CHMP opinion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b="1" dirty="0"/>
              <a:t>Assists AWTTC in determining whether a medicine meets the criteria for appraisal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b="1" dirty="0"/>
              <a:t>Enables AWTTC to gather useful information to assist in horizon scanning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b="1" dirty="0"/>
              <a:t>Ensures AWTTC identify which medicines are likely to have a WPAS/PAS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b="1" dirty="0"/>
              <a:t>Provides AWTTC with information regarding NICE timelines.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0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0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4560" y="248280"/>
            <a:ext cx="1704702" cy="170470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96" y="4563291"/>
            <a:ext cx="1704703" cy="1704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3553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02638" y="5971983"/>
            <a:ext cx="3326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2"/>
              </a:rPr>
              <a:t>https://youtu.be/HNHTQ_4Ivhk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522514" y="345218"/>
            <a:ext cx="85561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https://awmsg.nhs.wales/get-involved/get-involved-pharmaceutical-industry/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5B7E7AD-847A-4C18-9E9C-CD8725FA13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6785" y="991549"/>
            <a:ext cx="7816135" cy="5035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9509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32AF0C80-6E06-41F5-8A2B-0447C6B8B30A}"/>
              </a:ext>
            </a:extLst>
          </p:cNvPr>
          <p:cNvSpPr/>
          <p:nvPr/>
        </p:nvSpPr>
        <p:spPr>
          <a:xfrm>
            <a:off x="678024" y="605231"/>
            <a:ext cx="99215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2"/>
              </a:rPr>
              <a:t>https://awmsg.nhs.wales/medicines-appraisals-and-guidance/accessing-medicines-in-wales/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01B056E5-22B7-4851-BFA9-BD87C085D3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6845" y="1390262"/>
            <a:ext cx="8778309" cy="4999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7449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6089" y="176581"/>
            <a:ext cx="6548847" cy="757921"/>
          </a:xfrm>
        </p:spPr>
        <p:txBody>
          <a:bodyPr>
            <a:noAutofit/>
          </a:bodyPr>
          <a:lstStyle/>
          <a:p>
            <a:pPr algn="l"/>
            <a:r>
              <a:rPr lang="en-GB" sz="4000" dirty="0"/>
              <a:t>Timelines for Engagement</a:t>
            </a:r>
          </a:p>
        </p:txBody>
      </p:sp>
      <p:sp>
        <p:nvSpPr>
          <p:cNvPr id="7" name="Oval 6"/>
          <p:cNvSpPr/>
          <p:nvPr/>
        </p:nvSpPr>
        <p:spPr>
          <a:xfrm>
            <a:off x="9418320" y="2542901"/>
            <a:ext cx="1767840" cy="1201783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5-Point Star 16"/>
          <p:cNvSpPr/>
          <p:nvPr/>
        </p:nvSpPr>
        <p:spPr>
          <a:xfrm rot="19342852" flipH="1" flipV="1">
            <a:off x="1297540" y="4129072"/>
            <a:ext cx="1854925" cy="1748246"/>
          </a:xfrm>
          <a:prstGeom prst="star5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5-Point Star 18"/>
          <p:cNvSpPr/>
          <p:nvPr/>
        </p:nvSpPr>
        <p:spPr>
          <a:xfrm flipH="1" flipV="1">
            <a:off x="4619894" y="4605774"/>
            <a:ext cx="1854925" cy="1748246"/>
          </a:xfrm>
          <a:prstGeom prst="star5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3600995" y="4281767"/>
            <a:ext cx="1123403" cy="1162738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6381202" y="4320750"/>
            <a:ext cx="1123403" cy="1162738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124999" y="5261364"/>
            <a:ext cx="10091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latin typeface="+mj-lt"/>
              </a:rPr>
              <a:t>Commercial </a:t>
            </a:r>
          </a:p>
          <a:p>
            <a:r>
              <a:rPr lang="en-GB" sz="1000" dirty="0">
                <a:latin typeface="+mj-lt"/>
              </a:rPr>
              <a:t>arrangements</a:t>
            </a:r>
          </a:p>
        </p:txBody>
      </p:sp>
      <p:sp>
        <p:nvSpPr>
          <p:cNvPr id="25" name="5-Point Star 24"/>
          <p:cNvSpPr/>
          <p:nvPr/>
        </p:nvSpPr>
        <p:spPr>
          <a:xfrm flipH="1" flipV="1">
            <a:off x="7680960" y="1056582"/>
            <a:ext cx="1854925" cy="1748246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8373301" y="1792205"/>
            <a:ext cx="9710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+mj-lt"/>
              </a:rPr>
              <a:t>SOA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10123726" y="590376"/>
            <a:ext cx="1876696" cy="1673853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" name="Group 2"/>
          <p:cNvGrpSpPr/>
          <p:nvPr/>
        </p:nvGrpSpPr>
        <p:grpSpPr>
          <a:xfrm>
            <a:off x="687977" y="2447109"/>
            <a:ext cx="11138260" cy="2753144"/>
            <a:chOff x="687977" y="2447109"/>
            <a:chExt cx="11138260" cy="2753144"/>
          </a:xfrm>
          <a:solidFill>
            <a:schemeClr val="bg1">
              <a:lumMod val="85000"/>
            </a:schemeClr>
          </a:solidFill>
        </p:grpSpPr>
        <p:sp>
          <p:nvSpPr>
            <p:cNvPr id="4" name="Oval 3"/>
            <p:cNvSpPr/>
            <p:nvPr/>
          </p:nvSpPr>
          <p:spPr>
            <a:xfrm>
              <a:off x="687977" y="2586446"/>
              <a:ext cx="1767840" cy="1201783"/>
            </a:xfrm>
            <a:prstGeom prst="ellipse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3278777" y="2586446"/>
              <a:ext cx="1767840" cy="1201783"/>
            </a:xfrm>
            <a:prstGeom prst="ellipse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6035040" y="2586445"/>
              <a:ext cx="1767840" cy="1201783"/>
            </a:xfrm>
            <a:prstGeom prst="ellipse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60138" y="3011918"/>
              <a:ext cx="1421672" cy="33855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>
                      <a:lumMod val="50000"/>
                    </a:schemeClr>
                  </a:solidFill>
                </a:rPr>
                <a:t>PII/PIII trials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322314" y="3002671"/>
              <a:ext cx="1689469" cy="33855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>
                      <a:lumMod val="50000"/>
                    </a:schemeClr>
                  </a:solidFill>
                </a:rPr>
                <a:t>CHMP opinion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134109" y="2910181"/>
              <a:ext cx="1546851" cy="5847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>
                  <a:solidFill>
                    <a:schemeClr val="bg1">
                      <a:lumMod val="50000"/>
                    </a:schemeClr>
                  </a:solidFill>
                </a:rPr>
                <a:t>Marketing Authorisation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496696" y="2879560"/>
              <a:ext cx="1611087" cy="5847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>
                  <a:solidFill>
                    <a:schemeClr val="bg1">
                      <a:lumMod val="50000"/>
                    </a:schemeClr>
                  </a:solidFill>
                </a:rPr>
                <a:t>AWMSG/</a:t>
              </a:r>
              <a:r>
                <a:rPr lang="en-GB" sz="1600" b="1" dirty="0" err="1">
                  <a:solidFill>
                    <a:schemeClr val="bg1">
                      <a:lumMod val="50000"/>
                    </a:schemeClr>
                  </a:solidFill>
                </a:rPr>
                <a:t>NICEApproval</a:t>
              </a:r>
              <a:endParaRPr lang="en-GB" sz="16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4" name="Right Arrow 13"/>
            <p:cNvSpPr/>
            <p:nvPr/>
          </p:nvSpPr>
          <p:spPr>
            <a:xfrm>
              <a:off x="2542902" y="3013167"/>
              <a:ext cx="679272" cy="298761"/>
            </a:xfrm>
            <a:prstGeom prst="rightArrow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5" name="Right Arrow 14"/>
            <p:cNvSpPr/>
            <p:nvPr/>
          </p:nvSpPr>
          <p:spPr>
            <a:xfrm>
              <a:off x="5133692" y="3016186"/>
              <a:ext cx="827330" cy="298761"/>
            </a:xfrm>
            <a:prstGeom prst="rightArrow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" name="Right Arrow 15"/>
            <p:cNvSpPr/>
            <p:nvPr/>
          </p:nvSpPr>
          <p:spPr>
            <a:xfrm>
              <a:off x="7963972" y="3037955"/>
              <a:ext cx="1406449" cy="298761"/>
            </a:xfrm>
            <a:prstGeom prst="rightArrow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838525" y="4642511"/>
              <a:ext cx="732684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Horizon </a:t>
              </a:r>
            </a:p>
            <a:p>
              <a:r>
                <a:rPr lang="en-GB" sz="1000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Scanning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702186" y="4639526"/>
              <a:ext cx="969962" cy="33855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Form A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472620" y="4615478"/>
              <a:ext cx="954744" cy="5847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Form B/C</a:t>
              </a:r>
            </a:p>
          </p:txBody>
        </p:sp>
        <p:sp>
          <p:nvSpPr>
            <p:cNvPr id="30" name="Right Arrow 29"/>
            <p:cNvSpPr/>
            <p:nvPr/>
          </p:nvSpPr>
          <p:spPr>
            <a:xfrm rot="16200000">
              <a:off x="3963417" y="3871214"/>
              <a:ext cx="398557" cy="298761"/>
            </a:xfrm>
            <a:prstGeom prst="rightArrow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1" name="Right Arrow 30"/>
            <p:cNvSpPr/>
            <p:nvPr/>
          </p:nvSpPr>
          <p:spPr>
            <a:xfrm rot="16200000">
              <a:off x="6719681" y="3892168"/>
              <a:ext cx="398557" cy="298761"/>
            </a:xfrm>
            <a:prstGeom prst="rightArrow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6" name="Bent-Up Arrow 35"/>
            <p:cNvSpPr/>
            <p:nvPr/>
          </p:nvSpPr>
          <p:spPr>
            <a:xfrm>
              <a:off x="11303722" y="2447109"/>
              <a:ext cx="522515" cy="715438"/>
            </a:xfrm>
            <a:prstGeom prst="bentUpArrow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pic>
        <p:nvPicPr>
          <p:cNvPr id="37" name="Picture 3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751" y="43305"/>
            <a:ext cx="1243148" cy="951408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10180327" y="961469"/>
            <a:ext cx="1798320" cy="120032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Medicine Available for use in NHS Wales</a:t>
            </a:r>
          </a:p>
        </p:txBody>
      </p:sp>
    </p:spTree>
    <p:extLst>
      <p:ext uri="{BB962C8B-B14F-4D97-AF65-F5344CB8AC3E}">
        <p14:creationId xmlns:p14="http://schemas.microsoft.com/office/powerpoint/2010/main" val="1418856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398446"/>
            <a:ext cx="10668000" cy="4120912"/>
          </a:xfrm>
        </p:spPr>
        <p:txBody>
          <a:bodyPr/>
          <a:lstStyle/>
          <a:p>
            <a:pPr algn="ctr"/>
            <a:r>
              <a:rPr lang="en-GB" b="1" dirty="0"/>
              <a:t>Generic name (Trade name</a:t>
            </a:r>
            <a:r>
              <a:rPr lang="en-GB" b="1" baseline="30000" dirty="0"/>
              <a:t>®</a:t>
            </a:r>
            <a:r>
              <a:rPr lang="en-GB" b="1" dirty="0"/>
              <a:t>) Formulation</a:t>
            </a:r>
            <a:endParaRPr lang="en-GB" dirty="0"/>
          </a:p>
          <a:p>
            <a:pPr algn="ctr"/>
            <a:r>
              <a:rPr lang="en-GB" b="1" dirty="0"/>
              <a:t>Name of applicant company</a:t>
            </a:r>
            <a:endParaRPr lang="en-GB" dirty="0"/>
          </a:p>
          <a:p>
            <a:pPr algn="ctr"/>
            <a:r>
              <a:rPr lang="en-GB" b="1" dirty="0"/>
              <a:t>Month Year</a:t>
            </a:r>
            <a:endParaRPr lang="en-GB" dirty="0"/>
          </a:p>
          <a:p>
            <a:pPr algn="ctr"/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792075" y="3003074"/>
          <a:ext cx="6912650" cy="2103120"/>
        </p:xfrm>
        <a:graphic>
          <a:graphicData uri="http://schemas.openxmlformats.org/drawingml/2006/table">
            <a:tbl>
              <a:tblPr firstRow="1" firstCol="1" bandRow="1"/>
              <a:tblGrid>
                <a:gridCol w="69126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372330">
                <a:tc>
                  <a:txBody>
                    <a:bodyPr/>
                    <a:lstStyle/>
                    <a:p>
                      <a:pPr marR="16510"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R="16510"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Statement of Advice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 marR="16510"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 the absence of a submission from the holder of the marketing authorisation, </a:t>
                      </a:r>
                      <a:r>
                        <a:rPr lang="en-GB" sz="1400" b="1" dirty="0"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generic name (Trade name</a:t>
                      </a:r>
                      <a:r>
                        <a:rPr lang="en-GB" sz="1400" b="1" baseline="30000" dirty="0"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®</a:t>
                      </a:r>
                      <a:r>
                        <a:rPr lang="en-GB" sz="1400" b="1" dirty="0"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</a:t>
                      </a:r>
                      <a:r>
                        <a:rPr lang="en-GB" sz="14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cannot be endorsed for use within NHS Wales for the treatment of </a:t>
                      </a:r>
                      <a:r>
                        <a:rPr lang="en-GB" sz="1400" b="1" dirty="0"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full indication</a:t>
                      </a:r>
                      <a:r>
                        <a:rPr lang="en-GB" sz="14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R="16510"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R="16510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R="16510"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rgbClr val="1F0F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1F0F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1F0F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1F0F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22168" y="400507"/>
            <a:ext cx="96076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/>
              <a:t>What is a Statement of Advice?</a:t>
            </a:r>
          </a:p>
        </p:txBody>
      </p:sp>
    </p:spTree>
    <p:extLst>
      <p:ext uri="{BB962C8B-B14F-4D97-AF65-F5344CB8AC3E}">
        <p14:creationId xmlns:p14="http://schemas.microsoft.com/office/powerpoint/2010/main" val="1448332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044952" y="2029968"/>
            <a:ext cx="649224" cy="429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76" name="Oval 75"/>
          <p:cNvSpPr/>
          <p:nvPr/>
        </p:nvSpPr>
        <p:spPr>
          <a:xfrm>
            <a:off x="7626018" y="1266365"/>
            <a:ext cx="1260000" cy="612000"/>
          </a:xfrm>
          <a:prstGeom prst="ellipse">
            <a:avLst/>
          </a:prstGeom>
          <a:solidFill>
            <a:schemeClr val="accent4"/>
          </a:solidFill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Flowchart: Alternate Process 57"/>
          <p:cNvSpPr/>
          <p:nvPr/>
        </p:nvSpPr>
        <p:spPr bwMode="auto">
          <a:xfrm>
            <a:off x="4222637" y="2335034"/>
            <a:ext cx="1387275" cy="507485"/>
          </a:xfrm>
          <a:prstGeom prst="flowChartAlternateProcess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n-GB"/>
          </a:p>
        </p:txBody>
      </p:sp>
      <p:sp>
        <p:nvSpPr>
          <p:cNvPr id="96" name="Oval 95"/>
          <p:cNvSpPr/>
          <p:nvPr/>
        </p:nvSpPr>
        <p:spPr>
          <a:xfrm>
            <a:off x="2113540" y="3281954"/>
            <a:ext cx="1260000" cy="612000"/>
          </a:xfrm>
          <a:prstGeom prst="ellipse">
            <a:avLst/>
          </a:prstGeom>
          <a:solidFill>
            <a:schemeClr val="accent4"/>
          </a:solidFill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Wave 114"/>
          <p:cNvSpPr/>
          <p:nvPr/>
        </p:nvSpPr>
        <p:spPr>
          <a:xfrm>
            <a:off x="1835590" y="5046172"/>
            <a:ext cx="1794721" cy="791267"/>
          </a:xfrm>
          <a:prstGeom prst="wave">
            <a:avLst/>
          </a:prstGeom>
          <a:solidFill>
            <a:srgbClr val="CC0011"/>
          </a:solidFill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Diamond 77"/>
          <p:cNvSpPr/>
          <p:nvPr/>
        </p:nvSpPr>
        <p:spPr>
          <a:xfrm>
            <a:off x="9369037" y="1921334"/>
            <a:ext cx="2247100" cy="2091792"/>
          </a:xfrm>
          <a:prstGeom prst="diamond">
            <a:avLst/>
          </a:prstGeom>
          <a:solidFill>
            <a:srgbClr val="FFFF00"/>
          </a:solidFill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/>
        </p:nvGrpSpPr>
        <p:grpSpPr>
          <a:xfrm>
            <a:off x="1897989" y="1224812"/>
            <a:ext cx="9488955" cy="4612627"/>
            <a:chOff x="-54959" y="582457"/>
            <a:chExt cx="5797041" cy="5498605"/>
          </a:xfrm>
          <a:solidFill>
            <a:schemeClr val="bg1"/>
          </a:solidFill>
        </p:grpSpPr>
        <p:sp>
          <p:nvSpPr>
            <p:cNvPr id="10" name="Flowchart: Preparation 9"/>
            <p:cNvSpPr/>
            <p:nvPr/>
          </p:nvSpPr>
          <p:spPr>
            <a:xfrm>
              <a:off x="84838" y="582457"/>
              <a:ext cx="796170" cy="934284"/>
            </a:xfrm>
            <a:prstGeom prst="flowChartPreparation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endParaRPr lang="en-GB"/>
            </a:p>
          </p:txBody>
        </p:sp>
        <p:sp>
          <p:nvSpPr>
            <p:cNvPr id="11" name="TextBox 3"/>
            <p:cNvSpPr txBox="1">
              <a:spLocks noChangeArrowheads="1"/>
            </p:cNvSpPr>
            <p:nvPr/>
          </p:nvSpPr>
          <p:spPr bwMode="auto">
            <a:xfrm>
              <a:off x="240968" y="653483"/>
              <a:ext cx="483908" cy="71989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Autofit/>
            </a:bodyPr>
            <a:lstStyle/>
            <a:p>
              <a:pPr algn="ctr" fontAlgn="base">
                <a:spcAft>
                  <a:spcPts val="0"/>
                </a:spcAft>
              </a:pPr>
              <a:r>
                <a:rPr lang="en-GB" sz="1100" b="1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Positive </a:t>
              </a:r>
            </a:p>
            <a:p>
              <a:pPr algn="ctr" fontAlgn="base">
                <a:spcAft>
                  <a:spcPts val="0"/>
                </a:spcAft>
              </a:pPr>
              <a:r>
                <a:rPr lang="en-GB" sz="1100" b="1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CHMP opinion</a:t>
              </a:r>
              <a:endParaRPr lang="en-GB" sz="11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1366650" y="2095388"/>
              <a:ext cx="847031" cy="38143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Autofit/>
            </a:bodyPr>
            <a:lstStyle/>
            <a:p>
              <a:pPr algn="ctr" fontAlgn="base">
                <a:spcAft>
                  <a:spcPts val="0"/>
                </a:spcAft>
              </a:pPr>
              <a:r>
                <a:rPr lang="en-GB" sz="1100" b="1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Form A requested</a:t>
              </a:r>
              <a:endParaRPr lang="en-GB" sz="11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grpSp>
          <p:nvGrpSpPr>
            <p:cNvPr id="13" name="Group 12"/>
            <p:cNvGrpSpPr>
              <a:grpSpLocks/>
            </p:cNvGrpSpPr>
            <p:nvPr/>
          </p:nvGrpSpPr>
          <p:grpSpPr bwMode="auto">
            <a:xfrm>
              <a:off x="1346321" y="691228"/>
              <a:ext cx="871883" cy="686404"/>
              <a:chOff x="1465525" y="691117"/>
              <a:chExt cx="775454" cy="686659"/>
            </a:xfrm>
            <a:grpFill/>
          </p:grpSpPr>
          <p:sp>
            <p:nvSpPr>
              <p:cNvPr id="54" name="Flowchart: Alternate Process 53"/>
              <p:cNvSpPr/>
              <p:nvPr/>
            </p:nvSpPr>
            <p:spPr>
              <a:xfrm>
                <a:off x="1465525" y="723646"/>
                <a:ext cx="775454" cy="654130"/>
              </a:xfrm>
              <a:prstGeom prst="flowChartAlternateProcess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55" name="TextBox 6"/>
              <p:cNvSpPr txBox="1">
                <a:spLocks noChangeArrowheads="1"/>
              </p:cNvSpPr>
              <p:nvPr/>
            </p:nvSpPr>
            <p:spPr bwMode="auto">
              <a:xfrm>
                <a:off x="1490718" y="691117"/>
                <a:ext cx="715935" cy="567166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noAutofit/>
              </a:bodyPr>
              <a:lstStyle/>
              <a:p>
                <a:pPr algn="ctr" fontAlgn="base">
                  <a:spcAft>
                    <a:spcPts val="0"/>
                  </a:spcAft>
                </a:pPr>
                <a:r>
                  <a:rPr lang="en-GB" sz="1100" b="1" kern="12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NICE due within 12 months of licence?</a:t>
                </a:r>
                <a:endParaRPr lang="en-GB" sz="1100" b="1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p:grpSp>
        <p:grpSp>
          <p:nvGrpSpPr>
            <p:cNvPr id="14" name="Group 13"/>
            <p:cNvGrpSpPr>
              <a:grpSpLocks/>
            </p:cNvGrpSpPr>
            <p:nvPr/>
          </p:nvGrpSpPr>
          <p:grpSpPr bwMode="auto">
            <a:xfrm>
              <a:off x="2247583" y="4149053"/>
              <a:ext cx="1031241" cy="802770"/>
              <a:chOff x="2080401" y="4341976"/>
              <a:chExt cx="793499" cy="1048768"/>
            </a:xfrm>
            <a:grpFill/>
          </p:grpSpPr>
          <p:sp>
            <p:nvSpPr>
              <p:cNvPr id="52" name="Flowchart: Alternate Process 51"/>
              <p:cNvSpPr/>
              <p:nvPr/>
            </p:nvSpPr>
            <p:spPr>
              <a:xfrm>
                <a:off x="2080401" y="4341976"/>
                <a:ext cx="793499" cy="1048768"/>
              </a:xfrm>
              <a:prstGeom prst="flowChartAlternateProcess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53" name="TextBox 7"/>
              <p:cNvSpPr txBox="1">
                <a:spLocks noChangeArrowheads="1"/>
              </p:cNvSpPr>
              <p:nvPr/>
            </p:nvSpPr>
            <p:spPr bwMode="auto">
              <a:xfrm>
                <a:off x="2136008" y="4440757"/>
                <a:ext cx="698063" cy="88496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noAutofit/>
              </a:bodyPr>
              <a:lstStyle/>
              <a:p>
                <a:pPr algn="ctr" fontAlgn="base">
                  <a:spcAft>
                    <a:spcPts val="0"/>
                  </a:spcAft>
                </a:pPr>
                <a:r>
                  <a:rPr lang="en-GB" sz="1100" b="1" kern="12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Submission for appraisal by AWMSG requested</a:t>
                </a:r>
                <a:endParaRPr lang="en-GB" sz="1100" b="1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p:grpSp>
        <p:sp>
          <p:nvSpPr>
            <p:cNvPr id="51" name="TextBox 8"/>
            <p:cNvSpPr txBox="1">
              <a:spLocks noChangeArrowheads="1"/>
            </p:cNvSpPr>
            <p:nvPr/>
          </p:nvSpPr>
          <p:spPr bwMode="auto">
            <a:xfrm>
              <a:off x="3444439" y="907740"/>
              <a:ext cx="789580" cy="38188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Autofit/>
            </a:bodyPr>
            <a:lstStyle/>
            <a:p>
              <a:pPr algn="ctr" fontAlgn="base">
                <a:spcAft>
                  <a:spcPts val="0"/>
                </a:spcAft>
              </a:pPr>
              <a:r>
                <a:rPr lang="en-GB" sz="1100" b="1" kern="1200" dirty="0">
                  <a:solidFill>
                    <a:schemeClr val="bg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Excluded</a:t>
              </a:r>
              <a:endParaRPr lang="en-GB" sz="11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grpSp>
          <p:nvGrpSpPr>
            <p:cNvPr id="16" name="Group 15"/>
            <p:cNvGrpSpPr>
              <a:grpSpLocks/>
            </p:cNvGrpSpPr>
            <p:nvPr/>
          </p:nvGrpSpPr>
          <p:grpSpPr bwMode="auto">
            <a:xfrm>
              <a:off x="2704173" y="2401246"/>
              <a:ext cx="1045777" cy="622355"/>
              <a:chOff x="2838981" y="2401246"/>
              <a:chExt cx="916243" cy="622355"/>
            </a:xfrm>
            <a:grpFill/>
          </p:grpSpPr>
          <p:sp>
            <p:nvSpPr>
              <p:cNvPr id="48" name="Flowchart: Alternate Process 47"/>
              <p:cNvSpPr/>
              <p:nvPr/>
            </p:nvSpPr>
            <p:spPr>
              <a:xfrm>
                <a:off x="2838981" y="2401246"/>
                <a:ext cx="916243" cy="622355"/>
              </a:xfrm>
              <a:prstGeom prst="flowChartAlternateProcess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49" name="TextBox 7"/>
              <p:cNvSpPr txBox="1">
                <a:spLocks noChangeArrowheads="1"/>
              </p:cNvSpPr>
              <p:nvPr/>
            </p:nvSpPr>
            <p:spPr bwMode="auto">
              <a:xfrm>
                <a:off x="2900630" y="2459624"/>
                <a:ext cx="803591" cy="540047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noAutofit/>
              </a:bodyPr>
              <a:lstStyle/>
              <a:p>
                <a:pPr algn="ctr" fontAlgn="base">
                  <a:spcAft>
                    <a:spcPts val="0"/>
                  </a:spcAft>
                </a:pPr>
                <a:r>
                  <a:rPr lang="en-GB" sz="1100" b="1" kern="12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No response from company</a:t>
                </a:r>
                <a:endParaRPr lang="en-GB" sz="1100" b="1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p:grpSp>
        <p:grpSp>
          <p:nvGrpSpPr>
            <p:cNvPr id="17" name="Group 16"/>
            <p:cNvGrpSpPr>
              <a:grpSpLocks/>
            </p:cNvGrpSpPr>
            <p:nvPr/>
          </p:nvGrpSpPr>
          <p:grpSpPr bwMode="auto">
            <a:xfrm>
              <a:off x="1391156" y="3146472"/>
              <a:ext cx="790618" cy="627549"/>
              <a:chOff x="1348622" y="3146472"/>
              <a:chExt cx="692689" cy="627549"/>
            </a:xfrm>
            <a:grpFill/>
          </p:grpSpPr>
          <p:sp>
            <p:nvSpPr>
              <p:cNvPr id="46" name="Flowchart: Alternate Process 45"/>
              <p:cNvSpPr/>
              <p:nvPr/>
            </p:nvSpPr>
            <p:spPr>
              <a:xfrm>
                <a:off x="1348622" y="3146472"/>
                <a:ext cx="692689" cy="627549"/>
              </a:xfrm>
              <a:prstGeom prst="flowChartAlternateProcess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47" name="TextBox 7"/>
              <p:cNvSpPr txBox="1">
                <a:spLocks noChangeArrowheads="1"/>
              </p:cNvSpPr>
              <p:nvPr/>
            </p:nvSpPr>
            <p:spPr bwMode="auto">
              <a:xfrm>
                <a:off x="1430790" y="3210875"/>
                <a:ext cx="528351" cy="482999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noAutofit/>
              </a:bodyPr>
              <a:lstStyle/>
              <a:p>
                <a:pPr algn="ctr" fontAlgn="base">
                  <a:spcAft>
                    <a:spcPts val="0"/>
                  </a:spcAft>
                </a:pPr>
                <a:r>
                  <a:rPr lang="en-GB" sz="1100" b="1" kern="12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Form A received</a:t>
                </a:r>
                <a:endParaRPr lang="en-GB" sz="1100" b="1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p:grpSp>
        <p:sp>
          <p:nvSpPr>
            <p:cNvPr id="44" name="TextBox 7"/>
            <p:cNvSpPr txBox="1">
              <a:spLocks noChangeArrowheads="1"/>
            </p:cNvSpPr>
            <p:nvPr/>
          </p:nvSpPr>
          <p:spPr bwMode="auto">
            <a:xfrm>
              <a:off x="4665135" y="2121849"/>
              <a:ext cx="1076947" cy="1181149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Autofit/>
            </a:bodyPr>
            <a:lstStyle/>
            <a:p>
              <a:pPr algn="ctr" fontAlgn="base"/>
              <a:r>
                <a:rPr lang="en-GB" sz="1100" b="1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</a:rPr>
                <a:t>SOA issued</a:t>
              </a:r>
            </a:p>
            <a:p>
              <a:pPr algn="ctr" fontAlgn="base"/>
              <a:r>
                <a:rPr lang="en-GB" sz="1100" b="1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</a:rPr>
                <a:t> 3 months after marketing authorisation granted </a:t>
              </a:r>
              <a:endParaRPr lang="en-GB" sz="1100" b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 fontAlgn="base">
                <a:spcAft>
                  <a:spcPts val="0"/>
                </a:spcAft>
              </a:pPr>
              <a:endParaRPr lang="en-GB" sz="11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43" name="TextBox 8"/>
            <p:cNvSpPr txBox="1">
              <a:spLocks noChangeArrowheads="1"/>
            </p:cNvSpPr>
            <p:nvPr/>
          </p:nvSpPr>
          <p:spPr bwMode="auto">
            <a:xfrm>
              <a:off x="141958" y="3273738"/>
              <a:ext cx="662017" cy="37045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Autofit/>
            </a:bodyPr>
            <a:lstStyle/>
            <a:p>
              <a:pPr algn="ctr" fontAlgn="base">
                <a:spcAft>
                  <a:spcPts val="0"/>
                </a:spcAft>
              </a:pPr>
              <a:r>
                <a:rPr lang="en-GB" sz="1100" b="1" kern="1200" dirty="0">
                  <a:solidFill>
                    <a:schemeClr val="bg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Excluded</a:t>
              </a:r>
              <a:endParaRPr lang="en-GB" sz="11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 flipV="1">
              <a:off x="3740948" y="2642166"/>
              <a:ext cx="768344" cy="34773"/>
            </a:xfrm>
            <a:prstGeom prst="straightConnector1">
              <a:avLst/>
            </a:prstGeom>
            <a:grpFill/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>
              <a:stCxn id="46" idx="1"/>
              <a:endCxn id="96" idx="6"/>
            </p:cNvCxnSpPr>
            <p:nvPr/>
          </p:nvCxnSpPr>
          <p:spPr>
            <a:xfrm flipH="1" flipV="1">
              <a:off x="846492" y="3452374"/>
              <a:ext cx="544664" cy="7872"/>
            </a:xfrm>
            <a:prstGeom prst="straightConnector1">
              <a:avLst/>
            </a:prstGeom>
            <a:grpFill/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>
              <a:stCxn id="46" idx="3"/>
              <a:endCxn id="52" idx="0"/>
            </p:cNvCxnSpPr>
            <p:nvPr/>
          </p:nvCxnSpPr>
          <p:spPr>
            <a:xfrm>
              <a:off x="2181774" y="3460247"/>
              <a:ext cx="581430" cy="688806"/>
            </a:xfrm>
            <a:prstGeom prst="straightConnector1">
              <a:avLst/>
            </a:prstGeom>
            <a:grpFill/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>
              <a:stCxn id="54" idx="2"/>
              <a:endCxn id="58" idx="0"/>
            </p:cNvCxnSpPr>
            <p:nvPr/>
          </p:nvCxnSpPr>
          <p:spPr>
            <a:xfrm>
              <a:off x="1782263" y="1377633"/>
              <a:ext cx="6725" cy="581165"/>
            </a:xfrm>
            <a:prstGeom prst="straightConnector1">
              <a:avLst/>
            </a:prstGeom>
            <a:grpFill/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>
              <a:stCxn id="54" idx="3"/>
              <a:endCxn id="76" idx="2"/>
            </p:cNvCxnSpPr>
            <p:nvPr/>
          </p:nvCxnSpPr>
          <p:spPr>
            <a:xfrm flipV="1">
              <a:off x="2218204" y="1049637"/>
              <a:ext cx="1226234" cy="1051"/>
            </a:xfrm>
            <a:prstGeom prst="straightConnector1">
              <a:avLst/>
            </a:prstGeom>
            <a:grpFill/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>
              <a:stCxn id="10" idx="3"/>
              <a:endCxn id="54" idx="1"/>
            </p:cNvCxnSpPr>
            <p:nvPr/>
          </p:nvCxnSpPr>
          <p:spPr>
            <a:xfrm>
              <a:off x="881008" y="1049600"/>
              <a:ext cx="465314" cy="1090"/>
            </a:xfrm>
            <a:prstGeom prst="straightConnector1">
              <a:avLst/>
            </a:prstGeom>
            <a:grpFill/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61"/>
            <p:cNvSpPr txBox="1">
              <a:spLocks noChangeArrowheads="1"/>
            </p:cNvSpPr>
            <p:nvPr/>
          </p:nvSpPr>
          <p:spPr bwMode="auto">
            <a:xfrm>
              <a:off x="2659280" y="703867"/>
              <a:ext cx="381828" cy="31775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Autofit/>
            </a:bodyPr>
            <a:lstStyle/>
            <a:p>
              <a:pPr eaLnBrk="0" fontAlgn="base" hangingPunct="0">
                <a:spcAft>
                  <a:spcPts val="0"/>
                </a:spcAft>
              </a:pPr>
              <a:r>
                <a:rPr lang="en-GB" sz="1400" b="1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Yes</a:t>
              </a:r>
              <a:endParaRPr lang="en-GB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41" name="TextBox 8"/>
            <p:cNvSpPr txBox="1">
              <a:spLocks noChangeArrowheads="1"/>
            </p:cNvSpPr>
            <p:nvPr/>
          </p:nvSpPr>
          <p:spPr bwMode="auto">
            <a:xfrm>
              <a:off x="-54959" y="5512055"/>
              <a:ext cx="1041400" cy="56900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Autofit/>
            </a:bodyPr>
            <a:lstStyle/>
            <a:p>
              <a:pPr algn="ctr" fontAlgn="base">
                <a:spcAft>
                  <a:spcPts val="0"/>
                </a:spcAft>
              </a:pPr>
              <a:r>
                <a:rPr lang="en-GB" sz="1100" b="1" kern="1200" dirty="0">
                  <a:solidFill>
                    <a:schemeClr val="bg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AWMSG appraisal</a:t>
              </a:r>
              <a:endParaRPr lang="en-GB" sz="11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grpSp>
          <p:nvGrpSpPr>
            <p:cNvPr id="30" name="Group 29"/>
            <p:cNvGrpSpPr>
              <a:grpSpLocks/>
            </p:cNvGrpSpPr>
            <p:nvPr/>
          </p:nvGrpSpPr>
          <p:grpSpPr bwMode="auto">
            <a:xfrm>
              <a:off x="1406214" y="5402961"/>
              <a:ext cx="1012915" cy="518695"/>
              <a:chOff x="1233018" y="5401857"/>
              <a:chExt cx="887451" cy="517932"/>
            </a:xfrm>
            <a:grpFill/>
          </p:grpSpPr>
          <p:sp>
            <p:nvSpPr>
              <p:cNvPr id="38" name="Flowchart: Alternate Process 37"/>
              <p:cNvSpPr/>
              <p:nvPr/>
            </p:nvSpPr>
            <p:spPr>
              <a:xfrm>
                <a:off x="1233018" y="5401857"/>
                <a:ext cx="887451" cy="517932"/>
              </a:xfrm>
              <a:prstGeom prst="flowChartAlternateProcess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9" name="TextBox 7"/>
              <p:cNvSpPr txBox="1">
                <a:spLocks noChangeArrowheads="1"/>
              </p:cNvSpPr>
              <p:nvPr/>
            </p:nvSpPr>
            <p:spPr bwMode="auto">
              <a:xfrm>
                <a:off x="1295360" y="5437936"/>
                <a:ext cx="697554" cy="410329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noAutofit/>
              </a:bodyPr>
              <a:lstStyle/>
              <a:p>
                <a:pPr algn="ctr" fontAlgn="base">
                  <a:spcAft>
                    <a:spcPts val="0"/>
                  </a:spcAft>
                </a:pPr>
                <a:r>
                  <a:rPr lang="en-GB" sz="1100" b="1" kern="12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Submission received</a:t>
                </a:r>
                <a:endParaRPr lang="en-GB" sz="1100" b="1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p:grpSp>
        <p:grpSp>
          <p:nvGrpSpPr>
            <p:cNvPr id="31" name="Group 30"/>
            <p:cNvGrpSpPr>
              <a:grpSpLocks/>
            </p:cNvGrpSpPr>
            <p:nvPr/>
          </p:nvGrpSpPr>
          <p:grpSpPr bwMode="auto">
            <a:xfrm>
              <a:off x="3140310" y="5388468"/>
              <a:ext cx="1397000" cy="547686"/>
              <a:chOff x="2971372" y="5454317"/>
              <a:chExt cx="1223962" cy="590848"/>
            </a:xfrm>
            <a:grpFill/>
          </p:grpSpPr>
          <p:sp>
            <p:nvSpPr>
              <p:cNvPr id="36" name="Flowchart: Alternate Process 35"/>
              <p:cNvSpPr/>
              <p:nvPr/>
            </p:nvSpPr>
            <p:spPr>
              <a:xfrm>
                <a:off x="2971372" y="5454317"/>
                <a:ext cx="1223962" cy="590848"/>
              </a:xfrm>
              <a:prstGeom prst="flowChartAlternateProcess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7" name="TextBox 7"/>
              <p:cNvSpPr txBox="1">
                <a:spLocks noChangeArrowheads="1"/>
              </p:cNvSpPr>
              <p:nvPr/>
            </p:nvSpPr>
            <p:spPr bwMode="auto">
              <a:xfrm>
                <a:off x="3033714" y="5465198"/>
                <a:ext cx="1082650" cy="530788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noAutofit/>
              </a:bodyPr>
              <a:lstStyle/>
              <a:p>
                <a:pPr algn="ctr" fontAlgn="base">
                  <a:spcAft>
                    <a:spcPts val="0"/>
                  </a:spcAft>
                </a:pPr>
                <a:r>
                  <a:rPr lang="en-GB" sz="1100" b="1" kern="12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Company do not provide a submission</a:t>
                </a:r>
                <a:endParaRPr lang="en-GB" sz="1100" b="1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p:grpSp>
        <p:cxnSp>
          <p:nvCxnSpPr>
            <p:cNvPr id="32" name="Straight Arrow Connector 31"/>
            <p:cNvCxnSpPr>
              <a:stCxn id="52" idx="2"/>
              <a:endCxn id="38" idx="3"/>
            </p:cNvCxnSpPr>
            <p:nvPr/>
          </p:nvCxnSpPr>
          <p:spPr>
            <a:xfrm flipH="1">
              <a:off x="2419129" y="4951822"/>
              <a:ext cx="344075" cy="710487"/>
            </a:xfrm>
            <a:prstGeom prst="straightConnector1">
              <a:avLst/>
            </a:prstGeom>
            <a:grpFill/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>
              <a:stCxn id="52" idx="2"/>
              <a:endCxn id="36" idx="1"/>
            </p:cNvCxnSpPr>
            <p:nvPr/>
          </p:nvCxnSpPr>
          <p:spPr>
            <a:xfrm>
              <a:off x="2763204" y="4951822"/>
              <a:ext cx="377106" cy="710490"/>
            </a:xfrm>
            <a:prstGeom prst="straightConnector1">
              <a:avLst/>
            </a:prstGeom>
            <a:grpFill/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>
              <a:stCxn id="36" idx="3"/>
              <a:endCxn id="78" idx="2"/>
            </p:cNvCxnSpPr>
            <p:nvPr/>
          </p:nvCxnSpPr>
          <p:spPr>
            <a:xfrm flipV="1">
              <a:off x="4537310" y="3906341"/>
              <a:ext cx="658387" cy="1755971"/>
            </a:xfrm>
            <a:prstGeom prst="straightConnector1">
              <a:avLst/>
            </a:prstGeom>
            <a:grpFill/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>
              <a:stCxn id="38" idx="1"/>
              <a:endCxn id="115" idx="3"/>
            </p:cNvCxnSpPr>
            <p:nvPr/>
          </p:nvCxnSpPr>
          <p:spPr>
            <a:xfrm flipH="1" flipV="1">
              <a:off x="1003360" y="5662308"/>
              <a:ext cx="402854" cy="1"/>
            </a:xfrm>
            <a:prstGeom prst="straightConnector1">
              <a:avLst/>
            </a:prstGeom>
            <a:grpFill/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4" name="Straight Arrow Connector 103"/>
          <p:cNvCxnSpPr>
            <a:stCxn id="58" idx="2"/>
          </p:cNvCxnSpPr>
          <p:nvPr/>
        </p:nvCxnSpPr>
        <p:spPr>
          <a:xfrm>
            <a:off x="4916275" y="2842519"/>
            <a:ext cx="0" cy="51147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>
            <a:stCxn id="58" idx="3"/>
            <a:endCxn id="48" idx="1"/>
          </p:cNvCxnSpPr>
          <p:nvPr/>
        </p:nvCxnSpPr>
        <p:spPr>
          <a:xfrm>
            <a:off x="5609912" y="2588777"/>
            <a:ext cx="804395" cy="42280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61"/>
          <p:cNvSpPr txBox="1">
            <a:spLocks noChangeArrowheads="1"/>
          </p:cNvSpPr>
          <p:nvPr/>
        </p:nvSpPr>
        <p:spPr bwMode="auto">
          <a:xfrm>
            <a:off x="4905267" y="1937656"/>
            <a:ext cx="625000" cy="266552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/>
          <a:p>
            <a:pPr eaLnBrk="0" fontAlgn="base" hangingPunct="0">
              <a:spcAft>
                <a:spcPts val="0"/>
              </a:spcAft>
            </a:pPr>
            <a:r>
              <a:rPr lang="en-GB" sz="14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No</a:t>
            </a:r>
            <a:endParaRPr lang="en-GB" sz="1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556181" y="226243"/>
            <a:ext cx="78619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/>
              <a:t>How do we arrive at an SOA?</a:t>
            </a: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4461" y="335665"/>
            <a:ext cx="3337845" cy="489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0116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187" y="192539"/>
            <a:ext cx="10668000" cy="757921"/>
          </a:xfrm>
        </p:spPr>
        <p:txBody>
          <a:bodyPr>
            <a:normAutofit/>
          </a:bodyPr>
          <a:lstStyle/>
          <a:p>
            <a:pPr algn="l"/>
            <a:r>
              <a:rPr lang="en-GB" sz="4000" dirty="0"/>
              <a:t>Reasons for company non-engagement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357187" y="714375"/>
          <a:ext cx="10958513" cy="5400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467674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4310539" y="1611924"/>
            <a:ext cx="3170123" cy="1126592"/>
          </a:xfrm>
        </p:spPr>
        <p:txBody>
          <a:bodyPr/>
          <a:lstStyle/>
          <a:p>
            <a:r>
              <a:rPr lang="en-GB" dirty="0"/>
              <a:t>Thank you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54208" y="456604"/>
            <a:ext cx="3337845" cy="489042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8696" y="459378"/>
            <a:ext cx="6158593" cy="4926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388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975157" y="1690307"/>
            <a:ext cx="10363200" cy="1126592"/>
          </a:xfrm>
        </p:spPr>
        <p:txBody>
          <a:bodyPr>
            <a:normAutofit fontScale="90000"/>
          </a:bodyPr>
          <a:lstStyle/>
          <a:p>
            <a:pPr algn="ctr"/>
            <a:r>
              <a:rPr lang="en-GB" sz="6000" dirty="0"/>
              <a:t>Market Access and </a:t>
            </a:r>
            <a:br>
              <a:rPr lang="en-GB" sz="6000" dirty="0"/>
            </a:br>
            <a:r>
              <a:rPr lang="en-GB" sz="6000" dirty="0"/>
              <a:t>Early Engagement</a:t>
            </a:r>
            <a:br>
              <a:rPr lang="en-GB" sz="6000" dirty="0"/>
            </a:br>
            <a:r>
              <a:rPr lang="en-GB" sz="6000" dirty="0"/>
              <a:t/>
            </a:r>
            <a:br>
              <a:rPr lang="en-GB" sz="6000" dirty="0"/>
            </a:br>
            <a:r>
              <a:rPr lang="en-GB" sz="2200" i="1" dirty="0"/>
              <a:t>‘How can we ensure timely access to medicines for people in Wales?’</a:t>
            </a:r>
            <a:br>
              <a:rPr lang="en-GB" sz="2200" i="1" dirty="0"/>
            </a:br>
            <a:r>
              <a:rPr lang="en-GB" sz="6000" dirty="0"/>
              <a:t/>
            </a:r>
            <a:br>
              <a:rPr lang="en-GB" sz="6000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6249878" y="3157702"/>
            <a:ext cx="5013863" cy="1126592"/>
          </a:xfrm>
          <a:prstGeom prst="rect">
            <a:avLst/>
          </a:prstGeom>
        </p:spPr>
        <p:txBody>
          <a:bodyPr>
            <a:normAutofit fontScale="6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i="0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28082" y="321027"/>
            <a:ext cx="3337845" cy="489042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6089" y="176581"/>
            <a:ext cx="6548847" cy="757921"/>
          </a:xfrm>
        </p:spPr>
        <p:txBody>
          <a:bodyPr>
            <a:noAutofit/>
          </a:bodyPr>
          <a:lstStyle/>
          <a:p>
            <a:pPr algn="l"/>
            <a:r>
              <a:rPr lang="en-GB" sz="4000" dirty="0"/>
              <a:t>Timelines for Engagement</a:t>
            </a:r>
          </a:p>
        </p:txBody>
      </p:sp>
      <p:sp>
        <p:nvSpPr>
          <p:cNvPr id="7" name="Oval 6"/>
          <p:cNvSpPr/>
          <p:nvPr/>
        </p:nvSpPr>
        <p:spPr>
          <a:xfrm>
            <a:off x="9418320" y="2542901"/>
            <a:ext cx="1767840" cy="1201783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5-Point Star 16"/>
          <p:cNvSpPr/>
          <p:nvPr/>
        </p:nvSpPr>
        <p:spPr>
          <a:xfrm rot="19342852" flipH="1" flipV="1">
            <a:off x="1297540" y="4129072"/>
            <a:ext cx="1854925" cy="1748246"/>
          </a:xfrm>
          <a:prstGeom prst="star5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5-Point Star 18"/>
          <p:cNvSpPr/>
          <p:nvPr/>
        </p:nvSpPr>
        <p:spPr>
          <a:xfrm flipH="1" flipV="1">
            <a:off x="4619894" y="4605774"/>
            <a:ext cx="1854925" cy="1748246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3600995" y="4281767"/>
            <a:ext cx="1123403" cy="1162738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6381202" y="4320750"/>
            <a:ext cx="1123403" cy="1162738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046617" y="5261364"/>
            <a:ext cx="10874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>
                <a:latin typeface="+mj-lt"/>
              </a:rPr>
              <a:t>Commercial </a:t>
            </a:r>
          </a:p>
          <a:p>
            <a:r>
              <a:rPr lang="en-GB" sz="1000" b="1" dirty="0">
                <a:latin typeface="+mj-lt"/>
              </a:rPr>
              <a:t>arrangements</a:t>
            </a:r>
          </a:p>
        </p:txBody>
      </p:sp>
      <p:sp>
        <p:nvSpPr>
          <p:cNvPr id="25" name="5-Point Star 24"/>
          <p:cNvSpPr/>
          <p:nvPr/>
        </p:nvSpPr>
        <p:spPr>
          <a:xfrm flipH="1" flipV="1">
            <a:off x="7680960" y="1056582"/>
            <a:ext cx="1854925" cy="1748246"/>
          </a:xfrm>
          <a:prstGeom prst="star5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8373301" y="1652861"/>
            <a:ext cx="9710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SOA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10123726" y="590376"/>
            <a:ext cx="1876696" cy="1673853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" name="Group 2"/>
          <p:cNvGrpSpPr/>
          <p:nvPr/>
        </p:nvGrpSpPr>
        <p:grpSpPr>
          <a:xfrm>
            <a:off x="687977" y="2447109"/>
            <a:ext cx="11138260" cy="2753144"/>
            <a:chOff x="687977" y="2447109"/>
            <a:chExt cx="11138260" cy="2753144"/>
          </a:xfrm>
          <a:solidFill>
            <a:schemeClr val="bg1">
              <a:lumMod val="85000"/>
            </a:schemeClr>
          </a:solidFill>
        </p:grpSpPr>
        <p:sp>
          <p:nvSpPr>
            <p:cNvPr id="4" name="Oval 3"/>
            <p:cNvSpPr/>
            <p:nvPr/>
          </p:nvSpPr>
          <p:spPr>
            <a:xfrm>
              <a:off x="687977" y="2586446"/>
              <a:ext cx="1767840" cy="1201783"/>
            </a:xfrm>
            <a:prstGeom prst="ellipse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3278777" y="2586446"/>
              <a:ext cx="1767840" cy="1201783"/>
            </a:xfrm>
            <a:prstGeom prst="ellipse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6035040" y="2586445"/>
              <a:ext cx="1767840" cy="1201783"/>
            </a:xfrm>
            <a:prstGeom prst="ellipse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60138" y="3011918"/>
              <a:ext cx="1421672" cy="33855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>
                      <a:lumMod val="50000"/>
                    </a:schemeClr>
                  </a:solidFill>
                </a:rPr>
                <a:t>PII/PIII trials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322314" y="3002671"/>
              <a:ext cx="1689469" cy="33855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>
                      <a:lumMod val="50000"/>
                    </a:schemeClr>
                  </a:solidFill>
                </a:rPr>
                <a:t>CHMP opinion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134109" y="2910181"/>
              <a:ext cx="1546851" cy="5847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>
                  <a:solidFill>
                    <a:schemeClr val="bg1">
                      <a:lumMod val="50000"/>
                    </a:schemeClr>
                  </a:solidFill>
                </a:rPr>
                <a:t>Marketing Authorisation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496696" y="2879560"/>
              <a:ext cx="1611087" cy="5847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>
                  <a:solidFill>
                    <a:schemeClr val="bg1">
                      <a:lumMod val="50000"/>
                    </a:schemeClr>
                  </a:solidFill>
                </a:rPr>
                <a:t>AWMSG/</a:t>
              </a:r>
              <a:r>
                <a:rPr lang="en-GB" sz="1600" b="1" dirty="0" err="1">
                  <a:solidFill>
                    <a:schemeClr val="bg1">
                      <a:lumMod val="50000"/>
                    </a:schemeClr>
                  </a:solidFill>
                </a:rPr>
                <a:t>NICEApproval</a:t>
              </a:r>
              <a:endParaRPr lang="en-GB" sz="16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4" name="Right Arrow 13"/>
            <p:cNvSpPr/>
            <p:nvPr/>
          </p:nvSpPr>
          <p:spPr>
            <a:xfrm>
              <a:off x="2542902" y="3013167"/>
              <a:ext cx="679272" cy="298761"/>
            </a:xfrm>
            <a:prstGeom prst="rightArrow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5" name="Right Arrow 14"/>
            <p:cNvSpPr/>
            <p:nvPr/>
          </p:nvSpPr>
          <p:spPr>
            <a:xfrm>
              <a:off x="5133692" y="3016186"/>
              <a:ext cx="827330" cy="298761"/>
            </a:xfrm>
            <a:prstGeom prst="rightArrow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" name="Right Arrow 15"/>
            <p:cNvSpPr/>
            <p:nvPr/>
          </p:nvSpPr>
          <p:spPr>
            <a:xfrm>
              <a:off x="7963972" y="3037955"/>
              <a:ext cx="1406449" cy="298761"/>
            </a:xfrm>
            <a:prstGeom prst="rightArrow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838525" y="4642511"/>
              <a:ext cx="732684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Horizon </a:t>
              </a:r>
            </a:p>
            <a:p>
              <a:pPr algn="ctr"/>
              <a:r>
                <a:rPr lang="en-GB" sz="1000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Scanning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702186" y="4639526"/>
              <a:ext cx="969962" cy="33855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Form A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472620" y="4615478"/>
              <a:ext cx="954744" cy="5847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Form B/C</a:t>
              </a:r>
            </a:p>
          </p:txBody>
        </p:sp>
        <p:sp>
          <p:nvSpPr>
            <p:cNvPr id="30" name="Right Arrow 29"/>
            <p:cNvSpPr/>
            <p:nvPr/>
          </p:nvSpPr>
          <p:spPr>
            <a:xfrm rot="16200000">
              <a:off x="3963417" y="3871214"/>
              <a:ext cx="398557" cy="298761"/>
            </a:xfrm>
            <a:prstGeom prst="rightArrow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1" name="Right Arrow 30"/>
            <p:cNvSpPr/>
            <p:nvPr/>
          </p:nvSpPr>
          <p:spPr>
            <a:xfrm rot="16200000">
              <a:off x="6719681" y="3892168"/>
              <a:ext cx="398557" cy="298761"/>
            </a:xfrm>
            <a:prstGeom prst="rightArrow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6" name="Bent-Up Arrow 35"/>
            <p:cNvSpPr/>
            <p:nvPr/>
          </p:nvSpPr>
          <p:spPr>
            <a:xfrm>
              <a:off x="11303722" y="2447109"/>
              <a:ext cx="522515" cy="715438"/>
            </a:xfrm>
            <a:prstGeom prst="bentUpArrow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pic>
        <p:nvPicPr>
          <p:cNvPr id="37" name="Picture 3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751" y="43305"/>
            <a:ext cx="1243148" cy="951408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10180327" y="961469"/>
            <a:ext cx="1798320" cy="120032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Medicine Available for use in NHS Wales</a:t>
            </a:r>
          </a:p>
        </p:txBody>
      </p:sp>
    </p:spTree>
    <p:extLst>
      <p:ext uri="{BB962C8B-B14F-4D97-AF65-F5344CB8AC3E}">
        <p14:creationId xmlns:p14="http://schemas.microsoft.com/office/powerpoint/2010/main" val="4185091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  <a:scene3d>
              <a:camera prst="orthographicFront"/>
              <a:lightRig rig="soft" dir="t"/>
            </a:scene3d>
            <a:sp3d prstMaterial="softEdge"/>
          </a:bodyPr>
          <a:lstStyle/>
          <a:p>
            <a:r>
              <a:rPr lang="en-GB" sz="2800" dirty="0">
                <a:latin typeface="+mn-lt"/>
              </a:rPr>
              <a:t>Invest</a:t>
            </a:r>
            <a:r>
              <a:rPr lang="en-GB" sz="2800" dirty="0"/>
              <a:t> to Save Project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69792" y="1394352"/>
            <a:ext cx="7265158" cy="4224469"/>
          </a:xfrm>
        </p:spPr>
        <p:txBody>
          <a:bodyPr anchor="ctr">
            <a:normAutofit lnSpcReduction="10000"/>
          </a:bodyPr>
          <a:lstStyle/>
          <a:p>
            <a:pPr marL="0" lvl="1">
              <a:lnSpc>
                <a:spcPct val="150000"/>
              </a:lnSpc>
              <a:spcBef>
                <a:spcPts val="1600"/>
              </a:spcBef>
              <a:spcAft>
                <a:spcPts val="800"/>
              </a:spcAft>
            </a:pPr>
            <a:r>
              <a:rPr lang="en-GB" altLang="en-US" dirty="0">
                <a:solidFill>
                  <a:schemeClr val="tx1"/>
                </a:solidFill>
                <a:cs typeface="Arial" panose="020B0604020202020204" pitchFamily="34" charset="0"/>
              </a:rPr>
              <a:t>September 2017 to April 2020</a:t>
            </a:r>
          </a:p>
          <a:p>
            <a:pPr marL="0" lvl="1">
              <a:lnSpc>
                <a:spcPct val="150000"/>
              </a:lnSpc>
              <a:spcBef>
                <a:spcPts val="1600"/>
              </a:spcBef>
              <a:spcAft>
                <a:spcPts val="800"/>
              </a:spcAft>
            </a:pPr>
            <a:r>
              <a:rPr lang="en-GB" altLang="en-US" dirty="0">
                <a:solidFill>
                  <a:schemeClr val="tx1"/>
                </a:solidFill>
                <a:cs typeface="Arial" panose="020B0604020202020204" pitchFamily="34" charset="0"/>
              </a:rPr>
              <a:t>Successful AWTTC Collaborative All Wales project: to ensure effective implementation of Patient Access Schemes across Wales.</a:t>
            </a:r>
          </a:p>
          <a:p>
            <a:pPr marL="0" lvl="1">
              <a:lnSpc>
                <a:spcPct val="150000"/>
              </a:lnSpc>
              <a:spcBef>
                <a:spcPts val="1600"/>
              </a:spcBef>
              <a:spcAft>
                <a:spcPts val="800"/>
              </a:spcAft>
            </a:pPr>
            <a:r>
              <a:rPr lang="en-GB" altLang="en-US" dirty="0">
                <a:solidFill>
                  <a:schemeClr val="tx1"/>
                </a:solidFill>
                <a:cs typeface="Arial" panose="020B0604020202020204" pitchFamily="34" charset="0"/>
              </a:rPr>
              <a:t>Outcome: Two permanent Medicine Access &amp; Efficiency project managers appointed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21494" y="260724"/>
            <a:ext cx="3337845" cy="48904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148" y="1248699"/>
            <a:ext cx="3690470" cy="4933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1109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/>
          </p:cNvSpPr>
          <p:nvPr/>
        </p:nvSpPr>
        <p:spPr>
          <a:xfrm>
            <a:off x="-31750" y="11357"/>
            <a:ext cx="12223749" cy="86545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i="0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GB">
                <a:latin typeface="+mn-lt"/>
                <a:cs typeface="Arial" panose="020B0604020202020204" pitchFamily="34" charset="0"/>
              </a:rPr>
              <a:t>Commercial Medicines Access Team (CMAT)</a:t>
            </a:r>
            <a:endParaRPr lang="en-GB" dirty="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5" name="Content Placeholder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4498" y="4279646"/>
            <a:ext cx="2875911" cy="799200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9271702" y="1837343"/>
            <a:ext cx="2920297" cy="2209424"/>
            <a:chOff x="9160246" y="1338015"/>
            <a:chExt cx="2920297" cy="2209424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160246" y="3166439"/>
              <a:ext cx="2920297" cy="381000"/>
            </a:xfrm>
            <a:prstGeom prst="rect">
              <a:avLst/>
            </a:prstGeom>
          </p:spPr>
        </p:pic>
        <p:pic>
          <p:nvPicPr>
            <p:cNvPr id="9" name="Picture 8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39806" y="1338015"/>
              <a:ext cx="1061176" cy="1199519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92" b="100000" l="0" r="100000">
                        <a14:foregroundMark x1="16930" y1="68713" x2="16930" y2="68713"/>
                        <a14:foregroundMark x1="31013" y1="69591" x2="31013" y2="69591"/>
                        <a14:foregroundMark x1="45570" y1="69591" x2="45570" y2="69591"/>
                        <a14:foregroundMark x1="46044" y1="33333" x2="46044" y2="33333"/>
                        <a14:foregroundMark x1="33544" y1="21053" x2="33544" y2="21053"/>
                        <a14:foregroundMark x1="18513" y1="25731" x2="18513" y2="25731"/>
                        <a14:foregroundMark x1="16456" y1="43567" x2="16456" y2="43567"/>
                        <a14:foregroundMark x1="26424" y1="40351" x2="26424" y2="40351"/>
                        <a14:foregroundMark x1="36076" y1="41228" x2="36076" y2="41228"/>
                        <a14:foregroundMark x1="36076" y1="51754" x2="36076" y2="51754"/>
                        <a14:foregroundMark x1="26108" y1="57310" x2="26108" y2="57310"/>
                        <a14:foregroundMark x1="66772" y1="17251" x2="66772" y2="17251"/>
                        <a14:foregroundMark x1="77215" y1="23392" x2="77215" y2="23392"/>
                        <a14:foregroundMark x1="83861" y1="17251" x2="83861" y2="17251"/>
                        <a14:foregroundMark x1="61551" y1="45614" x2="93987" y2="45614"/>
                        <a14:foregroundMark x1="93671" y1="43567" x2="93671" y2="43567"/>
                        <a14:foregroundMark x1="74684" y1="47953" x2="74684" y2="47953"/>
                        <a14:foregroundMark x1="74525" y1="50585" x2="74525" y2="50585"/>
                        <a14:foregroundMark x1="71994" y1="41813" x2="71994" y2="41813"/>
                        <a14:foregroundMark x1="61867" y1="63743" x2="89715" y2="64035"/>
                        <a14:foregroundMark x1="62500" y1="83333" x2="91297" y2="81871"/>
                        <a14:foregroundMark x1="63133" y1="86550" x2="93354" y2="85380"/>
                        <a14:foregroundMark x1="65190" y1="80117" x2="93354" y2="79240"/>
                        <a14:foregroundMark x1="61392" y1="69883" x2="61392" y2="69883"/>
                        <a14:foregroundMark x1="14930" y1="33854" x2="14930" y2="33854"/>
                        <a14:foregroundMark x1="43944" y1="26563" x2="43944" y2="26563"/>
                        <a14:foregroundMark x1="53239" y1="48958" x2="53239" y2="48958"/>
                        <a14:foregroundMark x1="47887" y1="64063" x2="47887" y2="64063"/>
                        <a14:foregroundMark x1="21690" y1="77604" x2="21690" y2="77604"/>
                        <a14:foregroundMark x1="90704" y1="54688" x2="90704" y2="54688"/>
                        <a14:foregroundMark x1="92676" y1="57292" x2="92676" y2="57292"/>
                        <a14:foregroundMark x1="90141" y1="42188" x2="94366" y2="42188"/>
                        <a14:foregroundMark x1="78873" y1="48438" x2="90141" y2="48438"/>
                        <a14:foregroundMark x1="62535" y1="58333" x2="90141" y2="58333"/>
                        <a14:foregroundMark x1="62254" y1="69271" x2="92676" y2="70313"/>
                        <a14:foregroundMark x1="41127" y1="76563" x2="41127" y2="76563"/>
                        <a14:foregroundMark x1="17465" y1="72396" x2="17465" y2="72396"/>
                        <a14:backgroundMark x1="6962" y1="74269" x2="6962" y2="74269"/>
                        <a14:backgroundMark x1="49842" y1="81287" x2="49842" y2="81287"/>
                        <a14:backgroundMark x1="56013" y1="8772" x2="56013" y2="8772"/>
                        <a14:backgroundMark x1="7753" y1="11111" x2="7753" y2="11111"/>
                        <a14:backgroundMark x1="2848" y1="38012" x2="2848" y2="38012"/>
                        <a14:backgroundMark x1="3165" y1="68713" x2="3165" y2="68713"/>
                        <a14:backgroundMark x1="14873" y1="90351" x2="14873" y2="90351"/>
                        <a14:backgroundMark x1="79718" y1="54167" x2="79718" y2="541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5280" t="4613" b="3180"/>
          <a:stretch/>
        </p:blipFill>
        <p:spPr>
          <a:xfrm>
            <a:off x="978234" y="1837343"/>
            <a:ext cx="1515226" cy="7977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0141" y="1536370"/>
            <a:ext cx="5282497" cy="352268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91330" y="5222451"/>
            <a:ext cx="1944609" cy="111616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54768" y="745588"/>
            <a:ext cx="381634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solidFill>
                  <a:prstClr val="black"/>
                </a:solidFill>
              </a:rPr>
              <a:t>Multi-organisational team </a:t>
            </a:r>
            <a:r>
              <a:rPr lang="en-GB" sz="2000" b="1" u="sng" dirty="0">
                <a:solidFill>
                  <a:prstClr val="black"/>
                </a:solidFill>
                <a:hlinkClick r:id="rId9"/>
              </a:rPr>
              <a:t>NHSWales.CA@Wales.nhs.uk</a:t>
            </a:r>
            <a:endParaRPr lang="en-GB" sz="2000" b="1" u="sng" dirty="0">
              <a:solidFill>
                <a:prstClr val="black"/>
              </a:solidFill>
            </a:endParaRPr>
          </a:p>
          <a:p>
            <a:r>
              <a:rPr lang="en-GB" sz="2000" b="1" dirty="0">
                <a:solidFill>
                  <a:prstClr val="black"/>
                </a:solidFill>
              </a:rPr>
              <a:t> 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2296" y="3141495"/>
            <a:ext cx="3337845" cy="489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6077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39789" y="465786"/>
            <a:ext cx="3932237" cy="62417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i="0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GB">
                <a:latin typeface="Arial" panose="020B0604020202020204" pitchFamily="34" charset="0"/>
                <a:cs typeface="Arial" panose="020B0604020202020204" pitchFamily="34" charset="0"/>
              </a:rPr>
              <a:t>CMAT</a:t>
            </a:r>
            <a:r>
              <a:rPr lang="en-GB"/>
              <a:t> Strategic Aim</a:t>
            </a:r>
            <a:endParaRPr lang="en-GB" dirty="0"/>
          </a:p>
        </p:txBody>
      </p:sp>
      <p:pic>
        <p:nvPicPr>
          <p:cNvPr id="5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2183" y="3515398"/>
            <a:ext cx="1703262" cy="2406196"/>
          </a:xfrm>
          <a:prstGeom prst="rect">
            <a:avLst/>
          </a:prstGeom>
        </p:spPr>
      </p:pic>
      <p:sp>
        <p:nvSpPr>
          <p:cNvPr id="6" name="Text Placeholder 3"/>
          <p:cNvSpPr txBox="1">
            <a:spLocks/>
          </p:cNvSpPr>
          <p:nvPr/>
        </p:nvSpPr>
        <p:spPr>
          <a:xfrm>
            <a:off x="839789" y="1280160"/>
            <a:ext cx="3932237" cy="4588828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i="1"/>
              <a:t>A Healthier Wales</a:t>
            </a:r>
          </a:p>
          <a:p>
            <a:pPr algn="ctr"/>
            <a:r>
              <a:rPr lang="en-GB"/>
              <a:t>Prudent health care principles</a:t>
            </a:r>
          </a:p>
          <a:p>
            <a:pPr algn="ctr"/>
            <a:r>
              <a:rPr lang="en-GB" i="1"/>
              <a:t>Pharmacy: Delivering a Healthier Wales</a:t>
            </a:r>
          </a:p>
          <a:p>
            <a:pPr algn="ctr"/>
            <a:endParaRPr lang="en-GB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GB" sz="3600" b="1">
                <a:solidFill>
                  <a:schemeClr val="accent1">
                    <a:lumMod val="75000"/>
                  </a:schemeClr>
                </a:solidFill>
              </a:rPr>
              <a:t>Simple PAS</a:t>
            </a:r>
          </a:p>
          <a:p>
            <a:endParaRPr lang="en-GB"/>
          </a:p>
          <a:p>
            <a:pPr algn="ctr"/>
            <a:r>
              <a:rPr lang="en-GB"/>
              <a:t>Commercial arrangements:</a:t>
            </a:r>
          </a:p>
          <a:p>
            <a:pPr>
              <a:buFont typeface="Arial"/>
              <a:buAutoNum type="arabicPeriod"/>
            </a:pPr>
            <a:r>
              <a:rPr lang="en-GB"/>
              <a:t>Local – data and claims managed by the HB or Trust</a:t>
            </a:r>
          </a:p>
          <a:p>
            <a:pPr>
              <a:buFont typeface="Arial"/>
              <a:buAutoNum type="arabicPeriod"/>
            </a:pPr>
            <a:r>
              <a:rPr lang="en-GB"/>
              <a:t>Hybrid – CMAT support data management but HB or Trust manage claims</a:t>
            </a:r>
          </a:p>
          <a:p>
            <a:pPr>
              <a:buFont typeface="Arial"/>
              <a:buAutoNum type="arabicPeriod"/>
            </a:pPr>
            <a:r>
              <a:rPr lang="en-GB"/>
              <a:t>Central – CMAT manage both data and a single invoice claim on behalf of the HBs and VCC for NHS Wales</a:t>
            </a:r>
          </a:p>
          <a:p>
            <a:endParaRPr lang="en-GB"/>
          </a:p>
          <a:p>
            <a:endParaRPr lang="en-GB" dirty="0"/>
          </a:p>
        </p:txBody>
      </p:sp>
      <p:sp>
        <p:nvSpPr>
          <p:cNvPr id="7" name="Notched Right Arrow 6"/>
          <p:cNvSpPr/>
          <p:nvPr/>
        </p:nvSpPr>
        <p:spPr>
          <a:xfrm rot="5400000">
            <a:off x="3732088" y="4525218"/>
            <a:ext cx="2202909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4809" y="935690"/>
            <a:ext cx="3317666" cy="27301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5100" y="3654931"/>
            <a:ext cx="2828363" cy="266750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9847" y="777874"/>
            <a:ext cx="2133600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190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4693" y="4926213"/>
            <a:ext cx="2189118" cy="6616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168" y="4992608"/>
            <a:ext cx="2266121" cy="7280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9569" y="1845608"/>
            <a:ext cx="2247027" cy="85840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0222" y="2099695"/>
            <a:ext cx="2288338" cy="88041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641" y="3114861"/>
            <a:ext cx="2549176" cy="148364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1607" y="5065698"/>
            <a:ext cx="2623930" cy="78717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78521" y="2749723"/>
            <a:ext cx="5470496" cy="206210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/>
              <a:t>Commercial Medicines Access Team  </a:t>
            </a:r>
          </a:p>
          <a:p>
            <a:pPr algn="ctr"/>
            <a:r>
              <a:rPr lang="en-GB" sz="3200" b="1" dirty="0"/>
              <a:t>Providing support to NHS Wales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6617" y="640823"/>
            <a:ext cx="2635060" cy="893919"/>
          </a:xfrm>
          <a:prstGeom prst="rect">
            <a:avLst/>
          </a:prstGeom>
        </p:spPr>
      </p:pic>
      <p:pic>
        <p:nvPicPr>
          <p:cNvPr id="12" name="ctl00_onetidHeadbnnr2">
            <a:hlinkClick r:id="rId9" tooltip="&quot;Directorate &amp; Locality&quot;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3082" y="2116040"/>
            <a:ext cx="2655735" cy="682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0222" y="3506443"/>
            <a:ext cx="2367851" cy="86677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74159" y="649865"/>
            <a:ext cx="3337845" cy="48904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292" b="100000" l="0" r="100000">
                        <a14:foregroundMark x1="16930" y1="68713" x2="16930" y2="68713"/>
                        <a14:foregroundMark x1="31013" y1="69591" x2="31013" y2="69591"/>
                        <a14:foregroundMark x1="45570" y1="69591" x2="45570" y2="69591"/>
                        <a14:foregroundMark x1="46044" y1="33333" x2="46044" y2="33333"/>
                        <a14:foregroundMark x1="33544" y1="21053" x2="33544" y2="21053"/>
                        <a14:foregroundMark x1="18513" y1="25731" x2="18513" y2="25731"/>
                        <a14:foregroundMark x1="16456" y1="43567" x2="16456" y2="43567"/>
                        <a14:foregroundMark x1="26424" y1="40351" x2="26424" y2="40351"/>
                        <a14:foregroundMark x1="36076" y1="41228" x2="36076" y2="41228"/>
                        <a14:foregroundMark x1="36076" y1="51754" x2="36076" y2="51754"/>
                        <a14:foregroundMark x1="26108" y1="57310" x2="26108" y2="57310"/>
                        <a14:foregroundMark x1="66772" y1="17251" x2="66772" y2="17251"/>
                        <a14:foregroundMark x1="77215" y1="23392" x2="77215" y2="23392"/>
                        <a14:foregroundMark x1="83861" y1="17251" x2="83861" y2="17251"/>
                        <a14:foregroundMark x1="61551" y1="45614" x2="93987" y2="45614"/>
                        <a14:foregroundMark x1="93671" y1="43567" x2="93671" y2="43567"/>
                        <a14:foregroundMark x1="74684" y1="47953" x2="74684" y2="47953"/>
                        <a14:foregroundMark x1="74525" y1="50585" x2="74525" y2="50585"/>
                        <a14:foregroundMark x1="71994" y1="41813" x2="71994" y2="41813"/>
                        <a14:foregroundMark x1="61867" y1="63743" x2="89715" y2="64035"/>
                        <a14:foregroundMark x1="62500" y1="83333" x2="91297" y2="81871"/>
                        <a14:foregroundMark x1="63133" y1="86550" x2="93354" y2="85380"/>
                        <a14:foregroundMark x1="65190" y1="80117" x2="93354" y2="79240"/>
                        <a14:foregroundMark x1="61392" y1="69883" x2="61392" y2="69883"/>
                        <a14:foregroundMark x1="14930" y1="33854" x2="14930" y2="33854"/>
                        <a14:foregroundMark x1="43944" y1="26563" x2="43944" y2="26563"/>
                        <a14:foregroundMark x1="53239" y1="48958" x2="53239" y2="48958"/>
                        <a14:foregroundMark x1="47887" y1="64063" x2="47887" y2="64063"/>
                        <a14:foregroundMark x1="21690" y1="77604" x2="21690" y2="77604"/>
                        <a14:foregroundMark x1="90704" y1="54688" x2="90704" y2="54688"/>
                        <a14:foregroundMark x1="92676" y1="57292" x2="92676" y2="57292"/>
                        <a14:foregroundMark x1="90141" y1="42188" x2="94366" y2="42188"/>
                        <a14:foregroundMark x1="78873" y1="48438" x2="90141" y2="48438"/>
                        <a14:foregroundMark x1="62535" y1="58333" x2="90141" y2="58333"/>
                        <a14:foregroundMark x1="62254" y1="69271" x2="92676" y2="70313"/>
                        <a14:foregroundMark x1="41127" y1="76563" x2="41127" y2="76563"/>
                        <a14:foregroundMark x1="17465" y1="72396" x2="17465" y2="72396"/>
                        <a14:backgroundMark x1="6962" y1="74269" x2="6962" y2="74269"/>
                        <a14:backgroundMark x1="49842" y1="81287" x2="49842" y2="81287"/>
                        <a14:backgroundMark x1="56013" y1="8772" x2="56013" y2="8772"/>
                        <a14:backgroundMark x1="7753" y1="11111" x2="7753" y2="11111"/>
                        <a14:backgroundMark x1="2848" y1="38012" x2="2848" y2="38012"/>
                        <a14:backgroundMark x1="3165" y1="68713" x2="3165" y2="68713"/>
                        <a14:backgroundMark x1="14873" y1="90351" x2="14873" y2="90351"/>
                        <a14:backgroundMark x1="79718" y1="54167" x2="79718" y2="541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5280" t="4613" b="3180"/>
          <a:stretch/>
        </p:blipFill>
        <p:spPr>
          <a:xfrm>
            <a:off x="1051168" y="536402"/>
            <a:ext cx="1515226" cy="797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1878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267" y="34978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GB" sz="3200" b="1" dirty="0"/>
              <a:t>The Impact of a Commercial Arrangement on timely Patient Access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9503" y="1892328"/>
            <a:ext cx="1625115" cy="433884"/>
          </a:xfrm>
        </p:spPr>
        <p:txBody>
          <a:bodyPr/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Simple PAS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3024547" cy="3684588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GB" sz="1200" dirty="0"/>
              <a:t>Letter from supplier with price confirmation</a:t>
            </a:r>
          </a:p>
          <a:p>
            <a:pPr>
              <a:buFont typeface="+mj-lt"/>
              <a:buAutoNum type="arabicPeriod"/>
            </a:pPr>
            <a:r>
              <a:rPr lang="en-GB" sz="1200" dirty="0"/>
              <a:t>CMAT load ready into restricted VAULT workspace</a:t>
            </a:r>
          </a:p>
          <a:p>
            <a:pPr>
              <a:buFont typeface="+mj-lt"/>
              <a:buAutoNum type="arabicPeriod"/>
            </a:pPr>
            <a:r>
              <a:rPr lang="en-GB" sz="1200" dirty="0"/>
              <a:t>FAD published </a:t>
            </a:r>
          </a:p>
          <a:p>
            <a:pPr>
              <a:buFont typeface="+mj-lt"/>
              <a:buAutoNum type="arabicPeriod"/>
            </a:pPr>
            <a:r>
              <a:rPr lang="en-GB" sz="1200" dirty="0"/>
              <a:t>CMAT immediately transfer FAD and PAS information into the “live” reference tool for all HBs and VCC</a:t>
            </a:r>
          </a:p>
          <a:p>
            <a:pPr>
              <a:buFont typeface="+mj-lt"/>
              <a:buAutoNum type="arabicPeriod"/>
            </a:pPr>
            <a:r>
              <a:rPr lang="en-GB" sz="1200" dirty="0"/>
              <a:t>Local implementation plans completed within 60 days</a:t>
            </a:r>
          </a:p>
          <a:p>
            <a:pPr>
              <a:buFont typeface="+mj-lt"/>
              <a:buAutoNum type="arabicPeriod"/>
            </a:pPr>
            <a:r>
              <a:rPr lang="en-GB" sz="1200" dirty="0"/>
              <a:t>Medicine available to prescribers and patients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6115" y="1810007"/>
            <a:ext cx="7491053" cy="433964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Commercial arrangement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53687" y="2401454"/>
            <a:ext cx="3463637" cy="3684588"/>
          </a:xfrm>
        </p:spPr>
        <p:txBody>
          <a:bodyPr>
            <a:normAutofit/>
          </a:bodyPr>
          <a:lstStyle/>
          <a:p>
            <a:r>
              <a:rPr lang="en-GB" sz="1200" b="1" dirty="0"/>
              <a:t>Early engagement with CMAT</a:t>
            </a:r>
          </a:p>
          <a:p>
            <a:r>
              <a:rPr lang="en-GB" sz="1200" dirty="0"/>
              <a:t>Options regarding the CA and implications for NHS Wales</a:t>
            </a:r>
          </a:p>
          <a:p>
            <a:r>
              <a:rPr lang="en-GB" sz="1200" dirty="0"/>
              <a:t>Draft CA from supplier shared with CMAT</a:t>
            </a:r>
          </a:p>
          <a:p>
            <a:r>
              <a:rPr lang="en-GB" sz="1200" dirty="0"/>
              <a:t>Review and negotiations completed between CMAT and supplier</a:t>
            </a:r>
          </a:p>
          <a:p>
            <a:r>
              <a:rPr lang="en-GB" sz="1200" dirty="0"/>
              <a:t>All legal and financial issues are considered and agreed </a:t>
            </a:r>
          </a:p>
          <a:p>
            <a:r>
              <a:rPr lang="en-GB" sz="1200" dirty="0"/>
              <a:t>Final draft agreement reviewed by both parties from a legal perspective</a:t>
            </a:r>
          </a:p>
          <a:p>
            <a:r>
              <a:rPr lang="en-GB" sz="1200" dirty="0"/>
              <a:t>Final CA signed by both parties in readiness for FAD</a:t>
            </a:r>
          </a:p>
          <a:p>
            <a:r>
              <a:rPr lang="en-GB" sz="1200" dirty="0"/>
              <a:t>Repeat Simple PAS steps 2 to 6 </a:t>
            </a:r>
          </a:p>
          <a:p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8649133" y="2505075"/>
            <a:ext cx="302454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>
                <a:cs typeface="Arial" panose="020B0604020202020204" pitchFamily="34" charset="0"/>
              </a:rPr>
              <a:t>Delay engagement with CMAT</a:t>
            </a:r>
          </a:p>
          <a:p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cs typeface="Arial" panose="020B0604020202020204" pitchFamily="34" charset="0"/>
              </a:rPr>
              <a:t>Initial CA discussions and options considered</a:t>
            </a:r>
          </a:p>
          <a:p>
            <a:endParaRPr lang="en-GB" sz="1200" dirty="0"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cs typeface="Arial" panose="020B0604020202020204" pitchFamily="34" charset="0"/>
              </a:rPr>
              <a:t>Draft CA from supplier shared with CMAT</a:t>
            </a:r>
          </a:p>
          <a:p>
            <a:endParaRPr lang="en-GB" sz="1200" dirty="0"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cs typeface="Arial" panose="020B0604020202020204" pitchFamily="34" charset="0"/>
              </a:rPr>
              <a:t>Review and negotiations completed between CMAT and supplier</a:t>
            </a:r>
          </a:p>
          <a:p>
            <a:endParaRPr lang="en-GB" sz="1200" dirty="0"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cs typeface="Arial" panose="020B0604020202020204" pitchFamily="34" charset="0"/>
              </a:rPr>
              <a:t>All legal and financial issues are considered and agreed </a:t>
            </a:r>
          </a:p>
          <a:p>
            <a:endParaRPr lang="en-GB" sz="1200" dirty="0"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cs typeface="Arial" panose="020B0604020202020204" pitchFamily="34" charset="0"/>
              </a:rPr>
              <a:t>Final draft agreement reviewed by both parties from a legal perspective</a:t>
            </a:r>
          </a:p>
          <a:p>
            <a:endParaRPr lang="en-GB" sz="1200" dirty="0"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cs typeface="Arial" panose="020B0604020202020204" pitchFamily="34" charset="0"/>
              </a:rPr>
              <a:t>Final CA signed by both parties</a:t>
            </a:r>
          </a:p>
          <a:p>
            <a:endParaRPr lang="en-GB" sz="1200" dirty="0"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cs typeface="Arial" panose="020B0604020202020204" pitchFamily="34" charset="0"/>
              </a:rPr>
              <a:t>Repeat Simple PAS steps 2 to 6 </a:t>
            </a: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9" name="Striped Right Arrow 8"/>
          <p:cNvSpPr/>
          <p:nvPr/>
        </p:nvSpPr>
        <p:spPr>
          <a:xfrm>
            <a:off x="990601" y="5838947"/>
            <a:ext cx="10532266" cy="85191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No Delay 				Minimum Delay				Maximum Delay</a:t>
            </a:r>
          </a:p>
        </p:txBody>
      </p:sp>
    </p:spTree>
    <p:extLst>
      <p:ext uri="{BB962C8B-B14F-4D97-AF65-F5344CB8AC3E}">
        <p14:creationId xmlns:p14="http://schemas.microsoft.com/office/powerpoint/2010/main" val="1224209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3"/>
          <p:cNvSpPr>
            <a:spLocks noGrp="1"/>
          </p:cNvSpPr>
          <p:nvPr>
            <p:ph type="ctrTitle"/>
          </p:nvPr>
        </p:nvSpPr>
        <p:spPr>
          <a:xfrm>
            <a:off x="914400" y="552452"/>
            <a:ext cx="10668000" cy="758825"/>
          </a:xfrm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/>
          </a:bodyPr>
          <a:lstStyle/>
          <a:p>
            <a:r>
              <a:rPr lang="en-GB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n-GB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charset="0"/>
              </a:rPr>
              <a:t>AWTTC-</a:t>
            </a:r>
            <a:r>
              <a:rPr lang="en-GB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cs typeface="Arial" charset="0"/>
              </a:rPr>
              <a:t> VAULT</a:t>
            </a:r>
            <a:br>
              <a:rPr lang="en-GB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cs typeface="Arial" charset="0"/>
              </a:rPr>
            </a:br>
            <a:endParaRPr lang="en-GB" altLang="en-US" dirty="0">
              <a:solidFill>
                <a:schemeClr val="tx1">
                  <a:lumMod val="75000"/>
                  <a:lumOff val="25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007435" y="1796819"/>
            <a:ext cx="10849205" cy="4512501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Arial" pitchFamily="34" charset="0"/>
              <a:buChar char="•"/>
            </a:pPr>
            <a:endParaRPr lang="en-GB" altLang="en-US" sz="2667" b="1" dirty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marL="457189" indent="-457189">
              <a:buSzPct val="100000"/>
              <a:buFont typeface="Arial" panose="020B0604020202020204" pitchFamily="34" charset="0"/>
              <a:buChar char="•"/>
            </a:pPr>
            <a:endParaRPr lang="en-GB" altLang="en-US" sz="2667" b="1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607883" y="1311277"/>
            <a:ext cx="624875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en-GB" sz="3200" dirty="0"/>
              <a:t>A secure online repository managed by AWTTC</a:t>
            </a:r>
          </a:p>
          <a:p>
            <a:pPr eaLnBrk="0" hangingPunct="0"/>
            <a:endParaRPr lang="en-GB" sz="3200" dirty="0"/>
          </a:p>
          <a:p>
            <a:pPr eaLnBrk="0" hangingPunct="0"/>
            <a:r>
              <a:rPr lang="en-GB" sz="3200" dirty="0"/>
              <a:t>A role-based permission system to control access</a:t>
            </a:r>
          </a:p>
          <a:p>
            <a:pPr eaLnBrk="0" hangingPunct="0"/>
            <a:endParaRPr lang="en-GB" sz="3200" dirty="0"/>
          </a:p>
          <a:p>
            <a:pPr eaLnBrk="0" hangingPunct="0"/>
            <a:r>
              <a:rPr lang="en-GB" sz="3200" dirty="0"/>
              <a:t>Trusted process to support NHS Wales</a:t>
            </a:r>
          </a:p>
          <a:p>
            <a:pPr eaLnBrk="0" hangingPunct="0"/>
            <a:endParaRPr lang="en-GB" sz="3200" dirty="0"/>
          </a:p>
        </p:txBody>
      </p:sp>
      <p:pic>
        <p:nvPicPr>
          <p:cNvPr id="7" name="Picture 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72" t="8375" r="6539"/>
          <a:stretch/>
        </p:blipFill>
        <p:spPr bwMode="auto">
          <a:xfrm>
            <a:off x="277425" y="1311277"/>
            <a:ext cx="5113442" cy="38459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18795" y="179622"/>
            <a:ext cx="3337845" cy="489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7084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932040"/>
            <a:ext cx="10668000" cy="757921"/>
          </a:xfrm>
        </p:spPr>
        <p:txBody>
          <a:bodyPr>
            <a:normAutofit/>
            <a:scene3d>
              <a:camera prst="orthographicFront"/>
              <a:lightRig rig="soft" dir="t"/>
            </a:scene3d>
            <a:sp3d prstMaterial="softEdge"/>
          </a:bodyPr>
          <a:lstStyle/>
          <a:p>
            <a:r>
              <a:rPr lang="en-GB" sz="2800" dirty="0"/>
              <a:t>Blueteq </a:t>
            </a:r>
            <a:r>
              <a:rPr lang="en-GB" sz="3200" dirty="0">
                <a:latin typeface="+mn-lt"/>
              </a:rPr>
              <a:t>Patient</a:t>
            </a:r>
            <a:r>
              <a:rPr lang="en-GB" sz="2800" dirty="0"/>
              <a:t> Access Scheme Administration System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761" y="1882806"/>
            <a:ext cx="5561258" cy="3952704"/>
          </a:xfrm>
          <a:prstGeom prst="rect">
            <a:avLst/>
          </a:prstGeom>
          <a:solidFill>
            <a:schemeClr val="bg1"/>
          </a:solidFill>
          <a:ln cap="sq" cmpd="sng">
            <a:solidFill>
              <a:schemeClr val="tx1">
                <a:alpha val="73000"/>
              </a:schemeClr>
            </a:solidFill>
            <a:round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15465" y="308559"/>
            <a:ext cx="3337845" cy="4890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44802" y="1865192"/>
            <a:ext cx="513759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Monthly audit on Simple Patient Access Schemes</a:t>
            </a:r>
          </a:p>
          <a:p>
            <a:endParaRPr lang="en-GB" sz="2400" dirty="0"/>
          </a:p>
          <a:p>
            <a:r>
              <a:rPr lang="en-GB" sz="2400" dirty="0"/>
              <a:t>Exception reports created for Health Boards and Velindre Cancer Centre</a:t>
            </a:r>
          </a:p>
          <a:p>
            <a:endParaRPr lang="en-GB" sz="2400" dirty="0"/>
          </a:p>
          <a:p>
            <a:r>
              <a:rPr lang="en-GB" sz="2400" dirty="0"/>
              <a:t>Early alert to potential non-compliance with agreed pricing (PAS or contract price)</a:t>
            </a:r>
          </a:p>
        </p:txBody>
      </p:sp>
    </p:spTree>
    <p:extLst>
      <p:ext uri="{BB962C8B-B14F-4D97-AF65-F5344CB8AC3E}">
        <p14:creationId xmlns:p14="http://schemas.microsoft.com/office/powerpoint/2010/main" val="1982513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644222" y="1674231"/>
            <a:ext cx="8903555" cy="561975"/>
          </a:xfrm>
        </p:spPr>
        <p:txBody>
          <a:bodyPr>
            <a:normAutofit lnSpcReduction="10000"/>
          </a:bodyPr>
          <a:lstStyle/>
          <a:p>
            <a:pPr algn="ctr"/>
            <a:r>
              <a:rPr lang="en-GB" sz="3200" dirty="0" err="1">
                <a:solidFill>
                  <a:schemeClr val="tx1"/>
                </a:solidFill>
              </a:rPr>
              <a:t>Diolch</a:t>
            </a:r>
            <a:r>
              <a:rPr lang="en-GB" sz="3200" dirty="0">
                <a:solidFill>
                  <a:schemeClr val="tx1"/>
                </a:solidFill>
              </a:rPr>
              <a:t> </a:t>
            </a:r>
            <a:r>
              <a:rPr lang="en-GB" sz="3200" dirty="0" err="1">
                <a:solidFill>
                  <a:schemeClr val="tx1"/>
                </a:solidFill>
              </a:rPr>
              <a:t>yn</a:t>
            </a:r>
            <a:r>
              <a:rPr lang="en-GB" sz="3200" dirty="0">
                <a:solidFill>
                  <a:schemeClr val="tx1"/>
                </a:solidFill>
              </a:rPr>
              <a:t> </a:t>
            </a:r>
            <a:r>
              <a:rPr lang="en-GB" sz="3200" dirty="0" err="1">
                <a:solidFill>
                  <a:schemeClr val="tx1"/>
                </a:solidFill>
              </a:rPr>
              <a:t>fawr</a:t>
            </a:r>
            <a:r>
              <a:rPr lang="en-GB" sz="3200" dirty="0">
                <a:solidFill>
                  <a:schemeClr val="tx1"/>
                </a:solidFill>
              </a:rPr>
              <a:t> - Thank you</a:t>
            </a:r>
          </a:p>
          <a:p>
            <a:pPr algn="ctr"/>
            <a:endParaRPr lang="en-GB" sz="3200" dirty="0"/>
          </a:p>
        </p:txBody>
      </p:sp>
      <p:sp>
        <p:nvSpPr>
          <p:cNvPr id="5" name="Rectangle 4"/>
          <p:cNvSpPr/>
          <p:nvPr/>
        </p:nvSpPr>
        <p:spPr>
          <a:xfrm>
            <a:off x="1" y="3856848"/>
            <a:ext cx="1219199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6600" b="1" u="sng" dirty="0">
                <a:solidFill>
                  <a:prstClr val="black"/>
                </a:solidFill>
                <a:hlinkClick r:id="rId2"/>
              </a:rPr>
              <a:t>NHSWales.CA@Wales.nhs.uk</a:t>
            </a:r>
            <a:endParaRPr lang="en-GB" sz="6600" b="1" u="sng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35381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8696" y="459378"/>
            <a:ext cx="6158593" cy="4926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135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83106"/>
            <a:ext cx="10668000" cy="757921"/>
          </a:xfrm>
        </p:spPr>
        <p:txBody>
          <a:bodyPr>
            <a:noAutofit/>
          </a:bodyPr>
          <a:lstStyle/>
          <a:p>
            <a:pPr algn="l"/>
            <a:r>
              <a:rPr lang="en-GB" sz="4800" dirty="0"/>
              <a:t>Overview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3200" dirty="0">
                <a:solidFill>
                  <a:schemeClr val="tx1"/>
                </a:solidFill>
              </a:rPr>
              <a:t>Market access and early engagement – an overview</a:t>
            </a:r>
          </a:p>
          <a:p>
            <a:r>
              <a:rPr lang="en-GB" sz="3200" dirty="0">
                <a:solidFill>
                  <a:schemeClr val="tx1"/>
                </a:solidFill>
              </a:rPr>
              <a:t>		Steph Francis</a:t>
            </a:r>
          </a:p>
          <a:p>
            <a:endParaRPr lang="en-GB" sz="3200" dirty="0">
              <a:solidFill>
                <a:schemeClr val="tx1"/>
              </a:solidFill>
            </a:endParaRPr>
          </a:p>
          <a:p>
            <a:r>
              <a:rPr lang="en-GB" sz="3200" dirty="0">
                <a:solidFill>
                  <a:schemeClr val="tx1"/>
                </a:solidFill>
              </a:rPr>
              <a:t>Statements of advice (SOA) </a:t>
            </a:r>
          </a:p>
          <a:p>
            <a:r>
              <a:rPr lang="en-GB" sz="3200" dirty="0">
                <a:solidFill>
                  <a:schemeClr val="tx1"/>
                </a:solidFill>
              </a:rPr>
              <a:t>		Rosie Spears</a:t>
            </a:r>
          </a:p>
          <a:p>
            <a:endParaRPr lang="en-GB" sz="3200" dirty="0">
              <a:solidFill>
                <a:schemeClr val="tx1"/>
              </a:solidFill>
            </a:endParaRPr>
          </a:p>
          <a:p>
            <a:r>
              <a:rPr lang="en-GB" sz="3200" dirty="0">
                <a:solidFill>
                  <a:schemeClr val="tx1"/>
                </a:solidFill>
              </a:rPr>
              <a:t>Commercial arrangements (CA) </a:t>
            </a:r>
          </a:p>
          <a:p>
            <a:r>
              <a:rPr lang="en-GB" sz="3200" dirty="0">
                <a:solidFill>
                  <a:schemeClr val="tx1"/>
                </a:solidFill>
              </a:rPr>
              <a:t>		Wendy Casey, Tanya Bateman &amp; Kath Haines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62916" y="417545"/>
            <a:ext cx="3337845" cy="489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82671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9042" y="386936"/>
            <a:ext cx="3337845" cy="489042"/>
          </a:xfrm>
          <a:prstGeom prst="rect">
            <a:avLst/>
          </a:prstGeom>
        </p:spPr>
      </p:pic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5896383"/>
              </p:ext>
            </p:extLst>
          </p:nvPr>
        </p:nvGraphicFramePr>
        <p:xfrm>
          <a:off x="209006" y="513805"/>
          <a:ext cx="3852674" cy="54515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Acrobat Document" r:id="rId4" imgW="11334560" imgH="16040005" progId="Acrobat.Document.2015">
                  <p:embed/>
                </p:oleObj>
              </mc:Choice>
              <mc:Fallback>
                <p:oleObj name="Acrobat Document" r:id="rId4" imgW="11334560" imgH="16040005" progId="Acrobat.Document.2015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9006" y="513805"/>
                        <a:ext cx="3852674" cy="54515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783909" y="1156920"/>
            <a:ext cx="61656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Berlin Sans FB" panose="020E0602020502020306" pitchFamily="34" charset="0"/>
              </a:rPr>
              <a:t>Next Session……</a:t>
            </a:r>
          </a:p>
          <a:p>
            <a:r>
              <a:rPr lang="en-GB" sz="6600" dirty="0">
                <a:latin typeface="Berlin Sans FB" panose="020E0602020502020306" pitchFamily="34" charset="0"/>
              </a:rPr>
              <a:t>Thursday 10 June</a:t>
            </a:r>
          </a:p>
          <a:p>
            <a:endParaRPr lang="en-GB" dirty="0"/>
          </a:p>
          <a:p>
            <a:pPr algn="ctr"/>
            <a:r>
              <a:rPr lang="en-GB" sz="2400" dirty="0">
                <a:latin typeface="Berlin Sans FB" panose="020E0602020502020306" pitchFamily="34" charset="0"/>
              </a:rPr>
              <a:t>Appraisal (1)  	Process timelines and updates</a:t>
            </a:r>
          </a:p>
          <a:p>
            <a:pPr algn="ctr"/>
            <a:r>
              <a:rPr lang="en-GB" sz="2400" dirty="0">
                <a:latin typeface="Berlin Sans FB" panose="020E0602020502020306" pitchFamily="34" charset="0"/>
              </a:rPr>
              <a:t>			Making a good submission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4168DC85-CABD-405F-8A56-C73447A0F5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50923" y="3880585"/>
            <a:ext cx="2265436" cy="223470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0C615AA-2D24-4C48-9A63-D1B94FEC9AF3}"/>
              </a:ext>
            </a:extLst>
          </p:cNvPr>
          <p:cNvSpPr txBox="1"/>
          <p:nvPr/>
        </p:nvSpPr>
        <p:spPr>
          <a:xfrm>
            <a:off x="5024764" y="4221674"/>
            <a:ext cx="28401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600" dirty="0">
                <a:latin typeface="Arial Black" panose="020B0A04020102020204" pitchFamily="34" charset="0"/>
              </a:rPr>
              <a:t>Join at slido.com </a:t>
            </a:r>
          </a:p>
          <a:p>
            <a:pPr algn="r"/>
            <a:r>
              <a:rPr lang="en-GB" sz="3600" dirty="0">
                <a:latin typeface="Arial Black" panose="020B0A04020102020204" pitchFamily="34" charset="0"/>
              </a:rPr>
              <a:t>#9460</a:t>
            </a:r>
          </a:p>
        </p:txBody>
      </p:sp>
    </p:spTree>
    <p:extLst>
      <p:ext uri="{BB962C8B-B14F-4D97-AF65-F5344CB8AC3E}">
        <p14:creationId xmlns:p14="http://schemas.microsoft.com/office/powerpoint/2010/main" val="153646226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2512291" y="2646397"/>
            <a:ext cx="6474691" cy="1126592"/>
          </a:xfrm>
        </p:spPr>
        <p:txBody>
          <a:bodyPr>
            <a:normAutofit/>
          </a:bodyPr>
          <a:lstStyle/>
          <a:p>
            <a:pPr algn="ctr"/>
            <a:r>
              <a:rPr lang="en-GB" sz="5400" dirty="0"/>
              <a:t>Thank you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54208" y="456604"/>
            <a:ext cx="3337845" cy="489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607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975157" y="1690307"/>
            <a:ext cx="10363200" cy="1126592"/>
          </a:xfrm>
        </p:spPr>
        <p:txBody>
          <a:bodyPr>
            <a:normAutofit fontScale="90000"/>
          </a:bodyPr>
          <a:lstStyle/>
          <a:p>
            <a:pPr algn="ctr"/>
            <a:r>
              <a:rPr lang="en-GB" sz="6000" dirty="0"/>
              <a:t>Market Access and </a:t>
            </a:r>
            <a:br>
              <a:rPr lang="en-GB" sz="6000" dirty="0"/>
            </a:br>
            <a:r>
              <a:rPr lang="en-GB" sz="6000" dirty="0"/>
              <a:t>Early Engagement</a:t>
            </a:r>
            <a:br>
              <a:rPr lang="en-GB" sz="6000" dirty="0"/>
            </a:br>
            <a:r>
              <a:rPr lang="en-GB" sz="6000" dirty="0"/>
              <a:t/>
            </a:r>
            <a:br>
              <a:rPr lang="en-GB" sz="6000" dirty="0"/>
            </a:br>
            <a:r>
              <a:rPr lang="en-GB" sz="2200" i="1" dirty="0"/>
              <a:t>‘How can we ensure timely access to medicines for people in Wales?’</a:t>
            </a:r>
            <a:br>
              <a:rPr lang="en-GB" sz="2200" i="1" dirty="0"/>
            </a:br>
            <a:r>
              <a:rPr lang="en-GB" sz="6000" dirty="0"/>
              <a:t/>
            </a:r>
            <a:br>
              <a:rPr lang="en-GB" sz="6000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6249878" y="3157702"/>
            <a:ext cx="5013863" cy="1126592"/>
          </a:xfrm>
          <a:prstGeom prst="rect">
            <a:avLst/>
          </a:prstGeom>
        </p:spPr>
        <p:txBody>
          <a:bodyPr>
            <a:normAutofit fontScale="6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i="0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28082" y="321027"/>
            <a:ext cx="3337845" cy="489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4646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1117600"/>
            <a:ext cx="6096000" cy="2311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9042" y="386936"/>
            <a:ext cx="3337845" cy="48904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996BDB80-C9F5-469F-8864-F31DFD5405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4993" y="3519055"/>
            <a:ext cx="2675148" cy="263885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641A4342-CD5B-4BBF-B9FF-773077660A96}"/>
              </a:ext>
            </a:extLst>
          </p:cNvPr>
          <p:cNvSpPr txBox="1"/>
          <p:nvPr/>
        </p:nvSpPr>
        <p:spPr>
          <a:xfrm>
            <a:off x="2512291" y="3670622"/>
            <a:ext cx="350058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4800" dirty="0">
                <a:latin typeface="Arial Black" panose="020B0A04020102020204" pitchFamily="34" charset="0"/>
              </a:rPr>
              <a:t>Join at slido.com </a:t>
            </a:r>
          </a:p>
          <a:p>
            <a:pPr algn="r"/>
            <a:r>
              <a:rPr lang="en-GB" sz="4800" dirty="0">
                <a:latin typeface="Arial Black" panose="020B0A04020102020204" pitchFamily="34" charset="0"/>
              </a:rPr>
              <a:t>#9460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202" y="0"/>
            <a:ext cx="9022134" cy="6377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8881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6089" y="176581"/>
            <a:ext cx="6548847" cy="757921"/>
          </a:xfrm>
        </p:spPr>
        <p:txBody>
          <a:bodyPr>
            <a:noAutofit/>
          </a:bodyPr>
          <a:lstStyle/>
          <a:p>
            <a:pPr algn="l"/>
            <a:r>
              <a:rPr lang="en-GB" sz="4000" dirty="0"/>
              <a:t>Timelines for Engagement</a:t>
            </a:r>
          </a:p>
        </p:txBody>
      </p:sp>
      <p:sp>
        <p:nvSpPr>
          <p:cNvPr id="4" name="Oval 3"/>
          <p:cNvSpPr/>
          <p:nvPr/>
        </p:nvSpPr>
        <p:spPr>
          <a:xfrm>
            <a:off x="687977" y="2586446"/>
            <a:ext cx="1767840" cy="1201783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3278777" y="2586446"/>
            <a:ext cx="1767840" cy="1201783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6035040" y="2586445"/>
            <a:ext cx="1767840" cy="1201783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9418320" y="2542901"/>
            <a:ext cx="1767840" cy="1201783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862145" y="3002670"/>
            <a:ext cx="1628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PII/PIII trials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22315" y="3002670"/>
            <a:ext cx="1798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CHMP opinion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43744" y="2839766"/>
            <a:ext cx="1798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Marketing Authorisation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435738" y="2916425"/>
            <a:ext cx="1798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AWMSG/</a:t>
            </a:r>
            <a:r>
              <a:rPr lang="en-GB" b="1" dirty="0" err="1"/>
              <a:t>NICEApproval</a:t>
            </a:r>
            <a:endParaRPr lang="en-GB" b="1" dirty="0"/>
          </a:p>
        </p:txBody>
      </p:sp>
      <p:sp>
        <p:nvSpPr>
          <p:cNvPr id="14" name="Right Arrow 13"/>
          <p:cNvSpPr/>
          <p:nvPr/>
        </p:nvSpPr>
        <p:spPr>
          <a:xfrm>
            <a:off x="2542902" y="3013167"/>
            <a:ext cx="679272" cy="29876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ight Arrow 14"/>
          <p:cNvSpPr/>
          <p:nvPr/>
        </p:nvSpPr>
        <p:spPr>
          <a:xfrm>
            <a:off x="5133692" y="3016186"/>
            <a:ext cx="827330" cy="29876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ight Arrow 15"/>
          <p:cNvSpPr/>
          <p:nvPr/>
        </p:nvSpPr>
        <p:spPr>
          <a:xfrm>
            <a:off x="7963972" y="3037955"/>
            <a:ext cx="1406449" cy="29876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5-Point Star 16"/>
          <p:cNvSpPr/>
          <p:nvPr/>
        </p:nvSpPr>
        <p:spPr>
          <a:xfrm rot="19342852" flipH="1" flipV="1">
            <a:off x="1297539" y="4129073"/>
            <a:ext cx="1854925" cy="1748246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5-Point Star 18"/>
          <p:cNvSpPr/>
          <p:nvPr/>
        </p:nvSpPr>
        <p:spPr>
          <a:xfrm flipH="1" flipV="1">
            <a:off x="4619894" y="4605774"/>
            <a:ext cx="1854925" cy="1748246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3600995" y="4281767"/>
            <a:ext cx="1123403" cy="1162738"/>
          </a:xfrm>
          <a:prstGeom prst="ellipse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6381202" y="4320750"/>
            <a:ext cx="1123403" cy="1162738"/>
          </a:xfrm>
          <a:prstGeom prst="ellipse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1436885" y="4639526"/>
            <a:ext cx="14717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+mj-lt"/>
              </a:rPr>
              <a:t>Horizon Scanning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046617" y="5252655"/>
            <a:ext cx="11778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+mj-lt"/>
              </a:rPr>
              <a:t>Commercial </a:t>
            </a:r>
          </a:p>
          <a:p>
            <a:r>
              <a:rPr lang="en-GB" sz="1200" dirty="0">
                <a:latin typeface="+mj-lt"/>
              </a:rPr>
              <a:t>arrangements</a:t>
            </a:r>
          </a:p>
        </p:txBody>
      </p:sp>
      <p:sp>
        <p:nvSpPr>
          <p:cNvPr id="25" name="5-Point Star 24"/>
          <p:cNvSpPr/>
          <p:nvPr/>
        </p:nvSpPr>
        <p:spPr>
          <a:xfrm flipH="1" flipV="1">
            <a:off x="7580813" y="836973"/>
            <a:ext cx="1854925" cy="1748246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8249207" y="1461959"/>
            <a:ext cx="9710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+mj-lt"/>
              </a:rPr>
              <a:t>SOA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609704" y="4654959"/>
            <a:ext cx="1123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+mj-lt"/>
              </a:rPr>
              <a:t>Form A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350712" y="4652343"/>
            <a:ext cx="12388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+mj-lt"/>
              </a:rPr>
              <a:t>Form B/C</a:t>
            </a:r>
          </a:p>
        </p:txBody>
      </p:sp>
      <p:sp>
        <p:nvSpPr>
          <p:cNvPr id="30" name="Right Arrow 29"/>
          <p:cNvSpPr/>
          <p:nvPr/>
        </p:nvSpPr>
        <p:spPr>
          <a:xfrm rot="16200000">
            <a:off x="3963417" y="3871214"/>
            <a:ext cx="398557" cy="29876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ight Arrow 30"/>
          <p:cNvSpPr/>
          <p:nvPr/>
        </p:nvSpPr>
        <p:spPr>
          <a:xfrm rot="16200000">
            <a:off x="6719681" y="3892168"/>
            <a:ext cx="398557" cy="29876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ounded Rectangle 31"/>
          <p:cNvSpPr/>
          <p:nvPr/>
        </p:nvSpPr>
        <p:spPr>
          <a:xfrm>
            <a:off x="10123726" y="590376"/>
            <a:ext cx="1876696" cy="1673853"/>
          </a:xfrm>
          <a:prstGeom prst="roundRect">
            <a:avLst/>
          </a:prstGeom>
          <a:solidFill>
            <a:srgbClr val="CA001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Bent-Up Arrow 35"/>
          <p:cNvSpPr/>
          <p:nvPr/>
        </p:nvSpPr>
        <p:spPr>
          <a:xfrm>
            <a:off x="11303722" y="2447109"/>
            <a:ext cx="522515" cy="715438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751" y="43305"/>
            <a:ext cx="1243148" cy="951408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10180327" y="961469"/>
            <a:ext cx="17983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Medicine Available for use in NHS Wales</a:t>
            </a:r>
          </a:p>
        </p:txBody>
      </p:sp>
    </p:spTree>
    <p:extLst>
      <p:ext uri="{BB962C8B-B14F-4D97-AF65-F5344CB8AC3E}">
        <p14:creationId xmlns:p14="http://schemas.microsoft.com/office/powerpoint/2010/main" val="27878264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6089" y="176581"/>
            <a:ext cx="6548847" cy="757921"/>
          </a:xfrm>
        </p:spPr>
        <p:txBody>
          <a:bodyPr>
            <a:noAutofit/>
          </a:bodyPr>
          <a:lstStyle/>
          <a:p>
            <a:pPr algn="l"/>
            <a:r>
              <a:rPr lang="en-GB" sz="4000" dirty="0"/>
              <a:t>Timelines for Engagement</a:t>
            </a:r>
          </a:p>
        </p:txBody>
      </p:sp>
      <p:sp>
        <p:nvSpPr>
          <p:cNvPr id="7" name="Oval 6"/>
          <p:cNvSpPr/>
          <p:nvPr/>
        </p:nvSpPr>
        <p:spPr>
          <a:xfrm>
            <a:off x="9418320" y="2542901"/>
            <a:ext cx="1767840" cy="1201783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5-Point Star 16"/>
          <p:cNvSpPr/>
          <p:nvPr/>
        </p:nvSpPr>
        <p:spPr>
          <a:xfrm rot="19342852" flipH="1" flipV="1">
            <a:off x="1297541" y="4129071"/>
            <a:ext cx="1854925" cy="1748246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5-Point Star 18"/>
          <p:cNvSpPr/>
          <p:nvPr/>
        </p:nvSpPr>
        <p:spPr>
          <a:xfrm flipH="1" flipV="1">
            <a:off x="4619894" y="4605774"/>
            <a:ext cx="1854925" cy="1748246"/>
          </a:xfrm>
          <a:prstGeom prst="star5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3600995" y="4281767"/>
            <a:ext cx="1123403" cy="1162738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6381202" y="4320750"/>
            <a:ext cx="1123403" cy="1162738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124999" y="5261364"/>
            <a:ext cx="10091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Commercial </a:t>
            </a:r>
          </a:p>
          <a:p>
            <a:r>
              <a:rPr lang="en-GB" sz="10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arrangements</a:t>
            </a:r>
          </a:p>
        </p:txBody>
      </p:sp>
      <p:sp>
        <p:nvSpPr>
          <p:cNvPr id="25" name="5-Point Star 24"/>
          <p:cNvSpPr/>
          <p:nvPr/>
        </p:nvSpPr>
        <p:spPr>
          <a:xfrm flipH="1" flipV="1">
            <a:off x="7680960" y="1056582"/>
            <a:ext cx="1854925" cy="1748246"/>
          </a:xfrm>
          <a:prstGeom prst="star5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8373301" y="1792205"/>
            <a:ext cx="9710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SOA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10123726" y="590376"/>
            <a:ext cx="1876696" cy="1673853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" name="Group 2"/>
          <p:cNvGrpSpPr/>
          <p:nvPr/>
        </p:nvGrpSpPr>
        <p:grpSpPr>
          <a:xfrm>
            <a:off x="687977" y="2447109"/>
            <a:ext cx="11138260" cy="2753144"/>
            <a:chOff x="687977" y="2447109"/>
            <a:chExt cx="11138260" cy="2753144"/>
          </a:xfrm>
          <a:solidFill>
            <a:schemeClr val="bg1">
              <a:lumMod val="85000"/>
            </a:schemeClr>
          </a:solidFill>
        </p:grpSpPr>
        <p:sp>
          <p:nvSpPr>
            <p:cNvPr id="4" name="Oval 3"/>
            <p:cNvSpPr/>
            <p:nvPr/>
          </p:nvSpPr>
          <p:spPr>
            <a:xfrm>
              <a:off x="687977" y="2586446"/>
              <a:ext cx="1767840" cy="1201783"/>
            </a:xfrm>
            <a:prstGeom prst="ellipse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3278777" y="2586446"/>
              <a:ext cx="1767840" cy="1201783"/>
            </a:xfrm>
            <a:prstGeom prst="ellipse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6035040" y="2586445"/>
              <a:ext cx="1767840" cy="1201783"/>
            </a:xfrm>
            <a:prstGeom prst="ellipse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60138" y="3011918"/>
              <a:ext cx="1421672" cy="33855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>
                      <a:lumMod val="50000"/>
                    </a:schemeClr>
                  </a:solidFill>
                </a:rPr>
                <a:t>PII/PIII trials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322314" y="3002671"/>
              <a:ext cx="1689469" cy="33855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>
                      <a:lumMod val="50000"/>
                    </a:schemeClr>
                  </a:solidFill>
                </a:rPr>
                <a:t>CHMP opinion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134109" y="2910181"/>
              <a:ext cx="1546851" cy="5847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>
                  <a:solidFill>
                    <a:schemeClr val="bg1">
                      <a:lumMod val="50000"/>
                    </a:schemeClr>
                  </a:solidFill>
                </a:rPr>
                <a:t>Marketing Authorisation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496696" y="2879560"/>
              <a:ext cx="1611087" cy="5847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>
                  <a:solidFill>
                    <a:schemeClr val="bg1">
                      <a:lumMod val="50000"/>
                    </a:schemeClr>
                  </a:solidFill>
                </a:rPr>
                <a:t>AWMSG/</a:t>
              </a:r>
              <a:r>
                <a:rPr lang="en-GB" sz="1600" b="1" dirty="0" err="1">
                  <a:solidFill>
                    <a:schemeClr val="bg1">
                      <a:lumMod val="50000"/>
                    </a:schemeClr>
                  </a:solidFill>
                </a:rPr>
                <a:t>NICEApproval</a:t>
              </a:r>
              <a:endParaRPr lang="en-GB" sz="16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4" name="Right Arrow 13"/>
            <p:cNvSpPr/>
            <p:nvPr/>
          </p:nvSpPr>
          <p:spPr>
            <a:xfrm>
              <a:off x="2542902" y="3013167"/>
              <a:ext cx="679272" cy="298761"/>
            </a:xfrm>
            <a:prstGeom prst="rightArrow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5" name="Right Arrow 14"/>
            <p:cNvSpPr/>
            <p:nvPr/>
          </p:nvSpPr>
          <p:spPr>
            <a:xfrm>
              <a:off x="5133692" y="3016186"/>
              <a:ext cx="827330" cy="298761"/>
            </a:xfrm>
            <a:prstGeom prst="rightArrow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" name="Right Arrow 15"/>
            <p:cNvSpPr/>
            <p:nvPr/>
          </p:nvSpPr>
          <p:spPr>
            <a:xfrm>
              <a:off x="7963972" y="3037955"/>
              <a:ext cx="1406449" cy="298761"/>
            </a:xfrm>
            <a:prstGeom prst="rightArrow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838525" y="4712183"/>
              <a:ext cx="732684" cy="400110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>
                  <a:latin typeface="+mj-lt"/>
                </a:rPr>
                <a:t>Horizon </a:t>
              </a:r>
            </a:p>
            <a:p>
              <a:r>
                <a:rPr lang="en-GB" sz="1000" dirty="0">
                  <a:latin typeface="+mj-lt"/>
                </a:rPr>
                <a:t>Scanning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702186" y="4639526"/>
              <a:ext cx="969962" cy="338554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>
                  <a:latin typeface="+mj-lt"/>
                </a:rPr>
                <a:t>Form A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472620" y="4615478"/>
              <a:ext cx="954744" cy="5847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Form B/C</a:t>
              </a:r>
            </a:p>
          </p:txBody>
        </p:sp>
        <p:sp>
          <p:nvSpPr>
            <p:cNvPr id="30" name="Right Arrow 29"/>
            <p:cNvSpPr/>
            <p:nvPr/>
          </p:nvSpPr>
          <p:spPr>
            <a:xfrm rot="16200000">
              <a:off x="3963417" y="3871214"/>
              <a:ext cx="398557" cy="298761"/>
            </a:xfrm>
            <a:prstGeom prst="rightArrow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1" name="Right Arrow 30"/>
            <p:cNvSpPr/>
            <p:nvPr/>
          </p:nvSpPr>
          <p:spPr>
            <a:xfrm rot="16200000">
              <a:off x="6719681" y="3892168"/>
              <a:ext cx="398557" cy="298761"/>
            </a:xfrm>
            <a:prstGeom prst="rightArrow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6" name="Bent-Up Arrow 35"/>
            <p:cNvSpPr/>
            <p:nvPr/>
          </p:nvSpPr>
          <p:spPr>
            <a:xfrm>
              <a:off x="11303722" y="2447109"/>
              <a:ext cx="522515" cy="715438"/>
            </a:xfrm>
            <a:prstGeom prst="bentUpArrow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pic>
        <p:nvPicPr>
          <p:cNvPr id="37" name="Picture 3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751" y="43305"/>
            <a:ext cx="1243148" cy="951408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10180327" y="961469"/>
            <a:ext cx="1798320" cy="120032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Medicine Available for use in NHS Wales</a:t>
            </a:r>
          </a:p>
        </p:txBody>
      </p:sp>
    </p:spTree>
    <p:extLst>
      <p:ext uri="{BB962C8B-B14F-4D97-AF65-F5344CB8AC3E}">
        <p14:creationId xmlns:p14="http://schemas.microsoft.com/office/powerpoint/2010/main" val="17547167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296091" y="248280"/>
            <a:ext cx="4868092" cy="757921"/>
          </a:xfrm>
        </p:spPr>
        <p:txBody>
          <a:bodyPr>
            <a:noAutofit/>
          </a:bodyPr>
          <a:lstStyle/>
          <a:p>
            <a:pPr algn="l"/>
            <a:r>
              <a:rPr lang="en-GB" sz="4000" dirty="0"/>
              <a:t>Early Engagement</a:t>
            </a:r>
          </a:p>
        </p:txBody>
      </p:sp>
      <p:pic>
        <p:nvPicPr>
          <p:cNvPr id="1026" name="Picture 2" descr="UK Pharmascan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707" y="5669596"/>
            <a:ext cx="3571875" cy="390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48491" y="1197901"/>
            <a:ext cx="94313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AWTTC Horizon Scanning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1498" y="2092354"/>
            <a:ext cx="943138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b="1" dirty="0"/>
              <a:t>To gather information about new medicines 12-18 months ahead of licence.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b="1" dirty="0"/>
              <a:t>To support the AWMSG appraisal work programme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b="1" dirty="0"/>
              <a:t>To identify high budget impact and high service impact medicines to assist in service planning.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b="1" dirty="0"/>
              <a:t>We encourage pharmaceutical industry to inform AWTTC as soon as the estimated regulatory timings have been confirmed.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b="1" dirty="0"/>
              <a:t>Information about new medicines and new licensed indications should be shared via UK </a:t>
            </a:r>
            <a:r>
              <a:rPr lang="en-GB" sz="2000" b="1" dirty="0" err="1"/>
              <a:t>PharmaScan</a:t>
            </a:r>
            <a:r>
              <a:rPr lang="en-GB" sz="2000" b="1" dirty="0"/>
              <a:t> or the AWTTC VAULT.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44499" y="377377"/>
            <a:ext cx="2194750" cy="2164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7893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4383</TotalTime>
  <Words>795</Words>
  <Application>Microsoft Office PowerPoint</Application>
  <PresentationFormat>Widescreen</PresentationFormat>
  <Paragraphs>202</Paragraphs>
  <Slides>31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Arial</vt:lpstr>
      <vt:lpstr>Arial Black</vt:lpstr>
      <vt:lpstr>Berlin Sans FB</vt:lpstr>
      <vt:lpstr>Calibri</vt:lpstr>
      <vt:lpstr>Times New Roman</vt:lpstr>
      <vt:lpstr>Office Theme</vt:lpstr>
      <vt:lpstr>Acrobat Document</vt:lpstr>
      <vt:lpstr>Today’s webinar</vt:lpstr>
      <vt:lpstr>Market Access and  Early Engagement  ‘How can we ensure timely access to medicines for people in Wales?’   </vt:lpstr>
      <vt:lpstr>Overview </vt:lpstr>
      <vt:lpstr>Market Access and  Early Engagement  ‘How can we ensure timely access to medicines for people in Wales?’   </vt:lpstr>
      <vt:lpstr>PowerPoint Presentation</vt:lpstr>
      <vt:lpstr>PowerPoint Presentation</vt:lpstr>
      <vt:lpstr>Timelines for Engagement</vt:lpstr>
      <vt:lpstr>Timelines for Engagement</vt:lpstr>
      <vt:lpstr>Early Engagement</vt:lpstr>
      <vt:lpstr>PowerPoint Presentation</vt:lpstr>
      <vt:lpstr>PowerPoint Presentation</vt:lpstr>
      <vt:lpstr>PowerPoint Presentation</vt:lpstr>
      <vt:lpstr>PowerPoint Presentation</vt:lpstr>
      <vt:lpstr>Timelines for Engagement</vt:lpstr>
      <vt:lpstr>PowerPoint Presentation</vt:lpstr>
      <vt:lpstr>PowerPoint Presentation</vt:lpstr>
      <vt:lpstr>Reasons for company non-engagement</vt:lpstr>
      <vt:lpstr>Thank you</vt:lpstr>
      <vt:lpstr>PowerPoint Presentation</vt:lpstr>
      <vt:lpstr>Timelines for Engagement</vt:lpstr>
      <vt:lpstr>Invest to Save Project</vt:lpstr>
      <vt:lpstr>PowerPoint Presentation</vt:lpstr>
      <vt:lpstr>PowerPoint Presentation</vt:lpstr>
      <vt:lpstr>PowerPoint Presentation</vt:lpstr>
      <vt:lpstr>The Impact of a Commercial Arrangement on timely Patient Access</vt:lpstr>
      <vt:lpstr> AWTTC- VAULT </vt:lpstr>
      <vt:lpstr>Blueteq Patient Access Scheme Administration System</vt:lpstr>
      <vt:lpstr>PowerPoint Presentation</vt:lpstr>
      <vt:lpstr>PowerPoint Presentation</vt:lpstr>
      <vt:lpstr>PowerPoint Presentation</vt:lpstr>
      <vt:lpstr>Thank you</vt:lpstr>
    </vt:vector>
  </TitlesOfParts>
  <Company>Creation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Hewlett</dc:creator>
  <cp:lastModifiedBy>Stephanie Francis (Cardiff and Vale UHB - Awttc)</cp:lastModifiedBy>
  <cp:revision>84</cp:revision>
  <dcterms:created xsi:type="dcterms:W3CDTF">2016-04-20T11:04:52Z</dcterms:created>
  <dcterms:modified xsi:type="dcterms:W3CDTF">2021-03-17T17:28:41Z</dcterms:modified>
</cp:coreProperties>
</file>