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336" r:id="rId2"/>
    <p:sldId id="338" r:id="rId3"/>
    <p:sldId id="339" r:id="rId4"/>
    <p:sldId id="299" r:id="rId5"/>
    <p:sldId id="301" r:id="rId6"/>
    <p:sldId id="300" r:id="rId7"/>
    <p:sldId id="302" r:id="rId8"/>
    <p:sldId id="303" r:id="rId9"/>
    <p:sldId id="304" r:id="rId10"/>
    <p:sldId id="305" r:id="rId11"/>
    <p:sldId id="307" r:id="rId12"/>
    <p:sldId id="309" r:id="rId13"/>
    <p:sldId id="313" r:id="rId14"/>
    <p:sldId id="310" r:id="rId15"/>
    <p:sldId id="312" r:id="rId16"/>
    <p:sldId id="314" r:id="rId17"/>
    <p:sldId id="315" r:id="rId18"/>
    <p:sldId id="316" r:id="rId19"/>
    <p:sldId id="446" r:id="rId20"/>
    <p:sldId id="452" r:id="rId21"/>
    <p:sldId id="449" r:id="rId22"/>
    <p:sldId id="450" r:id="rId23"/>
    <p:sldId id="458" r:id="rId24"/>
    <p:sldId id="453" r:id="rId25"/>
    <p:sldId id="460" r:id="rId26"/>
    <p:sldId id="451" r:id="rId27"/>
    <p:sldId id="461" r:id="rId28"/>
    <p:sldId id="463" r:id="rId29"/>
    <p:sldId id="464" r:id="rId30"/>
    <p:sldId id="456" r:id="rId31"/>
    <p:sldId id="455" r:id="rId32"/>
    <p:sldId id="459" r:id="rId33"/>
    <p:sldId id="457" r:id="rId34"/>
    <p:sldId id="34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sie Spears (Cardiff and Vale UHB - AWTTC)" initials="RS(aVU-A" lastIdx="1" clrIdx="0">
    <p:extLst>
      <p:ext uri="{19B8F6BF-5375-455C-9EA6-DF929625EA0E}">
        <p15:presenceInfo xmlns:p15="http://schemas.microsoft.com/office/powerpoint/2012/main" userId="S-1-5-21-978635462-3828570294-627434887-1273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F3F"/>
    <a:srgbClr val="F42032"/>
    <a:srgbClr val="CC0011"/>
    <a:srgbClr val="CA0013"/>
    <a:srgbClr val="CB040D"/>
    <a:srgbClr val="FF616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61" autoAdjust="0"/>
    <p:restoredTop sz="74854" autoAdjust="0"/>
  </p:normalViewPr>
  <p:slideViewPr>
    <p:cSldViewPr snapToGrid="0" snapToObjects="1">
      <p:cViewPr varScale="1">
        <p:scale>
          <a:sx n="86" d="100"/>
          <a:sy n="86" d="100"/>
        </p:scale>
        <p:origin x="1398" y="78"/>
      </p:cViewPr>
      <p:guideLst>
        <p:guide orient="horz" pos="2160"/>
        <p:guide pos="3840"/>
      </p:guideLst>
    </p:cSldViewPr>
  </p:slideViewPr>
  <p:notesTextViewPr>
    <p:cViewPr>
      <p:scale>
        <a:sx n="100" d="100"/>
        <a:sy n="100" d="100"/>
      </p:scale>
      <p:origin x="0" y="0"/>
    </p:cViewPr>
  </p:notesTextViewPr>
  <p:notesViewPr>
    <p:cSldViewPr snapToGrid="0" snapToObjects="1">
      <p:cViewPr varScale="1">
        <p:scale>
          <a:sx n="92" d="100"/>
          <a:sy n="92" d="100"/>
        </p:scale>
        <p:origin x="373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56EB7A-E3B6-46AE-91EE-375046778122}"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GB"/>
        </a:p>
      </dgm:t>
    </dgm:pt>
    <dgm:pt modelId="{A01CFF51-2D97-4FBC-8F44-260CE4AE2199}">
      <dgm:prSet phldrT="[Text]"/>
      <dgm:spPr/>
      <dgm:t>
        <a:bodyPr/>
        <a:lstStyle/>
        <a:p>
          <a:r>
            <a:rPr lang="en-GB" b="1" dirty="0">
              <a:solidFill>
                <a:schemeClr val="tx1"/>
              </a:solidFill>
            </a:rPr>
            <a:t>AWTTC perform literature search and collate all evidence to prepare a draft Evidence Status Report which is forwarded to MA holder and clinicians for comment</a:t>
          </a:r>
        </a:p>
      </dgm:t>
    </dgm:pt>
    <dgm:pt modelId="{76B0802F-A44D-462E-BF2D-7710CC87ADA0}" type="parTrans" cxnId="{85DE7254-B6C2-4F0D-B5EE-7C959680CBD7}">
      <dgm:prSet/>
      <dgm:spPr/>
      <dgm:t>
        <a:bodyPr/>
        <a:lstStyle/>
        <a:p>
          <a:endParaRPr lang="en-GB"/>
        </a:p>
      </dgm:t>
    </dgm:pt>
    <dgm:pt modelId="{457498D4-FD5F-42FA-B946-E8EF71E1A614}" type="sibTrans" cxnId="{85DE7254-B6C2-4F0D-B5EE-7C959680CBD7}">
      <dgm:prSet/>
      <dgm:spPr/>
      <dgm:t>
        <a:bodyPr/>
        <a:lstStyle/>
        <a:p>
          <a:endParaRPr lang="en-GB"/>
        </a:p>
      </dgm:t>
    </dgm:pt>
    <dgm:pt modelId="{3799B95A-7F37-4E32-BE08-5F36FD42F729}">
      <dgm:prSet phldrT="[Text]"/>
      <dgm:spPr/>
      <dgm:t>
        <a:bodyPr/>
        <a:lstStyle/>
        <a:p>
          <a:r>
            <a:rPr lang="en-GB" b="1" dirty="0">
              <a:solidFill>
                <a:schemeClr val="tx1"/>
              </a:solidFill>
            </a:rPr>
            <a:t>One Wales Medicines Assessment Group (OWMAG) convened.</a:t>
          </a:r>
        </a:p>
        <a:p>
          <a:r>
            <a:rPr lang="en-GB" b="1" dirty="0">
              <a:solidFill>
                <a:schemeClr val="tx1"/>
              </a:solidFill>
            </a:rPr>
            <a:t>Final ESR and recommendation from the group forwarded NHS Wales Chief Executive Management Team (CEMT)</a:t>
          </a:r>
        </a:p>
      </dgm:t>
    </dgm:pt>
    <dgm:pt modelId="{4EA8F773-5D0F-4BCF-A16D-917AF597B71F}" type="parTrans" cxnId="{D4FC4DD5-2C20-4AC7-A69A-585AB337091B}">
      <dgm:prSet/>
      <dgm:spPr/>
      <dgm:t>
        <a:bodyPr/>
        <a:lstStyle/>
        <a:p>
          <a:endParaRPr lang="en-GB"/>
        </a:p>
      </dgm:t>
    </dgm:pt>
    <dgm:pt modelId="{1FF11FBD-E953-4FDD-8A4B-F23ECDBC1D30}" type="sibTrans" cxnId="{D4FC4DD5-2C20-4AC7-A69A-585AB337091B}">
      <dgm:prSet/>
      <dgm:spPr/>
      <dgm:t>
        <a:bodyPr/>
        <a:lstStyle/>
        <a:p>
          <a:endParaRPr lang="en-GB"/>
        </a:p>
      </dgm:t>
    </dgm:pt>
    <dgm:pt modelId="{BCF9952F-F31F-46FF-B94C-07AC563D3F5F}">
      <dgm:prSet phldrT="[Text]"/>
      <dgm:spPr/>
      <dgm:t>
        <a:bodyPr/>
        <a:lstStyle/>
        <a:p>
          <a:r>
            <a:rPr lang="en-GB" b="1" dirty="0">
              <a:solidFill>
                <a:schemeClr val="tx1"/>
              </a:solidFill>
            </a:rPr>
            <a:t>Following CEMT endorsement NHS Wales and MA holder informed of the OW Wales decision</a:t>
          </a:r>
        </a:p>
      </dgm:t>
    </dgm:pt>
    <dgm:pt modelId="{57E75086-5327-46EC-880A-C26451E4812D}" type="parTrans" cxnId="{A7A0FC16-4E87-4060-95AD-C77661EE3BBA}">
      <dgm:prSet/>
      <dgm:spPr/>
      <dgm:t>
        <a:bodyPr/>
        <a:lstStyle/>
        <a:p>
          <a:endParaRPr lang="en-GB"/>
        </a:p>
      </dgm:t>
    </dgm:pt>
    <dgm:pt modelId="{4E700674-B619-4548-9DC4-66033458A266}" type="sibTrans" cxnId="{A7A0FC16-4E87-4060-95AD-C77661EE3BBA}">
      <dgm:prSet/>
      <dgm:spPr/>
      <dgm:t>
        <a:bodyPr/>
        <a:lstStyle/>
        <a:p>
          <a:endParaRPr lang="en-GB"/>
        </a:p>
      </dgm:t>
    </dgm:pt>
    <dgm:pt modelId="{75CCA977-24B7-44EF-B5BE-50141BEA82C0}">
      <dgm:prSet/>
      <dgm:spPr/>
      <dgm:t>
        <a:bodyPr/>
        <a:lstStyle/>
        <a:p>
          <a:r>
            <a:rPr lang="en-GB" b="1" dirty="0">
              <a:solidFill>
                <a:schemeClr val="tx1"/>
              </a:solidFill>
            </a:rPr>
            <a:t>Medicine and patient cohort identified and meets criteria for One Wales process</a:t>
          </a:r>
        </a:p>
      </dgm:t>
    </dgm:pt>
    <dgm:pt modelId="{860E2138-FE12-429C-9FB3-9E51F546798D}" type="parTrans" cxnId="{8D781BD0-6563-4D0E-9EEF-21A651EB5BC5}">
      <dgm:prSet/>
      <dgm:spPr/>
      <dgm:t>
        <a:bodyPr/>
        <a:lstStyle/>
        <a:p>
          <a:endParaRPr lang="en-GB"/>
        </a:p>
      </dgm:t>
    </dgm:pt>
    <dgm:pt modelId="{13FB8BF7-3596-49AC-BB41-DD9FCD819301}" type="sibTrans" cxnId="{8D781BD0-6563-4D0E-9EEF-21A651EB5BC5}">
      <dgm:prSet/>
      <dgm:spPr/>
      <dgm:t>
        <a:bodyPr/>
        <a:lstStyle/>
        <a:p>
          <a:endParaRPr lang="en-GB"/>
        </a:p>
      </dgm:t>
    </dgm:pt>
    <dgm:pt modelId="{C771D818-F487-4E68-B1F5-BCA78988822F}">
      <dgm:prSet/>
      <dgm:spPr/>
      <dgm:t>
        <a:bodyPr/>
        <a:lstStyle/>
        <a:p>
          <a:r>
            <a:rPr lang="en-GB" b="1" dirty="0">
              <a:solidFill>
                <a:schemeClr val="tx1"/>
              </a:solidFill>
            </a:rPr>
            <a:t>Marketing authorisation holder contacted to request best available evidence. Relevant clinician and patient groups to input into the process. MA holder requested to submit a commercial arrangement (if applicable)</a:t>
          </a:r>
        </a:p>
      </dgm:t>
    </dgm:pt>
    <dgm:pt modelId="{1822A163-A1E1-4AE1-99F9-B079AD4F9D13}" type="parTrans" cxnId="{63F1370F-FD12-4347-80FE-C7F904E86597}">
      <dgm:prSet/>
      <dgm:spPr/>
      <dgm:t>
        <a:bodyPr/>
        <a:lstStyle/>
        <a:p>
          <a:endParaRPr lang="en-GB"/>
        </a:p>
      </dgm:t>
    </dgm:pt>
    <dgm:pt modelId="{EAF1B1EC-7EAB-4B48-85F7-B37C5F8F7E42}" type="sibTrans" cxnId="{63F1370F-FD12-4347-80FE-C7F904E86597}">
      <dgm:prSet/>
      <dgm:spPr/>
      <dgm:t>
        <a:bodyPr/>
        <a:lstStyle/>
        <a:p>
          <a:endParaRPr lang="en-GB"/>
        </a:p>
      </dgm:t>
    </dgm:pt>
    <dgm:pt modelId="{BCA4DC31-C242-4181-BD26-7B9FEF18AA95}">
      <dgm:prSet phldrT="[Text]"/>
      <dgm:spPr/>
      <dgm:t>
        <a:bodyPr/>
        <a:lstStyle/>
        <a:p>
          <a:r>
            <a:rPr lang="en-GB" b="1" dirty="0">
              <a:solidFill>
                <a:schemeClr val="tx1"/>
              </a:solidFill>
            </a:rPr>
            <a:t>One Wales decision displayed on the AWTTC website</a:t>
          </a:r>
        </a:p>
      </dgm:t>
    </dgm:pt>
    <dgm:pt modelId="{36B24B20-D9F4-43D0-BF2E-4702AECEAC8D}" type="parTrans" cxnId="{B7306036-11B0-4A4D-9D62-BD36B090A676}">
      <dgm:prSet/>
      <dgm:spPr/>
      <dgm:t>
        <a:bodyPr/>
        <a:lstStyle/>
        <a:p>
          <a:endParaRPr lang="en-GB"/>
        </a:p>
      </dgm:t>
    </dgm:pt>
    <dgm:pt modelId="{B590B6C7-5185-40F8-9F3B-FDD3D9EEE2A5}" type="sibTrans" cxnId="{B7306036-11B0-4A4D-9D62-BD36B090A676}">
      <dgm:prSet/>
      <dgm:spPr/>
      <dgm:t>
        <a:bodyPr/>
        <a:lstStyle/>
        <a:p>
          <a:endParaRPr lang="en-GB"/>
        </a:p>
      </dgm:t>
    </dgm:pt>
    <dgm:pt modelId="{04F9C881-9F60-4FCF-B99F-9618424766BB}" type="pres">
      <dgm:prSet presAssocID="{C356EB7A-E3B6-46AE-91EE-375046778122}" presName="diagram" presStyleCnt="0">
        <dgm:presLayoutVars>
          <dgm:dir/>
          <dgm:resizeHandles val="exact"/>
        </dgm:presLayoutVars>
      </dgm:prSet>
      <dgm:spPr/>
    </dgm:pt>
    <dgm:pt modelId="{F9BB65E5-EE8B-43A5-9CA9-9B34824A8307}" type="pres">
      <dgm:prSet presAssocID="{75CCA977-24B7-44EF-B5BE-50141BEA82C0}" presName="node" presStyleLbl="node1" presStyleIdx="0" presStyleCnt="6" custScaleX="294563" custScaleY="350035">
        <dgm:presLayoutVars>
          <dgm:bulletEnabled val="1"/>
        </dgm:presLayoutVars>
      </dgm:prSet>
      <dgm:spPr/>
    </dgm:pt>
    <dgm:pt modelId="{2D24422A-4B9A-4B6A-8BD2-D479A10B1492}" type="pres">
      <dgm:prSet presAssocID="{13FB8BF7-3596-49AC-BB41-DD9FCD819301}" presName="sibTrans" presStyleLbl="sibTrans2D1" presStyleIdx="0" presStyleCnt="5" custScaleX="199289" custScaleY="179623"/>
      <dgm:spPr/>
    </dgm:pt>
    <dgm:pt modelId="{5BAE471E-853C-47AA-9B9F-36EE3F3B6DB3}" type="pres">
      <dgm:prSet presAssocID="{13FB8BF7-3596-49AC-BB41-DD9FCD819301}" presName="connectorText" presStyleLbl="sibTrans2D1" presStyleIdx="0" presStyleCnt="5"/>
      <dgm:spPr/>
    </dgm:pt>
    <dgm:pt modelId="{43C9170B-988F-4561-9ADE-5FD1CE3ADDC7}" type="pres">
      <dgm:prSet presAssocID="{C771D818-F487-4E68-B1F5-BCA78988822F}" presName="node" presStyleLbl="node1" presStyleIdx="1" presStyleCnt="6" custScaleX="294563" custScaleY="350035">
        <dgm:presLayoutVars>
          <dgm:bulletEnabled val="1"/>
        </dgm:presLayoutVars>
      </dgm:prSet>
      <dgm:spPr/>
    </dgm:pt>
    <dgm:pt modelId="{88B0C4B2-79D1-4DB6-9D0A-E5E6468FE12B}" type="pres">
      <dgm:prSet presAssocID="{EAF1B1EC-7EAB-4B48-85F7-B37C5F8F7E42}" presName="sibTrans" presStyleLbl="sibTrans2D1" presStyleIdx="1" presStyleCnt="5" custScaleX="199289" custScaleY="179623"/>
      <dgm:spPr/>
    </dgm:pt>
    <dgm:pt modelId="{58A0F6AD-8BB8-4BB6-9593-D8167D192DC9}" type="pres">
      <dgm:prSet presAssocID="{EAF1B1EC-7EAB-4B48-85F7-B37C5F8F7E42}" presName="connectorText" presStyleLbl="sibTrans2D1" presStyleIdx="1" presStyleCnt="5"/>
      <dgm:spPr/>
    </dgm:pt>
    <dgm:pt modelId="{8A403200-5A3D-44F3-B1BB-16E0DFE4E1D0}" type="pres">
      <dgm:prSet presAssocID="{A01CFF51-2D97-4FBC-8F44-260CE4AE2199}" presName="node" presStyleLbl="node1" presStyleIdx="2" presStyleCnt="6" custScaleX="294563" custScaleY="350035">
        <dgm:presLayoutVars>
          <dgm:bulletEnabled val="1"/>
        </dgm:presLayoutVars>
      </dgm:prSet>
      <dgm:spPr/>
    </dgm:pt>
    <dgm:pt modelId="{4ADD06A5-6A9E-40BA-9D0A-32BA24C53B29}" type="pres">
      <dgm:prSet presAssocID="{457498D4-FD5F-42FA-B946-E8EF71E1A614}" presName="sibTrans" presStyleLbl="sibTrans2D1" presStyleIdx="2" presStyleCnt="5" custScaleX="199289" custScaleY="179623"/>
      <dgm:spPr/>
    </dgm:pt>
    <dgm:pt modelId="{0431924F-73B9-47E3-83D0-CE08E884EE7F}" type="pres">
      <dgm:prSet presAssocID="{457498D4-FD5F-42FA-B946-E8EF71E1A614}" presName="connectorText" presStyleLbl="sibTrans2D1" presStyleIdx="2" presStyleCnt="5"/>
      <dgm:spPr/>
    </dgm:pt>
    <dgm:pt modelId="{CA69EA6F-A553-4638-97E8-18C75F5E922D}" type="pres">
      <dgm:prSet presAssocID="{3799B95A-7F37-4E32-BE08-5F36FD42F729}" presName="node" presStyleLbl="node1" presStyleIdx="3" presStyleCnt="6" custScaleX="294563" custScaleY="350035">
        <dgm:presLayoutVars>
          <dgm:bulletEnabled val="1"/>
        </dgm:presLayoutVars>
      </dgm:prSet>
      <dgm:spPr/>
    </dgm:pt>
    <dgm:pt modelId="{DC9B5C97-4999-4CCC-B427-3D90655F936D}" type="pres">
      <dgm:prSet presAssocID="{1FF11FBD-E953-4FDD-8A4B-F23ECDBC1D30}" presName="sibTrans" presStyleLbl="sibTrans2D1" presStyleIdx="3" presStyleCnt="5" custScaleX="199289" custScaleY="179623"/>
      <dgm:spPr/>
    </dgm:pt>
    <dgm:pt modelId="{05B09C5E-0D77-4AC7-A239-5F8DE16ECD77}" type="pres">
      <dgm:prSet presAssocID="{1FF11FBD-E953-4FDD-8A4B-F23ECDBC1D30}" presName="connectorText" presStyleLbl="sibTrans2D1" presStyleIdx="3" presStyleCnt="5"/>
      <dgm:spPr/>
    </dgm:pt>
    <dgm:pt modelId="{6AA5A351-7498-4DC4-B932-200F9295125A}" type="pres">
      <dgm:prSet presAssocID="{BCF9952F-F31F-46FF-B94C-07AC563D3F5F}" presName="node" presStyleLbl="node1" presStyleIdx="4" presStyleCnt="6" custScaleX="294563" custScaleY="350035">
        <dgm:presLayoutVars>
          <dgm:bulletEnabled val="1"/>
        </dgm:presLayoutVars>
      </dgm:prSet>
      <dgm:spPr/>
    </dgm:pt>
    <dgm:pt modelId="{9359075A-D89A-4CC7-B031-A3A7312717AE}" type="pres">
      <dgm:prSet presAssocID="{4E700674-B619-4548-9DC4-66033458A266}" presName="sibTrans" presStyleLbl="sibTrans2D1" presStyleIdx="4" presStyleCnt="5" custScaleX="199289" custScaleY="179623"/>
      <dgm:spPr/>
    </dgm:pt>
    <dgm:pt modelId="{B9634F36-F88A-4C55-93C5-E838D9493883}" type="pres">
      <dgm:prSet presAssocID="{4E700674-B619-4548-9DC4-66033458A266}" presName="connectorText" presStyleLbl="sibTrans2D1" presStyleIdx="4" presStyleCnt="5"/>
      <dgm:spPr/>
    </dgm:pt>
    <dgm:pt modelId="{4BDD70CD-9CE6-4114-97E2-35634DDFBD7C}" type="pres">
      <dgm:prSet presAssocID="{BCA4DC31-C242-4181-BD26-7B9FEF18AA95}" presName="node" presStyleLbl="node1" presStyleIdx="5" presStyleCnt="6" custScaleX="294563" custScaleY="350035">
        <dgm:presLayoutVars>
          <dgm:bulletEnabled val="1"/>
        </dgm:presLayoutVars>
      </dgm:prSet>
      <dgm:spPr/>
    </dgm:pt>
  </dgm:ptLst>
  <dgm:cxnLst>
    <dgm:cxn modelId="{7002AE05-2420-4031-8AA2-2A32FAC96D75}" type="presOf" srcId="{4E700674-B619-4548-9DC4-66033458A266}" destId="{B9634F36-F88A-4C55-93C5-E838D9493883}" srcOrd="1" destOrd="0" presId="urn:microsoft.com/office/officeart/2005/8/layout/process5"/>
    <dgm:cxn modelId="{63F1370F-FD12-4347-80FE-C7F904E86597}" srcId="{C356EB7A-E3B6-46AE-91EE-375046778122}" destId="{C771D818-F487-4E68-B1F5-BCA78988822F}" srcOrd="1" destOrd="0" parTransId="{1822A163-A1E1-4AE1-99F9-B079AD4F9D13}" sibTransId="{EAF1B1EC-7EAB-4B48-85F7-B37C5F8F7E42}"/>
    <dgm:cxn modelId="{A7A0FC16-4E87-4060-95AD-C77661EE3BBA}" srcId="{C356EB7A-E3B6-46AE-91EE-375046778122}" destId="{BCF9952F-F31F-46FF-B94C-07AC563D3F5F}" srcOrd="4" destOrd="0" parTransId="{57E75086-5327-46EC-880A-C26451E4812D}" sibTransId="{4E700674-B619-4548-9DC4-66033458A266}"/>
    <dgm:cxn modelId="{B5936521-E950-4DED-9311-8751A223CBCE}" type="presOf" srcId="{13FB8BF7-3596-49AC-BB41-DD9FCD819301}" destId="{5BAE471E-853C-47AA-9B9F-36EE3F3B6DB3}" srcOrd="1" destOrd="0" presId="urn:microsoft.com/office/officeart/2005/8/layout/process5"/>
    <dgm:cxn modelId="{AA9B4D28-F6B5-46FC-8212-8C195DE206CA}" type="presOf" srcId="{75CCA977-24B7-44EF-B5BE-50141BEA82C0}" destId="{F9BB65E5-EE8B-43A5-9CA9-9B34824A8307}" srcOrd="0" destOrd="0" presId="urn:microsoft.com/office/officeart/2005/8/layout/process5"/>
    <dgm:cxn modelId="{22E38D29-196A-43A6-9CE8-12E6D309407A}" type="presOf" srcId="{4E700674-B619-4548-9DC4-66033458A266}" destId="{9359075A-D89A-4CC7-B031-A3A7312717AE}" srcOrd="0" destOrd="0" presId="urn:microsoft.com/office/officeart/2005/8/layout/process5"/>
    <dgm:cxn modelId="{FEB1E631-4E32-4416-A75A-2EBB71EFB3CA}" type="presOf" srcId="{EAF1B1EC-7EAB-4B48-85F7-B37C5F8F7E42}" destId="{58A0F6AD-8BB8-4BB6-9593-D8167D192DC9}" srcOrd="1" destOrd="0" presId="urn:microsoft.com/office/officeart/2005/8/layout/process5"/>
    <dgm:cxn modelId="{B7306036-11B0-4A4D-9D62-BD36B090A676}" srcId="{C356EB7A-E3B6-46AE-91EE-375046778122}" destId="{BCA4DC31-C242-4181-BD26-7B9FEF18AA95}" srcOrd="5" destOrd="0" parTransId="{36B24B20-D9F4-43D0-BF2E-4702AECEAC8D}" sibTransId="{B590B6C7-5185-40F8-9F3B-FDD3D9EEE2A5}"/>
    <dgm:cxn modelId="{7E27E23B-BCEF-4FD5-AC4F-673B564813C7}" type="presOf" srcId="{C356EB7A-E3B6-46AE-91EE-375046778122}" destId="{04F9C881-9F60-4FCF-B99F-9618424766BB}" srcOrd="0" destOrd="0" presId="urn:microsoft.com/office/officeart/2005/8/layout/process5"/>
    <dgm:cxn modelId="{43DF6865-2CE9-4380-B760-EFC0E2B0055D}" type="presOf" srcId="{C771D818-F487-4E68-B1F5-BCA78988822F}" destId="{43C9170B-988F-4561-9ADE-5FD1CE3ADDC7}" srcOrd="0" destOrd="0" presId="urn:microsoft.com/office/officeart/2005/8/layout/process5"/>
    <dgm:cxn modelId="{225D246E-C174-4A29-BB27-E37635D80967}" type="presOf" srcId="{BCF9952F-F31F-46FF-B94C-07AC563D3F5F}" destId="{6AA5A351-7498-4DC4-B932-200F9295125A}" srcOrd="0" destOrd="0" presId="urn:microsoft.com/office/officeart/2005/8/layout/process5"/>
    <dgm:cxn modelId="{6FA05851-3E5F-476A-9825-3A173CBFE4B7}" type="presOf" srcId="{BCA4DC31-C242-4181-BD26-7B9FEF18AA95}" destId="{4BDD70CD-9CE6-4114-97E2-35634DDFBD7C}" srcOrd="0" destOrd="0" presId="urn:microsoft.com/office/officeart/2005/8/layout/process5"/>
    <dgm:cxn modelId="{85DE7254-B6C2-4F0D-B5EE-7C959680CBD7}" srcId="{C356EB7A-E3B6-46AE-91EE-375046778122}" destId="{A01CFF51-2D97-4FBC-8F44-260CE4AE2199}" srcOrd="2" destOrd="0" parTransId="{76B0802F-A44D-462E-BF2D-7710CC87ADA0}" sibTransId="{457498D4-FD5F-42FA-B946-E8EF71E1A614}"/>
    <dgm:cxn modelId="{FB598C8F-88E5-4EC9-AFD4-B28C30500A16}" type="presOf" srcId="{457498D4-FD5F-42FA-B946-E8EF71E1A614}" destId="{0431924F-73B9-47E3-83D0-CE08E884EE7F}" srcOrd="1" destOrd="0" presId="urn:microsoft.com/office/officeart/2005/8/layout/process5"/>
    <dgm:cxn modelId="{B80ECC8F-FD0E-4E56-B134-9D1921267099}" type="presOf" srcId="{1FF11FBD-E953-4FDD-8A4B-F23ECDBC1D30}" destId="{DC9B5C97-4999-4CCC-B427-3D90655F936D}" srcOrd="0" destOrd="0" presId="urn:microsoft.com/office/officeart/2005/8/layout/process5"/>
    <dgm:cxn modelId="{561F4690-3D1B-463D-8F28-FEE2D11FBA9E}" type="presOf" srcId="{EAF1B1EC-7EAB-4B48-85F7-B37C5F8F7E42}" destId="{88B0C4B2-79D1-4DB6-9D0A-E5E6468FE12B}" srcOrd="0" destOrd="0" presId="urn:microsoft.com/office/officeart/2005/8/layout/process5"/>
    <dgm:cxn modelId="{6CD2D6C4-9A85-49E6-8636-E626CB9023A1}" type="presOf" srcId="{A01CFF51-2D97-4FBC-8F44-260CE4AE2199}" destId="{8A403200-5A3D-44F3-B1BB-16E0DFE4E1D0}" srcOrd="0" destOrd="0" presId="urn:microsoft.com/office/officeart/2005/8/layout/process5"/>
    <dgm:cxn modelId="{FA639DC6-8B31-4119-8687-77DA9336637D}" type="presOf" srcId="{3799B95A-7F37-4E32-BE08-5F36FD42F729}" destId="{CA69EA6F-A553-4638-97E8-18C75F5E922D}" srcOrd="0" destOrd="0" presId="urn:microsoft.com/office/officeart/2005/8/layout/process5"/>
    <dgm:cxn modelId="{FDD246C9-7F9E-4488-A9DD-5867CBB0D929}" type="presOf" srcId="{457498D4-FD5F-42FA-B946-E8EF71E1A614}" destId="{4ADD06A5-6A9E-40BA-9D0A-32BA24C53B29}" srcOrd="0" destOrd="0" presId="urn:microsoft.com/office/officeart/2005/8/layout/process5"/>
    <dgm:cxn modelId="{8D781BD0-6563-4D0E-9EEF-21A651EB5BC5}" srcId="{C356EB7A-E3B6-46AE-91EE-375046778122}" destId="{75CCA977-24B7-44EF-B5BE-50141BEA82C0}" srcOrd="0" destOrd="0" parTransId="{860E2138-FE12-429C-9FB3-9E51F546798D}" sibTransId="{13FB8BF7-3596-49AC-BB41-DD9FCD819301}"/>
    <dgm:cxn modelId="{D4FC4DD5-2C20-4AC7-A69A-585AB337091B}" srcId="{C356EB7A-E3B6-46AE-91EE-375046778122}" destId="{3799B95A-7F37-4E32-BE08-5F36FD42F729}" srcOrd="3" destOrd="0" parTransId="{4EA8F773-5D0F-4BCF-A16D-917AF597B71F}" sibTransId="{1FF11FBD-E953-4FDD-8A4B-F23ECDBC1D30}"/>
    <dgm:cxn modelId="{D1F9ECEC-A808-4716-9D7B-57FC8476781A}" type="presOf" srcId="{1FF11FBD-E953-4FDD-8A4B-F23ECDBC1D30}" destId="{05B09C5E-0D77-4AC7-A239-5F8DE16ECD77}" srcOrd="1" destOrd="0" presId="urn:microsoft.com/office/officeart/2005/8/layout/process5"/>
    <dgm:cxn modelId="{2D3874ED-CD1F-4C39-AC79-98A651FE1FC2}" type="presOf" srcId="{13FB8BF7-3596-49AC-BB41-DD9FCD819301}" destId="{2D24422A-4B9A-4B6A-8BD2-D479A10B1492}" srcOrd="0" destOrd="0" presId="urn:microsoft.com/office/officeart/2005/8/layout/process5"/>
    <dgm:cxn modelId="{27C704FC-A680-4FCB-8137-5D9A9A2B5F7C}" type="presParOf" srcId="{04F9C881-9F60-4FCF-B99F-9618424766BB}" destId="{F9BB65E5-EE8B-43A5-9CA9-9B34824A8307}" srcOrd="0" destOrd="0" presId="urn:microsoft.com/office/officeart/2005/8/layout/process5"/>
    <dgm:cxn modelId="{7B75AF05-1773-4305-B882-24530FEFA46A}" type="presParOf" srcId="{04F9C881-9F60-4FCF-B99F-9618424766BB}" destId="{2D24422A-4B9A-4B6A-8BD2-D479A10B1492}" srcOrd="1" destOrd="0" presId="urn:microsoft.com/office/officeart/2005/8/layout/process5"/>
    <dgm:cxn modelId="{B75E31B8-FDC4-4C32-8362-DB450ACACB59}" type="presParOf" srcId="{2D24422A-4B9A-4B6A-8BD2-D479A10B1492}" destId="{5BAE471E-853C-47AA-9B9F-36EE3F3B6DB3}" srcOrd="0" destOrd="0" presId="urn:microsoft.com/office/officeart/2005/8/layout/process5"/>
    <dgm:cxn modelId="{4F71000E-89E4-4564-BCAA-6FCAB7565043}" type="presParOf" srcId="{04F9C881-9F60-4FCF-B99F-9618424766BB}" destId="{43C9170B-988F-4561-9ADE-5FD1CE3ADDC7}" srcOrd="2" destOrd="0" presId="urn:microsoft.com/office/officeart/2005/8/layout/process5"/>
    <dgm:cxn modelId="{A387E089-671A-4F31-9D8A-54FA2CED4A73}" type="presParOf" srcId="{04F9C881-9F60-4FCF-B99F-9618424766BB}" destId="{88B0C4B2-79D1-4DB6-9D0A-E5E6468FE12B}" srcOrd="3" destOrd="0" presId="urn:microsoft.com/office/officeart/2005/8/layout/process5"/>
    <dgm:cxn modelId="{B02A5220-E4FE-46DB-A34C-E14534399A3D}" type="presParOf" srcId="{88B0C4B2-79D1-4DB6-9D0A-E5E6468FE12B}" destId="{58A0F6AD-8BB8-4BB6-9593-D8167D192DC9}" srcOrd="0" destOrd="0" presId="urn:microsoft.com/office/officeart/2005/8/layout/process5"/>
    <dgm:cxn modelId="{09900302-05CF-4A75-9544-C1D72270BCAB}" type="presParOf" srcId="{04F9C881-9F60-4FCF-B99F-9618424766BB}" destId="{8A403200-5A3D-44F3-B1BB-16E0DFE4E1D0}" srcOrd="4" destOrd="0" presId="urn:microsoft.com/office/officeart/2005/8/layout/process5"/>
    <dgm:cxn modelId="{5A6B8B6A-4CB1-4554-AD17-E9ACE6983D38}" type="presParOf" srcId="{04F9C881-9F60-4FCF-B99F-9618424766BB}" destId="{4ADD06A5-6A9E-40BA-9D0A-32BA24C53B29}" srcOrd="5" destOrd="0" presId="urn:microsoft.com/office/officeart/2005/8/layout/process5"/>
    <dgm:cxn modelId="{7B64F707-7E16-404F-A52A-53956359F343}" type="presParOf" srcId="{4ADD06A5-6A9E-40BA-9D0A-32BA24C53B29}" destId="{0431924F-73B9-47E3-83D0-CE08E884EE7F}" srcOrd="0" destOrd="0" presId="urn:microsoft.com/office/officeart/2005/8/layout/process5"/>
    <dgm:cxn modelId="{3D009685-1043-48F6-89DD-CC10540F90A2}" type="presParOf" srcId="{04F9C881-9F60-4FCF-B99F-9618424766BB}" destId="{CA69EA6F-A553-4638-97E8-18C75F5E922D}" srcOrd="6" destOrd="0" presId="urn:microsoft.com/office/officeart/2005/8/layout/process5"/>
    <dgm:cxn modelId="{FCDD3332-9FEC-4CB6-AEE7-9F768F84C643}" type="presParOf" srcId="{04F9C881-9F60-4FCF-B99F-9618424766BB}" destId="{DC9B5C97-4999-4CCC-B427-3D90655F936D}" srcOrd="7" destOrd="0" presId="urn:microsoft.com/office/officeart/2005/8/layout/process5"/>
    <dgm:cxn modelId="{02AA0F8B-5051-4CD3-BB30-729055B0715E}" type="presParOf" srcId="{DC9B5C97-4999-4CCC-B427-3D90655F936D}" destId="{05B09C5E-0D77-4AC7-A239-5F8DE16ECD77}" srcOrd="0" destOrd="0" presId="urn:microsoft.com/office/officeart/2005/8/layout/process5"/>
    <dgm:cxn modelId="{B41869E4-4C30-47C2-A6AA-30E20F2DCA04}" type="presParOf" srcId="{04F9C881-9F60-4FCF-B99F-9618424766BB}" destId="{6AA5A351-7498-4DC4-B932-200F9295125A}" srcOrd="8" destOrd="0" presId="urn:microsoft.com/office/officeart/2005/8/layout/process5"/>
    <dgm:cxn modelId="{0478FDF7-895B-4A73-9595-B6E998199077}" type="presParOf" srcId="{04F9C881-9F60-4FCF-B99F-9618424766BB}" destId="{9359075A-D89A-4CC7-B031-A3A7312717AE}" srcOrd="9" destOrd="0" presId="urn:microsoft.com/office/officeart/2005/8/layout/process5"/>
    <dgm:cxn modelId="{4A2C1DFB-B1A9-4487-93A1-802003FB509F}" type="presParOf" srcId="{9359075A-D89A-4CC7-B031-A3A7312717AE}" destId="{B9634F36-F88A-4C55-93C5-E838D9493883}" srcOrd="0" destOrd="0" presId="urn:microsoft.com/office/officeart/2005/8/layout/process5"/>
    <dgm:cxn modelId="{339D757E-5942-4653-98DE-B80D912A0943}" type="presParOf" srcId="{04F9C881-9F60-4FCF-B99F-9618424766BB}" destId="{4BDD70CD-9CE6-4114-97E2-35634DDFBD7C}"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0CBB84-C408-4BEE-BECA-04E4B58B3E97}" type="doc">
      <dgm:prSet loTypeId="urn:microsoft.com/office/officeart/2005/8/layout/process5" loCatId="process" qsTypeId="urn:microsoft.com/office/officeart/2005/8/quickstyle/simple1" qsCatId="simple" csTypeId="urn:microsoft.com/office/officeart/2005/8/colors/colorful2" csCatId="colorful" phldr="1"/>
      <dgm:spPr/>
      <dgm:t>
        <a:bodyPr/>
        <a:lstStyle/>
        <a:p>
          <a:endParaRPr lang="en-GB"/>
        </a:p>
      </dgm:t>
    </dgm:pt>
    <dgm:pt modelId="{531A9AFB-0401-4F9D-AC76-36CA4B29522C}">
      <dgm:prSet phldrT="[Text]"/>
      <dgm:spPr/>
      <dgm:t>
        <a:bodyPr/>
        <a:lstStyle/>
        <a:p>
          <a:r>
            <a:rPr lang="en-GB" b="1" dirty="0">
              <a:solidFill>
                <a:schemeClr val="tx1"/>
              </a:solidFill>
            </a:rPr>
            <a:t>AWTTC requests new evidence, patient numbers and outcome data from clinicians and/or the MA holder</a:t>
          </a:r>
        </a:p>
      </dgm:t>
    </dgm:pt>
    <dgm:pt modelId="{47ABE98E-F46F-4D23-ACFB-10434E894C8D}" type="parTrans" cxnId="{C19A11F0-A5B0-46AE-BDEC-4393B43818B8}">
      <dgm:prSet/>
      <dgm:spPr/>
      <dgm:t>
        <a:bodyPr/>
        <a:lstStyle/>
        <a:p>
          <a:endParaRPr lang="en-GB"/>
        </a:p>
      </dgm:t>
    </dgm:pt>
    <dgm:pt modelId="{9A9CBA3A-BB07-4E06-918B-EC86161A5662}" type="sibTrans" cxnId="{C19A11F0-A5B0-46AE-BDEC-4393B43818B8}">
      <dgm:prSet/>
      <dgm:spPr/>
      <dgm:t>
        <a:bodyPr/>
        <a:lstStyle/>
        <a:p>
          <a:endParaRPr lang="en-GB"/>
        </a:p>
      </dgm:t>
    </dgm:pt>
    <dgm:pt modelId="{32D56FB0-DEEE-4DDE-AD0B-17B447052D88}">
      <dgm:prSet phldrT="[Text]"/>
      <dgm:spPr/>
      <dgm:t>
        <a:bodyPr/>
        <a:lstStyle/>
        <a:p>
          <a:r>
            <a:rPr lang="en-GB" b="1" dirty="0">
              <a:solidFill>
                <a:schemeClr val="tx1"/>
              </a:solidFill>
            </a:rPr>
            <a:t>AWTTC produces a review report including any new evidence, guidelines, patient numbers and outcome data.</a:t>
          </a:r>
        </a:p>
      </dgm:t>
    </dgm:pt>
    <dgm:pt modelId="{2E72AEB9-6F16-4DF6-8C4F-503136F3C714}" type="parTrans" cxnId="{A08D9EBE-A4D9-4B80-8337-4E68DCD4F4A4}">
      <dgm:prSet/>
      <dgm:spPr/>
      <dgm:t>
        <a:bodyPr/>
        <a:lstStyle/>
        <a:p>
          <a:endParaRPr lang="en-GB"/>
        </a:p>
      </dgm:t>
    </dgm:pt>
    <dgm:pt modelId="{F7A6C07E-4387-4D88-A9A1-E26F454AF5B0}" type="sibTrans" cxnId="{A08D9EBE-A4D9-4B80-8337-4E68DCD4F4A4}">
      <dgm:prSet/>
      <dgm:spPr/>
      <dgm:t>
        <a:bodyPr/>
        <a:lstStyle/>
        <a:p>
          <a:endParaRPr lang="en-GB"/>
        </a:p>
      </dgm:t>
    </dgm:pt>
    <dgm:pt modelId="{8DBA414B-F9B9-47CA-9CF4-FA57E77F4EFD}">
      <dgm:prSet phldrT="[Text]"/>
      <dgm:spPr/>
      <dgm:t>
        <a:bodyPr/>
        <a:lstStyle/>
        <a:p>
          <a:r>
            <a:rPr lang="en-GB" b="1" dirty="0">
              <a:solidFill>
                <a:schemeClr val="tx1"/>
              </a:solidFill>
            </a:rPr>
            <a:t>Using information included in the review report OWMAG reviews the decision and makes a recommendation to uphold the current recommendation or to re-assess the decision in the light of new evidence</a:t>
          </a:r>
        </a:p>
      </dgm:t>
    </dgm:pt>
    <dgm:pt modelId="{A2A6A0F0-3942-4722-ACF3-5D916FA9BBCE}" type="parTrans" cxnId="{BA2870CB-3877-463D-9F55-96F1CD63FD03}">
      <dgm:prSet/>
      <dgm:spPr/>
      <dgm:t>
        <a:bodyPr/>
        <a:lstStyle/>
        <a:p>
          <a:endParaRPr lang="en-GB"/>
        </a:p>
      </dgm:t>
    </dgm:pt>
    <dgm:pt modelId="{F9B56ABB-6BF5-4B6F-8752-08849F46CCCD}" type="sibTrans" cxnId="{BA2870CB-3877-463D-9F55-96F1CD63FD03}">
      <dgm:prSet/>
      <dgm:spPr/>
      <dgm:t>
        <a:bodyPr/>
        <a:lstStyle/>
        <a:p>
          <a:endParaRPr lang="en-GB"/>
        </a:p>
      </dgm:t>
    </dgm:pt>
    <dgm:pt modelId="{A329E0B5-C9BC-47F6-82F4-D764950B849D}">
      <dgm:prSet phldrT="[Text]"/>
      <dgm:spPr/>
      <dgm:t>
        <a:bodyPr/>
        <a:lstStyle/>
        <a:p>
          <a:r>
            <a:rPr lang="en-GB" b="1" dirty="0">
              <a:solidFill>
                <a:schemeClr val="tx1"/>
              </a:solidFill>
            </a:rPr>
            <a:t>The OWMAG review recommendation is sent to CEMT for endorsement</a:t>
          </a:r>
        </a:p>
      </dgm:t>
    </dgm:pt>
    <dgm:pt modelId="{060CDBD6-37C2-40D0-9B60-7E7E8BB474D5}" type="parTrans" cxnId="{CE6F9FF2-633A-4EB0-AA15-4B6BAC7F57C2}">
      <dgm:prSet/>
      <dgm:spPr/>
      <dgm:t>
        <a:bodyPr/>
        <a:lstStyle/>
        <a:p>
          <a:endParaRPr lang="en-GB"/>
        </a:p>
      </dgm:t>
    </dgm:pt>
    <dgm:pt modelId="{D67CF578-4B82-41D1-863B-1CB127A5C325}" type="sibTrans" cxnId="{CE6F9FF2-633A-4EB0-AA15-4B6BAC7F57C2}">
      <dgm:prSet/>
      <dgm:spPr/>
      <dgm:t>
        <a:bodyPr/>
        <a:lstStyle/>
        <a:p>
          <a:endParaRPr lang="en-GB"/>
        </a:p>
      </dgm:t>
    </dgm:pt>
    <dgm:pt modelId="{65552B68-016E-480B-B35C-A4283CDAF55F}">
      <dgm:prSet phldrT="[Text]"/>
      <dgm:spPr/>
      <dgm:t>
        <a:bodyPr/>
        <a:lstStyle/>
        <a:p>
          <a:r>
            <a:rPr lang="en-GB" b="1" dirty="0">
              <a:solidFill>
                <a:schemeClr val="tx1"/>
              </a:solidFill>
            </a:rPr>
            <a:t>Once endorsed the review decision is communicated to NHS Wales and the MA holder and displayed on the AWTTC website.</a:t>
          </a:r>
        </a:p>
      </dgm:t>
    </dgm:pt>
    <dgm:pt modelId="{2DFEE2D5-8429-47AC-9A35-9A425FA5759B}" type="parTrans" cxnId="{D9A16F6C-EBCD-4A0F-847E-EFB52BEA3149}">
      <dgm:prSet/>
      <dgm:spPr/>
      <dgm:t>
        <a:bodyPr/>
        <a:lstStyle/>
        <a:p>
          <a:endParaRPr lang="en-GB"/>
        </a:p>
      </dgm:t>
    </dgm:pt>
    <dgm:pt modelId="{411DA066-18CE-4420-9046-B34EFC0084F8}" type="sibTrans" cxnId="{D9A16F6C-EBCD-4A0F-847E-EFB52BEA3149}">
      <dgm:prSet/>
      <dgm:spPr/>
      <dgm:t>
        <a:bodyPr/>
        <a:lstStyle/>
        <a:p>
          <a:endParaRPr lang="en-GB"/>
        </a:p>
      </dgm:t>
    </dgm:pt>
    <dgm:pt modelId="{5B0F6195-266F-4AB8-8BB5-B13096F69DF1}" type="pres">
      <dgm:prSet presAssocID="{960CBB84-C408-4BEE-BECA-04E4B58B3E97}" presName="diagram" presStyleCnt="0">
        <dgm:presLayoutVars>
          <dgm:dir/>
          <dgm:resizeHandles val="exact"/>
        </dgm:presLayoutVars>
      </dgm:prSet>
      <dgm:spPr/>
    </dgm:pt>
    <dgm:pt modelId="{BB434C38-E1C9-47C7-98AA-7697477379FE}" type="pres">
      <dgm:prSet presAssocID="{531A9AFB-0401-4F9D-AC76-36CA4B29522C}" presName="node" presStyleLbl="node1" presStyleIdx="0" presStyleCnt="5" custLinFactNeighborX="0" custLinFactNeighborY="-13057">
        <dgm:presLayoutVars>
          <dgm:bulletEnabled val="1"/>
        </dgm:presLayoutVars>
      </dgm:prSet>
      <dgm:spPr/>
    </dgm:pt>
    <dgm:pt modelId="{C39801E7-42C2-42B8-8168-D094B3F10A9D}" type="pres">
      <dgm:prSet presAssocID="{9A9CBA3A-BB07-4E06-918B-EC86161A5662}" presName="sibTrans" presStyleLbl="sibTrans2D1" presStyleIdx="0" presStyleCnt="4"/>
      <dgm:spPr/>
    </dgm:pt>
    <dgm:pt modelId="{69135C39-E5D6-4FE1-B1F1-B053BBA20B58}" type="pres">
      <dgm:prSet presAssocID="{9A9CBA3A-BB07-4E06-918B-EC86161A5662}" presName="connectorText" presStyleLbl="sibTrans2D1" presStyleIdx="0" presStyleCnt="4"/>
      <dgm:spPr/>
    </dgm:pt>
    <dgm:pt modelId="{EB95EE7B-9D88-4E03-91EA-97177F297672}" type="pres">
      <dgm:prSet presAssocID="{32D56FB0-DEEE-4DDE-AD0B-17B447052D88}" presName="node" presStyleLbl="node1" presStyleIdx="1" presStyleCnt="5" custLinFactNeighborX="0" custLinFactNeighborY="-13057">
        <dgm:presLayoutVars>
          <dgm:bulletEnabled val="1"/>
        </dgm:presLayoutVars>
      </dgm:prSet>
      <dgm:spPr/>
    </dgm:pt>
    <dgm:pt modelId="{D35F4664-0FE5-4A0C-902B-E87AD388BEAE}" type="pres">
      <dgm:prSet presAssocID="{F7A6C07E-4387-4D88-A9A1-E26F454AF5B0}" presName="sibTrans" presStyleLbl="sibTrans2D1" presStyleIdx="1" presStyleCnt="4"/>
      <dgm:spPr/>
    </dgm:pt>
    <dgm:pt modelId="{2080A14F-91EF-44A3-8F0F-04C4314DE94C}" type="pres">
      <dgm:prSet presAssocID="{F7A6C07E-4387-4D88-A9A1-E26F454AF5B0}" presName="connectorText" presStyleLbl="sibTrans2D1" presStyleIdx="1" presStyleCnt="4"/>
      <dgm:spPr/>
    </dgm:pt>
    <dgm:pt modelId="{3E1E93C1-AC10-41EC-9F4C-441DB2D40A00}" type="pres">
      <dgm:prSet presAssocID="{8DBA414B-F9B9-47CA-9CF4-FA57E77F4EFD}" presName="node" presStyleLbl="node1" presStyleIdx="2" presStyleCnt="5" custScaleX="100209" custScaleY="176469" custLinFactNeighborX="230" custLinFactNeighborY="99286">
        <dgm:presLayoutVars>
          <dgm:bulletEnabled val="1"/>
        </dgm:presLayoutVars>
      </dgm:prSet>
      <dgm:spPr/>
    </dgm:pt>
    <dgm:pt modelId="{9BBEFA6C-CEAA-427B-97DA-C7BB33DF2F30}" type="pres">
      <dgm:prSet presAssocID="{F9B56ABB-6BF5-4B6F-8752-08849F46CCCD}" presName="sibTrans" presStyleLbl="sibTrans2D1" presStyleIdx="2" presStyleCnt="4"/>
      <dgm:spPr/>
    </dgm:pt>
    <dgm:pt modelId="{908E04D1-CE8E-4504-BF92-1287EB4F3752}" type="pres">
      <dgm:prSet presAssocID="{F9B56ABB-6BF5-4B6F-8752-08849F46CCCD}" presName="connectorText" presStyleLbl="sibTrans2D1" presStyleIdx="2" presStyleCnt="4"/>
      <dgm:spPr/>
    </dgm:pt>
    <dgm:pt modelId="{3C308015-4C4B-42A9-9535-ED46E37D23C2}" type="pres">
      <dgm:prSet presAssocID="{A329E0B5-C9BC-47F6-82F4-D764950B849D}" presName="node" presStyleLbl="node1" presStyleIdx="3" presStyleCnt="5" custLinFactX="-40439" custLinFactNeighborX="-100000" custLinFactNeighborY="-4962">
        <dgm:presLayoutVars>
          <dgm:bulletEnabled val="1"/>
        </dgm:presLayoutVars>
      </dgm:prSet>
      <dgm:spPr/>
    </dgm:pt>
    <dgm:pt modelId="{E0F7DE2F-C55A-4BCC-937E-9FD44F591E67}" type="pres">
      <dgm:prSet presAssocID="{D67CF578-4B82-41D1-863B-1CB127A5C325}" presName="sibTrans" presStyleLbl="sibTrans2D1" presStyleIdx="3" presStyleCnt="4"/>
      <dgm:spPr/>
    </dgm:pt>
    <dgm:pt modelId="{041B528B-AAA0-43CA-A9D1-533AEE69B282}" type="pres">
      <dgm:prSet presAssocID="{D67CF578-4B82-41D1-863B-1CB127A5C325}" presName="connectorText" presStyleLbl="sibTrans2D1" presStyleIdx="3" presStyleCnt="4"/>
      <dgm:spPr/>
    </dgm:pt>
    <dgm:pt modelId="{52BF9760-1F1C-4DF3-B0BD-2995726BCFE1}" type="pres">
      <dgm:prSet presAssocID="{65552B68-016E-480B-B35C-A4283CDAF55F}" presName="node" presStyleLbl="node1" presStyleIdx="4" presStyleCnt="5" custLinFactX="-40439" custLinFactNeighborX="-100000" custLinFactNeighborY="-4962">
        <dgm:presLayoutVars>
          <dgm:bulletEnabled val="1"/>
        </dgm:presLayoutVars>
      </dgm:prSet>
      <dgm:spPr/>
    </dgm:pt>
  </dgm:ptLst>
  <dgm:cxnLst>
    <dgm:cxn modelId="{BE795912-41B5-487D-ABEF-BB5F73B956FA}" type="presOf" srcId="{D67CF578-4B82-41D1-863B-1CB127A5C325}" destId="{041B528B-AAA0-43CA-A9D1-533AEE69B282}" srcOrd="1" destOrd="0" presId="urn:microsoft.com/office/officeart/2005/8/layout/process5"/>
    <dgm:cxn modelId="{764A5038-E862-4D58-8754-38034AF2B936}" type="presOf" srcId="{9A9CBA3A-BB07-4E06-918B-EC86161A5662}" destId="{69135C39-E5D6-4FE1-B1F1-B053BBA20B58}" srcOrd="1" destOrd="0" presId="urn:microsoft.com/office/officeart/2005/8/layout/process5"/>
    <dgm:cxn modelId="{59C08D41-7F9D-4BB2-82A3-51A26CAE55C1}" type="presOf" srcId="{32D56FB0-DEEE-4DDE-AD0B-17B447052D88}" destId="{EB95EE7B-9D88-4E03-91EA-97177F297672}" srcOrd="0" destOrd="0" presId="urn:microsoft.com/office/officeart/2005/8/layout/process5"/>
    <dgm:cxn modelId="{7615B945-B008-4F02-9DB0-159D4FFF404E}" type="presOf" srcId="{531A9AFB-0401-4F9D-AC76-36CA4B29522C}" destId="{BB434C38-E1C9-47C7-98AA-7697477379FE}" srcOrd="0" destOrd="0" presId="urn:microsoft.com/office/officeart/2005/8/layout/process5"/>
    <dgm:cxn modelId="{5280BE67-2D4E-4C69-BC6E-DD28E3658C6F}" type="presOf" srcId="{D67CF578-4B82-41D1-863B-1CB127A5C325}" destId="{E0F7DE2F-C55A-4BCC-937E-9FD44F591E67}" srcOrd="0" destOrd="0" presId="urn:microsoft.com/office/officeart/2005/8/layout/process5"/>
    <dgm:cxn modelId="{1820156B-BCE9-432E-8310-DEE77E3A0A79}" type="presOf" srcId="{F7A6C07E-4387-4D88-A9A1-E26F454AF5B0}" destId="{D35F4664-0FE5-4A0C-902B-E87AD388BEAE}" srcOrd="0" destOrd="0" presId="urn:microsoft.com/office/officeart/2005/8/layout/process5"/>
    <dgm:cxn modelId="{D9A16F6C-EBCD-4A0F-847E-EFB52BEA3149}" srcId="{960CBB84-C408-4BEE-BECA-04E4B58B3E97}" destId="{65552B68-016E-480B-B35C-A4283CDAF55F}" srcOrd="4" destOrd="0" parTransId="{2DFEE2D5-8429-47AC-9A35-9A425FA5759B}" sibTransId="{411DA066-18CE-4420-9046-B34EFC0084F8}"/>
    <dgm:cxn modelId="{533BA056-5761-4C23-85A7-A00A06325D64}" type="presOf" srcId="{F7A6C07E-4387-4D88-A9A1-E26F454AF5B0}" destId="{2080A14F-91EF-44A3-8F0F-04C4314DE94C}" srcOrd="1" destOrd="0" presId="urn:microsoft.com/office/officeart/2005/8/layout/process5"/>
    <dgm:cxn modelId="{7C3F9A57-57AE-4045-806E-CE3904875ACE}" type="presOf" srcId="{8DBA414B-F9B9-47CA-9CF4-FA57E77F4EFD}" destId="{3E1E93C1-AC10-41EC-9F4C-441DB2D40A00}" srcOrd="0" destOrd="0" presId="urn:microsoft.com/office/officeart/2005/8/layout/process5"/>
    <dgm:cxn modelId="{F0743A59-7A60-40FE-9B83-B0A644A42228}" type="presOf" srcId="{65552B68-016E-480B-B35C-A4283CDAF55F}" destId="{52BF9760-1F1C-4DF3-B0BD-2995726BCFE1}" srcOrd="0" destOrd="0" presId="urn:microsoft.com/office/officeart/2005/8/layout/process5"/>
    <dgm:cxn modelId="{AF9F648B-E648-4895-A024-06BB6692C334}" type="presOf" srcId="{A329E0B5-C9BC-47F6-82F4-D764950B849D}" destId="{3C308015-4C4B-42A9-9535-ED46E37D23C2}" srcOrd="0" destOrd="0" presId="urn:microsoft.com/office/officeart/2005/8/layout/process5"/>
    <dgm:cxn modelId="{A5302D9B-CD02-4234-A8AF-08B4FA3C401C}" type="presOf" srcId="{9A9CBA3A-BB07-4E06-918B-EC86161A5662}" destId="{C39801E7-42C2-42B8-8168-D094B3F10A9D}" srcOrd="0" destOrd="0" presId="urn:microsoft.com/office/officeart/2005/8/layout/process5"/>
    <dgm:cxn modelId="{A08D9EBE-A4D9-4B80-8337-4E68DCD4F4A4}" srcId="{960CBB84-C408-4BEE-BECA-04E4B58B3E97}" destId="{32D56FB0-DEEE-4DDE-AD0B-17B447052D88}" srcOrd="1" destOrd="0" parTransId="{2E72AEB9-6F16-4DF6-8C4F-503136F3C714}" sibTransId="{F7A6C07E-4387-4D88-A9A1-E26F454AF5B0}"/>
    <dgm:cxn modelId="{BA2870CB-3877-463D-9F55-96F1CD63FD03}" srcId="{960CBB84-C408-4BEE-BECA-04E4B58B3E97}" destId="{8DBA414B-F9B9-47CA-9CF4-FA57E77F4EFD}" srcOrd="2" destOrd="0" parTransId="{A2A6A0F0-3942-4722-ACF3-5D916FA9BBCE}" sibTransId="{F9B56ABB-6BF5-4B6F-8752-08849F46CCCD}"/>
    <dgm:cxn modelId="{7A012FD5-5007-4108-BBF1-570D0DC71ACE}" type="presOf" srcId="{F9B56ABB-6BF5-4B6F-8752-08849F46CCCD}" destId="{908E04D1-CE8E-4504-BF92-1287EB4F3752}" srcOrd="1" destOrd="0" presId="urn:microsoft.com/office/officeart/2005/8/layout/process5"/>
    <dgm:cxn modelId="{D69C09E4-908B-4998-9C09-E528E1D55891}" type="presOf" srcId="{F9B56ABB-6BF5-4B6F-8752-08849F46CCCD}" destId="{9BBEFA6C-CEAA-427B-97DA-C7BB33DF2F30}" srcOrd="0" destOrd="0" presId="urn:microsoft.com/office/officeart/2005/8/layout/process5"/>
    <dgm:cxn modelId="{C19A11F0-A5B0-46AE-BDEC-4393B43818B8}" srcId="{960CBB84-C408-4BEE-BECA-04E4B58B3E97}" destId="{531A9AFB-0401-4F9D-AC76-36CA4B29522C}" srcOrd="0" destOrd="0" parTransId="{47ABE98E-F46F-4D23-ACFB-10434E894C8D}" sibTransId="{9A9CBA3A-BB07-4E06-918B-EC86161A5662}"/>
    <dgm:cxn modelId="{CE6F9FF2-633A-4EB0-AA15-4B6BAC7F57C2}" srcId="{960CBB84-C408-4BEE-BECA-04E4B58B3E97}" destId="{A329E0B5-C9BC-47F6-82F4-D764950B849D}" srcOrd="3" destOrd="0" parTransId="{060CDBD6-37C2-40D0-9B60-7E7E8BB474D5}" sibTransId="{D67CF578-4B82-41D1-863B-1CB127A5C325}"/>
    <dgm:cxn modelId="{3C8237FF-D0E6-46C1-A2C3-A366F897980F}" type="presOf" srcId="{960CBB84-C408-4BEE-BECA-04E4B58B3E97}" destId="{5B0F6195-266F-4AB8-8BB5-B13096F69DF1}" srcOrd="0" destOrd="0" presId="urn:microsoft.com/office/officeart/2005/8/layout/process5"/>
    <dgm:cxn modelId="{58BB1BBA-B6F9-4917-9CE0-65ECF79B3FC5}" type="presParOf" srcId="{5B0F6195-266F-4AB8-8BB5-B13096F69DF1}" destId="{BB434C38-E1C9-47C7-98AA-7697477379FE}" srcOrd="0" destOrd="0" presId="urn:microsoft.com/office/officeart/2005/8/layout/process5"/>
    <dgm:cxn modelId="{877220A9-A4C8-4D2D-A70D-E82C2E8A60B5}" type="presParOf" srcId="{5B0F6195-266F-4AB8-8BB5-B13096F69DF1}" destId="{C39801E7-42C2-42B8-8168-D094B3F10A9D}" srcOrd="1" destOrd="0" presId="urn:microsoft.com/office/officeart/2005/8/layout/process5"/>
    <dgm:cxn modelId="{FC0303B6-8A3E-4E11-9461-BDA1AF6831F1}" type="presParOf" srcId="{C39801E7-42C2-42B8-8168-D094B3F10A9D}" destId="{69135C39-E5D6-4FE1-B1F1-B053BBA20B58}" srcOrd="0" destOrd="0" presId="urn:microsoft.com/office/officeart/2005/8/layout/process5"/>
    <dgm:cxn modelId="{00FC5A26-CC82-47AB-9177-04E9A01DCCA0}" type="presParOf" srcId="{5B0F6195-266F-4AB8-8BB5-B13096F69DF1}" destId="{EB95EE7B-9D88-4E03-91EA-97177F297672}" srcOrd="2" destOrd="0" presId="urn:microsoft.com/office/officeart/2005/8/layout/process5"/>
    <dgm:cxn modelId="{E56E5DB3-A66B-4635-81ED-E6867B7B0872}" type="presParOf" srcId="{5B0F6195-266F-4AB8-8BB5-B13096F69DF1}" destId="{D35F4664-0FE5-4A0C-902B-E87AD388BEAE}" srcOrd="3" destOrd="0" presId="urn:microsoft.com/office/officeart/2005/8/layout/process5"/>
    <dgm:cxn modelId="{DCE0F9DB-1256-4E82-AFAB-346B4B8A3747}" type="presParOf" srcId="{D35F4664-0FE5-4A0C-902B-E87AD388BEAE}" destId="{2080A14F-91EF-44A3-8F0F-04C4314DE94C}" srcOrd="0" destOrd="0" presId="urn:microsoft.com/office/officeart/2005/8/layout/process5"/>
    <dgm:cxn modelId="{1481ACA2-3BF8-4F72-8E68-4BCC32EA4B8C}" type="presParOf" srcId="{5B0F6195-266F-4AB8-8BB5-B13096F69DF1}" destId="{3E1E93C1-AC10-41EC-9F4C-441DB2D40A00}" srcOrd="4" destOrd="0" presId="urn:microsoft.com/office/officeart/2005/8/layout/process5"/>
    <dgm:cxn modelId="{51EA35D3-2804-4ACA-8E10-F3D70AF27318}" type="presParOf" srcId="{5B0F6195-266F-4AB8-8BB5-B13096F69DF1}" destId="{9BBEFA6C-CEAA-427B-97DA-C7BB33DF2F30}" srcOrd="5" destOrd="0" presId="urn:microsoft.com/office/officeart/2005/8/layout/process5"/>
    <dgm:cxn modelId="{88851B80-C77E-45C9-B0D0-C0F1F9EFB90C}" type="presParOf" srcId="{9BBEFA6C-CEAA-427B-97DA-C7BB33DF2F30}" destId="{908E04D1-CE8E-4504-BF92-1287EB4F3752}" srcOrd="0" destOrd="0" presId="urn:microsoft.com/office/officeart/2005/8/layout/process5"/>
    <dgm:cxn modelId="{FA91A92C-F3CE-4EEA-A0CB-DA174DCA6F07}" type="presParOf" srcId="{5B0F6195-266F-4AB8-8BB5-B13096F69DF1}" destId="{3C308015-4C4B-42A9-9535-ED46E37D23C2}" srcOrd="6" destOrd="0" presId="urn:microsoft.com/office/officeart/2005/8/layout/process5"/>
    <dgm:cxn modelId="{3C4E5DFB-E76E-4AB1-BBF5-35245BE46B30}" type="presParOf" srcId="{5B0F6195-266F-4AB8-8BB5-B13096F69DF1}" destId="{E0F7DE2F-C55A-4BCC-937E-9FD44F591E67}" srcOrd="7" destOrd="0" presId="urn:microsoft.com/office/officeart/2005/8/layout/process5"/>
    <dgm:cxn modelId="{430475B9-0E86-46F1-9AB9-EACE7B2BEBD3}" type="presParOf" srcId="{E0F7DE2F-C55A-4BCC-937E-9FD44F591E67}" destId="{041B528B-AAA0-43CA-A9D1-533AEE69B282}" srcOrd="0" destOrd="0" presId="urn:microsoft.com/office/officeart/2005/8/layout/process5"/>
    <dgm:cxn modelId="{B5694DD1-B3BD-48D3-AA47-0D6A19B06771}" type="presParOf" srcId="{5B0F6195-266F-4AB8-8BB5-B13096F69DF1}" destId="{52BF9760-1F1C-4DF3-B0BD-2995726BCFE1}" srcOrd="8"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BB65E5-EE8B-43A5-9CA9-9B34824A8307}">
      <dsp:nvSpPr>
        <dsp:cNvPr id="0" name=""/>
        <dsp:cNvSpPr/>
      </dsp:nvSpPr>
      <dsp:spPr>
        <a:xfrm>
          <a:off x="369" y="465195"/>
          <a:ext cx="2873825" cy="20490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Medicine and patient cohort identified and meets criteria for One Wales process</a:t>
          </a:r>
        </a:p>
      </dsp:txBody>
      <dsp:txXfrm>
        <a:off x="60383" y="525209"/>
        <a:ext cx="2753797" cy="1928985"/>
      </dsp:txXfrm>
    </dsp:sp>
    <dsp:sp modelId="{2D24422A-4B9A-4B6A-8BD2-D479A10B1492}">
      <dsp:nvSpPr>
        <dsp:cNvPr id="0" name=""/>
        <dsp:cNvSpPr/>
      </dsp:nvSpPr>
      <dsp:spPr>
        <a:xfrm>
          <a:off x="2857368" y="1272398"/>
          <a:ext cx="412193" cy="43460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2857368" y="1359319"/>
        <a:ext cx="288535" cy="260764"/>
      </dsp:txXfrm>
    </dsp:sp>
    <dsp:sp modelId="{43C9170B-988F-4561-9ADE-5FD1CE3ADDC7}">
      <dsp:nvSpPr>
        <dsp:cNvPr id="0" name=""/>
        <dsp:cNvSpPr/>
      </dsp:nvSpPr>
      <dsp:spPr>
        <a:xfrm>
          <a:off x="3264443" y="465195"/>
          <a:ext cx="2873825" cy="2049013"/>
        </a:xfrm>
        <a:prstGeom prst="roundRect">
          <a:avLst>
            <a:gd name="adj" fmla="val 10000"/>
          </a:avLst>
        </a:prstGeom>
        <a:solidFill>
          <a:schemeClr val="accent2">
            <a:hueOff val="936304"/>
            <a:satOff val="-1168"/>
            <a:lumOff val="27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Marketing authorisation holder contacted to request best available evidence. Relevant clinician and patient groups to input into the process. MA holder requested to submit a commercial arrangement (if applicable)</a:t>
          </a:r>
        </a:p>
      </dsp:txBody>
      <dsp:txXfrm>
        <a:off x="3324457" y="525209"/>
        <a:ext cx="2753797" cy="1928985"/>
      </dsp:txXfrm>
    </dsp:sp>
    <dsp:sp modelId="{88B0C4B2-79D1-4DB6-9D0A-E5E6468FE12B}">
      <dsp:nvSpPr>
        <dsp:cNvPr id="0" name=""/>
        <dsp:cNvSpPr/>
      </dsp:nvSpPr>
      <dsp:spPr>
        <a:xfrm>
          <a:off x="6121443" y="1272398"/>
          <a:ext cx="412193" cy="434606"/>
        </a:xfrm>
        <a:prstGeom prst="rightArrow">
          <a:avLst>
            <a:gd name="adj1" fmla="val 60000"/>
            <a:gd name="adj2" fmla="val 50000"/>
          </a:avLst>
        </a:prstGeom>
        <a:solidFill>
          <a:schemeClr val="accent2">
            <a:hueOff val="1170380"/>
            <a:satOff val="-1460"/>
            <a:lumOff val="3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121443" y="1359319"/>
        <a:ext cx="288535" cy="260764"/>
      </dsp:txXfrm>
    </dsp:sp>
    <dsp:sp modelId="{8A403200-5A3D-44F3-B1BB-16E0DFE4E1D0}">
      <dsp:nvSpPr>
        <dsp:cNvPr id="0" name=""/>
        <dsp:cNvSpPr/>
      </dsp:nvSpPr>
      <dsp:spPr>
        <a:xfrm>
          <a:off x="6528518" y="465195"/>
          <a:ext cx="2873825" cy="2049013"/>
        </a:xfrm>
        <a:prstGeom prst="roundRect">
          <a:avLst>
            <a:gd name="adj" fmla="val 10000"/>
          </a:avLst>
        </a:prstGeom>
        <a:solidFill>
          <a:schemeClr val="accent2">
            <a:hueOff val="1872608"/>
            <a:satOff val="-233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AWTTC perform literature search and collate all evidence to prepare a draft Evidence Status Report which is forwarded to MA holder and clinicians for comment</a:t>
          </a:r>
        </a:p>
      </dsp:txBody>
      <dsp:txXfrm>
        <a:off x="6588532" y="525209"/>
        <a:ext cx="2753797" cy="1928985"/>
      </dsp:txXfrm>
    </dsp:sp>
    <dsp:sp modelId="{4ADD06A5-6A9E-40BA-9D0A-32BA24C53B29}">
      <dsp:nvSpPr>
        <dsp:cNvPr id="0" name=""/>
        <dsp:cNvSpPr/>
      </dsp:nvSpPr>
      <dsp:spPr>
        <a:xfrm rot="5400000">
          <a:off x="7759334" y="2486176"/>
          <a:ext cx="412193" cy="434606"/>
        </a:xfrm>
        <a:prstGeom prst="rightArrow">
          <a:avLst>
            <a:gd name="adj1" fmla="val 60000"/>
            <a:gd name="adj2" fmla="val 50000"/>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5400000">
        <a:off x="7835048" y="2497383"/>
        <a:ext cx="260764" cy="288535"/>
      </dsp:txXfrm>
    </dsp:sp>
    <dsp:sp modelId="{CA69EA6F-A553-4638-97E8-18C75F5E922D}">
      <dsp:nvSpPr>
        <dsp:cNvPr id="0" name=""/>
        <dsp:cNvSpPr/>
      </dsp:nvSpPr>
      <dsp:spPr>
        <a:xfrm>
          <a:off x="6528518" y="2904458"/>
          <a:ext cx="2873825" cy="2049013"/>
        </a:xfrm>
        <a:prstGeom prst="roundRect">
          <a:avLst>
            <a:gd name="adj" fmla="val 10000"/>
          </a:avLst>
        </a:prstGeom>
        <a:solidFill>
          <a:schemeClr val="accent2">
            <a:hueOff val="2808911"/>
            <a:satOff val="-3503"/>
            <a:lumOff val="8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One Wales Medicines Assessment Group (OWMAG) convened.</a:t>
          </a:r>
        </a:p>
        <a:p>
          <a:pPr marL="0" lvl="0" indent="0" algn="ctr" defTabSz="622300">
            <a:lnSpc>
              <a:spcPct val="90000"/>
            </a:lnSpc>
            <a:spcBef>
              <a:spcPct val="0"/>
            </a:spcBef>
            <a:spcAft>
              <a:spcPct val="35000"/>
            </a:spcAft>
            <a:buNone/>
          </a:pPr>
          <a:r>
            <a:rPr lang="en-GB" sz="1400" b="1" kern="1200" dirty="0">
              <a:solidFill>
                <a:schemeClr val="tx1"/>
              </a:solidFill>
            </a:rPr>
            <a:t>Final ESR and recommendation from the group forwarded NHS Wales Chief Executive Management Team (CEMT)</a:t>
          </a:r>
        </a:p>
      </dsp:txBody>
      <dsp:txXfrm>
        <a:off x="6588532" y="2964472"/>
        <a:ext cx="2753797" cy="1928985"/>
      </dsp:txXfrm>
    </dsp:sp>
    <dsp:sp modelId="{DC9B5C97-4999-4CCC-B427-3D90655F936D}">
      <dsp:nvSpPr>
        <dsp:cNvPr id="0" name=""/>
        <dsp:cNvSpPr/>
      </dsp:nvSpPr>
      <dsp:spPr>
        <a:xfrm rot="10800000">
          <a:off x="6133150" y="3711662"/>
          <a:ext cx="412193" cy="434606"/>
        </a:xfrm>
        <a:prstGeom prst="rightArrow">
          <a:avLst>
            <a:gd name="adj1" fmla="val 60000"/>
            <a:gd name="adj2" fmla="val 50000"/>
          </a:avLst>
        </a:prstGeom>
        <a:solidFill>
          <a:schemeClr val="accent2">
            <a:hueOff val="3511139"/>
            <a:satOff val="-4379"/>
            <a:lumOff val="103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6256808" y="3798583"/>
        <a:ext cx="288535" cy="260764"/>
      </dsp:txXfrm>
    </dsp:sp>
    <dsp:sp modelId="{6AA5A351-7498-4DC4-B932-200F9295125A}">
      <dsp:nvSpPr>
        <dsp:cNvPr id="0" name=""/>
        <dsp:cNvSpPr/>
      </dsp:nvSpPr>
      <dsp:spPr>
        <a:xfrm>
          <a:off x="3264443" y="2904458"/>
          <a:ext cx="2873825" cy="2049013"/>
        </a:xfrm>
        <a:prstGeom prst="roundRect">
          <a:avLst>
            <a:gd name="adj" fmla="val 10000"/>
          </a:avLst>
        </a:prstGeom>
        <a:solidFill>
          <a:schemeClr val="accent2">
            <a:hueOff val="3745215"/>
            <a:satOff val="-4671"/>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Following CEMT endorsement NHS Wales and MA holder informed of the OW Wales decision</a:t>
          </a:r>
        </a:p>
      </dsp:txBody>
      <dsp:txXfrm>
        <a:off x="3324457" y="2964472"/>
        <a:ext cx="2753797" cy="1928985"/>
      </dsp:txXfrm>
    </dsp:sp>
    <dsp:sp modelId="{9359075A-D89A-4CC7-B031-A3A7312717AE}">
      <dsp:nvSpPr>
        <dsp:cNvPr id="0" name=""/>
        <dsp:cNvSpPr/>
      </dsp:nvSpPr>
      <dsp:spPr>
        <a:xfrm rot="10800000">
          <a:off x="2869076" y="3711662"/>
          <a:ext cx="412193" cy="434606"/>
        </a:xfrm>
        <a:prstGeom prst="righ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rot="10800000">
        <a:off x="2992734" y="3798583"/>
        <a:ext cx="288535" cy="260764"/>
      </dsp:txXfrm>
    </dsp:sp>
    <dsp:sp modelId="{4BDD70CD-9CE6-4114-97E2-35634DDFBD7C}">
      <dsp:nvSpPr>
        <dsp:cNvPr id="0" name=""/>
        <dsp:cNvSpPr/>
      </dsp:nvSpPr>
      <dsp:spPr>
        <a:xfrm>
          <a:off x="369" y="2904458"/>
          <a:ext cx="2873825" cy="2049013"/>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tx1"/>
              </a:solidFill>
            </a:rPr>
            <a:t>One Wales decision displayed on the AWTTC website</a:t>
          </a:r>
        </a:p>
      </dsp:txBody>
      <dsp:txXfrm>
        <a:off x="60383" y="2964472"/>
        <a:ext cx="2753797" cy="19289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434C38-E1C9-47C7-98AA-7697477379FE}">
      <dsp:nvSpPr>
        <dsp:cNvPr id="0" name=""/>
        <dsp:cNvSpPr/>
      </dsp:nvSpPr>
      <dsp:spPr>
        <a:xfrm>
          <a:off x="4912" y="833908"/>
          <a:ext cx="2135187" cy="128111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AWTTC requests new evidence, patient numbers and outcome data from clinicians and/or the MA holder</a:t>
          </a:r>
        </a:p>
      </dsp:txBody>
      <dsp:txXfrm>
        <a:off x="42434" y="871430"/>
        <a:ext cx="2060143" cy="1206068"/>
      </dsp:txXfrm>
    </dsp:sp>
    <dsp:sp modelId="{C39801E7-42C2-42B8-8168-D094B3F10A9D}">
      <dsp:nvSpPr>
        <dsp:cNvPr id="0" name=""/>
        <dsp:cNvSpPr/>
      </dsp:nvSpPr>
      <dsp:spPr>
        <a:xfrm>
          <a:off x="2327996" y="1209701"/>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327996" y="1315606"/>
        <a:ext cx="316861" cy="317716"/>
      </dsp:txXfrm>
    </dsp:sp>
    <dsp:sp modelId="{EB95EE7B-9D88-4E03-91EA-97177F297672}">
      <dsp:nvSpPr>
        <dsp:cNvPr id="0" name=""/>
        <dsp:cNvSpPr/>
      </dsp:nvSpPr>
      <dsp:spPr>
        <a:xfrm>
          <a:off x="2994174" y="833908"/>
          <a:ext cx="2135187" cy="1281112"/>
        </a:xfrm>
        <a:prstGeom prst="roundRect">
          <a:avLst>
            <a:gd name="adj" fmla="val 10000"/>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AWTTC produces a review report including any new evidence, guidelines, patient numbers and outcome data.</a:t>
          </a:r>
        </a:p>
      </dsp:txBody>
      <dsp:txXfrm>
        <a:off x="3031696" y="871430"/>
        <a:ext cx="2060143" cy="1206068"/>
      </dsp:txXfrm>
    </dsp:sp>
    <dsp:sp modelId="{D35F4664-0FE5-4A0C-902B-E87AD388BEAE}">
      <dsp:nvSpPr>
        <dsp:cNvPr id="0" name=""/>
        <dsp:cNvSpPr/>
      </dsp:nvSpPr>
      <dsp:spPr>
        <a:xfrm rot="1539361">
          <a:off x="5293442" y="1922597"/>
          <a:ext cx="505056" cy="529526"/>
        </a:xfrm>
        <a:prstGeom prst="rightArrow">
          <a:avLst>
            <a:gd name="adj1" fmla="val 60000"/>
            <a:gd name="adj2" fmla="val 50000"/>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5300911" y="1995701"/>
        <a:ext cx="353539" cy="317716"/>
      </dsp:txXfrm>
    </dsp:sp>
    <dsp:sp modelId="{3E1E93C1-AC10-41EC-9F4C-441DB2D40A00}">
      <dsp:nvSpPr>
        <dsp:cNvPr id="0" name=""/>
        <dsp:cNvSpPr/>
      </dsp:nvSpPr>
      <dsp:spPr>
        <a:xfrm>
          <a:off x="5988348" y="1783321"/>
          <a:ext cx="2139650" cy="2260766"/>
        </a:xfrm>
        <a:prstGeom prst="roundRect">
          <a:avLst>
            <a:gd name="adj" fmla="val 10000"/>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Using information included in the review report OWMAG reviews the decision and makes a recommendation to uphold the current recommendation or to re-assess the decision in the light of new evidence</a:t>
          </a:r>
        </a:p>
      </dsp:txBody>
      <dsp:txXfrm>
        <a:off x="6051016" y="1845989"/>
        <a:ext cx="2014314" cy="2135430"/>
      </dsp:txXfrm>
    </dsp:sp>
    <dsp:sp modelId="{9BBEFA6C-CEAA-427B-97DA-C7BB33DF2F30}">
      <dsp:nvSpPr>
        <dsp:cNvPr id="0" name=""/>
        <dsp:cNvSpPr/>
      </dsp:nvSpPr>
      <dsp:spPr>
        <a:xfrm rot="9404987">
          <a:off x="5320190" y="3288593"/>
          <a:ext cx="498335" cy="529526"/>
        </a:xfrm>
        <a:prstGeom prst="rightArrow">
          <a:avLst>
            <a:gd name="adj1" fmla="val 60000"/>
            <a:gd name="adj2" fmla="val 50000"/>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5463620" y="3364991"/>
        <a:ext cx="348835" cy="317716"/>
      </dsp:txXfrm>
    </dsp:sp>
    <dsp:sp modelId="{3C308015-4C4B-42A9-9535-ED46E37D23C2}">
      <dsp:nvSpPr>
        <dsp:cNvPr id="0" name=""/>
        <dsp:cNvSpPr/>
      </dsp:nvSpPr>
      <dsp:spPr>
        <a:xfrm>
          <a:off x="2989264" y="3562629"/>
          <a:ext cx="2135187" cy="1281112"/>
        </a:xfrm>
        <a:prstGeom prst="roundRect">
          <a:avLst>
            <a:gd name="adj" fmla="val 10000"/>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The OWMAG review recommendation is sent to CEMT for endorsement</a:t>
          </a:r>
        </a:p>
      </dsp:txBody>
      <dsp:txXfrm>
        <a:off x="3026786" y="3600151"/>
        <a:ext cx="2060143" cy="1206068"/>
      </dsp:txXfrm>
    </dsp:sp>
    <dsp:sp modelId="{E0F7DE2F-C55A-4BCC-937E-9FD44F591E67}">
      <dsp:nvSpPr>
        <dsp:cNvPr id="0" name=""/>
        <dsp:cNvSpPr/>
      </dsp:nvSpPr>
      <dsp:spPr>
        <a:xfrm rot="10800000">
          <a:off x="2348707" y="3938422"/>
          <a:ext cx="452659" cy="529526"/>
        </a:xfrm>
        <a:prstGeom prst="righ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2484505" y="4044327"/>
        <a:ext cx="316861" cy="317716"/>
      </dsp:txXfrm>
    </dsp:sp>
    <dsp:sp modelId="{52BF9760-1F1C-4DF3-B0BD-2995726BCFE1}">
      <dsp:nvSpPr>
        <dsp:cNvPr id="0" name=""/>
        <dsp:cNvSpPr/>
      </dsp:nvSpPr>
      <dsp:spPr>
        <a:xfrm>
          <a:off x="1" y="3562629"/>
          <a:ext cx="2135187" cy="1281112"/>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Once endorsed the review decision is communicated to NHS Wales and the MA holder and displayed on the AWTTC website.</a:t>
          </a:r>
        </a:p>
      </dsp:txBody>
      <dsp:txXfrm>
        <a:off x="37523" y="3600151"/>
        <a:ext cx="2060143" cy="1206068"/>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ADEC3AF-D6BE-410F-8B4C-026CBB26DE22}" type="datetimeFigureOut">
              <a:rPr lang="en-GB" smtClean="0"/>
              <a:t>15/06/2022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FFE138-B93F-4C11-B8DA-3CC33D1D3C2A}" type="slidenum">
              <a:rPr lang="en-GB" smtClean="0"/>
              <a:t>‹#›</a:t>
            </a:fld>
            <a:endParaRPr lang="en-GB"/>
          </a:p>
        </p:txBody>
      </p:sp>
    </p:spTree>
    <p:extLst>
      <p:ext uri="{BB962C8B-B14F-4D97-AF65-F5344CB8AC3E}">
        <p14:creationId xmlns:p14="http://schemas.microsoft.com/office/powerpoint/2010/main" val="91868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5AC5C-108A-534C-9B18-668D0695274B}" type="datetimeFigureOut">
              <a:rPr lang="en-US" smtClean="0"/>
              <a:pPr/>
              <a:t>6/15/2022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A993A9-A7A0-BC45-95F5-423B5D0E04EE}" type="slidenum">
              <a:rPr lang="en-US" smtClean="0"/>
              <a:pPr/>
              <a:t>‹#›</a:t>
            </a:fld>
            <a:endParaRPr lang="en-US"/>
          </a:p>
        </p:txBody>
      </p:sp>
    </p:spTree>
    <p:extLst>
      <p:ext uri="{BB962C8B-B14F-4D97-AF65-F5344CB8AC3E}">
        <p14:creationId xmlns:p14="http://schemas.microsoft.com/office/powerpoint/2010/main" val="17866437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For patient cohorts there has been potential for inequity of access between health boards </a:t>
            </a:r>
          </a:p>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7</a:t>
            </a:fld>
            <a:endParaRPr lang="en-US"/>
          </a:p>
        </p:txBody>
      </p:sp>
    </p:spTree>
    <p:extLst>
      <p:ext uri="{BB962C8B-B14F-4D97-AF65-F5344CB8AC3E}">
        <p14:creationId xmlns:p14="http://schemas.microsoft.com/office/powerpoint/2010/main" val="1174250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12 months after the first assessment and then every 1-3 years according to agreement by OWMAG. Internal review undertaken annually. </a:t>
            </a:r>
          </a:p>
        </p:txBody>
      </p:sp>
      <p:sp>
        <p:nvSpPr>
          <p:cNvPr id="4" name="Slide Number Placeholder 3"/>
          <p:cNvSpPr>
            <a:spLocks noGrp="1"/>
          </p:cNvSpPr>
          <p:nvPr>
            <p:ph type="sldNum" sz="quarter" idx="5"/>
          </p:nvPr>
        </p:nvSpPr>
        <p:spPr/>
        <p:txBody>
          <a:bodyPr/>
          <a:lstStyle/>
          <a:p>
            <a:fld id="{BCA993A9-A7A0-BC45-95F5-423B5D0E04EE}" type="slidenum">
              <a:rPr lang="en-US" smtClean="0"/>
              <a:pPr/>
              <a:t>17</a:t>
            </a:fld>
            <a:endParaRPr lang="en-US"/>
          </a:p>
        </p:txBody>
      </p:sp>
    </p:spTree>
    <p:extLst>
      <p:ext uri="{BB962C8B-B14F-4D97-AF65-F5344CB8AC3E}">
        <p14:creationId xmlns:p14="http://schemas.microsoft.com/office/powerpoint/2010/main" val="3581625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18</a:t>
            </a:fld>
            <a:endParaRPr lang="en-US"/>
          </a:p>
        </p:txBody>
      </p:sp>
    </p:spTree>
    <p:extLst>
      <p:ext uri="{BB962C8B-B14F-4D97-AF65-F5344CB8AC3E}">
        <p14:creationId xmlns:p14="http://schemas.microsoft.com/office/powerpoint/2010/main" val="2774748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Licensed meds One Wales allows time for additional clinical or cost effectiveness data to be collected</a:t>
            </a:r>
            <a:endParaRPr lang="en-GB"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t>Outside treatment pathway = i.e. the specific sequence of treatment/s has not been approved by NICE/AWMSG</a:t>
            </a:r>
          </a:p>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9</a:t>
            </a:fld>
            <a:endParaRPr lang="en-US"/>
          </a:p>
        </p:txBody>
      </p:sp>
    </p:spTree>
    <p:extLst>
      <p:ext uri="{BB962C8B-B14F-4D97-AF65-F5344CB8AC3E}">
        <p14:creationId xmlns:p14="http://schemas.microsoft.com/office/powerpoint/2010/main" val="3657663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medicine request form is available to download from the AWTTC website</a:t>
            </a:r>
          </a:p>
        </p:txBody>
      </p:sp>
      <p:sp>
        <p:nvSpPr>
          <p:cNvPr id="4" name="Slide Number Placeholder 3"/>
          <p:cNvSpPr>
            <a:spLocks noGrp="1"/>
          </p:cNvSpPr>
          <p:nvPr>
            <p:ph type="sldNum" sz="quarter" idx="5"/>
          </p:nvPr>
        </p:nvSpPr>
        <p:spPr/>
        <p:txBody>
          <a:bodyPr/>
          <a:lstStyle/>
          <a:p>
            <a:fld id="{BCA993A9-A7A0-BC45-95F5-423B5D0E04EE}" type="slidenum">
              <a:rPr lang="en-US" smtClean="0"/>
              <a:pPr/>
              <a:t>10</a:t>
            </a:fld>
            <a:endParaRPr lang="en-US"/>
          </a:p>
        </p:txBody>
      </p:sp>
    </p:spTree>
    <p:extLst>
      <p:ext uri="{BB962C8B-B14F-4D97-AF65-F5344CB8AC3E}">
        <p14:creationId xmlns:p14="http://schemas.microsoft.com/office/powerpoint/2010/main" val="912618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Approval to proceed sought from AWMSG Steering committee.</a:t>
            </a:r>
          </a:p>
          <a:p>
            <a:r>
              <a:rPr lang="en-GB" dirty="0"/>
              <a:t>MA holder expected to provide clinical and cost effectiveness evidence and a commercial arrangement if OW is interim to HTA for a licenced medicine.</a:t>
            </a:r>
          </a:p>
          <a:p>
            <a:r>
              <a:rPr lang="en-GB" dirty="0"/>
              <a:t>ESR may be updated in light of comments received, particularly for areas of uncertainty highlighted by AWTTC</a:t>
            </a:r>
          </a:p>
          <a:p>
            <a:r>
              <a:rPr lang="en-GB" dirty="0"/>
              <a:t>Final decision also disseminated on the pharmacy forum SHARE with standard wording for formulary pharmacists to add to local HB formularies.</a:t>
            </a:r>
          </a:p>
          <a:p>
            <a:r>
              <a:rPr lang="en-GB" dirty="0"/>
              <a:t>DHCW add link to AWTTC website advice on formulary.</a:t>
            </a:r>
          </a:p>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11</a:t>
            </a:fld>
            <a:endParaRPr lang="en-US"/>
          </a:p>
        </p:txBody>
      </p:sp>
    </p:spTree>
    <p:extLst>
      <p:ext uri="{BB962C8B-B14F-4D97-AF65-F5344CB8AC3E}">
        <p14:creationId xmlns:p14="http://schemas.microsoft.com/office/powerpoint/2010/main" val="1526166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Questions  1 and 2 here</a:t>
            </a:r>
          </a:p>
        </p:txBody>
      </p:sp>
      <p:sp>
        <p:nvSpPr>
          <p:cNvPr id="4" name="Slide Number Placeholder 3"/>
          <p:cNvSpPr>
            <a:spLocks noGrp="1"/>
          </p:cNvSpPr>
          <p:nvPr>
            <p:ph type="sldNum" sz="quarter" idx="5"/>
          </p:nvPr>
        </p:nvSpPr>
        <p:spPr/>
        <p:txBody>
          <a:bodyPr/>
          <a:lstStyle/>
          <a:p>
            <a:fld id="{BCA993A9-A7A0-BC45-95F5-423B5D0E04EE}" type="slidenum">
              <a:rPr lang="en-US" smtClean="0"/>
              <a:pPr/>
              <a:t>12</a:t>
            </a:fld>
            <a:endParaRPr lang="en-US"/>
          </a:p>
        </p:txBody>
      </p:sp>
    </p:spTree>
    <p:extLst>
      <p:ext uri="{BB962C8B-B14F-4D97-AF65-F5344CB8AC3E}">
        <p14:creationId xmlns:p14="http://schemas.microsoft.com/office/powerpoint/2010/main" val="2829385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Wales medicines are not included in the New Treatment Fund</a:t>
            </a:r>
          </a:p>
        </p:txBody>
      </p:sp>
      <p:sp>
        <p:nvSpPr>
          <p:cNvPr id="4" name="Slide Number Placeholder 3"/>
          <p:cNvSpPr>
            <a:spLocks noGrp="1"/>
          </p:cNvSpPr>
          <p:nvPr>
            <p:ph type="sldNum" sz="quarter" idx="5"/>
          </p:nvPr>
        </p:nvSpPr>
        <p:spPr/>
        <p:txBody>
          <a:bodyPr/>
          <a:lstStyle/>
          <a:p>
            <a:fld id="{BCA993A9-A7A0-BC45-95F5-423B5D0E04EE}" type="slidenum">
              <a:rPr lang="en-US" smtClean="0"/>
              <a:pPr/>
              <a:t>13</a:t>
            </a:fld>
            <a:endParaRPr lang="en-US"/>
          </a:p>
        </p:txBody>
      </p:sp>
    </p:spTree>
    <p:extLst>
      <p:ext uri="{BB962C8B-B14F-4D97-AF65-F5344CB8AC3E}">
        <p14:creationId xmlns:p14="http://schemas.microsoft.com/office/powerpoint/2010/main" val="3880336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HTA submission is expected within a specified time, normally 12 to 18 months of the One Wales decision.</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This maybe in the form of a simple discount or confirmation of  any existing arrangements can be extended to the medicine/indication under consideration.</a:t>
            </a:r>
          </a:p>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14</a:t>
            </a:fld>
            <a:endParaRPr lang="en-US"/>
          </a:p>
        </p:txBody>
      </p:sp>
    </p:spTree>
    <p:extLst>
      <p:ext uri="{BB962C8B-B14F-4D97-AF65-F5344CB8AC3E}">
        <p14:creationId xmlns:p14="http://schemas.microsoft.com/office/powerpoint/2010/main" val="1971395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Questions 3,4,5</a:t>
            </a:r>
          </a:p>
        </p:txBody>
      </p:sp>
      <p:sp>
        <p:nvSpPr>
          <p:cNvPr id="4" name="Slide Number Placeholder 3"/>
          <p:cNvSpPr>
            <a:spLocks noGrp="1"/>
          </p:cNvSpPr>
          <p:nvPr>
            <p:ph type="sldNum" sz="quarter" idx="5"/>
          </p:nvPr>
        </p:nvSpPr>
        <p:spPr/>
        <p:txBody>
          <a:bodyPr/>
          <a:lstStyle/>
          <a:p>
            <a:fld id="{BCA993A9-A7A0-BC45-95F5-423B5D0E04EE}" type="slidenum">
              <a:rPr lang="en-US" smtClean="0"/>
              <a:pPr/>
              <a:t>15</a:t>
            </a:fld>
            <a:endParaRPr lang="en-US"/>
          </a:p>
        </p:txBody>
      </p:sp>
    </p:spTree>
    <p:extLst>
      <p:ext uri="{BB962C8B-B14F-4D97-AF65-F5344CB8AC3E}">
        <p14:creationId xmlns:p14="http://schemas.microsoft.com/office/powerpoint/2010/main" val="3308263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dirty="0"/>
          </a:p>
          <a:p>
            <a:endParaRPr lang="en-GB" dirty="0"/>
          </a:p>
          <a:p>
            <a:endParaRPr lang="en-GB" dirty="0"/>
          </a:p>
        </p:txBody>
      </p:sp>
      <p:sp>
        <p:nvSpPr>
          <p:cNvPr id="4" name="Slide Number Placeholder 3"/>
          <p:cNvSpPr>
            <a:spLocks noGrp="1"/>
          </p:cNvSpPr>
          <p:nvPr>
            <p:ph type="sldNum" sz="quarter" idx="5"/>
          </p:nvPr>
        </p:nvSpPr>
        <p:spPr/>
        <p:txBody>
          <a:bodyPr/>
          <a:lstStyle/>
          <a:p>
            <a:fld id="{BCA993A9-A7A0-BC45-95F5-423B5D0E04EE}" type="slidenum">
              <a:rPr lang="en-US" smtClean="0"/>
              <a:pPr/>
              <a:t>16</a:t>
            </a:fld>
            <a:endParaRPr lang="en-US"/>
          </a:p>
        </p:txBody>
      </p:sp>
    </p:spTree>
    <p:extLst>
      <p:ext uri="{BB962C8B-B14F-4D97-AF65-F5344CB8AC3E}">
        <p14:creationId xmlns:p14="http://schemas.microsoft.com/office/powerpoint/2010/main" val="1546909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WTTC Cover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218552"/>
            <a:ext cx="10363200" cy="1126592"/>
          </a:xfrm>
          <a:prstGeom prst="rect">
            <a:avLst/>
          </a:prstGeom>
        </p:spPr>
        <p:txBody>
          <a:bodyPr>
            <a:normAutofit/>
          </a:bodyPr>
          <a:lstStyle>
            <a:lvl1pPr algn="l">
              <a:defRPr sz="4000" b="1" i="0">
                <a:latin typeface="Arial"/>
                <a:cs typeface="Arial"/>
              </a:defRPr>
            </a:lvl1pPr>
          </a:lstStyle>
          <a:p>
            <a:r>
              <a:rPr lang="en-GB" dirty="0"/>
              <a:t>Title to go here</a:t>
            </a:r>
            <a:endParaRPr lang="en-US" dirty="0"/>
          </a:p>
        </p:txBody>
      </p:sp>
      <p:sp>
        <p:nvSpPr>
          <p:cNvPr id="9" name="Subtitle 2"/>
          <p:cNvSpPr>
            <a:spLocks noGrp="1"/>
          </p:cNvSpPr>
          <p:nvPr>
            <p:ph type="subTitle" idx="1" hasCustomPrompt="1"/>
          </p:nvPr>
        </p:nvSpPr>
        <p:spPr>
          <a:xfrm>
            <a:off x="975157" y="1345145"/>
            <a:ext cx="10363200" cy="423343"/>
          </a:xfrm>
          <a:prstGeom prst="rect">
            <a:avLst/>
          </a:prstGeom>
        </p:spPr>
        <p:txBody>
          <a:bodyPr>
            <a:normAutofit/>
          </a:bodyPr>
          <a:lstStyle>
            <a:lvl1pPr marL="0" indent="0" algn="l">
              <a:buNone/>
              <a:defRPr sz="1800" b="0" i="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Subhead to go here</a:t>
            </a:r>
            <a:endParaRPr lang="en-US" dirty="0"/>
          </a:p>
        </p:txBody>
      </p:sp>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350241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t Slide 1">
    <p:spTree>
      <p:nvGrpSpPr>
        <p:cNvPr id="1" name=""/>
        <p:cNvGrpSpPr/>
        <p:nvPr/>
      </p:nvGrpSpPr>
      <p:grpSpPr>
        <a:xfrm>
          <a:off x="0" y="0"/>
          <a:ext cx="0" cy="0"/>
          <a:chOff x="0" y="0"/>
          <a:chExt cx="0" cy="0"/>
        </a:xfrm>
      </p:grpSpPr>
      <p:grpSp>
        <p:nvGrpSpPr>
          <p:cNvPr id="2" name="Group 1"/>
          <p:cNvGrpSpPr/>
          <p:nvPr userDrawn="1"/>
        </p:nvGrpSpPr>
        <p:grpSpPr>
          <a:xfrm>
            <a:off x="-1" y="6451358"/>
            <a:ext cx="12192153" cy="409932"/>
            <a:chOff x="-1" y="6451358"/>
            <a:chExt cx="12192153" cy="409932"/>
          </a:xfrm>
        </p:grpSpPr>
        <p:sp>
          <p:nvSpPr>
            <p:cNvPr id="11" name="Rectangle 10"/>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itle 1"/>
          <p:cNvSpPr>
            <a:spLocks noGrp="1"/>
          </p:cNvSpPr>
          <p:nvPr userDrawn="1">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6" name="Subtitle 2"/>
          <p:cNvSpPr>
            <a:spLocks noGrp="1"/>
          </p:cNvSpPr>
          <p:nvPr userDrawn="1">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3657448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WTTC Content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553080"/>
            <a:ext cx="10668000" cy="757921"/>
          </a:xfrm>
          <a:prstGeom prst="rect">
            <a:avLst/>
          </a:prstGeom>
        </p:spPr>
        <p:txBody>
          <a:bodyPr>
            <a:normAutofit/>
          </a:bodyPr>
          <a:lstStyle>
            <a:lvl1pPr algn="ctr">
              <a:defRPr sz="3200" b="1" i="0">
                <a:latin typeface="Arial"/>
                <a:cs typeface="Arial"/>
              </a:defRPr>
            </a:lvl1pPr>
          </a:lstStyle>
          <a:p>
            <a:r>
              <a:rPr lang="en-GB" dirty="0"/>
              <a:t>Page Header to go here</a:t>
            </a:r>
            <a:endParaRPr lang="en-US" dirty="0"/>
          </a:p>
        </p:txBody>
      </p:sp>
      <p:sp>
        <p:nvSpPr>
          <p:cNvPr id="14" name="Subtitle 2"/>
          <p:cNvSpPr>
            <a:spLocks noGrp="1"/>
          </p:cNvSpPr>
          <p:nvPr>
            <p:ph type="subTitle" idx="1" hasCustomPrompt="1"/>
          </p:nvPr>
        </p:nvSpPr>
        <p:spPr>
          <a:xfrm>
            <a:off x="914400" y="1407590"/>
            <a:ext cx="10668000" cy="4120912"/>
          </a:xfrm>
          <a:prstGeom prst="rect">
            <a:avLst/>
          </a:prstGeom>
        </p:spPr>
        <p:txBody>
          <a:bodyPr>
            <a:normAutofit/>
          </a:bodyPr>
          <a:lstStyle>
            <a:lvl1pPr marL="0" indent="0" algn="l">
              <a:buNone/>
              <a:defRPr sz="2200">
                <a:solidFill>
                  <a:schemeClr val="tx1">
                    <a:tint val="7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Body Copy to go here</a:t>
            </a:r>
            <a:endParaRPr lang="en-US" dirty="0"/>
          </a:p>
        </p:txBody>
      </p:sp>
      <p:grpSp>
        <p:nvGrpSpPr>
          <p:cNvPr id="4" name="Group 3"/>
          <p:cNvGrpSpPr/>
          <p:nvPr userDrawn="1"/>
        </p:nvGrpSpPr>
        <p:grpSpPr>
          <a:xfrm>
            <a:off x="-1" y="6451358"/>
            <a:ext cx="12192153" cy="409932"/>
            <a:chOff x="-1" y="6451358"/>
            <a:chExt cx="12192153" cy="409932"/>
          </a:xfrm>
        </p:grpSpPr>
        <p:sp>
          <p:nvSpPr>
            <p:cNvPr id="6" name="Rectangle 5"/>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l="85752"/>
          <a:stretch/>
        </p:blipFill>
        <p:spPr>
          <a:xfrm>
            <a:off x="11158330" y="5638709"/>
            <a:ext cx="694756" cy="781471"/>
          </a:xfrm>
          <a:prstGeom prst="rect">
            <a:avLst/>
          </a:prstGeom>
        </p:spPr>
      </p:pic>
    </p:spTree>
    <p:extLst>
      <p:ext uri="{BB962C8B-B14F-4D97-AF65-F5344CB8AC3E}">
        <p14:creationId xmlns:p14="http://schemas.microsoft.com/office/powerpoint/2010/main" val="1992125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75157" y="676028"/>
            <a:ext cx="10363200" cy="1126592"/>
          </a:xfrm>
          <a:prstGeom prst="rect">
            <a:avLst/>
          </a:prstGeom>
        </p:spPr>
        <p:txBody>
          <a:bodyPr>
            <a:normAutofit/>
          </a:bodyPr>
          <a:lstStyle>
            <a:lvl1pPr algn="l">
              <a:defRPr sz="4000" b="1" i="0">
                <a:latin typeface="Arial"/>
                <a:cs typeface="Arial"/>
              </a:defRPr>
            </a:lvl1pPr>
          </a:lstStyle>
          <a:p>
            <a:r>
              <a:rPr lang="en-GB" dirty="0"/>
              <a:t>Thank you</a:t>
            </a:r>
            <a:endParaRPr lang="en-US" dirty="0"/>
          </a:p>
        </p:txBody>
      </p:sp>
      <p:grpSp>
        <p:nvGrpSpPr>
          <p:cNvPr id="4" name="Group 3"/>
          <p:cNvGrpSpPr/>
          <p:nvPr userDrawn="1"/>
        </p:nvGrpSpPr>
        <p:grpSpPr>
          <a:xfrm>
            <a:off x="-1" y="6451358"/>
            <a:ext cx="12192153" cy="409932"/>
            <a:chOff x="-1" y="6451358"/>
            <a:chExt cx="12192153" cy="409932"/>
          </a:xfrm>
        </p:grpSpPr>
        <p:sp>
          <p:nvSpPr>
            <p:cNvPr id="5" name="Rectangle 4"/>
            <p:cNvSpPr/>
            <p:nvPr userDrawn="1"/>
          </p:nvSpPr>
          <p:spPr>
            <a:xfrm>
              <a:off x="0" y="6451358"/>
              <a:ext cx="12192152" cy="147971"/>
            </a:xfrm>
            <a:prstGeom prst="rect">
              <a:avLst/>
            </a:prstGeom>
            <a:solidFill>
              <a:srgbClr val="FF6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userDrawn="1"/>
          </p:nvSpPr>
          <p:spPr>
            <a:xfrm>
              <a:off x="-1" y="6584324"/>
              <a:ext cx="12191873" cy="144000"/>
            </a:xfrm>
            <a:prstGeom prst="rect">
              <a:avLst/>
            </a:prstGeom>
            <a:solidFill>
              <a:srgbClr val="FF3F3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userDrawn="1"/>
          </p:nvSpPr>
          <p:spPr>
            <a:xfrm>
              <a:off x="0" y="6717290"/>
              <a:ext cx="12192000" cy="144000"/>
            </a:xfrm>
            <a:prstGeom prst="rect">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76791" y="5638709"/>
            <a:ext cx="4876295" cy="781471"/>
          </a:xfrm>
          <a:prstGeom prst="rect">
            <a:avLst/>
          </a:prstGeom>
        </p:spPr>
      </p:pic>
    </p:spTree>
    <p:extLst>
      <p:ext uri="{BB962C8B-B14F-4D97-AF65-F5344CB8AC3E}">
        <p14:creationId xmlns:p14="http://schemas.microsoft.com/office/powerpoint/2010/main" val="766173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4165600" y="6245225"/>
            <a:ext cx="38608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8737600" y="6245225"/>
            <a:ext cx="2844800" cy="476250"/>
          </a:xfrm>
          <a:prstGeom prst="rect">
            <a:avLst/>
          </a:prstGeom>
        </p:spPr>
        <p:txBody>
          <a:bodyPr/>
          <a:lstStyle>
            <a:lvl1pPr>
              <a:defRPr/>
            </a:lvl1pPr>
          </a:lstStyle>
          <a:p>
            <a:fld id="{49919A1D-3F00-4FDC-8B17-BFA3F81C23E8}"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a:xfrm>
            <a:off x="4165600" y="6245225"/>
            <a:ext cx="3860800" cy="476250"/>
          </a:xfrm>
          <a:prstGeom prst="rect">
            <a:avLst/>
          </a:prstGeom>
        </p:spPr>
        <p:txBody>
          <a:bodyPr/>
          <a:lstStyle>
            <a:lvl1pPr>
              <a:defRPr/>
            </a:lvl1pPr>
          </a:lstStyle>
          <a:p>
            <a:endParaRPr lang="en-GB" dirty="0"/>
          </a:p>
        </p:txBody>
      </p:sp>
      <p:sp>
        <p:nvSpPr>
          <p:cNvPr id="6" name="Slide Number Placeholder 5"/>
          <p:cNvSpPr>
            <a:spLocks noGrp="1"/>
          </p:cNvSpPr>
          <p:nvPr>
            <p:ph type="sldNum" sz="quarter" idx="12"/>
          </p:nvPr>
        </p:nvSpPr>
        <p:spPr>
          <a:xfrm>
            <a:off x="8737600" y="6245225"/>
            <a:ext cx="2844800" cy="476250"/>
          </a:xfrm>
          <a:prstGeom prst="rect">
            <a:avLst/>
          </a:prstGeom>
        </p:spPr>
        <p:txBody>
          <a:bodyPr/>
          <a:lstStyle>
            <a:lvl1pPr>
              <a:defRPr/>
            </a:lvl1pPr>
          </a:lstStyle>
          <a:p>
            <a:fld id="{5EE0EFD9-3784-4DC3-A874-3D0F8201CFA2}"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D2CC-7A07-0542-A9B7-0E67607DD8EC}" type="datetimeFigureOut">
              <a:rPr lang="en-US" smtClean="0"/>
              <a:pPr/>
              <a:t>6/15/2022</a:t>
            </a:fld>
            <a:endParaRPr lang="en-US"/>
          </a:p>
        </p:txBody>
      </p:sp>
    </p:spTree>
    <p:extLst>
      <p:ext uri="{BB962C8B-B14F-4D97-AF65-F5344CB8AC3E}">
        <p14:creationId xmlns:p14="http://schemas.microsoft.com/office/powerpoint/2010/main" val="879693129"/>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49" r:id="rId3"/>
    <p:sldLayoutId id="2147483651" r:id="rId4"/>
    <p:sldLayoutId id="2147483652" r:id="rId5"/>
    <p:sldLayoutId id="2147483653"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jpe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s://awttc.nhs.wales/accessing-medicines/access-to-medicines-in-wales/one-wales-medicines-process/"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 Id="rId5" Type="http://schemas.openxmlformats.org/officeDocument/2006/relationships/image" Target="../media/image27.jpeg"/><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jpeg"/><Relationship Id="rId1" Type="http://schemas.openxmlformats.org/officeDocument/2006/relationships/slideLayout" Target="../slideLayouts/slideLayout3.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jpeg"/></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3.xml"/><Relationship Id="rId5" Type="http://schemas.openxmlformats.org/officeDocument/2006/relationships/image" Target="../media/image38.jpe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D1125-7AE6-49D3-A70C-B32FB84AEA58}"/>
              </a:ext>
            </a:extLst>
          </p:cNvPr>
          <p:cNvSpPr>
            <a:spLocks noGrp="1"/>
          </p:cNvSpPr>
          <p:nvPr>
            <p:ph type="ctrTitle"/>
          </p:nvPr>
        </p:nvSpPr>
        <p:spPr>
          <a:xfrm>
            <a:off x="975157" y="350209"/>
            <a:ext cx="10363200" cy="1126592"/>
          </a:xfrm>
        </p:spPr>
        <p:txBody>
          <a:bodyPr/>
          <a:lstStyle/>
          <a:p>
            <a:r>
              <a:rPr lang="en-GB" dirty="0"/>
              <a:t>Today’s webinar</a:t>
            </a:r>
          </a:p>
        </p:txBody>
      </p:sp>
      <p:sp>
        <p:nvSpPr>
          <p:cNvPr id="3" name="Subtitle 2">
            <a:extLst>
              <a:ext uri="{FF2B5EF4-FFF2-40B4-BE49-F238E27FC236}">
                <a16:creationId xmlns:a16="http://schemas.microsoft.com/office/drawing/2014/main" id="{C49F16B9-0198-4C48-829A-51CB1712CEE6}"/>
              </a:ext>
            </a:extLst>
          </p:cNvPr>
          <p:cNvSpPr>
            <a:spLocks noGrp="1"/>
          </p:cNvSpPr>
          <p:nvPr>
            <p:ph type="subTitle" idx="1"/>
          </p:nvPr>
        </p:nvSpPr>
        <p:spPr>
          <a:xfrm>
            <a:off x="975157" y="1618635"/>
            <a:ext cx="5730443" cy="3762564"/>
          </a:xfrm>
        </p:spPr>
        <p:txBody>
          <a:bodyPr/>
          <a:lstStyle/>
          <a:p>
            <a:r>
              <a:rPr lang="en-GB" sz="2400" b="1" dirty="0">
                <a:solidFill>
                  <a:schemeClr val="tx1"/>
                </a:solidFill>
              </a:rPr>
              <a:t>Questions</a:t>
            </a:r>
          </a:p>
          <a:p>
            <a:r>
              <a:rPr lang="en-GB" sz="2400" dirty="0">
                <a:solidFill>
                  <a:schemeClr val="tx1"/>
                </a:solidFill>
              </a:rPr>
              <a:t>Please submit your questions to the speakers via the question function</a:t>
            </a:r>
          </a:p>
          <a:p>
            <a:endParaRPr lang="en-GB" sz="2400" dirty="0">
              <a:solidFill>
                <a:schemeClr val="tx1"/>
              </a:solidFill>
            </a:endParaRPr>
          </a:p>
          <a:p>
            <a:endParaRPr lang="en-GB" sz="2400" dirty="0">
              <a:solidFill>
                <a:schemeClr val="tx1"/>
              </a:solidFill>
            </a:endParaRPr>
          </a:p>
          <a:p>
            <a:r>
              <a:rPr lang="en-GB" sz="2400" b="1" dirty="0">
                <a:solidFill>
                  <a:schemeClr val="tx1"/>
                </a:solidFill>
              </a:rPr>
              <a:t>Quiz</a:t>
            </a:r>
          </a:p>
          <a:p>
            <a:r>
              <a:rPr lang="en-GB" sz="2400" dirty="0">
                <a:solidFill>
                  <a:schemeClr val="tx1"/>
                </a:solidFill>
              </a:rPr>
              <a:t>We will be hosting an interactive quiz on </a:t>
            </a:r>
            <a:r>
              <a:rPr lang="en-GB" sz="2400" dirty="0" err="1">
                <a:solidFill>
                  <a:schemeClr val="tx1"/>
                </a:solidFill>
              </a:rPr>
              <a:t>slido</a:t>
            </a:r>
            <a:r>
              <a:rPr lang="en-GB" sz="2400" dirty="0">
                <a:solidFill>
                  <a:schemeClr val="tx1"/>
                </a:solidFill>
              </a:rPr>
              <a:t> so please keep your mobile phone ready</a:t>
            </a:r>
            <a:r>
              <a:rPr lang="en-GB" dirty="0">
                <a:solidFill>
                  <a:schemeClr val="tx1"/>
                </a:solidFill>
              </a:rPr>
              <a:t>! </a:t>
            </a:r>
          </a:p>
        </p:txBody>
      </p:sp>
      <p:pic>
        <p:nvPicPr>
          <p:cNvPr id="4" name="Picture 3">
            <a:extLst>
              <a:ext uri="{FF2B5EF4-FFF2-40B4-BE49-F238E27FC236}">
                <a16:creationId xmlns:a16="http://schemas.microsoft.com/office/drawing/2014/main" id="{50AFD744-7B22-4F57-9F13-A0DD029CD4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6666" y="1159247"/>
            <a:ext cx="2460274" cy="4205788"/>
          </a:xfrm>
          <a:prstGeom prst="rect">
            <a:avLst/>
          </a:prstGeom>
        </p:spPr>
      </p:pic>
    </p:spTree>
    <p:extLst>
      <p:ext uri="{BB962C8B-B14F-4D97-AF65-F5344CB8AC3E}">
        <p14:creationId xmlns:p14="http://schemas.microsoft.com/office/powerpoint/2010/main" val="2339155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4ACE0-0729-472A-BA40-D1643178E721}"/>
              </a:ext>
            </a:extLst>
          </p:cNvPr>
          <p:cNvSpPr>
            <a:spLocks noGrp="1"/>
          </p:cNvSpPr>
          <p:nvPr>
            <p:ph type="ctrTitle"/>
          </p:nvPr>
        </p:nvSpPr>
        <p:spPr/>
        <p:txBody>
          <a:bodyPr/>
          <a:lstStyle/>
          <a:p>
            <a:r>
              <a:rPr lang="en-GB" dirty="0"/>
              <a:t>How </a:t>
            </a:r>
            <a:r>
              <a:rPr lang="en-GB" sz="3100" dirty="0"/>
              <a:t>we</a:t>
            </a:r>
            <a:r>
              <a:rPr lang="en-GB" dirty="0"/>
              <a:t> choose medicines for One Wales</a:t>
            </a:r>
          </a:p>
        </p:txBody>
      </p:sp>
      <p:sp>
        <p:nvSpPr>
          <p:cNvPr id="3" name="Subtitle 2">
            <a:extLst>
              <a:ext uri="{FF2B5EF4-FFF2-40B4-BE49-F238E27FC236}">
                <a16:creationId xmlns:a16="http://schemas.microsoft.com/office/drawing/2014/main" id="{72D7770C-6D2C-492F-864F-55C74409917D}"/>
              </a:ext>
            </a:extLst>
          </p:cNvPr>
          <p:cNvSpPr>
            <a:spLocks noGrp="1"/>
          </p:cNvSpPr>
          <p:nvPr>
            <p:ph type="subTitle" idx="1"/>
          </p:nvPr>
        </p:nvSpPr>
        <p:spPr>
          <a:xfrm>
            <a:off x="914400" y="1407590"/>
            <a:ext cx="7584141" cy="4120912"/>
          </a:xfrm>
        </p:spPr>
        <p:txBody>
          <a:bodyPr/>
          <a:lstStyle/>
          <a:p>
            <a:pPr marL="342900" indent="-342900">
              <a:buFont typeface="Arial" panose="020B0604020202020204" pitchFamily="34" charset="0"/>
              <a:buChar char="•"/>
            </a:pPr>
            <a:r>
              <a:rPr lang="en-GB" sz="2000" dirty="0"/>
              <a:t>Medicines are identified by intelligence from All Wales IPFR data, Health Board IPFR panels, WHSSC, Chief Pharmacists or clinical experts</a:t>
            </a:r>
          </a:p>
          <a:p>
            <a:endParaRPr lang="en-GB" sz="2000" dirty="0"/>
          </a:p>
          <a:p>
            <a:pPr marL="342900" indent="-342900">
              <a:buFont typeface="Arial" panose="020B0604020202020204" pitchFamily="34" charset="0"/>
              <a:buChar char="•"/>
            </a:pPr>
            <a:r>
              <a:rPr lang="en-GB" sz="2000" dirty="0"/>
              <a:t>The process is not driven by pharmaceutical companies and is not a substitute for full HTA of licensed medicines</a:t>
            </a:r>
          </a:p>
          <a:p>
            <a:endParaRPr lang="en-GB" sz="2000" dirty="0"/>
          </a:p>
          <a:p>
            <a:pPr marL="342900" indent="-342900">
              <a:buFont typeface="Arial" panose="020B0604020202020204" pitchFamily="34" charset="0"/>
              <a:buChar char="•"/>
            </a:pPr>
            <a:r>
              <a:rPr lang="en-GB" sz="2000" dirty="0"/>
              <a:t>The work programme is agreed with the AWMSG Steering Committee</a:t>
            </a:r>
          </a:p>
          <a:p>
            <a:endParaRPr lang="en-GB" dirty="0"/>
          </a:p>
        </p:txBody>
      </p:sp>
      <p:pic>
        <p:nvPicPr>
          <p:cNvPr id="4" name="Picture 3">
            <a:extLst>
              <a:ext uri="{FF2B5EF4-FFF2-40B4-BE49-F238E27FC236}">
                <a16:creationId xmlns:a16="http://schemas.microsoft.com/office/drawing/2014/main" id="{D28D1886-4793-4814-8F37-15FC3C94201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678973" y="74577"/>
            <a:ext cx="3337845" cy="489042"/>
          </a:xfrm>
          <a:prstGeom prst="rect">
            <a:avLst/>
          </a:prstGeom>
        </p:spPr>
      </p:pic>
      <p:pic>
        <p:nvPicPr>
          <p:cNvPr id="5" name="Picture 4">
            <a:extLst>
              <a:ext uri="{FF2B5EF4-FFF2-40B4-BE49-F238E27FC236}">
                <a16:creationId xmlns:a16="http://schemas.microsoft.com/office/drawing/2014/main" id="{CE77F546-DA3E-437C-8450-0F13405B2401}"/>
              </a:ext>
            </a:extLst>
          </p:cNvPr>
          <p:cNvPicPr>
            <a:picLocks noChangeAspect="1"/>
          </p:cNvPicPr>
          <p:nvPr/>
        </p:nvPicPr>
        <p:blipFill>
          <a:blip r:embed="rId4"/>
          <a:stretch>
            <a:fillRect/>
          </a:stretch>
        </p:blipFill>
        <p:spPr>
          <a:xfrm>
            <a:off x="8771772" y="2438461"/>
            <a:ext cx="2505828" cy="1981078"/>
          </a:xfrm>
          <a:prstGeom prst="rect">
            <a:avLst/>
          </a:prstGeom>
        </p:spPr>
      </p:pic>
    </p:spTree>
    <p:extLst>
      <p:ext uri="{BB962C8B-B14F-4D97-AF65-F5344CB8AC3E}">
        <p14:creationId xmlns:p14="http://schemas.microsoft.com/office/powerpoint/2010/main" val="4246023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7B95F-31BA-4719-A30A-DFBE86CF57F8}"/>
              </a:ext>
            </a:extLst>
          </p:cNvPr>
          <p:cNvSpPr>
            <a:spLocks noGrp="1"/>
          </p:cNvSpPr>
          <p:nvPr>
            <p:ph type="ctrTitle"/>
          </p:nvPr>
        </p:nvSpPr>
        <p:spPr/>
        <p:txBody>
          <a:bodyPr/>
          <a:lstStyle/>
          <a:p>
            <a:r>
              <a:rPr lang="en-GB" dirty="0"/>
              <a:t>The Process</a:t>
            </a:r>
          </a:p>
        </p:txBody>
      </p:sp>
      <p:graphicFrame>
        <p:nvGraphicFramePr>
          <p:cNvPr id="4" name="Diagram 3">
            <a:extLst>
              <a:ext uri="{FF2B5EF4-FFF2-40B4-BE49-F238E27FC236}">
                <a16:creationId xmlns:a16="http://schemas.microsoft.com/office/drawing/2014/main" id="{4AAC82F4-543F-4726-8DAF-AF09534A5F75}"/>
              </a:ext>
            </a:extLst>
          </p:cNvPr>
          <p:cNvGraphicFramePr/>
          <p:nvPr>
            <p:extLst>
              <p:ext uri="{D42A27DB-BD31-4B8C-83A1-F6EECF244321}">
                <p14:modId xmlns:p14="http://schemas.microsoft.com/office/powerpoint/2010/main" val="4102342448"/>
              </p:ext>
            </p:extLst>
          </p:nvPr>
        </p:nvGraphicFramePr>
        <p:xfrm>
          <a:off x="1230720" y="861201"/>
          <a:ext cx="940271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E3CCA5F1-141A-401A-B1F7-E7F69A572D17}"/>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511705" y="142415"/>
            <a:ext cx="3337845" cy="489042"/>
          </a:xfrm>
          <a:prstGeom prst="rect">
            <a:avLst/>
          </a:prstGeom>
        </p:spPr>
      </p:pic>
    </p:spTree>
    <p:extLst>
      <p:ext uri="{BB962C8B-B14F-4D97-AF65-F5344CB8AC3E}">
        <p14:creationId xmlns:p14="http://schemas.microsoft.com/office/powerpoint/2010/main" val="787279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117600"/>
            <a:ext cx="6096000" cy="231140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pic>
        <p:nvPicPr>
          <p:cNvPr id="5" name="Picture 4">
            <a:extLst>
              <a:ext uri="{FF2B5EF4-FFF2-40B4-BE49-F238E27FC236}">
                <a16:creationId xmlns:a16="http://schemas.microsoft.com/office/drawing/2014/main" id="{996BDB80-C9F5-469F-8864-F31DFD54059A}"/>
              </a:ext>
            </a:extLst>
          </p:cNvPr>
          <p:cNvPicPr>
            <a:picLocks noChangeAspect="1"/>
          </p:cNvPicPr>
          <p:nvPr/>
        </p:nvPicPr>
        <p:blipFill>
          <a:blip r:embed="rId5"/>
          <a:stretch>
            <a:fillRect/>
          </a:stretch>
        </p:blipFill>
        <p:spPr>
          <a:xfrm>
            <a:off x="6764993" y="3519055"/>
            <a:ext cx="2675148" cy="2638857"/>
          </a:xfrm>
          <a:prstGeom prst="rect">
            <a:avLst/>
          </a:prstGeom>
        </p:spPr>
      </p:pic>
      <p:sp>
        <p:nvSpPr>
          <p:cNvPr id="6" name="TextBox 5">
            <a:extLst>
              <a:ext uri="{FF2B5EF4-FFF2-40B4-BE49-F238E27FC236}">
                <a16:creationId xmlns:a16="http://schemas.microsoft.com/office/drawing/2014/main" id="{641A4342-CD5B-4BBF-B9FF-773077660A96}"/>
              </a:ext>
            </a:extLst>
          </p:cNvPr>
          <p:cNvSpPr txBox="1"/>
          <p:nvPr/>
        </p:nvSpPr>
        <p:spPr>
          <a:xfrm>
            <a:off x="2512291" y="3670622"/>
            <a:ext cx="3500582" cy="2308324"/>
          </a:xfrm>
          <a:prstGeom prst="rect">
            <a:avLst/>
          </a:prstGeom>
          <a:noFill/>
        </p:spPr>
        <p:txBody>
          <a:bodyPr wrap="square" rtlCol="0">
            <a:spAutoFit/>
          </a:bodyPr>
          <a:lstStyle/>
          <a:p>
            <a:pPr algn="r"/>
            <a:r>
              <a:rPr lang="en-GB" sz="4800" dirty="0">
                <a:latin typeface="Arial Black" panose="020B0A04020102020204" pitchFamily="34" charset="0"/>
              </a:rPr>
              <a:t>Join at slido.com </a:t>
            </a:r>
          </a:p>
          <a:p>
            <a:pPr algn="r"/>
            <a:r>
              <a:rPr lang="en-GB" sz="4800" dirty="0">
                <a:highlight>
                  <a:srgbClr val="FFFF00"/>
                </a:highlight>
                <a:latin typeface="Arial Black" panose="020B0A04020102020204" pitchFamily="34" charset="0"/>
              </a:rPr>
              <a:t>#9460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15455-18B7-4D1D-93C1-8783FC0A44EB}"/>
              </a:ext>
            </a:extLst>
          </p:cNvPr>
          <p:cNvSpPr>
            <a:spLocks noGrp="1"/>
          </p:cNvSpPr>
          <p:nvPr>
            <p:ph type="ctrTitle"/>
          </p:nvPr>
        </p:nvSpPr>
        <p:spPr/>
        <p:txBody>
          <a:bodyPr/>
          <a:lstStyle/>
          <a:p>
            <a:r>
              <a:rPr lang="en-GB" dirty="0"/>
              <a:t>Answers</a:t>
            </a:r>
          </a:p>
        </p:txBody>
      </p:sp>
      <p:sp>
        <p:nvSpPr>
          <p:cNvPr id="3" name="Subtitle 2">
            <a:extLst>
              <a:ext uri="{FF2B5EF4-FFF2-40B4-BE49-F238E27FC236}">
                <a16:creationId xmlns:a16="http://schemas.microsoft.com/office/drawing/2014/main" id="{B5B1ECB4-1E0D-47BC-BB21-3B133D83BEF0}"/>
              </a:ext>
            </a:extLst>
          </p:cNvPr>
          <p:cNvSpPr>
            <a:spLocks noGrp="1"/>
          </p:cNvSpPr>
          <p:nvPr>
            <p:ph type="subTitle" idx="1"/>
          </p:nvPr>
        </p:nvSpPr>
        <p:spPr/>
        <p:txBody>
          <a:bodyPr>
            <a:normAutofit lnSpcReduction="10000"/>
          </a:bodyPr>
          <a:lstStyle/>
          <a:p>
            <a:pPr lvl="0"/>
            <a:r>
              <a:rPr lang="en-GB" sz="2000" dirty="0">
                <a:solidFill>
                  <a:prstClr val="black">
                    <a:tint val="75000"/>
                  </a:prstClr>
                </a:solidFill>
              </a:rPr>
              <a:t>For One Wales positive decisions, the medicine must be made available within 60 days of the Chief exec endorsement. </a:t>
            </a:r>
            <a:r>
              <a:rPr lang="en-GB" sz="2000" b="1" u="sng" dirty="0">
                <a:solidFill>
                  <a:prstClr val="black">
                    <a:tint val="75000"/>
                  </a:prstClr>
                </a:solidFill>
              </a:rPr>
              <a:t>False</a:t>
            </a:r>
          </a:p>
          <a:p>
            <a:pPr algn="ctr"/>
            <a:r>
              <a:rPr lang="en-GB" sz="2000" b="1" dirty="0"/>
              <a:t>However</a:t>
            </a:r>
          </a:p>
          <a:p>
            <a:r>
              <a:rPr lang="en-GB" sz="2000" i="1" dirty="0"/>
              <a:t>Health boards should ensure the medicine or medicines is/are included on their formulary.</a:t>
            </a:r>
          </a:p>
          <a:p>
            <a:endParaRPr lang="en-GB" dirty="0"/>
          </a:p>
          <a:p>
            <a:endParaRPr lang="en-GB" dirty="0"/>
          </a:p>
          <a:p>
            <a:r>
              <a:rPr lang="en-GB" dirty="0"/>
              <a:t>A medicine will only be considered through One Wales if there is no routinely funded alternative available. </a:t>
            </a:r>
            <a:r>
              <a:rPr lang="en-GB" b="1" u="sng" dirty="0"/>
              <a:t>True</a:t>
            </a:r>
          </a:p>
          <a:p>
            <a:endParaRPr lang="en-GB" i="1" dirty="0"/>
          </a:p>
          <a:p>
            <a:r>
              <a:rPr lang="en-GB" i="1" dirty="0"/>
              <a:t>For off-label medicines. A routinely funded alternative is: a medicine appraised by NICE or AWMSG and received a positive recommendation or; not appraised due to appraisal criteria but listed on local formularies. </a:t>
            </a:r>
          </a:p>
        </p:txBody>
      </p:sp>
      <p:pic>
        <p:nvPicPr>
          <p:cNvPr id="4" name="Picture 3">
            <a:extLst>
              <a:ext uri="{FF2B5EF4-FFF2-40B4-BE49-F238E27FC236}">
                <a16:creationId xmlns:a16="http://schemas.microsoft.com/office/drawing/2014/main" id="{3B23F672-ABE9-4DA1-AF42-11926C8E8F5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Tree>
    <p:extLst>
      <p:ext uri="{BB962C8B-B14F-4D97-AF65-F5344CB8AC3E}">
        <p14:creationId xmlns:p14="http://schemas.microsoft.com/office/powerpoint/2010/main" val="2799691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EF56E-1796-4BBD-8E9D-2913D7922E7D}"/>
              </a:ext>
            </a:extLst>
          </p:cNvPr>
          <p:cNvSpPr>
            <a:spLocks noGrp="1"/>
          </p:cNvSpPr>
          <p:nvPr>
            <p:ph type="ctrTitle"/>
          </p:nvPr>
        </p:nvSpPr>
        <p:spPr/>
        <p:txBody>
          <a:bodyPr/>
          <a:lstStyle/>
          <a:p>
            <a:r>
              <a:rPr lang="en-GB" dirty="0"/>
              <a:t>Industry involvement</a:t>
            </a:r>
          </a:p>
        </p:txBody>
      </p:sp>
      <p:sp>
        <p:nvSpPr>
          <p:cNvPr id="3" name="Subtitle 2">
            <a:extLst>
              <a:ext uri="{FF2B5EF4-FFF2-40B4-BE49-F238E27FC236}">
                <a16:creationId xmlns:a16="http://schemas.microsoft.com/office/drawing/2014/main" id="{39B45C47-B34E-474E-A642-6FD93C2CDAA6}"/>
              </a:ext>
            </a:extLst>
          </p:cNvPr>
          <p:cNvSpPr>
            <a:spLocks noGrp="1"/>
          </p:cNvSpPr>
          <p:nvPr>
            <p:ph type="subTitle" idx="1"/>
          </p:nvPr>
        </p:nvSpPr>
        <p:spPr/>
        <p:txBody>
          <a:bodyPr>
            <a:normAutofit fontScale="92500" lnSpcReduction="10000"/>
          </a:bodyPr>
          <a:lstStyle/>
          <a:p>
            <a:r>
              <a:rPr lang="en-GB" b="1" dirty="0">
                <a:latin typeface="+mj-lt"/>
              </a:rPr>
              <a:t>For licensed medicines</a:t>
            </a:r>
            <a:r>
              <a:rPr lang="en-GB" dirty="0">
                <a:latin typeface="+mj-lt"/>
              </a:rPr>
              <a:t>:</a:t>
            </a:r>
          </a:p>
          <a:p>
            <a:pPr marL="800100" lvl="1" indent="-342900" algn="l">
              <a:buFont typeface="Arial" panose="020B0604020202020204" pitchFamily="34" charset="0"/>
              <a:buChar char="•"/>
            </a:pPr>
            <a:r>
              <a:rPr lang="en-GB" sz="2200" dirty="0">
                <a:latin typeface="+mj-lt"/>
              </a:rPr>
              <a:t>Engage in a future NICE or AWMSG HTA</a:t>
            </a:r>
          </a:p>
          <a:p>
            <a:pPr marL="800100" lvl="1" indent="-342900" algn="l">
              <a:buFont typeface="Arial" panose="020B0604020202020204" pitchFamily="34" charset="0"/>
              <a:buChar char="•"/>
            </a:pPr>
            <a:r>
              <a:rPr lang="en-GB" sz="2200" dirty="0">
                <a:latin typeface="+mj-lt"/>
              </a:rPr>
              <a:t>Submit a confidential commercial arrangement </a:t>
            </a:r>
          </a:p>
          <a:p>
            <a:pPr marL="800100" lvl="1" indent="-342900" algn="l">
              <a:buFont typeface="Arial" panose="020B0604020202020204" pitchFamily="34" charset="0"/>
              <a:buChar char="•"/>
            </a:pPr>
            <a:r>
              <a:rPr lang="en-GB" sz="2200" dirty="0">
                <a:latin typeface="+mj-lt"/>
              </a:rPr>
              <a:t>Provide clinical and cost-effectiveness evidence and budget impact information</a:t>
            </a:r>
          </a:p>
          <a:p>
            <a:pPr marL="800100" lvl="1" indent="-342900" algn="l">
              <a:buFont typeface="Arial" panose="020B0604020202020204" pitchFamily="34" charset="0"/>
              <a:buChar char="•"/>
            </a:pPr>
            <a:r>
              <a:rPr lang="en-GB" sz="2200" dirty="0">
                <a:latin typeface="+mj-lt"/>
              </a:rPr>
              <a:t>Opportunity to develop and use a data collection tool and liaise with clinicians to implement data collection, and to collate outcome data for AWTTC</a:t>
            </a:r>
          </a:p>
          <a:p>
            <a:pPr marL="800100" lvl="1" indent="-342900" algn="l">
              <a:buFont typeface="Arial" panose="020B0604020202020204" pitchFamily="34" charset="0"/>
              <a:buChar char="•"/>
            </a:pPr>
            <a:r>
              <a:rPr lang="en-GB" sz="2200" dirty="0">
                <a:latin typeface="+mj-lt"/>
              </a:rPr>
              <a:t>Make comment on the draft ESR</a:t>
            </a:r>
          </a:p>
          <a:p>
            <a:endParaRPr lang="en-GB" dirty="0">
              <a:latin typeface="+mj-lt"/>
              <a:cs typeface="+mn-cs"/>
            </a:endParaRPr>
          </a:p>
          <a:p>
            <a:r>
              <a:rPr lang="en-GB" b="1" dirty="0">
                <a:latin typeface="+mj-lt"/>
                <a:cs typeface="+mn-cs"/>
              </a:rPr>
              <a:t>For unlicensed medicines:</a:t>
            </a:r>
          </a:p>
          <a:p>
            <a:pPr marL="800100" lvl="1" indent="-342900" algn="l">
              <a:buFont typeface="Arial" panose="020B0604020202020204" pitchFamily="34" charset="0"/>
              <a:buChar char="•"/>
            </a:pPr>
            <a:r>
              <a:rPr lang="en-GB" sz="2200" dirty="0">
                <a:latin typeface="+mj-lt"/>
              </a:rPr>
              <a:t>Provide clinical and/or cost effectiveness evidence where available</a:t>
            </a:r>
          </a:p>
          <a:p>
            <a:pPr marL="800100" lvl="1" indent="-342900" algn="l">
              <a:buFont typeface="Arial" panose="020B0604020202020204" pitchFamily="34" charset="0"/>
              <a:buChar char="•"/>
            </a:pPr>
            <a:r>
              <a:rPr lang="en-GB" sz="2200" dirty="0">
                <a:latin typeface="+mj-lt"/>
              </a:rPr>
              <a:t>Inform AWTTC of new evidence or of plans to license an unlicensed medicine</a:t>
            </a:r>
          </a:p>
          <a:p>
            <a:pPr marL="800100" lvl="1" indent="-342900" algn="l">
              <a:buFont typeface="Arial" panose="020B0604020202020204" pitchFamily="34" charset="0"/>
              <a:buChar char="•"/>
            </a:pPr>
            <a:r>
              <a:rPr lang="en-GB" sz="2200" dirty="0">
                <a:latin typeface="+mj-lt"/>
              </a:rPr>
              <a:t>Make comment on the draft ESR</a:t>
            </a:r>
          </a:p>
          <a:p>
            <a:pPr marL="342900" indent="-342900">
              <a:buFont typeface="Arial" panose="020B0604020202020204" pitchFamily="34" charset="0"/>
              <a:buChar char="•"/>
            </a:pPr>
            <a:endParaRPr lang="en-GB" dirty="0"/>
          </a:p>
          <a:p>
            <a:endParaRPr lang="en-GB" dirty="0"/>
          </a:p>
        </p:txBody>
      </p:sp>
      <p:pic>
        <p:nvPicPr>
          <p:cNvPr id="4" name="Picture 3">
            <a:extLst>
              <a:ext uri="{FF2B5EF4-FFF2-40B4-BE49-F238E27FC236}">
                <a16:creationId xmlns:a16="http://schemas.microsoft.com/office/drawing/2014/main" id="{0C12A312-0DB8-4038-93D4-57DCDAF3BF5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Tree>
    <p:extLst>
      <p:ext uri="{BB962C8B-B14F-4D97-AF65-F5344CB8AC3E}">
        <p14:creationId xmlns:p14="http://schemas.microsoft.com/office/powerpoint/2010/main" val="1131356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1117600"/>
            <a:ext cx="6096000" cy="2311400"/>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pic>
        <p:nvPicPr>
          <p:cNvPr id="5" name="Picture 4">
            <a:extLst>
              <a:ext uri="{FF2B5EF4-FFF2-40B4-BE49-F238E27FC236}">
                <a16:creationId xmlns:a16="http://schemas.microsoft.com/office/drawing/2014/main" id="{996BDB80-C9F5-469F-8864-F31DFD54059A}"/>
              </a:ext>
            </a:extLst>
          </p:cNvPr>
          <p:cNvPicPr>
            <a:picLocks noChangeAspect="1"/>
          </p:cNvPicPr>
          <p:nvPr/>
        </p:nvPicPr>
        <p:blipFill>
          <a:blip r:embed="rId5"/>
          <a:stretch>
            <a:fillRect/>
          </a:stretch>
        </p:blipFill>
        <p:spPr>
          <a:xfrm>
            <a:off x="6764993" y="3519055"/>
            <a:ext cx="2675148" cy="2638857"/>
          </a:xfrm>
          <a:prstGeom prst="rect">
            <a:avLst/>
          </a:prstGeom>
        </p:spPr>
      </p:pic>
      <p:sp>
        <p:nvSpPr>
          <p:cNvPr id="6" name="TextBox 5">
            <a:extLst>
              <a:ext uri="{FF2B5EF4-FFF2-40B4-BE49-F238E27FC236}">
                <a16:creationId xmlns:a16="http://schemas.microsoft.com/office/drawing/2014/main" id="{641A4342-CD5B-4BBF-B9FF-773077660A96}"/>
              </a:ext>
            </a:extLst>
          </p:cNvPr>
          <p:cNvSpPr txBox="1"/>
          <p:nvPr/>
        </p:nvSpPr>
        <p:spPr>
          <a:xfrm>
            <a:off x="2512291" y="3670622"/>
            <a:ext cx="3500582" cy="2308324"/>
          </a:xfrm>
          <a:prstGeom prst="rect">
            <a:avLst/>
          </a:prstGeom>
          <a:noFill/>
        </p:spPr>
        <p:txBody>
          <a:bodyPr wrap="square" rtlCol="0">
            <a:spAutoFit/>
          </a:bodyPr>
          <a:lstStyle/>
          <a:p>
            <a:pPr algn="r"/>
            <a:r>
              <a:rPr lang="en-GB" sz="4800" dirty="0">
                <a:latin typeface="Arial Black" panose="020B0A04020102020204" pitchFamily="34" charset="0"/>
              </a:rPr>
              <a:t>Join at slido.com </a:t>
            </a:r>
          </a:p>
          <a:p>
            <a:pPr algn="r"/>
            <a:r>
              <a:rPr lang="en-GB" sz="4800" dirty="0">
                <a:highlight>
                  <a:srgbClr val="FFFF00"/>
                </a:highlight>
                <a:latin typeface="Arial Black" panose="020B0A04020102020204" pitchFamily="34" charset="0"/>
              </a:rPr>
              <a:t>#9460</a:t>
            </a:r>
          </a:p>
        </p:txBody>
      </p:sp>
    </p:spTree>
    <p:extLst>
      <p:ext uri="{BB962C8B-B14F-4D97-AF65-F5344CB8AC3E}">
        <p14:creationId xmlns:p14="http://schemas.microsoft.com/office/powerpoint/2010/main" val="609374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F755C-9491-4E18-8E5A-F5BD5DC2712C}"/>
              </a:ext>
            </a:extLst>
          </p:cNvPr>
          <p:cNvSpPr>
            <a:spLocks noGrp="1"/>
          </p:cNvSpPr>
          <p:nvPr>
            <p:ph type="ctrTitle"/>
          </p:nvPr>
        </p:nvSpPr>
        <p:spPr/>
        <p:txBody>
          <a:bodyPr/>
          <a:lstStyle/>
          <a:p>
            <a:r>
              <a:rPr lang="en-GB" dirty="0"/>
              <a:t>Answers</a:t>
            </a:r>
          </a:p>
        </p:txBody>
      </p:sp>
      <p:sp>
        <p:nvSpPr>
          <p:cNvPr id="3" name="Subtitle 2">
            <a:extLst>
              <a:ext uri="{FF2B5EF4-FFF2-40B4-BE49-F238E27FC236}">
                <a16:creationId xmlns:a16="http://schemas.microsoft.com/office/drawing/2014/main" id="{27A180C4-74E7-40E7-8F20-17EB87921E5B}"/>
              </a:ext>
            </a:extLst>
          </p:cNvPr>
          <p:cNvSpPr>
            <a:spLocks noGrp="1"/>
          </p:cNvSpPr>
          <p:nvPr>
            <p:ph type="subTitle" idx="1"/>
          </p:nvPr>
        </p:nvSpPr>
        <p:spPr>
          <a:xfrm>
            <a:off x="914400" y="1407590"/>
            <a:ext cx="10668000" cy="4120912"/>
          </a:xfrm>
        </p:spPr>
        <p:txBody>
          <a:bodyPr>
            <a:noAutofit/>
          </a:bodyPr>
          <a:lstStyle/>
          <a:p>
            <a:r>
              <a:rPr lang="en-GB" sz="2000" dirty="0"/>
              <a:t>A commercial arrangement cannot be offered if there is a pre-existing PAS for the licensed product - </a:t>
            </a:r>
            <a:r>
              <a:rPr lang="en-GB" sz="2000" b="1" u="sng" dirty="0"/>
              <a:t>False</a:t>
            </a:r>
          </a:p>
          <a:p>
            <a:r>
              <a:rPr lang="en-GB" sz="2000" i="1" dirty="0"/>
              <a:t>A commercial arrangement can be offered that is lower than any pre-existing schemes. The commercial arrangement will expire on subsequent receipt of ministerial ratification of AWMSG advice or publication of the NICE final appraisal document (FAD). All future arrangements should be in place on receipt of HTA advice</a:t>
            </a:r>
            <a:r>
              <a:rPr lang="en-GB" sz="2000" dirty="0"/>
              <a:t>.</a:t>
            </a:r>
            <a:endParaRPr lang="en-GB" sz="2000" i="1" dirty="0"/>
          </a:p>
          <a:p>
            <a:endParaRPr lang="en-GB" sz="2000" dirty="0"/>
          </a:p>
          <a:p>
            <a:r>
              <a:rPr lang="en-GB" sz="2000" dirty="0"/>
              <a:t>A medicine being used off-label that subsequently receives a licence will continue to be made available through One Wales.  - </a:t>
            </a:r>
            <a:r>
              <a:rPr lang="en-GB" sz="2000" b="1" u="sng" dirty="0"/>
              <a:t>False</a:t>
            </a:r>
          </a:p>
          <a:p>
            <a:r>
              <a:rPr lang="en-GB" sz="2000" i="1" dirty="0"/>
              <a:t>The company should inform AWTTC prior to licensing coming through. The medicine will remain available through One Wales for up to 18 months, until HTA advice is available</a:t>
            </a:r>
          </a:p>
          <a:p>
            <a:endParaRPr lang="en-GB" sz="2000" i="1" dirty="0"/>
          </a:p>
          <a:p>
            <a:endParaRPr lang="en-GB" sz="2000" i="1" dirty="0"/>
          </a:p>
        </p:txBody>
      </p:sp>
      <p:pic>
        <p:nvPicPr>
          <p:cNvPr id="5" name="Picture 4">
            <a:extLst>
              <a:ext uri="{FF2B5EF4-FFF2-40B4-BE49-F238E27FC236}">
                <a16:creationId xmlns:a16="http://schemas.microsoft.com/office/drawing/2014/main" id="{D6DC64A7-84C2-4DF7-916B-DE89FA4DF6A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386936"/>
            <a:ext cx="3337845" cy="489042"/>
          </a:xfrm>
          <a:prstGeom prst="rect">
            <a:avLst/>
          </a:prstGeom>
        </p:spPr>
      </p:pic>
    </p:spTree>
    <p:extLst>
      <p:ext uri="{BB962C8B-B14F-4D97-AF65-F5344CB8AC3E}">
        <p14:creationId xmlns:p14="http://schemas.microsoft.com/office/powerpoint/2010/main" val="4147994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C3CBE-D051-43BA-BAB6-D8330E9AEBC9}"/>
              </a:ext>
            </a:extLst>
          </p:cNvPr>
          <p:cNvSpPr>
            <a:spLocks noGrp="1"/>
          </p:cNvSpPr>
          <p:nvPr>
            <p:ph type="ctrTitle"/>
          </p:nvPr>
        </p:nvSpPr>
        <p:spPr/>
        <p:txBody>
          <a:bodyPr/>
          <a:lstStyle/>
          <a:p>
            <a:r>
              <a:rPr lang="en-GB" dirty="0"/>
              <a:t>The One Wales review process</a:t>
            </a:r>
          </a:p>
        </p:txBody>
      </p:sp>
      <p:pic>
        <p:nvPicPr>
          <p:cNvPr id="4" name="Picture 3">
            <a:extLst>
              <a:ext uri="{FF2B5EF4-FFF2-40B4-BE49-F238E27FC236}">
                <a16:creationId xmlns:a16="http://schemas.microsoft.com/office/drawing/2014/main" id="{C93594A7-099B-44DA-BB8F-61E1DE7457F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142415"/>
            <a:ext cx="3337845" cy="489042"/>
          </a:xfrm>
          <a:prstGeom prst="rect">
            <a:avLst/>
          </a:prstGeom>
        </p:spPr>
      </p:pic>
      <p:graphicFrame>
        <p:nvGraphicFramePr>
          <p:cNvPr id="5" name="Diagram 4">
            <a:extLst>
              <a:ext uri="{FF2B5EF4-FFF2-40B4-BE49-F238E27FC236}">
                <a16:creationId xmlns:a16="http://schemas.microsoft.com/office/drawing/2014/main" id="{F845D2A3-D812-40D3-A7A8-3F7886ECAAE0}"/>
              </a:ext>
            </a:extLst>
          </p:cNvPr>
          <p:cNvGraphicFramePr/>
          <p:nvPr>
            <p:extLst>
              <p:ext uri="{D42A27DB-BD31-4B8C-83A1-F6EECF244321}">
                <p14:modId xmlns:p14="http://schemas.microsoft.com/office/powerpoint/2010/main" val="80126839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631858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15A3E-C9DB-408B-9752-D31AB5B23768}"/>
              </a:ext>
            </a:extLst>
          </p:cNvPr>
          <p:cNvSpPr>
            <a:spLocks noGrp="1"/>
          </p:cNvSpPr>
          <p:nvPr>
            <p:ph type="ctrTitle"/>
          </p:nvPr>
        </p:nvSpPr>
        <p:spPr/>
        <p:txBody>
          <a:bodyPr/>
          <a:lstStyle/>
          <a:p>
            <a:r>
              <a:rPr lang="en-GB" dirty="0"/>
              <a:t>More information can be found here</a:t>
            </a:r>
          </a:p>
        </p:txBody>
      </p:sp>
      <p:pic>
        <p:nvPicPr>
          <p:cNvPr id="4" name="Picture 3">
            <a:extLst>
              <a:ext uri="{FF2B5EF4-FFF2-40B4-BE49-F238E27FC236}">
                <a16:creationId xmlns:a16="http://schemas.microsoft.com/office/drawing/2014/main" id="{46B126C7-0ACF-4068-A697-1CB51EAB254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389042" y="142415"/>
            <a:ext cx="3337845" cy="489042"/>
          </a:xfrm>
          <a:prstGeom prst="rect">
            <a:avLst/>
          </a:prstGeom>
        </p:spPr>
      </p:pic>
      <p:sp>
        <p:nvSpPr>
          <p:cNvPr id="9" name="TextBox 8">
            <a:extLst>
              <a:ext uri="{FF2B5EF4-FFF2-40B4-BE49-F238E27FC236}">
                <a16:creationId xmlns:a16="http://schemas.microsoft.com/office/drawing/2014/main" id="{4C370439-7F39-4ECB-926E-84CA4C985DE4}"/>
              </a:ext>
            </a:extLst>
          </p:cNvPr>
          <p:cNvSpPr txBox="1"/>
          <p:nvPr/>
        </p:nvSpPr>
        <p:spPr>
          <a:xfrm>
            <a:off x="609600" y="1284642"/>
            <a:ext cx="11482039" cy="369332"/>
          </a:xfrm>
          <a:prstGeom prst="rect">
            <a:avLst/>
          </a:prstGeom>
          <a:noFill/>
        </p:spPr>
        <p:txBody>
          <a:bodyPr wrap="square" rtlCol="0">
            <a:spAutoFit/>
          </a:bodyPr>
          <a:lstStyle/>
          <a:p>
            <a:r>
              <a:rPr lang="en-GB" dirty="0">
                <a:hlinkClick r:id="rId4"/>
              </a:rPr>
              <a:t>https://awttc.nhs.wales/accessing-medicines/access-to-medicines-in-wales/one-wales-medicines-process/</a:t>
            </a:r>
            <a:r>
              <a:rPr lang="en-GB" dirty="0"/>
              <a:t> </a:t>
            </a:r>
          </a:p>
        </p:txBody>
      </p:sp>
      <p:pic>
        <p:nvPicPr>
          <p:cNvPr id="5" name="Picture 4">
            <a:extLst>
              <a:ext uri="{FF2B5EF4-FFF2-40B4-BE49-F238E27FC236}">
                <a16:creationId xmlns:a16="http://schemas.microsoft.com/office/drawing/2014/main" id="{038B7388-76E8-48AF-B21F-F8FCCC8FAE65}"/>
              </a:ext>
            </a:extLst>
          </p:cNvPr>
          <p:cNvPicPr>
            <a:picLocks noChangeAspect="1"/>
          </p:cNvPicPr>
          <p:nvPr/>
        </p:nvPicPr>
        <p:blipFill rotWithShape="1">
          <a:blip r:embed="rId5"/>
          <a:srcRect l="18202" t="10867" r="19512" b="36105"/>
          <a:stretch/>
        </p:blipFill>
        <p:spPr>
          <a:xfrm>
            <a:off x="914400" y="2129882"/>
            <a:ext cx="7593981" cy="3636639"/>
          </a:xfrm>
          <a:prstGeom prst="rect">
            <a:avLst/>
          </a:prstGeom>
        </p:spPr>
      </p:pic>
      <p:pic>
        <p:nvPicPr>
          <p:cNvPr id="7" name="Picture 6">
            <a:extLst>
              <a:ext uri="{FF2B5EF4-FFF2-40B4-BE49-F238E27FC236}">
                <a16:creationId xmlns:a16="http://schemas.microsoft.com/office/drawing/2014/main" id="{97406070-7BB7-41B5-A306-19664A717D09}"/>
              </a:ext>
            </a:extLst>
          </p:cNvPr>
          <p:cNvPicPr>
            <a:picLocks noChangeAspect="1"/>
          </p:cNvPicPr>
          <p:nvPr/>
        </p:nvPicPr>
        <p:blipFill>
          <a:blip r:embed="rId6"/>
          <a:stretch>
            <a:fillRect/>
          </a:stretch>
        </p:blipFill>
        <p:spPr>
          <a:xfrm>
            <a:off x="8796832" y="1936168"/>
            <a:ext cx="3025079" cy="42783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11171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72230" y="1310745"/>
            <a:ext cx="10528373" cy="1126592"/>
          </a:xfrm>
        </p:spPr>
        <p:txBody>
          <a:bodyPr>
            <a:normAutofit fontScale="90000"/>
          </a:bodyPr>
          <a:lstStyle/>
          <a:p>
            <a:r>
              <a:rPr lang="en-GB" sz="6000" dirty="0"/>
              <a:t>Medicines Optimisation:</a:t>
            </a:r>
            <a:br>
              <a:rPr lang="en-GB" sz="6000" dirty="0"/>
            </a:br>
            <a:r>
              <a:rPr lang="en-GB" sz="6000" dirty="0"/>
              <a:t>Our recent work</a:t>
            </a:r>
            <a:br>
              <a:rPr lang="en-GB" sz="6000" dirty="0"/>
            </a:br>
            <a:br>
              <a:rPr lang="en-GB" sz="6000" dirty="0"/>
            </a:br>
            <a:r>
              <a:rPr lang="en-GB" sz="3100" dirty="0"/>
              <a:t>Tom Curran</a:t>
            </a:r>
            <a:br>
              <a:rPr lang="en-GB" sz="3100" dirty="0"/>
            </a:br>
            <a:r>
              <a:rPr lang="en-GB" sz="3100" b="0" dirty="0"/>
              <a:t>Senior Scientist, AWTTC</a:t>
            </a:r>
            <a:endParaRPr lang="en-GB"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473156" y="308559"/>
            <a:ext cx="3337845" cy="489042"/>
          </a:xfrm>
          <a:prstGeom prst="rect">
            <a:avLst/>
          </a:prstGeom>
        </p:spPr>
      </p:pic>
    </p:spTree>
    <p:extLst>
      <p:ext uri="{BB962C8B-B14F-4D97-AF65-F5344CB8AC3E}">
        <p14:creationId xmlns:p14="http://schemas.microsoft.com/office/powerpoint/2010/main" val="2307035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83106"/>
            <a:ext cx="10668000" cy="757921"/>
          </a:xfrm>
        </p:spPr>
        <p:txBody>
          <a:bodyPr>
            <a:noAutofit/>
          </a:bodyPr>
          <a:lstStyle/>
          <a:p>
            <a:pPr algn="l"/>
            <a:r>
              <a:rPr lang="en-GB" sz="4800" dirty="0"/>
              <a:t>Overview </a:t>
            </a:r>
          </a:p>
        </p:txBody>
      </p:sp>
      <p:sp>
        <p:nvSpPr>
          <p:cNvPr id="3" name="Subtitle 2"/>
          <p:cNvSpPr>
            <a:spLocks noGrp="1"/>
          </p:cNvSpPr>
          <p:nvPr>
            <p:ph type="subTitle" idx="1"/>
          </p:nvPr>
        </p:nvSpPr>
        <p:spPr>
          <a:xfrm>
            <a:off x="914400" y="1322364"/>
            <a:ext cx="10668000" cy="4698508"/>
          </a:xfrm>
        </p:spPr>
        <p:txBody>
          <a:bodyPr>
            <a:normAutofit/>
          </a:bodyPr>
          <a:lstStyle/>
          <a:p>
            <a:r>
              <a:rPr lang="en-GB" sz="2800" b="1" dirty="0">
                <a:solidFill>
                  <a:schemeClr val="tx1"/>
                </a:solidFill>
              </a:rPr>
              <a:t>One Wales Medicines Process </a:t>
            </a:r>
          </a:p>
          <a:p>
            <a:r>
              <a:rPr lang="en-GB" sz="2800" dirty="0">
                <a:solidFill>
                  <a:schemeClr val="tx1"/>
                </a:solidFill>
              </a:rPr>
              <a:t>		Rosie Spears</a:t>
            </a:r>
          </a:p>
          <a:p>
            <a:endParaRPr lang="en-GB" sz="2800" dirty="0">
              <a:solidFill>
                <a:schemeClr val="tx1"/>
              </a:solidFill>
            </a:endParaRPr>
          </a:p>
          <a:p>
            <a:r>
              <a:rPr lang="en-GB" sz="2800" b="1" dirty="0">
                <a:solidFill>
                  <a:schemeClr val="tx1"/>
                </a:solidFill>
                <a:cs typeface="Arial" panose="020B0604020202020204" pitchFamily="34" charset="0"/>
              </a:rPr>
              <a:t>Medicines Optimisation: Our recent work</a:t>
            </a:r>
          </a:p>
          <a:p>
            <a:r>
              <a:rPr lang="en-GB" sz="2800" dirty="0">
                <a:solidFill>
                  <a:schemeClr val="tx1"/>
                </a:solidFill>
              </a:rPr>
              <a:t>		Tom Curran</a:t>
            </a:r>
          </a:p>
          <a:p>
            <a:endParaRPr lang="en-GB" sz="2800" dirty="0">
              <a:solidFill>
                <a:schemeClr val="tx1"/>
              </a:solidFill>
            </a:endParaRPr>
          </a:p>
          <a:p>
            <a:r>
              <a:rPr lang="en-GB" sz="2800" b="1" dirty="0">
                <a:solidFill>
                  <a:schemeClr val="tx1"/>
                </a:solidFill>
                <a:latin typeface="Arial" panose="020B0604020202020204" pitchFamily="34" charset="0"/>
                <a:cs typeface="Arial" panose="020B0604020202020204" pitchFamily="34" charset="0"/>
              </a:rPr>
              <a:t>Q&amp;A</a:t>
            </a:r>
          </a:p>
          <a:p>
            <a:r>
              <a:rPr lang="en-GB" sz="2800" dirty="0">
                <a:solidFill>
                  <a:schemeClr val="tx1"/>
                </a:solidFill>
              </a:rPr>
              <a:t>		AWTTC team</a:t>
            </a:r>
          </a:p>
          <a:p>
            <a:endParaRPr lang="en-GB" sz="3200" dirty="0">
              <a:solidFill>
                <a:schemeClr val="tx1"/>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362916" y="417545"/>
            <a:ext cx="3337845" cy="489042"/>
          </a:xfrm>
          <a:prstGeom prst="rect">
            <a:avLst/>
          </a:prstGeom>
        </p:spPr>
      </p:pic>
    </p:spTree>
    <p:extLst>
      <p:ext uri="{BB962C8B-B14F-4D97-AF65-F5344CB8AC3E}">
        <p14:creationId xmlns:p14="http://schemas.microsoft.com/office/powerpoint/2010/main" val="3870168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Overview</a:t>
            </a:r>
          </a:p>
        </p:txBody>
      </p:sp>
      <p:sp>
        <p:nvSpPr>
          <p:cNvPr id="3" name="Subtitle 2"/>
          <p:cNvSpPr>
            <a:spLocks noGrp="1"/>
          </p:cNvSpPr>
          <p:nvPr>
            <p:ph type="subTitle" idx="1"/>
          </p:nvPr>
        </p:nvSpPr>
        <p:spPr/>
        <p:txBody>
          <a:bodyPr>
            <a:normAutofit/>
          </a:bodyPr>
          <a:lstStyle/>
          <a:p>
            <a:pPr marL="342900" indent="-342900">
              <a:buFont typeface="Arial" panose="020B0604020202020204" pitchFamily="34" charset="0"/>
              <a:buChar char="•"/>
            </a:pPr>
            <a:r>
              <a:rPr lang="en-GB" sz="2400" dirty="0">
                <a:solidFill>
                  <a:schemeClr val="tx1"/>
                </a:solidFill>
                <a:latin typeface="+mn-lt"/>
              </a:rPr>
              <a:t>Brief introduction to the development process</a:t>
            </a:r>
          </a:p>
          <a:p>
            <a:pPr marL="342900" indent="-342900">
              <a:buFont typeface="Arial" panose="020B0604020202020204" pitchFamily="34" charset="0"/>
              <a:buChar char="•"/>
            </a:pPr>
            <a:r>
              <a:rPr lang="en-GB" sz="2400" dirty="0">
                <a:solidFill>
                  <a:schemeClr val="tx1"/>
                </a:solidFill>
                <a:latin typeface="+mn-lt"/>
              </a:rPr>
              <a:t>Summary of what we have published recently</a:t>
            </a:r>
          </a:p>
          <a:p>
            <a:pPr marL="342900" indent="-342900">
              <a:buFont typeface="Arial" panose="020B0604020202020204" pitchFamily="34" charset="0"/>
              <a:buChar char="•"/>
            </a:pPr>
            <a:r>
              <a:rPr lang="en-GB" sz="2400" dirty="0">
                <a:solidFill>
                  <a:schemeClr val="tx1"/>
                </a:solidFill>
                <a:latin typeface="+mn-lt"/>
              </a:rPr>
              <a:t>The Medicines Optimisation work we have on the horizon</a:t>
            </a:r>
          </a:p>
          <a:p>
            <a:pPr marL="342900" indent="-342900">
              <a:buFont typeface="Arial" panose="020B0604020202020204" pitchFamily="34" charset="0"/>
              <a:buChar char="•"/>
            </a:pPr>
            <a:r>
              <a:rPr lang="en-GB" sz="2400" dirty="0">
                <a:solidFill>
                  <a:schemeClr val="tx1"/>
                </a:solidFill>
                <a:latin typeface="+mn-lt"/>
              </a:rPr>
              <a:t>National Prescribing Indicators for 2022-23</a:t>
            </a:r>
          </a:p>
          <a:p>
            <a:pPr marL="342900" indent="-342900">
              <a:buFont typeface="Arial" panose="020B0604020202020204" pitchFamily="34" charset="0"/>
              <a:buChar char="•"/>
            </a:pPr>
            <a:r>
              <a:rPr lang="en-GB" sz="2400" dirty="0">
                <a:solidFill>
                  <a:schemeClr val="tx1"/>
                </a:solidFill>
                <a:latin typeface="+mn-lt"/>
              </a:rPr>
              <a:t>Data analysis work – Inhaler decarbonisation dashboard</a:t>
            </a:r>
          </a:p>
        </p:txBody>
      </p:sp>
    </p:spTree>
    <p:extLst>
      <p:ext uri="{BB962C8B-B14F-4D97-AF65-F5344CB8AC3E}">
        <p14:creationId xmlns:p14="http://schemas.microsoft.com/office/powerpoint/2010/main" val="327087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9924" y="1663974"/>
            <a:ext cx="8593667" cy="830997"/>
          </a:xfrm>
          <a:prstGeom prst="rect">
            <a:avLst/>
          </a:prstGeom>
        </p:spPr>
        <p:txBody>
          <a:bodyPr wrap="square">
            <a:spAutoFit/>
          </a:bodyPr>
          <a:lstStyle/>
          <a:p>
            <a:pPr marL="285750" indent="-285750">
              <a:buFont typeface="Arial" panose="020B0604020202020204" pitchFamily="34" charset="0"/>
              <a:buChar char="•"/>
            </a:pPr>
            <a:r>
              <a:rPr lang="en-GB" sz="2400" dirty="0"/>
              <a:t>Medicines optimisation is about ensuring that the right patients get the right choice of medicine, at the right time. </a:t>
            </a:r>
          </a:p>
        </p:txBody>
      </p:sp>
      <p:sp>
        <p:nvSpPr>
          <p:cNvPr id="5" name="Rectangle 4"/>
          <p:cNvSpPr/>
          <p:nvPr/>
        </p:nvSpPr>
        <p:spPr>
          <a:xfrm>
            <a:off x="1859924" y="2729004"/>
            <a:ext cx="8593667" cy="2308324"/>
          </a:xfrm>
          <a:prstGeom prst="rect">
            <a:avLst/>
          </a:prstGeom>
        </p:spPr>
        <p:txBody>
          <a:bodyPr wrap="square">
            <a:spAutoFit/>
          </a:bodyPr>
          <a:lstStyle/>
          <a:p>
            <a:pPr marL="285750" indent="-285750">
              <a:buFont typeface="Arial" panose="020B0604020202020204" pitchFamily="34" charset="0"/>
              <a:buChar char="•"/>
            </a:pPr>
            <a:r>
              <a:rPr lang="en-GB" sz="2400" dirty="0"/>
              <a:t>Supporting patients to:</a:t>
            </a:r>
          </a:p>
          <a:p>
            <a:pPr marL="742950" lvl="1" indent="-285750">
              <a:buFont typeface="Arial" panose="020B0604020202020204" pitchFamily="34" charset="0"/>
              <a:buChar char="•"/>
            </a:pPr>
            <a:r>
              <a:rPr lang="en-GB" sz="2400" dirty="0"/>
              <a:t>improve their outcomes</a:t>
            </a:r>
          </a:p>
          <a:p>
            <a:pPr marL="742950" lvl="1" indent="-285750">
              <a:buFont typeface="Arial" panose="020B0604020202020204" pitchFamily="34" charset="0"/>
              <a:buChar char="•"/>
            </a:pPr>
            <a:r>
              <a:rPr lang="en-GB" sz="2400" dirty="0"/>
              <a:t>take their medicines correctly</a:t>
            </a:r>
          </a:p>
          <a:p>
            <a:pPr marL="742950" lvl="1" indent="-285750">
              <a:buFont typeface="Arial" panose="020B0604020202020204" pitchFamily="34" charset="0"/>
              <a:buChar char="•"/>
            </a:pPr>
            <a:r>
              <a:rPr lang="en-GB" sz="2400" dirty="0"/>
              <a:t>avoid taking unnecessary medicines</a:t>
            </a:r>
          </a:p>
          <a:p>
            <a:pPr marL="742950" lvl="1" indent="-285750">
              <a:buFont typeface="Arial" panose="020B0604020202020204" pitchFamily="34" charset="0"/>
              <a:buChar char="•"/>
            </a:pPr>
            <a:r>
              <a:rPr lang="en-GB" sz="2400" dirty="0"/>
              <a:t>reduce wastage of medicines</a:t>
            </a:r>
          </a:p>
          <a:p>
            <a:pPr marL="742950" lvl="1" indent="-285750">
              <a:buFont typeface="Arial" panose="020B0604020202020204" pitchFamily="34" charset="0"/>
              <a:buChar char="•"/>
            </a:pPr>
            <a:r>
              <a:rPr lang="en-GB" sz="2400" dirty="0"/>
              <a:t>improve medicines safety.</a:t>
            </a:r>
          </a:p>
        </p:txBody>
      </p:sp>
      <p:sp>
        <p:nvSpPr>
          <p:cNvPr id="6" name="Title 3"/>
          <p:cNvSpPr>
            <a:spLocks noGrp="1"/>
          </p:cNvSpPr>
          <p:nvPr>
            <p:ph type="ctrTitle"/>
          </p:nvPr>
        </p:nvSpPr>
        <p:spPr>
          <a:xfrm>
            <a:off x="975157" y="751984"/>
            <a:ext cx="10363200" cy="677958"/>
          </a:xfrm>
        </p:spPr>
        <p:txBody>
          <a:bodyPr>
            <a:noAutofit/>
          </a:bodyPr>
          <a:lstStyle/>
          <a:p>
            <a:pPr algn="ctr"/>
            <a:r>
              <a:rPr lang="en-GB" sz="3600" b="0" dirty="0"/>
              <a:t>What do we mean by “medicines optimisation”?</a:t>
            </a:r>
          </a:p>
        </p:txBody>
      </p:sp>
    </p:spTree>
    <p:extLst>
      <p:ext uri="{BB962C8B-B14F-4D97-AF65-F5344CB8AC3E}">
        <p14:creationId xmlns:p14="http://schemas.microsoft.com/office/powerpoint/2010/main" val="1640479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197" y="2057662"/>
            <a:ext cx="2240730" cy="2240728"/>
            <a:chOff x="307424" y="2148987"/>
            <a:chExt cx="2240730" cy="2240728"/>
          </a:xfrm>
        </p:grpSpPr>
        <p:grpSp>
          <p:nvGrpSpPr>
            <p:cNvPr id="5" name="Group 4"/>
            <p:cNvGrpSpPr/>
            <p:nvPr/>
          </p:nvGrpSpPr>
          <p:grpSpPr>
            <a:xfrm>
              <a:off x="318656" y="2436938"/>
              <a:ext cx="2218267" cy="1664827"/>
              <a:chOff x="2730498" y="1941859"/>
              <a:chExt cx="2218267" cy="1664827"/>
            </a:xfrm>
          </p:grpSpPr>
          <p:sp>
            <p:nvSpPr>
              <p:cNvPr id="7" name="TextBox 6"/>
              <p:cNvSpPr txBox="1"/>
              <p:nvPr/>
            </p:nvSpPr>
            <p:spPr>
              <a:xfrm>
                <a:off x="2730498" y="3268132"/>
                <a:ext cx="2218267" cy="338554"/>
              </a:xfrm>
              <a:prstGeom prst="rect">
                <a:avLst/>
              </a:prstGeom>
              <a:noFill/>
            </p:spPr>
            <p:txBody>
              <a:bodyPr wrap="square" rtlCol="0">
                <a:spAutoFit/>
              </a:bodyPr>
              <a:lstStyle/>
              <a:p>
                <a:pPr algn="ctr"/>
                <a:r>
                  <a:rPr lang="en-GB" sz="1600" dirty="0"/>
                  <a:t>Audit materials</a:t>
                </a:r>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944601" y="1941859"/>
                <a:ext cx="1761364" cy="1425600"/>
              </a:xfrm>
              <a:prstGeom prst="rect">
                <a:avLst/>
              </a:prstGeom>
            </p:spPr>
          </p:pic>
        </p:grpSp>
        <p:sp>
          <p:nvSpPr>
            <p:cNvPr id="6" name="Oval 5"/>
            <p:cNvSpPr/>
            <p:nvPr/>
          </p:nvSpPr>
          <p:spPr>
            <a:xfrm>
              <a:off x="307424" y="2148987"/>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grpSp>
        <p:nvGrpSpPr>
          <p:cNvPr id="14" name="Group 13"/>
          <p:cNvGrpSpPr/>
          <p:nvPr/>
        </p:nvGrpSpPr>
        <p:grpSpPr>
          <a:xfrm>
            <a:off x="9546973" y="2057662"/>
            <a:ext cx="2240730" cy="2240728"/>
            <a:chOff x="9546973" y="2057662"/>
            <a:chExt cx="2240730" cy="2240728"/>
          </a:xfrm>
        </p:grpSpPr>
        <p:sp>
          <p:nvSpPr>
            <p:cNvPr id="15" name="Oval 14"/>
            <p:cNvSpPr/>
            <p:nvPr/>
          </p:nvSpPr>
          <p:spPr>
            <a:xfrm>
              <a:off x="9546973" y="2057662"/>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16" name="Group 15"/>
            <p:cNvGrpSpPr/>
            <p:nvPr/>
          </p:nvGrpSpPr>
          <p:grpSpPr>
            <a:xfrm>
              <a:off x="9767684" y="2197154"/>
              <a:ext cx="1799308" cy="1923812"/>
              <a:chOff x="7736346" y="4244326"/>
              <a:chExt cx="1799308" cy="1923812"/>
            </a:xfrm>
          </p:grpSpPr>
          <p:sp>
            <p:nvSpPr>
              <p:cNvPr id="17" name="TextBox 16"/>
              <p:cNvSpPr txBox="1"/>
              <p:nvPr/>
            </p:nvSpPr>
            <p:spPr>
              <a:xfrm>
                <a:off x="7736346" y="5583363"/>
                <a:ext cx="1799308" cy="584775"/>
              </a:xfrm>
              <a:prstGeom prst="rect">
                <a:avLst/>
              </a:prstGeom>
              <a:noFill/>
            </p:spPr>
            <p:txBody>
              <a:bodyPr wrap="square" rtlCol="0">
                <a:spAutoFit/>
              </a:bodyPr>
              <a:lstStyle/>
              <a:p>
                <a:pPr algn="ctr"/>
                <a:r>
                  <a:rPr lang="en-GB" sz="1600" dirty="0"/>
                  <a:t>Medication charts and records</a:t>
                </a: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78755" y="4244326"/>
                <a:ext cx="1514488" cy="1425600"/>
              </a:xfrm>
              <a:prstGeom prst="rect">
                <a:avLst/>
              </a:prstGeom>
            </p:spPr>
          </p:pic>
        </p:grpSp>
      </p:grpSp>
      <p:grpSp>
        <p:nvGrpSpPr>
          <p:cNvPr id="19" name="Group 18"/>
          <p:cNvGrpSpPr/>
          <p:nvPr/>
        </p:nvGrpSpPr>
        <p:grpSpPr>
          <a:xfrm>
            <a:off x="7608838" y="3962508"/>
            <a:ext cx="2251483" cy="2240728"/>
            <a:chOff x="7608838" y="3962508"/>
            <a:chExt cx="2251483" cy="2240728"/>
          </a:xfrm>
        </p:grpSpPr>
        <p:grpSp>
          <p:nvGrpSpPr>
            <p:cNvPr id="20" name="Group 19"/>
            <p:cNvGrpSpPr/>
            <p:nvPr/>
          </p:nvGrpSpPr>
          <p:grpSpPr>
            <a:xfrm>
              <a:off x="7642054" y="4110356"/>
              <a:ext cx="2218267" cy="1925065"/>
              <a:chOff x="9663206" y="1974008"/>
              <a:chExt cx="2218267" cy="1925065"/>
            </a:xfrm>
          </p:grpSpPr>
          <p:sp>
            <p:nvSpPr>
              <p:cNvPr id="22" name="TextBox 21"/>
              <p:cNvSpPr txBox="1"/>
              <p:nvPr/>
            </p:nvSpPr>
            <p:spPr>
              <a:xfrm>
                <a:off x="9663206" y="3314298"/>
                <a:ext cx="2218267" cy="584775"/>
              </a:xfrm>
              <a:prstGeom prst="rect">
                <a:avLst/>
              </a:prstGeom>
              <a:noFill/>
            </p:spPr>
            <p:txBody>
              <a:bodyPr wrap="square" rtlCol="0">
                <a:spAutoFit/>
              </a:bodyPr>
              <a:lstStyle/>
              <a:p>
                <a:pPr algn="ctr"/>
                <a:r>
                  <a:rPr lang="en-GB" sz="1600" dirty="0"/>
                  <a:t>Prescribing</a:t>
                </a:r>
                <a:br>
                  <a:rPr lang="en-GB" sz="1600" dirty="0"/>
                </a:br>
                <a:r>
                  <a:rPr lang="en-GB" sz="1600" dirty="0"/>
                  <a:t>analysis</a:t>
                </a:r>
              </a:p>
            </p:txBody>
          </p:sp>
          <p:pic>
            <p:nvPicPr>
              <p:cNvPr id="23" name="Picture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007973" y="1974008"/>
                <a:ext cx="1528731" cy="1425600"/>
              </a:xfrm>
              <a:prstGeom prst="rect">
                <a:avLst/>
              </a:prstGeom>
            </p:spPr>
          </p:pic>
        </p:grpSp>
        <p:sp>
          <p:nvSpPr>
            <p:cNvPr id="21" name="Oval 20"/>
            <p:cNvSpPr/>
            <p:nvPr/>
          </p:nvSpPr>
          <p:spPr>
            <a:xfrm>
              <a:off x="7608838" y="3962508"/>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grpSp>
        <p:nvGrpSpPr>
          <p:cNvPr id="24" name="Group 23"/>
          <p:cNvGrpSpPr/>
          <p:nvPr/>
        </p:nvGrpSpPr>
        <p:grpSpPr>
          <a:xfrm>
            <a:off x="2997144" y="198076"/>
            <a:ext cx="2240730" cy="2240728"/>
            <a:chOff x="2477589" y="231295"/>
            <a:chExt cx="2240730" cy="2240728"/>
          </a:xfrm>
        </p:grpSpPr>
        <p:grpSp>
          <p:nvGrpSpPr>
            <p:cNvPr id="25" name="Group 24"/>
            <p:cNvGrpSpPr/>
            <p:nvPr/>
          </p:nvGrpSpPr>
          <p:grpSpPr>
            <a:xfrm>
              <a:off x="2623541" y="443588"/>
              <a:ext cx="1948826" cy="1887172"/>
              <a:chOff x="25397" y="1693332"/>
              <a:chExt cx="2218267" cy="2148092"/>
            </a:xfrm>
          </p:grpSpPr>
          <p:sp>
            <p:nvSpPr>
              <p:cNvPr id="27" name="TextBox 26"/>
              <p:cNvSpPr txBox="1"/>
              <p:nvPr/>
            </p:nvSpPr>
            <p:spPr>
              <a:xfrm>
                <a:off x="25397" y="3175798"/>
                <a:ext cx="2218267" cy="665626"/>
              </a:xfrm>
              <a:prstGeom prst="rect">
                <a:avLst/>
              </a:prstGeom>
              <a:noFill/>
            </p:spPr>
            <p:txBody>
              <a:bodyPr wrap="square" rtlCol="0">
                <a:spAutoFit/>
              </a:bodyPr>
              <a:lstStyle/>
              <a:p>
                <a:pPr algn="ctr"/>
                <a:r>
                  <a:rPr lang="en-GB" sz="1600" dirty="0"/>
                  <a:t>Prescribing guidance</a:t>
                </a:r>
              </a:p>
            </p:txBody>
          </p:sp>
          <p:pic>
            <p:nvPicPr>
              <p:cNvPr id="28" name="Picture 2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1982" y="1693332"/>
                <a:ext cx="2005096" cy="1620965"/>
              </a:xfrm>
              <a:prstGeom prst="rect">
                <a:avLst/>
              </a:prstGeom>
            </p:spPr>
          </p:pic>
        </p:grpSp>
        <p:sp>
          <p:nvSpPr>
            <p:cNvPr id="26" name="Oval 25"/>
            <p:cNvSpPr/>
            <p:nvPr/>
          </p:nvSpPr>
          <p:spPr>
            <a:xfrm>
              <a:off x="2477589" y="231295"/>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grpSp>
        <p:nvGrpSpPr>
          <p:cNvPr id="29" name="Group 28"/>
          <p:cNvGrpSpPr/>
          <p:nvPr/>
        </p:nvGrpSpPr>
        <p:grpSpPr>
          <a:xfrm>
            <a:off x="7010242" y="198076"/>
            <a:ext cx="2240730" cy="2240728"/>
            <a:chOff x="7364605" y="316603"/>
            <a:chExt cx="2240730" cy="2240728"/>
          </a:xfrm>
        </p:grpSpPr>
        <p:grpSp>
          <p:nvGrpSpPr>
            <p:cNvPr id="30" name="Group 29"/>
            <p:cNvGrpSpPr/>
            <p:nvPr/>
          </p:nvGrpSpPr>
          <p:grpSpPr>
            <a:xfrm>
              <a:off x="7364605" y="425735"/>
              <a:ext cx="2240730" cy="1906714"/>
              <a:chOff x="5927278" y="1932123"/>
              <a:chExt cx="2240730" cy="1906714"/>
            </a:xfrm>
          </p:grpSpPr>
          <p:sp>
            <p:nvSpPr>
              <p:cNvPr id="32" name="TextBox 31"/>
              <p:cNvSpPr txBox="1"/>
              <p:nvPr/>
            </p:nvSpPr>
            <p:spPr>
              <a:xfrm>
                <a:off x="5927278" y="3254062"/>
                <a:ext cx="2240730" cy="584775"/>
              </a:xfrm>
              <a:prstGeom prst="rect">
                <a:avLst/>
              </a:prstGeom>
              <a:noFill/>
            </p:spPr>
            <p:txBody>
              <a:bodyPr wrap="square" rtlCol="0">
                <a:spAutoFit/>
              </a:bodyPr>
              <a:lstStyle/>
              <a:p>
                <a:pPr algn="ctr"/>
                <a:r>
                  <a:rPr lang="en-GB" sz="1600" dirty="0"/>
                  <a:t>Patient information leaflets</a:t>
                </a:r>
              </a:p>
            </p:txBody>
          </p:sp>
          <p:pic>
            <p:nvPicPr>
              <p:cNvPr id="33" name="Picture 3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090999" y="1932123"/>
                <a:ext cx="1913288" cy="1425600"/>
              </a:xfrm>
              <a:prstGeom prst="rect">
                <a:avLst/>
              </a:prstGeom>
            </p:spPr>
          </p:pic>
        </p:grpSp>
        <p:sp>
          <p:nvSpPr>
            <p:cNvPr id="31" name="Oval 30"/>
            <p:cNvSpPr/>
            <p:nvPr/>
          </p:nvSpPr>
          <p:spPr>
            <a:xfrm>
              <a:off x="7364605" y="316603"/>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cxnSp>
        <p:nvCxnSpPr>
          <p:cNvPr id="34" name="Straight Connector 33"/>
          <p:cNvCxnSpPr>
            <a:stCxn id="26" idx="5"/>
          </p:cNvCxnSpPr>
          <p:nvPr/>
        </p:nvCxnSpPr>
        <p:spPr>
          <a:xfrm>
            <a:off x="4909727" y="2110657"/>
            <a:ext cx="1170582" cy="10768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6" idx="6"/>
            <a:endCxn id="45" idx="1"/>
          </p:cNvCxnSpPr>
          <p:nvPr/>
        </p:nvCxnSpPr>
        <p:spPr>
          <a:xfrm>
            <a:off x="2582927" y="3178026"/>
            <a:ext cx="2202462" cy="224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1" idx="3"/>
          </p:cNvCxnSpPr>
          <p:nvPr/>
        </p:nvCxnSpPr>
        <p:spPr>
          <a:xfrm flipH="1">
            <a:off x="6080309" y="2110657"/>
            <a:ext cx="1258080" cy="10768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21" idx="1"/>
          </p:cNvCxnSpPr>
          <p:nvPr/>
        </p:nvCxnSpPr>
        <p:spPr>
          <a:xfrm>
            <a:off x="7328676" y="3594794"/>
            <a:ext cx="608309" cy="695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45" idx="3"/>
            <a:endCxn id="15" idx="2"/>
          </p:cNvCxnSpPr>
          <p:nvPr/>
        </p:nvCxnSpPr>
        <p:spPr>
          <a:xfrm flipV="1">
            <a:off x="7375546" y="3178026"/>
            <a:ext cx="2171427" cy="2248"/>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2633842" y="3962508"/>
            <a:ext cx="2240730" cy="2240728"/>
            <a:chOff x="4976102" y="4069462"/>
            <a:chExt cx="2240730" cy="2240728"/>
          </a:xfrm>
        </p:grpSpPr>
        <p:grpSp>
          <p:nvGrpSpPr>
            <p:cNvPr id="41" name="Group 40"/>
            <p:cNvGrpSpPr/>
            <p:nvPr/>
          </p:nvGrpSpPr>
          <p:grpSpPr>
            <a:xfrm>
              <a:off x="4976102" y="4069462"/>
              <a:ext cx="2240730" cy="2240728"/>
              <a:chOff x="2480322" y="4101765"/>
              <a:chExt cx="2240730" cy="2240728"/>
            </a:xfrm>
          </p:grpSpPr>
          <p:sp>
            <p:nvSpPr>
              <p:cNvPr id="43" name="TextBox 42"/>
              <p:cNvSpPr txBox="1"/>
              <p:nvPr/>
            </p:nvSpPr>
            <p:spPr>
              <a:xfrm>
                <a:off x="2528778" y="5455038"/>
                <a:ext cx="2132642" cy="584775"/>
              </a:xfrm>
              <a:prstGeom prst="rect">
                <a:avLst/>
              </a:prstGeom>
              <a:noFill/>
            </p:spPr>
            <p:txBody>
              <a:bodyPr wrap="square" rtlCol="0">
                <a:spAutoFit/>
              </a:bodyPr>
              <a:lstStyle/>
              <a:p>
                <a:pPr algn="ctr"/>
                <a:r>
                  <a:rPr lang="en-GB" sz="1600" dirty="0"/>
                  <a:t>National Prescribing Indicators</a:t>
                </a:r>
              </a:p>
            </p:txBody>
          </p:sp>
          <p:sp>
            <p:nvSpPr>
              <p:cNvPr id="44" name="Oval 43"/>
              <p:cNvSpPr/>
              <p:nvPr/>
            </p:nvSpPr>
            <p:spPr>
              <a:xfrm>
                <a:off x="2480322" y="4101765"/>
                <a:ext cx="2240730" cy="2240728"/>
              </a:xfrm>
              <a:prstGeom prst="ellipse">
                <a:avLst/>
              </a:prstGeom>
              <a:noFill/>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pic>
          <p:nvPicPr>
            <p:cNvPr id="42" name="Picture 4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57555" y="4191305"/>
              <a:ext cx="2015805" cy="1317756"/>
            </a:xfrm>
            <a:prstGeom prst="rect">
              <a:avLst/>
            </a:prstGeom>
          </p:spPr>
        </p:pic>
      </p:grpSp>
      <p:sp>
        <p:nvSpPr>
          <p:cNvPr id="45" name="Rounded Rectangle 44"/>
          <p:cNvSpPr/>
          <p:nvPr/>
        </p:nvSpPr>
        <p:spPr>
          <a:xfrm>
            <a:off x="4785389" y="2668985"/>
            <a:ext cx="2590157" cy="1022577"/>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t>Medicines Optimisation</a:t>
            </a:r>
          </a:p>
        </p:txBody>
      </p:sp>
      <p:cxnSp>
        <p:nvCxnSpPr>
          <p:cNvPr id="46" name="Straight Connector 45"/>
          <p:cNvCxnSpPr>
            <a:cxnSpLocks/>
          </p:cNvCxnSpPr>
          <p:nvPr/>
        </p:nvCxnSpPr>
        <p:spPr>
          <a:xfrm flipH="1">
            <a:off x="4316096" y="3622754"/>
            <a:ext cx="496332" cy="461597"/>
          </a:xfrm>
          <a:prstGeom prst="line">
            <a:avLst/>
          </a:prstGeom>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6655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GB" b="0" dirty="0"/>
              <a:t>Overview of the process</a:t>
            </a:r>
          </a:p>
        </p:txBody>
      </p:sp>
      <p:sp>
        <p:nvSpPr>
          <p:cNvPr id="4" name="Rectangle 3"/>
          <p:cNvSpPr/>
          <p:nvPr/>
        </p:nvSpPr>
        <p:spPr>
          <a:xfrm>
            <a:off x="1211939" y="2019299"/>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Project proposal</a:t>
            </a:r>
          </a:p>
        </p:txBody>
      </p:sp>
      <p:sp>
        <p:nvSpPr>
          <p:cNvPr id="5" name="Rectangle 4"/>
          <p:cNvSpPr/>
          <p:nvPr/>
        </p:nvSpPr>
        <p:spPr>
          <a:xfrm>
            <a:off x="3897643" y="2019300"/>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Development</a:t>
            </a:r>
          </a:p>
        </p:txBody>
      </p:sp>
      <p:sp>
        <p:nvSpPr>
          <p:cNvPr id="6" name="Rectangle 5"/>
          <p:cNvSpPr/>
          <p:nvPr/>
        </p:nvSpPr>
        <p:spPr>
          <a:xfrm>
            <a:off x="6583347" y="2019298"/>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AWPAG</a:t>
            </a:r>
          </a:p>
        </p:txBody>
      </p:sp>
      <p:sp>
        <p:nvSpPr>
          <p:cNvPr id="7" name="Rectangle 6"/>
          <p:cNvSpPr/>
          <p:nvPr/>
        </p:nvSpPr>
        <p:spPr>
          <a:xfrm>
            <a:off x="9269051" y="2019300"/>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Consultation</a:t>
            </a:r>
          </a:p>
        </p:txBody>
      </p:sp>
      <p:sp>
        <p:nvSpPr>
          <p:cNvPr id="8" name="Rectangle 7"/>
          <p:cNvSpPr/>
          <p:nvPr/>
        </p:nvSpPr>
        <p:spPr>
          <a:xfrm>
            <a:off x="2591649" y="3840933"/>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AWPAG</a:t>
            </a:r>
          </a:p>
        </p:txBody>
      </p:sp>
      <p:sp>
        <p:nvSpPr>
          <p:cNvPr id="9" name="Rectangle 8"/>
          <p:cNvSpPr/>
          <p:nvPr/>
        </p:nvSpPr>
        <p:spPr>
          <a:xfrm>
            <a:off x="5294345" y="3840933"/>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AWMSG Steering Committee</a:t>
            </a:r>
          </a:p>
        </p:txBody>
      </p:sp>
      <p:sp>
        <p:nvSpPr>
          <p:cNvPr id="10" name="Rectangle 9"/>
          <p:cNvSpPr/>
          <p:nvPr/>
        </p:nvSpPr>
        <p:spPr>
          <a:xfrm>
            <a:off x="7997040" y="3840933"/>
            <a:ext cx="1767632" cy="97739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AWMSG</a:t>
            </a:r>
          </a:p>
        </p:txBody>
      </p:sp>
      <p:cxnSp>
        <p:nvCxnSpPr>
          <p:cNvPr id="12" name="Straight Arrow Connector 11"/>
          <p:cNvCxnSpPr>
            <a:stCxn id="4" idx="3"/>
            <a:endCxn id="5" idx="1"/>
          </p:cNvCxnSpPr>
          <p:nvPr/>
        </p:nvCxnSpPr>
        <p:spPr>
          <a:xfrm>
            <a:off x="2979571" y="2507998"/>
            <a:ext cx="918072" cy="1"/>
          </a:xfrm>
          <a:prstGeom prst="straightConnector1">
            <a:avLst/>
          </a:prstGeom>
          <a:ln w="57150">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5" idx="3"/>
            <a:endCxn id="6" idx="1"/>
          </p:cNvCxnSpPr>
          <p:nvPr/>
        </p:nvCxnSpPr>
        <p:spPr>
          <a:xfrm flipV="1">
            <a:off x="5665275" y="2507997"/>
            <a:ext cx="918072" cy="2"/>
          </a:xfrm>
          <a:prstGeom prst="straightConnector1">
            <a:avLst/>
          </a:prstGeom>
          <a:ln w="57150">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6" idx="3"/>
            <a:endCxn id="7" idx="1"/>
          </p:cNvCxnSpPr>
          <p:nvPr/>
        </p:nvCxnSpPr>
        <p:spPr>
          <a:xfrm>
            <a:off x="8350979" y="2507997"/>
            <a:ext cx="918072" cy="2"/>
          </a:xfrm>
          <a:prstGeom prst="straightConnector1">
            <a:avLst/>
          </a:prstGeom>
          <a:ln w="57150">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8" idx="3"/>
            <a:endCxn id="9" idx="1"/>
          </p:cNvCxnSpPr>
          <p:nvPr/>
        </p:nvCxnSpPr>
        <p:spPr>
          <a:xfrm>
            <a:off x="4359281" y="4329632"/>
            <a:ext cx="935064" cy="0"/>
          </a:xfrm>
          <a:prstGeom prst="straightConnector1">
            <a:avLst/>
          </a:prstGeom>
          <a:ln w="57150">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9" idx="3"/>
            <a:endCxn id="10" idx="1"/>
          </p:cNvCxnSpPr>
          <p:nvPr/>
        </p:nvCxnSpPr>
        <p:spPr>
          <a:xfrm>
            <a:off x="7061977" y="4329632"/>
            <a:ext cx="935063" cy="0"/>
          </a:xfrm>
          <a:prstGeom prst="straightConnector1">
            <a:avLst/>
          </a:prstGeom>
          <a:ln w="57150">
            <a:tailEnd type="triangle"/>
          </a:ln>
          <a:effectLst/>
        </p:spPr>
        <p:style>
          <a:lnRef idx="2">
            <a:schemeClr val="accent1"/>
          </a:lnRef>
          <a:fillRef idx="0">
            <a:schemeClr val="accent1"/>
          </a:fillRef>
          <a:effectRef idx="1">
            <a:schemeClr val="accent1"/>
          </a:effectRef>
          <a:fontRef idx="minor">
            <a:schemeClr val="tx1"/>
          </a:fontRef>
        </p:style>
      </p:cxnSp>
      <p:cxnSp>
        <p:nvCxnSpPr>
          <p:cNvPr id="29" name="Elbow Connector 28"/>
          <p:cNvCxnSpPr>
            <a:stCxn id="7" idx="3"/>
            <a:endCxn id="8" idx="1"/>
          </p:cNvCxnSpPr>
          <p:nvPr/>
        </p:nvCxnSpPr>
        <p:spPr>
          <a:xfrm flipH="1">
            <a:off x="2591649" y="2507999"/>
            <a:ext cx="8445034" cy="1821633"/>
          </a:xfrm>
          <a:prstGeom prst="bentConnector5">
            <a:avLst>
              <a:gd name="adj1" fmla="val -2707"/>
              <a:gd name="adj2" fmla="val 50000"/>
              <a:gd name="adj3" fmla="val 102707"/>
            </a:avLst>
          </a:prstGeom>
          <a:ln w="57150">
            <a:tailEnd type="triangle"/>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742950" y="5632966"/>
            <a:ext cx="4922325" cy="369332"/>
          </a:xfrm>
          <a:prstGeom prst="rect">
            <a:avLst/>
          </a:prstGeom>
          <a:noFill/>
        </p:spPr>
        <p:txBody>
          <a:bodyPr wrap="square" rtlCol="0">
            <a:spAutoFit/>
          </a:bodyPr>
          <a:lstStyle/>
          <a:p>
            <a:r>
              <a:rPr lang="en-GB" dirty="0"/>
              <a:t>AWPAG: All Wales Prescribing Advisory Group</a:t>
            </a:r>
          </a:p>
        </p:txBody>
      </p:sp>
      <p:sp>
        <p:nvSpPr>
          <p:cNvPr id="50" name="TextBox 49"/>
          <p:cNvSpPr txBox="1"/>
          <p:nvPr/>
        </p:nvSpPr>
        <p:spPr>
          <a:xfrm>
            <a:off x="742949" y="5925329"/>
            <a:ext cx="4922325" cy="369332"/>
          </a:xfrm>
          <a:prstGeom prst="rect">
            <a:avLst/>
          </a:prstGeom>
          <a:noFill/>
        </p:spPr>
        <p:txBody>
          <a:bodyPr wrap="square" rtlCol="0">
            <a:spAutoFit/>
          </a:bodyPr>
          <a:lstStyle/>
          <a:p>
            <a:r>
              <a:rPr lang="en-GB" dirty="0"/>
              <a:t>AWMSG: All Wales Medicines Strategy Group</a:t>
            </a:r>
          </a:p>
        </p:txBody>
      </p:sp>
    </p:spTree>
    <p:extLst>
      <p:ext uri="{BB962C8B-B14F-4D97-AF65-F5344CB8AC3E}">
        <p14:creationId xmlns:p14="http://schemas.microsoft.com/office/powerpoint/2010/main" val="2314202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63808" y="355449"/>
            <a:ext cx="10363200" cy="677958"/>
          </a:xfrm>
        </p:spPr>
        <p:txBody>
          <a:bodyPr>
            <a:noAutofit/>
          </a:bodyPr>
          <a:lstStyle/>
          <a:p>
            <a:pPr algn="l"/>
            <a:r>
              <a:rPr lang="en-GB" sz="3600" b="0" dirty="0"/>
              <a:t>Medicines Optimisation Framework</a:t>
            </a:r>
          </a:p>
        </p:txBody>
      </p:sp>
      <p:grpSp>
        <p:nvGrpSpPr>
          <p:cNvPr id="5" name="Group 4"/>
          <p:cNvGrpSpPr/>
          <p:nvPr/>
        </p:nvGrpSpPr>
        <p:grpSpPr>
          <a:xfrm>
            <a:off x="442958" y="1170122"/>
            <a:ext cx="5437142" cy="3205218"/>
            <a:chOff x="1511759" y="1253066"/>
            <a:chExt cx="7446665" cy="4389839"/>
          </a:xfrm>
        </p:grpSpPr>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71696" y="1253066"/>
              <a:ext cx="2849868" cy="4030133"/>
            </a:xfrm>
            <a:prstGeom prst="rect">
              <a:avLst/>
            </a:prstGeom>
            <a:ln>
              <a:solidFill>
                <a:schemeClr val="tx1"/>
              </a:solidFill>
            </a:ln>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07497" y="1608665"/>
              <a:ext cx="2850927" cy="4031631"/>
            </a:xfrm>
            <a:prstGeom prst="rect">
              <a:avLst/>
            </a:prstGeom>
            <a:ln>
              <a:solidFill>
                <a:schemeClr val="tx1"/>
              </a:solidFill>
            </a:ln>
          </p:spPr>
        </p:pic>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11759" y="1608665"/>
              <a:ext cx="2850403" cy="4034240"/>
            </a:xfrm>
            <a:prstGeom prst="rect">
              <a:avLst/>
            </a:prstGeom>
            <a:ln>
              <a:solidFill>
                <a:schemeClr val="tx1"/>
              </a:solidFill>
            </a:ln>
          </p:spPr>
        </p:pic>
      </p:grpSp>
      <p:sp>
        <p:nvSpPr>
          <p:cNvPr id="9" name="TextBox 8"/>
          <p:cNvSpPr txBox="1"/>
          <p:nvPr/>
        </p:nvSpPr>
        <p:spPr>
          <a:xfrm>
            <a:off x="6261100" y="1562770"/>
            <a:ext cx="5651500" cy="2677656"/>
          </a:xfrm>
          <a:prstGeom prst="rect">
            <a:avLst/>
          </a:prstGeom>
          <a:noFill/>
        </p:spPr>
        <p:txBody>
          <a:bodyPr wrap="square" rtlCol="0">
            <a:spAutoFit/>
          </a:bodyPr>
          <a:lstStyle/>
          <a:p>
            <a:pPr marL="285750" indent="-285750">
              <a:buFont typeface="Arial" panose="020B0604020202020204" pitchFamily="34" charset="0"/>
              <a:buChar char="•"/>
            </a:pPr>
            <a:r>
              <a:rPr lang="en-GB" sz="2400" dirty="0"/>
              <a:t>What medicines optimisation means</a:t>
            </a:r>
          </a:p>
          <a:p>
            <a:pPr marL="285750" indent="-285750">
              <a:buFont typeface="Arial" panose="020B0604020202020204" pitchFamily="34" charset="0"/>
              <a:buChar char="•"/>
            </a:pPr>
            <a:r>
              <a:rPr lang="en-GB" sz="2400" dirty="0"/>
              <a:t>The resources we produce</a:t>
            </a:r>
          </a:p>
          <a:p>
            <a:pPr marL="285750" indent="-285750">
              <a:buFont typeface="Arial" panose="020B0604020202020204" pitchFamily="34" charset="0"/>
              <a:buChar char="•"/>
            </a:pPr>
            <a:r>
              <a:rPr lang="en-GB" sz="2400" dirty="0"/>
              <a:t>How new projects can be proposed</a:t>
            </a:r>
          </a:p>
          <a:p>
            <a:pPr marL="285750" indent="-285750">
              <a:buFont typeface="Arial" panose="020B0604020202020204" pitchFamily="34" charset="0"/>
              <a:buChar char="•"/>
            </a:pPr>
            <a:r>
              <a:rPr lang="en-GB" sz="2400" dirty="0"/>
              <a:t>The development process</a:t>
            </a:r>
          </a:p>
          <a:p>
            <a:pPr marL="285750" indent="-285750">
              <a:buFont typeface="Arial" panose="020B0604020202020204" pitchFamily="34" charset="0"/>
              <a:buChar char="•"/>
            </a:pPr>
            <a:r>
              <a:rPr lang="en-GB" sz="2400" dirty="0"/>
              <a:t>Consultations</a:t>
            </a:r>
          </a:p>
          <a:p>
            <a:pPr marL="285750" indent="-285750">
              <a:buFont typeface="Arial" panose="020B0604020202020204" pitchFamily="34" charset="0"/>
              <a:buChar char="•"/>
            </a:pPr>
            <a:r>
              <a:rPr lang="en-GB" sz="2400" dirty="0"/>
              <a:t>Review of publications</a:t>
            </a:r>
          </a:p>
          <a:p>
            <a:pPr marL="285750" indent="-285750">
              <a:buFont typeface="Arial" panose="020B0604020202020204" pitchFamily="34" charset="0"/>
              <a:buChar char="•"/>
            </a:pPr>
            <a:r>
              <a:rPr lang="en-GB" sz="2400" dirty="0"/>
              <a:t>Future work</a:t>
            </a:r>
          </a:p>
        </p:txBody>
      </p:sp>
      <p:grpSp>
        <p:nvGrpSpPr>
          <p:cNvPr id="10" name="Group 9"/>
          <p:cNvGrpSpPr/>
          <p:nvPr/>
        </p:nvGrpSpPr>
        <p:grpSpPr>
          <a:xfrm>
            <a:off x="1385362" y="4769789"/>
            <a:ext cx="3571657" cy="976928"/>
            <a:chOff x="1351560" y="2248745"/>
            <a:chExt cx="3571657" cy="976928"/>
          </a:xfrm>
        </p:grpSpPr>
        <p:sp>
          <p:nvSpPr>
            <p:cNvPr id="11" name="Rectangle 10"/>
            <p:cNvSpPr/>
            <p:nvPr/>
          </p:nvSpPr>
          <p:spPr>
            <a:xfrm>
              <a:off x="1351560" y="2248745"/>
              <a:ext cx="3279488" cy="523220"/>
            </a:xfrm>
            <a:prstGeom prst="rect">
              <a:avLst/>
            </a:prstGeom>
          </p:spPr>
          <p:txBody>
            <a:bodyPr wrap="none">
              <a:spAutoFit/>
            </a:bodyPr>
            <a:lstStyle/>
            <a:p>
              <a:pPr algn="ctr"/>
              <a:r>
                <a:rPr lang="en-GB" sz="2800" b="1" u="sng" dirty="0" err="1">
                  <a:solidFill>
                    <a:schemeClr val="accent1"/>
                  </a:solidFill>
                </a:rPr>
                <a:t>AWTTC.nhs.wales</a:t>
              </a:r>
              <a:endParaRPr lang="en-GB" sz="2800" b="1" u="sng" dirty="0">
                <a:solidFill>
                  <a:schemeClr val="accent1"/>
                </a:solidFill>
              </a:endParaRPr>
            </a:p>
          </p:txBody>
        </p:sp>
        <p:sp>
          <p:nvSpPr>
            <p:cNvPr id="12" name="Left Arrow 11"/>
            <p:cNvSpPr/>
            <p:nvPr/>
          </p:nvSpPr>
          <p:spPr>
            <a:xfrm rot="3640244">
              <a:off x="4369143" y="2671599"/>
              <a:ext cx="642430" cy="465718"/>
            </a:xfrm>
            <a:prstGeom prst="leftArrow">
              <a:avLst>
                <a:gd name="adj1" fmla="val 21104"/>
                <a:gd name="adj2" fmla="val 87325"/>
              </a:avLst>
            </a:prstGeom>
            <a:solidFill>
              <a:schemeClr val="bg1"/>
            </a:solidFill>
            <a:ln w="9525"/>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13" name="Group 12"/>
          <p:cNvGrpSpPr/>
          <p:nvPr/>
        </p:nvGrpSpPr>
        <p:grpSpPr>
          <a:xfrm>
            <a:off x="6003008" y="4796747"/>
            <a:ext cx="5181600" cy="783771"/>
            <a:chOff x="6002608" y="2233966"/>
            <a:chExt cx="5181600" cy="783771"/>
          </a:xfrm>
        </p:grpSpPr>
        <p:sp>
          <p:nvSpPr>
            <p:cNvPr id="14" name="Rounded Rectangle 13"/>
            <p:cNvSpPr/>
            <p:nvPr/>
          </p:nvSpPr>
          <p:spPr>
            <a:xfrm>
              <a:off x="6002608" y="2233966"/>
              <a:ext cx="5181600" cy="783771"/>
            </a:xfrm>
            <a:prstGeom prst="roundRect">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grpSp>
          <p:nvGrpSpPr>
            <p:cNvPr id="15" name="Group 14"/>
            <p:cNvGrpSpPr/>
            <p:nvPr/>
          </p:nvGrpSpPr>
          <p:grpSpPr>
            <a:xfrm>
              <a:off x="6192244" y="2396624"/>
              <a:ext cx="399198" cy="486290"/>
              <a:chOff x="3819526" y="3505201"/>
              <a:chExt cx="611851" cy="745335"/>
            </a:xfrm>
          </p:grpSpPr>
          <p:sp>
            <p:nvSpPr>
              <p:cNvPr id="18" name="Oval 17"/>
              <p:cNvSpPr/>
              <p:nvPr/>
            </p:nvSpPr>
            <p:spPr>
              <a:xfrm>
                <a:off x="3819526" y="3505201"/>
                <a:ext cx="381000" cy="381000"/>
              </a:xfrm>
              <a:prstGeom prst="ellipse">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cxnSp>
            <p:nvCxnSpPr>
              <p:cNvPr id="19" name="Straight Connector 18"/>
              <p:cNvCxnSpPr/>
              <p:nvPr/>
            </p:nvCxnSpPr>
            <p:spPr>
              <a:xfrm>
                <a:off x="4133850" y="3800475"/>
                <a:ext cx="112126" cy="112126"/>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rot="2700000">
                <a:off x="4160943" y="3980102"/>
                <a:ext cx="426450" cy="114418"/>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6" name="TextBox 15"/>
            <p:cNvSpPr txBox="1"/>
            <p:nvPr/>
          </p:nvSpPr>
          <p:spPr>
            <a:xfrm>
              <a:off x="6894353" y="2369783"/>
              <a:ext cx="4092552" cy="523220"/>
            </a:xfrm>
            <a:prstGeom prst="rect">
              <a:avLst/>
            </a:prstGeom>
            <a:noFill/>
          </p:spPr>
          <p:txBody>
            <a:bodyPr wrap="square" rtlCol="0">
              <a:spAutoFit/>
            </a:bodyPr>
            <a:lstStyle/>
            <a:p>
              <a:pPr algn="ctr"/>
              <a:r>
                <a:rPr lang="en-GB" sz="2800" i="1" dirty="0"/>
                <a:t>“Framework”</a:t>
              </a:r>
            </a:p>
          </p:txBody>
        </p:sp>
        <p:cxnSp>
          <p:nvCxnSpPr>
            <p:cNvPr id="17" name="Straight Connector 16"/>
            <p:cNvCxnSpPr/>
            <p:nvPr/>
          </p:nvCxnSpPr>
          <p:spPr>
            <a:xfrm>
              <a:off x="6865325" y="2233966"/>
              <a:ext cx="0" cy="783771"/>
            </a:xfrm>
            <a:prstGeom prst="line">
              <a:avLst/>
            </a:prstGeom>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569858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EBA5BB-6F45-4156-A664-2BBA0248F4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2971" y="1549153"/>
            <a:ext cx="2658563" cy="3759693"/>
          </a:xfrm>
          <a:prstGeom prst="rect">
            <a:avLst/>
          </a:prstGeom>
          <a:ln>
            <a:solidFill>
              <a:schemeClr val="tx1"/>
            </a:solidFill>
          </a:ln>
        </p:spPr>
      </p:pic>
      <p:pic>
        <p:nvPicPr>
          <p:cNvPr id="5" name="Picture 4">
            <a:extLst>
              <a:ext uri="{FF2B5EF4-FFF2-40B4-BE49-F238E27FC236}">
                <a16:creationId xmlns:a16="http://schemas.microsoft.com/office/drawing/2014/main" id="{023F51E0-76D9-4035-9C68-78F7F70293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0634" y="3642277"/>
            <a:ext cx="3941800" cy="2216985"/>
          </a:xfrm>
          <a:prstGeom prst="rect">
            <a:avLst/>
          </a:prstGeom>
          <a:ln>
            <a:solidFill>
              <a:schemeClr val="tx1"/>
            </a:solidFill>
          </a:ln>
        </p:spPr>
      </p:pic>
      <p:sp>
        <p:nvSpPr>
          <p:cNvPr id="8" name="Title 3">
            <a:extLst>
              <a:ext uri="{FF2B5EF4-FFF2-40B4-BE49-F238E27FC236}">
                <a16:creationId xmlns:a16="http://schemas.microsoft.com/office/drawing/2014/main" id="{D9C3C792-6F95-4EE5-B7E3-34CA979C3A86}"/>
              </a:ext>
            </a:extLst>
          </p:cNvPr>
          <p:cNvSpPr>
            <a:spLocks noGrp="1"/>
          </p:cNvSpPr>
          <p:nvPr>
            <p:ph type="ctrTitle"/>
          </p:nvPr>
        </p:nvSpPr>
        <p:spPr>
          <a:xfrm>
            <a:off x="263808" y="172272"/>
            <a:ext cx="10363200" cy="677958"/>
          </a:xfrm>
        </p:spPr>
        <p:txBody>
          <a:bodyPr>
            <a:noAutofit/>
          </a:bodyPr>
          <a:lstStyle/>
          <a:p>
            <a:pPr algn="l"/>
            <a:r>
              <a:rPr lang="en-GB" sz="3600" b="0" dirty="0"/>
              <a:t>Some of our work in the last 12 months…</a:t>
            </a:r>
          </a:p>
        </p:txBody>
      </p:sp>
      <p:sp>
        <p:nvSpPr>
          <p:cNvPr id="9" name="Title 3">
            <a:extLst>
              <a:ext uri="{FF2B5EF4-FFF2-40B4-BE49-F238E27FC236}">
                <a16:creationId xmlns:a16="http://schemas.microsoft.com/office/drawing/2014/main" id="{7D78804B-859C-437E-8913-266E7B3BDAED}"/>
              </a:ext>
            </a:extLst>
          </p:cNvPr>
          <p:cNvSpPr txBox="1">
            <a:spLocks/>
          </p:cNvSpPr>
          <p:nvPr/>
        </p:nvSpPr>
        <p:spPr>
          <a:xfrm>
            <a:off x="5202434" y="1411549"/>
            <a:ext cx="6533763" cy="4548616"/>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2400" dirty="0"/>
              <a:t>All Wales advice on SGLT-2 Inhibitors in type 2 diabetes and cardiovascular disease</a:t>
            </a:r>
          </a:p>
          <a:p>
            <a:pPr algn="l"/>
            <a:endParaRPr lang="en-GB" sz="2400" b="0" dirty="0"/>
          </a:p>
          <a:p>
            <a:pPr marL="342900" indent="-342900" algn="l">
              <a:buFont typeface="Arial" panose="020B0604020202020204" pitchFamily="34" charset="0"/>
              <a:buChar char="•"/>
            </a:pPr>
            <a:r>
              <a:rPr lang="en-GB" sz="2400" b="0" dirty="0"/>
              <a:t>review of the evidence for SGLT-2i use in T2DM in relation to cardiovascular and renal outcomes</a:t>
            </a:r>
          </a:p>
          <a:p>
            <a:pPr marL="342900" indent="-342900" algn="l">
              <a:buFont typeface="Arial" panose="020B0604020202020204" pitchFamily="34" charset="0"/>
              <a:buChar char="•"/>
            </a:pPr>
            <a:r>
              <a:rPr lang="en-GB" sz="2400" b="0" dirty="0"/>
              <a:t>prescribing recommendations on the role of SGLT-2 inhibitors in this patient population</a:t>
            </a:r>
          </a:p>
          <a:p>
            <a:pPr marL="342900" indent="-342900" algn="l">
              <a:buFont typeface="Arial" panose="020B0604020202020204" pitchFamily="34" charset="0"/>
              <a:buChar char="•"/>
            </a:pPr>
            <a:r>
              <a:rPr lang="en-GB" sz="2400" b="0" dirty="0"/>
              <a:t>One-page summary for HCPs choosing an SGLT-2 inhibitor</a:t>
            </a:r>
          </a:p>
        </p:txBody>
      </p:sp>
    </p:spTree>
    <p:extLst>
      <p:ext uri="{BB962C8B-B14F-4D97-AF65-F5344CB8AC3E}">
        <p14:creationId xmlns:p14="http://schemas.microsoft.com/office/powerpoint/2010/main" val="11784682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p:cNvSpPr>
            <a:spLocks noGrp="1"/>
          </p:cNvSpPr>
          <p:nvPr>
            <p:ph type="ctrTitle"/>
          </p:nvPr>
        </p:nvSpPr>
        <p:spPr>
          <a:xfrm>
            <a:off x="263808" y="172272"/>
            <a:ext cx="10363200" cy="677958"/>
          </a:xfrm>
        </p:spPr>
        <p:txBody>
          <a:bodyPr>
            <a:noAutofit/>
          </a:bodyPr>
          <a:lstStyle/>
          <a:p>
            <a:pPr algn="l"/>
            <a:r>
              <a:rPr lang="en-GB" sz="3600" b="0" dirty="0"/>
              <a:t>Some of our work in the last 12 months…</a:t>
            </a:r>
          </a:p>
        </p:txBody>
      </p:sp>
      <p:pic>
        <p:nvPicPr>
          <p:cNvPr id="3" name="Picture 2">
            <a:extLst>
              <a:ext uri="{FF2B5EF4-FFF2-40B4-BE49-F238E27FC236}">
                <a16:creationId xmlns:a16="http://schemas.microsoft.com/office/drawing/2014/main" id="{E4E0B43A-DF4C-4C8F-AA30-57A23EFF48D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7519" y="835105"/>
            <a:ext cx="2446045" cy="3461943"/>
          </a:xfrm>
          <a:prstGeom prst="rect">
            <a:avLst/>
          </a:prstGeom>
          <a:ln>
            <a:solidFill>
              <a:schemeClr val="tx1"/>
            </a:solidFill>
          </a:ln>
        </p:spPr>
      </p:pic>
      <p:sp>
        <p:nvSpPr>
          <p:cNvPr id="7" name="Title 3">
            <a:extLst>
              <a:ext uri="{FF2B5EF4-FFF2-40B4-BE49-F238E27FC236}">
                <a16:creationId xmlns:a16="http://schemas.microsoft.com/office/drawing/2014/main" id="{A764B847-7F35-4F20-8CD9-97947B382F3B}"/>
              </a:ext>
            </a:extLst>
          </p:cNvPr>
          <p:cNvSpPr txBox="1">
            <a:spLocks/>
          </p:cNvSpPr>
          <p:nvPr/>
        </p:nvSpPr>
        <p:spPr>
          <a:xfrm>
            <a:off x="5495277" y="1411549"/>
            <a:ext cx="6299644" cy="4548616"/>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2400" dirty="0"/>
              <a:t>Management and prescribing guidelines – Asthma (adults) and COPD</a:t>
            </a:r>
          </a:p>
          <a:p>
            <a:pPr algn="l"/>
            <a:endParaRPr lang="en-GB" sz="2400" b="0" dirty="0"/>
          </a:p>
          <a:p>
            <a:pPr marL="342900" indent="-342900" algn="l">
              <a:buFont typeface="Arial" panose="020B0604020202020204" pitchFamily="34" charset="0"/>
              <a:buChar char="•"/>
            </a:pPr>
            <a:r>
              <a:rPr lang="en-GB" sz="2400" b="0" dirty="0"/>
              <a:t>Updated to encourage consideration of the decarbonisation agenda of NHS Wales</a:t>
            </a:r>
          </a:p>
          <a:p>
            <a:pPr marL="342900" indent="-342900" algn="l">
              <a:buFont typeface="Arial" panose="020B0604020202020204" pitchFamily="34" charset="0"/>
              <a:buChar char="•"/>
            </a:pPr>
            <a:r>
              <a:rPr lang="en-GB" sz="2400" b="0" dirty="0"/>
              <a:t>Environment impact associated with the use of inhalers – DPIs versus MDIs</a:t>
            </a:r>
          </a:p>
          <a:p>
            <a:pPr marL="342900" indent="-342900" algn="l">
              <a:buFont typeface="Arial" panose="020B0604020202020204" pitchFamily="34" charset="0"/>
              <a:buChar char="•"/>
            </a:pPr>
            <a:r>
              <a:rPr lang="en-GB" sz="2400" b="0" dirty="0"/>
              <a:t>More recent inhaler options also incorporated where appropriate</a:t>
            </a:r>
          </a:p>
        </p:txBody>
      </p:sp>
      <p:pic>
        <p:nvPicPr>
          <p:cNvPr id="5" name="Picture 4">
            <a:extLst>
              <a:ext uri="{FF2B5EF4-FFF2-40B4-BE49-F238E27FC236}">
                <a16:creationId xmlns:a16="http://schemas.microsoft.com/office/drawing/2014/main" id="{7A678AE7-CD7B-4441-A842-C9DB021B7D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808" y="2813227"/>
            <a:ext cx="2446045" cy="3461943"/>
          </a:xfrm>
          <a:prstGeom prst="rect">
            <a:avLst/>
          </a:prstGeom>
          <a:ln>
            <a:solidFill>
              <a:schemeClr val="tx1"/>
            </a:solidFill>
          </a:ln>
        </p:spPr>
      </p:pic>
      <p:pic>
        <p:nvPicPr>
          <p:cNvPr id="8" name="Picture 7">
            <a:extLst>
              <a:ext uri="{FF2B5EF4-FFF2-40B4-BE49-F238E27FC236}">
                <a16:creationId xmlns:a16="http://schemas.microsoft.com/office/drawing/2014/main" id="{521F2A6C-05CA-466F-BFB3-B3A8036094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19837" y="1396424"/>
            <a:ext cx="2547553" cy="1801233"/>
          </a:xfrm>
          <a:prstGeom prst="rect">
            <a:avLst/>
          </a:prstGeom>
          <a:ln>
            <a:solidFill>
              <a:schemeClr val="tx1"/>
            </a:solidFill>
          </a:ln>
        </p:spPr>
      </p:pic>
      <p:pic>
        <p:nvPicPr>
          <p:cNvPr id="10" name="Picture 9">
            <a:extLst>
              <a:ext uri="{FF2B5EF4-FFF2-40B4-BE49-F238E27FC236}">
                <a16:creationId xmlns:a16="http://schemas.microsoft.com/office/drawing/2014/main" id="{0965A31B-81BA-43C2-BEF2-D665FB5F8E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82037" y="3475939"/>
            <a:ext cx="1801234" cy="2546956"/>
          </a:xfrm>
          <a:prstGeom prst="rect">
            <a:avLst/>
          </a:prstGeom>
          <a:ln>
            <a:solidFill>
              <a:schemeClr val="tx1"/>
            </a:solidFill>
          </a:ln>
        </p:spPr>
      </p:pic>
    </p:spTree>
    <p:extLst>
      <p:ext uri="{BB962C8B-B14F-4D97-AF65-F5344CB8AC3E}">
        <p14:creationId xmlns:p14="http://schemas.microsoft.com/office/powerpoint/2010/main" val="20275997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14EC222-1D78-4734-9011-6802F43996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1071" y="968265"/>
            <a:ext cx="2053955" cy="2907009"/>
          </a:xfrm>
          <a:prstGeom prst="rect">
            <a:avLst/>
          </a:prstGeom>
          <a:ln>
            <a:solidFill>
              <a:schemeClr val="tx1"/>
            </a:solidFill>
          </a:ln>
        </p:spPr>
      </p:pic>
      <p:sp>
        <p:nvSpPr>
          <p:cNvPr id="12" name="Title 3">
            <a:extLst>
              <a:ext uri="{FF2B5EF4-FFF2-40B4-BE49-F238E27FC236}">
                <a16:creationId xmlns:a16="http://schemas.microsoft.com/office/drawing/2014/main" id="{E34702AD-E429-4C0E-B20C-E0E9F9836832}"/>
              </a:ext>
            </a:extLst>
          </p:cNvPr>
          <p:cNvSpPr>
            <a:spLocks noGrp="1"/>
          </p:cNvSpPr>
          <p:nvPr>
            <p:ph type="ctrTitle"/>
          </p:nvPr>
        </p:nvSpPr>
        <p:spPr>
          <a:xfrm>
            <a:off x="263808" y="172272"/>
            <a:ext cx="10363200" cy="677958"/>
          </a:xfrm>
        </p:spPr>
        <p:txBody>
          <a:bodyPr>
            <a:noAutofit/>
          </a:bodyPr>
          <a:lstStyle/>
          <a:p>
            <a:pPr algn="l"/>
            <a:r>
              <a:rPr lang="en-GB" sz="3600" b="0" dirty="0"/>
              <a:t>Some of our work in the last 12 months…</a:t>
            </a:r>
          </a:p>
        </p:txBody>
      </p:sp>
      <p:sp>
        <p:nvSpPr>
          <p:cNvPr id="13" name="Title 3">
            <a:extLst>
              <a:ext uri="{FF2B5EF4-FFF2-40B4-BE49-F238E27FC236}">
                <a16:creationId xmlns:a16="http://schemas.microsoft.com/office/drawing/2014/main" id="{B7F582F9-D9EA-4372-8B94-43506DDA7F1A}"/>
              </a:ext>
            </a:extLst>
          </p:cNvPr>
          <p:cNvSpPr txBox="1">
            <a:spLocks/>
          </p:cNvSpPr>
          <p:nvPr/>
        </p:nvSpPr>
        <p:spPr>
          <a:xfrm>
            <a:off x="4899635" y="1045148"/>
            <a:ext cx="6661007" cy="4548616"/>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2400" dirty="0"/>
              <a:t>Antimicrobial guidelines and audit materials</a:t>
            </a:r>
          </a:p>
          <a:p>
            <a:pPr algn="l"/>
            <a:endParaRPr lang="en-GB" sz="2400" b="0" dirty="0"/>
          </a:p>
          <a:p>
            <a:pPr marL="342900" indent="-342900" algn="l">
              <a:buFont typeface="Arial" panose="020B0604020202020204" pitchFamily="34" charset="0"/>
              <a:buChar char="•"/>
            </a:pPr>
            <a:r>
              <a:rPr lang="en-GB" sz="2400" b="0" dirty="0"/>
              <a:t>Comprehensive advice on the antimicrobial management of common infections in primary</a:t>
            </a:r>
          </a:p>
          <a:p>
            <a:pPr marL="342900" indent="-342900" algn="l">
              <a:buFont typeface="Arial" panose="020B0604020202020204" pitchFamily="34" charset="0"/>
              <a:buChar char="•"/>
            </a:pPr>
            <a:r>
              <a:rPr lang="en-GB" sz="2400" b="0" dirty="0"/>
              <a:t>Reflects latest national guidance plus local pathogen and antimicrobial susceptibility data in Wales</a:t>
            </a:r>
          </a:p>
          <a:p>
            <a:pPr marL="342900" indent="-342900" algn="l">
              <a:buFont typeface="Arial" panose="020B0604020202020204" pitchFamily="34" charset="0"/>
              <a:buChar char="•"/>
            </a:pPr>
            <a:r>
              <a:rPr lang="en-GB" sz="2400" b="0" dirty="0"/>
              <a:t>Additional supporting guidelines focusing on C. diff and recurrent UTI also published</a:t>
            </a:r>
          </a:p>
        </p:txBody>
      </p:sp>
      <p:pic>
        <p:nvPicPr>
          <p:cNvPr id="11" name="Picture 10">
            <a:extLst>
              <a:ext uri="{FF2B5EF4-FFF2-40B4-BE49-F238E27FC236}">
                <a16:creationId xmlns:a16="http://schemas.microsoft.com/office/drawing/2014/main" id="{26D41319-ABA2-4D5F-B684-BCCF42AEBE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2569" y="4836190"/>
            <a:ext cx="1162589" cy="1645440"/>
          </a:xfrm>
          <a:prstGeom prst="rect">
            <a:avLst/>
          </a:prstGeom>
          <a:ln>
            <a:solidFill>
              <a:schemeClr val="tx1"/>
            </a:solidFill>
          </a:ln>
        </p:spPr>
      </p:pic>
      <p:pic>
        <p:nvPicPr>
          <p:cNvPr id="5" name="Picture 4">
            <a:extLst>
              <a:ext uri="{FF2B5EF4-FFF2-40B4-BE49-F238E27FC236}">
                <a16:creationId xmlns:a16="http://schemas.microsoft.com/office/drawing/2014/main" id="{2B6E6B21-7775-4729-AA2B-4E21226D47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45708" y="5008464"/>
            <a:ext cx="1179115" cy="1668828"/>
          </a:xfrm>
          <a:prstGeom prst="rect">
            <a:avLst/>
          </a:prstGeom>
          <a:ln>
            <a:solidFill>
              <a:schemeClr val="tx1"/>
            </a:solidFill>
          </a:ln>
        </p:spPr>
      </p:pic>
      <p:pic>
        <p:nvPicPr>
          <p:cNvPr id="16" name="Picture 15">
            <a:extLst>
              <a:ext uri="{FF2B5EF4-FFF2-40B4-BE49-F238E27FC236}">
                <a16:creationId xmlns:a16="http://schemas.microsoft.com/office/drawing/2014/main" id="{3173203D-40DC-48A0-B75D-CC21910AF15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42432" y="1588777"/>
            <a:ext cx="2521064" cy="1780572"/>
          </a:xfrm>
          <a:prstGeom prst="rect">
            <a:avLst/>
          </a:prstGeom>
          <a:ln>
            <a:solidFill>
              <a:schemeClr val="tx1"/>
            </a:solidFill>
          </a:ln>
        </p:spPr>
      </p:pic>
      <p:pic>
        <p:nvPicPr>
          <p:cNvPr id="9" name="Picture 8">
            <a:extLst>
              <a:ext uri="{FF2B5EF4-FFF2-40B4-BE49-F238E27FC236}">
                <a16:creationId xmlns:a16="http://schemas.microsoft.com/office/drawing/2014/main" id="{D80DAA1C-61B4-40E9-BFF3-4492BA00E49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10415" y="3211753"/>
            <a:ext cx="2025168" cy="2866266"/>
          </a:xfrm>
          <a:prstGeom prst="rect">
            <a:avLst/>
          </a:prstGeom>
          <a:ln>
            <a:solidFill>
              <a:schemeClr val="tx1"/>
            </a:solidFill>
          </a:ln>
        </p:spPr>
      </p:pic>
      <p:pic>
        <p:nvPicPr>
          <p:cNvPr id="14" name="Picture 13">
            <a:extLst>
              <a:ext uri="{FF2B5EF4-FFF2-40B4-BE49-F238E27FC236}">
                <a16:creationId xmlns:a16="http://schemas.microsoft.com/office/drawing/2014/main" id="{F9D8C263-9ECD-450C-BD56-2B049E72604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75877" y="4613821"/>
            <a:ext cx="2524928" cy="1780572"/>
          </a:xfrm>
          <a:prstGeom prst="rect">
            <a:avLst/>
          </a:prstGeom>
          <a:ln>
            <a:solidFill>
              <a:schemeClr val="tx1"/>
            </a:solidFill>
          </a:ln>
        </p:spPr>
      </p:pic>
    </p:spTree>
    <p:extLst>
      <p:ext uri="{BB962C8B-B14F-4D97-AF65-F5344CB8AC3E}">
        <p14:creationId xmlns:p14="http://schemas.microsoft.com/office/powerpoint/2010/main" val="1853252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02DD76B-58C5-4C13-8BA3-F9A39630F1B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7888" y="1349406"/>
            <a:ext cx="3089226" cy="4372252"/>
          </a:xfrm>
          <a:prstGeom prst="rect">
            <a:avLst/>
          </a:prstGeom>
          <a:ln>
            <a:solidFill>
              <a:schemeClr val="tx1"/>
            </a:solidFill>
          </a:ln>
        </p:spPr>
      </p:pic>
      <p:sp>
        <p:nvSpPr>
          <p:cNvPr id="6" name="Title 3">
            <a:extLst>
              <a:ext uri="{FF2B5EF4-FFF2-40B4-BE49-F238E27FC236}">
                <a16:creationId xmlns:a16="http://schemas.microsoft.com/office/drawing/2014/main" id="{78985066-69E7-42D2-AB80-3B73FC098ACC}"/>
              </a:ext>
            </a:extLst>
          </p:cNvPr>
          <p:cNvSpPr>
            <a:spLocks noGrp="1"/>
          </p:cNvSpPr>
          <p:nvPr>
            <p:ph type="ctrTitle"/>
          </p:nvPr>
        </p:nvSpPr>
        <p:spPr>
          <a:xfrm>
            <a:off x="263808" y="172272"/>
            <a:ext cx="10363200" cy="677958"/>
          </a:xfrm>
        </p:spPr>
        <p:txBody>
          <a:bodyPr>
            <a:noAutofit/>
          </a:bodyPr>
          <a:lstStyle/>
          <a:p>
            <a:pPr algn="l"/>
            <a:r>
              <a:rPr lang="en-GB" sz="3600" b="0" dirty="0"/>
              <a:t>Some of our work in the last 12 months…</a:t>
            </a:r>
          </a:p>
        </p:txBody>
      </p:sp>
      <p:sp>
        <p:nvSpPr>
          <p:cNvPr id="4" name="Title 3">
            <a:extLst>
              <a:ext uri="{FF2B5EF4-FFF2-40B4-BE49-F238E27FC236}">
                <a16:creationId xmlns:a16="http://schemas.microsoft.com/office/drawing/2014/main" id="{E03B0BE6-BCC4-4ABC-96FD-C2D495005B14}"/>
              </a:ext>
            </a:extLst>
          </p:cNvPr>
          <p:cNvSpPr txBox="1">
            <a:spLocks/>
          </p:cNvSpPr>
          <p:nvPr/>
        </p:nvSpPr>
        <p:spPr>
          <a:xfrm>
            <a:off x="4899635" y="1045148"/>
            <a:ext cx="6661007" cy="4548616"/>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2400" dirty="0"/>
              <a:t>Tramadol educational resources</a:t>
            </a:r>
          </a:p>
          <a:p>
            <a:pPr algn="l"/>
            <a:endParaRPr lang="en-GB" sz="2400" b="0" dirty="0"/>
          </a:p>
          <a:p>
            <a:pPr marL="342900" indent="-342900" algn="l">
              <a:buFont typeface="Arial" panose="020B0604020202020204" pitchFamily="34" charset="0"/>
              <a:buChar char="•"/>
            </a:pPr>
            <a:r>
              <a:rPr lang="en-GB" sz="2400" b="0" dirty="0"/>
              <a:t>Update – review of current evidence and revision of information in the wider context of pain management (e.g. not appropriate for non-cancer pain)</a:t>
            </a:r>
          </a:p>
          <a:p>
            <a:pPr marL="342900" indent="-342900" algn="l">
              <a:buFont typeface="Arial" panose="020B0604020202020204" pitchFamily="34" charset="0"/>
              <a:buChar char="•"/>
            </a:pPr>
            <a:r>
              <a:rPr lang="en-GB" sz="2400" b="0" dirty="0"/>
              <a:t>Summary of prescribing data, link to useful resources, audit materials and information for patients</a:t>
            </a:r>
          </a:p>
        </p:txBody>
      </p:sp>
    </p:spTree>
    <p:extLst>
      <p:ext uri="{BB962C8B-B14F-4D97-AF65-F5344CB8AC3E}">
        <p14:creationId xmlns:p14="http://schemas.microsoft.com/office/powerpoint/2010/main" val="3228500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F0EC04F-7C59-4176-A431-87109A98F1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9860" y="2115105"/>
            <a:ext cx="3910675" cy="2765394"/>
          </a:xfrm>
          <a:prstGeom prst="rect">
            <a:avLst/>
          </a:prstGeom>
          <a:ln>
            <a:solidFill>
              <a:schemeClr val="tx1"/>
            </a:solidFill>
          </a:ln>
        </p:spPr>
      </p:pic>
      <p:pic>
        <p:nvPicPr>
          <p:cNvPr id="7" name="Picture 6">
            <a:extLst>
              <a:ext uri="{FF2B5EF4-FFF2-40B4-BE49-F238E27FC236}">
                <a16:creationId xmlns:a16="http://schemas.microsoft.com/office/drawing/2014/main" id="{87458A8B-F63B-4AAA-A2D4-A759F1DB9E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894" y="3429000"/>
            <a:ext cx="3910675" cy="2765394"/>
          </a:xfrm>
          <a:prstGeom prst="rect">
            <a:avLst/>
          </a:prstGeom>
          <a:ln>
            <a:solidFill>
              <a:schemeClr val="tx1"/>
            </a:solidFill>
          </a:ln>
        </p:spPr>
      </p:pic>
      <p:pic>
        <p:nvPicPr>
          <p:cNvPr id="11" name="Picture 10">
            <a:extLst>
              <a:ext uri="{FF2B5EF4-FFF2-40B4-BE49-F238E27FC236}">
                <a16:creationId xmlns:a16="http://schemas.microsoft.com/office/drawing/2014/main" id="{7EC63142-B4F2-4F4B-90BF-1509D4CDB6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7634" y="1608637"/>
            <a:ext cx="3910077" cy="2765394"/>
          </a:xfrm>
          <a:prstGeom prst="rect">
            <a:avLst/>
          </a:prstGeom>
          <a:ln>
            <a:solidFill>
              <a:schemeClr val="tx1"/>
            </a:solidFill>
          </a:ln>
        </p:spPr>
      </p:pic>
      <p:pic>
        <p:nvPicPr>
          <p:cNvPr id="9" name="Picture 8">
            <a:extLst>
              <a:ext uri="{FF2B5EF4-FFF2-40B4-BE49-F238E27FC236}">
                <a16:creationId xmlns:a16="http://schemas.microsoft.com/office/drawing/2014/main" id="{F343B5F9-E5A3-4E53-AEEE-ED5D89E3EB7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45897" y="3366626"/>
            <a:ext cx="3910848" cy="2765394"/>
          </a:xfrm>
          <a:prstGeom prst="rect">
            <a:avLst/>
          </a:prstGeom>
          <a:ln>
            <a:solidFill>
              <a:schemeClr val="tx1"/>
            </a:solidFill>
          </a:ln>
        </p:spPr>
      </p:pic>
      <p:sp>
        <p:nvSpPr>
          <p:cNvPr id="6" name="Title 3">
            <a:extLst>
              <a:ext uri="{FF2B5EF4-FFF2-40B4-BE49-F238E27FC236}">
                <a16:creationId xmlns:a16="http://schemas.microsoft.com/office/drawing/2014/main" id="{8B63A7C2-E14F-4C68-BEC4-969630C76D1B}"/>
              </a:ext>
            </a:extLst>
          </p:cNvPr>
          <p:cNvSpPr>
            <a:spLocks noGrp="1"/>
          </p:cNvSpPr>
          <p:nvPr>
            <p:ph type="ctrTitle"/>
          </p:nvPr>
        </p:nvSpPr>
        <p:spPr>
          <a:xfrm>
            <a:off x="263808" y="172272"/>
            <a:ext cx="10363200" cy="677958"/>
          </a:xfrm>
        </p:spPr>
        <p:txBody>
          <a:bodyPr>
            <a:noAutofit/>
          </a:bodyPr>
          <a:lstStyle/>
          <a:p>
            <a:pPr algn="l"/>
            <a:r>
              <a:rPr lang="en-GB" sz="3600" b="0" dirty="0"/>
              <a:t>Some of our work in the last 12 months…</a:t>
            </a:r>
          </a:p>
        </p:txBody>
      </p:sp>
      <p:sp>
        <p:nvSpPr>
          <p:cNvPr id="8" name="Title 3">
            <a:extLst>
              <a:ext uri="{FF2B5EF4-FFF2-40B4-BE49-F238E27FC236}">
                <a16:creationId xmlns:a16="http://schemas.microsoft.com/office/drawing/2014/main" id="{4CC844D1-1ECE-4B25-9B49-7A1115BDBCEC}"/>
              </a:ext>
            </a:extLst>
          </p:cNvPr>
          <p:cNvSpPr txBox="1">
            <a:spLocks/>
          </p:cNvSpPr>
          <p:nvPr/>
        </p:nvSpPr>
        <p:spPr>
          <a:xfrm>
            <a:off x="6384022" y="1074953"/>
            <a:ext cx="5807978" cy="913238"/>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algn="l"/>
            <a:r>
              <a:rPr lang="en-GB" sz="2400" dirty="0"/>
              <a:t>Routine reporting on</a:t>
            </a:r>
            <a:br>
              <a:rPr lang="en-GB" sz="2400" dirty="0"/>
            </a:br>
            <a:r>
              <a:rPr lang="en-GB" sz="2400" dirty="0"/>
              <a:t>National Prescribing Indicators</a:t>
            </a:r>
          </a:p>
        </p:txBody>
      </p:sp>
    </p:spTree>
    <p:extLst>
      <p:ext uri="{BB962C8B-B14F-4D97-AF65-F5344CB8AC3E}">
        <p14:creationId xmlns:p14="http://schemas.microsoft.com/office/powerpoint/2010/main" val="2401856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202" y="0"/>
            <a:ext cx="9022134" cy="6377784"/>
          </a:xfrm>
          <a:prstGeom prst="rect">
            <a:avLst/>
          </a:prstGeom>
        </p:spPr>
      </p:pic>
    </p:spTree>
    <p:extLst>
      <p:ext uri="{BB962C8B-B14F-4D97-AF65-F5344CB8AC3E}">
        <p14:creationId xmlns:p14="http://schemas.microsoft.com/office/powerpoint/2010/main" val="9058881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63808" y="355449"/>
            <a:ext cx="10363200" cy="677958"/>
          </a:xfrm>
        </p:spPr>
        <p:txBody>
          <a:bodyPr>
            <a:noAutofit/>
          </a:bodyPr>
          <a:lstStyle/>
          <a:p>
            <a:pPr algn="l"/>
            <a:r>
              <a:rPr lang="en-GB" sz="3600" b="0" dirty="0"/>
              <a:t>What’s coming up?</a:t>
            </a:r>
          </a:p>
        </p:txBody>
      </p:sp>
      <p:sp>
        <p:nvSpPr>
          <p:cNvPr id="9" name="Title 3">
            <a:extLst>
              <a:ext uri="{FF2B5EF4-FFF2-40B4-BE49-F238E27FC236}">
                <a16:creationId xmlns:a16="http://schemas.microsoft.com/office/drawing/2014/main" id="{A6E099BB-EC4C-4A35-8687-7CD1154608AC}"/>
              </a:ext>
            </a:extLst>
          </p:cNvPr>
          <p:cNvSpPr txBox="1">
            <a:spLocks/>
          </p:cNvSpPr>
          <p:nvPr/>
        </p:nvSpPr>
        <p:spPr>
          <a:xfrm>
            <a:off x="1141367" y="1456695"/>
            <a:ext cx="5096385" cy="4548616"/>
          </a:xfrm>
          <a:prstGeom prst="rect">
            <a:avLst/>
          </a:prstGeom>
        </p:spPr>
        <p:txBody>
          <a:bodyPr>
            <a:noAutofit/>
          </a:bodyPr>
          <a:lstStyle>
            <a:lvl1pPr algn="ctr" defTabSz="457200" rtl="0" eaLnBrk="1" latinLnBrk="0" hangingPunct="1">
              <a:spcBef>
                <a:spcPct val="0"/>
              </a:spcBef>
              <a:buNone/>
              <a:defRPr sz="3200" b="1" i="0" kern="1200">
                <a:solidFill>
                  <a:schemeClr val="tx1"/>
                </a:solidFill>
                <a:latin typeface="Arial"/>
                <a:ea typeface="+mj-ea"/>
                <a:cs typeface="Arial"/>
              </a:defRPr>
            </a:lvl1pPr>
          </a:lstStyle>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Care home medicines optimisation toolkit</a:t>
            </a:r>
          </a:p>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All Wales chronic pain resources</a:t>
            </a:r>
          </a:p>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Value-based prescribing</a:t>
            </a:r>
          </a:p>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All Wales guidance for prescribing intervals (2022 update)</a:t>
            </a:r>
          </a:p>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Polypharmacy – guidance for prescribing (2022 update)</a:t>
            </a:r>
          </a:p>
          <a:p>
            <a:pPr marL="342900" indent="-342900" algn="l">
              <a:buFont typeface="Arial" panose="020B0604020202020204" pitchFamily="34" charset="0"/>
              <a:buChar char="•"/>
            </a:pPr>
            <a:r>
              <a:rPr lang="en-GB" sz="2400" b="0" dirty="0">
                <a:latin typeface="Arial" panose="020B0604020202020204" pitchFamily="34" charset="0"/>
                <a:cs typeface="Arial" panose="020B0604020202020204" pitchFamily="34" charset="0"/>
              </a:rPr>
              <a:t>Understanding unlicensed medicines</a:t>
            </a:r>
          </a:p>
        </p:txBody>
      </p:sp>
      <p:pic>
        <p:nvPicPr>
          <p:cNvPr id="2" name="Picture 1">
            <a:extLst>
              <a:ext uri="{FF2B5EF4-FFF2-40B4-BE49-F238E27FC236}">
                <a16:creationId xmlns:a16="http://schemas.microsoft.com/office/drawing/2014/main" id="{E60D6E2F-7799-4786-978B-29EE008A705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82368" y="1456695"/>
            <a:ext cx="4812881" cy="3796018"/>
          </a:xfrm>
          <a:prstGeom prst="rect">
            <a:avLst/>
          </a:prstGeom>
          <a:ln>
            <a:solidFill>
              <a:schemeClr val="tx1"/>
            </a:solidFill>
          </a:ln>
        </p:spPr>
      </p:pic>
      <p:sp>
        <p:nvSpPr>
          <p:cNvPr id="10" name="Down Arrow 5">
            <a:extLst>
              <a:ext uri="{FF2B5EF4-FFF2-40B4-BE49-F238E27FC236}">
                <a16:creationId xmlns:a16="http://schemas.microsoft.com/office/drawing/2014/main" id="{CB910BA3-3645-4AE2-A900-D774995CF42B}"/>
              </a:ext>
            </a:extLst>
          </p:cNvPr>
          <p:cNvSpPr/>
          <p:nvPr/>
        </p:nvSpPr>
        <p:spPr>
          <a:xfrm rot="19423038">
            <a:off x="8941272" y="1280750"/>
            <a:ext cx="468028" cy="833675"/>
          </a:xfrm>
          <a:prstGeom prst="downArrow">
            <a:avLst/>
          </a:prstGeom>
          <a:solidFill>
            <a:schemeClr val="bg1"/>
          </a:solidFill>
          <a:ln w="38100">
            <a:solidFill>
              <a:srgbClr val="F535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29434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63808" y="355449"/>
            <a:ext cx="10363200" cy="677958"/>
          </a:xfrm>
        </p:spPr>
        <p:txBody>
          <a:bodyPr>
            <a:noAutofit/>
          </a:bodyPr>
          <a:lstStyle/>
          <a:p>
            <a:pPr algn="l"/>
            <a:r>
              <a:rPr lang="en-GB" sz="3600" b="0" dirty="0"/>
              <a:t>NPIs 2022-2023</a:t>
            </a:r>
          </a:p>
        </p:txBody>
      </p:sp>
      <p:pic>
        <p:nvPicPr>
          <p:cNvPr id="3" name="Picture 2">
            <a:extLst>
              <a:ext uri="{FF2B5EF4-FFF2-40B4-BE49-F238E27FC236}">
                <a16:creationId xmlns:a16="http://schemas.microsoft.com/office/drawing/2014/main" id="{B5FF6407-78B9-4708-8C05-2179C59EE0E1}"/>
              </a:ext>
            </a:extLst>
          </p:cNvPr>
          <p:cNvPicPr>
            <a:picLocks noChangeAspect="1"/>
          </p:cNvPicPr>
          <p:nvPr/>
        </p:nvPicPr>
        <p:blipFill>
          <a:blip r:embed="rId2"/>
          <a:stretch>
            <a:fillRect/>
          </a:stretch>
        </p:blipFill>
        <p:spPr>
          <a:xfrm rot="1408993">
            <a:off x="3543687" y="2016698"/>
            <a:ext cx="1846722" cy="2606485"/>
          </a:xfrm>
          <a:prstGeom prst="rect">
            <a:avLst/>
          </a:prstGeom>
          <a:ln>
            <a:solidFill>
              <a:schemeClr val="tx1"/>
            </a:solidFill>
          </a:ln>
        </p:spPr>
      </p:pic>
      <p:pic>
        <p:nvPicPr>
          <p:cNvPr id="5" name="Picture 4">
            <a:extLst>
              <a:ext uri="{FF2B5EF4-FFF2-40B4-BE49-F238E27FC236}">
                <a16:creationId xmlns:a16="http://schemas.microsoft.com/office/drawing/2014/main" id="{1E23F33A-86A5-4F44-B79C-FCF3B412AFB6}"/>
              </a:ext>
            </a:extLst>
          </p:cNvPr>
          <p:cNvPicPr>
            <a:picLocks noChangeAspect="1"/>
          </p:cNvPicPr>
          <p:nvPr/>
        </p:nvPicPr>
        <p:blipFill>
          <a:blip r:embed="rId3"/>
          <a:stretch>
            <a:fillRect/>
          </a:stretch>
        </p:blipFill>
        <p:spPr>
          <a:xfrm rot="2086738">
            <a:off x="3405160" y="3104134"/>
            <a:ext cx="1849942" cy="2606485"/>
          </a:xfrm>
          <a:prstGeom prst="rect">
            <a:avLst/>
          </a:prstGeom>
          <a:ln>
            <a:solidFill>
              <a:schemeClr val="tx1"/>
            </a:solidFill>
          </a:ln>
        </p:spPr>
      </p:pic>
      <p:pic>
        <p:nvPicPr>
          <p:cNvPr id="2" name="Picture 1">
            <a:extLst>
              <a:ext uri="{FF2B5EF4-FFF2-40B4-BE49-F238E27FC236}">
                <a16:creationId xmlns:a16="http://schemas.microsoft.com/office/drawing/2014/main" id="{4B1D49F6-2520-4ED4-95F4-710C6D0B9A37}"/>
              </a:ext>
            </a:extLst>
          </p:cNvPr>
          <p:cNvPicPr>
            <a:picLocks noChangeAspect="1"/>
          </p:cNvPicPr>
          <p:nvPr/>
        </p:nvPicPr>
        <p:blipFill>
          <a:blip r:embed="rId4"/>
          <a:stretch>
            <a:fillRect/>
          </a:stretch>
        </p:blipFill>
        <p:spPr>
          <a:xfrm>
            <a:off x="988328" y="1357312"/>
            <a:ext cx="2933700" cy="4143375"/>
          </a:xfrm>
          <a:prstGeom prst="rect">
            <a:avLst/>
          </a:prstGeom>
          <a:ln>
            <a:solidFill>
              <a:schemeClr val="tx1"/>
            </a:solidFill>
          </a:ln>
        </p:spPr>
      </p:pic>
      <p:sp>
        <p:nvSpPr>
          <p:cNvPr id="6" name="Rectangle 5">
            <a:extLst>
              <a:ext uri="{FF2B5EF4-FFF2-40B4-BE49-F238E27FC236}">
                <a16:creationId xmlns:a16="http://schemas.microsoft.com/office/drawing/2014/main" id="{380F7D3E-089D-4E30-87E2-03B93C80EEC5}"/>
              </a:ext>
            </a:extLst>
          </p:cNvPr>
          <p:cNvSpPr/>
          <p:nvPr/>
        </p:nvSpPr>
        <p:spPr>
          <a:xfrm>
            <a:off x="5276676" y="741993"/>
            <a:ext cx="6651516" cy="923330"/>
          </a:xfrm>
          <a:prstGeom prst="rect">
            <a:avLst/>
          </a:prstGeom>
        </p:spPr>
        <p:txBody>
          <a:bodyPr wrap="square">
            <a:spAutoFit/>
          </a:bodyPr>
          <a:lstStyle/>
          <a:p>
            <a:r>
              <a:rPr lang="en-GB" dirty="0"/>
              <a:t>“…used to highlight therapeutic priorities for NHS Wales and compare the ways in which different prescribers and organisations use particular medicines or groups of medicines.”</a:t>
            </a:r>
          </a:p>
        </p:txBody>
      </p:sp>
      <p:pic>
        <p:nvPicPr>
          <p:cNvPr id="8" name="Picture 7">
            <a:extLst>
              <a:ext uri="{FF2B5EF4-FFF2-40B4-BE49-F238E27FC236}">
                <a16:creationId xmlns:a16="http://schemas.microsoft.com/office/drawing/2014/main" id="{C105EFCD-938C-4DE5-B3A9-B717F1CEEA0F}"/>
              </a:ext>
            </a:extLst>
          </p:cNvPr>
          <p:cNvPicPr/>
          <p:nvPr/>
        </p:nvPicPr>
        <p:blipFill>
          <a:blip r:embed="rId5" cstate="print">
            <a:extLst>
              <a:ext uri="{28A0092B-C50C-407E-A947-70E740481C1C}">
                <a14:useLocalDpi xmlns:a14="http://schemas.microsoft.com/office/drawing/2010/main"/>
              </a:ext>
            </a:extLst>
          </a:blip>
          <a:srcRect/>
          <a:stretch>
            <a:fillRect/>
          </a:stretch>
        </p:blipFill>
        <p:spPr bwMode="auto">
          <a:xfrm>
            <a:off x="6334828" y="2021896"/>
            <a:ext cx="4535211" cy="3688403"/>
          </a:xfrm>
          <a:prstGeom prst="rect">
            <a:avLst/>
          </a:prstGeom>
          <a:noFill/>
        </p:spPr>
      </p:pic>
    </p:spTree>
    <p:extLst>
      <p:ext uri="{BB962C8B-B14F-4D97-AF65-F5344CB8AC3E}">
        <p14:creationId xmlns:p14="http://schemas.microsoft.com/office/powerpoint/2010/main" val="42551995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D7F0AD1-490E-4BBB-A191-BFEAE884FCD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407660" y="2835109"/>
            <a:ext cx="3699364" cy="2549562"/>
          </a:xfrm>
          <a:prstGeom prst="rect">
            <a:avLst/>
          </a:prstGeom>
          <a:ln>
            <a:solidFill>
              <a:schemeClr val="tx1"/>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DB887AAB-DB11-49F4-B4C6-4B12E5397312}"/>
              </a:ext>
            </a:extLst>
          </p:cNvPr>
          <p:cNvSpPr>
            <a:spLocks noGrp="1"/>
          </p:cNvSpPr>
          <p:nvPr>
            <p:ph type="ctrTitle"/>
          </p:nvPr>
        </p:nvSpPr>
        <p:spPr>
          <a:xfrm>
            <a:off x="293614" y="174119"/>
            <a:ext cx="10668000" cy="757921"/>
          </a:xfrm>
        </p:spPr>
        <p:txBody>
          <a:bodyPr>
            <a:noAutofit/>
          </a:bodyPr>
          <a:lstStyle/>
          <a:p>
            <a:pPr algn="l"/>
            <a:r>
              <a:rPr lang="en-GB" sz="3600" b="0" dirty="0"/>
              <a:t>Data analysis work – Decarbonisation dashboard</a:t>
            </a:r>
          </a:p>
        </p:txBody>
      </p:sp>
      <p:pic>
        <p:nvPicPr>
          <p:cNvPr id="4" name="Picture 3">
            <a:extLst>
              <a:ext uri="{FF2B5EF4-FFF2-40B4-BE49-F238E27FC236}">
                <a16:creationId xmlns:a16="http://schemas.microsoft.com/office/drawing/2014/main" id="{451C9837-4D8A-4704-9645-6681A14EF65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7254" y="1703657"/>
            <a:ext cx="3321089" cy="4694502"/>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D5BFBD3E-C74A-4154-A3F8-90B1ECC1015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82174" y="2063492"/>
            <a:ext cx="3699364" cy="2518564"/>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A459D22C-BD71-4E0E-B651-5A571F58FCEA}"/>
              </a:ext>
            </a:extLst>
          </p:cNvPr>
          <p:cNvSpPr/>
          <p:nvPr/>
        </p:nvSpPr>
        <p:spPr>
          <a:xfrm>
            <a:off x="297330" y="1057326"/>
            <a:ext cx="4160939" cy="646331"/>
          </a:xfrm>
          <a:prstGeom prst="rect">
            <a:avLst/>
          </a:prstGeom>
        </p:spPr>
        <p:txBody>
          <a:bodyPr wrap="square">
            <a:spAutoFit/>
          </a:bodyPr>
          <a:lstStyle/>
          <a:p>
            <a:pPr algn="ctr"/>
            <a:r>
              <a:rPr lang="en-GB" dirty="0"/>
              <a:t>Server for Prescribing Information Reporting and Analysis (SPIRA)</a:t>
            </a:r>
          </a:p>
        </p:txBody>
      </p:sp>
      <p:sp>
        <p:nvSpPr>
          <p:cNvPr id="7" name="Rectangle 6">
            <a:extLst>
              <a:ext uri="{FF2B5EF4-FFF2-40B4-BE49-F238E27FC236}">
                <a16:creationId xmlns:a16="http://schemas.microsoft.com/office/drawing/2014/main" id="{69BC8725-59F8-4C9A-95BD-67CCFC1A9204}"/>
              </a:ext>
            </a:extLst>
          </p:cNvPr>
          <p:cNvSpPr/>
          <p:nvPr/>
        </p:nvSpPr>
        <p:spPr>
          <a:xfrm>
            <a:off x="6392192" y="1057326"/>
            <a:ext cx="4160939" cy="646331"/>
          </a:xfrm>
          <a:prstGeom prst="rect">
            <a:avLst/>
          </a:prstGeom>
        </p:spPr>
        <p:txBody>
          <a:bodyPr wrap="square">
            <a:spAutoFit/>
          </a:bodyPr>
          <a:lstStyle/>
          <a:p>
            <a:pPr algn="ctr"/>
            <a:r>
              <a:rPr lang="en-GB" dirty="0"/>
              <a:t>Monthly “NHS Wales inhaler carbon footprint reports” – openly available</a:t>
            </a:r>
          </a:p>
        </p:txBody>
      </p:sp>
    </p:spTree>
    <p:extLst>
      <p:ext uri="{BB962C8B-B14F-4D97-AF65-F5344CB8AC3E}">
        <p14:creationId xmlns:p14="http://schemas.microsoft.com/office/powerpoint/2010/main" val="758079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914400" y="1418960"/>
            <a:ext cx="10668000" cy="253391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Explore our resources and share your feedback</a:t>
            </a:r>
          </a:p>
          <a:p>
            <a:r>
              <a:rPr lang="en-GB" dirty="0"/>
              <a:t>Submit project ideas</a:t>
            </a:r>
          </a:p>
          <a:p>
            <a:r>
              <a:rPr lang="en-GB" dirty="0"/>
              <a:t>Get involved in our consultations</a:t>
            </a:r>
          </a:p>
        </p:txBody>
      </p:sp>
      <p:sp>
        <p:nvSpPr>
          <p:cNvPr id="5" name="Title 3"/>
          <p:cNvSpPr>
            <a:spLocks noGrp="1"/>
          </p:cNvSpPr>
          <p:nvPr>
            <p:ph type="ctrTitle"/>
          </p:nvPr>
        </p:nvSpPr>
        <p:spPr>
          <a:xfrm>
            <a:off x="263808" y="355449"/>
            <a:ext cx="10363200" cy="677958"/>
          </a:xfrm>
        </p:spPr>
        <p:txBody>
          <a:bodyPr>
            <a:noAutofit/>
          </a:bodyPr>
          <a:lstStyle/>
          <a:p>
            <a:pPr algn="l"/>
            <a:r>
              <a:rPr lang="en-GB" sz="3600" b="0" dirty="0"/>
              <a:t>Summary</a:t>
            </a:r>
          </a:p>
        </p:txBody>
      </p:sp>
      <p:sp>
        <p:nvSpPr>
          <p:cNvPr id="6" name="Title 3"/>
          <p:cNvSpPr txBox="1">
            <a:spLocks/>
          </p:cNvSpPr>
          <p:nvPr/>
        </p:nvSpPr>
        <p:spPr>
          <a:xfrm>
            <a:off x="914400" y="3831112"/>
            <a:ext cx="10363200" cy="1168551"/>
          </a:xfrm>
          <a:prstGeom prst="rect">
            <a:avLst/>
          </a:prstGeom>
        </p:spPr>
        <p:txBody>
          <a:bodyPr>
            <a:noAutofit/>
          </a:bodyPr>
          <a:lstStyle>
            <a:lvl1pPr algn="l" defTabSz="457200" rtl="0" eaLnBrk="1" latinLnBrk="0" hangingPunct="1">
              <a:spcBef>
                <a:spcPct val="0"/>
              </a:spcBef>
              <a:buNone/>
              <a:defRPr sz="3200" b="1" i="0" kern="1200">
                <a:solidFill>
                  <a:schemeClr val="tx1"/>
                </a:solidFill>
                <a:latin typeface="Arial"/>
                <a:ea typeface="+mj-ea"/>
                <a:cs typeface="Arial"/>
              </a:defRPr>
            </a:lvl1pPr>
          </a:lstStyle>
          <a:p>
            <a:pPr algn="ctr"/>
            <a:r>
              <a:rPr lang="en-GB" sz="3600" b="0" dirty="0"/>
              <a:t>Thank you!</a:t>
            </a:r>
            <a:br>
              <a:rPr lang="en-GB" sz="3600" b="0" dirty="0"/>
            </a:br>
            <a:r>
              <a:rPr lang="en-GB" sz="3600" b="0" dirty="0" err="1"/>
              <a:t>Diolch</a:t>
            </a:r>
            <a:r>
              <a:rPr lang="en-GB" sz="3600" b="0" dirty="0"/>
              <a:t>!</a:t>
            </a:r>
          </a:p>
        </p:txBody>
      </p:sp>
    </p:spTree>
    <p:extLst>
      <p:ext uri="{BB962C8B-B14F-4D97-AF65-F5344CB8AC3E}">
        <p14:creationId xmlns:p14="http://schemas.microsoft.com/office/powerpoint/2010/main" val="3306687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8696" y="459378"/>
            <a:ext cx="6158593" cy="4926874"/>
          </a:xfrm>
          <a:prstGeom prst="rect">
            <a:avLst/>
          </a:prstGeom>
        </p:spPr>
      </p:pic>
    </p:spTree>
    <p:extLst>
      <p:ext uri="{BB962C8B-B14F-4D97-AF65-F5344CB8AC3E}">
        <p14:creationId xmlns:p14="http://schemas.microsoft.com/office/powerpoint/2010/main" val="1630135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324454" y="1657060"/>
            <a:ext cx="10363200" cy="1126592"/>
          </a:xfrm>
        </p:spPr>
        <p:txBody>
          <a:bodyPr/>
          <a:lstStyle/>
          <a:p>
            <a:r>
              <a:rPr lang="en-GB" dirty="0"/>
              <a:t>One Wales Medicines Process</a:t>
            </a:r>
          </a:p>
        </p:txBody>
      </p:sp>
      <p:sp>
        <p:nvSpPr>
          <p:cNvPr id="5" name="Subtitle 4"/>
          <p:cNvSpPr>
            <a:spLocks noGrp="1"/>
          </p:cNvSpPr>
          <p:nvPr>
            <p:ph type="subTitle" idx="1"/>
          </p:nvPr>
        </p:nvSpPr>
        <p:spPr>
          <a:xfrm>
            <a:off x="4498942" y="2783652"/>
            <a:ext cx="10363200" cy="423343"/>
          </a:xfrm>
        </p:spPr>
        <p:txBody>
          <a:bodyPr/>
          <a:lstStyle/>
          <a:p>
            <a:r>
              <a:rPr lang="en-GB" dirty="0"/>
              <a:t>One Wales team, AWTTC</a:t>
            </a:r>
          </a:p>
        </p:txBody>
      </p:sp>
      <p:pic>
        <p:nvPicPr>
          <p:cNvPr id="6" name="Picture 5">
            <a:extLst>
              <a:ext uri="{FF2B5EF4-FFF2-40B4-BE49-F238E27FC236}">
                <a16:creationId xmlns:a16="http://schemas.microsoft.com/office/drawing/2014/main" id="{CF3DC2B6-C3D4-4D4F-821C-4E25E5F0439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522856" y="142415"/>
            <a:ext cx="3337845" cy="48904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This session will cover</a:t>
            </a:r>
          </a:p>
        </p:txBody>
      </p:sp>
      <p:sp>
        <p:nvSpPr>
          <p:cNvPr id="3" name="Subtitle 2"/>
          <p:cNvSpPr>
            <a:spLocks noGrp="1"/>
          </p:cNvSpPr>
          <p:nvPr>
            <p:ph type="subTitle" idx="1"/>
          </p:nvPr>
        </p:nvSpPr>
        <p:spPr/>
        <p:txBody>
          <a:bodyPr/>
          <a:lstStyle/>
          <a:p>
            <a:pPr marL="342900" indent="-342900">
              <a:buFont typeface="Arial" panose="020B0604020202020204" pitchFamily="34" charset="0"/>
              <a:buChar char="•"/>
            </a:pPr>
            <a:r>
              <a:rPr lang="en-GB" dirty="0"/>
              <a:t>Who we are </a:t>
            </a:r>
          </a:p>
          <a:p>
            <a:pPr marL="342900" indent="-342900">
              <a:buFont typeface="Arial" panose="020B0604020202020204" pitchFamily="34" charset="0"/>
              <a:buChar char="•"/>
            </a:pPr>
            <a:r>
              <a:rPr lang="en-GB" dirty="0"/>
              <a:t>Why we have a One Wales process</a:t>
            </a:r>
          </a:p>
          <a:p>
            <a:pPr marL="342900" indent="-342900">
              <a:buFont typeface="Arial" panose="020B0604020202020204" pitchFamily="34" charset="0"/>
              <a:buChar char="•"/>
            </a:pPr>
            <a:r>
              <a:rPr lang="en-GB" dirty="0"/>
              <a:t>How the process fits in with other routes of access in Wales</a:t>
            </a:r>
          </a:p>
          <a:p>
            <a:pPr marL="342900" indent="-342900">
              <a:buFont typeface="Arial" panose="020B0604020202020204" pitchFamily="34" charset="0"/>
              <a:buChar char="•"/>
            </a:pPr>
            <a:r>
              <a:rPr lang="en-GB" dirty="0"/>
              <a:t>Who can engage with the process</a:t>
            </a:r>
          </a:p>
          <a:p>
            <a:pPr marL="342900" indent="-342900">
              <a:buFont typeface="Arial" panose="020B0604020202020204" pitchFamily="34" charset="0"/>
              <a:buChar char="•"/>
            </a:pPr>
            <a:r>
              <a:rPr lang="en-GB" dirty="0"/>
              <a:t>How the process works</a:t>
            </a:r>
          </a:p>
          <a:p>
            <a:pPr marL="342900" indent="-342900">
              <a:buFont typeface="Arial" panose="020B0604020202020204" pitchFamily="34" charset="0"/>
              <a:buChar char="•"/>
            </a:pPr>
            <a:r>
              <a:rPr lang="en-GB" dirty="0"/>
              <a:t>Industry involvement</a:t>
            </a:r>
          </a:p>
          <a:p>
            <a:pPr marL="342900" indent="-342900">
              <a:buFont typeface="Arial" panose="020B0604020202020204" pitchFamily="34" charset="0"/>
              <a:buChar char="•"/>
            </a:pPr>
            <a:r>
              <a:rPr lang="en-GB" dirty="0"/>
              <a:t>Review process</a:t>
            </a:r>
          </a:p>
          <a:p>
            <a:endParaRPr lang="en-GB" dirty="0"/>
          </a:p>
        </p:txBody>
      </p:sp>
      <p:pic>
        <p:nvPicPr>
          <p:cNvPr id="4" name="Picture 3">
            <a:extLst>
              <a:ext uri="{FF2B5EF4-FFF2-40B4-BE49-F238E27FC236}">
                <a16:creationId xmlns:a16="http://schemas.microsoft.com/office/drawing/2014/main" id="{DAC04D61-3F0F-4F7E-B774-AFF94F39B27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612067" y="142415"/>
            <a:ext cx="3337845" cy="489042"/>
          </a:xfrm>
          <a:prstGeom prst="rect">
            <a:avLst/>
          </a:prstGeom>
        </p:spPr>
      </p:pic>
    </p:spTree>
    <p:extLst>
      <p:ext uri="{BB962C8B-B14F-4D97-AF65-F5344CB8AC3E}">
        <p14:creationId xmlns:p14="http://schemas.microsoft.com/office/powerpoint/2010/main" val="2031826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Who we are</a:t>
            </a:r>
          </a:p>
        </p:txBody>
      </p:sp>
      <p:sp>
        <p:nvSpPr>
          <p:cNvPr id="3" name="Subtitle 2"/>
          <p:cNvSpPr>
            <a:spLocks noGrp="1"/>
          </p:cNvSpPr>
          <p:nvPr>
            <p:ph type="subTitle" idx="1"/>
          </p:nvPr>
        </p:nvSpPr>
        <p:spPr>
          <a:xfrm>
            <a:off x="914400" y="1930228"/>
            <a:ext cx="5903650" cy="3075633"/>
          </a:xfrm>
        </p:spPr>
        <p:txBody>
          <a:bodyPr/>
          <a:lstStyle/>
          <a:p>
            <a:r>
              <a:rPr lang="en-GB" dirty="0"/>
              <a:t>Gail Woodland – Senior Pharmacist, Team Leader</a:t>
            </a:r>
          </a:p>
          <a:p>
            <a:r>
              <a:rPr lang="en-GB" dirty="0"/>
              <a:t>Rosie Spears, Katherine Chaplin and Clare Elliott  – Senior Scientists</a:t>
            </a:r>
          </a:p>
          <a:p>
            <a:r>
              <a:rPr lang="en-GB" dirty="0"/>
              <a:t>Carolyn Hughes, Rachel Jonas and Bridget-Ann Kenny – Scientists</a:t>
            </a:r>
          </a:p>
          <a:p>
            <a:r>
              <a:rPr lang="en-GB" dirty="0"/>
              <a:t>Laura Phillips – Administrative support</a:t>
            </a:r>
          </a:p>
          <a:p>
            <a:endParaRPr lang="en-GB" dirty="0"/>
          </a:p>
        </p:txBody>
      </p:sp>
      <p:pic>
        <p:nvPicPr>
          <p:cNvPr id="5" name="Picture 4">
            <a:extLst>
              <a:ext uri="{FF2B5EF4-FFF2-40B4-BE49-F238E27FC236}">
                <a16:creationId xmlns:a16="http://schemas.microsoft.com/office/drawing/2014/main" id="{02F3F9D3-0C15-4B31-A892-ECF450489C4C}"/>
              </a:ext>
            </a:extLst>
          </p:cNvPr>
          <p:cNvPicPr>
            <a:picLocks noChangeAspect="1"/>
          </p:cNvPicPr>
          <p:nvPr/>
        </p:nvPicPr>
        <p:blipFill>
          <a:blip r:embed="rId2"/>
          <a:stretch>
            <a:fillRect/>
          </a:stretch>
        </p:blipFill>
        <p:spPr>
          <a:xfrm>
            <a:off x="7510509" y="1652697"/>
            <a:ext cx="3142822" cy="3630697"/>
          </a:xfrm>
          <a:prstGeom prst="rect">
            <a:avLst/>
          </a:prstGeom>
        </p:spPr>
      </p:pic>
      <p:pic>
        <p:nvPicPr>
          <p:cNvPr id="6" name="Picture 5">
            <a:extLst>
              <a:ext uri="{FF2B5EF4-FFF2-40B4-BE49-F238E27FC236}">
                <a16:creationId xmlns:a16="http://schemas.microsoft.com/office/drawing/2014/main" id="{93B27A84-20A1-42B3-9E0C-37E1CEE20F6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556311" y="123203"/>
            <a:ext cx="3337845" cy="48904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600F9-16B3-4A77-950E-06C2217761B0}"/>
              </a:ext>
            </a:extLst>
          </p:cNvPr>
          <p:cNvSpPr>
            <a:spLocks noGrp="1"/>
          </p:cNvSpPr>
          <p:nvPr>
            <p:ph type="ctrTitle"/>
          </p:nvPr>
        </p:nvSpPr>
        <p:spPr/>
        <p:txBody>
          <a:bodyPr/>
          <a:lstStyle/>
          <a:p>
            <a:r>
              <a:rPr lang="en-GB" dirty="0"/>
              <a:t>Why we developed the One Wales medicines process</a:t>
            </a:r>
          </a:p>
        </p:txBody>
      </p:sp>
      <p:sp>
        <p:nvSpPr>
          <p:cNvPr id="3" name="Subtitle 2">
            <a:extLst>
              <a:ext uri="{FF2B5EF4-FFF2-40B4-BE49-F238E27FC236}">
                <a16:creationId xmlns:a16="http://schemas.microsoft.com/office/drawing/2014/main" id="{AD1BED33-1BD6-4CDE-ACCB-E59D3B0FFF26}"/>
              </a:ext>
            </a:extLst>
          </p:cNvPr>
          <p:cNvSpPr>
            <a:spLocks noGrp="1"/>
          </p:cNvSpPr>
          <p:nvPr>
            <p:ph type="subTitle" idx="1"/>
          </p:nvPr>
        </p:nvSpPr>
        <p:spPr>
          <a:xfrm>
            <a:off x="914400" y="1407590"/>
            <a:ext cx="7723573" cy="4120912"/>
          </a:xfrm>
        </p:spPr>
        <p:txBody>
          <a:bodyPr/>
          <a:lstStyle/>
          <a:p>
            <a:r>
              <a:rPr lang="en-GB" dirty="0"/>
              <a:t>In an absence of health technology assessment (HTA) advice Individual Patient Funding Requests (IPFRs) are used to access treatments not routinely funded</a:t>
            </a:r>
          </a:p>
          <a:p>
            <a:endParaRPr lang="en-GB" dirty="0"/>
          </a:p>
          <a:p>
            <a:r>
              <a:rPr lang="en-GB" dirty="0"/>
              <a:t>The IPFR process is not appropriate for cohorts of patients with the same clinical presentation </a:t>
            </a:r>
          </a:p>
          <a:p>
            <a:endParaRPr lang="en-GB" dirty="0"/>
          </a:p>
          <a:p>
            <a:r>
              <a:rPr lang="en-GB" dirty="0"/>
              <a:t>The One Wales Medicines process enables access to medicines where there is an unmet clinical need for a cohort of clearly defined patients</a:t>
            </a:r>
          </a:p>
          <a:p>
            <a:endParaRPr lang="en-GB" dirty="0"/>
          </a:p>
        </p:txBody>
      </p:sp>
      <p:pic>
        <p:nvPicPr>
          <p:cNvPr id="5" name="Picture 4">
            <a:extLst>
              <a:ext uri="{FF2B5EF4-FFF2-40B4-BE49-F238E27FC236}">
                <a16:creationId xmlns:a16="http://schemas.microsoft.com/office/drawing/2014/main" id="{D784559F-CFF6-4C42-8BB4-6D2D69B3061A}"/>
              </a:ext>
            </a:extLst>
          </p:cNvPr>
          <p:cNvPicPr>
            <a:picLocks noChangeAspect="1"/>
          </p:cNvPicPr>
          <p:nvPr/>
        </p:nvPicPr>
        <p:blipFill>
          <a:blip r:embed="rId3"/>
          <a:stretch>
            <a:fillRect/>
          </a:stretch>
        </p:blipFill>
        <p:spPr>
          <a:xfrm>
            <a:off x="8153400" y="1714500"/>
            <a:ext cx="3429000" cy="3429000"/>
          </a:xfrm>
          <a:prstGeom prst="rect">
            <a:avLst/>
          </a:prstGeom>
        </p:spPr>
      </p:pic>
      <p:pic>
        <p:nvPicPr>
          <p:cNvPr id="6" name="Picture 5">
            <a:extLst>
              <a:ext uri="{FF2B5EF4-FFF2-40B4-BE49-F238E27FC236}">
                <a16:creationId xmlns:a16="http://schemas.microsoft.com/office/drawing/2014/main" id="{C3BCF1F6-6826-45C5-81B0-AE1BC2966F1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637973" y="106810"/>
            <a:ext cx="3337845" cy="489042"/>
          </a:xfrm>
          <a:prstGeom prst="rect">
            <a:avLst/>
          </a:prstGeom>
        </p:spPr>
      </p:pic>
    </p:spTree>
    <p:extLst>
      <p:ext uri="{BB962C8B-B14F-4D97-AF65-F5344CB8AC3E}">
        <p14:creationId xmlns:p14="http://schemas.microsoft.com/office/powerpoint/2010/main" val="1439479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881ADBC-D1D2-4115-A742-98C24A0B9C41}"/>
              </a:ext>
            </a:extLst>
          </p:cNvPr>
          <p:cNvSpPr>
            <a:spLocks noGrp="1"/>
          </p:cNvSpPr>
          <p:nvPr>
            <p:ph type="subTitle" idx="1"/>
          </p:nvPr>
        </p:nvSpPr>
        <p:spPr>
          <a:xfrm>
            <a:off x="914400" y="514804"/>
            <a:ext cx="10173810" cy="5935792"/>
          </a:xfrm>
          <a:solidFill>
            <a:schemeClr val="accent1">
              <a:lumMod val="75000"/>
            </a:schemeClr>
          </a:solidFill>
        </p:spPr>
        <p:txBody>
          <a:bodyPr/>
          <a:lstStyle/>
          <a:p>
            <a:r>
              <a:rPr lang="en-GB" dirty="0"/>
              <a:t> </a:t>
            </a:r>
          </a:p>
        </p:txBody>
      </p:sp>
      <p:sp>
        <p:nvSpPr>
          <p:cNvPr id="2" name="Title 1">
            <a:extLst>
              <a:ext uri="{FF2B5EF4-FFF2-40B4-BE49-F238E27FC236}">
                <a16:creationId xmlns:a16="http://schemas.microsoft.com/office/drawing/2014/main" id="{9B6CE279-9367-42F0-8053-1A0EA73ABEB2}"/>
              </a:ext>
            </a:extLst>
          </p:cNvPr>
          <p:cNvSpPr>
            <a:spLocks noGrp="1"/>
          </p:cNvSpPr>
          <p:nvPr>
            <p:ph type="ctrTitle"/>
          </p:nvPr>
        </p:nvSpPr>
        <p:spPr/>
        <p:txBody>
          <a:bodyPr/>
          <a:lstStyle/>
          <a:p>
            <a:r>
              <a:rPr lang="en-GB" dirty="0">
                <a:solidFill>
                  <a:schemeClr val="bg1"/>
                </a:solidFill>
              </a:rPr>
              <a:t>Routes of Access in Wales</a:t>
            </a:r>
          </a:p>
        </p:txBody>
      </p:sp>
      <p:grpSp>
        <p:nvGrpSpPr>
          <p:cNvPr id="8" name="Group 7">
            <a:extLst>
              <a:ext uri="{FF2B5EF4-FFF2-40B4-BE49-F238E27FC236}">
                <a16:creationId xmlns:a16="http://schemas.microsoft.com/office/drawing/2014/main" id="{E1397A20-519B-425A-BE53-995ABDCE64AD}"/>
              </a:ext>
            </a:extLst>
          </p:cNvPr>
          <p:cNvGrpSpPr/>
          <p:nvPr/>
        </p:nvGrpSpPr>
        <p:grpSpPr>
          <a:xfrm>
            <a:off x="2287664" y="1175019"/>
            <a:ext cx="7239108" cy="5185158"/>
            <a:chOff x="2418503" y="1369676"/>
            <a:chExt cx="7239108" cy="5185158"/>
          </a:xfrm>
        </p:grpSpPr>
        <p:grpSp>
          <p:nvGrpSpPr>
            <p:cNvPr id="28" name="Group 27">
              <a:extLst>
                <a:ext uri="{FF2B5EF4-FFF2-40B4-BE49-F238E27FC236}">
                  <a16:creationId xmlns:a16="http://schemas.microsoft.com/office/drawing/2014/main" id="{1E8A0161-7081-4A49-9E5F-D74EB3074968}"/>
                </a:ext>
              </a:extLst>
            </p:cNvPr>
            <p:cNvGrpSpPr/>
            <p:nvPr/>
          </p:nvGrpSpPr>
          <p:grpSpPr>
            <a:xfrm>
              <a:off x="4005145" y="2396459"/>
              <a:ext cx="3385305" cy="3500833"/>
              <a:chOff x="4005145" y="2086157"/>
              <a:chExt cx="3733841" cy="3811136"/>
            </a:xfrm>
            <a:solidFill>
              <a:srgbClr val="FFC000"/>
            </a:solidFill>
          </p:grpSpPr>
          <p:sp>
            <p:nvSpPr>
              <p:cNvPr id="4" name="Star: 5 Points 3">
                <a:extLst>
                  <a:ext uri="{FF2B5EF4-FFF2-40B4-BE49-F238E27FC236}">
                    <a16:creationId xmlns:a16="http://schemas.microsoft.com/office/drawing/2014/main" id="{2B58B123-8574-4F36-A6F5-F4496845303F}"/>
                  </a:ext>
                </a:extLst>
              </p:cNvPr>
              <p:cNvSpPr/>
              <p:nvPr/>
            </p:nvSpPr>
            <p:spPr>
              <a:xfrm rot="4292382">
                <a:off x="3966498" y="2124804"/>
                <a:ext cx="3811136" cy="3733841"/>
              </a:xfrm>
              <a:prstGeom prst="star5">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55E1F0F-1C56-4354-AEA8-F1550199BF5F}"/>
                  </a:ext>
                </a:extLst>
              </p:cNvPr>
              <p:cNvSpPr txBox="1"/>
              <p:nvPr/>
            </p:nvSpPr>
            <p:spPr>
              <a:xfrm>
                <a:off x="4751746" y="3427688"/>
                <a:ext cx="1844027" cy="904654"/>
              </a:xfrm>
              <a:prstGeom prst="rect">
                <a:avLst/>
              </a:prstGeom>
              <a:noFill/>
            </p:spPr>
            <p:txBody>
              <a:bodyPr wrap="square" rtlCol="0">
                <a:spAutoFit/>
              </a:bodyPr>
              <a:lstStyle/>
              <a:p>
                <a:pPr algn="ctr"/>
                <a:r>
                  <a:rPr lang="en-GB" sz="2400" b="1" dirty="0"/>
                  <a:t>Access to Medicines</a:t>
                </a:r>
              </a:p>
            </p:txBody>
          </p:sp>
        </p:grpSp>
        <p:grpSp>
          <p:nvGrpSpPr>
            <p:cNvPr id="26" name="Group 25">
              <a:extLst>
                <a:ext uri="{FF2B5EF4-FFF2-40B4-BE49-F238E27FC236}">
                  <a16:creationId xmlns:a16="http://schemas.microsoft.com/office/drawing/2014/main" id="{D6F5DB01-F2F7-4E1F-8C0B-B595C7376870}"/>
                </a:ext>
              </a:extLst>
            </p:cNvPr>
            <p:cNvGrpSpPr/>
            <p:nvPr/>
          </p:nvGrpSpPr>
          <p:grpSpPr>
            <a:xfrm>
              <a:off x="2418503" y="2881676"/>
              <a:ext cx="1620000" cy="1512000"/>
              <a:chOff x="2779479" y="3575880"/>
              <a:chExt cx="1415100" cy="1284303"/>
            </a:xfrm>
          </p:grpSpPr>
          <p:sp>
            <p:nvSpPr>
              <p:cNvPr id="5" name="Oval 4">
                <a:extLst>
                  <a:ext uri="{FF2B5EF4-FFF2-40B4-BE49-F238E27FC236}">
                    <a16:creationId xmlns:a16="http://schemas.microsoft.com/office/drawing/2014/main" id="{E753AC04-B2A8-4243-B542-8A62022D5974}"/>
                  </a:ext>
                </a:extLst>
              </p:cNvPr>
              <p:cNvSpPr/>
              <p:nvPr/>
            </p:nvSpPr>
            <p:spPr>
              <a:xfrm>
                <a:off x="2826649" y="3575880"/>
                <a:ext cx="1320760" cy="1284303"/>
              </a:xfrm>
              <a:prstGeom prst="ellipse">
                <a:avLst/>
              </a:prstGeom>
              <a:solidFill>
                <a:schemeClr val="accent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A1D24617-1500-480E-B994-87A2643C35A7}"/>
                  </a:ext>
                </a:extLst>
              </p:cNvPr>
              <p:cNvSpPr txBox="1"/>
              <p:nvPr/>
            </p:nvSpPr>
            <p:spPr>
              <a:xfrm>
                <a:off x="2779479" y="3901347"/>
                <a:ext cx="1415100" cy="338538"/>
              </a:xfrm>
              <a:prstGeom prst="rect">
                <a:avLst/>
              </a:prstGeom>
              <a:noFill/>
            </p:spPr>
            <p:txBody>
              <a:bodyPr wrap="square" rtlCol="0">
                <a:spAutoFit/>
              </a:bodyPr>
              <a:lstStyle/>
              <a:p>
                <a:pPr algn="ctr"/>
                <a:r>
                  <a:rPr lang="en-GB" sz="2400" dirty="0"/>
                  <a:t>One Wales</a:t>
                </a:r>
              </a:p>
            </p:txBody>
          </p:sp>
        </p:grpSp>
        <p:grpSp>
          <p:nvGrpSpPr>
            <p:cNvPr id="29" name="Group 28">
              <a:extLst>
                <a:ext uri="{FF2B5EF4-FFF2-40B4-BE49-F238E27FC236}">
                  <a16:creationId xmlns:a16="http://schemas.microsoft.com/office/drawing/2014/main" id="{7772E141-5F05-4CEF-B491-A6F35DCEA471}"/>
                </a:ext>
              </a:extLst>
            </p:cNvPr>
            <p:cNvGrpSpPr/>
            <p:nvPr/>
          </p:nvGrpSpPr>
          <p:grpSpPr>
            <a:xfrm>
              <a:off x="6906355" y="2023425"/>
              <a:ext cx="2751256" cy="2716988"/>
              <a:chOff x="7087965" y="1267008"/>
              <a:chExt cx="2751256" cy="2716988"/>
            </a:xfrm>
          </p:grpSpPr>
          <p:sp>
            <p:nvSpPr>
              <p:cNvPr id="7" name="Oval 6">
                <a:extLst>
                  <a:ext uri="{FF2B5EF4-FFF2-40B4-BE49-F238E27FC236}">
                    <a16:creationId xmlns:a16="http://schemas.microsoft.com/office/drawing/2014/main" id="{C4D22FDD-D945-4ADE-B997-195376199514}"/>
                  </a:ext>
                </a:extLst>
              </p:cNvPr>
              <p:cNvSpPr/>
              <p:nvPr/>
            </p:nvSpPr>
            <p:spPr>
              <a:xfrm>
                <a:off x="7087965" y="2125259"/>
                <a:ext cx="1512000" cy="1512000"/>
              </a:xfrm>
              <a:prstGeom prst="ellipse">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618D2E4D-6C2D-4808-820E-9494D13CCE2C}"/>
                  </a:ext>
                </a:extLst>
              </p:cNvPr>
              <p:cNvSpPr/>
              <p:nvPr/>
            </p:nvSpPr>
            <p:spPr>
              <a:xfrm>
                <a:off x="8327221" y="2471996"/>
                <a:ext cx="1512000" cy="1512000"/>
              </a:xfrm>
              <a:prstGeom prst="ellipse">
                <a:avLst/>
              </a:prstGeom>
              <a:solidFill>
                <a:schemeClr val="accent5">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EF605F07-7C90-4C15-8948-49993CCBB58A}"/>
                  </a:ext>
                </a:extLst>
              </p:cNvPr>
              <p:cNvSpPr/>
              <p:nvPr/>
            </p:nvSpPr>
            <p:spPr>
              <a:xfrm>
                <a:off x="7730456" y="1267008"/>
                <a:ext cx="1512000" cy="1512000"/>
              </a:xfrm>
              <a:prstGeom prst="ellipse">
                <a:avLst/>
              </a:prstGeom>
              <a:solidFill>
                <a:srgbClr val="FF3F3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EE7DC29D-FCBB-4071-B73F-9D78FD89B0E4}"/>
                  </a:ext>
                </a:extLst>
              </p:cNvPr>
              <p:cNvSpPr txBox="1"/>
              <p:nvPr/>
            </p:nvSpPr>
            <p:spPr>
              <a:xfrm>
                <a:off x="7087966" y="2491171"/>
                <a:ext cx="1376039" cy="646331"/>
              </a:xfrm>
              <a:prstGeom prst="rect">
                <a:avLst/>
              </a:prstGeom>
              <a:noFill/>
            </p:spPr>
            <p:txBody>
              <a:bodyPr wrap="square" rtlCol="0">
                <a:spAutoFit/>
              </a:bodyPr>
              <a:lstStyle/>
              <a:p>
                <a:pPr algn="ctr"/>
                <a:r>
                  <a:rPr lang="en-GB" dirty="0"/>
                  <a:t>HTA Appraisal</a:t>
                </a:r>
              </a:p>
            </p:txBody>
          </p:sp>
          <p:sp>
            <p:nvSpPr>
              <p:cNvPr id="18" name="TextBox 17">
                <a:extLst>
                  <a:ext uri="{FF2B5EF4-FFF2-40B4-BE49-F238E27FC236}">
                    <a16:creationId xmlns:a16="http://schemas.microsoft.com/office/drawing/2014/main" id="{7C0A299D-0A75-48AA-8F55-118063AB84D3}"/>
                  </a:ext>
                </a:extLst>
              </p:cNvPr>
              <p:cNvSpPr txBox="1"/>
              <p:nvPr/>
            </p:nvSpPr>
            <p:spPr>
              <a:xfrm>
                <a:off x="7806198" y="1792737"/>
                <a:ext cx="1370020" cy="461665"/>
              </a:xfrm>
              <a:prstGeom prst="rect">
                <a:avLst/>
              </a:prstGeom>
              <a:noFill/>
            </p:spPr>
            <p:txBody>
              <a:bodyPr wrap="square" rtlCol="0">
                <a:spAutoFit/>
              </a:bodyPr>
              <a:lstStyle/>
              <a:p>
                <a:r>
                  <a:rPr lang="en-GB" sz="2400" b="1" dirty="0">
                    <a:solidFill>
                      <a:schemeClr val="bg1"/>
                    </a:solidFill>
                  </a:rPr>
                  <a:t>AWMSG</a:t>
                </a:r>
              </a:p>
            </p:txBody>
          </p:sp>
          <p:sp>
            <p:nvSpPr>
              <p:cNvPr id="19" name="TextBox 18">
                <a:extLst>
                  <a:ext uri="{FF2B5EF4-FFF2-40B4-BE49-F238E27FC236}">
                    <a16:creationId xmlns:a16="http://schemas.microsoft.com/office/drawing/2014/main" id="{9B8383F3-D007-4212-AF8F-DAC41102112F}"/>
                  </a:ext>
                </a:extLst>
              </p:cNvPr>
              <p:cNvSpPr txBox="1"/>
              <p:nvPr/>
            </p:nvSpPr>
            <p:spPr>
              <a:xfrm>
                <a:off x="8636384" y="2952987"/>
                <a:ext cx="914400" cy="461665"/>
              </a:xfrm>
              <a:prstGeom prst="rect">
                <a:avLst/>
              </a:prstGeom>
              <a:noFill/>
            </p:spPr>
            <p:txBody>
              <a:bodyPr wrap="square" rtlCol="0">
                <a:spAutoFit/>
              </a:bodyPr>
              <a:lstStyle/>
              <a:p>
                <a:r>
                  <a:rPr lang="en-GB" sz="2400" b="1" dirty="0">
                    <a:solidFill>
                      <a:schemeClr val="bg1"/>
                    </a:solidFill>
                  </a:rPr>
                  <a:t>NICE</a:t>
                </a:r>
              </a:p>
            </p:txBody>
          </p:sp>
        </p:grpSp>
        <p:grpSp>
          <p:nvGrpSpPr>
            <p:cNvPr id="27" name="Group 26">
              <a:extLst>
                <a:ext uri="{FF2B5EF4-FFF2-40B4-BE49-F238E27FC236}">
                  <a16:creationId xmlns:a16="http://schemas.microsoft.com/office/drawing/2014/main" id="{2EDEBFCC-A39A-4961-94DD-56D3436D3AA3}"/>
                </a:ext>
              </a:extLst>
            </p:cNvPr>
            <p:cNvGrpSpPr/>
            <p:nvPr/>
          </p:nvGrpSpPr>
          <p:grpSpPr>
            <a:xfrm>
              <a:off x="4694018" y="1369676"/>
              <a:ext cx="1512000" cy="1512000"/>
              <a:chOff x="4158772" y="1295100"/>
              <a:chExt cx="1512000" cy="1512000"/>
            </a:xfrm>
            <a:solidFill>
              <a:schemeClr val="accent5">
                <a:lumMod val="40000"/>
                <a:lumOff val="60000"/>
              </a:schemeClr>
            </a:solidFill>
          </p:grpSpPr>
          <p:sp>
            <p:nvSpPr>
              <p:cNvPr id="6" name="Oval 5">
                <a:extLst>
                  <a:ext uri="{FF2B5EF4-FFF2-40B4-BE49-F238E27FC236}">
                    <a16:creationId xmlns:a16="http://schemas.microsoft.com/office/drawing/2014/main" id="{FE16925A-0201-46C8-A74A-C30FFA28D1B4}"/>
                  </a:ext>
                </a:extLst>
              </p:cNvPr>
              <p:cNvSpPr/>
              <p:nvPr/>
            </p:nvSpPr>
            <p:spPr>
              <a:xfrm>
                <a:off x="4158772" y="1295100"/>
                <a:ext cx="1512000" cy="1512000"/>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01EEC3D2-E6C4-432B-9B9F-1026A01C9C5C}"/>
                  </a:ext>
                </a:extLst>
              </p:cNvPr>
              <p:cNvSpPr txBox="1"/>
              <p:nvPr/>
            </p:nvSpPr>
            <p:spPr>
              <a:xfrm>
                <a:off x="4457572" y="1825799"/>
                <a:ext cx="914400" cy="461665"/>
              </a:xfrm>
              <a:prstGeom prst="rect">
                <a:avLst/>
              </a:prstGeom>
              <a:grpFill/>
            </p:spPr>
            <p:txBody>
              <a:bodyPr wrap="square" rtlCol="0">
                <a:spAutoFit/>
              </a:bodyPr>
              <a:lstStyle/>
              <a:p>
                <a:r>
                  <a:rPr lang="en-GB" sz="2400" dirty="0"/>
                  <a:t>IPFR</a:t>
                </a:r>
              </a:p>
            </p:txBody>
          </p:sp>
        </p:grpSp>
        <p:grpSp>
          <p:nvGrpSpPr>
            <p:cNvPr id="24" name="Group 23">
              <a:extLst>
                <a:ext uri="{FF2B5EF4-FFF2-40B4-BE49-F238E27FC236}">
                  <a16:creationId xmlns:a16="http://schemas.microsoft.com/office/drawing/2014/main" id="{32A0823C-1917-43EE-9BF3-F39CF6A771E8}"/>
                </a:ext>
              </a:extLst>
            </p:cNvPr>
            <p:cNvGrpSpPr/>
            <p:nvPr/>
          </p:nvGrpSpPr>
          <p:grpSpPr>
            <a:xfrm>
              <a:off x="6348948" y="5042834"/>
              <a:ext cx="1512000" cy="1512000"/>
              <a:chOff x="7216728" y="4578936"/>
              <a:chExt cx="1512000" cy="1512000"/>
            </a:xfrm>
            <a:solidFill>
              <a:schemeClr val="accent6">
                <a:lumMod val="20000"/>
                <a:lumOff val="80000"/>
              </a:schemeClr>
            </a:solidFill>
          </p:grpSpPr>
          <p:sp>
            <p:nvSpPr>
              <p:cNvPr id="11" name="Oval 10">
                <a:extLst>
                  <a:ext uri="{FF2B5EF4-FFF2-40B4-BE49-F238E27FC236}">
                    <a16:creationId xmlns:a16="http://schemas.microsoft.com/office/drawing/2014/main" id="{0E5ED9EE-E9C1-4285-9635-888B90683567}"/>
                  </a:ext>
                </a:extLst>
              </p:cNvPr>
              <p:cNvSpPr/>
              <p:nvPr/>
            </p:nvSpPr>
            <p:spPr>
              <a:xfrm>
                <a:off x="7216728" y="4578936"/>
                <a:ext cx="1512000" cy="1512000"/>
              </a:xfrm>
              <a:prstGeom prst="ellipse">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F11479C8-5D9C-48D4-ACC4-56832765F089}"/>
                  </a:ext>
                </a:extLst>
              </p:cNvPr>
              <p:cNvSpPr txBox="1"/>
              <p:nvPr/>
            </p:nvSpPr>
            <p:spPr>
              <a:xfrm>
                <a:off x="7424768" y="5094282"/>
                <a:ext cx="1158037" cy="461665"/>
              </a:xfrm>
              <a:prstGeom prst="rect">
                <a:avLst/>
              </a:prstGeom>
              <a:solidFill>
                <a:schemeClr val="accent3">
                  <a:lumMod val="40000"/>
                  <a:lumOff val="60000"/>
                </a:schemeClr>
              </a:solidFill>
            </p:spPr>
            <p:txBody>
              <a:bodyPr wrap="square" rtlCol="0">
                <a:spAutoFit/>
              </a:bodyPr>
              <a:lstStyle/>
              <a:p>
                <a:r>
                  <a:rPr lang="en-GB" sz="2400" dirty="0"/>
                  <a:t>EAMS</a:t>
                </a:r>
              </a:p>
            </p:txBody>
          </p:sp>
        </p:grpSp>
        <p:grpSp>
          <p:nvGrpSpPr>
            <p:cNvPr id="25" name="Group 24">
              <a:extLst>
                <a:ext uri="{FF2B5EF4-FFF2-40B4-BE49-F238E27FC236}">
                  <a16:creationId xmlns:a16="http://schemas.microsoft.com/office/drawing/2014/main" id="{DB2AC87B-F99F-4C3E-863C-50B1E9CD4808}"/>
                </a:ext>
              </a:extLst>
            </p:cNvPr>
            <p:cNvGrpSpPr/>
            <p:nvPr/>
          </p:nvGrpSpPr>
          <p:grpSpPr>
            <a:xfrm>
              <a:off x="3537978" y="4987845"/>
              <a:ext cx="1512000" cy="1512000"/>
              <a:chOff x="4650674" y="5541693"/>
              <a:chExt cx="1512000" cy="1512000"/>
            </a:xfrm>
          </p:grpSpPr>
          <p:sp>
            <p:nvSpPr>
              <p:cNvPr id="10" name="Oval 9">
                <a:extLst>
                  <a:ext uri="{FF2B5EF4-FFF2-40B4-BE49-F238E27FC236}">
                    <a16:creationId xmlns:a16="http://schemas.microsoft.com/office/drawing/2014/main" id="{32195E33-3FDC-4C68-B4C8-D4AE3A2891A4}"/>
                  </a:ext>
                </a:extLst>
              </p:cNvPr>
              <p:cNvSpPr/>
              <p:nvPr/>
            </p:nvSpPr>
            <p:spPr>
              <a:xfrm>
                <a:off x="4650674" y="5541693"/>
                <a:ext cx="1512000" cy="1512000"/>
              </a:xfrm>
              <a:prstGeom prst="ellipse">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692C7162-C632-4455-A207-C535300B0400}"/>
                  </a:ext>
                </a:extLst>
              </p:cNvPr>
              <p:cNvSpPr txBox="1"/>
              <p:nvPr/>
            </p:nvSpPr>
            <p:spPr>
              <a:xfrm>
                <a:off x="4820766" y="5856466"/>
                <a:ext cx="1244817" cy="830997"/>
              </a:xfrm>
              <a:prstGeom prst="rect">
                <a:avLst/>
              </a:prstGeom>
              <a:noFill/>
            </p:spPr>
            <p:txBody>
              <a:bodyPr wrap="square" rtlCol="0">
                <a:spAutoFit/>
              </a:bodyPr>
              <a:lstStyle/>
              <a:p>
                <a:r>
                  <a:rPr lang="en-GB" sz="2400" dirty="0"/>
                  <a:t>Free of Charge</a:t>
                </a:r>
              </a:p>
            </p:txBody>
          </p:sp>
        </p:grpSp>
      </p:grpSp>
      <p:pic>
        <p:nvPicPr>
          <p:cNvPr id="30" name="Picture 29">
            <a:extLst>
              <a:ext uri="{FF2B5EF4-FFF2-40B4-BE49-F238E27FC236}">
                <a16:creationId xmlns:a16="http://schemas.microsoft.com/office/drawing/2014/main" id="{6B5F7B83-75CE-4A0D-95BD-6AD300901A0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623217" y="162883"/>
            <a:ext cx="3337845" cy="489042"/>
          </a:xfrm>
          <a:prstGeom prst="rect">
            <a:avLst/>
          </a:prstGeom>
        </p:spPr>
      </p:pic>
    </p:spTree>
    <p:extLst>
      <p:ext uri="{BB962C8B-B14F-4D97-AF65-F5344CB8AC3E}">
        <p14:creationId xmlns:p14="http://schemas.microsoft.com/office/powerpoint/2010/main" val="2673221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BF4F8-E3D7-4220-AB46-61F25C0C5A57}"/>
              </a:ext>
            </a:extLst>
          </p:cNvPr>
          <p:cNvSpPr>
            <a:spLocks noGrp="1"/>
          </p:cNvSpPr>
          <p:nvPr>
            <p:ph type="ctrTitle"/>
          </p:nvPr>
        </p:nvSpPr>
        <p:spPr/>
        <p:txBody>
          <a:bodyPr/>
          <a:lstStyle/>
          <a:p>
            <a:r>
              <a:rPr lang="en-GB" dirty="0"/>
              <a:t>Treatments may be licensed or unlicensed</a:t>
            </a:r>
          </a:p>
        </p:txBody>
      </p:sp>
      <p:sp>
        <p:nvSpPr>
          <p:cNvPr id="3" name="Subtitle 2">
            <a:extLst>
              <a:ext uri="{FF2B5EF4-FFF2-40B4-BE49-F238E27FC236}">
                <a16:creationId xmlns:a16="http://schemas.microsoft.com/office/drawing/2014/main" id="{88518417-FEEA-4969-9826-5E9A9CA67006}"/>
              </a:ext>
            </a:extLst>
          </p:cNvPr>
          <p:cNvSpPr>
            <a:spLocks noGrp="1"/>
          </p:cNvSpPr>
          <p:nvPr>
            <p:ph type="subTitle" idx="1"/>
          </p:nvPr>
        </p:nvSpPr>
        <p:spPr/>
        <p:txBody>
          <a:bodyPr/>
          <a:lstStyle/>
          <a:p>
            <a:pPr marL="342900" indent="-342900">
              <a:buFont typeface="Arial" panose="020B0604020202020204" pitchFamily="34" charset="0"/>
              <a:buChar char="•"/>
            </a:pPr>
            <a:r>
              <a:rPr lang="en-GB" b="1" dirty="0"/>
              <a:t>For licensed medicines </a:t>
            </a:r>
            <a:r>
              <a:rPr lang="en-GB" dirty="0"/>
              <a:t>advice is interim to HTA advice and a submission to AWMSG or NICE is expected. </a:t>
            </a:r>
          </a:p>
          <a:p>
            <a:endParaRPr lang="en-GB" dirty="0"/>
          </a:p>
          <a:p>
            <a:pPr marL="342900" indent="-342900">
              <a:buFont typeface="Arial" panose="020B0604020202020204" pitchFamily="34" charset="0"/>
              <a:buChar char="•"/>
            </a:pPr>
            <a:r>
              <a:rPr lang="en-GB" b="1" dirty="0"/>
              <a:t>For off-label/unlicensed medicines</a:t>
            </a:r>
            <a:r>
              <a:rPr lang="en-GB" dirty="0"/>
              <a:t> there must be no licensed medicine routinely available that will meet the patients’ needs and:</a:t>
            </a:r>
          </a:p>
          <a:p>
            <a:pPr marL="800100" lvl="1" indent="-342900" algn="l">
              <a:buFont typeface="Arial" panose="020B0604020202020204" pitchFamily="34" charset="0"/>
              <a:buChar char="•"/>
            </a:pPr>
            <a:r>
              <a:rPr lang="en-GB" sz="2200" dirty="0"/>
              <a:t>the medicine is not licensed for the indication of interest; OR</a:t>
            </a:r>
          </a:p>
          <a:p>
            <a:pPr marL="800100" lvl="1" indent="-342900" algn="l">
              <a:buFont typeface="Arial" panose="020B0604020202020204" pitchFamily="34" charset="0"/>
              <a:buChar char="•"/>
            </a:pPr>
            <a:r>
              <a:rPr lang="en-GB" sz="2200" dirty="0"/>
              <a:t>the requested use of the medicine is outside of</a:t>
            </a:r>
            <a:br>
              <a:rPr lang="en-GB" sz="2200" dirty="0"/>
            </a:br>
            <a:r>
              <a:rPr lang="en-GB" sz="2200" dirty="0"/>
              <a:t>accepted treatment pathway</a:t>
            </a:r>
            <a:endParaRPr lang="en-GB" dirty="0"/>
          </a:p>
        </p:txBody>
      </p:sp>
      <p:pic>
        <p:nvPicPr>
          <p:cNvPr id="4" name="Picture 3">
            <a:extLst>
              <a:ext uri="{FF2B5EF4-FFF2-40B4-BE49-F238E27FC236}">
                <a16:creationId xmlns:a16="http://schemas.microsoft.com/office/drawing/2014/main" id="{CDBC3EC0-41FF-4E3A-8823-DE37C9C8585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556310" y="126464"/>
            <a:ext cx="3337845" cy="489042"/>
          </a:xfrm>
          <a:prstGeom prst="rect">
            <a:avLst/>
          </a:prstGeom>
        </p:spPr>
      </p:pic>
    </p:spTree>
    <p:extLst>
      <p:ext uri="{BB962C8B-B14F-4D97-AF65-F5344CB8AC3E}">
        <p14:creationId xmlns:p14="http://schemas.microsoft.com/office/powerpoint/2010/main" val="500525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1010</TotalTime>
  <Words>1722</Words>
  <Application>Microsoft Office PowerPoint</Application>
  <PresentationFormat>Widescreen</PresentationFormat>
  <Paragraphs>220</Paragraphs>
  <Slides>34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Arial Black</vt:lpstr>
      <vt:lpstr>Calibri</vt:lpstr>
      <vt:lpstr>Office Theme</vt:lpstr>
      <vt:lpstr>Today’s webinar</vt:lpstr>
      <vt:lpstr>Overview </vt:lpstr>
      <vt:lpstr>PowerPoint Presentation</vt:lpstr>
      <vt:lpstr>One Wales Medicines Process</vt:lpstr>
      <vt:lpstr>This session will cover</vt:lpstr>
      <vt:lpstr>Who we are</vt:lpstr>
      <vt:lpstr>Why we developed the One Wales medicines process</vt:lpstr>
      <vt:lpstr>Routes of Access in Wales</vt:lpstr>
      <vt:lpstr>Treatments may be licensed or unlicensed</vt:lpstr>
      <vt:lpstr>How we choose medicines for One Wales</vt:lpstr>
      <vt:lpstr>The Process</vt:lpstr>
      <vt:lpstr>PowerPoint Presentation</vt:lpstr>
      <vt:lpstr>Answers</vt:lpstr>
      <vt:lpstr>Industry involvement</vt:lpstr>
      <vt:lpstr>PowerPoint Presentation</vt:lpstr>
      <vt:lpstr>Answers</vt:lpstr>
      <vt:lpstr>The One Wales review process</vt:lpstr>
      <vt:lpstr>More information can be found here</vt:lpstr>
      <vt:lpstr>Medicines Optimisation: Our recent work  Tom Curran Senior Scientist, AWTTC</vt:lpstr>
      <vt:lpstr>Overview</vt:lpstr>
      <vt:lpstr>What do we mean by “medicines optimisation”?</vt:lpstr>
      <vt:lpstr>PowerPoint Presentation</vt:lpstr>
      <vt:lpstr>Overview of the process</vt:lpstr>
      <vt:lpstr>Medicines Optimisation Framework</vt:lpstr>
      <vt:lpstr>Some of our work in the last 12 months…</vt:lpstr>
      <vt:lpstr>Some of our work in the last 12 months…</vt:lpstr>
      <vt:lpstr>Some of our work in the last 12 months…</vt:lpstr>
      <vt:lpstr>Some of our work in the last 12 months…</vt:lpstr>
      <vt:lpstr>Some of our work in the last 12 months…</vt:lpstr>
      <vt:lpstr>What’s coming up?</vt:lpstr>
      <vt:lpstr>NPIs 2022-2023</vt:lpstr>
      <vt:lpstr>Data analysis work – Decarbonisation dashboard</vt:lpstr>
      <vt:lpstr>Summary</vt:lpstr>
      <vt:lpstr>PowerPoint Presentation</vt:lpstr>
    </vt:vector>
  </TitlesOfParts>
  <Company>Creation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 Hewlett</dc:creator>
  <cp:lastModifiedBy>Stephanie Francis (Cardiff and Vale UHB - Awttc)</cp:lastModifiedBy>
  <cp:revision>91</cp:revision>
  <dcterms:created xsi:type="dcterms:W3CDTF">2016-04-20T11:04:52Z</dcterms:created>
  <dcterms:modified xsi:type="dcterms:W3CDTF">2022-06-15T12:46:55Z</dcterms:modified>
</cp:coreProperties>
</file>