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443" r:id="rId2"/>
    <p:sldId id="444" r:id="rId3"/>
    <p:sldId id="445" r:id="rId4"/>
    <p:sldId id="446" r:id="rId5"/>
    <p:sldId id="447" r:id="rId6"/>
    <p:sldId id="448" r:id="rId7"/>
    <p:sldId id="449" r:id="rId8"/>
    <p:sldId id="450" r:id="rId9"/>
    <p:sldId id="451" r:id="rId10"/>
    <p:sldId id="452" r:id="rId11"/>
    <p:sldId id="453" r:id="rId12"/>
    <p:sldId id="454" r:id="rId13"/>
    <p:sldId id="455" r:id="rId14"/>
    <p:sldId id="456" r:id="rId15"/>
    <p:sldId id="458" r:id="rId16"/>
    <p:sldId id="459" r:id="rId17"/>
    <p:sldId id="442" r:id="rId18"/>
    <p:sldId id="460" r:id="rId19"/>
    <p:sldId id="426" r:id="rId20"/>
    <p:sldId id="427" r:id="rId21"/>
    <p:sldId id="428" r:id="rId22"/>
    <p:sldId id="429" r:id="rId23"/>
    <p:sldId id="430" r:id="rId24"/>
    <p:sldId id="431" r:id="rId25"/>
    <p:sldId id="432" r:id="rId26"/>
    <p:sldId id="433" r:id="rId27"/>
    <p:sldId id="439" r:id="rId28"/>
    <p:sldId id="436" r:id="rId29"/>
    <p:sldId id="437" r:id="rId30"/>
    <p:sldId id="461" r:id="rId31"/>
    <p:sldId id="338" r:id="rId32"/>
    <p:sldId id="313" r:id="rId33"/>
    <p:sldId id="457" r:id="rId3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lly Wood (Cardiff and Vale UHB - AWTTC)" initials="KW(aVU-A" lastIdx="17" clrIdx="0">
    <p:extLst>
      <p:ext uri="{19B8F6BF-5375-455C-9EA6-DF929625EA0E}">
        <p15:presenceInfo xmlns:p15="http://schemas.microsoft.com/office/powerpoint/2012/main" userId="S-1-5-21-978635462-3828570294-627434887-127260" providerId="AD"/>
      </p:ext>
    </p:extLst>
  </p:cmAuthor>
  <p:cmAuthor id="2" name="Claire Ganderton (Cardiff and Vale UHB - Awttc)" initials="CG(aVU-A" lastIdx="3" clrIdx="1">
    <p:extLst>
      <p:ext uri="{19B8F6BF-5375-455C-9EA6-DF929625EA0E}">
        <p15:presenceInfo xmlns:p15="http://schemas.microsoft.com/office/powerpoint/2012/main" userId="S-1-5-21-978635462-3828570294-627434887-5699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161"/>
    <a:srgbClr val="FF3F3F"/>
    <a:srgbClr val="EC7D02"/>
    <a:srgbClr val="CA0013"/>
    <a:srgbClr val="F42032"/>
    <a:srgbClr val="CC0011"/>
    <a:srgbClr val="CB04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61" autoAdjust="0"/>
    <p:restoredTop sz="94610"/>
  </p:normalViewPr>
  <p:slideViewPr>
    <p:cSldViewPr snapToGrid="0" snapToObjects="1">
      <p:cViewPr varScale="1">
        <p:scale>
          <a:sx n="73" d="100"/>
          <a:sy n="73" d="100"/>
        </p:scale>
        <p:origin x="438" y="6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57" d="100"/>
          <a:sy n="57" d="100"/>
        </p:scale>
        <p:origin x="282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av-vstor02\Departments\Welsh%20Medicines%20Partnership\THERAPEUTIC%20APPRAISALS\Paediatric%20submission%20review\Presentations\Pie%20chart%20paeds%20vs%20limited%20submission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'Sheet 2'!$B$12</c:f>
              <c:strCache>
                <c:ptCount val="1"/>
                <c:pt idx="0">
                  <c:v>Medicines recommended for use in NHS Wales via the limited submissions process (2014-2019)</c:v>
                </c:pt>
              </c:strCache>
            </c:strRef>
          </c:tx>
          <c:dPt>
            <c:idx val="0"/>
            <c:bubble3D val="0"/>
            <c:spPr>
              <a:solidFill>
                <a:srgbClr val="FF330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CCA-4193-BA7E-8DE3B4FC79D8}"/>
              </c:ext>
            </c:extLst>
          </c:dPt>
          <c:dPt>
            <c:idx val="1"/>
            <c:bubble3D val="0"/>
            <c:spPr>
              <a:solidFill>
                <a:srgbClr val="008BBC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CCA-4193-BA7E-8DE3B4FC79D8}"/>
              </c:ext>
            </c:extLst>
          </c:dPt>
          <c:dLbls>
            <c:dLbl>
              <c:idx val="0"/>
              <c:layout>
                <c:manualLayout>
                  <c:x val="-7.0538530731449001E-2"/>
                  <c:y val="-0.15918612277652008"/>
                </c:manualLayout>
              </c:layout>
              <c:tx>
                <c:rich>
                  <a:bodyPr/>
                  <a:lstStyle/>
                  <a:p>
                    <a:fld id="{2A54969A-8154-46A5-BCE1-5B1066568B05}" type="VALUE">
                      <a:rPr lang="en-US" sz="1800"/>
                      <a:pPr/>
                      <a:t>[VALUE]</a:t>
                    </a:fld>
                    <a:endParaRPr lang="en-GB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FCCA-4193-BA7E-8DE3B4FC79D8}"/>
                </c:ex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'Sheet 2'!$B$13:$B$14</c:f>
              <c:strCache>
                <c:ptCount val="2"/>
                <c:pt idx="0">
                  <c:v>Paediatric licence extensions (n = 33)</c:v>
                </c:pt>
                <c:pt idx="1">
                  <c:v>Other (n = 7)</c:v>
                </c:pt>
              </c:strCache>
            </c:strRef>
          </c:cat>
          <c:val>
            <c:numRef>
              <c:f>'Sheet 2'!$C$13:$C$14</c:f>
              <c:numCache>
                <c:formatCode>0%</c:formatCode>
                <c:ptCount val="2"/>
                <c:pt idx="0">
                  <c:v>0.83</c:v>
                </c:pt>
                <c:pt idx="1">
                  <c:v>0.17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FCCA-4193-BA7E-8DE3B4FC79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ayout>
        <c:manualLayout>
          <c:xMode val="edge"/>
          <c:yMode val="edge"/>
          <c:x val="0"/>
          <c:y val="0.79517734324235079"/>
          <c:w val="0.99892715782358554"/>
          <c:h val="0.2048226567576492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6-30T19:14:35.142" idx="17">
    <p:pos x="3267" y="3107"/>
    <p:text>Zeph please update number if necessary</p:text>
    <p:extLst>
      <p:ext uri="{C676402C-5697-4E1C-873F-D02D1690AC5C}">
        <p15:threadingInfo xmlns:p15="http://schemas.microsoft.com/office/powerpoint/2012/main" timeZoneBias="-60"/>
      </p:ext>
    </p:extLst>
  </p:cm>
</p:cmLst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DEC3AF-D6BE-410F-8B4C-026CBB26DE22}" type="datetimeFigureOut">
              <a:rPr lang="en-GB" smtClean="0"/>
              <a:t>19/08/2021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FFE138-B93F-4C11-B8DA-3CC33D1D3C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8687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F5AC5C-108A-534C-9B18-668D0695274B}" type="datetimeFigureOut">
              <a:rPr lang="en-US" smtClean="0"/>
              <a:pPr/>
              <a:t>8/19/2021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A993A9-A7A0-BC45-95F5-423B5D0E04E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643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A993A9-A7A0-BC45-95F5-423B5D0E04E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4056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err="1">
                <a:solidFill>
                  <a:schemeClr val="tx1"/>
                </a:solidFill>
              </a:rPr>
              <a:t>Lurasidone</a:t>
            </a:r>
            <a:r>
              <a:rPr lang="en-GB" sz="1200" dirty="0">
                <a:solidFill>
                  <a:schemeClr val="tx1"/>
                </a:solidFill>
              </a:rPr>
              <a:t> (</a:t>
            </a:r>
            <a:r>
              <a:rPr lang="en-GB" sz="1200" dirty="0" err="1">
                <a:solidFill>
                  <a:schemeClr val="tx1"/>
                </a:solidFill>
              </a:rPr>
              <a:t>Latuda</a:t>
            </a:r>
            <a:r>
              <a:rPr lang="en-GB" sz="1200" baseline="30000" dirty="0">
                <a:solidFill>
                  <a:schemeClr val="tx1"/>
                </a:solidFill>
              </a:rPr>
              <a:t>®</a:t>
            </a:r>
            <a:r>
              <a:rPr lang="en-GB" sz="1200" dirty="0">
                <a:solidFill>
                  <a:schemeClr val="tx1"/>
                </a:solidFill>
              </a:rPr>
              <a:t>) for the treatment of schizophrenia in adolescents aged 13 years to 17 years and </a:t>
            </a:r>
            <a:r>
              <a:rPr lang="en-GB" sz="1200" dirty="0" err="1">
                <a:solidFill>
                  <a:schemeClr val="tx1"/>
                </a:solidFill>
              </a:rPr>
              <a:t>conestat</a:t>
            </a:r>
            <a:r>
              <a:rPr lang="en-GB" sz="1200" dirty="0">
                <a:solidFill>
                  <a:schemeClr val="tx1"/>
                </a:solidFill>
              </a:rPr>
              <a:t> alfa (</a:t>
            </a:r>
            <a:r>
              <a:rPr lang="en-GB" sz="1200" dirty="0" err="1">
                <a:solidFill>
                  <a:schemeClr val="tx1"/>
                </a:solidFill>
              </a:rPr>
              <a:t>Ruconest</a:t>
            </a:r>
            <a:r>
              <a:rPr lang="en-GB" sz="1200" dirty="0">
                <a:solidFill>
                  <a:schemeClr val="tx1"/>
                </a:solidFill>
              </a:rPr>
              <a:t>®) for the treatment of acute angioedema attacks in adults, adolescents and children (aged 2 years and above) with hereditary angioedema (HAE) due to C1 esterase inhibitor deficiency</a:t>
            </a:r>
            <a:endParaRPr lang="en-GB" dirty="0">
              <a:solidFill>
                <a:schemeClr val="tx1"/>
              </a:solidFill>
            </a:endParaRP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A993A9-A7A0-BC45-95F5-423B5D0E04EE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337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WTTC 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975157" y="218552"/>
            <a:ext cx="10363200" cy="11265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000" b="1" i="0">
                <a:latin typeface="Arial"/>
                <a:cs typeface="Arial"/>
              </a:defRPr>
            </a:lvl1pPr>
          </a:lstStyle>
          <a:p>
            <a:r>
              <a:rPr lang="en-GB" dirty="0"/>
              <a:t>Title to go here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75157" y="1345145"/>
            <a:ext cx="10363200" cy="42334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Subhead to go here</a:t>
            </a:r>
            <a:endParaRPr lang="en-US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-1" y="6451358"/>
            <a:ext cx="12192153" cy="409932"/>
            <a:chOff x="-1" y="6451358"/>
            <a:chExt cx="12192153" cy="409932"/>
          </a:xfrm>
        </p:grpSpPr>
        <p:sp>
          <p:nvSpPr>
            <p:cNvPr id="11" name="Rectangle 10"/>
            <p:cNvSpPr/>
            <p:nvPr userDrawn="1"/>
          </p:nvSpPr>
          <p:spPr>
            <a:xfrm>
              <a:off x="0" y="6451358"/>
              <a:ext cx="12192152" cy="147971"/>
            </a:xfrm>
            <a:prstGeom prst="rect">
              <a:avLst/>
            </a:prstGeom>
            <a:solidFill>
              <a:srgbClr val="FF616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-1" y="6584324"/>
              <a:ext cx="12191873" cy="144000"/>
            </a:xfrm>
            <a:prstGeom prst="rect">
              <a:avLst/>
            </a:prstGeom>
            <a:solidFill>
              <a:srgbClr val="FF3F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Rectangle 2"/>
            <p:cNvSpPr/>
            <p:nvPr userDrawn="1"/>
          </p:nvSpPr>
          <p:spPr>
            <a:xfrm>
              <a:off x="0" y="6717290"/>
              <a:ext cx="12192000" cy="144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6791" y="5638709"/>
            <a:ext cx="4876295" cy="78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241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-1" y="6451358"/>
            <a:ext cx="12192153" cy="409932"/>
            <a:chOff x="-1" y="6451358"/>
            <a:chExt cx="12192153" cy="409932"/>
          </a:xfrm>
        </p:grpSpPr>
        <p:sp>
          <p:nvSpPr>
            <p:cNvPr id="11" name="Rectangle 10"/>
            <p:cNvSpPr/>
            <p:nvPr userDrawn="1"/>
          </p:nvSpPr>
          <p:spPr>
            <a:xfrm>
              <a:off x="0" y="6451358"/>
              <a:ext cx="12192152" cy="147971"/>
            </a:xfrm>
            <a:prstGeom prst="rect">
              <a:avLst/>
            </a:prstGeom>
            <a:solidFill>
              <a:srgbClr val="FF616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-1" y="6584324"/>
              <a:ext cx="12191873" cy="144000"/>
            </a:xfrm>
            <a:prstGeom prst="rect">
              <a:avLst/>
            </a:prstGeom>
            <a:solidFill>
              <a:srgbClr val="FF3F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Rectangle 2"/>
            <p:cNvSpPr/>
            <p:nvPr userDrawn="1"/>
          </p:nvSpPr>
          <p:spPr>
            <a:xfrm>
              <a:off x="0" y="6717290"/>
              <a:ext cx="12192000" cy="144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" name="Title 1"/>
          <p:cNvSpPr>
            <a:spLocks noGrp="1"/>
          </p:cNvSpPr>
          <p:nvPr userDrawn="1">
            <p:ph type="ctrTitle" hasCustomPrompt="1"/>
          </p:nvPr>
        </p:nvSpPr>
        <p:spPr>
          <a:xfrm>
            <a:off x="914400" y="553080"/>
            <a:ext cx="10668000" cy="757921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200" b="1" i="0">
                <a:latin typeface="Arial"/>
                <a:cs typeface="Arial"/>
              </a:defRPr>
            </a:lvl1pPr>
          </a:lstStyle>
          <a:p>
            <a:r>
              <a:rPr lang="en-GB" dirty="0"/>
              <a:t>Page Header to go here</a:t>
            </a:r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914400" y="1407590"/>
            <a:ext cx="10668000" cy="41209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Body Copy to go here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6791" y="5638709"/>
            <a:ext cx="4876295" cy="78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448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WTTC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553080"/>
            <a:ext cx="10668000" cy="757921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200" b="1" i="0">
                <a:latin typeface="Arial"/>
                <a:cs typeface="Arial"/>
              </a:defRPr>
            </a:lvl1pPr>
          </a:lstStyle>
          <a:p>
            <a:r>
              <a:rPr lang="en-GB" dirty="0"/>
              <a:t>Page Header to go here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1407590"/>
            <a:ext cx="10668000" cy="41209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Body Copy to go here</a:t>
            </a:r>
            <a:endParaRPr lang="en-US" dirty="0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-1" y="6451358"/>
            <a:ext cx="12192153" cy="409932"/>
            <a:chOff x="-1" y="6451358"/>
            <a:chExt cx="12192153" cy="409932"/>
          </a:xfrm>
        </p:grpSpPr>
        <p:sp>
          <p:nvSpPr>
            <p:cNvPr id="6" name="Rectangle 5"/>
            <p:cNvSpPr/>
            <p:nvPr userDrawn="1"/>
          </p:nvSpPr>
          <p:spPr>
            <a:xfrm>
              <a:off x="0" y="6451358"/>
              <a:ext cx="12192152" cy="147971"/>
            </a:xfrm>
            <a:prstGeom prst="rect">
              <a:avLst/>
            </a:prstGeom>
            <a:solidFill>
              <a:srgbClr val="FF616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-1" y="6584324"/>
              <a:ext cx="12191873" cy="144000"/>
            </a:xfrm>
            <a:prstGeom prst="rect">
              <a:avLst/>
            </a:prstGeom>
            <a:solidFill>
              <a:srgbClr val="FF3F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0" y="6717290"/>
              <a:ext cx="12192000" cy="144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52"/>
          <a:stretch/>
        </p:blipFill>
        <p:spPr>
          <a:xfrm>
            <a:off x="11158330" y="5638709"/>
            <a:ext cx="694756" cy="78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125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975157" y="676028"/>
            <a:ext cx="10363200" cy="11265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000" b="1" i="0">
                <a:latin typeface="Arial"/>
                <a:cs typeface="Arial"/>
              </a:defRPr>
            </a:lvl1pPr>
          </a:lstStyle>
          <a:p>
            <a:r>
              <a:rPr lang="en-GB" dirty="0"/>
              <a:t>Thank you</a:t>
            </a:r>
            <a:endParaRPr lang="en-US" dirty="0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-1" y="6451358"/>
            <a:ext cx="12192153" cy="409932"/>
            <a:chOff x="-1" y="6451358"/>
            <a:chExt cx="12192153" cy="409932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6451358"/>
              <a:ext cx="12192152" cy="147971"/>
            </a:xfrm>
            <a:prstGeom prst="rect">
              <a:avLst/>
            </a:prstGeom>
            <a:solidFill>
              <a:srgbClr val="FF616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-1" y="6584324"/>
              <a:ext cx="12191873" cy="144000"/>
            </a:xfrm>
            <a:prstGeom prst="rect">
              <a:avLst/>
            </a:prstGeom>
            <a:solidFill>
              <a:srgbClr val="FF3F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0" y="6717290"/>
              <a:ext cx="12192000" cy="144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6791" y="5638709"/>
            <a:ext cx="4876295" cy="78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173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693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4" r:id="rId2"/>
    <p:sldLayoutId id="2147483649" r:id="rId3"/>
    <p:sldLayoutId id="2147483651" r:id="rId4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awmsg.nhs.wales/get-involved/get-involved-pharmaceutical-industry/" TargetMode="External"/><Relationship Id="rId2" Type="http://schemas.openxmlformats.org/officeDocument/2006/relationships/hyperlink" Target="https://www.youtube.com/watch?v=HNHTQ_4Ivhk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awmsg.nhs.wales/files/appraisal-process/awmsg-process-for-industry-engagement-pdf-202kb/" TargetMode="External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4" Type="http://schemas.openxmlformats.org/officeDocument/2006/relationships/comments" Target="../comments/commen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awmsg.nhs.wales/files/appraisal-process/awmsg-appraisal-process-timeline-flowchart-pdf-104kb/" TargetMode="Externa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mailto:awttc@wales.nhs.uk" TargetMode="External"/><Relationship Id="rId2" Type="http://schemas.openxmlformats.org/officeDocument/2006/relationships/hyperlink" Target="https://awmsg.nhs.wales/make-a-submission/make-a-submission-pharmaceutical-industry/submit-for-awmsg-appraisal/" TargetMode="Externa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0.e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16D1125-7AE6-49D3-A70C-B32FB84AEA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5157" y="350209"/>
            <a:ext cx="10363200" cy="1126592"/>
          </a:xfrm>
        </p:spPr>
        <p:txBody>
          <a:bodyPr/>
          <a:lstStyle/>
          <a:p>
            <a:r>
              <a:rPr lang="en-GB" dirty="0"/>
              <a:t>Today’s webinar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C49F16B9-0198-4C48-829A-51CB1712CE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5157" y="1618635"/>
            <a:ext cx="5730443" cy="3762564"/>
          </a:xfrm>
        </p:spPr>
        <p:txBody>
          <a:bodyPr/>
          <a:lstStyle/>
          <a:p>
            <a:r>
              <a:rPr lang="en-GB" sz="2400" b="1" dirty="0">
                <a:solidFill>
                  <a:schemeClr val="tx1"/>
                </a:solidFill>
              </a:rPr>
              <a:t>Questions</a:t>
            </a:r>
          </a:p>
          <a:p>
            <a:r>
              <a:rPr lang="en-GB" sz="2400" dirty="0">
                <a:solidFill>
                  <a:schemeClr val="tx1"/>
                </a:solidFill>
              </a:rPr>
              <a:t>Please submit your questions to the speakers via the question function</a:t>
            </a:r>
          </a:p>
          <a:p>
            <a:endParaRPr lang="en-GB" sz="2400" dirty="0">
              <a:solidFill>
                <a:schemeClr val="tx1"/>
              </a:solidFill>
            </a:endParaRPr>
          </a:p>
          <a:p>
            <a:endParaRPr lang="en-GB" sz="2400" dirty="0">
              <a:solidFill>
                <a:schemeClr val="tx1"/>
              </a:solidFill>
            </a:endParaRPr>
          </a:p>
          <a:p>
            <a:r>
              <a:rPr lang="en-GB" sz="2400" b="1" dirty="0">
                <a:solidFill>
                  <a:schemeClr val="tx1"/>
                </a:solidFill>
              </a:rPr>
              <a:t>Quiz</a:t>
            </a:r>
          </a:p>
          <a:p>
            <a:r>
              <a:rPr lang="en-GB" sz="2400" dirty="0">
                <a:solidFill>
                  <a:schemeClr val="tx1"/>
                </a:solidFill>
              </a:rPr>
              <a:t>We will be hosting an interactive quiz on </a:t>
            </a:r>
            <a:r>
              <a:rPr lang="en-GB" sz="2400" dirty="0" err="1">
                <a:solidFill>
                  <a:schemeClr val="tx1"/>
                </a:solidFill>
              </a:rPr>
              <a:t>slido</a:t>
            </a:r>
            <a:r>
              <a:rPr lang="en-GB" sz="2400" dirty="0">
                <a:solidFill>
                  <a:schemeClr val="tx1"/>
                </a:solidFill>
              </a:rPr>
              <a:t> so please keep your mobile phone ready</a:t>
            </a:r>
            <a:r>
              <a:rPr lang="en-GB" dirty="0">
                <a:solidFill>
                  <a:schemeClr val="tx1"/>
                </a:solidFill>
              </a:rPr>
              <a:t>!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50AFD744-7B22-4F57-9F13-A0DD029CD4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6666" y="1159247"/>
            <a:ext cx="2460274" cy="42057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9042" y="386936"/>
            <a:ext cx="3337845" cy="489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6200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02638" y="5971983"/>
            <a:ext cx="3326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2"/>
              </a:rPr>
              <a:t>https://youtu.be/HNHTQ_4Ivhk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522514" y="345218"/>
            <a:ext cx="85561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https://awmsg.nhs.wales/get-involved/get-involved-pharmaceutical-industry/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5B7E7AD-847A-4C18-9E9C-CD8725FA13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6785" y="991549"/>
            <a:ext cx="7816135" cy="5035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2120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0251" y="0"/>
            <a:ext cx="5710646" cy="5710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0796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166746" y="1704194"/>
            <a:ext cx="9205163" cy="2461513"/>
          </a:xfrm>
        </p:spPr>
        <p:txBody>
          <a:bodyPr>
            <a:normAutofit fontScale="90000"/>
          </a:bodyPr>
          <a:lstStyle/>
          <a:p>
            <a:r>
              <a:rPr lang="en-GB" sz="6000" dirty="0"/>
              <a:t>Appraisal process </a:t>
            </a:r>
            <a:br>
              <a:rPr lang="en-GB" sz="6000" dirty="0"/>
            </a:br>
            <a:r>
              <a:rPr lang="en-GB" sz="6000" dirty="0"/>
              <a:t>				 Quick recap 			</a:t>
            </a:r>
            <a:br>
              <a:rPr lang="en-GB" sz="6000" dirty="0"/>
            </a:br>
            <a:r>
              <a:rPr lang="en-GB" sz="6000" dirty="0"/>
              <a:t/>
            </a:r>
            <a:br>
              <a:rPr lang="en-GB" sz="6000" dirty="0"/>
            </a:br>
            <a:r>
              <a:rPr lang="en-GB" sz="3100" dirty="0"/>
              <a:t>Steph Francis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73156" y="308559"/>
            <a:ext cx="3337845" cy="489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0554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6089" y="176581"/>
            <a:ext cx="6548847" cy="757921"/>
          </a:xfrm>
        </p:spPr>
        <p:txBody>
          <a:bodyPr>
            <a:noAutofit/>
          </a:bodyPr>
          <a:lstStyle/>
          <a:p>
            <a:pPr algn="l"/>
            <a:r>
              <a:rPr lang="en-GB" sz="4000" dirty="0"/>
              <a:t>Timelines for Engagement</a:t>
            </a:r>
          </a:p>
        </p:txBody>
      </p:sp>
      <p:sp>
        <p:nvSpPr>
          <p:cNvPr id="4" name="Oval 3"/>
          <p:cNvSpPr/>
          <p:nvPr/>
        </p:nvSpPr>
        <p:spPr>
          <a:xfrm>
            <a:off x="687977" y="2586446"/>
            <a:ext cx="1767840" cy="1201783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3278777" y="2586446"/>
            <a:ext cx="1767840" cy="1201783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6035040" y="2586445"/>
            <a:ext cx="1767840" cy="1201783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9418320" y="2542901"/>
            <a:ext cx="1767840" cy="1201783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862145" y="3002670"/>
            <a:ext cx="1628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PII/PIII trials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22315" y="3002670"/>
            <a:ext cx="1798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CHMP opinion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43744" y="2839766"/>
            <a:ext cx="1798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Marketing Authorisation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435738" y="2916425"/>
            <a:ext cx="1798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AWMSG/</a:t>
            </a:r>
            <a:r>
              <a:rPr lang="en-GB" b="1" dirty="0" err="1"/>
              <a:t>NICEApproval</a:t>
            </a:r>
            <a:endParaRPr lang="en-GB" b="1" dirty="0"/>
          </a:p>
        </p:txBody>
      </p:sp>
      <p:sp>
        <p:nvSpPr>
          <p:cNvPr id="14" name="Right Arrow 13"/>
          <p:cNvSpPr/>
          <p:nvPr/>
        </p:nvSpPr>
        <p:spPr>
          <a:xfrm>
            <a:off x="2542902" y="3013167"/>
            <a:ext cx="679272" cy="29876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ight Arrow 14"/>
          <p:cNvSpPr/>
          <p:nvPr/>
        </p:nvSpPr>
        <p:spPr>
          <a:xfrm>
            <a:off x="5133692" y="3016186"/>
            <a:ext cx="827330" cy="29876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ight Arrow 15"/>
          <p:cNvSpPr/>
          <p:nvPr/>
        </p:nvSpPr>
        <p:spPr>
          <a:xfrm>
            <a:off x="7963972" y="3037955"/>
            <a:ext cx="1406449" cy="29876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5-Point Star 16"/>
          <p:cNvSpPr/>
          <p:nvPr/>
        </p:nvSpPr>
        <p:spPr>
          <a:xfrm rot="19342852" flipH="1" flipV="1">
            <a:off x="1297539" y="4129073"/>
            <a:ext cx="1854925" cy="1748246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5-Point Star 18"/>
          <p:cNvSpPr/>
          <p:nvPr/>
        </p:nvSpPr>
        <p:spPr>
          <a:xfrm flipH="1" flipV="1">
            <a:off x="4619894" y="4605774"/>
            <a:ext cx="1854925" cy="1748246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3600995" y="4281767"/>
            <a:ext cx="1123403" cy="1162738"/>
          </a:xfrm>
          <a:prstGeom prst="ellipse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6381202" y="4320750"/>
            <a:ext cx="1123403" cy="1162738"/>
          </a:xfrm>
          <a:prstGeom prst="ellipse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1408025" y="4605774"/>
            <a:ext cx="1563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+mj-lt"/>
              </a:rPr>
              <a:t>Horizon Scanning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006883" y="5276085"/>
            <a:ext cx="1249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+mj-lt"/>
              </a:rPr>
              <a:t>Commercial </a:t>
            </a:r>
          </a:p>
          <a:p>
            <a:r>
              <a:rPr lang="en-GB" sz="1200" b="1" dirty="0">
                <a:latin typeface="+mj-lt"/>
              </a:rPr>
              <a:t>arrangements</a:t>
            </a:r>
          </a:p>
        </p:txBody>
      </p:sp>
      <p:sp>
        <p:nvSpPr>
          <p:cNvPr id="25" name="5-Point Star 24"/>
          <p:cNvSpPr/>
          <p:nvPr/>
        </p:nvSpPr>
        <p:spPr>
          <a:xfrm flipH="1" flipV="1">
            <a:off x="7580813" y="836973"/>
            <a:ext cx="1854925" cy="1748246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8096807" y="1495168"/>
            <a:ext cx="9710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+mj-lt"/>
              </a:rPr>
              <a:t>Statement of advice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609704" y="4654959"/>
            <a:ext cx="1123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+mj-lt"/>
              </a:rPr>
              <a:t>Form A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350712" y="4652343"/>
            <a:ext cx="12388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+mj-lt"/>
              </a:rPr>
              <a:t>Form B/C</a:t>
            </a:r>
          </a:p>
        </p:txBody>
      </p:sp>
      <p:sp>
        <p:nvSpPr>
          <p:cNvPr id="30" name="Right Arrow 29"/>
          <p:cNvSpPr/>
          <p:nvPr/>
        </p:nvSpPr>
        <p:spPr>
          <a:xfrm rot="16200000">
            <a:off x="3963417" y="3871214"/>
            <a:ext cx="398557" cy="29876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ight Arrow 30"/>
          <p:cNvSpPr/>
          <p:nvPr/>
        </p:nvSpPr>
        <p:spPr>
          <a:xfrm rot="16200000">
            <a:off x="6719681" y="3892168"/>
            <a:ext cx="398557" cy="29876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ounded Rectangle 31"/>
          <p:cNvSpPr/>
          <p:nvPr/>
        </p:nvSpPr>
        <p:spPr>
          <a:xfrm>
            <a:off x="10123726" y="590376"/>
            <a:ext cx="1876696" cy="1673853"/>
          </a:xfrm>
          <a:prstGeom prst="roundRect">
            <a:avLst/>
          </a:prstGeom>
          <a:solidFill>
            <a:srgbClr val="CA001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Bent-Up Arrow 35"/>
          <p:cNvSpPr/>
          <p:nvPr/>
        </p:nvSpPr>
        <p:spPr>
          <a:xfrm>
            <a:off x="11303722" y="2447109"/>
            <a:ext cx="522515" cy="715438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751" y="43305"/>
            <a:ext cx="1243148" cy="951408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10180327" y="961469"/>
            <a:ext cx="17983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Medicine Available for use in NHS Wales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5648F828-E9E4-46F4-BA04-4C677B17DAC8}"/>
              </a:ext>
            </a:extLst>
          </p:cNvPr>
          <p:cNvSpPr/>
          <p:nvPr/>
        </p:nvSpPr>
        <p:spPr>
          <a:xfrm>
            <a:off x="378819" y="1044091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hlinkClick r:id="rId3"/>
              </a:rPr>
              <a:t>AWMSG Process for Industry engagement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45606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ight Arrow 5"/>
          <p:cNvSpPr/>
          <p:nvPr/>
        </p:nvSpPr>
        <p:spPr>
          <a:xfrm>
            <a:off x="156752" y="5216434"/>
            <a:ext cx="11538859" cy="391886"/>
          </a:xfrm>
          <a:prstGeom prst="rightArrow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76198" y="4223658"/>
            <a:ext cx="1132114" cy="94923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574780" y="2993572"/>
            <a:ext cx="1132114" cy="94923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5-Point Star 9"/>
          <p:cNvSpPr/>
          <p:nvPr/>
        </p:nvSpPr>
        <p:spPr>
          <a:xfrm>
            <a:off x="4709431" y="2272937"/>
            <a:ext cx="1591493" cy="1454332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5-Point Star 10"/>
          <p:cNvSpPr/>
          <p:nvPr/>
        </p:nvSpPr>
        <p:spPr>
          <a:xfrm>
            <a:off x="7585165" y="2272937"/>
            <a:ext cx="1591493" cy="1454332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5-Point Star 11"/>
          <p:cNvSpPr/>
          <p:nvPr/>
        </p:nvSpPr>
        <p:spPr>
          <a:xfrm>
            <a:off x="10234745" y="1700448"/>
            <a:ext cx="1889761" cy="1601675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8536577" y="4114800"/>
            <a:ext cx="1132114" cy="949234"/>
          </a:xfrm>
          <a:prstGeom prst="rect">
            <a:avLst/>
          </a:prstGeom>
          <a:solidFill>
            <a:srgbClr val="EC7D0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9255034" y="2845526"/>
            <a:ext cx="1132114" cy="949234"/>
          </a:xfrm>
          <a:prstGeom prst="rect">
            <a:avLst/>
          </a:prstGeom>
          <a:solidFill>
            <a:srgbClr val="EC7D0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201386" y="5660567"/>
            <a:ext cx="8501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Week 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774021" y="5652700"/>
            <a:ext cx="8501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Week 8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161822" y="5649200"/>
            <a:ext cx="8501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Week 14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920104" y="5658739"/>
            <a:ext cx="8501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Week 15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55948" y="5652700"/>
            <a:ext cx="8501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Week 16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923615" y="5652838"/>
            <a:ext cx="8501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Week 18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501755" y="5647295"/>
            <a:ext cx="11201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Week 20/21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680044" y="5658415"/>
            <a:ext cx="8451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Week 19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1555542" y="4223658"/>
            <a:ext cx="1132114" cy="949234"/>
            <a:chOff x="3420290" y="4223658"/>
            <a:chExt cx="1132114" cy="949234"/>
          </a:xfrm>
        </p:grpSpPr>
        <p:sp>
          <p:nvSpPr>
            <p:cNvPr id="13" name="Rectangle 12"/>
            <p:cNvSpPr/>
            <p:nvPr/>
          </p:nvSpPr>
          <p:spPr>
            <a:xfrm>
              <a:off x="3420290" y="4223658"/>
              <a:ext cx="1132114" cy="94923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500844" y="4467442"/>
              <a:ext cx="9710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/>
                <a:t>ASAR to company</a:t>
              </a: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608237" y="3038203"/>
            <a:ext cx="1132114" cy="949234"/>
            <a:chOff x="1208312" y="3000103"/>
            <a:chExt cx="1132114" cy="949234"/>
          </a:xfrm>
        </p:grpSpPr>
        <p:sp>
          <p:nvSpPr>
            <p:cNvPr id="8" name="Rectangle 7"/>
            <p:cNvSpPr/>
            <p:nvPr/>
          </p:nvSpPr>
          <p:spPr>
            <a:xfrm>
              <a:off x="1208312" y="3000103"/>
              <a:ext cx="1132114" cy="94923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67654" y="3280773"/>
              <a:ext cx="9710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/>
                <a:t>ASAR prepared</a:t>
              </a: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156752" y="4467441"/>
            <a:ext cx="971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Form B/C submitted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653858" y="3168532"/>
            <a:ext cx="9710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Papers sent to NMG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040987" y="2890645"/>
            <a:ext cx="9710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NMG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922492" y="2964258"/>
            <a:ext cx="9710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AWMSG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0614342" y="2248996"/>
            <a:ext cx="11495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WG</a:t>
            </a:r>
          </a:p>
          <a:p>
            <a:pPr algn="ctr"/>
            <a:r>
              <a:rPr lang="en-GB" sz="1200" b="1" dirty="0"/>
              <a:t>Ratification</a:t>
            </a:r>
          </a:p>
        </p:txBody>
      </p:sp>
      <p:grpSp>
        <p:nvGrpSpPr>
          <p:cNvPr id="59" name="Group 58"/>
          <p:cNvGrpSpPr/>
          <p:nvPr/>
        </p:nvGrpSpPr>
        <p:grpSpPr>
          <a:xfrm>
            <a:off x="5642843" y="4217532"/>
            <a:ext cx="1132114" cy="949234"/>
            <a:chOff x="5344885" y="4245429"/>
            <a:chExt cx="1132114" cy="949234"/>
          </a:xfrm>
        </p:grpSpPr>
        <p:sp>
          <p:nvSpPr>
            <p:cNvPr id="14" name="Rectangle 13"/>
            <p:cNvSpPr/>
            <p:nvPr/>
          </p:nvSpPr>
          <p:spPr>
            <a:xfrm>
              <a:off x="5344885" y="4245429"/>
              <a:ext cx="1132114" cy="949234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425439" y="4474900"/>
              <a:ext cx="9710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/>
                <a:t>PAR to company</a:t>
              </a: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6424476" y="2895600"/>
            <a:ext cx="1132114" cy="949234"/>
            <a:chOff x="6224451" y="2895600"/>
            <a:chExt cx="1132114" cy="949234"/>
          </a:xfrm>
        </p:grpSpPr>
        <p:sp>
          <p:nvSpPr>
            <p:cNvPr id="15" name="Rectangle 14"/>
            <p:cNvSpPr/>
            <p:nvPr/>
          </p:nvSpPr>
          <p:spPr>
            <a:xfrm>
              <a:off x="6224451" y="2895600"/>
              <a:ext cx="1132114" cy="949234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312243" y="3045129"/>
              <a:ext cx="97100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/>
                <a:t>Papers sent to AWMSG</a:t>
              </a: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3762108" y="5658601"/>
            <a:ext cx="8501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Week 12</a:t>
            </a:r>
          </a:p>
        </p:txBody>
      </p:sp>
      <p:grpSp>
        <p:nvGrpSpPr>
          <p:cNvPr id="51" name="Group 50"/>
          <p:cNvGrpSpPr/>
          <p:nvPr/>
        </p:nvGrpSpPr>
        <p:grpSpPr>
          <a:xfrm>
            <a:off x="5058047" y="937533"/>
            <a:ext cx="876133" cy="653142"/>
            <a:chOff x="4543697" y="1175658"/>
            <a:chExt cx="876133" cy="653142"/>
          </a:xfrm>
        </p:grpSpPr>
        <p:sp>
          <p:nvSpPr>
            <p:cNvPr id="20" name="Oval 19"/>
            <p:cNvSpPr/>
            <p:nvPr/>
          </p:nvSpPr>
          <p:spPr>
            <a:xfrm>
              <a:off x="4543697" y="1175658"/>
              <a:ext cx="799009" cy="65314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599948" y="1281111"/>
              <a:ext cx="8198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/>
                <a:t>Clinical Expert</a:t>
              </a: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377205" y="1698463"/>
            <a:ext cx="1735578" cy="1303895"/>
            <a:chOff x="958230" y="1650838"/>
            <a:chExt cx="1735578" cy="1303895"/>
          </a:xfrm>
        </p:grpSpPr>
        <p:grpSp>
          <p:nvGrpSpPr>
            <p:cNvPr id="48" name="Group 47"/>
            <p:cNvGrpSpPr/>
            <p:nvPr/>
          </p:nvGrpSpPr>
          <p:grpSpPr>
            <a:xfrm>
              <a:off x="958230" y="1676557"/>
              <a:ext cx="872326" cy="653142"/>
              <a:chOff x="328748" y="1828800"/>
              <a:chExt cx="872326" cy="653142"/>
            </a:xfrm>
          </p:grpSpPr>
          <p:sp>
            <p:nvSpPr>
              <p:cNvPr id="18" name="Oval 17"/>
              <p:cNvSpPr/>
              <p:nvPr/>
            </p:nvSpPr>
            <p:spPr>
              <a:xfrm>
                <a:off x="328748" y="1828800"/>
                <a:ext cx="799009" cy="653142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381192" y="1935055"/>
                <a:ext cx="8198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/>
                  <a:t>Clinical Expert</a:t>
                </a: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1792907" y="1650838"/>
              <a:ext cx="900901" cy="653142"/>
              <a:chOff x="1321900" y="1828800"/>
              <a:chExt cx="900901" cy="653142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1321900" y="1828800"/>
                <a:ext cx="799009" cy="653142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1402919" y="1952496"/>
                <a:ext cx="8198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/>
                  <a:t>Patient Views</a:t>
                </a:r>
              </a:p>
            </p:txBody>
          </p:sp>
        </p:grpSp>
        <p:cxnSp>
          <p:nvCxnSpPr>
            <p:cNvPr id="45" name="Straight Arrow Connector 44"/>
            <p:cNvCxnSpPr/>
            <p:nvPr/>
          </p:nvCxnSpPr>
          <p:spPr>
            <a:xfrm>
              <a:off x="2127109" y="2381268"/>
              <a:ext cx="0" cy="572589"/>
            </a:xfrm>
            <a:prstGeom prst="straightConnector1">
              <a:avLst/>
            </a:prstGeom>
            <a:ln w="38100">
              <a:prstDash val="sysDash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>
              <a:off x="1384159" y="2382144"/>
              <a:ext cx="0" cy="572589"/>
            </a:xfrm>
            <a:prstGeom prst="straightConnector1">
              <a:avLst/>
            </a:prstGeom>
            <a:ln w="38100">
              <a:prstDash val="sysDash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50" name="Straight Arrow Connector 49"/>
          <p:cNvCxnSpPr/>
          <p:nvPr/>
        </p:nvCxnSpPr>
        <p:spPr>
          <a:xfrm>
            <a:off x="5489434" y="1655191"/>
            <a:ext cx="0" cy="572589"/>
          </a:xfrm>
          <a:prstGeom prst="straightConnector1">
            <a:avLst/>
          </a:prstGeom>
          <a:ln w="38100">
            <a:prstDash val="sysDash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56" name="Group 55"/>
          <p:cNvGrpSpPr/>
          <p:nvPr/>
        </p:nvGrpSpPr>
        <p:grpSpPr>
          <a:xfrm>
            <a:off x="2264473" y="2993572"/>
            <a:ext cx="1132114" cy="949234"/>
            <a:chOff x="1868273" y="3030639"/>
            <a:chExt cx="1132114" cy="949234"/>
          </a:xfrm>
        </p:grpSpPr>
        <p:sp>
          <p:nvSpPr>
            <p:cNvPr id="54" name="Rectangle 53"/>
            <p:cNvSpPr/>
            <p:nvPr/>
          </p:nvSpPr>
          <p:spPr>
            <a:xfrm>
              <a:off x="1868273" y="3030639"/>
              <a:ext cx="1132114" cy="94923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948547" y="3238934"/>
              <a:ext cx="9710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/>
                <a:t>CR/ASAR </a:t>
              </a: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2478303" y="5663834"/>
            <a:ext cx="8501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Week 10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8617131" y="4338091"/>
            <a:ext cx="971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FAR to company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9208637" y="2975832"/>
            <a:ext cx="12803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FAR to </a:t>
            </a:r>
          </a:p>
          <a:p>
            <a:pPr algn="ctr"/>
            <a:r>
              <a:rPr lang="en-GB" sz="1200" b="1" dirty="0"/>
              <a:t>Welsh Government</a:t>
            </a:r>
          </a:p>
        </p:txBody>
      </p:sp>
      <p:sp>
        <p:nvSpPr>
          <p:cNvPr id="63" name="Title 1"/>
          <p:cNvSpPr>
            <a:spLocks noGrp="1"/>
          </p:cNvSpPr>
          <p:nvPr>
            <p:ph type="ctrTitle"/>
          </p:nvPr>
        </p:nvSpPr>
        <p:spPr>
          <a:xfrm>
            <a:off x="296089" y="176581"/>
            <a:ext cx="6548847" cy="757921"/>
          </a:xfrm>
        </p:spPr>
        <p:txBody>
          <a:bodyPr>
            <a:noAutofit/>
          </a:bodyPr>
          <a:lstStyle/>
          <a:p>
            <a:pPr algn="l"/>
            <a:r>
              <a:rPr lang="en-GB" sz="4000" dirty="0"/>
              <a:t>Timelines for Appraisal</a:t>
            </a:r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08274" y="254251"/>
            <a:ext cx="3337845" cy="489042"/>
          </a:xfrm>
          <a:prstGeom prst="rect">
            <a:avLst/>
          </a:prstGeom>
        </p:spPr>
      </p:pic>
      <p:sp>
        <p:nvSpPr>
          <p:cNvPr id="2" name="Diamond 1"/>
          <p:cNvSpPr/>
          <p:nvPr/>
        </p:nvSpPr>
        <p:spPr>
          <a:xfrm>
            <a:off x="123150" y="4848471"/>
            <a:ext cx="955014" cy="892629"/>
          </a:xfrm>
          <a:prstGeom prst="diamond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Diamond 63"/>
          <p:cNvSpPr/>
          <p:nvPr/>
        </p:nvSpPr>
        <p:spPr>
          <a:xfrm>
            <a:off x="1652087" y="4812819"/>
            <a:ext cx="955014" cy="892629"/>
          </a:xfrm>
          <a:prstGeom prst="diamond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TextBox 64"/>
          <p:cNvSpPr txBox="1"/>
          <p:nvPr/>
        </p:nvSpPr>
        <p:spPr>
          <a:xfrm>
            <a:off x="123150" y="5081506"/>
            <a:ext cx="971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Form A</a:t>
            </a:r>
          </a:p>
          <a:p>
            <a:pPr algn="ctr"/>
            <a:r>
              <a:rPr lang="en-GB" sz="1200" b="1" dirty="0" err="1"/>
              <a:t>Paed</a:t>
            </a:r>
            <a:endParaRPr lang="en-GB" sz="1200" b="1" dirty="0"/>
          </a:p>
        </p:txBody>
      </p:sp>
      <p:sp>
        <p:nvSpPr>
          <p:cNvPr id="66" name="TextBox 65"/>
          <p:cNvSpPr txBox="1"/>
          <p:nvPr/>
        </p:nvSpPr>
        <p:spPr>
          <a:xfrm>
            <a:off x="1644091" y="5155197"/>
            <a:ext cx="9710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AWMSG</a:t>
            </a:r>
          </a:p>
        </p:txBody>
      </p:sp>
    </p:spTree>
    <p:extLst>
      <p:ext uri="{BB962C8B-B14F-4D97-AF65-F5344CB8AC3E}">
        <p14:creationId xmlns:p14="http://schemas.microsoft.com/office/powerpoint/2010/main" val="24142389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ctrTitle"/>
          </p:nvPr>
        </p:nvSpPr>
        <p:spPr>
          <a:xfrm>
            <a:off x="975157" y="1690307"/>
            <a:ext cx="10363200" cy="3804802"/>
          </a:xfrm>
        </p:spPr>
        <p:txBody>
          <a:bodyPr>
            <a:normAutofit fontScale="90000"/>
          </a:bodyPr>
          <a:lstStyle/>
          <a:p>
            <a:pPr algn="ctr"/>
            <a:r>
              <a:rPr lang="en-GB" sz="5400" dirty="0"/>
              <a:t>The newly revised process for appraising medicines licensed for use in children</a:t>
            </a:r>
            <a:br>
              <a:rPr lang="en-GB" sz="5400" dirty="0"/>
            </a:br>
            <a:r>
              <a:rPr lang="en-GB" sz="5400" dirty="0"/>
              <a:t/>
            </a:r>
            <a:br>
              <a:rPr lang="en-GB" sz="5400" dirty="0"/>
            </a:br>
            <a:r>
              <a:rPr lang="en-GB" sz="3100" dirty="0"/>
              <a:t>Claire Ganderton &amp; Kelly Wood</a:t>
            </a:r>
            <a:r>
              <a:rPr lang="en-GB" sz="5400" dirty="0"/>
              <a:t/>
            </a:r>
            <a:br>
              <a:rPr lang="en-GB" sz="5400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90533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686" y="1584960"/>
            <a:ext cx="2991394" cy="2991394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640080" y="326519"/>
            <a:ext cx="10668000" cy="75792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i="0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GB" sz="3600" dirty="0"/>
              <a:t>Background 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352425" y="895350"/>
            <a:ext cx="11439524" cy="5052421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tx1"/>
                </a:solidFill>
              </a:rPr>
              <a:t>Limited appraisal process</a:t>
            </a:r>
          </a:p>
          <a:p>
            <a:endParaRPr lang="en-GB" sz="28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tx1"/>
                </a:solidFill>
              </a:rPr>
              <a:t>Feedback from AWMSG members</a:t>
            </a:r>
          </a:p>
          <a:p>
            <a:endParaRPr lang="en-GB" sz="28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tx1"/>
                </a:solidFill>
              </a:rPr>
              <a:t>Changes elsewhere in UK</a:t>
            </a:r>
          </a:p>
          <a:p>
            <a:endParaRPr lang="en-GB" sz="28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tx1"/>
                </a:solidFill>
              </a:rPr>
              <a:t>Data regarding limited submissions involving </a:t>
            </a:r>
          </a:p>
          <a:p>
            <a:pPr marL="447675" indent="-85725"/>
            <a:r>
              <a:rPr lang="en-GB" sz="2800" dirty="0">
                <a:solidFill>
                  <a:schemeClr val="tx1"/>
                </a:solidFill>
              </a:rPr>
              <a:t>paediatric licence extensions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316686" y="1619518"/>
            <a:ext cx="370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  </a:t>
            </a:r>
            <a:r>
              <a:rPr lang="en-GB" sz="800" dirty="0"/>
              <a:t>Image credit: istockphoto.com/</a:t>
            </a:r>
            <a:r>
              <a:rPr lang="en-GB" sz="800" dirty="0" err="1"/>
              <a:t>NiwatSingsamarn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9746732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Medicines recommended for use in NHS Wales via the limited submissions process (2014-2019)</a:t>
            </a:r>
          </a:p>
        </p:txBody>
      </p:sp>
      <p:graphicFrame>
        <p:nvGraphicFramePr>
          <p:cNvPr id="29" name="Chart 28"/>
          <p:cNvGraphicFramePr>
            <a:graphicFrameLocks/>
          </p:cNvGraphicFramePr>
          <p:nvPr>
            <p:extLst/>
          </p:nvPr>
        </p:nvGraphicFramePr>
        <p:xfrm>
          <a:off x="1533832" y="1767898"/>
          <a:ext cx="4484070" cy="39428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865807" y="3884361"/>
            <a:ext cx="36281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</a:rPr>
              <a:t>90 medicines received a licence extension for paediatric use, but were not submitted to AWMSG for appraisal</a:t>
            </a:r>
          </a:p>
        </p:txBody>
      </p:sp>
      <p:sp>
        <p:nvSpPr>
          <p:cNvPr id="5" name="Oval 4"/>
          <p:cNvSpPr/>
          <p:nvPr/>
        </p:nvSpPr>
        <p:spPr>
          <a:xfrm>
            <a:off x="7956404" y="2102090"/>
            <a:ext cx="1619795" cy="1637211"/>
          </a:xfrm>
          <a:prstGeom prst="ellipse">
            <a:avLst/>
          </a:prstGeom>
          <a:solidFill>
            <a:srgbClr val="FF8453"/>
          </a:solidFill>
          <a:ln>
            <a:solidFill>
              <a:srgbClr val="FF845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rtlCol="0" anchor="ctr"/>
          <a:lstStyle/>
          <a:p>
            <a:pPr algn="ctr"/>
            <a:r>
              <a:rPr lang="en-GB" sz="1600" b="1" dirty="0">
                <a:solidFill>
                  <a:prstClr val="white"/>
                </a:solidFill>
              </a:rPr>
              <a:t>+ 90 Statements of Advice </a:t>
            </a:r>
          </a:p>
        </p:txBody>
      </p:sp>
    </p:spTree>
    <p:extLst>
      <p:ext uri="{BB962C8B-B14F-4D97-AF65-F5344CB8AC3E}">
        <p14:creationId xmlns:p14="http://schemas.microsoft.com/office/powerpoint/2010/main" val="403682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914400" y="553080"/>
            <a:ext cx="10668000" cy="757921"/>
          </a:xfrm>
        </p:spPr>
        <p:txBody>
          <a:bodyPr/>
          <a:lstStyle/>
          <a:p>
            <a:r>
              <a:rPr lang="en-GB" dirty="0"/>
              <a:t>Background (cont’d)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869430" y="1274165"/>
            <a:ext cx="10722495" cy="4362137"/>
          </a:xfrm>
        </p:spPr>
        <p:txBody>
          <a:bodyPr>
            <a:normAutofit/>
          </a:bodyPr>
          <a:lstStyle/>
          <a:p>
            <a:endParaRPr lang="en-GB" sz="2800" dirty="0" smtClean="0">
              <a:solidFill>
                <a:prstClr val="black"/>
              </a:solidFill>
            </a:endParaRPr>
          </a:p>
          <a:p>
            <a:endParaRPr lang="en-GB" sz="2800" dirty="0" smtClean="0">
              <a:solidFill>
                <a:prstClr val="black"/>
              </a:solidFill>
            </a:endParaRPr>
          </a:p>
          <a:p>
            <a:endParaRPr lang="en-GB" sz="2800" dirty="0" smtClean="0">
              <a:solidFill>
                <a:prstClr val="black"/>
              </a:solidFill>
            </a:endParaRPr>
          </a:p>
          <a:p>
            <a:endParaRPr lang="en-GB" sz="2800" dirty="0" smtClean="0">
              <a:solidFill>
                <a:prstClr val="black"/>
              </a:solidFill>
            </a:endParaRPr>
          </a:p>
          <a:p>
            <a:endParaRPr lang="en-GB" sz="2800" dirty="0" smtClean="0">
              <a:solidFill>
                <a:prstClr val="black"/>
              </a:solidFill>
            </a:endParaRPr>
          </a:p>
          <a:p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8716" y="1417414"/>
            <a:ext cx="1664075" cy="93604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734" y="2885648"/>
            <a:ext cx="1965833" cy="110578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59238" y="1458258"/>
            <a:ext cx="835951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</a:rPr>
              <a:t>Consultation</a:t>
            </a:r>
            <a:r>
              <a:rPr lang="en-GB" sz="2400" dirty="0">
                <a:solidFill>
                  <a:prstClr val="black"/>
                </a:solidFill>
              </a:rPr>
              <a:t> </a:t>
            </a:r>
            <a:r>
              <a:rPr lang="en-GB" sz="2400" dirty="0" smtClean="0">
                <a:solidFill>
                  <a:prstClr val="black"/>
                </a:solidFill>
              </a:rPr>
              <a:t>- Therapeutic </a:t>
            </a:r>
            <a:r>
              <a:rPr lang="en-GB" sz="2400" dirty="0">
                <a:solidFill>
                  <a:prstClr val="black"/>
                </a:solidFill>
              </a:rPr>
              <a:t>Drug Assessment </a:t>
            </a:r>
            <a:r>
              <a:rPr lang="en-GB" sz="2400" dirty="0" smtClean="0">
                <a:solidFill>
                  <a:prstClr val="black"/>
                </a:solidFill>
              </a:rPr>
              <a:t>Partnership Group and </a:t>
            </a:r>
            <a:r>
              <a:rPr lang="en-GB" sz="2400" dirty="0">
                <a:solidFill>
                  <a:prstClr val="black"/>
                </a:solidFill>
              </a:rPr>
              <a:t>the Patient and Public Information Group </a:t>
            </a:r>
            <a:r>
              <a:rPr lang="en-GB" sz="2400" dirty="0" smtClean="0">
                <a:solidFill>
                  <a:prstClr val="black"/>
                </a:solidFill>
              </a:rPr>
              <a:t> </a:t>
            </a:r>
            <a:endParaRPr lang="en-GB" sz="2400" dirty="0">
              <a:solidFill>
                <a:prstClr val="black"/>
              </a:solidFill>
            </a:endParaRPr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247871" y="3045856"/>
            <a:ext cx="64310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prstClr val="black"/>
                </a:solidFill>
              </a:rPr>
              <a:t>December 2020 - </a:t>
            </a:r>
            <a:r>
              <a:rPr lang="en-GB" sz="2400" b="1" dirty="0">
                <a:solidFill>
                  <a:prstClr val="black"/>
                </a:solidFill>
              </a:rPr>
              <a:t>AWMSG endorsed </a:t>
            </a:r>
            <a:r>
              <a:rPr lang="en-GB" sz="2400" dirty="0" smtClean="0">
                <a:solidFill>
                  <a:prstClr val="black"/>
                </a:solidFill>
              </a:rPr>
              <a:t>the </a:t>
            </a:r>
            <a:r>
              <a:rPr lang="en-GB" sz="2400" dirty="0">
                <a:solidFill>
                  <a:prstClr val="black"/>
                </a:solidFill>
              </a:rPr>
              <a:t>new process</a:t>
            </a:r>
          </a:p>
        </p:txBody>
      </p:sp>
      <p:sp>
        <p:nvSpPr>
          <p:cNvPr id="8" name="TextBox 7"/>
          <p:cNvSpPr txBox="1"/>
          <p:nvPr/>
        </p:nvSpPr>
        <p:spPr>
          <a:xfrm rot="10800000" flipV="1">
            <a:off x="1159238" y="4549504"/>
            <a:ext cx="102480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prstClr val="black"/>
                </a:solidFill>
              </a:rPr>
              <a:t>March 2021 – </a:t>
            </a:r>
            <a:r>
              <a:rPr lang="en-GB" sz="2400" b="1" dirty="0">
                <a:solidFill>
                  <a:prstClr val="black"/>
                </a:solidFill>
              </a:rPr>
              <a:t>AWMSG </a:t>
            </a:r>
            <a:r>
              <a:rPr lang="en-GB" sz="2400" b="1" dirty="0" smtClean="0">
                <a:solidFill>
                  <a:prstClr val="black"/>
                </a:solidFill>
              </a:rPr>
              <a:t>appraised and recommended </a:t>
            </a:r>
            <a:r>
              <a:rPr lang="en-GB" sz="2400" dirty="0" smtClean="0">
                <a:solidFill>
                  <a:prstClr val="black"/>
                </a:solidFill>
              </a:rPr>
              <a:t>first </a:t>
            </a:r>
            <a:r>
              <a:rPr lang="en-GB" sz="2400" dirty="0">
                <a:solidFill>
                  <a:prstClr val="black"/>
                </a:solidFill>
              </a:rPr>
              <a:t>medicine using the new process</a:t>
            </a:r>
          </a:p>
        </p:txBody>
      </p:sp>
    </p:spTree>
    <p:extLst>
      <p:ext uri="{BB962C8B-B14F-4D97-AF65-F5344CB8AC3E}">
        <p14:creationId xmlns:p14="http://schemas.microsoft.com/office/powerpoint/2010/main" val="42692231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1117600"/>
            <a:ext cx="6096000" cy="2311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9042" y="386936"/>
            <a:ext cx="3337845" cy="48904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641A4342-CD5B-4BBF-B9FF-773077660A96}"/>
              </a:ext>
            </a:extLst>
          </p:cNvPr>
          <p:cNvSpPr txBox="1"/>
          <p:nvPr/>
        </p:nvSpPr>
        <p:spPr>
          <a:xfrm>
            <a:off x="1582651" y="3429000"/>
            <a:ext cx="350058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4800" dirty="0">
                <a:latin typeface="Arial Black" panose="020B0A04020102020204" pitchFamily="34" charset="0"/>
              </a:rPr>
              <a:t>Join at slido.com </a:t>
            </a:r>
          </a:p>
          <a:p>
            <a:pPr algn="r"/>
            <a:r>
              <a:rPr lang="en-GB" sz="4800" dirty="0">
                <a:latin typeface="Arial Black" panose="020B0A04020102020204" pitchFamily="34" charset="0"/>
              </a:rPr>
              <a:t>#</a:t>
            </a:r>
            <a:r>
              <a:rPr lang="en-GB" sz="4800" dirty="0">
                <a:solidFill>
                  <a:srgbClr val="00B050"/>
                </a:solidFill>
                <a:latin typeface="Arial Black" panose="020B0A04020102020204" pitchFamily="34" charset="0"/>
              </a:rPr>
              <a:t>9460</a:t>
            </a:r>
          </a:p>
        </p:txBody>
      </p:sp>
    </p:spTree>
    <p:extLst>
      <p:ext uri="{BB962C8B-B14F-4D97-AF65-F5344CB8AC3E}">
        <p14:creationId xmlns:p14="http://schemas.microsoft.com/office/powerpoint/2010/main" val="1357486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975157" y="1690307"/>
            <a:ext cx="10363200" cy="1126592"/>
          </a:xfrm>
        </p:spPr>
        <p:txBody>
          <a:bodyPr>
            <a:normAutofit fontScale="90000"/>
          </a:bodyPr>
          <a:lstStyle/>
          <a:p>
            <a:pPr algn="ctr"/>
            <a:r>
              <a:rPr lang="en-GB" sz="6000" dirty="0"/>
              <a:t>Appraisal Process II</a:t>
            </a:r>
            <a:br>
              <a:rPr lang="en-GB" sz="6000" dirty="0"/>
            </a:br>
            <a:r>
              <a:rPr lang="en-GB" sz="6000" dirty="0"/>
              <a:t/>
            </a:r>
            <a:br>
              <a:rPr lang="en-GB" sz="6000" dirty="0"/>
            </a:br>
            <a:endParaRPr lang="en-GB" dirty="0"/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6249878" y="3157702"/>
            <a:ext cx="5013863" cy="1126592"/>
          </a:xfrm>
          <a:prstGeom prst="rect">
            <a:avLst/>
          </a:prstGeom>
        </p:spPr>
        <p:txBody>
          <a:bodyPr>
            <a:normAutofit fontScale="6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i="0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28082" y="321027"/>
            <a:ext cx="3337845" cy="489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9422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761" y="543724"/>
            <a:ext cx="10668000" cy="2504276"/>
          </a:xfrm>
        </p:spPr>
        <p:txBody>
          <a:bodyPr>
            <a:normAutofit fontScale="92500" lnSpcReduction="10000"/>
          </a:bodyPr>
          <a:lstStyle/>
          <a:p>
            <a:r>
              <a:rPr lang="en-GB" sz="3200" b="1" dirty="0">
                <a:solidFill>
                  <a:schemeClr val="tx1"/>
                </a:solidFill>
              </a:rPr>
              <a:t>Are all medicines with a licence extension for paediatric use eligible to be appraised using the paediatric licence extension process?</a:t>
            </a:r>
            <a:r>
              <a:rPr lang="en-GB" dirty="0">
                <a:solidFill>
                  <a:schemeClr val="tx1"/>
                </a:solidFill>
              </a:rPr>
              <a:t> 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r>
              <a:rPr lang="en-GB" dirty="0">
                <a:solidFill>
                  <a:schemeClr val="tx1"/>
                </a:solidFill>
              </a:rPr>
              <a:t>Answer:</a:t>
            </a:r>
          </a:p>
          <a:p>
            <a:r>
              <a:rPr lang="en-GB" sz="2800" dirty="0">
                <a:solidFill>
                  <a:schemeClr val="tx1"/>
                </a:solidFill>
              </a:rPr>
              <a:t>No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9187" y="1870709"/>
            <a:ext cx="6714309" cy="3776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6767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" y="640653"/>
            <a:ext cx="7034578" cy="5485827"/>
          </a:xfrm>
        </p:spPr>
        <p:txBody>
          <a:bodyPr>
            <a:normAutofit fontScale="62500" lnSpcReduction="20000"/>
          </a:bodyPr>
          <a:lstStyle/>
          <a:p>
            <a:r>
              <a:rPr lang="en-GB" sz="3800" b="1" dirty="0">
                <a:solidFill>
                  <a:schemeClr val="tx1"/>
                </a:solidFill>
              </a:rPr>
              <a:t>Medicines need to meet</a:t>
            </a:r>
            <a:r>
              <a:rPr lang="en-GB" sz="3800" dirty="0">
                <a:solidFill>
                  <a:schemeClr val="tx1"/>
                </a:solidFill>
              </a:rPr>
              <a:t> </a:t>
            </a:r>
            <a:r>
              <a:rPr lang="en-GB" sz="3800" b="1" dirty="0">
                <a:solidFill>
                  <a:schemeClr val="tx1"/>
                </a:solidFill>
              </a:rPr>
              <a:t>certain criteria to be eligible for appraisal using the paediatric licence extension process. How many criteria are there?</a:t>
            </a:r>
            <a:endParaRPr lang="en-GB" sz="3800" dirty="0">
              <a:solidFill>
                <a:schemeClr val="tx1"/>
              </a:solidFill>
            </a:endParaRPr>
          </a:p>
          <a:p>
            <a:r>
              <a:rPr lang="en-GB" dirty="0"/>
              <a:t> </a:t>
            </a:r>
          </a:p>
          <a:p>
            <a:r>
              <a:rPr lang="en-GB" sz="2600" dirty="0">
                <a:solidFill>
                  <a:schemeClr val="tx1"/>
                </a:solidFill>
              </a:rPr>
              <a:t>Answer:</a:t>
            </a:r>
            <a:endParaRPr lang="en-GB" sz="2600" dirty="0"/>
          </a:p>
          <a:p>
            <a:pPr lvl="0"/>
            <a:r>
              <a:rPr lang="en-GB" sz="2800" b="1" dirty="0">
                <a:solidFill>
                  <a:schemeClr val="tx1"/>
                </a:solidFill>
              </a:rPr>
              <a:t> 3</a:t>
            </a:r>
          </a:p>
          <a:p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schemeClr val="tx1"/>
                </a:solidFill>
              </a:rPr>
              <a:t>the licence extension must be for use of the medicine in patients aged under 18 years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schemeClr val="tx1"/>
                </a:solidFill>
              </a:rPr>
              <a:t>the medicine has been accepted for use in adults (aged 18 years and older) by AWMSG or NICE; and that advice or guidance must still apply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schemeClr val="tx1"/>
                </a:solidFill>
              </a:rPr>
              <a:t>the licence extension must match the adult indication that was accepted for use by AWMSG or NICE, in every respect except for the target age group of patients</a:t>
            </a:r>
            <a:r>
              <a:rPr lang="en-GB" sz="3600" dirty="0"/>
              <a:t>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0338" y="917652"/>
            <a:ext cx="4550458" cy="30306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400338" y="3671329"/>
            <a:ext cx="45478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Image credit: istockphoto.com/</a:t>
            </a:r>
            <a:r>
              <a:rPr lang="en-GB" sz="800" dirty="0" err="1"/>
              <a:t>Ogichobanov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14520794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72440"/>
            <a:ext cx="10668000" cy="6080760"/>
          </a:xfrm>
        </p:spPr>
        <p:txBody>
          <a:bodyPr/>
          <a:lstStyle/>
          <a:p>
            <a:r>
              <a:rPr lang="en-GB" sz="3200" b="1" dirty="0">
                <a:solidFill>
                  <a:schemeClr val="tx1"/>
                </a:solidFill>
              </a:rPr>
              <a:t>Which </a:t>
            </a:r>
            <a:r>
              <a:rPr lang="en-GB" sz="3200" b="1" dirty="0" smtClean="0">
                <a:solidFill>
                  <a:schemeClr val="tx1"/>
                </a:solidFill>
              </a:rPr>
              <a:t>organisation(s) </a:t>
            </a:r>
            <a:r>
              <a:rPr lang="en-GB" sz="3200" b="1" dirty="0">
                <a:solidFill>
                  <a:schemeClr val="tx1"/>
                </a:solidFill>
              </a:rPr>
              <a:t>must have</a:t>
            </a:r>
            <a:r>
              <a:rPr lang="en-GB" sz="3200" dirty="0">
                <a:solidFill>
                  <a:schemeClr val="tx1"/>
                </a:solidFill>
              </a:rPr>
              <a:t> </a:t>
            </a:r>
            <a:r>
              <a:rPr lang="en-GB" sz="3200" b="1" dirty="0">
                <a:solidFill>
                  <a:schemeClr val="tx1"/>
                </a:solidFill>
              </a:rPr>
              <a:t>recommended the medicine for use in adults for the indication covered in the submission? </a:t>
            </a:r>
            <a:endParaRPr lang="en-GB" dirty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  <a:p>
            <a:r>
              <a:rPr lang="en-GB" dirty="0">
                <a:solidFill>
                  <a:schemeClr val="tx1"/>
                </a:solidFill>
              </a:rPr>
              <a:t>Answer:</a:t>
            </a:r>
            <a:endParaRPr lang="en-GB" dirty="0"/>
          </a:p>
          <a:p>
            <a:endParaRPr lang="en-GB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6339" y="4484249"/>
            <a:ext cx="5623559" cy="121107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822" y="2909304"/>
            <a:ext cx="7872549" cy="1580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2553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644" y="208666"/>
            <a:ext cx="11221696" cy="1644742"/>
          </a:xfrm>
          <a:solidFill>
            <a:schemeClr val="bg1"/>
          </a:solidFill>
        </p:spPr>
        <p:txBody>
          <a:bodyPr>
            <a:normAutofit fontScale="25000" lnSpcReduction="20000"/>
          </a:bodyPr>
          <a:lstStyle/>
          <a:p>
            <a:r>
              <a:rPr lang="en-GB" sz="12800" b="1" dirty="0">
                <a:solidFill>
                  <a:schemeClr val="tx1"/>
                </a:solidFill>
              </a:rPr>
              <a:t>You only need to submit a Form A for the paediatric licence extension process?</a:t>
            </a:r>
            <a:endParaRPr lang="en-GB" sz="12800" dirty="0">
              <a:solidFill>
                <a:schemeClr val="tx1"/>
              </a:solidFill>
            </a:endParaRPr>
          </a:p>
          <a:p>
            <a:r>
              <a:rPr lang="en-GB" sz="12800" dirty="0">
                <a:solidFill>
                  <a:schemeClr val="tx1"/>
                </a:solidFill>
              </a:rPr>
              <a:t>Answer:</a:t>
            </a:r>
            <a:endParaRPr lang="en-GB" sz="12800" dirty="0"/>
          </a:p>
          <a:p>
            <a:pPr lvl="0"/>
            <a:r>
              <a:rPr lang="en-GB" sz="12800" dirty="0">
                <a:solidFill>
                  <a:schemeClr val="tx1"/>
                </a:solidFill>
              </a:rPr>
              <a:t>True</a:t>
            </a:r>
          </a:p>
          <a:p>
            <a:pPr lvl="0"/>
            <a:r>
              <a:rPr lang="en-GB" sz="2800" dirty="0">
                <a:solidFill>
                  <a:schemeClr val="tx1"/>
                </a:solidFill>
              </a:rPr>
              <a:t>   </a:t>
            </a:r>
          </a:p>
          <a:p>
            <a:pPr lvl="0"/>
            <a:endParaRPr lang="en-GB" sz="2800" dirty="0">
              <a:solidFill>
                <a:schemeClr val="tx1"/>
              </a:solidFill>
            </a:endParaRPr>
          </a:p>
          <a:p>
            <a:pPr lvl="0"/>
            <a:r>
              <a:rPr lang="en-GB" sz="2800" dirty="0">
                <a:solidFill>
                  <a:schemeClr val="tx1"/>
                </a:solidFill>
              </a:rPr>
              <a:t>                                 </a:t>
            </a:r>
          </a:p>
        </p:txBody>
      </p:sp>
      <p:sp>
        <p:nvSpPr>
          <p:cNvPr id="15" name="TextBox 14"/>
          <p:cNvSpPr txBox="1"/>
          <p:nvPr/>
        </p:nvSpPr>
        <p:spPr>
          <a:xfrm rot="10800000" flipH="1" flipV="1">
            <a:off x="101826" y="3678718"/>
            <a:ext cx="40855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002060"/>
                </a:solidFill>
                <a:cs typeface="Arial" charset="0"/>
              </a:rPr>
              <a:t>Meets criteria for </a:t>
            </a:r>
          </a:p>
          <a:p>
            <a:pPr algn="ctr"/>
            <a:r>
              <a:rPr lang="en-GB" sz="1400" b="1" dirty="0">
                <a:solidFill>
                  <a:srgbClr val="002060"/>
                </a:solidFill>
                <a:cs typeface="Arial" charset="0"/>
              </a:rPr>
              <a:t>appraisal as a Full submission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497064" y="1114934"/>
            <a:ext cx="29365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002060"/>
                </a:solidFill>
                <a:cs typeface="Arial" charset="0"/>
              </a:rPr>
              <a:t>Meets criteria for </a:t>
            </a:r>
          </a:p>
          <a:p>
            <a:pPr algn="ctr"/>
            <a:r>
              <a:rPr lang="en-GB" sz="1400" b="1" dirty="0">
                <a:solidFill>
                  <a:srgbClr val="002060"/>
                </a:solidFill>
                <a:cs typeface="Arial" charset="0"/>
              </a:rPr>
              <a:t>appraisal as a licence extension for paediatric use</a:t>
            </a:r>
          </a:p>
        </p:txBody>
      </p:sp>
      <p:sp>
        <p:nvSpPr>
          <p:cNvPr id="8" name="Right Arrow 7"/>
          <p:cNvSpPr/>
          <p:nvPr/>
        </p:nvSpPr>
        <p:spPr>
          <a:xfrm>
            <a:off x="7479039" y="2220057"/>
            <a:ext cx="829398" cy="24111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5143003" y="1859314"/>
            <a:ext cx="1878483" cy="9143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5096357" y="1910474"/>
            <a:ext cx="191973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Form A </a:t>
            </a:r>
          </a:p>
          <a:p>
            <a:endParaRPr lang="en-GB" sz="1400" b="1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en-GB" sz="1400" b="1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 (initial submission)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97734" y="4798300"/>
            <a:ext cx="2529840" cy="119321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1048199" y="5027227"/>
            <a:ext cx="18289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Form B</a:t>
            </a:r>
          </a:p>
          <a:p>
            <a:endParaRPr lang="en-GB" sz="1400" b="1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en-GB" sz="1400" b="1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(Full submission</a:t>
            </a:r>
            <a:r>
              <a:rPr lang="en-GB" b="1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)</a:t>
            </a:r>
          </a:p>
        </p:txBody>
      </p:sp>
      <p:sp>
        <p:nvSpPr>
          <p:cNvPr id="17" name="Rectangle 16"/>
          <p:cNvSpPr/>
          <p:nvPr/>
        </p:nvSpPr>
        <p:spPr>
          <a:xfrm>
            <a:off x="8364432" y="4792393"/>
            <a:ext cx="2593997" cy="120502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8757349" y="4973788"/>
            <a:ext cx="19868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Form C</a:t>
            </a:r>
          </a:p>
          <a:p>
            <a:endParaRPr lang="en-GB" sz="1400" b="1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en-GB" sz="1400" b="1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(Limited submission)</a:t>
            </a:r>
          </a:p>
        </p:txBody>
      </p:sp>
      <p:sp>
        <p:nvSpPr>
          <p:cNvPr id="29" name="Right Arrow 28"/>
          <p:cNvSpPr/>
          <p:nvPr/>
        </p:nvSpPr>
        <p:spPr>
          <a:xfrm rot="1498661">
            <a:off x="7070580" y="3302173"/>
            <a:ext cx="1512462" cy="38601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8659414" y="1942014"/>
            <a:ext cx="2267655" cy="7728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8659414" y="2071579"/>
            <a:ext cx="25140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b="1" dirty="0">
                <a:cs typeface="Arial" charset="0"/>
              </a:rPr>
              <a:t>Assessment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b="1" dirty="0">
                <a:cs typeface="Arial" charset="0"/>
              </a:rPr>
              <a:t>Draft recommendation </a:t>
            </a:r>
          </a:p>
        </p:txBody>
      </p:sp>
      <p:sp>
        <p:nvSpPr>
          <p:cNvPr id="32" name="TextBox 31"/>
          <p:cNvSpPr txBox="1"/>
          <p:nvPr/>
        </p:nvSpPr>
        <p:spPr>
          <a:xfrm flipH="1">
            <a:off x="7806505" y="3657810"/>
            <a:ext cx="40855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002060"/>
                </a:solidFill>
                <a:cs typeface="Arial" charset="0"/>
              </a:rPr>
              <a:t>Meets criteria for </a:t>
            </a:r>
          </a:p>
          <a:p>
            <a:pPr algn="ctr"/>
            <a:r>
              <a:rPr lang="en-GB" sz="1400" b="1" dirty="0">
                <a:solidFill>
                  <a:srgbClr val="002060"/>
                </a:solidFill>
                <a:cs typeface="Arial" charset="0"/>
              </a:rPr>
              <a:t>appraisal as a limited submission</a:t>
            </a:r>
          </a:p>
        </p:txBody>
      </p:sp>
      <p:sp>
        <p:nvSpPr>
          <p:cNvPr id="22" name="Down Arrow 21"/>
          <p:cNvSpPr/>
          <p:nvPr/>
        </p:nvSpPr>
        <p:spPr>
          <a:xfrm>
            <a:off x="9569669" y="4181030"/>
            <a:ext cx="329957" cy="60545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Down Arrow 33"/>
          <p:cNvSpPr/>
          <p:nvPr/>
        </p:nvSpPr>
        <p:spPr>
          <a:xfrm>
            <a:off x="1797676" y="4192843"/>
            <a:ext cx="329957" cy="60545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ight Arrow 37"/>
          <p:cNvSpPr/>
          <p:nvPr/>
        </p:nvSpPr>
        <p:spPr>
          <a:xfrm rot="9278988">
            <a:off x="3558140" y="3271743"/>
            <a:ext cx="1579360" cy="38090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Connector 4"/>
          <p:cNvCxnSpPr/>
          <p:nvPr/>
        </p:nvCxnSpPr>
        <p:spPr>
          <a:xfrm>
            <a:off x="472966" y="2951980"/>
            <a:ext cx="10700525" cy="0"/>
          </a:xfrm>
          <a:prstGeom prst="line">
            <a:avLst/>
          </a:prstGeom>
          <a:ln>
            <a:prstDash val="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92966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931" y="300242"/>
            <a:ext cx="10668000" cy="4598862"/>
          </a:xfrm>
        </p:spPr>
        <p:txBody>
          <a:bodyPr/>
          <a:lstStyle/>
          <a:p>
            <a:r>
              <a:rPr lang="en-GB" sz="3200" b="1" dirty="0">
                <a:solidFill>
                  <a:schemeClr val="tx1"/>
                </a:solidFill>
              </a:rPr>
              <a:t>If a submission meets AWMSG’s criteria for appraisal as a licence extension for paediatric use, which group will appraise the medicine?</a:t>
            </a:r>
            <a:r>
              <a:rPr lang="en-GB" sz="3200" dirty="0">
                <a:solidFill>
                  <a:schemeClr val="tx1"/>
                </a:solidFill>
              </a:rPr>
              <a:t> </a:t>
            </a:r>
          </a:p>
          <a:p>
            <a:endParaRPr lang="en-GB" sz="3200" dirty="0">
              <a:solidFill>
                <a:schemeClr val="tx1"/>
              </a:solidFill>
            </a:endParaRPr>
          </a:p>
          <a:p>
            <a:r>
              <a:rPr lang="en-GB" dirty="0"/>
              <a:t> </a:t>
            </a:r>
          </a:p>
          <a:p>
            <a:r>
              <a:rPr lang="en-GB" dirty="0">
                <a:solidFill>
                  <a:schemeClr val="tx1"/>
                </a:solidFill>
              </a:rPr>
              <a:t>Answer:</a:t>
            </a:r>
            <a:endParaRPr lang="en-GB" dirty="0"/>
          </a:p>
          <a:p>
            <a:pPr lvl="0"/>
            <a:r>
              <a:rPr lang="en-GB" sz="2800" dirty="0">
                <a:solidFill>
                  <a:schemeClr val="tx1"/>
                </a:solidFill>
              </a:rPr>
              <a:t>AWMSG</a:t>
            </a:r>
          </a:p>
          <a:p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3231" y="2599673"/>
            <a:ext cx="5056649" cy="3399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3622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734" y="685800"/>
            <a:ext cx="6265889" cy="4842702"/>
          </a:xfrm>
        </p:spPr>
        <p:txBody>
          <a:bodyPr/>
          <a:lstStyle/>
          <a:p>
            <a:r>
              <a:rPr lang="en-GB" sz="3200" b="1" dirty="0">
                <a:solidFill>
                  <a:schemeClr val="tx1"/>
                </a:solidFill>
              </a:rPr>
              <a:t>The appraisal process for licence extensions for paediatric use includes a preliminary appraisal recommendation by the New Medicines Group (NMG)?</a:t>
            </a:r>
            <a:endParaRPr lang="en-GB" sz="3200" dirty="0">
              <a:solidFill>
                <a:schemeClr val="tx1"/>
              </a:solidFill>
            </a:endParaRPr>
          </a:p>
          <a:p>
            <a:r>
              <a:rPr lang="en-GB" dirty="0"/>
              <a:t> </a:t>
            </a:r>
          </a:p>
          <a:p>
            <a:r>
              <a:rPr lang="en-GB" dirty="0">
                <a:solidFill>
                  <a:schemeClr val="tx1"/>
                </a:solidFill>
              </a:rPr>
              <a:t>Answer:</a:t>
            </a:r>
            <a:endParaRPr lang="en-GB" dirty="0"/>
          </a:p>
          <a:p>
            <a:pPr lvl="0"/>
            <a:r>
              <a:rPr lang="en-GB" sz="2800" dirty="0">
                <a:solidFill>
                  <a:schemeClr val="tx1"/>
                </a:solidFill>
              </a:rPr>
              <a:t>False</a:t>
            </a:r>
          </a:p>
          <a:p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0623" y="437953"/>
            <a:ext cx="4478152" cy="5678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4508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79120"/>
            <a:ext cx="10668000" cy="4949382"/>
          </a:xfrm>
        </p:spPr>
        <p:txBody>
          <a:bodyPr/>
          <a:lstStyle/>
          <a:p>
            <a:r>
              <a:rPr lang="en-GB" sz="3200" b="1" dirty="0">
                <a:solidFill>
                  <a:schemeClr val="tx1"/>
                </a:solidFill>
              </a:rPr>
              <a:t>Is the company expected to attend the AWMSG meeting?</a:t>
            </a:r>
            <a:endParaRPr lang="en-GB" sz="3200" dirty="0">
              <a:solidFill>
                <a:schemeClr val="tx1"/>
              </a:solidFill>
            </a:endParaRPr>
          </a:p>
          <a:p>
            <a:r>
              <a:rPr lang="en-GB" b="1" dirty="0"/>
              <a:t> </a:t>
            </a:r>
            <a:r>
              <a:rPr lang="en-GB" dirty="0"/>
              <a:t> </a:t>
            </a:r>
          </a:p>
          <a:p>
            <a:r>
              <a:rPr lang="en-GB" dirty="0">
                <a:solidFill>
                  <a:schemeClr val="tx1"/>
                </a:solidFill>
              </a:rPr>
              <a:t>Answer:</a:t>
            </a:r>
            <a:endParaRPr lang="en-GB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tx1"/>
                </a:solidFill>
              </a:rPr>
              <a:t>No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8438" y="2129413"/>
            <a:ext cx="5056649" cy="3399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2958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6293" y="333889"/>
            <a:ext cx="10686107" cy="977113"/>
          </a:xfrm>
        </p:spPr>
        <p:txBody>
          <a:bodyPr>
            <a:normAutofit fontScale="90000"/>
          </a:bodyPr>
          <a:lstStyle/>
          <a:p>
            <a:r>
              <a:rPr lang="en-GB" dirty="0"/>
              <a:t>Process overview: </a:t>
            </a:r>
            <a:br>
              <a:rPr lang="en-GB" dirty="0"/>
            </a:br>
            <a:r>
              <a:rPr lang="en-GB" dirty="0"/>
              <a:t>limited vs. paediatric licence extension appraisal</a:t>
            </a:r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3302068" y="4325903"/>
            <a:ext cx="1313435" cy="927714"/>
          </a:xfrm>
          <a:prstGeom prst="rect">
            <a:avLst/>
          </a:prstGeom>
          <a:solidFill>
            <a:srgbClr val="008BBC"/>
          </a:solidFill>
          <a:ln w="9525" algn="ctr">
            <a:noFill/>
            <a:miter lim="800000"/>
            <a:headEnd/>
            <a:tailEnd/>
          </a:ln>
        </p:spPr>
        <p:txBody>
          <a:bodyPr wrap="square" lIns="95782" tIns="47891" rIns="95782" bIns="47891" anchor="ctr">
            <a:spAutoFit/>
          </a:bodyPr>
          <a:lstStyle/>
          <a:p>
            <a:pPr algn="ctr"/>
            <a:endParaRPr lang="en-GB" b="1" dirty="0">
              <a:solidFill>
                <a:prstClr val="white"/>
              </a:solidFill>
              <a:cs typeface="Arial" charset="0"/>
            </a:endParaRPr>
          </a:p>
          <a:p>
            <a:pPr algn="ctr"/>
            <a:r>
              <a:rPr lang="en-GB" b="1" dirty="0">
                <a:solidFill>
                  <a:prstClr val="white"/>
                </a:solidFill>
                <a:cs typeface="Arial" charset="0"/>
              </a:rPr>
              <a:t>FORM C</a:t>
            </a:r>
          </a:p>
          <a:p>
            <a:pPr algn="ctr"/>
            <a:endParaRPr lang="en-GB" b="1" dirty="0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76230" y="2866964"/>
            <a:ext cx="2270861" cy="1204713"/>
          </a:xfrm>
          <a:prstGeom prst="rect">
            <a:avLst/>
          </a:prstGeom>
          <a:solidFill>
            <a:srgbClr val="008BBC"/>
          </a:solidFill>
          <a:ln w="9525" algn="ctr">
            <a:noFill/>
            <a:miter lim="800000"/>
            <a:headEnd/>
            <a:tailEnd/>
          </a:ln>
        </p:spPr>
        <p:txBody>
          <a:bodyPr wrap="square" lIns="95782" tIns="47891" rIns="95782" bIns="47891" anchor="ctr">
            <a:spAutoFit/>
          </a:bodyPr>
          <a:lstStyle/>
          <a:p>
            <a:pPr algn="ctr"/>
            <a:endParaRPr lang="en-GB" b="1" dirty="0">
              <a:solidFill>
                <a:prstClr val="white"/>
              </a:solidFill>
              <a:cs typeface="Arial" charset="0"/>
            </a:endParaRPr>
          </a:p>
          <a:p>
            <a:pPr algn="ctr"/>
            <a:r>
              <a:rPr lang="en-GB" b="1" dirty="0">
                <a:solidFill>
                  <a:prstClr val="white"/>
                </a:solidFill>
                <a:cs typeface="Arial" charset="0"/>
              </a:rPr>
              <a:t>FORM A</a:t>
            </a:r>
          </a:p>
          <a:p>
            <a:pPr algn="ctr"/>
            <a:r>
              <a:rPr lang="en-GB" b="1" dirty="0">
                <a:solidFill>
                  <a:prstClr val="white"/>
                </a:solidFill>
                <a:cs typeface="Arial" charset="0"/>
              </a:rPr>
              <a:t>Initial submission</a:t>
            </a:r>
          </a:p>
          <a:p>
            <a:pPr algn="ctr"/>
            <a:endParaRPr lang="en-GB" b="1" dirty="0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1065368" y="1654328"/>
            <a:ext cx="1895538" cy="8353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5782" tIns="47891" rIns="95782" bIns="47891" anchor="ctr">
            <a:spAutoFit/>
          </a:bodyPr>
          <a:lstStyle/>
          <a:p>
            <a:pPr algn="ctr"/>
            <a:r>
              <a:rPr lang="en-GB" sz="1200" b="1" dirty="0">
                <a:solidFill>
                  <a:srgbClr val="002060"/>
                </a:solidFill>
                <a:cs typeface="Arial" charset="0"/>
              </a:rPr>
              <a:t>Meets criteria for </a:t>
            </a:r>
          </a:p>
          <a:p>
            <a:pPr algn="ctr"/>
            <a:r>
              <a:rPr lang="en-GB" sz="1200" b="1" dirty="0">
                <a:solidFill>
                  <a:srgbClr val="002060"/>
                </a:solidFill>
                <a:cs typeface="Arial" charset="0"/>
              </a:rPr>
              <a:t>appraisal as a licence extension for paediatric use</a:t>
            </a:r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1163356" y="4464403"/>
            <a:ext cx="1701772" cy="65071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5782" tIns="47891" rIns="95782" bIns="47891" anchor="ctr">
            <a:spAutoFit/>
          </a:bodyPr>
          <a:lstStyle/>
          <a:p>
            <a:pPr algn="ctr"/>
            <a:r>
              <a:rPr lang="en-GB" sz="1200" b="1" dirty="0">
                <a:solidFill>
                  <a:srgbClr val="002060"/>
                </a:solidFill>
                <a:cs typeface="Arial" charset="0"/>
              </a:rPr>
              <a:t>Meets criteria for appraisal as a limited submission</a:t>
            </a:r>
          </a:p>
        </p:txBody>
      </p:sp>
      <p:cxnSp>
        <p:nvCxnSpPr>
          <p:cNvPr id="11" name="Elbow Connector 10"/>
          <p:cNvCxnSpPr>
            <a:stCxn id="5" idx="0"/>
            <a:endCxn id="6" idx="2"/>
          </p:cNvCxnSpPr>
          <p:nvPr/>
        </p:nvCxnSpPr>
        <p:spPr>
          <a:xfrm flipV="1">
            <a:off x="2011661" y="2489709"/>
            <a:ext cx="1476" cy="377255"/>
          </a:xfrm>
          <a:prstGeom prst="straightConnector1">
            <a:avLst/>
          </a:prstGeom>
          <a:ln w="5715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>
            <a:stCxn id="5" idx="2"/>
            <a:endCxn id="7" idx="0"/>
          </p:cNvCxnSpPr>
          <p:nvPr/>
        </p:nvCxnSpPr>
        <p:spPr>
          <a:xfrm>
            <a:off x="2011661" y="4071677"/>
            <a:ext cx="2581" cy="392726"/>
          </a:xfrm>
          <a:prstGeom prst="straightConnector1">
            <a:avLst/>
          </a:prstGeom>
          <a:ln w="5715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4"/>
          <p:cNvSpPr txBox="1">
            <a:spLocks noChangeArrowheads="1"/>
          </p:cNvSpPr>
          <p:nvPr/>
        </p:nvSpPr>
        <p:spPr bwMode="auto">
          <a:xfrm>
            <a:off x="3416576" y="1931245"/>
            <a:ext cx="1901424" cy="43527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5782" tIns="47891" rIns="95782" bIns="47891" anchor="ctr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b="1" dirty="0">
                <a:solidFill>
                  <a:srgbClr val="002060"/>
                </a:solidFill>
                <a:cs typeface="Arial" charset="0"/>
              </a:rPr>
              <a:t>Assessment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b="1" dirty="0">
                <a:solidFill>
                  <a:srgbClr val="002060"/>
                </a:solidFill>
                <a:cs typeface="Arial" charset="0"/>
              </a:rPr>
              <a:t>Draft recommendation 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4807116" y="2066719"/>
            <a:ext cx="557346" cy="0"/>
          </a:xfrm>
          <a:prstGeom prst="straightConnector1">
            <a:avLst/>
          </a:prstGeom>
          <a:ln w="5715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4"/>
          <p:cNvSpPr txBox="1">
            <a:spLocks noChangeArrowheads="1"/>
          </p:cNvSpPr>
          <p:nvPr/>
        </p:nvSpPr>
        <p:spPr bwMode="auto">
          <a:xfrm>
            <a:off x="7818884" y="4325903"/>
            <a:ext cx="1313435" cy="927714"/>
          </a:xfrm>
          <a:prstGeom prst="rect">
            <a:avLst/>
          </a:prstGeom>
          <a:solidFill>
            <a:srgbClr val="FF3300"/>
          </a:solidFill>
          <a:ln w="9525" algn="ctr">
            <a:noFill/>
            <a:miter lim="800000"/>
            <a:headEnd/>
            <a:tailEnd/>
          </a:ln>
        </p:spPr>
        <p:txBody>
          <a:bodyPr wrap="square" lIns="95782" tIns="47891" rIns="95782" bIns="47891" anchor="ctr">
            <a:spAutoFit/>
          </a:bodyPr>
          <a:lstStyle/>
          <a:p>
            <a:pPr algn="ctr"/>
            <a:endParaRPr lang="en-GB" b="1" dirty="0">
              <a:solidFill>
                <a:prstClr val="white"/>
              </a:solidFill>
              <a:cs typeface="Arial" charset="0"/>
            </a:endParaRPr>
          </a:p>
          <a:p>
            <a:pPr algn="ctr"/>
            <a:r>
              <a:rPr lang="en-GB" b="1" dirty="0">
                <a:solidFill>
                  <a:prstClr val="white"/>
                </a:solidFill>
                <a:cs typeface="Arial" charset="0"/>
              </a:rPr>
              <a:t>NMG</a:t>
            </a:r>
          </a:p>
          <a:p>
            <a:pPr algn="ctr"/>
            <a:endParaRPr lang="en-GB" b="1" dirty="0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23" name="TextBox 4"/>
          <p:cNvSpPr txBox="1">
            <a:spLocks noChangeArrowheads="1"/>
          </p:cNvSpPr>
          <p:nvPr/>
        </p:nvSpPr>
        <p:spPr bwMode="auto">
          <a:xfrm>
            <a:off x="10251544" y="4325903"/>
            <a:ext cx="1313435" cy="927714"/>
          </a:xfrm>
          <a:prstGeom prst="rect">
            <a:avLst/>
          </a:prstGeom>
          <a:solidFill>
            <a:srgbClr val="FF8453"/>
          </a:solidFill>
          <a:ln w="9525" algn="ctr">
            <a:noFill/>
            <a:miter lim="800000"/>
            <a:headEnd/>
            <a:tailEnd/>
          </a:ln>
        </p:spPr>
        <p:txBody>
          <a:bodyPr wrap="square" lIns="95782" tIns="47891" rIns="95782" bIns="47891" anchor="ctr">
            <a:spAutoFit/>
          </a:bodyPr>
          <a:lstStyle/>
          <a:p>
            <a:pPr algn="ctr"/>
            <a:endParaRPr lang="en-GB" b="1" dirty="0">
              <a:solidFill>
                <a:prstClr val="white"/>
              </a:solidFill>
              <a:cs typeface="Arial" charset="0"/>
            </a:endParaRPr>
          </a:p>
          <a:p>
            <a:pPr algn="ctr"/>
            <a:r>
              <a:rPr lang="en-GB" b="1" dirty="0">
                <a:solidFill>
                  <a:prstClr val="white"/>
                </a:solidFill>
                <a:cs typeface="Arial" charset="0"/>
              </a:rPr>
              <a:t>AWMSG</a:t>
            </a:r>
          </a:p>
          <a:p>
            <a:pPr algn="ctr"/>
            <a:endParaRPr lang="en-GB" b="1" dirty="0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24" name="TextBox 4"/>
          <p:cNvSpPr txBox="1">
            <a:spLocks noChangeArrowheads="1"/>
          </p:cNvSpPr>
          <p:nvPr/>
        </p:nvSpPr>
        <p:spPr bwMode="auto">
          <a:xfrm>
            <a:off x="5652212" y="4656763"/>
            <a:ext cx="739882" cy="26599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5782" tIns="47891" rIns="95782" bIns="47891" anchor="ctr">
            <a:spAutoFit/>
          </a:bodyPr>
          <a:lstStyle/>
          <a:p>
            <a:pPr algn="ctr"/>
            <a:r>
              <a:rPr lang="en-GB" sz="1100" b="1" dirty="0">
                <a:solidFill>
                  <a:srgbClr val="002060"/>
                </a:solidFill>
                <a:cs typeface="Arial" charset="0"/>
              </a:rPr>
              <a:t>ASAR</a:t>
            </a:r>
          </a:p>
        </p:txBody>
      </p:sp>
      <p:sp>
        <p:nvSpPr>
          <p:cNvPr id="25" name="TextBox 4"/>
          <p:cNvSpPr txBox="1">
            <a:spLocks noChangeArrowheads="1"/>
          </p:cNvSpPr>
          <p:nvPr/>
        </p:nvSpPr>
        <p:spPr bwMode="auto">
          <a:xfrm>
            <a:off x="5357300" y="1598374"/>
            <a:ext cx="1313435" cy="927714"/>
          </a:xfrm>
          <a:prstGeom prst="rect">
            <a:avLst/>
          </a:prstGeom>
          <a:solidFill>
            <a:srgbClr val="FF8453"/>
          </a:solidFill>
          <a:ln w="9525" algn="ctr">
            <a:noFill/>
            <a:miter lim="800000"/>
            <a:headEnd/>
            <a:tailEnd/>
          </a:ln>
        </p:spPr>
        <p:txBody>
          <a:bodyPr wrap="square" lIns="95782" tIns="47891" rIns="95782" bIns="47891" anchor="ctr">
            <a:spAutoFit/>
          </a:bodyPr>
          <a:lstStyle/>
          <a:p>
            <a:pPr algn="ctr"/>
            <a:endParaRPr lang="en-GB" b="1" dirty="0">
              <a:solidFill>
                <a:prstClr val="white"/>
              </a:solidFill>
              <a:cs typeface="Arial" charset="0"/>
            </a:endParaRPr>
          </a:p>
          <a:p>
            <a:pPr algn="ctr"/>
            <a:r>
              <a:rPr lang="en-GB" b="1" dirty="0">
                <a:solidFill>
                  <a:prstClr val="white"/>
                </a:solidFill>
                <a:cs typeface="Arial" charset="0"/>
              </a:rPr>
              <a:t>AWMSG</a:t>
            </a:r>
          </a:p>
          <a:p>
            <a:pPr algn="ctr"/>
            <a:endParaRPr lang="en-GB" b="1" dirty="0">
              <a:solidFill>
                <a:prstClr val="white"/>
              </a:solidFill>
              <a:cs typeface="Arial" charset="0"/>
            </a:endParaRPr>
          </a:p>
        </p:txBody>
      </p:sp>
      <p:cxnSp>
        <p:nvCxnSpPr>
          <p:cNvPr id="27" name="Straight Connector 26"/>
          <p:cNvCxnSpPr>
            <a:stCxn id="5" idx="3"/>
          </p:cNvCxnSpPr>
          <p:nvPr/>
        </p:nvCxnSpPr>
        <p:spPr>
          <a:xfrm flipV="1">
            <a:off x="3147091" y="3469320"/>
            <a:ext cx="7992000" cy="1"/>
          </a:xfrm>
          <a:prstGeom prst="line">
            <a:avLst/>
          </a:prstGeom>
          <a:ln w="57150">
            <a:solidFill>
              <a:schemeClr val="tx2">
                <a:lumMod val="40000"/>
                <a:lumOff val="60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2882528" y="2042161"/>
            <a:ext cx="618312" cy="0"/>
          </a:xfrm>
          <a:prstGeom prst="straightConnector1">
            <a:avLst/>
          </a:prstGeom>
          <a:ln w="5715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4"/>
          <p:cNvSpPr txBox="1">
            <a:spLocks noChangeArrowheads="1"/>
          </p:cNvSpPr>
          <p:nvPr/>
        </p:nvSpPr>
        <p:spPr bwMode="auto">
          <a:xfrm>
            <a:off x="10282015" y="3117937"/>
            <a:ext cx="1043471" cy="31216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5782" tIns="47891" rIns="95782" bIns="47891" anchor="ctr">
            <a:spAutoFit/>
          </a:bodyPr>
          <a:lstStyle/>
          <a:p>
            <a:pPr algn="ctr"/>
            <a:r>
              <a:rPr lang="en-GB" sz="1400" b="1" dirty="0">
                <a:solidFill>
                  <a:srgbClr val="1F497D">
                    <a:lumMod val="60000"/>
                    <a:lumOff val="40000"/>
                  </a:srgbClr>
                </a:solidFill>
                <a:cs typeface="Arial" charset="0"/>
              </a:rPr>
              <a:t>Week 18</a:t>
            </a:r>
          </a:p>
        </p:txBody>
      </p:sp>
      <p:sp>
        <p:nvSpPr>
          <p:cNvPr id="41" name="TextBox 4"/>
          <p:cNvSpPr txBox="1">
            <a:spLocks noChangeArrowheads="1"/>
          </p:cNvSpPr>
          <p:nvPr/>
        </p:nvSpPr>
        <p:spPr bwMode="auto">
          <a:xfrm>
            <a:off x="5479206" y="3122288"/>
            <a:ext cx="1043471" cy="31216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5782" tIns="47891" rIns="95782" bIns="47891" anchor="ctr">
            <a:spAutoFit/>
          </a:bodyPr>
          <a:lstStyle/>
          <a:p>
            <a:pPr algn="ctr"/>
            <a:r>
              <a:rPr lang="en-GB" sz="1400" b="1" dirty="0">
                <a:solidFill>
                  <a:srgbClr val="1F497D">
                    <a:lumMod val="60000"/>
                    <a:lumOff val="40000"/>
                  </a:srgbClr>
                </a:solidFill>
                <a:cs typeface="Arial" charset="0"/>
              </a:rPr>
              <a:t>Week 8</a:t>
            </a:r>
          </a:p>
        </p:txBody>
      </p:sp>
      <p:sp>
        <p:nvSpPr>
          <p:cNvPr id="43" name="TextBox 4"/>
          <p:cNvSpPr txBox="1">
            <a:spLocks noChangeArrowheads="1"/>
          </p:cNvSpPr>
          <p:nvPr/>
        </p:nvSpPr>
        <p:spPr bwMode="auto">
          <a:xfrm>
            <a:off x="7930690" y="3126635"/>
            <a:ext cx="1043471" cy="31216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5782" tIns="47891" rIns="95782" bIns="47891" anchor="ctr">
            <a:spAutoFit/>
          </a:bodyPr>
          <a:lstStyle/>
          <a:p>
            <a:pPr algn="ctr"/>
            <a:r>
              <a:rPr lang="en-GB" sz="1400" b="1" dirty="0">
                <a:solidFill>
                  <a:srgbClr val="1F497D">
                    <a:lumMod val="60000"/>
                    <a:lumOff val="40000"/>
                  </a:srgbClr>
                </a:solidFill>
                <a:cs typeface="Arial" charset="0"/>
              </a:rPr>
              <a:t>Week 14</a:t>
            </a:r>
          </a:p>
        </p:txBody>
      </p:sp>
      <p:sp>
        <p:nvSpPr>
          <p:cNvPr id="26" name="TextBox 4"/>
          <p:cNvSpPr txBox="1">
            <a:spLocks noChangeArrowheads="1"/>
          </p:cNvSpPr>
          <p:nvPr/>
        </p:nvSpPr>
        <p:spPr bwMode="auto">
          <a:xfrm>
            <a:off x="9427882" y="4656763"/>
            <a:ext cx="528098" cy="26599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5782" tIns="47891" rIns="95782" bIns="47891" anchor="ctr">
            <a:spAutoFit/>
          </a:bodyPr>
          <a:lstStyle/>
          <a:p>
            <a:pPr algn="ctr"/>
            <a:r>
              <a:rPr lang="en-GB" sz="1100" b="1" dirty="0">
                <a:solidFill>
                  <a:srgbClr val="002060"/>
                </a:solidFill>
                <a:cs typeface="Arial" charset="0"/>
              </a:rPr>
              <a:t>PAR</a:t>
            </a:r>
          </a:p>
        </p:txBody>
      </p:sp>
      <p:sp>
        <p:nvSpPr>
          <p:cNvPr id="28" name="TextBox 4"/>
          <p:cNvSpPr txBox="1">
            <a:spLocks noChangeArrowheads="1"/>
          </p:cNvSpPr>
          <p:nvPr/>
        </p:nvSpPr>
        <p:spPr bwMode="auto">
          <a:xfrm>
            <a:off x="722824" y="5902003"/>
            <a:ext cx="7496514" cy="65071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5782" tIns="47891" rIns="95782" bIns="47891" anchor="ctr">
            <a:spAutoFit/>
          </a:bodyPr>
          <a:lstStyle/>
          <a:p>
            <a:r>
              <a:rPr lang="en-GB" sz="1200" dirty="0">
                <a:solidFill>
                  <a:srgbClr val="002060"/>
                </a:solidFill>
                <a:cs typeface="Arial" charset="0"/>
              </a:rPr>
              <a:t>ASAR: AWMSG Secretariat Assessment Report; PAR: Preliminary Appraisal Recommendation</a:t>
            </a:r>
          </a:p>
          <a:p>
            <a:r>
              <a:rPr lang="en-GB" sz="1200" dirty="0">
                <a:solidFill>
                  <a:prstClr val="black"/>
                </a:solidFill>
                <a:hlinkClick r:id="rId2"/>
              </a:rPr>
              <a:t>https://awmsg.nhs.wales/files/appraisal-process/awmsg-appraisal-process-timeline-flowchart-pdf-104kb/</a:t>
            </a:r>
            <a:endParaRPr lang="en-GB" sz="1200" dirty="0">
              <a:solidFill>
                <a:srgbClr val="002060"/>
              </a:solidFill>
              <a:cs typeface="Arial" charset="0"/>
            </a:endParaRPr>
          </a:p>
          <a:p>
            <a:endParaRPr lang="en-GB" sz="1200" dirty="0">
              <a:solidFill>
                <a:srgbClr val="002060"/>
              </a:solidFill>
              <a:cs typeface="Arial" charset="0"/>
            </a:endParaRPr>
          </a:p>
        </p:txBody>
      </p:sp>
      <p:cxnSp>
        <p:nvCxnSpPr>
          <p:cNvPr id="63" name="Straight Arrow Connector 62"/>
          <p:cNvCxnSpPr>
            <a:endCxn id="4" idx="1"/>
          </p:cNvCxnSpPr>
          <p:nvPr/>
        </p:nvCxnSpPr>
        <p:spPr>
          <a:xfrm flipV="1">
            <a:off x="2629986" y="4789760"/>
            <a:ext cx="672082" cy="1"/>
          </a:xfrm>
          <a:prstGeom prst="straightConnector1">
            <a:avLst/>
          </a:prstGeom>
          <a:ln w="5715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4" idx="3"/>
            <a:endCxn id="24" idx="1"/>
          </p:cNvCxnSpPr>
          <p:nvPr/>
        </p:nvCxnSpPr>
        <p:spPr>
          <a:xfrm>
            <a:off x="4615503" y="4789760"/>
            <a:ext cx="1036709" cy="0"/>
          </a:xfrm>
          <a:prstGeom prst="straightConnector1">
            <a:avLst/>
          </a:prstGeom>
          <a:ln w="5715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24" idx="3"/>
            <a:endCxn id="22" idx="1"/>
          </p:cNvCxnSpPr>
          <p:nvPr/>
        </p:nvCxnSpPr>
        <p:spPr>
          <a:xfrm>
            <a:off x="6392094" y="4789760"/>
            <a:ext cx="1426790" cy="0"/>
          </a:xfrm>
          <a:prstGeom prst="straightConnector1">
            <a:avLst/>
          </a:prstGeom>
          <a:ln w="5715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22" idx="3"/>
          </p:cNvCxnSpPr>
          <p:nvPr/>
        </p:nvCxnSpPr>
        <p:spPr>
          <a:xfrm>
            <a:off x="9132319" y="4789760"/>
            <a:ext cx="364766" cy="0"/>
          </a:xfrm>
          <a:prstGeom prst="straightConnector1">
            <a:avLst/>
          </a:prstGeom>
          <a:ln w="5715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26" idx="3"/>
            <a:endCxn id="23" idx="1"/>
          </p:cNvCxnSpPr>
          <p:nvPr/>
        </p:nvCxnSpPr>
        <p:spPr>
          <a:xfrm>
            <a:off x="9955980" y="4789760"/>
            <a:ext cx="295564" cy="0"/>
          </a:xfrm>
          <a:prstGeom prst="straightConnector1">
            <a:avLst/>
          </a:prstGeom>
          <a:ln w="5715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33546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Feedback on the process from company delegates</a:t>
            </a:r>
          </a:p>
        </p:txBody>
      </p:sp>
      <p:sp>
        <p:nvSpPr>
          <p:cNvPr id="4" name="Oval Callout 3"/>
          <p:cNvSpPr/>
          <p:nvPr/>
        </p:nvSpPr>
        <p:spPr>
          <a:xfrm>
            <a:off x="1009962" y="2022028"/>
            <a:ext cx="5411449" cy="2503358"/>
          </a:xfrm>
          <a:prstGeom prst="wedgeEllipse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Callout 4"/>
          <p:cNvSpPr/>
          <p:nvPr/>
        </p:nvSpPr>
        <p:spPr>
          <a:xfrm>
            <a:off x="6440150" y="1544975"/>
            <a:ext cx="4973612" cy="2503358"/>
          </a:xfrm>
          <a:prstGeom prst="wedgeEllipse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967458" y="2607099"/>
            <a:ext cx="32603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Process very straightforward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86896" y="2239895"/>
            <a:ext cx="28300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Process Transparent</a:t>
            </a:r>
          </a:p>
        </p:txBody>
      </p:sp>
    </p:spTree>
    <p:extLst>
      <p:ext uri="{BB962C8B-B14F-4D97-AF65-F5344CB8AC3E}">
        <p14:creationId xmlns:p14="http://schemas.microsoft.com/office/powerpoint/2010/main" val="42290796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4653533" y="807515"/>
            <a:ext cx="3059431" cy="120015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Improved access to medicines for children and adolescents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4653534" y="2493786"/>
            <a:ext cx="3059431" cy="120015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Reduced inequity vs adults (routine access)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4653532" y="4180057"/>
            <a:ext cx="3059431" cy="120015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Encourage company engagement?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2" r="7643"/>
          <a:stretch/>
        </p:blipFill>
        <p:spPr>
          <a:xfrm>
            <a:off x="365760" y="217416"/>
            <a:ext cx="3431177" cy="227637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8" r="8356"/>
          <a:stretch/>
        </p:blipFill>
        <p:spPr>
          <a:xfrm>
            <a:off x="8569560" y="248903"/>
            <a:ext cx="3235071" cy="2213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111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914400" y="283106"/>
            <a:ext cx="10668000" cy="75792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i="0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pPr algn="l"/>
            <a:r>
              <a:rPr lang="en-GB" sz="4800"/>
              <a:t>Overview </a:t>
            </a:r>
            <a:endParaRPr lang="en-GB" sz="48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914400" y="1407590"/>
            <a:ext cx="10668000" cy="4120912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en-GB" sz="4500" b="1" dirty="0">
                <a:solidFill>
                  <a:schemeClr val="tx1"/>
                </a:solidFill>
              </a:rPr>
              <a:t>An update on AWTTC communication and engagement    				</a:t>
            </a:r>
            <a:endParaRPr lang="en-GB" sz="4500" b="1" dirty="0" smtClean="0">
              <a:solidFill>
                <a:schemeClr val="tx1"/>
              </a:solidFill>
            </a:endParaRPr>
          </a:p>
          <a:p>
            <a:pPr lvl="0"/>
            <a:r>
              <a:rPr lang="en-GB" sz="4500" b="1" dirty="0" smtClean="0">
                <a:solidFill>
                  <a:schemeClr val="tx1"/>
                </a:solidFill>
              </a:rPr>
              <a:t>Ruth </a:t>
            </a:r>
            <a:r>
              <a:rPr lang="en-GB" sz="4500" b="1" dirty="0">
                <a:solidFill>
                  <a:schemeClr val="tx1"/>
                </a:solidFill>
              </a:rPr>
              <a:t>Lang</a:t>
            </a:r>
            <a:endParaRPr lang="en-GB" sz="4500" dirty="0">
              <a:solidFill>
                <a:schemeClr val="tx1"/>
              </a:solidFill>
            </a:endParaRPr>
          </a:p>
          <a:p>
            <a:endParaRPr lang="en-GB" sz="4500" dirty="0">
              <a:solidFill>
                <a:schemeClr val="tx1"/>
              </a:solidFill>
            </a:endParaRPr>
          </a:p>
          <a:p>
            <a:pPr lvl="0"/>
            <a:r>
              <a:rPr lang="en-GB" sz="4500" b="1" dirty="0">
                <a:solidFill>
                  <a:schemeClr val="tx1"/>
                </a:solidFill>
              </a:rPr>
              <a:t>The appraisal process – A quick recap of key points  				</a:t>
            </a:r>
          </a:p>
          <a:p>
            <a:pPr lvl="0"/>
            <a:r>
              <a:rPr lang="en-GB" sz="4500" b="1" dirty="0" smtClean="0">
                <a:solidFill>
                  <a:schemeClr val="tx1"/>
                </a:solidFill>
              </a:rPr>
              <a:t>Steph </a:t>
            </a:r>
            <a:r>
              <a:rPr lang="en-GB" sz="4500" b="1" dirty="0">
                <a:solidFill>
                  <a:schemeClr val="tx1"/>
                </a:solidFill>
              </a:rPr>
              <a:t>Francis</a:t>
            </a:r>
            <a:endParaRPr lang="en-GB" sz="4500" dirty="0">
              <a:solidFill>
                <a:schemeClr val="tx1"/>
              </a:solidFill>
            </a:endParaRPr>
          </a:p>
          <a:p>
            <a:endParaRPr lang="en-GB" sz="4500" dirty="0">
              <a:solidFill>
                <a:schemeClr val="tx1"/>
              </a:solidFill>
            </a:endParaRPr>
          </a:p>
          <a:p>
            <a:pPr lvl="0">
              <a:lnSpc>
                <a:spcPct val="120000"/>
              </a:lnSpc>
              <a:spcBef>
                <a:spcPts val="0"/>
              </a:spcBef>
            </a:pPr>
            <a:r>
              <a:rPr lang="en-GB" sz="4500" b="1" dirty="0">
                <a:solidFill>
                  <a:schemeClr val="tx1"/>
                </a:solidFill>
              </a:rPr>
              <a:t>Process for appraising medicines licensed for use in children  </a:t>
            </a:r>
          </a:p>
          <a:p>
            <a:pPr lvl="0">
              <a:lnSpc>
                <a:spcPct val="120000"/>
              </a:lnSpc>
              <a:spcBef>
                <a:spcPts val="0"/>
              </a:spcBef>
            </a:pPr>
            <a:r>
              <a:rPr lang="en-GB" sz="4500" b="1" dirty="0" smtClean="0">
                <a:solidFill>
                  <a:schemeClr val="tx1"/>
                </a:solidFill>
              </a:rPr>
              <a:t>Claire Ganderton and Kelly </a:t>
            </a:r>
            <a:r>
              <a:rPr lang="en-GB" sz="4500" b="1" dirty="0">
                <a:solidFill>
                  <a:schemeClr val="tx1"/>
                </a:solidFill>
              </a:rPr>
              <a:t>Wood</a:t>
            </a:r>
          </a:p>
          <a:p>
            <a:pPr lvl="0">
              <a:lnSpc>
                <a:spcPct val="120000"/>
              </a:lnSpc>
              <a:spcBef>
                <a:spcPts val="0"/>
              </a:spcBef>
            </a:pPr>
            <a:endParaRPr lang="en-GB" sz="4500" b="1" dirty="0">
              <a:solidFill>
                <a:schemeClr val="tx1"/>
              </a:solidFill>
            </a:endParaRPr>
          </a:p>
          <a:p>
            <a:pPr lvl="0">
              <a:lnSpc>
                <a:spcPct val="120000"/>
              </a:lnSpc>
              <a:spcBef>
                <a:spcPts val="0"/>
              </a:spcBef>
            </a:pPr>
            <a:r>
              <a:rPr lang="en-GB" sz="4500" b="1" dirty="0">
                <a:solidFill>
                  <a:schemeClr val="tx1"/>
                </a:solidFill>
              </a:rPr>
              <a:t>Q&amp;A session</a:t>
            </a:r>
            <a:endParaRPr lang="en-GB" sz="4500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3200" dirty="0">
                <a:solidFill>
                  <a:schemeClr val="tx1"/>
                </a:solidFill>
              </a:rPr>
              <a:t>		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62916" y="417545"/>
            <a:ext cx="3337845" cy="489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656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066800" y="705480"/>
            <a:ext cx="10668000" cy="75792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i="0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GB"/>
              <a:t>Further information</a:t>
            </a:r>
            <a:endParaRPr lang="en-GB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914400" y="1407590"/>
            <a:ext cx="10668000" cy="4120912"/>
          </a:xfrm>
        </p:spPr>
        <p:txBody>
          <a:bodyPr/>
          <a:lstStyle/>
          <a:p>
            <a:endParaRPr lang="en-GB" dirty="0">
              <a:solidFill>
                <a:schemeClr val="tx1"/>
              </a:solidFill>
            </a:endParaRPr>
          </a:p>
          <a:p>
            <a:r>
              <a:rPr lang="en-GB" sz="2400" dirty="0">
                <a:solidFill>
                  <a:schemeClr val="tx1"/>
                </a:solidFill>
              </a:rPr>
              <a:t>Full details of the process can be found on the AWMSG website at:</a:t>
            </a:r>
          </a:p>
          <a:p>
            <a:r>
              <a:rPr lang="en-GB" sz="2400" dirty="0">
                <a:solidFill>
                  <a:prstClr val="black"/>
                </a:solidFill>
                <a:hlinkClick r:id="rId2"/>
              </a:rPr>
              <a:t>https://awmsg.nhs.wales/make-a-submission/make-a-submission-pharmaceutical-industry/submit-for-awmsg-appraisal/</a:t>
            </a:r>
            <a:r>
              <a:rPr lang="en-GB" sz="2400" dirty="0">
                <a:solidFill>
                  <a:prstClr val="black"/>
                </a:solidFill>
              </a:rPr>
              <a:t> </a:t>
            </a:r>
          </a:p>
          <a:p>
            <a:endParaRPr lang="en-GB" sz="2400" dirty="0">
              <a:solidFill>
                <a:prstClr val="black"/>
              </a:solidFill>
            </a:endParaRPr>
          </a:p>
          <a:p>
            <a:r>
              <a:rPr lang="en-GB" sz="2400" dirty="0">
                <a:solidFill>
                  <a:prstClr val="black"/>
                </a:solidFill>
              </a:rPr>
              <a:t>Email us at: </a:t>
            </a:r>
            <a:r>
              <a:rPr lang="en-GB" sz="2400" u="sng" dirty="0">
                <a:solidFill>
                  <a:srgbClr val="026D9B"/>
                </a:solidFill>
                <a:latin typeface="proxima-reg"/>
                <a:hlinkClick r:id="rId3"/>
              </a:rPr>
              <a:t>awttc@wales.nhs.uk</a:t>
            </a:r>
            <a:endParaRPr lang="en-GB" sz="2400" dirty="0">
              <a:solidFill>
                <a:prstClr val="black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27336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2512291" y="2646397"/>
            <a:ext cx="6474691" cy="1126592"/>
          </a:xfrm>
        </p:spPr>
        <p:txBody>
          <a:bodyPr>
            <a:normAutofit fontScale="90000"/>
          </a:bodyPr>
          <a:lstStyle/>
          <a:p>
            <a:pPr algn="ctr"/>
            <a:r>
              <a:rPr lang="en-GB" sz="5400" dirty="0" err="1"/>
              <a:t>Diolch</a:t>
            </a:r>
            <a:r>
              <a:rPr lang="en-GB" sz="5400" dirty="0"/>
              <a:t> </a:t>
            </a:r>
            <a:r>
              <a:rPr lang="en-GB" sz="5400" dirty="0" err="1"/>
              <a:t>yn</a:t>
            </a:r>
            <a:r>
              <a:rPr lang="en-GB" sz="5400" dirty="0"/>
              <a:t> </a:t>
            </a:r>
            <a:r>
              <a:rPr lang="en-GB" sz="5400" dirty="0" err="1"/>
              <a:t>fawr</a:t>
            </a:r>
            <a:r>
              <a:rPr lang="en-GB" sz="5400" dirty="0"/>
              <a:t/>
            </a:r>
            <a:br>
              <a:rPr lang="en-GB" sz="5400" dirty="0"/>
            </a:br>
            <a:r>
              <a:rPr lang="en-GB" sz="2200" dirty="0"/>
              <a:t>Thank you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54208" y="456604"/>
            <a:ext cx="3337845" cy="489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60747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8696" y="459378"/>
            <a:ext cx="6158593" cy="492687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15464" y="214857"/>
            <a:ext cx="3337845" cy="489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38826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9042" y="386936"/>
            <a:ext cx="3337845" cy="489042"/>
          </a:xfrm>
          <a:prstGeom prst="rect">
            <a:avLst/>
          </a:prstGeom>
        </p:spPr>
      </p:pic>
      <p:graphicFrame>
        <p:nvGraphicFramePr>
          <p:cNvPr id="5" name="Object 4"/>
          <p:cNvGraphicFramePr>
            <a:graphicFrameLocks noChangeAspect="1"/>
          </p:cNvGraphicFramePr>
          <p:nvPr>
            <p:extLst/>
          </p:nvPr>
        </p:nvGraphicFramePr>
        <p:xfrm>
          <a:off x="209006" y="513805"/>
          <a:ext cx="3852674" cy="54515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Acrobat Document" r:id="rId4" imgW="11334560" imgH="16040005" progId="Acrobat.Document.2015">
                  <p:embed/>
                </p:oleObj>
              </mc:Choice>
              <mc:Fallback>
                <p:oleObj name="Acrobat Document" r:id="rId4" imgW="11334560" imgH="16040005" progId="Acrobat.Document.2015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9006" y="513805"/>
                        <a:ext cx="3852674" cy="54515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326194" y="1156920"/>
            <a:ext cx="7777316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Berlin Sans FB" panose="020E0602020502020306" pitchFamily="34" charset="0"/>
              </a:rPr>
              <a:t>Next Session……</a:t>
            </a:r>
          </a:p>
          <a:p>
            <a:r>
              <a:rPr lang="en-GB" sz="6000" dirty="0">
                <a:latin typeface="Berlin Sans FB" panose="020E0602020502020306" pitchFamily="34" charset="0"/>
              </a:rPr>
              <a:t>Thursday 23 September</a:t>
            </a:r>
          </a:p>
          <a:p>
            <a:r>
              <a:rPr lang="en-GB" sz="2400" dirty="0">
                <a:latin typeface="Berlin Sans FB" panose="020E0602020502020306" pitchFamily="34" charset="0"/>
              </a:rPr>
              <a:t>Medicines Optimisation Framework</a:t>
            </a:r>
          </a:p>
          <a:p>
            <a:r>
              <a:rPr lang="en-GB" sz="2400" dirty="0">
                <a:latin typeface="Berlin Sans FB" panose="020E0602020502020306" pitchFamily="34" charset="0"/>
              </a:rPr>
              <a:t>National Prescribing Indicators</a:t>
            </a:r>
          </a:p>
        </p:txBody>
      </p:sp>
    </p:spTree>
    <p:extLst>
      <p:ext uri="{BB962C8B-B14F-4D97-AF65-F5344CB8AC3E}">
        <p14:creationId xmlns:p14="http://schemas.microsoft.com/office/powerpoint/2010/main" val="1391640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96185" y="1690307"/>
            <a:ext cx="10363200" cy="1126592"/>
          </a:xfrm>
        </p:spPr>
        <p:txBody>
          <a:bodyPr>
            <a:normAutofit fontScale="90000"/>
          </a:bodyPr>
          <a:lstStyle/>
          <a:p>
            <a:r>
              <a:rPr lang="en-GB" sz="6000" dirty="0"/>
              <a:t>An update on AWTTC</a:t>
            </a:r>
            <a:br>
              <a:rPr lang="en-GB" sz="6000" dirty="0"/>
            </a:br>
            <a:r>
              <a:rPr lang="en-GB" sz="6000" dirty="0"/>
              <a:t/>
            </a:r>
            <a:br>
              <a:rPr lang="en-GB" sz="6000" dirty="0"/>
            </a:br>
            <a:r>
              <a:rPr lang="en-GB" sz="3100" dirty="0"/>
              <a:t>Ruth Lang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73156" y="308559"/>
            <a:ext cx="3337845" cy="489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035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5508"/>
            <a:ext cx="9753600" cy="64960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33257" y="5199017"/>
            <a:ext cx="25254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b="1" dirty="0">
                <a:solidFill>
                  <a:srgbClr val="FFFF00"/>
                </a:solidFill>
                <a:latin typeface="Arial Rounded MT Bold" panose="020F0704030504030204" pitchFamily="34" charset="0"/>
              </a:rPr>
              <a:t>2002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33257" y="3818709"/>
            <a:ext cx="25254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b="1" dirty="0">
                <a:solidFill>
                  <a:srgbClr val="FFFF00"/>
                </a:solidFill>
                <a:latin typeface="Arial Rounded MT Bold" panose="020F0704030504030204" pitchFamily="34" charset="0"/>
              </a:rPr>
              <a:t>2021</a:t>
            </a:r>
          </a:p>
        </p:txBody>
      </p:sp>
    </p:spTree>
    <p:extLst>
      <p:ext uri="{BB962C8B-B14F-4D97-AF65-F5344CB8AC3E}">
        <p14:creationId xmlns:p14="http://schemas.microsoft.com/office/powerpoint/2010/main" val="7698220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143" y="537755"/>
            <a:ext cx="7567748" cy="5675811"/>
          </a:xfrm>
          <a:prstGeom prst="rect">
            <a:avLst/>
          </a:prstGeom>
        </p:spPr>
      </p:pic>
      <p:pic>
        <p:nvPicPr>
          <p:cNvPr id="3074" name="2C38A50E-4843-47FA-93F0-1416F09FDB60" descr="2C38A50E-4843-47FA-93F0-1416F09FDB6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7748" y="3805237"/>
            <a:ext cx="3211105" cy="2408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1237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82" y="139087"/>
            <a:ext cx="5961273" cy="201192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605" y="2008135"/>
            <a:ext cx="6672459" cy="4466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6060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9231" y="1551567"/>
            <a:ext cx="3114588" cy="4514239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en-GB" sz="5100" dirty="0">
                <a:solidFill>
                  <a:schemeClr val="tx1"/>
                </a:solidFill>
                <a:latin typeface="Berlin Sans FB" panose="020E0602020502020306" pitchFamily="34" charset="0"/>
              </a:rPr>
              <a:t>ABPI representative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en-GB" sz="5100" dirty="0">
                <a:solidFill>
                  <a:schemeClr val="tx1"/>
                </a:solidFill>
                <a:latin typeface="Berlin Sans FB" panose="020E0602020502020306" pitchFamily="34" charset="0"/>
              </a:rPr>
              <a:t>Lay representative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en-GB" sz="5100" dirty="0">
                <a:solidFill>
                  <a:schemeClr val="tx1"/>
                </a:solidFill>
                <a:latin typeface="Berlin Sans FB" panose="020E0602020502020306" pitchFamily="34" charset="0"/>
              </a:rPr>
              <a:t>Company attendance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en-GB" sz="5100" dirty="0">
                <a:solidFill>
                  <a:schemeClr val="tx1"/>
                </a:solidFill>
                <a:latin typeface="Berlin Sans FB" panose="020E0602020502020306" pitchFamily="34" charset="0"/>
              </a:rPr>
              <a:t>Vote in private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endParaRPr lang="en-GB" sz="5100" dirty="0">
              <a:solidFill>
                <a:schemeClr val="tx1"/>
              </a:solidFill>
              <a:latin typeface="Berlin Sans FB" panose="020E0602020502020306" pitchFamily="34" charset="0"/>
            </a:endParaRP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en-GB" sz="5100" dirty="0">
                <a:solidFill>
                  <a:schemeClr val="tx1"/>
                </a:solidFill>
                <a:latin typeface="Berlin Sans FB" panose="020E0602020502020306" pitchFamily="34" charset="0"/>
              </a:rPr>
              <a:t>Remit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endParaRPr lang="en-GB" sz="5100" dirty="0">
              <a:solidFill>
                <a:schemeClr val="tx1"/>
              </a:solidFill>
              <a:latin typeface="Berlin Sans FB" panose="020E0602020502020306" pitchFamily="34" charset="0"/>
            </a:endParaRP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en-GB" sz="5100" dirty="0">
                <a:solidFill>
                  <a:schemeClr val="tx1"/>
                </a:solidFill>
                <a:latin typeface="Berlin Sans FB" panose="020E0602020502020306" pitchFamily="34" charset="0"/>
              </a:rPr>
              <a:t>Subgroups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02035" y="141450"/>
            <a:ext cx="3587931" cy="116955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7000" dirty="0">
                <a:latin typeface="Bell MT" panose="02020503060305020303" pitchFamily="18" charset="0"/>
              </a:rPr>
              <a:t>PAST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99417" y="139915"/>
            <a:ext cx="3587931" cy="116955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7000" dirty="0">
                <a:latin typeface="Berlin Sans FB Demi" panose="020E0802020502020306" pitchFamily="34" charset="0"/>
              </a:rPr>
              <a:t>NOW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25737" y="2913017"/>
            <a:ext cx="65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GB" b="0" dirty="0"/>
          </a:p>
          <a:p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5316615" y="5582194"/>
            <a:ext cx="1558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Berlin Sans FB" panose="020E0602020502020306" pitchFamily="34" charset="0"/>
              </a:rPr>
              <a:t>AWPAG/NIF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401305" y="5582194"/>
            <a:ext cx="1719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Berlin Sans FB" panose="020E0602020502020306" pitchFamily="34" charset="0"/>
              </a:rPr>
              <a:t>AWPAG/NMG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252541" y="4396955"/>
            <a:ext cx="1326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+mj-lt"/>
              </a:rPr>
              <a:t>&gt; £</a:t>
            </a:r>
            <a:r>
              <a:rPr lang="en-GB" sz="2400" dirty="0">
                <a:latin typeface="Berlin Sans FB" panose="020E0602020502020306" pitchFamily="34" charset="0"/>
              </a:rPr>
              <a:t>2000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023411" y="4202082"/>
            <a:ext cx="25690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Berlin Sans FB" panose="020E0602020502020306" pitchFamily="34" charset="0"/>
              </a:rPr>
              <a:t>All medicines not on NICE work programme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6976897" y="4612725"/>
            <a:ext cx="204651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Heart 28"/>
          <p:cNvSpPr/>
          <p:nvPr/>
        </p:nvSpPr>
        <p:spPr>
          <a:xfrm>
            <a:off x="7495057" y="3981298"/>
            <a:ext cx="505097" cy="418012"/>
          </a:xfrm>
          <a:prstGeom prst="heart">
            <a:avLst/>
          </a:prstGeom>
          <a:solidFill>
            <a:srgbClr val="CA0013"/>
          </a:solidFill>
          <a:ln>
            <a:solidFill>
              <a:srgbClr val="F4203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7286666" y="4600502"/>
            <a:ext cx="1575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Berlin Sans FB Demi" panose="020E0802020502020306" pitchFamily="34" charset="0"/>
              </a:rPr>
              <a:t>April 2007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53" t="20698" r="15079" b="22540"/>
          <a:stretch/>
        </p:blipFill>
        <p:spPr>
          <a:xfrm>
            <a:off x="5703350" y="1652932"/>
            <a:ext cx="663148" cy="537981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53" t="20698" r="15079" b="22540"/>
          <a:stretch/>
        </p:blipFill>
        <p:spPr>
          <a:xfrm>
            <a:off x="5731653" y="2214346"/>
            <a:ext cx="663148" cy="537981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53" t="20698" r="15079" b="22540"/>
          <a:stretch/>
        </p:blipFill>
        <p:spPr>
          <a:xfrm>
            <a:off x="9861808" y="3260369"/>
            <a:ext cx="663148" cy="537981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53" t="20698" r="15079" b="22540"/>
          <a:stretch/>
        </p:blipFill>
        <p:spPr>
          <a:xfrm>
            <a:off x="9861808" y="2722388"/>
            <a:ext cx="663148" cy="537981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53" t="20698" r="15079" b="22540"/>
          <a:stretch/>
        </p:blipFill>
        <p:spPr>
          <a:xfrm>
            <a:off x="9861692" y="2214346"/>
            <a:ext cx="663148" cy="537981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53" t="20698" r="15079" b="22540"/>
          <a:stretch/>
        </p:blipFill>
        <p:spPr>
          <a:xfrm>
            <a:off x="9861808" y="1717381"/>
            <a:ext cx="663148" cy="53798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6" t="7619" r="6857" b="9206"/>
          <a:stretch/>
        </p:blipFill>
        <p:spPr>
          <a:xfrm>
            <a:off x="5746291" y="2844855"/>
            <a:ext cx="450998" cy="436503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6" t="7619" r="6857" b="9206"/>
          <a:stretch/>
        </p:blipFill>
        <p:spPr>
          <a:xfrm>
            <a:off x="5731653" y="3380414"/>
            <a:ext cx="450998" cy="43650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32" t="12825" r="24349" b="14794"/>
          <a:stretch/>
        </p:blipFill>
        <p:spPr>
          <a:xfrm>
            <a:off x="8070444" y="3491749"/>
            <a:ext cx="679933" cy="1033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2546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52" b="19550"/>
          <a:stretch>
            <a:fillRect/>
          </a:stretch>
        </p:blipFill>
        <p:spPr bwMode="auto">
          <a:xfrm>
            <a:off x="2679927" y="934686"/>
            <a:ext cx="6048375" cy="537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859" y="484711"/>
            <a:ext cx="2098315" cy="1492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4008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6776</TotalTime>
  <Words>682</Words>
  <Application>Microsoft Office PowerPoint</Application>
  <PresentationFormat>Widescreen</PresentationFormat>
  <Paragraphs>208</Paragraphs>
  <Slides>33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3" baseType="lpstr">
      <vt:lpstr>Arial</vt:lpstr>
      <vt:lpstr>Arial Black</vt:lpstr>
      <vt:lpstr>Arial Rounded MT Bold</vt:lpstr>
      <vt:lpstr>Bell MT</vt:lpstr>
      <vt:lpstr>Berlin Sans FB</vt:lpstr>
      <vt:lpstr>Berlin Sans FB Demi</vt:lpstr>
      <vt:lpstr>Calibri</vt:lpstr>
      <vt:lpstr>proxima-reg</vt:lpstr>
      <vt:lpstr>Office Theme</vt:lpstr>
      <vt:lpstr>Acrobat Document</vt:lpstr>
      <vt:lpstr>Today’s webinar</vt:lpstr>
      <vt:lpstr>Appraisal Process II  </vt:lpstr>
      <vt:lpstr>PowerPoint Presentation</vt:lpstr>
      <vt:lpstr>An update on AWTTC  Ruth Lang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Appraisal process       Quick recap      Steph Francis</vt:lpstr>
      <vt:lpstr>Timelines for Engagement</vt:lpstr>
      <vt:lpstr>Timelines for Appraisal</vt:lpstr>
      <vt:lpstr>The newly revised process for appraising medicines licensed for use in children  Claire Ganderton &amp; Kelly Wood </vt:lpstr>
      <vt:lpstr>PowerPoint Presentation</vt:lpstr>
      <vt:lpstr>Medicines recommended for use in NHS Wales via the limited submissions process (2014-2019)</vt:lpstr>
      <vt:lpstr>Background (cont’d)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Process overview:  limited vs. paediatric licence extension appraisal</vt:lpstr>
      <vt:lpstr>Feedback on the process from company delegates</vt:lpstr>
      <vt:lpstr>PowerPoint Presentation</vt:lpstr>
      <vt:lpstr>PowerPoint Presentation</vt:lpstr>
      <vt:lpstr>Diolch yn fawr Thank you</vt:lpstr>
      <vt:lpstr>PowerPoint Presentation</vt:lpstr>
      <vt:lpstr>PowerPoint Presentation</vt:lpstr>
    </vt:vector>
  </TitlesOfParts>
  <Company>Creation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Hewlett</dc:creator>
  <cp:lastModifiedBy>Clare Elliott (Cardiff and Vale UHB - Awttc)</cp:lastModifiedBy>
  <cp:revision>258</cp:revision>
  <dcterms:created xsi:type="dcterms:W3CDTF">2016-04-20T11:04:52Z</dcterms:created>
  <dcterms:modified xsi:type="dcterms:W3CDTF">2021-08-19T13:09:36Z</dcterms:modified>
</cp:coreProperties>
</file>